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9" r:id="rId9"/>
    <p:sldId id="270" r:id="rId10"/>
    <p:sldId id="259" r:id="rId11"/>
    <p:sldId id="329" r:id="rId12"/>
    <p:sldId id="264" r:id="rId13"/>
    <p:sldId id="323" r:id="rId14"/>
    <p:sldId id="324" r:id="rId15"/>
    <p:sldId id="325" r:id="rId16"/>
    <p:sldId id="280" r:id="rId17"/>
    <p:sldId id="289" r:id="rId18"/>
    <p:sldId id="281" r:id="rId19"/>
    <p:sldId id="282" r:id="rId20"/>
    <p:sldId id="268" r:id="rId21"/>
    <p:sldId id="266" r:id="rId22"/>
    <p:sldId id="285" r:id="rId23"/>
    <p:sldId id="287" r:id="rId24"/>
    <p:sldId id="267" r:id="rId25"/>
    <p:sldId id="271" r:id="rId26"/>
    <p:sldId id="292" r:id="rId27"/>
    <p:sldId id="341" r:id="rId28"/>
    <p:sldId id="342" r:id="rId29"/>
    <p:sldId id="316" r:id="rId30"/>
    <p:sldId id="338" r:id="rId31"/>
    <p:sldId id="318" r:id="rId32"/>
    <p:sldId id="343" r:id="rId33"/>
    <p:sldId id="320" r:id="rId34"/>
    <p:sldId id="321" r:id="rId35"/>
    <p:sldId id="322" r:id="rId36"/>
    <p:sldId id="334" r:id="rId37"/>
    <p:sldId id="335" r:id="rId38"/>
    <p:sldId id="336" r:id="rId39"/>
    <p:sldId id="337" r:id="rId40"/>
    <p:sldId id="332" r:id="rId41"/>
    <p:sldId id="333" r:id="rId42"/>
    <p:sldId id="273" r:id="rId43"/>
    <p:sldId id="327" r:id="rId44"/>
    <p:sldId id="275" r:id="rId45"/>
    <p:sldId id="284" r:id="rId46"/>
    <p:sldId id="340" r:id="rId47"/>
    <p:sldId id="276" r:id="rId48"/>
    <p:sldId id="277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B9997"/>
    <a:srgbClr val="F2F2F2"/>
    <a:srgbClr val="9DC3E6"/>
    <a:srgbClr val="C9C9C9"/>
    <a:srgbClr val="333F50"/>
    <a:srgbClr val="10B5F1"/>
    <a:srgbClr val="E6E6E6"/>
    <a:srgbClr val="8497B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2043" autoAdjust="0"/>
  </p:normalViewPr>
  <p:slideViewPr>
    <p:cSldViewPr snapToGrid="0">
      <p:cViewPr varScale="1">
        <p:scale>
          <a:sx n="60" d="100"/>
          <a:sy n="60" d="100"/>
        </p:scale>
        <p:origin x="-84" y="-804"/>
      </p:cViewPr>
      <p:guideLst>
        <p:guide orient="horz" pos="2158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43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추천이유</a:t>
            </a:r>
          </a:p>
          <a:p>
            <a:pPr lvl="0">
              <a:defRPr/>
            </a:pPr>
            <a:r>
              <a:rPr lang="ko-KR" altLang="en-US"/>
              <a:t>저자가 엔시소프트에서 근무 경험을 바탕으로 적어 하둡을 사용하는데 있어 핵심정리를 잘하였다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다양한 샘플 코드와 실행 결과를 넣어 다른 </a:t>
            </a:r>
            <a:r>
              <a:rPr lang="en-US" altLang="ko-KR"/>
              <a:t>Sql</a:t>
            </a:r>
            <a:r>
              <a:rPr lang="ko-KR" altLang="en-US"/>
              <a:t>과 달리 글을 많이 줄이고 실습을 강조하여 지필을 하였다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초보자 다음단계 중급자 단계가 배우는 단계로 </a:t>
            </a:r>
            <a:r>
              <a:rPr lang="en-US" altLang="ko-KR"/>
              <a:t>MySQL </a:t>
            </a:r>
            <a:r>
              <a:rPr lang="ko-KR" altLang="en-US"/>
              <a:t>연결도 가능하다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40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A4C6C-3E16-4492-B7B2-8D46C6F4A94D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0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40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96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08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9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google.com/url?sa=i&amp;rct=j&amp;q=&amp;esrc=s&amp;source=images&amp;cd=&amp;cad=rja&amp;uact=8&amp;ved=2ahUKEwiFr6aF_7DhAhXGbrwKHVOZDLYQjRx6BAgBEAU&amp;url=/url?sa=i&amp;rct=j&amp;q=&amp;esrc=s&amp;source=images&amp;cd=&amp;ved=&amp;url=https://httpd.apache.org/&amp;psig=AOvVaw2LFAnnYVb_IPEUVz2KeEyx&amp;ust=1554280180734874&amp;psig=AOvVaw2LFAnnYVb_IPEUVz2KeEyx&amp;ust=1554280180734874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virtualbox.org/virtualbox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download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www.pytho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4.jpeg"/><Relationship Id="rId4" Type="http://schemas.openxmlformats.org/officeDocument/2006/relationships/hyperlink" Target="https://developer.android.com/studio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php.net/download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png"/><Relationship Id="rId5" Type="http://schemas.openxmlformats.org/officeDocument/2006/relationships/hyperlink" Target="https://data.kma.go.kr/cmmn/main.do" TargetMode="External"/><Relationship Id="rId10" Type="http://schemas.openxmlformats.org/officeDocument/2006/relationships/hyperlink" Target="https://www.airkorea.or.kr/web/sidoCompareAir?itemCode=10003&amp;pMENU_NO=103" TargetMode="External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kma.go.kr/data/grnd/selectAsosRltmList.do?pgmNo=3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airkorea.or.kr/inde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j6DI3PvAr0//" TargetMode="External"/><Relationship Id="rId11" Type="http://schemas.openxmlformats.org/officeDocument/2006/relationships/hyperlink" Target="http://forecast.nhis.or.kr/menu.do" TargetMode="External"/><Relationship Id="rId5" Type="http://schemas.openxmlformats.org/officeDocument/2006/relationships/hyperlink" Target="https://developer.android.com/studio/?hl=ko" TargetMode="External"/><Relationship Id="rId10" Type="http://schemas.openxmlformats.org/officeDocument/2006/relationships/hyperlink" Target="https://terms.naver.com/entry.nhn?docId=3389438&amp;cid=47340&amp;categoryId=47340" TargetMode="External"/><Relationship Id="rId4" Type="http://schemas.openxmlformats.org/officeDocument/2006/relationships/hyperlink" Target="http://www.mohw.go.kr/react/index.jsp%20/" TargetMode="External"/><Relationship Id="rId9" Type="http://schemas.openxmlformats.org/officeDocument/2006/relationships/hyperlink" Target="https://www.sedaily.com/NewsView/1OIBYC9Z3R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night5/D.Pteam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53421" y="4050517"/>
            <a:ext cx="6123667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 질병 예방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82338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안효근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31969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김연수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81600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임정준</a:t>
            </a:r>
          </a:p>
        </p:txBody>
      </p:sp>
      <p:sp>
        <p:nvSpPr>
          <p:cNvPr id="76" name="모서리가 둥근 직사각형 65"/>
          <p:cNvSpPr/>
          <p:nvPr/>
        </p:nvSpPr>
        <p:spPr>
          <a:xfrm>
            <a:off x="7294077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정혜수</a:t>
            </a:r>
          </a:p>
        </p:txBody>
      </p:sp>
      <p:sp>
        <p:nvSpPr>
          <p:cNvPr id="77" name="모서리가 둥근 직사각형 65"/>
          <p:cNvSpPr/>
          <p:nvPr/>
        </p:nvSpPr>
        <p:spPr>
          <a:xfrm>
            <a:off x="9378261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김현구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52922" y="3625155"/>
            <a:ext cx="1686155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D.P </a:t>
            </a:r>
            <a:r>
              <a:rPr lang="ko-KR" alt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008402" y="4296336"/>
            <a:ext cx="311188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목 명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산학캡스톤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디자인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교수님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현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발표자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 정 준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발표일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2019 04 18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2" y="6443078"/>
            <a:ext cx="17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2019/04/18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179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환경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Execution environment</a:t>
            </a:r>
            <a:endParaRPr lang="ko-KR" altLang="en-US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44" y="409056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66E7B00-EBF9-4140-82F2-1B5D1B265BCC}"/>
              </a:ext>
            </a:extLst>
          </p:cNvPr>
          <p:cNvGrpSpPr/>
          <p:nvPr/>
        </p:nvGrpSpPr>
        <p:grpSpPr>
          <a:xfrm>
            <a:off x="628859" y="1767854"/>
            <a:ext cx="2769181" cy="2253713"/>
            <a:chOff x="-5420435" y="1597975"/>
            <a:chExt cx="2875204" cy="2340000"/>
          </a:xfrm>
        </p:grpSpPr>
        <p:grpSp>
          <p:nvGrpSpPr>
            <p:cNvPr id="43" name="그룹 42"/>
            <p:cNvGrpSpPr/>
            <p:nvPr/>
          </p:nvGrpSpPr>
          <p:grpSpPr>
            <a:xfrm flipH="1">
              <a:off x="-5051580" y="3146859"/>
              <a:ext cx="452726" cy="324922"/>
              <a:chOff x="5980713" y="2489830"/>
              <a:chExt cx="217401" cy="156029"/>
            </a:xfrm>
          </p:grpSpPr>
          <p:sp>
            <p:nvSpPr>
              <p:cNvPr id="44" name="Freeform 15"/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8"/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-5137971" y="1597975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5420435" y="2893682"/>
              <a:ext cx="2875204" cy="637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리눅스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-4785143" y="2150939"/>
              <a:ext cx="1604621" cy="6991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BDBDD96-CE2A-472C-B3B6-F40B1CDD341D}"/>
              </a:ext>
            </a:extLst>
          </p:cNvPr>
          <p:cNvGrpSpPr/>
          <p:nvPr/>
        </p:nvGrpSpPr>
        <p:grpSpPr>
          <a:xfrm>
            <a:off x="1598799" y="4191557"/>
            <a:ext cx="2775661" cy="2258987"/>
            <a:chOff x="508391" y="3945273"/>
            <a:chExt cx="2875204" cy="23400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B2EEFA69-FCDB-403D-9E33-4A4A0E0CC9D2}"/>
                </a:ext>
              </a:extLst>
            </p:cNvPr>
            <p:cNvSpPr/>
            <p:nvPr/>
          </p:nvSpPr>
          <p:spPr>
            <a:xfrm>
              <a:off x="775993" y="3945273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1026" name="Picture 2" descr="C:\Users\Administrator\Desktop\지빠귀\이미지\개발환경 이미지\androidstudio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1280306" y="4442494"/>
              <a:ext cx="1331374" cy="892361"/>
            </a:xfrm>
            <a:prstGeom prst="rect">
              <a:avLst/>
            </a:prstGeom>
            <a:noFill/>
          </p:spPr>
        </p:pic>
        <p:sp>
          <p:nvSpPr>
            <p:cNvPr id="31" name="직사각형 30"/>
            <p:cNvSpPr/>
            <p:nvPr/>
          </p:nvSpPr>
          <p:spPr>
            <a:xfrm>
              <a:off x="508391" y="5403050"/>
              <a:ext cx="2875204" cy="821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안드로이드 스튜디오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3.3.2</a:t>
              </a: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88D837A5-D0B2-4A99-ADE3-5BAADAD05AE3}"/>
              </a:ext>
            </a:extLst>
          </p:cNvPr>
          <p:cNvSpPr/>
          <p:nvPr/>
        </p:nvSpPr>
        <p:spPr>
          <a:xfrm>
            <a:off x="3714966" y="1767853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0900" y="3133279"/>
            <a:ext cx="157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윈도우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D6EB592-5CDC-4047-8A6E-C4330876A92B}"/>
              </a:ext>
            </a:extLst>
          </p:cNvPr>
          <p:cNvGrpSpPr/>
          <p:nvPr/>
        </p:nvGrpSpPr>
        <p:grpSpPr>
          <a:xfrm>
            <a:off x="7565489" y="4220585"/>
            <a:ext cx="2684778" cy="2185021"/>
            <a:chOff x="6938320" y="3910338"/>
            <a:chExt cx="2875204" cy="23400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AF62FFB0-C283-4389-9B50-E7C7C517AB8F}"/>
                </a:ext>
              </a:extLst>
            </p:cNvPr>
            <p:cNvSpPr/>
            <p:nvPr/>
          </p:nvSpPr>
          <p:spPr>
            <a:xfrm>
              <a:off x="7205923" y="3910338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6" cstate="print"/>
            <a:stretch>
              <a:fillRect/>
            </a:stretch>
          </p:blipFill>
          <p:spPr>
            <a:xfrm>
              <a:off x="7655928" y="4311013"/>
              <a:ext cx="1439989" cy="966684"/>
            </a:xfrm>
            <a:prstGeom prst="rect">
              <a:avLst/>
            </a:prstGeom>
          </p:spPr>
        </p:pic>
        <p:sp>
          <p:nvSpPr>
            <p:cNvPr id="1029" name="직사각형 30"/>
            <p:cNvSpPr/>
            <p:nvPr/>
          </p:nvSpPr>
          <p:spPr>
            <a:xfrm>
              <a:off x="6938320" y="5296045"/>
              <a:ext cx="2875204" cy="822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php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7.2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15621C17-DE11-4C8D-BF81-0148C54A1AA5}"/>
              </a:ext>
            </a:extLst>
          </p:cNvPr>
          <p:cNvSpPr/>
          <p:nvPr/>
        </p:nvSpPr>
        <p:spPr>
          <a:xfrm>
            <a:off x="6524894" y="1767852"/>
            <a:ext cx="2253713" cy="2253713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2B88998-A446-465C-A351-C664D752D830}"/>
              </a:ext>
            </a:extLst>
          </p:cNvPr>
          <p:cNvSpPr txBox="1"/>
          <p:nvPr/>
        </p:nvSpPr>
        <p:spPr>
          <a:xfrm>
            <a:off x="6890827" y="3133278"/>
            <a:ext cx="1571414" cy="35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3.7.3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92942E1-9D4E-43B4-942E-64EAB64D060D}"/>
              </a:ext>
            </a:extLst>
          </p:cNvPr>
          <p:cNvGrpSpPr/>
          <p:nvPr/>
        </p:nvGrpSpPr>
        <p:grpSpPr>
          <a:xfrm>
            <a:off x="4484539" y="4206703"/>
            <a:ext cx="2684778" cy="2185021"/>
            <a:chOff x="4747768" y="1418822"/>
            <a:chExt cx="2875204" cy="234000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492E85CD-D667-4DC1-8BBB-46ADF98D17AA}"/>
                </a:ext>
              </a:extLst>
            </p:cNvPr>
            <p:cNvGrpSpPr/>
            <p:nvPr/>
          </p:nvGrpSpPr>
          <p:grpSpPr>
            <a:xfrm flipH="1">
              <a:off x="5116623" y="2967706"/>
              <a:ext cx="452726" cy="324922"/>
              <a:chOff x="5980713" y="2489830"/>
              <a:chExt cx="217401" cy="156029"/>
            </a:xfrm>
          </p:grpSpPr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xmlns="" id="{B4D256D2-BF32-44DF-83DB-55F61F1F543B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8">
                <a:extLst>
                  <a:ext uri="{FF2B5EF4-FFF2-40B4-BE49-F238E27FC236}">
                    <a16:creationId xmlns:a16="http://schemas.microsoft.com/office/drawing/2014/main" xmlns="" id="{0EE5ADB6-1558-46B8-BDC1-E0EF219D431A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9C735CF6-ECE0-48EE-A612-9DD78143ECDA}"/>
                </a:ext>
              </a:extLst>
            </p:cNvPr>
            <p:cNvSpPr/>
            <p:nvPr/>
          </p:nvSpPr>
          <p:spPr>
            <a:xfrm>
              <a:off x="5030232" y="1418822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59C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2C4AD7C-06D8-43E8-BCBF-6A03A303022B}"/>
                </a:ext>
              </a:extLst>
            </p:cNvPr>
            <p:cNvSpPr/>
            <p:nvPr/>
          </p:nvSpPr>
          <p:spPr>
            <a:xfrm>
              <a:off x="4747768" y="2714529"/>
              <a:ext cx="2875204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아파치 서버</a:t>
              </a: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9D0D3E50-DA05-4FDF-B6DC-8F4226350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432" y="1861087"/>
              <a:ext cx="1563875" cy="102965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94E9D920-B434-4281-B33E-FDFF11A673BF}"/>
              </a:ext>
            </a:extLst>
          </p:cNvPr>
          <p:cNvGrpSpPr/>
          <p:nvPr/>
        </p:nvGrpSpPr>
        <p:grpSpPr>
          <a:xfrm flipH="1">
            <a:off x="2945314" y="411135"/>
            <a:ext cx="452726" cy="324922"/>
            <a:chOff x="5980713" y="2489830"/>
            <a:chExt cx="217401" cy="156029"/>
          </a:xfrm>
        </p:grpSpPr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0A625B32-A6B9-44E1-85D8-2331199C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xmlns="" id="{4AE92742-A3B9-4945-AC26-E060859E5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370CF089-FFA5-41AD-9127-41B3BEA8B244}"/>
              </a:ext>
            </a:extLst>
          </p:cNvPr>
          <p:cNvGrpSpPr/>
          <p:nvPr/>
        </p:nvGrpSpPr>
        <p:grpSpPr>
          <a:xfrm>
            <a:off x="9215004" y="1767852"/>
            <a:ext cx="2253713" cy="2253713"/>
            <a:chOff x="8653448" y="1484051"/>
            <a:chExt cx="2185021" cy="2185021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5779E2B2-FBDD-447C-A374-C0656A2CBE9B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204624A-7850-498F-BA00-EB719F12F41D}"/>
                </a:ext>
              </a:extLst>
            </p:cNvPr>
            <p:cNvSpPr txBox="1"/>
            <p:nvPr/>
          </p:nvSpPr>
          <p:spPr>
            <a:xfrm>
              <a:off x="9008228" y="2807860"/>
              <a:ext cx="1523518" cy="34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3.7.3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" name="Picture 2" descr="C:\Users\Administrator\Desktop\R1280x0.png">
              <a:extLst>
                <a:ext uri="{FF2B5EF4-FFF2-40B4-BE49-F238E27FC236}">
                  <a16:creationId xmlns:a16="http://schemas.microsoft.com/office/drawing/2014/main" xmlns="" id="{5DECCA5A-1E7D-4884-80F0-681D27858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906" y="1878572"/>
              <a:ext cx="1556724" cy="906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6795584" y="2419649"/>
            <a:ext cx="1696798" cy="680116"/>
          </a:xfrm>
          <a:prstGeom prst="rect">
            <a:avLst/>
          </a:prstGeom>
        </p:spPr>
      </p:pic>
      <p:pic>
        <p:nvPicPr>
          <p:cNvPr id="13" name="Picture 2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xmlns="" id="{7C5EC176-AACC-4E14-AEC4-70475C44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899" y="2137542"/>
            <a:ext cx="1333942" cy="99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ADFF42D9-AD34-49ED-8146-B8F4B374B2DF}"/>
              </a:ext>
            </a:extLst>
          </p:cNvPr>
          <p:cNvSpPr/>
          <p:nvPr/>
        </p:nvSpPr>
        <p:spPr>
          <a:xfrm>
            <a:off x="4496042" y="122852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xmlns="" id="{03038934-ECE4-4A77-8A8C-592641477FCE}"/>
              </a:ext>
            </a:extLst>
          </p:cNvPr>
          <p:cNvSpPr/>
          <p:nvPr/>
        </p:nvSpPr>
        <p:spPr>
          <a:xfrm>
            <a:off x="6587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4" y="16240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8505514" y="80404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18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1140175" y="1304290"/>
            <a:ext cx="10292505" cy="52489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177" y="1436164"/>
            <a:ext cx="9646023" cy="49018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87626" y="1607616"/>
            <a:ext cx="772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운영체제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리눅스 우분투</a:t>
            </a:r>
            <a:r>
              <a:rPr lang="en-US" altLang="ko-KR" dirty="0">
                <a:latin typeface="+mj-lt"/>
              </a:rPr>
              <a:t>-</a:t>
            </a:r>
            <a:r>
              <a:rPr lang="en-US" altLang="ko-KR" dirty="0" smtClean="0">
                <a:latin typeface="+mj-lt"/>
              </a:rPr>
              <a:t>18.04.2(</a:t>
            </a:r>
            <a:r>
              <a:rPr lang="ko-KR" altLang="en-US" dirty="0" smtClean="0">
                <a:latin typeface="+mj-lt"/>
              </a:rPr>
              <a:t>서버</a:t>
            </a:r>
            <a:r>
              <a:rPr lang="en-US" altLang="ko-KR" dirty="0" smtClean="0">
                <a:latin typeface="+mj-lt"/>
              </a:rPr>
              <a:t>) </a:t>
            </a:r>
          </a:p>
          <a:p>
            <a:r>
              <a:rPr lang="ko-KR" altLang="en-US" b="1" dirty="0"/>
              <a:t>운영체제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10(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</a:p>
          <a:p>
            <a:endParaRPr lang="en-US" altLang="ko-KR" dirty="0" smtClean="0">
              <a:latin typeface="+mj-lt"/>
            </a:endParaRPr>
          </a:p>
          <a:p>
            <a:r>
              <a:rPr lang="ko-KR" altLang="en-US" b="1" dirty="0" smtClean="0">
                <a:latin typeface="+mj-lt"/>
              </a:rPr>
              <a:t>데이터 분석                                    </a:t>
            </a:r>
            <a:endParaRPr lang="en-US" altLang="ko-KR" dirty="0" smtClean="0">
              <a:latin typeface="+mj-lt"/>
            </a:endParaRPr>
          </a:p>
          <a:p>
            <a:r>
              <a:rPr lang="en-US" altLang="ko-KR" b="1" dirty="0" smtClean="0">
                <a:latin typeface="+mj-lt"/>
              </a:rPr>
              <a:t>    &amp;</a:t>
            </a:r>
            <a:r>
              <a:rPr lang="ko-KR" altLang="en-US" b="1" dirty="0" smtClean="0">
                <a:latin typeface="+mj-lt"/>
              </a:rPr>
              <a:t> 가공</a:t>
            </a:r>
            <a:r>
              <a:rPr lang="en-US" altLang="ko-KR" b="1" dirty="0" smtClean="0">
                <a:latin typeface="+mj-lt"/>
              </a:rPr>
              <a:t> </a:t>
            </a:r>
            <a:endParaRPr lang="en-US" altLang="ko-KR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7149" y="2872543"/>
            <a:ext cx="8086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데이터 저장 </a:t>
            </a:r>
            <a:r>
              <a:rPr lang="en-US" altLang="ko-KR" b="1" dirty="0" smtClean="0"/>
              <a:t>:                         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PHP</a:t>
            </a:r>
            <a:r>
              <a:rPr lang="en-US" altLang="ko-KR" dirty="0" smtClean="0"/>
              <a:t> </a:t>
            </a:r>
            <a:r>
              <a:rPr lang="en-US" altLang="ko-KR" dirty="0" smtClean="0"/>
              <a:t>: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어플리케이션 구현 </a:t>
            </a:r>
            <a:r>
              <a:rPr lang="en-US" altLang="ko-KR" b="1" dirty="0" smtClean="0"/>
              <a:t>:                         </a:t>
            </a:r>
            <a:r>
              <a:rPr lang="ko-KR" altLang="en-US" b="1" dirty="0" smtClean="0"/>
              <a:t>안드로이드 스튜디오 </a:t>
            </a:r>
            <a:r>
              <a:rPr lang="en-US" altLang="ko-KR" b="1" dirty="0" smtClean="0"/>
              <a:t>3.3 </a:t>
            </a:r>
            <a:endParaRPr lang="en-US" altLang="ko-KR" b="1" dirty="0"/>
          </a:p>
        </p:txBody>
      </p:sp>
      <p:pic>
        <p:nvPicPr>
          <p:cNvPr id="20" name="Picture 4" descr="apache server에 대한 이미지 검색결과">
            <a:hlinkClick r:id="rId3"/>
            <a:extLst>
              <a:ext uri="{FF2B5EF4-FFF2-40B4-BE49-F238E27FC236}">
                <a16:creationId xmlns:a16="http://schemas.microsoft.com/office/drawing/2014/main" xmlns="" id="{BAC8A7ED-E197-4795-A684-6E9FE13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002" y="4001928"/>
            <a:ext cx="826225" cy="8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Administrator\Desktop\지빠귀\이미지\개발환경 이미지\mysql.jpg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3910173" y="3179228"/>
            <a:ext cx="1129120" cy="733722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2986630" y="4881754"/>
            <a:ext cx="1102046" cy="739818"/>
          </a:xfrm>
          <a:prstGeom prst="rect">
            <a:avLst/>
          </a:prstGeom>
        </p:spPr>
      </p:pic>
      <p:pic>
        <p:nvPicPr>
          <p:cNvPr id="24" name="Picture 2" descr="C:\Users\Administrator\Desktop\지빠귀\이미지\개발환경 이미지\androidstudio.png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4373606" y="5445686"/>
            <a:ext cx="1331374" cy="89236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10114" y="2516698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25" name="Picture 2" descr="C:\Users\Administrator\Desktop\R1280x0.png">
            <a:extLst>
              <a:ext uri="{FF2B5EF4-FFF2-40B4-BE49-F238E27FC236}">
                <a16:creationId xmlns:a16="http://schemas.microsoft.com/office/drawing/2014/main" xmlns="" id="{5DECCA5A-1E7D-4884-80F0-681D2785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44" y="2219449"/>
            <a:ext cx="1577610" cy="91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예방 어플리케이션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</a:t>
            </a:r>
            <a:r>
              <a:rPr lang="ko-KR" altLang="en-US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프로그램 설치</a:t>
            </a:r>
            <a:endParaRPr lang="ko-KR" altLang="en-US" sz="2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80DD739-6D5D-40E3-8350-07CC6C495E38}"/>
              </a:ext>
            </a:extLst>
          </p:cNvPr>
          <p:cNvGrpSpPr/>
          <p:nvPr/>
        </p:nvGrpSpPr>
        <p:grpSpPr>
          <a:xfrm>
            <a:off x="416706" y="2758094"/>
            <a:ext cx="2100822" cy="1709765"/>
            <a:chOff x="-5420435" y="1597975"/>
            <a:chExt cx="2875204" cy="2340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F9FD4EAF-90E1-4FD8-BB03-C5802CCF1331}"/>
                </a:ext>
              </a:extLst>
            </p:cNvPr>
            <p:cNvGrpSpPr/>
            <p:nvPr/>
          </p:nvGrpSpPr>
          <p:grpSpPr>
            <a:xfrm flipH="1">
              <a:off x="-5051580" y="3146859"/>
              <a:ext cx="452726" cy="324922"/>
              <a:chOff x="5980713" y="2489830"/>
              <a:chExt cx="217401" cy="156029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xmlns="" id="{E9FDFFB5-611B-408B-970B-F11753411074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xmlns="" id="{95B9D804-E0E0-4CC3-BC8E-82BB441BFA2A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845C0433-7F85-4201-B81D-72DFD78847BC}"/>
                </a:ext>
              </a:extLst>
            </p:cNvPr>
            <p:cNvSpPr/>
            <p:nvPr/>
          </p:nvSpPr>
          <p:spPr>
            <a:xfrm>
              <a:off x="-5137971" y="1597975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1565FEFE-797D-4CE8-9ADD-B7214BCF5687}"/>
                </a:ext>
              </a:extLst>
            </p:cNvPr>
            <p:cNvSpPr/>
            <p:nvPr/>
          </p:nvSpPr>
          <p:spPr>
            <a:xfrm>
              <a:off x="-5420435" y="2893682"/>
              <a:ext cx="2875204" cy="5391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5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리눅스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DDEFF54A-064B-4125-86E1-22B036056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-4785143" y="2150939"/>
              <a:ext cx="1604621" cy="69918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66F1A8-6865-456B-B1D7-44EFF8656989}"/>
              </a:ext>
            </a:extLst>
          </p:cNvPr>
          <p:cNvSpPr txBox="1"/>
          <p:nvPr/>
        </p:nvSpPr>
        <p:spPr>
          <a:xfrm>
            <a:off x="2472542" y="1720101"/>
            <a:ext cx="9312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</a:t>
            </a:r>
            <a:r>
              <a:rPr lang="en-US" altLang="ko-KR" sz="1600" dirty="0"/>
              <a:t>window10</a:t>
            </a:r>
            <a:r>
              <a:rPr lang="ko-KR" altLang="en-US" sz="1600" dirty="0"/>
              <a:t>을 쓰고 있음으로 </a:t>
            </a:r>
            <a:r>
              <a:rPr lang="ko-KR" altLang="en-US" sz="1600" dirty="0" err="1"/>
              <a:t>듀얼부팅을</a:t>
            </a:r>
            <a:r>
              <a:rPr lang="ko-KR" altLang="en-US" sz="1600" dirty="0"/>
              <a:t> 하는 방향으로 구축함</a:t>
            </a:r>
            <a:endParaRPr lang="en-US" altLang="ko-KR" sz="1600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리눅스 사이트에서 원하는 버전을 </a:t>
            </a:r>
            <a:r>
              <a:rPr lang="en-US" altLang="ko-KR" sz="1600" dirty="0" err="1"/>
              <a:t>usb</a:t>
            </a:r>
            <a:r>
              <a:rPr lang="ko-KR" altLang="en-US" sz="1600" dirty="0"/>
              <a:t>에 다운로드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가상 머신 설치한다</a:t>
            </a:r>
            <a:endParaRPr lang="en-US" altLang="ko-KR" sz="1600" dirty="0"/>
          </a:p>
          <a:p>
            <a:r>
              <a:rPr lang="en-US" altLang="ko-KR" sz="1600" dirty="0"/>
              <a:t>.(VirtualBox-</a:t>
            </a:r>
            <a:r>
              <a:rPr lang="en-US" altLang="ko-KR" sz="1600" b="1" dirty="0">
                <a:hlinkClick r:id="rId4"/>
              </a:rPr>
              <a:t>http://download.virtualbox.org/</a:t>
            </a:r>
            <a:r>
              <a:rPr lang="en-US" altLang="ko-KR" sz="1600" b="1" dirty="0" err="1">
                <a:hlinkClick r:id="rId4"/>
              </a:rPr>
              <a:t>virtualbox</a:t>
            </a:r>
            <a:r>
              <a:rPr lang="en-US" altLang="ko-KR" sz="1600" b="1" dirty="0">
                <a:hlinkClick r:id="rId4"/>
              </a:rPr>
              <a:t>/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1)</a:t>
            </a:r>
            <a:r>
              <a:rPr lang="ko-KR" altLang="en-US" sz="1600" dirty="0"/>
              <a:t> </a:t>
            </a:r>
            <a:r>
              <a:rPr lang="en-US" altLang="ko-KR" sz="1600" dirty="0"/>
              <a:t>window hosts</a:t>
            </a:r>
            <a:r>
              <a:rPr lang="ko-KR" altLang="en-US" sz="1600" dirty="0"/>
              <a:t>용 다운로드</a:t>
            </a:r>
            <a:endParaRPr lang="en-US" altLang="ko-KR" sz="1600" dirty="0"/>
          </a:p>
          <a:p>
            <a:r>
              <a:rPr lang="en-US" altLang="ko-KR" sz="1600" dirty="0"/>
              <a:t>  2) </a:t>
            </a:r>
            <a:r>
              <a:rPr lang="ko-KR" altLang="en-US" sz="1600" dirty="0"/>
              <a:t>새로 만들기</a:t>
            </a:r>
            <a:r>
              <a:rPr lang="en-US" altLang="ko-KR" sz="1600" dirty="0"/>
              <a:t>(</a:t>
            </a:r>
            <a:r>
              <a:rPr lang="ko-KR" altLang="en-US" sz="1600" dirty="0"/>
              <a:t>가상 머신 만들기</a:t>
            </a:r>
            <a:r>
              <a:rPr lang="en-US" altLang="ko-KR" sz="1600" dirty="0"/>
              <a:t>)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r>
              <a:rPr lang="en-US" altLang="ko-KR" sz="1600" dirty="0"/>
              <a:t>  3) </a:t>
            </a:r>
            <a:r>
              <a:rPr lang="ko-KR" altLang="en-US" sz="1600" dirty="0"/>
              <a:t>종류 </a:t>
            </a:r>
            <a:r>
              <a:rPr lang="en-US" altLang="ko-KR" sz="1600" dirty="0"/>
              <a:t>UBUNTU64</a:t>
            </a:r>
            <a:r>
              <a:rPr lang="ko-KR" altLang="en-US" sz="1600" dirty="0"/>
              <a:t> </a:t>
            </a:r>
            <a:r>
              <a:rPr lang="en-US" altLang="ko-KR" sz="1600" dirty="0"/>
              <a:t>BIT</a:t>
            </a:r>
            <a:r>
              <a:rPr lang="ko-KR" altLang="en-US" sz="1600" dirty="0"/>
              <a:t>로 설정 후</a:t>
            </a:r>
            <a:endParaRPr lang="en-US" altLang="ko-KR" sz="1600" dirty="0"/>
          </a:p>
          <a:p>
            <a:r>
              <a:rPr lang="en-US" altLang="ko-KR" sz="1600" dirty="0"/>
              <a:t>  4) </a:t>
            </a:r>
            <a:r>
              <a:rPr lang="ko-KR" altLang="en-US" sz="1600" dirty="0"/>
              <a:t>메모리 크기를 나눠준다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리눅스 설치를 실행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관리자 권한으로 명령실행창을 실행시켜 </a:t>
            </a:r>
            <a:r>
              <a:rPr lang="en-US" altLang="ko-KR" sz="1600" dirty="0" err="1"/>
              <a:t>bcdedit</a:t>
            </a:r>
            <a:r>
              <a:rPr lang="en-US" altLang="ko-KR" sz="1600" dirty="0"/>
              <a:t> /set {current} </a:t>
            </a:r>
            <a:r>
              <a:rPr lang="en-US" altLang="ko-KR" sz="1600" dirty="0" err="1"/>
              <a:t>safeboot</a:t>
            </a:r>
            <a:r>
              <a:rPr lang="en-US" altLang="ko-KR" sz="1600" dirty="0"/>
              <a:t> minimal</a:t>
            </a:r>
            <a:r>
              <a:rPr lang="ko-KR" altLang="en-US" sz="1600" dirty="0"/>
              <a:t>을 입력한 뒤 </a:t>
            </a:r>
            <a:r>
              <a:rPr lang="ko-KR" altLang="en-US" sz="1600" dirty="0" err="1"/>
              <a:t>재부팅한다</a:t>
            </a:r>
            <a:r>
              <a:rPr lang="en-US" altLang="ko-KR" sz="1600" dirty="0"/>
              <a:t>. (</a:t>
            </a:r>
            <a:r>
              <a:rPr lang="ko-KR" altLang="en-US" sz="1600" dirty="0"/>
              <a:t>부팅 </a:t>
            </a:r>
            <a:r>
              <a:rPr lang="ko-KR" altLang="en-US" sz="1600" dirty="0" err="1"/>
              <a:t>할때</a:t>
            </a:r>
            <a:r>
              <a:rPr lang="ko-KR" altLang="en-US" sz="1600" dirty="0"/>
              <a:t> 로고가 나오면 </a:t>
            </a:r>
            <a:r>
              <a:rPr lang="en-US" altLang="ko-KR" sz="1600" dirty="0"/>
              <a:t>F12</a:t>
            </a:r>
            <a:r>
              <a:rPr lang="ko-KR" altLang="en-US" sz="1600" dirty="0"/>
              <a:t>를 바로 누른다</a:t>
            </a:r>
            <a:r>
              <a:rPr lang="en-US" altLang="ko-KR" sz="1600" dirty="0"/>
              <a:t>.) </a:t>
            </a:r>
            <a:endParaRPr lang="ko-KR" altLang="en-US" sz="1600" dirty="0"/>
          </a:p>
          <a:p>
            <a:r>
              <a:rPr lang="en-US" altLang="ko-KR" sz="1600" dirty="0"/>
              <a:t>5. BIOS</a:t>
            </a:r>
            <a:r>
              <a:rPr lang="ko-KR" altLang="en-US" sz="1600" dirty="0"/>
              <a:t>에서 </a:t>
            </a:r>
            <a:r>
              <a:rPr lang="en-US" altLang="ko-KR" sz="1600" dirty="0"/>
              <a:t>RAID</a:t>
            </a:r>
            <a:r>
              <a:rPr lang="ko-KR" altLang="en-US" sz="1600" dirty="0"/>
              <a:t>를 </a:t>
            </a:r>
            <a:r>
              <a:rPr lang="en-US" altLang="ko-KR" sz="1600" dirty="0"/>
              <a:t>AHCI</a:t>
            </a:r>
            <a:r>
              <a:rPr lang="ko-KR" altLang="en-US" sz="1600" dirty="0"/>
              <a:t> 모드로 전환해 주고서 저장한 뒤 나온다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컴퓨터가 안전모드로 부팅하면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bcdedit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deletevalue</a:t>
            </a:r>
            <a:r>
              <a:rPr lang="en-US" altLang="ko-KR" sz="1600" dirty="0"/>
              <a:t> {current} </a:t>
            </a:r>
            <a:r>
              <a:rPr lang="en-US" altLang="ko-KR" sz="1600" dirty="0" err="1"/>
              <a:t>safeboot</a:t>
            </a:r>
            <a:r>
              <a:rPr lang="ko-KR" altLang="en-US" sz="1600" dirty="0"/>
              <a:t>을 입력한 뒤 </a:t>
            </a:r>
            <a:r>
              <a:rPr lang="ko-KR" altLang="en-US" sz="1600" dirty="0" err="1"/>
              <a:t>재부팅한다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컴퓨터가 </a:t>
            </a:r>
            <a:r>
              <a:rPr lang="ko-KR" altLang="en-US" sz="1600" dirty="0" err="1"/>
              <a:t>재부팅하며</a:t>
            </a:r>
            <a:r>
              <a:rPr lang="ko-KR" altLang="en-US" sz="1600" dirty="0"/>
              <a:t> </a:t>
            </a:r>
            <a:r>
              <a:rPr lang="en-US" altLang="ko-KR" sz="1600" dirty="0"/>
              <a:t>DELL </a:t>
            </a:r>
            <a:r>
              <a:rPr lang="ko-KR" altLang="en-US" sz="1600" dirty="0"/>
              <a:t>로고가 나오면 역시 </a:t>
            </a:r>
            <a:r>
              <a:rPr lang="en-US" altLang="ko-KR" sz="1600" dirty="0"/>
              <a:t>F12</a:t>
            </a:r>
            <a:r>
              <a:rPr lang="ko-KR" altLang="en-US" sz="1600" dirty="0"/>
              <a:t>를 눌러 </a:t>
            </a:r>
            <a:r>
              <a:rPr lang="en-US" altLang="ko-KR" sz="1600" dirty="0"/>
              <a:t>BIOS </a:t>
            </a:r>
            <a:r>
              <a:rPr lang="ko-KR" altLang="en-US" sz="1600" dirty="0"/>
              <a:t>세팅으로 들어간다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8. General -&gt; Advanced Boot Options</a:t>
            </a:r>
            <a:r>
              <a:rPr lang="ko-KR" altLang="en-US" sz="1600" dirty="0"/>
              <a:t>으로 들어가 </a:t>
            </a:r>
            <a:r>
              <a:rPr lang="en-US" altLang="ko-KR" sz="1600" dirty="0"/>
              <a:t>'Enable UEFI Network Stack'</a:t>
            </a:r>
            <a:r>
              <a:rPr lang="ko-KR" altLang="en-US" sz="1600" dirty="0"/>
              <a:t>을 체크한다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9. Ubuntu Gnome </a:t>
            </a:r>
            <a:r>
              <a:rPr lang="ko-KR" altLang="en-US" sz="1600" dirty="0"/>
              <a:t>부팅 </a:t>
            </a:r>
            <a:r>
              <a:rPr lang="en-US" altLang="ko-KR" sz="1600" dirty="0"/>
              <a:t>USB</a:t>
            </a:r>
            <a:r>
              <a:rPr lang="ko-KR" altLang="en-US" sz="1600" dirty="0"/>
              <a:t>를 꼽는다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10. </a:t>
            </a:r>
            <a:r>
              <a:rPr lang="ko-KR" altLang="en-US" sz="1600" dirty="0"/>
              <a:t>다시 부팅할 때 </a:t>
            </a:r>
            <a:r>
              <a:rPr lang="en-US" altLang="ko-KR" sz="1600" dirty="0"/>
              <a:t>F12</a:t>
            </a:r>
            <a:r>
              <a:rPr lang="ko-KR" altLang="en-US" sz="1600" dirty="0"/>
              <a:t>를 눌러 부팅미디어에서 </a:t>
            </a:r>
            <a:r>
              <a:rPr lang="en-US" altLang="ko-KR" sz="1600" dirty="0"/>
              <a:t>Flash Disk</a:t>
            </a:r>
            <a:r>
              <a:rPr lang="ko-KR" altLang="en-US" sz="1600" dirty="0"/>
              <a:t>를 선택해 준다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en-US" altLang="ko-KR" sz="1600" dirty="0"/>
              <a:t>11. </a:t>
            </a:r>
            <a:r>
              <a:rPr lang="ko-KR" altLang="en-US" sz="1600" dirty="0"/>
              <a:t>이후 </a:t>
            </a:r>
            <a:r>
              <a:rPr lang="en-US" altLang="ko-KR" sz="1600" dirty="0"/>
              <a:t>Ubuntu Gnome </a:t>
            </a:r>
            <a:r>
              <a:rPr lang="ko-KR" altLang="en-US" sz="1600" dirty="0"/>
              <a:t>설치 마법사 안내에 따라 </a:t>
            </a:r>
            <a:r>
              <a:rPr lang="en-US" altLang="ko-KR" sz="1600" dirty="0"/>
              <a:t>Ubuntu</a:t>
            </a:r>
            <a:r>
              <a:rPr lang="ko-KR" altLang="en-US" sz="1600" dirty="0"/>
              <a:t>를 설치해 주면 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F7D975C-9ACC-446F-AA60-F12030AC2A2F}"/>
              </a:ext>
            </a:extLst>
          </p:cNvPr>
          <p:cNvSpPr/>
          <p:nvPr/>
        </p:nvSpPr>
        <p:spPr>
          <a:xfrm>
            <a:off x="4496041" y="1275386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예방 어플리케이션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</a:t>
            </a:r>
            <a:r>
              <a:rPr lang="ko-KR" altLang="en-US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프로그램 설치</a:t>
            </a:r>
            <a:endParaRPr lang="ko-KR" altLang="en-US" sz="2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6557264A-0335-47C7-B3B1-257AB947BDCB}"/>
              </a:ext>
            </a:extLst>
          </p:cNvPr>
          <p:cNvGrpSpPr/>
          <p:nvPr/>
        </p:nvGrpSpPr>
        <p:grpSpPr>
          <a:xfrm>
            <a:off x="933306" y="1609228"/>
            <a:ext cx="1676636" cy="1676636"/>
            <a:chOff x="-4478535" y="1612260"/>
            <a:chExt cx="2340000" cy="2340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513744C9-B884-4647-A1A3-EEE6C1A82205}"/>
                </a:ext>
              </a:extLst>
            </p:cNvPr>
            <p:cNvSpPr/>
            <p:nvPr/>
          </p:nvSpPr>
          <p:spPr>
            <a:xfrm>
              <a:off x="-4478535" y="161226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EA366E00-A1D0-4DCB-B108-C027F6120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-4163683" y="2223197"/>
              <a:ext cx="1761763" cy="70615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2F32841-364E-4ECA-A7BB-D79D660BADE1}"/>
                </a:ext>
              </a:extLst>
            </p:cNvPr>
            <p:cNvSpPr txBox="1"/>
            <p:nvPr/>
          </p:nvSpPr>
          <p:spPr>
            <a:xfrm>
              <a:off x="-4057873" y="2907471"/>
              <a:ext cx="1631578" cy="902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파이썬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3.7.3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A0F84B-FE97-49D5-82AE-500DC33B7BBF}"/>
              </a:ext>
            </a:extLst>
          </p:cNvPr>
          <p:cNvSpPr txBox="1"/>
          <p:nvPr/>
        </p:nvSpPr>
        <p:spPr>
          <a:xfrm>
            <a:off x="3181536" y="1796173"/>
            <a:ext cx="597629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/>
              <a:t>1.. </a:t>
            </a:r>
            <a:r>
              <a:rPr lang="ko-KR" altLang="en-US" sz="1900" dirty="0"/>
              <a:t>홈페이지</a:t>
            </a:r>
            <a:r>
              <a:rPr lang="en-US" altLang="ko-KR" sz="1900" dirty="0"/>
              <a:t>(</a:t>
            </a:r>
            <a:r>
              <a:rPr lang="en-US" altLang="ko-KR" sz="1900" dirty="0">
                <a:hlinkClick r:id="rId4"/>
              </a:rPr>
              <a:t>https://www.python.org/</a:t>
            </a:r>
            <a:r>
              <a:rPr lang="en-US" altLang="ko-KR" sz="1900" dirty="0"/>
              <a:t> )</a:t>
            </a:r>
            <a:r>
              <a:rPr lang="ko-KR" altLang="en-US" sz="1900" dirty="0"/>
              <a:t>에 들어간다</a:t>
            </a:r>
            <a:r>
              <a:rPr lang="en-US" altLang="ko-KR" sz="1900" dirty="0"/>
              <a:t>..</a:t>
            </a:r>
          </a:p>
          <a:p>
            <a:r>
              <a:rPr lang="en-US" altLang="ko-KR" sz="1900" dirty="0"/>
              <a:t>2. </a:t>
            </a:r>
            <a:r>
              <a:rPr lang="ko-KR" altLang="en-US" sz="1900" dirty="0"/>
              <a:t>홈페이지에서  </a:t>
            </a:r>
            <a:r>
              <a:rPr lang="en-US" altLang="ko-KR" sz="1900" dirty="0"/>
              <a:t>Download</a:t>
            </a:r>
            <a:r>
              <a:rPr lang="ko-KR" altLang="en-US" sz="1900" dirty="0"/>
              <a:t>를 클릭한다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3. </a:t>
            </a:r>
            <a:r>
              <a:rPr lang="ko-KR" altLang="en-US" sz="1900" dirty="0"/>
              <a:t>실행하여 프로그램을 풀어준다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15ADB12-A25B-4876-8B4A-90E9F6D73A8A}"/>
              </a:ext>
            </a:extLst>
          </p:cNvPr>
          <p:cNvSpPr/>
          <p:nvPr/>
        </p:nvSpPr>
        <p:spPr>
          <a:xfrm>
            <a:off x="4496041" y="1166745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D54A59B5-DC78-418C-AE3E-3D995922E25E}"/>
              </a:ext>
            </a:extLst>
          </p:cNvPr>
          <p:cNvGrpSpPr/>
          <p:nvPr/>
        </p:nvGrpSpPr>
        <p:grpSpPr>
          <a:xfrm>
            <a:off x="933306" y="4081021"/>
            <a:ext cx="1676636" cy="1676636"/>
            <a:chOff x="8653448" y="1484051"/>
            <a:chExt cx="2185021" cy="21850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D98EF5D-6185-4B6F-90C9-F2B25533F5FD}"/>
                </a:ext>
              </a:extLst>
            </p:cNvPr>
            <p:cNvSpPr/>
            <p:nvPr/>
          </p:nvSpPr>
          <p:spPr>
            <a:xfrm>
              <a:off x="8653448" y="1484051"/>
              <a:ext cx="2185021" cy="2185021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A155E0F8-AE46-40D4-A1D7-58FBD7D1C0F9}"/>
                </a:ext>
              </a:extLst>
            </p:cNvPr>
            <p:cNvSpPr txBox="1"/>
            <p:nvPr/>
          </p:nvSpPr>
          <p:spPr>
            <a:xfrm>
              <a:off x="9008228" y="2807860"/>
              <a:ext cx="1523518" cy="842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아나콘다 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3.6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0" name="Picture 2" descr="C:\Users\Administrator\Desktop\R1280x0.png">
              <a:extLst>
                <a:ext uri="{FF2B5EF4-FFF2-40B4-BE49-F238E27FC236}">
                  <a16:creationId xmlns:a16="http://schemas.microsoft.com/office/drawing/2014/main" xmlns="" id="{737DEF06-9B37-4E8D-ADAD-AF42AFD33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906" y="1878572"/>
              <a:ext cx="1556724" cy="906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C51A673-CF97-482C-B112-B82A8E06E2A1}"/>
              </a:ext>
            </a:extLst>
          </p:cNvPr>
          <p:cNvSpPr txBox="1"/>
          <p:nvPr/>
        </p:nvSpPr>
        <p:spPr>
          <a:xfrm>
            <a:off x="3159942" y="4131541"/>
            <a:ext cx="782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en-US" altLang="ko-KR" b="1" dirty="0">
                <a:hlinkClick r:id="rId6"/>
              </a:rPr>
              <a:t>https://www.anaconda.com/download/</a:t>
            </a:r>
            <a:r>
              <a:rPr lang="en-US" altLang="ko-KR" dirty="0"/>
              <a:t>)</a:t>
            </a:r>
            <a:r>
              <a:rPr lang="ko-KR" altLang="en-US" dirty="0"/>
              <a:t>에 접속하여 </a:t>
            </a:r>
            <a:endParaRPr lang="en-US" altLang="ko-KR" dirty="0"/>
          </a:p>
          <a:p>
            <a:r>
              <a:rPr lang="en-US" altLang="ko-KR" dirty="0"/>
              <a:t>     3.6ver</a:t>
            </a:r>
            <a:r>
              <a:rPr lang="ko-KR" altLang="en-US" dirty="0"/>
              <a:t>을 다운로드를 클릭한다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dirty="0"/>
              <a:t>실행하게 되면 </a:t>
            </a:r>
            <a:r>
              <a:rPr lang="en-US" altLang="ko-KR" dirty="0"/>
              <a:t>Advanced Options</a:t>
            </a:r>
            <a:r>
              <a:rPr lang="ko-KR" altLang="en-US" dirty="0"/>
              <a:t>에서 환경변수까지 등록해준다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(2</a:t>
            </a:r>
            <a:r>
              <a:rPr lang="ko-KR" altLang="en-US" dirty="0"/>
              <a:t>가지 체크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78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예방 어플리케이션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</a:t>
            </a:r>
            <a:r>
              <a:rPr lang="ko-KR" altLang="en-US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프로그램 설치</a:t>
            </a:r>
            <a:endParaRPr lang="ko-KR" altLang="en-US" sz="2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5F2781C-22DE-4411-8F79-E679B625CF79}"/>
              </a:ext>
            </a:extLst>
          </p:cNvPr>
          <p:cNvGrpSpPr/>
          <p:nvPr/>
        </p:nvGrpSpPr>
        <p:grpSpPr>
          <a:xfrm>
            <a:off x="1046870" y="1549164"/>
            <a:ext cx="2104437" cy="1712707"/>
            <a:chOff x="1158291" y="3956900"/>
            <a:chExt cx="2875204" cy="234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4C579A1-83D1-4CAE-961B-EBAB0F5B39F1}"/>
                </a:ext>
              </a:extLst>
            </p:cNvPr>
            <p:cNvSpPr/>
            <p:nvPr/>
          </p:nvSpPr>
          <p:spPr>
            <a:xfrm>
              <a:off x="1425893" y="395690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23" name="Picture 2" descr="C:\Users\Administrator\Desktop\지빠귀\이미지\개발환경 이미지\androidstudio.png">
              <a:extLst>
                <a:ext uri="{FF2B5EF4-FFF2-40B4-BE49-F238E27FC236}">
                  <a16:creationId xmlns:a16="http://schemas.microsoft.com/office/drawing/2014/main" xmlns="" id="{097652E7-2B34-499B-8CFB-185902AB7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1930206" y="4454121"/>
              <a:ext cx="1331374" cy="892361"/>
            </a:xfrm>
            <a:prstGeom prst="rect">
              <a:avLst/>
            </a:prstGeom>
            <a:noFill/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189AA03-3192-4927-BD82-B43284C9764A}"/>
                </a:ext>
              </a:extLst>
            </p:cNvPr>
            <p:cNvSpPr/>
            <p:nvPr/>
          </p:nvSpPr>
          <p:spPr>
            <a:xfrm>
              <a:off x="1158291" y="5414678"/>
              <a:ext cx="2875204" cy="86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안드로이드 스튜디오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3.3.2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7AA2B3-2E86-404D-A271-3A0E547F95DB}"/>
              </a:ext>
            </a:extLst>
          </p:cNvPr>
          <p:cNvSpPr txBox="1"/>
          <p:nvPr/>
        </p:nvSpPr>
        <p:spPr>
          <a:xfrm>
            <a:off x="3350544" y="1602911"/>
            <a:ext cx="786691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900" dirty="0"/>
              <a:t>홈페이지</a:t>
            </a:r>
            <a:r>
              <a:rPr lang="en-US" altLang="ko-KR" sz="1900" dirty="0"/>
              <a:t> (</a:t>
            </a:r>
            <a:r>
              <a:rPr lang="en-US" altLang="ko-KR" sz="1900" dirty="0">
                <a:hlinkClick r:id="rId4"/>
              </a:rPr>
              <a:t>https://developer.android.com/studio/index.html</a:t>
            </a:r>
            <a:r>
              <a:rPr lang="en-US" altLang="ko-KR" sz="1900" dirty="0"/>
              <a:t>)</a:t>
            </a:r>
            <a:r>
              <a:rPr lang="ko-KR" altLang="en-US" sz="1900" dirty="0"/>
              <a:t>에 접속</a:t>
            </a:r>
            <a:endParaRPr lang="en-US" altLang="ko-KR" sz="1900" dirty="0"/>
          </a:p>
          <a:p>
            <a:pPr marL="342900" indent="-342900">
              <a:buAutoNum type="arabicPeriod"/>
            </a:pPr>
            <a:r>
              <a:rPr lang="ko-KR" altLang="en-US" sz="1900" dirty="0"/>
              <a:t>다운로드 </a:t>
            </a:r>
            <a:r>
              <a:rPr lang="en-US" altLang="ko-KR" sz="1900" dirty="0"/>
              <a:t>android studio</a:t>
            </a:r>
            <a:r>
              <a:rPr lang="ko-KR" altLang="en-US" sz="1900" dirty="0"/>
              <a:t>눌러 설치파일을 다운로드한다</a:t>
            </a:r>
            <a:r>
              <a:rPr lang="en-US" altLang="ko-KR" sz="19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900" dirty="0"/>
              <a:t>Complete Installation</a:t>
            </a:r>
          </a:p>
          <a:p>
            <a:r>
              <a:rPr lang="en-US" altLang="ko-KR" sz="1900" dirty="0"/>
              <a:t>(</a:t>
            </a:r>
            <a:r>
              <a:rPr lang="ko-KR" altLang="en-US" sz="1900" dirty="0"/>
              <a:t>만약</a:t>
            </a:r>
            <a:r>
              <a:rPr lang="en-US" altLang="ko-KR" sz="1900" dirty="0"/>
              <a:t>, </a:t>
            </a:r>
            <a:r>
              <a:rPr lang="ko-KR" altLang="en-US" sz="1900" dirty="0"/>
              <a:t>그전에 설치 하지 않았다면 아래 선택</a:t>
            </a:r>
            <a:r>
              <a:rPr lang="en-US" altLang="ko-KR" sz="1900" dirty="0"/>
              <a:t>(I do not have~))</a:t>
            </a:r>
          </a:p>
          <a:p>
            <a:r>
              <a:rPr lang="en-US" altLang="ko-KR" sz="1900" dirty="0"/>
              <a:t>4. Android Studio Setup Wizard </a:t>
            </a:r>
            <a:r>
              <a:rPr lang="ko-KR" altLang="en-US" sz="1900" dirty="0"/>
              <a:t>화면에서 보통은 </a:t>
            </a:r>
            <a:r>
              <a:rPr lang="en-US" altLang="ko-KR" sz="1900" dirty="0"/>
              <a:t>standard</a:t>
            </a:r>
            <a:endParaRPr lang="ko-KR" altLang="en-US" sz="19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DA4B9F76-7AD0-414C-9B19-150B88129358}"/>
              </a:ext>
            </a:extLst>
          </p:cNvPr>
          <p:cNvGrpSpPr/>
          <p:nvPr/>
        </p:nvGrpSpPr>
        <p:grpSpPr>
          <a:xfrm>
            <a:off x="1046871" y="3893534"/>
            <a:ext cx="2104437" cy="1712708"/>
            <a:chOff x="4747768" y="1418822"/>
            <a:chExt cx="2875204" cy="234000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0DA536E5-4EB0-4CAB-AEB7-750EE6B8C269}"/>
                </a:ext>
              </a:extLst>
            </p:cNvPr>
            <p:cNvGrpSpPr/>
            <p:nvPr/>
          </p:nvGrpSpPr>
          <p:grpSpPr>
            <a:xfrm flipH="1">
              <a:off x="5116623" y="2967706"/>
              <a:ext cx="452726" cy="324922"/>
              <a:chOff x="5980713" y="2489830"/>
              <a:chExt cx="217401" cy="156029"/>
            </a:xfrm>
          </p:grpSpPr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xmlns="" id="{2684F54E-7483-45E1-9A44-BB459856422D}"/>
                  </a:ext>
                </a:extLst>
              </p:cNvPr>
              <p:cNvSpPr/>
              <p:nvPr/>
            </p:nvSpPr>
            <p:spPr>
              <a:xfrm>
                <a:off x="5980713" y="2489830"/>
                <a:ext cx="217401" cy="156029"/>
              </a:xfrm>
              <a:custGeom>
                <a:avLst/>
                <a:gdLst>
                  <a:gd name="T0" fmla="*/ 627 w 627"/>
                  <a:gd name="T1" fmla="*/ 111 h 449"/>
                  <a:gd name="T2" fmla="*/ 418 w 627"/>
                  <a:gd name="T3" fmla="*/ 111 h 449"/>
                  <a:gd name="T4" fmla="*/ 402 w 627"/>
                  <a:gd name="T5" fmla="*/ 86 h 449"/>
                  <a:gd name="T6" fmla="*/ 362 w 627"/>
                  <a:gd name="T7" fmla="*/ 46 h 449"/>
                  <a:gd name="T8" fmla="*/ 313 w 627"/>
                  <a:gd name="T9" fmla="*/ 17 h 449"/>
                  <a:gd name="T10" fmla="*/ 255 w 627"/>
                  <a:gd name="T11" fmla="*/ 1 h 449"/>
                  <a:gd name="T12" fmla="*/ 225 w 627"/>
                  <a:gd name="T13" fmla="*/ 0 h 449"/>
                  <a:gd name="T14" fmla="*/ 202 w 627"/>
                  <a:gd name="T15" fmla="*/ 1 h 449"/>
                  <a:gd name="T16" fmla="*/ 157 w 627"/>
                  <a:gd name="T17" fmla="*/ 10 h 449"/>
                  <a:gd name="T18" fmla="*/ 117 w 627"/>
                  <a:gd name="T19" fmla="*/ 27 h 449"/>
                  <a:gd name="T20" fmla="*/ 82 w 627"/>
                  <a:gd name="T21" fmla="*/ 50 h 449"/>
                  <a:gd name="T22" fmla="*/ 51 w 627"/>
                  <a:gd name="T23" fmla="*/ 82 h 449"/>
                  <a:gd name="T24" fmla="*/ 28 w 627"/>
                  <a:gd name="T25" fmla="*/ 116 h 449"/>
                  <a:gd name="T26" fmla="*/ 10 w 627"/>
                  <a:gd name="T27" fmla="*/ 157 h 449"/>
                  <a:gd name="T28" fmla="*/ 2 w 627"/>
                  <a:gd name="T29" fmla="*/ 201 h 449"/>
                  <a:gd name="T30" fmla="*/ 0 w 627"/>
                  <a:gd name="T31" fmla="*/ 224 h 449"/>
                  <a:gd name="T32" fmla="*/ 2 w 627"/>
                  <a:gd name="T33" fmla="*/ 247 h 449"/>
                  <a:gd name="T34" fmla="*/ 10 w 627"/>
                  <a:gd name="T35" fmla="*/ 291 h 449"/>
                  <a:gd name="T36" fmla="*/ 28 w 627"/>
                  <a:gd name="T37" fmla="*/ 331 h 449"/>
                  <a:gd name="T38" fmla="*/ 51 w 627"/>
                  <a:gd name="T39" fmla="*/ 367 h 449"/>
                  <a:gd name="T40" fmla="*/ 82 w 627"/>
                  <a:gd name="T41" fmla="*/ 397 h 449"/>
                  <a:gd name="T42" fmla="*/ 117 w 627"/>
                  <a:gd name="T43" fmla="*/ 422 h 449"/>
                  <a:gd name="T44" fmla="*/ 157 w 627"/>
                  <a:gd name="T45" fmla="*/ 439 h 449"/>
                  <a:gd name="T46" fmla="*/ 202 w 627"/>
                  <a:gd name="T47" fmla="*/ 448 h 449"/>
                  <a:gd name="T48" fmla="*/ 225 w 627"/>
                  <a:gd name="T49" fmla="*/ 449 h 449"/>
                  <a:gd name="T50" fmla="*/ 255 w 627"/>
                  <a:gd name="T51" fmla="*/ 448 h 449"/>
                  <a:gd name="T52" fmla="*/ 313 w 627"/>
                  <a:gd name="T53" fmla="*/ 432 h 449"/>
                  <a:gd name="T54" fmla="*/ 362 w 627"/>
                  <a:gd name="T55" fmla="*/ 403 h 449"/>
                  <a:gd name="T56" fmla="*/ 402 w 627"/>
                  <a:gd name="T57" fmla="*/ 361 h 449"/>
                  <a:gd name="T58" fmla="*/ 418 w 627"/>
                  <a:gd name="T59" fmla="*/ 338 h 449"/>
                  <a:gd name="T60" fmla="*/ 627 w 627"/>
                  <a:gd name="T61" fmla="*/ 338 h 449"/>
                  <a:gd name="T62" fmla="*/ 627 w 627"/>
                  <a:gd name="T63" fmla="*/ 111 h 449"/>
                  <a:gd name="T64" fmla="*/ 627 w 627"/>
                  <a:gd name="T65" fmla="*/ 11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27" h="449">
                    <a:moveTo>
                      <a:pt x="627" y="111"/>
                    </a:moveTo>
                    <a:lnTo>
                      <a:pt x="418" y="111"/>
                    </a:lnTo>
                    <a:lnTo>
                      <a:pt x="402" y="86"/>
                    </a:lnTo>
                    <a:lnTo>
                      <a:pt x="362" y="46"/>
                    </a:lnTo>
                    <a:lnTo>
                      <a:pt x="313" y="17"/>
                    </a:lnTo>
                    <a:lnTo>
                      <a:pt x="255" y="1"/>
                    </a:lnTo>
                    <a:lnTo>
                      <a:pt x="225" y="0"/>
                    </a:lnTo>
                    <a:lnTo>
                      <a:pt x="202" y="1"/>
                    </a:lnTo>
                    <a:lnTo>
                      <a:pt x="157" y="10"/>
                    </a:lnTo>
                    <a:lnTo>
                      <a:pt x="117" y="27"/>
                    </a:lnTo>
                    <a:lnTo>
                      <a:pt x="82" y="50"/>
                    </a:lnTo>
                    <a:lnTo>
                      <a:pt x="51" y="82"/>
                    </a:lnTo>
                    <a:lnTo>
                      <a:pt x="28" y="116"/>
                    </a:lnTo>
                    <a:lnTo>
                      <a:pt x="10" y="157"/>
                    </a:lnTo>
                    <a:lnTo>
                      <a:pt x="2" y="201"/>
                    </a:lnTo>
                    <a:lnTo>
                      <a:pt x="0" y="224"/>
                    </a:lnTo>
                    <a:lnTo>
                      <a:pt x="2" y="247"/>
                    </a:lnTo>
                    <a:lnTo>
                      <a:pt x="10" y="291"/>
                    </a:lnTo>
                    <a:lnTo>
                      <a:pt x="28" y="331"/>
                    </a:lnTo>
                    <a:lnTo>
                      <a:pt x="51" y="367"/>
                    </a:lnTo>
                    <a:lnTo>
                      <a:pt x="82" y="397"/>
                    </a:lnTo>
                    <a:lnTo>
                      <a:pt x="117" y="422"/>
                    </a:lnTo>
                    <a:lnTo>
                      <a:pt x="157" y="439"/>
                    </a:lnTo>
                    <a:lnTo>
                      <a:pt x="202" y="448"/>
                    </a:lnTo>
                    <a:lnTo>
                      <a:pt x="225" y="449"/>
                    </a:lnTo>
                    <a:lnTo>
                      <a:pt x="255" y="448"/>
                    </a:lnTo>
                    <a:lnTo>
                      <a:pt x="313" y="432"/>
                    </a:lnTo>
                    <a:lnTo>
                      <a:pt x="362" y="403"/>
                    </a:lnTo>
                    <a:lnTo>
                      <a:pt x="402" y="361"/>
                    </a:lnTo>
                    <a:lnTo>
                      <a:pt x="418" y="338"/>
                    </a:lnTo>
                    <a:lnTo>
                      <a:pt x="627" y="338"/>
                    </a:lnTo>
                    <a:lnTo>
                      <a:pt x="627" y="111"/>
                    </a:lnTo>
                    <a:lnTo>
                      <a:pt x="627" y="111"/>
                    </a:lnTo>
                    <a:close/>
                  </a:path>
                </a:pathLst>
              </a:custGeom>
              <a:solidFill>
                <a:srgbClr val="59C7B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0978D759-48F1-44D7-861B-EAC66AACB9A5}"/>
                  </a:ext>
                </a:extLst>
              </p:cNvPr>
              <p:cNvSpPr/>
              <p:nvPr/>
            </p:nvSpPr>
            <p:spPr>
              <a:xfrm>
                <a:off x="6023361" y="2537491"/>
                <a:ext cx="46809" cy="46809"/>
              </a:xfrm>
              <a:custGeom>
                <a:avLst/>
                <a:gdLst>
                  <a:gd name="T0" fmla="*/ 67 w 136"/>
                  <a:gd name="T1" fmla="*/ 0 h 135"/>
                  <a:gd name="T2" fmla="*/ 82 w 136"/>
                  <a:gd name="T3" fmla="*/ 0 h 135"/>
                  <a:gd name="T4" fmla="*/ 106 w 136"/>
                  <a:gd name="T5" fmla="*/ 11 h 135"/>
                  <a:gd name="T6" fmla="*/ 125 w 136"/>
                  <a:gd name="T7" fmla="*/ 29 h 135"/>
                  <a:gd name="T8" fmla="*/ 135 w 136"/>
                  <a:gd name="T9" fmla="*/ 53 h 135"/>
                  <a:gd name="T10" fmla="*/ 136 w 136"/>
                  <a:gd name="T11" fmla="*/ 68 h 135"/>
                  <a:gd name="T12" fmla="*/ 135 w 136"/>
                  <a:gd name="T13" fmla="*/ 82 h 135"/>
                  <a:gd name="T14" fmla="*/ 125 w 136"/>
                  <a:gd name="T15" fmla="*/ 105 h 135"/>
                  <a:gd name="T16" fmla="*/ 106 w 136"/>
                  <a:gd name="T17" fmla="*/ 124 h 135"/>
                  <a:gd name="T18" fmla="*/ 82 w 136"/>
                  <a:gd name="T19" fmla="*/ 134 h 135"/>
                  <a:gd name="T20" fmla="*/ 67 w 136"/>
                  <a:gd name="T21" fmla="*/ 135 h 135"/>
                  <a:gd name="T22" fmla="*/ 54 w 136"/>
                  <a:gd name="T23" fmla="*/ 134 h 135"/>
                  <a:gd name="T24" fmla="*/ 30 w 136"/>
                  <a:gd name="T25" fmla="*/ 124 h 135"/>
                  <a:gd name="T26" fmla="*/ 11 w 136"/>
                  <a:gd name="T27" fmla="*/ 105 h 135"/>
                  <a:gd name="T28" fmla="*/ 1 w 136"/>
                  <a:gd name="T29" fmla="*/ 82 h 135"/>
                  <a:gd name="T30" fmla="*/ 0 w 136"/>
                  <a:gd name="T31" fmla="*/ 68 h 135"/>
                  <a:gd name="T32" fmla="*/ 1 w 136"/>
                  <a:gd name="T33" fmla="*/ 53 h 135"/>
                  <a:gd name="T34" fmla="*/ 11 w 136"/>
                  <a:gd name="T35" fmla="*/ 29 h 135"/>
                  <a:gd name="T36" fmla="*/ 30 w 136"/>
                  <a:gd name="T37" fmla="*/ 11 h 135"/>
                  <a:gd name="T38" fmla="*/ 54 w 136"/>
                  <a:gd name="T39" fmla="*/ 0 h 135"/>
                  <a:gd name="T40" fmla="*/ 67 w 136"/>
                  <a:gd name="T4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82" y="0"/>
                    </a:lnTo>
                    <a:lnTo>
                      <a:pt x="106" y="11"/>
                    </a:lnTo>
                    <a:lnTo>
                      <a:pt x="125" y="29"/>
                    </a:lnTo>
                    <a:lnTo>
                      <a:pt x="135" y="53"/>
                    </a:lnTo>
                    <a:lnTo>
                      <a:pt x="136" y="68"/>
                    </a:lnTo>
                    <a:lnTo>
                      <a:pt x="135" y="82"/>
                    </a:lnTo>
                    <a:lnTo>
                      <a:pt x="125" y="105"/>
                    </a:lnTo>
                    <a:lnTo>
                      <a:pt x="106" y="124"/>
                    </a:lnTo>
                    <a:lnTo>
                      <a:pt x="82" y="134"/>
                    </a:lnTo>
                    <a:lnTo>
                      <a:pt x="67" y="135"/>
                    </a:lnTo>
                    <a:lnTo>
                      <a:pt x="54" y="134"/>
                    </a:lnTo>
                    <a:lnTo>
                      <a:pt x="30" y="124"/>
                    </a:lnTo>
                    <a:lnTo>
                      <a:pt x="11" y="105"/>
                    </a:lnTo>
                    <a:lnTo>
                      <a:pt x="1" y="82"/>
                    </a:lnTo>
                    <a:lnTo>
                      <a:pt x="0" y="68"/>
                    </a:lnTo>
                    <a:lnTo>
                      <a:pt x="1" y="53"/>
                    </a:lnTo>
                    <a:lnTo>
                      <a:pt x="11" y="29"/>
                    </a:lnTo>
                    <a:lnTo>
                      <a:pt x="30" y="11"/>
                    </a:lnTo>
                    <a:lnTo>
                      <a:pt x="54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39A999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09C0615A-40E8-4DAB-94C1-0D8F129A0207}"/>
                </a:ext>
              </a:extLst>
            </p:cNvPr>
            <p:cNvSpPr/>
            <p:nvPr/>
          </p:nvSpPr>
          <p:spPr>
            <a:xfrm>
              <a:off x="5030232" y="1418822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59C7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C5563206-CDEB-4A3B-8BDE-4E74BF8EEA19}"/>
                </a:ext>
              </a:extLst>
            </p:cNvPr>
            <p:cNvSpPr/>
            <p:nvPr/>
          </p:nvSpPr>
          <p:spPr>
            <a:xfrm>
              <a:off x="4747768" y="2714529"/>
              <a:ext cx="2875204" cy="511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아파치 서버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B45614CF-3DED-44A0-8E42-C8B8EE404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3432" y="1861087"/>
              <a:ext cx="1563875" cy="10296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C077AA-5DCA-44FD-B16B-F6DA352E0A0B}"/>
              </a:ext>
            </a:extLst>
          </p:cNvPr>
          <p:cNvSpPr txBox="1"/>
          <p:nvPr/>
        </p:nvSpPr>
        <p:spPr>
          <a:xfrm>
            <a:off x="3350544" y="3546115"/>
            <a:ext cx="76936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900" dirty="0"/>
              <a:t>우분투 환경에서 설치 명령어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apt-get install apache2</a:t>
            </a:r>
          </a:p>
          <a:p>
            <a:r>
              <a:rPr lang="en-US" altLang="ko-KR" sz="1900" dirty="0"/>
              <a:t>  (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</a:t>
            </a:r>
            <a:r>
              <a:rPr lang="en-US" altLang="ko-KR" sz="1900" dirty="0" err="1"/>
              <a:t>ufw</a:t>
            </a:r>
            <a:r>
              <a:rPr lang="en-US" altLang="ko-KR" sz="1900" dirty="0"/>
              <a:t> enable /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</a:t>
            </a:r>
            <a:r>
              <a:rPr lang="en-US" altLang="ko-KR" sz="1900" dirty="0" err="1"/>
              <a:t>ufw</a:t>
            </a:r>
            <a:r>
              <a:rPr lang="en-US" altLang="ko-KR" sz="1900" dirty="0"/>
              <a:t> allow 80-&gt;</a:t>
            </a:r>
            <a:r>
              <a:rPr lang="ko-KR" altLang="en-US" sz="1900" dirty="0"/>
              <a:t>방화벽 </a:t>
            </a:r>
            <a:r>
              <a:rPr lang="ko-KR" altLang="en-US" sz="1900" dirty="0" err="1"/>
              <a:t>열어주기</a:t>
            </a:r>
            <a:r>
              <a:rPr lang="en-US" altLang="ko-KR" sz="1900" dirty="0"/>
              <a:t>)</a:t>
            </a:r>
          </a:p>
          <a:p>
            <a:r>
              <a:rPr lang="en-US" altLang="ko-KR" sz="1900" dirty="0"/>
              <a:t>2. apache2.conf</a:t>
            </a:r>
            <a:r>
              <a:rPr lang="ko-KR" altLang="en-US" sz="1900" dirty="0"/>
              <a:t>파일을 열어본 다음</a:t>
            </a:r>
            <a:r>
              <a:rPr lang="en-US" altLang="ko-KR" sz="1900" dirty="0"/>
              <a:t>, </a:t>
            </a:r>
            <a:r>
              <a:rPr lang="ko-KR" altLang="en-US" sz="1900" dirty="0"/>
              <a:t>다음과 같이 수정한다</a:t>
            </a:r>
            <a:r>
              <a:rPr lang="en-US" altLang="ko-KR" sz="1900" dirty="0"/>
              <a:t>.</a:t>
            </a:r>
          </a:p>
          <a:p>
            <a:endParaRPr lang="en-US" altLang="ko-KR" sz="1900" dirty="0"/>
          </a:p>
          <a:p>
            <a:endParaRPr lang="en-US" altLang="ko-KR" sz="1900" dirty="0"/>
          </a:p>
          <a:p>
            <a:r>
              <a:rPr lang="en-US" altLang="ko-KR" sz="1900" dirty="0"/>
              <a:t>3.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ln –s </a:t>
            </a:r>
            <a:r>
              <a:rPr lang="ko-KR" altLang="en-US" sz="1900" dirty="0"/>
              <a:t>추가할 기능 해당</a:t>
            </a:r>
            <a:r>
              <a:rPr lang="en-US" altLang="ko-KR" sz="1900" dirty="0"/>
              <a:t>enable</a:t>
            </a:r>
            <a:r>
              <a:rPr lang="ko-KR" altLang="en-US" sz="1900" dirty="0"/>
              <a:t>디렉터리</a:t>
            </a:r>
            <a:r>
              <a:rPr lang="en-US" altLang="ko-KR" sz="1900" dirty="0"/>
              <a:t>(</a:t>
            </a:r>
            <a:r>
              <a:rPr lang="ko-KR" altLang="en-US" sz="1900" dirty="0" err="1"/>
              <a:t>심볼릭</a:t>
            </a:r>
            <a:r>
              <a:rPr lang="ko-KR" altLang="en-US" sz="1900" dirty="0"/>
              <a:t> 링크 만들기</a:t>
            </a:r>
            <a:r>
              <a:rPr lang="en-US" altLang="ko-KR" sz="1900" dirty="0"/>
              <a:t>)</a:t>
            </a:r>
          </a:p>
          <a:p>
            <a:r>
              <a:rPr lang="en-US" altLang="ko-KR" sz="1900" dirty="0"/>
              <a:t>4.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a2enmod </a:t>
            </a:r>
            <a:r>
              <a:rPr lang="en-US" altLang="ko-KR" sz="1900" dirty="0" err="1"/>
              <a:t>userdir</a:t>
            </a:r>
            <a:endParaRPr lang="en-US" altLang="ko-KR" sz="1900" dirty="0"/>
          </a:p>
          <a:p>
            <a:r>
              <a:rPr lang="en-US" altLang="ko-KR" sz="1900" dirty="0"/>
              <a:t>5. </a:t>
            </a:r>
            <a:r>
              <a:rPr lang="en-US" altLang="ko-KR" sz="1900" dirty="0" err="1"/>
              <a:t>Sudo</a:t>
            </a:r>
            <a:r>
              <a:rPr lang="en-US" altLang="ko-KR" sz="1900" dirty="0"/>
              <a:t> service apache2 restart</a:t>
            </a:r>
            <a:endParaRPr lang="ko-KR" altLang="en-US" sz="19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8CEFBFD-6784-46BC-B086-A4F795CF9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197" y="4507644"/>
            <a:ext cx="3130525" cy="56694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4945ED3-30BD-4534-8975-1921A22D146C}"/>
              </a:ext>
            </a:extLst>
          </p:cNvPr>
          <p:cNvSpPr/>
          <p:nvPr/>
        </p:nvSpPr>
        <p:spPr>
          <a:xfrm>
            <a:off x="4468545" y="1264501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7877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200126"/>
            <a:ext cx="6123667" cy="1084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 천식 예방 어플리케이션 개발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</a:t>
            </a:r>
            <a:r>
              <a:rPr lang="en-US" altLang="ko-KR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) </a:t>
            </a:r>
            <a:r>
              <a:rPr lang="ko-KR" altLang="en-US" sz="2000" b="1" spc="300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 </a:t>
            </a:r>
            <a:r>
              <a:rPr lang="ko-KR" altLang="en-US" sz="2000" b="1" spc="300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프로그램 설치</a:t>
            </a:r>
            <a:endParaRPr lang="ko-KR" altLang="en-US" sz="2000" b="1" spc="300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118" y="169623"/>
            <a:ext cx="357189" cy="35718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6271EE3-8C8C-42D0-8125-63F85585A54F}"/>
              </a:ext>
            </a:extLst>
          </p:cNvPr>
          <p:cNvSpPr/>
          <p:nvPr/>
        </p:nvSpPr>
        <p:spPr>
          <a:xfrm>
            <a:off x="4468545" y="123357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B64A63B-7D8F-443A-B693-B7CA10738379}"/>
              </a:ext>
            </a:extLst>
          </p:cNvPr>
          <p:cNvSpPr txBox="1"/>
          <p:nvPr/>
        </p:nvSpPr>
        <p:spPr>
          <a:xfrm>
            <a:off x="3202480" y="2329803"/>
            <a:ext cx="701557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900" dirty="0"/>
              <a:t>홈페이지</a:t>
            </a:r>
            <a:r>
              <a:rPr lang="en-US" altLang="ko-KR" sz="1900" dirty="0"/>
              <a:t>(</a:t>
            </a:r>
            <a:r>
              <a:rPr lang="en-US" altLang="ko-KR" sz="1900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http://windows.php.net/download/</a:t>
            </a:r>
            <a:r>
              <a:rPr lang="en-US" altLang="ko-KR" sz="1900" dirty="0"/>
              <a:t> )</a:t>
            </a:r>
            <a:r>
              <a:rPr lang="ko-KR" altLang="en-US" sz="1900" dirty="0"/>
              <a:t>에 접속</a:t>
            </a:r>
            <a:endParaRPr lang="en-US" altLang="ko-KR" sz="1900" dirty="0"/>
          </a:p>
          <a:p>
            <a:pPr marL="342900" indent="-342900">
              <a:buAutoNum type="arabicPeriod"/>
            </a:pPr>
            <a:r>
              <a:rPr lang="ko-KR" altLang="en-US" sz="1900" dirty="0"/>
              <a:t>반드시 </a:t>
            </a:r>
            <a:r>
              <a:rPr lang="en-US" altLang="ko-KR" sz="1900" dirty="0"/>
              <a:t>Non Tread Safe</a:t>
            </a:r>
            <a:r>
              <a:rPr lang="ko-KR" altLang="en-US" sz="1900" dirty="0"/>
              <a:t>로 다운 받고</a:t>
            </a:r>
            <a:r>
              <a:rPr lang="en-US" altLang="ko-KR" sz="1900" dirty="0"/>
              <a:t>, </a:t>
            </a:r>
            <a:r>
              <a:rPr lang="ko-KR" altLang="en-US" sz="1900" dirty="0"/>
              <a:t>자신의 운영체제보다 </a:t>
            </a:r>
            <a:r>
              <a:rPr lang="en-US" altLang="ko-KR" sz="1900" dirty="0"/>
              <a:t>visual </a:t>
            </a:r>
            <a:r>
              <a:rPr lang="en-US" altLang="ko-KR" sz="1900" dirty="0" err="1"/>
              <a:t>c++</a:t>
            </a:r>
            <a:r>
              <a:rPr lang="ko-KR" altLang="en-US" sz="1900" dirty="0"/>
              <a:t>의</a:t>
            </a:r>
            <a:r>
              <a:rPr lang="en-US" altLang="ko-KR" sz="1900" dirty="0"/>
              <a:t> </a:t>
            </a:r>
            <a:r>
              <a:rPr lang="ko-KR" altLang="en-US" sz="1900" dirty="0" err="1"/>
              <a:t>아키텍쳐버전에</a:t>
            </a:r>
            <a:r>
              <a:rPr lang="ko-KR" altLang="en-US" sz="1900" dirty="0"/>
              <a:t> 따라 다운</a:t>
            </a:r>
            <a:endParaRPr lang="en-US" altLang="ko-KR" sz="1900" dirty="0"/>
          </a:p>
          <a:p>
            <a:pPr marL="342900" indent="-342900">
              <a:buAutoNum type="arabicPeriod"/>
            </a:pPr>
            <a:r>
              <a:rPr lang="ko-KR" altLang="en-US" sz="1900" dirty="0"/>
              <a:t>파일의 압축을 푼다</a:t>
            </a:r>
            <a:r>
              <a:rPr lang="en-US" altLang="ko-KR" sz="19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900" dirty="0"/>
              <a:t>PHP</a:t>
            </a:r>
            <a:r>
              <a:rPr lang="ko-KR" altLang="en-US" sz="1900" dirty="0"/>
              <a:t>관리자 실행</a:t>
            </a:r>
            <a:endParaRPr lang="en-US" altLang="ko-KR" sz="1900" dirty="0"/>
          </a:p>
          <a:p>
            <a:r>
              <a:rPr lang="en-US" altLang="ko-KR" sz="1900" dirty="0"/>
              <a:t>  1) </a:t>
            </a:r>
            <a:r>
              <a:rPr lang="ko-KR" altLang="en-US" sz="1900" dirty="0"/>
              <a:t>가상서버 홈</a:t>
            </a:r>
            <a:r>
              <a:rPr lang="en-US" altLang="ko-KR" sz="1900" dirty="0"/>
              <a:t>-&gt;php manage</a:t>
            </a:r>
            <a:r>
              <a:rPr lang="ko-KR" altLang="en-US" sz="1900" dirty="0"/>
              <a:t>로 들어간다</a:t>
            </a:r>
            <a:r>
              <a:rPr lang="en-US" altLang="ko-KR" sz="1900" dirty="0"/>
              <a:t>.</a:t>
            </a:r>
          </a:p>
          <a:p>
            <a:r>
              <a:rPr lang="en-US" altLang="ko-KR" sz="1900" dirty="0"/>
              <a:t>  2) Register new php version </a:t>
            </a:r>
            <a:r>
              <a:rPr lang="ko-KR" altLang="en-US" sz="1900" dirty="0"/>
              <a:t>선택</a:t>
            </a:r>
            <a:endParaRPr lang="en-US" altLang="ko-KR" sz="1900" dirty="0"/>
          </a:p>
          <a:p>
            <a:r>
              <a:rPr lang="ko-KR" altLang="en-US" sz="1900" dirty="0"/>
              <a:t>  </a:t>
            </a:r>
            <a:r>
              <a:rPr lang="en-US" altLang="ko-KR" sz="1900" dirty="0"/>
              <a:t>3) </a:t>
            </a:r>
            <a:r>
              <a:rPr lang="ko-KR" altLang="en-US" sz="1900" dirty="0"/>
              <a:t>압축을 해제한 </a:t>
            </a:r>
            <a:r>
              <a:rPr lang="en-US" altLang="ko-KR" sz="1900" dirty="0"/>
              <a:t>C:\php </a:t>
            </a:r>
            <a:r>
              <a:rPr lang="ko-KR" altLang="en-US" sz="1900" dirty="0"/>
              <a:t>설치</a:t>
            </a:r>
            <a:endParaRPr lang="en-US" altLang="ko-KR" sz="1900" dirty="0"/>
          </a:p>
          <a:p>
            <a:r>
              <a:rPr lang="en-US" altLang="ko-KR" sz="1900" dirty="0"/>
              <a:t>5. </a:t>
            </a:r>
            <a:r>
              <a:rPr lang="en-US" altLang="ko-KR" sz="1900" dirty="0" err="1"/>
              <a:t>phpinfo</a:t>
            </a:r>
            <a:r>
              <a:rPr lang="en-US" altLang="ko-KR" sz="1900" dirty="0"/>
              <a:t>()</a:t>
            </a:r>
            <a:r>
              <a:rPr lang="ko-KR" altLang="en-US" sz="1900" dirty="0"/>
              <a:t>클릭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B970F23-DE80-42D1-8ED2-1CAF4C7F4FF9}"/>
              </a:ext>
            </a:extLst>
          </p:cNvPr>
          <p:cNvGrpSpPr/>
          <p:nvPr/>
        </p:nvGrpSpPr>
        <p:grpSpPr>
          <a:xfrm>
            <a:off x="950625" y="2605169"/>
            <a:ext cx="2060115" cy="1676635"/>
            <a:chOff x="408610" y="3679200"/>
            <a:chExt cx="2875204" cy="234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1E14291C-9E07-406D-8B83-D3F67311820B}"/>
                </a:ext>
              </a:extLst>
            </p:cNvPr>
            <p:cNvSpPr/>
            <p:nvPr/>
          </p:nvSpPr>
          <p:spPr>
            <a:xfrm>
              <a:off x="676213" y="3679200"/>
              <a:ext cx="2340000" cy="2340000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9EB5C8D3-B786-4D48-8584-0CDEEF2C3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1126218" y="4079875"/>
              <a:ext cx="1439989" cy="96668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88188B15-16FC-4A9B-A52E-56099B0C61EF}"/>
                </a:ext>
              </a:extLst>
            </p:cNvPr>
            <p:cNvSpPr/>
            <p:nvPr/>
          </p:nvSpPr>
          <p:spPr>
            <a:xfrm>
              <a:off x="408610" y="5064907"/>
              <a:ext cx="2875204" cy="577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php</a:t>
              </a:r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 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7.2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1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 설명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01513" y="1168533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pic>
        <p:nvPicPr>
          <p:cNvPr id="36" name="Picture 2" descr="C:\Users\Administrator\Desktop\흐름도 자료.png">
            <a:extLst>
              <a:ext uri="{FF2B5EF4-FFF2-40B4-BE49-F238E27FC236}">
                <a16:creationId xmlns:a16="http://schemas.microsoft.com/office/drawing/2014/main" xmlns="" id="{745C6CAF-E5EE-4755-AE0C-6D88578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90" y="2165645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554F975-E4B5-4FF2-BAC7-10011F348873}"/>
              </a:ext>
            </a:extLst>
          </p:cNvPr>
          <p:cNvSpPr txBox="1"/>
          <p:nvPr/>
        </p:nvSpPr>
        <p:spPr>
          <a:xfrm>
            <a:off x="625580" y="2679458"/>
            <a:ext cx="183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기상자료개방포털</a:t>
            </a:r>
            <a:r>
              <a:rPr lang="en-US" altLang="ko-KR" sz="1200" b="1" dirty="0"/>
              <a:t>(</a:t>
            </a:r>
            <a:r>
              <a:rPr lang="en-US" altLang="ko-KR" sz="1200" dirty="0">
                <a:hlinkClick r:id="rId5"/>
              </a:rPr>
              <a:t>https://data.kma.go.kr/cmmn/main.do</a:t>
            </a:r>
            <a:r>
              <a:rPr lang="en-US" altLang="ko-KR" sz="1200" b="1" dirty="0"/>
              <a:t>)</a:t>
            </a:r>
          </a:p>
          <a:p>
            <a:r>
              <a:rPr lang="ko-KR" altLang="en-US" sz="1200" b="1" dirty="0"/>
              <a:t>습도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온도</a:t>
            </a:r>
            <a:r>
              <a:rPr lang="en-US" altLang="ko-KR" sz="1200" b="1" dirty="0" smtClean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3FADA476-19E2-4A7D-976C-94E2DBBB5EE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5704" y="2072944"/>
            <a:ext cx="1013336" cy="10133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BFE527D-290F-49B9-8A9D-63B2265C5451}"/>
              </a:ext>
            </a:extLst>
          </p:cNvPr>
          <p:cNvSpPr txBox="1"/>
          <p:nvPr/>
        </p:nvSpPr>
        <p:spPr>
          <a:xfrm>
            <a:off x="4118889" y="4096706"/>
            <a:ext cx="2261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오존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통합 데이터</a:t>
            </a:r>
            <a:endParaRPr lang="en-US" altLang="ko-KR" sz="1200" b="1" dirty="0"/>
          </a:p>
        </p:txBody>
      </p:sp>
      <p:pic>
        <p:nvPicPr>
          <p:cNvPr id="53" name="Picture 2" descr="C:\Users\Administrator\Desktop\흐름도 자료.png">
            <a:extLst>
              <a:ext uri="{FF2B5EF4-FFF2-40B4-BE49-F238E27FC236}">
                <a16:creationId xmlns:a16="http://schemas.microsoft.com/office/drawing/2014/main" xmlns="" id="{D0CB1F18-A015-4540-A7FF-19999D31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89" y="2165645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9170658-311B-4E0E-8777-9F917B995C20}"/>
              </a:ext>
            </a:extLst>
          </p:cNvPr>
          <p:cNvSpPr txBox="1"/>
          <p:nvPr/>
        </p:nvSpPr>
        <p:spPr>
          <a:xfrm>
            <a:off x="6209770" y="5125085"/>
            <a:ext cx="168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아파치 서버를 통해 관련 데이터 저장하기</a:t>
            </a:r>
            <a:endParaRPr lang="en-US" altLang="ko-KR" sz="1200" b="1" dirty="0"/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xmlns="" id="{1B8D6002-41BC-480B-8E6B-30C7EAE211A5}"/>
              </a:ext>
            </a:extLst>
          </p:cNvPr>
          <p:cNvSpPr/>
          <p:nvPr/>
        </p:nvSpPr>
        <p:spPr>
          <a:xfrm>
            <a:off x="1766233" y="2367108"/>
            <a:ext cx="1687873" cy="1541115"/>
          </a:xfrm>
          <a:prstGeom prst="downArrowCallout">
            <a:avLst>
              <a:gd name="adj1" fmla="val 14932"/>
              <a:gd name="adj2" fmla="val 14534"/>
              <a:gd name="adj3" fmla="val 18806"/>
              <a:gd name="adj4" fmla="val 129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위로 굽음 2">
            <a:extLst>
              <a:ext uri="{FF2B5EF4-FFF2-40B4-BE49-F238E27FC236}">
                <a16:creationId xmlns:a16="http://schemas.microsoft.com/office/drawing/2014/main" xmlns="" id="{9D07C4B8-3AF9-40A5-BF4A-5E493B286EA0}"/>
              </a:ext>
            </a:extLst>
          </p:cNvPr>
          <p:cNvSpPr/>
          <p:nvPr/>
        </p:nvSpPr>
        <p:spPr>
          <a:xfrm>
            <a:off x="3885503" y="4489454"/>
            <a:ext cx="1556724" cy="925942"/>
          </a:xfrm>
          <a:prstGeom prst="bentUpArrow">
            <a:avLst>
              <a:gd name="adj1" fmla="val 25974"/>
              <a:gd name="adj2" fmla="val 27176"/>
              <a:gd name="adj3" fmla="val 248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 descr="C:\Users\Administrator\Desktop\흐름도 자료.png">
            <a:extLst>
              <a:ext uri="{FF2B5EF4-FFF2-40B4-BE49-F238E27FC236}">
                <a16:creationId xmlns:a16="http://schemas.microsoft.com/office/drawing/2014/main" xmlns="" id="{0EBB9EA5-FA50-4A5A-AF6A-30B47766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47" y="3518286"/>
            <a:ext cx="454160" cy="4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쪽 5">
            <a:extLst>
              <a:ext uri="{FF2B5EF4-FFF2-40B4-BE49-F238E27FC236}">
                <a16:creationId xmlns:a16="http://schemas.microsoft.com/office/drawing/2014/main" xmlns="" id="{D90D009E-4687-4517-A027-64AFAC044263}"/>
              </a:ext>
            </a:extLst>
          </p:cNvPr>
          <p:cNvSpPr/>
          <p:nvPr/>
        </p:nvSpPr>
        <p:spPr>
          <a:xfrm rot="3281415">
            <a:off x="5621624" y="2467325"/>
            <a:ext cx="489120" cy="106479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íì¹ìë²ì ëí ì´ë¯¸ì§ ê²ìê²°ê³¼">
            <a:extLst>
              <a:ext uri="{FF2B5EF4-FFF2-40B4-BE49-F238E27FC236}">
                <a16:creationId xmlns:a16="http://schemas.microsoft.com/office/drawing/2014/main" xmlns="" id="{6FC3F305-CC66-48BC-8E1D-F82ABB6C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78" y="4478785"/>
            <a:ext cx="1433264" cy="5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xmlns="" id="{0407C961-B4C9-4603-8009-1ECDC42A5488}"/>
              </a:ext>
            </a:extLst>
          </p:cNvPr>
          <p:cNvSpPr/>
          <p:nvPr/>
        </p:nvSpPr>
        <p:spPr>
          <a:xfrm>
            <a:off x="6740299" y="3290126"/>
            <a:ext cx="454160" cy="94876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BE6F500-A159-4944-9884-D0A4B2CFCF2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8563327" y="4457004"/>
            <a:ext cx="817258" cy="548636"/>
          </a:xfrm>
          <a:prstGeom prst="rect">
            <a:avLst/>
          </a:prstGeom>
        </p:spPr>
      </p:pic>
      <p:pic>
        <p:nvPicPr>
          <p:cNvPr id="69" name="Picture 2" descr="C:\Users\Administrator\Desktop\지빠귀\이미지\개발환경 이미지\androidstudio.png">
            <a:extLst>
              <a:ext uri="{FF2B5EF4-FFF2-40B4-BE49-F238E27FC236}">
                <a16:creationId xmlns:a16="http://schemas.microsoft.com/office/drawing/2014/main" xmlns="" id="{98EFDB87-9591-4E6B-B0EF-B0E3877A0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10224314" y="4387664"/>
            <a:ext cx="1142916" cy="766046"/>
          </a:xfrm>
          <a:prstGeom prst="rect">
            <a:avLst/>
          </a:prstGeom>
          <a:noFill/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4194D11D-E030-4D77-9C16-E5F348F7F6E7}"/>
              </a:ext>
            </a:extLst>
          </p:cNvPr>
          <p:cNvSpPr/>
          <p:nvPr/>
        </p:nvSpPr>
        <p:spPr>
          <a:xfrm>
            <a:off x="7872261" y="4529175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xmlns="" id="{7999E1E7-78F4-454C-AA5A-06E812F9CE2A}"/>
              </a:ext>
            </a:extLst>
          </p:cNvPr>
          <p:cNvSpPr/>
          <p:nvPr/>
        </p:nvSpPr>
        <p:spPr>
          <a:xfrm>
            <a:off x="9592623" y="4535408"/>
            <a:ext cx="535765" cy="476465"/>
          </a:xfrm>
          <a:prstGeom prst="rightArrow">
            <a:avLst>
              <a:gd name="adj1" fmla="val 42858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9F8BBBA-C519-4891-B287-D5C2EF41676F}"/>
              </a:ext>
            </a:extLst>
          </p:cNvPr>
          <p:cNvSpPr txBox="1"/>
          <p:nvPr/>
        </p:nvSpPr>
        <p:spPr>
          <a:xfrm>
            <a:off x="2902599" y="2710767"/>
            <a:ext cx="1812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에어코리아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en-US" altLang="ko-KR" sz="1200" b="1" dirty="0">
                <a:hlinkClick r:id="rId10"/>
              </a:rPr>
              <a:t>https://www.airkorea.or.kr/web/sidoCompareAir?itemCode=10003&amp;pMENU_NO=103</a:t>
            </a:r>
            <a:r>
              <a:rPr lang="en-US" altLang="ko-KR" sz="1200" b="1" dirty="0"/>
              <a:t>)</a:t>
            </a:r>
          </a:p>
          <a:p>
            <a:r>
              <a:rPr lang="ko-KR" altLang="en-US" sz="1200" b="1" dirty="0"/>
              <a:t>오존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일별</a:t>
            </a:r>
            <a:r>
              <a:rPr lang="en-US" altLang="ko-KR" sz="1200" b="1" dirty="0"/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17B2F22-50BE-4332-B2F1-7BBA93A890E1}"/>
              </a:ext>
            </a:extLst>
          </p:cNvPr>
          <p:cNvSpPr txBox="1"/>
          <p:nvPr/>
        </p:nvSpPr>
        <p:spPr>
          <a:xfrm>
            <a:off x="8435210" y="5178429"/>
            <a:ext cx="133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아파치 서버와 어플리케이션을 연결해 줌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BFB3B2EF-3894-412E-BC90-D3F44F9DE291}"/>
              </a:ext>
            </a:extLst>
          </p:cNvPr>
          <p:cNvSpPr txBox="1"/>
          <p:nvPr/>
        </p:nvSpPr>
        <p:spPr>
          <a:xfrm>
            <a:off x="10171246" y="5239317"/>
            <a:ext cx="154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어플리케이션으로 시각화 해 줌</a:t>
            </a:r>
            <a:endParaRPr lang="en-US" altLang="ko-KR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BFE527D-290F-49B9-8A9D-63B2265C5451}"/>
              </a:ext>
            </a:extLst>
          </p:cNvPr>
          <p:cNvSpPr txBox="1"/>
          <p:nvPr/>
        </p:nvSpPr>
        <p:spPr>
          <a:xfrm>
            <a:off x="7561505" y="2367140"/>
            <a:ext cx="2178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 자료가 미치는 영향을</a:t>
            </a:r>
            <a:endParaRPr lang="en-US" altLang="ko-KR" sz="1200" b="1" dirty="0"/>
          </a:p>
          <a:p>
            <a:r>
              <a:rPr lang="ko-KR" altLang="en-US" sz="1200" b="1" dirty="0"/>
              <a:t>종합하여 데이터 산출 후</a:t>
            </a:r>
            <a:endParaRPr lang="en-US" altLang="ko-KR" sz="1200" b="1" dirty="0"/>
          </a:p>
          <a:p>
            <a:r>
              <a:rPr lang="ko-KR" altLang="en-US" sz="1200" b="1" dirty="0" smtClean="0"/>
              <a:t>데이터 베이스로 전송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Mysql</a:t>
            </a:r>
            <a:r>
              <a:rPr lang="en-US" altLang="ko-KR" sz="1200" b="1" dirty="0" smtClean="0"/>
              <a:t>-connecter</a:t>
            </a:r>
            <a:endParaRPr lang="ko-KR" altLang="en-US" sz="1200" b="1" dirty="0" smtClean="0"/>
          </a:p>
          <a:p>
            <a:endParaRPr lang="en-US" altLang="ko-KR" sz="1200" b="1" dirty="0"/>
          </a:p>
        </p:txBody>
      </p:sp>
      <p:pic>
        <p:nvPicPr>
          <p:cNvPr id="34" name="Picture 2" descr="C:\Users\Administrator\Desktop\R1280x0.png">
            <a:extLst>
              <a:ext uri="{FF2B5EF4-FFF2-40B4-BE49-F238E27FC236}">
                <a16:creationId xmlns:a16="http://schemas.microsoft.com/office/drawing/2014/main" xmlns="" id="{5D1EEE85-FA49-4B18-83F3-7E41731D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48" y="4075711"/>
            <a:ext cx="1556724" cy="9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646CA0F-C14B-4CBF-92E4-DD3F52DEAD32}"/>
              </a:ext>
            </a:extLst>
          </p:cNvPr>
          <p:cNvSpPr txBox="1"/>
          <p:nvPr/>
        </p:nvSpPr>
        <p:spPr>
          <a:xfrm>
            <a:off x="1593779" y="5068259"/>
            <a:ext cx="225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천식과 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습도의 연관성 있는 수치 확인 후 비교 분석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834885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70374" y="1985660"/>
            <a:ext cx="1714118" cy="1691307"/>
            <a:chOff x="2384849" y="3305175"/>
            <a:chExt cx="1714118" cy="169130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560BF5-44B4-449F-877D-7A4AAA7B39E3}"/>
              </a:ext>
            </a:extLst>
          </p:cNvPr>
          <p:cNvSpPr/>
          <p:nvPr/>
        </p:nvSpPr>
        <p:spPr>
          <a:xfrm>
            <a:off x="686888" y="2128535"/>
            <a:ext cx="206583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2805362" y="1997912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xmlns="" id="{09788607-709A-4209-B0F5-DFE46F27F80F}"/>
              </a:ext>
            </a:extLst>
          </p:cNvPr>
          <p:cNvSpPr/>
          <p:nvPr/>
        </p:nvSpPr>
        <p:spPr>
          <a:xfrm>
            <a:off x="2964547" y="2184121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1B6B166-D80F-43F8-B346-C785162008AF}"/>
              </a:ext>
            </a:extLst>
          </p:cNvPr>
          <p:cNvSpPr txBox="1"/>
          <p:nvPr/>
        </p:nvSpPr>
        <p:spPr>
          <a:xfrm>
            <a:off x="2964547" y="2319790"/>
            <a:ext cx="8232699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누가 시스템을 사용할 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천식환자</a:t>
            </a:r>
            <a:r>
              <a:rPr lang="en-US" altLang="ko-KR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천식에 대해 관심이 있는 사람</a:t>
            </a:r>
            <a:r>
              <a:rPr lang="en-US" altLang="ko-KR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어린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아이들의 부모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879899" y="4341145"/>
            <a:ext cx="1714118" cy="1691307"/>
            <a:chOff x="2384849" y="3305175"/>
            <a:chExt cx="1714118" cy="169130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5560BF5-44B4-449F-877D-7A4AAA7B39E3}"/>
              </a:ext>
            </a:extLst>
          </p:cNvPr>
          <p:cNvSpPr/>
          <p:nvPr/>
        </p:nvSpPr>
        <p:spPr>
          <a:xfrm>
            <a:off x="686888" y="4560220"/>
            <a:ext cx="2065837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2814887" y="4029547"/>
            <a:ext cx="8538913" cy="20832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3">
            <a:extLst>
              <a:ext uri="{FF2B5EF4-FFF2-40B4-BE49-F238E27FC236}">
                <a16:creationId xmlns:a16="http://schemas.microsoft.com/office/drawing/2014/main" xmlns="" id="{09788607-709A-4209-B0F5-DFE46F27F80F}"/>
              </a:ext>
            </a:extLst>
          </p:cNvPr>
          <p:cNvSpPr/>
          <p:nvPr/>
        </p:nvSpPr>
        <p:spPr>
          <a:xfrm>
            <a:off x="2974072" y="4160170"/>
            <a:ext cx="8232700" cy="1857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1B6B166-D80F-43F8-B346-C785162008AF}"/>
              </a:ext>
            </a:extLst>
          </p:cNvPr>
          <p:cNvSpPr txBox="1"/>
          <p:nvPr/>
        </p:nvSpPr>
        <p:spPr>
          <a:xfrm>
            <a:off x="2983037" y="4278590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무엇을 할 것인가</a:t>
            </a:r>
            <a:r>
              <a:rPr lang="en-US" altLang="ko-KR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  <a:endParaRPr lang="en-US" altLang="ko-KR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어플리케이션에서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지도로 보여주며 각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지역에 마크로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찍어서 보여주는데 </a:t>
            </a:r>
            <a:endParaRPr lang="en-US" altLang="ko-KR" b="1" dirty="0" smtClean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마크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클릭 시 상세 환경정보를 보여주는 것이다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F00CF0D-4B46-4733-8B9C-E472296C85B9}"/>
              </a:ext>
            </a:extLst>
          </p:cNvPr>
          <p:cNvSpPr/>
          <p:nvPr/>
        </p:nvSpPr>
        <p:spPr>
          <a:xfrm>
            <a:off x="4568187" y="121181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26289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70374" y="1762125"/>
            <a:ext cx="1714118" cy="1691307"/>
            <a:chOff x="2384849" y="3305175"/>
            <a:chExt cx="1714118" cy="169130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5560BF5-44B4-449F-877D-7A4AAA7B39E3}"/>
              </a:ext>
            </a:extLst>
          </p:cNvPr>
          <p:cNvSpPr/>
          <p:nvPr/>
        </p:nvSpPr>
        <p:spPr>
          <a:xfrm>
            <a:off x="686888" y="1990725"/>
            <a:ext cx="206583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2805362" y="1774377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xmlns="" id="{09788607-709A-4209-B0F5-DFE46F27F80F}"/>
              </a:ext>
            </a:extLst>
          </p:cNvPr>
          <p:cNvSpPr/>
          <p:nvPr/>
        </p:nvSpPr>
        <p:spPr>
          <a:xfrm>
            <a:off x="2964547" y="1960586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1B6B166-D80F-43F8-B346-C785162008AF}"/>
              </a:ext>
            </a:extLst>
          </p:cNvPr>
          <p:cNvSpPr txBox="1"/>
          <p:nvPr/>
        </p:nvSpPr>
        <p:spPr>
          <a:xfrm>
            <a:off x="2964547" y="2096255"/>
            <a:ext cx="8232699" cy="9159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언제 새 시스템에 대한 합격검사가 이루어 질것인가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월 초 내에 이루어 질것이다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51324" y="3971925"/>
            <a:ext cx="1714118" cy="1691307"/>
            <a:chOff x="2384849" y="3305175"/>
            <a:chExt cx="1714118" cy="169130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5560BF5-44B4-449F-877D-7A4AAA7B39E3}"/>
              </a:ext>
            </a:extLst>
          </p:cNvPr>
          <p:cNvSpPr/>
          <p:nvPr/>
        </p:nvSpPr>
        <p:spPr>
          <a:xfrm>
            <a:off x="667838" y="4286250"/>
            <a:ext cx="2065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</a:p>
        </p:txBody>
      </p:sp>
      <p:sp>
        <p:nvSpPr>
          <p:cNvPr id="28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2786312" y="3984178"/>
            <a:ext cx="8538913" cy="17879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xmlns="" id="{09788607-709A-4209-B0F5-DFE46F27F80F}"/>
              </a:ext>
            </a:extLst>
          </p:cNvPr>
          <p:cNvSpPr/>
          <p:nvPr/>
        </p:nvSpPr>
        <p:spPr>
          <a:xfrm>
            <a:off x="2945497" y="4170385"/>
            <a:ext cx="8232700" cy="14398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1B6B166-D80F-43F8-B346-C785162008AF}"/>
              </a:ext>
            </a:extLst>
          </p:cNvPr>
          <p:cNvSpPr txBox="1"/>
          <p:nvPr/>
        </p:nvSpPr>
        <p:spPr>
          <a:xfrm>
            <a:off x="2945497" y="4229855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어디서 사용 될 것인가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천식환자나 어린아이들의 부모들이 지금 환경이 천식에 나쁜지 좋은지 </a:t>
            </a:r>
            <a:endParaRPr lang="en-US" altLang="ko-KR" b="1" dirty="0" smtClean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판단에 도움을 주기 위하여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728FFD2-56CC-4F9D-B02B-249A548BAE50}"/>
              </a:ext>
            </a:extLst>
          </p:cNvPr>
          <p:cNvSpPr/>
          <p:nvPr/>
        </p:nvSpPr>
        <p:spPr>
          <a:xfrm>
            <a:off x="4496042" y="1171641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194975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61355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요구사항 분석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reduction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496042" y="1251820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국내 천식 </a:t>
            </a:r>
            <a:r>
              <a:rPr lang="ko-KR" altLang="en-US" b="1" dirty="0">
                <a:solidFill>
                  <a:schemeClr val="accent2"/>
                </a:solidFill>
              </a:rPr>
              <a:t>예방 어플리케이션</a:t>
            </a:r>
          </a:p>
        </p:txBody>
      </p:sp>
      <p:grpSp>
        <p:nvGrpSpPr>
          <p:cNvPr id="5" name="그룹 13"/>
          <p:cNvGrpSpPr/>
          <p:nvPr/>
        </p:nvGrpSpPr>
        <p:grpSpPr>
          <a:xfrm>
            <a:off x="870374" y="1762125"/>
            <a:ext cx="1714118" cy="1691307"/>
            <a:chOff x="2384849" y="3305175"/>
            <a:chExt cx="1714118" cy="169130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5560BF5-44B4-449F-877D-7A4AAA7B39E3}"/>
              </a:ext>
            </a:extLst>
          </p:cNvPr>
          <p:cNvSpPr/>
          <p:nvPr/>
        </p:nvSpPr>
        <p:spPr>
          <a:xfrm>
            <a:off x="686888" y="2009775"/>
            <a:ext cx="206583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2805362" y="1774377"/>
            <a:ext cx="8538913" cy="163849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33">
            <a:extLst>
              <a:ext uri="{FF2B5EF4-FFF2-40B4-BE49-F238E27FC236}">
                <a16:creationId xmlns:a16="http://schemas.microsoft.com/office/drawing/2014/main" xmlns="" id="{09788607-709A-4209-B0F5-DFE46F27F80F}"/>
              </a:ext>
            </a:extLst>
          </p:cNvPr>
          <p:cNvSpPr/>
          <p:nvPr/>
        </p:nvSpPr>
        <p:spPr>
          <a:xfrm>
            <a:off x="2964547" y="1960586"/>
            <a:ext cx="8232700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1B6B166-D80F-43F8-B346-C785162008AF}"/>
              </a:ext>
            </a:extLst>
          </p:cNvPr>
          <p:cNvSpPr txBox="1"/>
          <p:nvPr/>
        </p:nvSpPr>
        <p:spPr>
          <a:xfrm>
            <a:off x="2964547" y="1896230"/>
            <a:ext cx="823269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왜 </a:t>
            </a: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이러한 어플리케이션이 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개발되어야 하는가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웹에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들어가서 보기보다는 </a:t>
            </a:r>
            <a:r>
              <a:rPr lang="ko-KR" altLang="en-US" b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어플로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간단하면서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빠르게 보는 것을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보고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싶어하기 때문이다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6" name="그룹 23"/>
          <p:cNvGrpSpPr/>
          <p:nvPr/>
        </p:nvGrpSpPr>
        <p:grpSpPr>
          <a:xfrm>
            <a:off x="851324" y="3971925"/>
            <a:ext cx="1714118" cy="1691307"/>
            <a:chOff x="2384849" y="3305175"/>
            <a:chExt cx="1714118" cy="169130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D5B73BF0-F467-4C4B-88D7-700E844544E2}"/>
                </a:ext>
              </a:extLst>
            </p:cNvPr>
            <p:cNvSpPr/>
            <p:nvPr/>
          </p:nvSpPr>
          <p:spPr>
            <a:xfrm>
              <a:off x="2384849" y="3305175"/>
              <a:ext cx="1714118" cy="16913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8CB94D42-9DD9-4017-BA54-0B57491A8916}"/>
                </a:ext>
              </a:extLst>
            </p:cNvPr>
            <p:cNvSpPr/>
            <p:nvPr/>
          </p:nvSpPr>
          <p:spPr>
            <a:xfrm>
              <a:off x="2519591" y="3441649"/>
              <a:ext cx="1429167" cy="14101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5560BF5-44B4-449F-877D-7A4AAA7B39E3}"/>
              </a:ext>
            </a:extLst>
          </p:cNvPr>
          <p:cNvSpPr/>
          <p:nvPr/>
        </p:nvSpPr>
        <p:spPr>
          <a:xfrm>
            <a:off x="667838" y="4305300"/>
            <a:ext cx="206583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</a:p>
        </p:txBody>
      </p:sp>
      <p:sp>
        <p:nvSpPr>
          <p:cNvPr id="28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2786312" y="3984178"/>
            <a:ext cx="8538913" cy="178797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33">
            <a:extLst>
              <a:ext uri="{FF2B5EF4-FFF2-40B4-BE49-F238E27FC236}">
                <a16:creationId xmlns:a16="http://schemas.microsoft.com/office/drawing/2014/main" xmlns="" id="{09788607-709A-4209-B0F5-DFE46F27F80F}"/>
              </a:ext>
            </a:extLst>
          </p:cNvPr>
          <p:cNvSpPr/>
          <p:nvPr/>
        </p:nvSpPr>
        <p:spPr>
          <a:xfrm>
            <a:off x="2945497" y="4170385"/>
            <a:ext cx="8232700" cy="14398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1B6B166-D80F-43F8-B346-C785162008AF}"/>
              </a:ext>
            </a:extLst>
          </p:cNvPr>
          <p:cNvSpPr txBox="1"/>
          <p:nvPr/>
        </p:nvSpPr>
        <p:spPr>
          <a:xfrm>
            <a:off x="2945497" y="4325105"/>
            <a:ext cx="8232699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어떤 제약 조건하에서 기능을 수행할 것인가 </a:t>
            </a:r>
            <a:endParaRPr lang="en-US" altLang="ko-KR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→ 무선통신이 된다는 조건하에서 기능이 수행될 것입니다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547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874" y="515889"/>
            <a:ext cx="11440813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14890" y="44809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소개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Team Introduce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62732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xmlns="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KakaoTalk_20190322_102630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76" y="1816437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90322_1052124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11" y="1816461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KakaoTalk_20190322_103933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8" y="1816437"/>
            <a:ext cx="1682197" cy="22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제목 없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1816460"/>
            <a:ext cx="1625187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제목 없음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05" y="1816461"/>
            <a:ext cx="1646838" cy="22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6350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9174" y="1475100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4093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99605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33159" y="1449257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86539"/>
              </p:ext>
            </p:extLst>
          </p:nvPr>
        </p:nvGraphicFramePr>
        <p:xfrm>
          <a:off x="544593" y="4307627"/>
          <a:ext cx="1943643" cy="166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안효근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010-7227-4260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dksgyrms1579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어플리케이션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49472"/>
              </p:ext>
            </p:extLst>
          </p:nvPr>
        </p:nvGraphicFramePr>
        <p:xfrm>
          <a:off x="2800820" y="4269677"/>
          <a:ext cx="1943643" cy="17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임정준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010-6650-7445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3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ehrn56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apm</a:t>
                      </a:r>
                      <a:r>
                        <a:rPr lang="ko-KR" altLang="en-US" sz="1100" b="1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42582"/>
              </p:ext>
            </p:extLst>
          </p:nvPr>
        </p:nvGraphicFramePr>
        <p:xfrm>
          <a:off x="5075459" y="4264764"/>
          <a:ext cx="1943643" cy="17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8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010-6243-3502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k1hq1201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93059"/>
              </p:ext>
            </p:extLst>
          </p:nvPr>
        </p:nvGraphicFramePr>
        <p:xfrm>
          <a:off x="9706524" y="4235709"/>
          <a:ext cx="1943643" cy="173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정혜수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010-9457-3489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ehdrkdeod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28116"/>
              </p:ext>
            </p:extLst>
          </p:nvPr>
        </p:nvGraphicFramePr>
        <p:xfrm>
          <a:off x="7410160" y="4249132"/>
          <a:ext cx="1943643" cy="17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김연수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010-9361-7968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kys79757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76385" y="110683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8681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5B73BF0-F467-4C4B-88D7-700E844544E2}"/>
              </a:ext>
            </a:extLst>
          </p:cNvPr>
          <p:cNvSpPr/>
          <p:nvPr/>
        </p:nvSpPr>
        <p:spPr>
          <a:xfrm>
            <a:off x="263671" y="2462247"/>
            <a:ext cx="2228722" cy="21990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8CB94D42-9DD9-4017-BA54-0B57491A8916}"/>
              </a:ext>
            </a:extLst>
          </p:cNvPr>
          <p:cNvSpPr/>
          <p:nvPr/>
        </p:nvSpPr>
        <p:spPr>
          <a:xfrm>
            <a:off x="455563" y="2645029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십자형 70">
            <a:extLst>
              <a:ext uri="{FF2B5EF4-FFF2-40B4-BE49-F238E27FC236}">
                <a16:creationId xmlns:a16="http://schemas.microsoft.com/office/drawing/2014/main" xmlns="" id="{44857478-08F8-4473-B69A-767E37399ABC}"/>
              </a:ext>
            </a:extLst>
          </p:cNvPr>
          <p:cNvSpPr/>
          <p:nvPr/>
        </p:nvSpPr>
        <p:spPr>
          <a:xfrm>
            <a:off x="2539463" y="3246929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D998685-3578-45DA-808A-84A7B1DB8A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천식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위험지수 측정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5843" y="103481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25190E5D-A115-48D3-BB9E-00F2132AE1E8}"/>
              </a:ext>
            </a:extLst>
          </p:cNvPr>
          <p:cNvSpPr/>
          <p:nvPr/>
        </p:nvSpPr>
        <p:spPr>
          <a:xfrm>
            <a:off x="3214144" y="2462247"/>
            <a:ext cx="2228722" cy="2199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EA38A56-63AC-4DBF-9B1C-CA25869CCA3E}"/>
              </a:ext>
            </a:extLst>
          </p:cNvPr>
          <p:cNvSpPr/>
          <p:nvPr/>
        </p:nvSpPr>
        <p:spPr>
          <a:xfrm>
            <a:off x="3406036" y="2645029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5560BF5-44B4-449F-877D-7A4AAA7B39E3}"/>
              </a:ext>
            </a:extLst>
          </p:cNvPr>
          <p:cNvSpPr/>
          <p:nvPr/>
        </p:nvSpPr>
        <p:spPr>
          <a:xfrm>
            <a:off x="-86236" y="2874602"/>
            <a:ext cx="287520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오존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Ozone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8278F37-9E72-43BA-B366-A9BD7914BE6B}"/>
              </a:ext>
            </a:extLst>
          </p:cNvPr>
          <p:cNvSpPr/>
          <p:nvPr/>
        </p:nvSpPr>
        <p:spPr>
          <a:xfrm>
            <a:off x="9321191" y="2390702"/>
            <a:ext cx="2228722" cy="2199063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188E3513-4C51-4093-8FB0-8815B30A0000}"/>
              </a:ext>
            </a:extLst>
          </p:cNvPr>
          <p:cNvSpPr/>
          <p:nvPr/>
        </p:nvSpPr>
        <p:spPr>
          <a:xfrm>
            <a:off x="9513083" y="2573484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98B078D-33AF-4406-BF44-53FC346A2EE2}"/>
              </a:ext>
            </a:extLst>
          </p:cNvPr>
          <p:cNvSpPr/>
          <p:nvPr/>
        </p:nvSpPr>
        <p:spPr>
          <a:xfrm>
            <a:off x="9095213" y="2831408"/>
            <a:ext cx="272723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temper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39C01B2C-36AE-4E7E-B1AC-65B38D1A151B}"/>
              </a:ext>
            </a:extLst>
          </p:cNvPr>
          <p:cNvSpPr/>
          <p:nvPr/>
        </p:nvSpPr>
        <p:spPr>
          <a:xfrm>
            <a:off x="6309439" y="2462247"/>
            <a:ext cx="2228722" cy="2199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ED9B1C31-4BCC-404D-9DE0-402F935A2767}"/>
              </a:ext>
            </a:extLst>
          </p:cNvPr>
          <p:cNvSpPr/>
          <p:nvPr/>
        </p:nvSpPr>
        <p:spPr>
          <a:xfrm>
            <a:off x="6501331" y="2645029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3476667-A65E-4027-849D-0B1842A7DBC8}"/>
              </a:ext>
            </a:extLst>
          </p:cNvPr>
          <p:cNvSpPr/>
          <p:nvPr/>
        </p:nvSpPr>
        <p:spPr>
          <a:xfrm>
            <a:off x="2870840" y="2940242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십자형 56">
            <a:extLst>
              <a:ext uri="{FF2B5EF4-FFF2-40B4-BE49-F238E27FC236}">
                <a16:creationId xmlns:a16="http://schemas.microsoft.com/office/drawing/2014/main" xmlns="" id="{CAA8306A-B094-442C-B9B4-3253D86F2AF7}"/>
              </a:ext>
            </a:extLst>
          </p:cNvPr>
          <p:cNvSpPr/>
          <p:nvPr/>
        </p:nvSpPr>
        <p:spPr>
          <a:xfrm>
            <a:off x="8610596" y="3173708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십자형 57">
            <a:extLst>
              <a:ext uri="{FF2B5EF4-FFF2-40B4-BE49-F238E27FC236}">
                <a16:creationId xmlns:a16="http://schemas.microsoft.com/office/drawing/2014/main" xmlns="" id="{52ECDF42-9A6A-4950-B5FE-C6C4CDA8826A}"/>
              </a:ext>
            </a:extLst>
          </p:cNvPr>
          <p:cNvSpPr/>
          <p:nvPr/>
        </p:nvSpPr>
        <p:spPr>
          <a:xfrm>
            <a:off x="5634758" y="3246929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같음 기호 1">
            <a:extLst>
              <a:ext uri="{FF2B5EF4-FFF2-40B4-BE49-F238E27FC236}">
                <a16:creationId xmlns:a16="http://schemas.microsoft.com/office/drawing/2014/main" xmlns="" id="{CE658C91-8D09-4C07-AC9F-61B7E37D835F}"/>
              </a:ext>
            </a:extLst>
          </p:cNvPr>
          <p:cNvSpPr/>
          <p:nvPr/>
        </p:nvSpPr>
        <p:spPr>
          <a:xfrm>
            <a:off x="833157" y="5163321"/>
            <a:ext cx="1172055" cy="707886"/>
          </a:xfrm>
          <a:prstGeom prst="mathEqual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191788-FA47-48BF-9ACA-C4A4F616E4E5}"/>
              </a:ext>
            </a:extLst>
          </p:cNvPr>
          <p:cNvSpPr txBox="1"/>
          <p:nvPr/>
        </p:nvSpPr>
        <p:spPr>
          <a:xfrm>
            <a:off x="2016440" y="5163321"/>
            <a:ext cx="6125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ALI(</a:t>
            </a:r>
            <a:r>
              <a:rPr lang="ko-KR" altLang="en-US" sz="4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천식위험지수</a:t>
            </a:r>
            <a:r>
              <a:rPr lang="en-US" altLang="ko-KR" sz="4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4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5560BF5-44B4-449F-877D-7A4AAA7B39E3}"/>
              </a:ext>
            </a:extLst>
          </p:cNvPr>
          <p:cNvSpPr/>
          <p:nvPr/>
        </p:nvSpPr>
        <p:spPr>
          <a:xfrm>
            <a:off x="5995737" y="2940242"/>
            <a:ext cx="287520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</a:t>
            </a:r>
            <a:endParaRPr lang="en-US" altLang="ko-KR" sz="3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Lowest temper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039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천식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위험지수 측정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/>
              <a:t>Criterion </a:t>
            </a:r>
            <a:r>
              <a:rPr lang="en-US" altLang="ko-KR" sz="1600" dirty="0"/>
              <a:t>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82852" y="2168637"/>
            <a:ext cx="2605741" cy="2546596"/>
            <a:chOff x="548612" y="1245093"/>
            <a:chExt cx="2605741" cy="2546596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4DDF6322-94FC-4380-B673-451F2C531C7A}"/>
                </a:ext>
              </a:extLst>
            </p:cNvPr>
            <p:cNvSpPr/>
            <p:nvPr/>
          </p:nvSpPr>
          <p:spPr>
            <a:xfrm>
              <a:off x="573411" y="1245093"/>
              <a:ext cx="2580942" cy="2546596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48612" y="1463806"/>
              <a:ext cx="2580943" cy="2146216"/>
              <a:chOff x="548612" y="1463806"/>
              <a:chExt cx="2580943" cy="2146216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xmlns="" id="{60907438-4A5B-45D3-8EFB-34D3A12CA127}"/>
                  </a:ext>
                </a:extLst>
              </p:cNvPr>
              <p:cNvSpPr/>
              <p:nvPr/>
            </p:nvSpPr>
            <p:spPr>
              <a:xfrm>
                <a:off x="792126" y="1463806"/>
                <a:ext cx="2175162" cy="21462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84E5A961-4D4E-40D5-AE30-E38B8DC5D99B}"/>
                  </a:ext>
                </a:extLst>
              </p:cNvPr>
              <p:cNvSpPr/>
              <p:nvPr/>
            </p:nvSpPr>
            <p:spPr>
              <a:xfrm>
                <a:off x="548612" y="2238356"/>
                <a:ext cx="2580943" cy="1233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3200" b="1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지역별</a:t>
                </a:r>
                <a:endParaRPr lang="en-US" altLang="ko-KR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000" b="1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Area</a:t>
                </a:r>
                <a:endParaRPr lang="ko-KR" altLang="en-US" sz="20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xmlns="" id="{4E13C9E2-4C39-4B10-94C6-8210FBB41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0331" y="1602207"/>
                <a:ext cx="777503" cy="777503"/>
              </a:xfrm>
              <a:prstGeom prst="rect">
                <a:avLst/>
              </a:prstGeom>
            </p:spPr>
          </p:pic>
        </p:grpSp>
      </p:grpSp>
      <p:grpSp>
        <p:nvGrpSpPr>
          <p:cNvPr id="69" name="그룹 68"/>
          <p:cNvGrpSpPr/>
          <p:nvPr/>
        </p:nvGrpSpPr>
        <p:grpSpPr>
          <a:xfrm>
            <a:off x="9217865" y="2226572"/>
            <a:ext cx="2580943" cy="2546596"/>
            <a:chOff x="590576" y="4067771"/>
            <a:chExt cx="2580943" cy="2546596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9DDC41BE-8753-493F-A00D-764DC2B136ED}"/>
                </a:ext>
              </a:extLst>
            </p:cNvPr>
            <p:cNvSpPr/>
            <p:nvPr/>
          </p:nvSpPr>
          <p:spPr>
            <a:xfrm>
              <a:off x="590576" y="4067771"/>
              <a:ext cx="2580942" cy="25465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5588332A-5E1C-4E2D-A762-806B3B93B6F0}"/>
                </a:ext>
              </a:extLst>
            </p:cNvPr>
            <p:cNvSpPr/>
            <p:nvPr/>
          </p:nvSpPr>
          <p:spPr>
            <a:xfrm>
              <a:off x="809291" y="4286484"/>
              <a:ext cx="2175162" cy="2146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5F74D4B6-80B7-4518-891E-09A91679247E}"/>
                </a:ext>
              </a:extLst>
            </p:cNvPr>
            <p:cNvSpPr/>
            <p:nvPr/>
          </p:nvSpPr>
          <p:spPr>
            <a:xfrm>
              <a:off x="590576" y="4926179"/>
              <a:ext cx="2580943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일별</a:t>
              </a:r>
              <a:endPara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Month</a:t>
              </a:r>
              <a:endParaRPr lang="ko-KR" alt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84890DAC-2897-45D4-A824-7412547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585" y="4431384"/>
              <a:ext cx="590987" cy="590987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7072933" y="327855"/>
            <a:ext cx="2588251" cy="2546596"/>
            <a:chOff x="8590837" y="519879"/>
            <a:chExt cx="2588251" cy="254659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9E053789-347F-4878-9927-D7ED63A5A4FA}"/>
                </a:ext>
              </a:extLst>
            </p:cNvPr>
            <p:cNvSpPr/>
            <p:nvPr/>
          </p:nvSpPr>
          <p:spPr>
            <a:xfrm>
              <a:off x="8598146" y="519879"/>
              <a:ext cx="2580942" cy="25465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4CFEC22C-4C5C-43F9-BE89-FCC32DFBA6A5}"/>
                </a:ext>
              </a:extLst>
            </p:cNvPr>
            <p:cNvSpPr/>
            <p:nvPr/>
          </p:nvSpPr>
          <p:spPr>
            <a:xfrm>
              <a:off x="8816861" y="738592"/>
              <a:ext cx="2175162" cy="2146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7EB64109-0838-4AE7-85AA-9B430AFD0EB1}"/>
                </a:ext>
              </a:extLst>
            </p:cNvPr>
            <p:cNvSpPr/>
            <p:nvPr/>
          </p:nvSpPr>
          <p:spPr>
            <a:xfrm>
              <a:off x="8590837" y="1378226"/>
              <a:ext cx="2580943" cy="1233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습도</a:t>
              </a:r>
              <a:endPara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Humidity</a:t>
              </a:r>
              <a:endParaRPr lang="ko-KR" alt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43E349F8-98E5-4F33-8CF2-7D4F98291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6567" y="777601"/>
              <a:ext cx="594544" cy="594544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5064323" y="2271825"/>
            <a:ext cx="2588251" cy="2546596"/>
            <a:chOff x="6243899" y="2308401"/>
            <a:chExt cx="2588251" cy="2546596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9E053789-347F-4878-9927-D7ED63A5A4FA}"/>
                </a:ext>
              </a:extLst>
            </p:cNvPr>
            <p:cNvSpPr/>
            <p:nvPr/>
          </p:nvSpPr>
          <p:spPr>
            <a:xfrm>
              <a:off x="6251208" y="2308401"/>
              <a:ext cx="2580942" cy="2546596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4CFEC22C-4C5C-43F9-BE89-FCC32DFBA6A5}"/>
                </a:ext>
              </a:extLst>
            </p:cNvPr>
            <p:cNvSpPr/>
            <p:nvPr/>
          </p:nvSpPr>
          <p:spPr>
            <a:xfrm>
              <a:off x="6469923" y="2527114"/>
              <a:ext cx="2175162" cy="21462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7EB64109-0838-4AE7-85AA-9B430AFD0EB1}"/>
                </a:ext>
              </a:extLst>
            </p:cNvPr>
            <p:cNvSpPr/>
            <p:nvPr/>
          </p:nvSpPr>
          <p:spPr>
            <a:xfrm>
              <a:off x="6243899" y="3166748"/>
              <a:ext cx="2580943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오존</a:t>
              </a:r>
              <a:endPara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Ozone</a:t>
              </a:r>
              <a:endParaRPr lang="ko-KR" alt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그림 2" descr="Ozono - Wikipedia, la enciclopedia libre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311" y="2725313"/>
              <a:ext cx="1353531" cy="777665"/>
            </a:xfrm>
            <a:prstGeom prst="rect">
              <a:avLst/>
            </a:prstGeom>
          </p:spPr>
        </p:pic>
      </p:grpSp>
      <p:sp>
        <p:nvSpPr>
          <p:cNvPr id="4" name="오른쪽 화살표 3"/>
          <p:cNvSpPr/>
          <p:nvPr/>
        </p:nvSpPr>
        <p:spPr>
          <a:xfrm rot="10800000">
            <a:off x="2918505" y="2692784"/>
            <a:ext cx="1761600" cy="16030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덧셈 기호 4"/>
          <p:cNvSpPr/>
          <p:nvPr/>
        </p:nvSpPr>
        <p:spPr>
          <a:xfrm>
            <a:off x="7818522" y="2986431"/>
            <a:ext cx="1152561" cy="1150274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6897166" y="4268684"/>
            <a:ext cx="3051944" cy="2430346"/>
            <a:chOff x="8186470" y="4314404"/>
            <a:chExt cx="3051944" cy="243034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E90E7401-8F9D-4B99-B4C0-2E2E6A64521F}"/>
                </a:ext>
              </a:extLst>
            </p:cNvPr>
            <p:cNvSpPr/>
            <p:nvPr/>
          </p:nvSpPr>
          <p:spPr>
            <a:xfrm>
              <a:off x="8436700" y="4314404"/>
              <a:ext cx="2494082" cy="2430346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FB3C9B9C-6438-46CF-935E-FF579DF551D3}"/>
                </a:ext>
              </a:extLst>
            </p:cNvPr>
            <p:cNvSpPr/>
            <p:nvPr/>
          </p:nvSpPr>
          <p:spPr>
            <a:xfrm>
              <a:off x="8632607" y="4538912"/>
              <a:ext cx="2079472" cy="2026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74628E9D-669A-4D3B-BF7A-79498972EBD5}"/>
                </a:ext>
              </a:extLst>
            </p:cNvPr>
            <p:cNvSpPr/>
            <p:nvPr/>
          </p:nvSpPr>
          <p:spPr>
            <a:xfrm>
              <a:off x="8186470" y="5313299"/>
              <a:ext cx="3051944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30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온도</a:t>
              </a:r>
              <a:endParaRPr lang="en-US" altLang="ko-KR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5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Temperature</a:t>
              </a:r>
              <a:endParaRPr lang="ko-KR" altLang="en-US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17AA8C9C-FC83-41A9-B05F-BB0F6C16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6722" y="4651100"/>
              <a:ext cx="723654" cy="723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282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err="1" smtClean="0">
                <a:solidFill>
                  <a:srgbClr val="44546A">
                    <a:lumMod val="75000"/>
                  </a:srgbClr>
                </a:solidFill>
              </a:rPr>
              <a:t>오존농도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 수치에 따른 반응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/>
              <a:t>Criterion </a:t>
            </a:r>
            <a:r>
              <a:rPr lang="en-US" altLang="ko-KR" sz="1600" dirty="0"/>
              <a:t>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0426"/>
              </p:ext>
            </p:extLst>
          </p:nvPr>
        </p:nvGraphicFramePr>
        <p:xfrm>
          <a:off x="645780" y="1871878"/>
          <a:ext cx="11065573" cy="330062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29461">
                  <a:extLst>
                    <a:ext uri="{9D8B030D-6E8A-4147-A177-3AD203B41FA5}">
                      <a16:colId xmlns:a16="http://schemas.microsoft.com/office/drawing/2014/main" xmlns="" val="650730870"/>
                    </a:ext>
                  </a:extLst>
                </a:gridCol>
                <a:gridCol w="8636112">
                  <a:extLst>
                    <a:ext uri="{9D8B030D-6E8A-4147-A177-3AD203B41FA5}">
                      <a16:colId xmlns:a16="http://schemas.microsoft.com/office/drawing/2014/main" xmlns="" val="2213856355"/>
                    </a:ext>
                  </a:extLst>
                </a:gridCol>
              </a:tblGrid>
              <a:tr h="63106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오존농도</a:t>
                      </a:r>
                      <a:r>
                        <a:rPr lang="en-US" altLang="ko-KR" sz="2500" b="1" kern="0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500" b="1" kern="0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ppm)</a:t>
                      </a:r>
                      <a:endParaRPr 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반응</a:t>
                      </a:r>
                      <a:endParaRPr lang="ko-KR" alt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275859289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effectLst/>
                        </a:rPr>
                        <a:t>0.01~0.02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다소의 냄새를 느낀다</a:t>
                      </a:r>
                      <a:r>
                        <a:rPr lang="en-US" altLang="ko-KR" sz="2500" kern="0" spc="0" dirty="0">
                          <a:effectLst/>
                        </a:rPr>
                        <a:t>.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542474974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effectLst/>
                        </a:rPr>
                        <a:t>0.1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kern="0" spc="0" dirty="0">
                          <a:effectLst/>
                        </a:rPr>
                        <a:t>확실히 냄새가 나고</a:t>
                      </a:r>
                      <a:r>
                        <a:rPr lang="en-US" altLang="ko-KR" sz="2500" kern="0" spc="0" dirty="0">
                          <a:effectLst/>
                        </a:rPr>
                        <a:t>, </a:t>
                      </a:r>
                      <a:r>
                        <a:rPr lang="ko-KR" altLang="en-US" sz="2500" kern="0" spc="0" dirty="0">
                          <a:effectLst/>
                        </a:rPr>
                        <a:t>코나 목에 자극을 느낀다</a:t>
                      </a:r>
                      <a:r>
                        <a:rPr lang="en-US" altLang="ko-KR" sz="2500" kern="0" spc="0" dirty="0"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코나 목에 자극을 느끼면 천식이 악화되거나 발병 확률이</a:t>
                      </a:r>
                      <a:endParaRPr lang="en-US" altLang="ko-KR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증가됨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4585986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effectLst/>
                        </a:rPr>
                        <a:t>0.2~0.5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effectLst/>
                        </a:rPr>
                        <a:t>3</a:t>
                      </a:r>
                      <a:r>
                        <a:rPr lang="ko-KR" altLang="en-US" sz="2500" kern="0" spc="0" dirty="0">
                          <a:effectLst/>
                        </a:rPr>
                        <a:t>∼</a:t>
                      </a:r>
                      <a:r>
                        <a:rPr lang="en-US" altLang="ko-KR" sz="2500" kern="0" spc="0" dirty="0">
                          <a:effectLst/>
                        </a:rPr>
                        <a:t>6</a:t>
                      </a:r>
                      <a:r>
                        <a:rPr lang="ko-KR" altLang="en-US" sz="2500" kern="0" spc="0" dirty="0">
                          <a:effectLst/>
                        </a:rPr>
                        <a:t>시간 노출되면 시각이 떨어진다</a:t>
                      </a:r>
                      <a:r>
                        <a:rPr lang="en-US" altLang="ko-KR" sz="2500" kern="0" spc="0" dirty="0">
                          <a:effectLst/>
                        </a:rPr>
                        <a:t>.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2114506436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4428" y="5468467"/>
            <a:ext cx="7315200" cy="110799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PPM(part per million)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ko-KR" altLang="en-US" sz="1600" dirty="0" smtClean="0"/>
              <a:t>물질의 농도나 그 존재 비를 나타내는 단위</a:t>
            </a:r>
            <a:endParaRPr lang="en-US" altLang="ko-KR" sz="1600" dirty="0" smtClean="0"/>
          </a:p>
          <a:p>
            <a:r>
              <a:rPr lang="en-US" altLang="ko-KR" sz="1600" dirty="0" smtClean="0"/>
              <a:t>1ppm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만분의 </a:t>
            </a:r>
            <a:r>
              <a:rPr lang="en-US" altLang="ko-KR" sz="1600" dirty="0" smtClean="0"/>
              <a:t>1(10-6)</a:t>
            </a:r>
            <a:r>
              <a:rPr lang="ko-KR" altLang="en-US" sz="1600" dirty="0" smtClean="0"/>
              <a:t>에 해당하는 농도를 나타낸다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1%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10,000ppm</a:t>
            </a:r>
            <a:r>
              <a:rPr lang="ko-KR" altLang="en-US" sz="1600" dirty="0" smtClean="0"/>
              <a:t>과 같은 농도가 된다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66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온도에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따른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적정 습도기준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/>
              <a:t>Criterion </a:t>
            </a:r>
            <a:r>
              <a:rPr lang="en-US" altLang="ko-KR" sz="1600" dirty="0"/>
              <a:t>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80041"/>
              </p:ext>
            </p:extLst>
          </p:nvPr>
        </p:nvGraphicFramePr>
        <p:xfrm>
          <a:off x="645780" y="1871878"/>
          <a:ext cx="11065573" cy="443192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29461">
                  <a:extLst>
                    <a:ext uri="{9D8B030D-6E8A-4147-A177-3AD203B41FA5}">
                      <a16:colId xmlns:a16="http://schemas.microsoft.com/office/drawing/2014/main" xmlns="" val="650730870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xmlns="" val="2213856355"/>
                    </a:ext>
                  </a:extLst>
                </a:gridCol>
                <a:gridCol w="6993049">
                  <a:extLst>
                    <a:ext uri="{9D8B030D-6E8A-4147-A177-3AD203B41FA5}">
                      <a16:colId xmlns:a16="http://schemas.microsoft.com/office/drawing/2014/main" xmlns="" val="3258595475"/>
                    </a:ext>
                  </a:extLst>
                </a:gridCol>
              </a:tblGrid>
              <a:tr h="63106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온도</a:t>
                      </a:r>
                      <a:endParaRPr 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적정습도</a:t>
                      </a:r>
                      <a:endParaRPr lang="ko-KR" alt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500" b="1" kern="0" spc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기준</a:t>
                      </a:r>
                      <a:endParaRPr lang="ko-KR" altLang="en-US" sz="2500" b="1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275859289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 smtClean="0">
                          <a:effectLst/>
                        </a:rPr>
                        <a:t>~17</a:t>
                      </a:r>
                      <a:r>
                        <a:rPr lang="en-US" sz="2500" kern="0" spc="0" dirty="0">
                          <a:effectLst/>
                        </a:rPr>
                        <a:t>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70%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70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60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542474974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18~20℃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60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924585986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21~23℃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30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2114506436"/>
                  </a:ext>
                </a:extLst>
              </a:tr>
              <a:tr h="63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</a:t>
                      </a:r>
                      <a:r>
                        <a:rPr lang="en-US" altLang="ko-KR" sz="2500" kern="0" spc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℃~</a:t>
                      </a:r>
                      <a:endParaRPr 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40%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양호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30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보통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이상 위험</a:t>
                      </a:r>
                      <a:r>
                        <a:rPr lang="en-US" altLang="ko-KR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20</a:t>
                      </a:r>
                      <a:r>
                        <a:rPr lang="ko-KR" altLang="en-US" sz="25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미만 </a:t>
                      </a:r>
                      <a:r>
                        <a:rPr lang="ko-KR" altLang="en-US" sz="25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매우위험</a:t>
                      </a:r>
                      <a:endParaRPr lang="ko-KR" altLang="en-US" sz="2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72165412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6888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68" y="1758810"/>
            <a:ext cx="3304229" cy="4806151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xmlns="" id="{150C3082-F0E5-4C4E-AB98-7C92436DCF8D}"/>
              </a:ext>
            </a:extLst>
          </p:cNvPr>
          <p:cNvSpPr/>
          <p:nvPr/>
        </p:nvSpPr>
        <p:spPr>
          <a:xfrm>
            <a:off x="4108157" y="197842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77139"/>
              <a:gd name="adj6" fmla="val 17930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B24A89A6-136C-40B5-8B57-256DB005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01" y="5755076"/>
            <a:ext cx="1023667" cy="1023667"/>
          </a:xfrm>
          <a:prstGeom prst="rect">
            <a:avLst/>
          </a:prstGeom>
        </p:spPr>
      </p:pic>
      <p:sp>
        <p:nvSpPr>
          <p:cNvPr id="76" name="설명선: 굽은 선 75">
            <a:extLst>
              <a:ext uri="{FF2B5EF4-FFF2-40B4-BE49-F238E27FC236}">
                <a16:creationId xmlns:a16="http://schemas.microsoft.com/office/drawing/2014/main" xmlns="" id="{F92D4118-75CA-4B22-90DF-D49655C74B14}"/>
              </a:ext>
            </a:extLst>
          </p:cNvPr>
          <p:cNvSpPr/>
          <p:nvPr/>
        </p:nvSpPr>
        <p:spPr>
          <a:xfrm>
            <a:off x="3762793" y="307796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-46324"/>
              <a:gd name="adj6" fmla="val 165005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인천</a:t>
            </a:r>
          </a:p>
        </p:txBody>
      </p:sp>
      <p:sp>
        <p:nvSpPr>
          <p:cNvPr id="77" name="설명선: 굽은 선 76">
            <a:extLst>
              <a:ext uri="{FF2B5EF4-FFF2-40B4-BE49-F238E27FC236}">
                <a16:creationId xmlns:a16="http://schemas.microsoft.com/office/drawing/2014/main" xmlns="" id="{04C34B47-949B-4ACB-8148-005267965FFC}"/>
              </a:ext>
            </a:extLst>
          </p:cNvPr>
          <p:cNvSpPr/>
          <p:nvPr/>
        </p:nvSpPr>
        <p:spPr>
          <a:xfrm>
            <a:off x="4123845" y="399471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0785"/>
              <a:gd name="adj6" fmla="val 20444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</a:t>
            </a:r>
          </a:p>
        </p:txBody>
      </p:sp>
      <p:sp>
        <p:nvSpPr>
          <p:cNvPr id="78" name="설명선: 굽은 선 77">
            <a:extLst>
              <a:ext uri="{FF2B5EF4-FFF2-40B4-BE49-F238E27FC236}">
                <a16:creationId xmlns:a16="http://schemas.microsoft.com/office/drawing/2014/main" xmlns="" id="{1C23F311-4BE9-4472-9693-03A793A667F1}"/>
              </a:ext>
            </a:extLst>
          </p:cNvPr>
          <p:cNvSpPr/>
          <p:nvPr/>
        </p:nvSpPr>
        <p:spPr>
          <a:xfrm>
            <a:off x="3762793" y="4910463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34103"/>
              <a:gd name="adj6" fmla="val 18502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광주</a:t>
            </a:r>
          </a:p>
        </p:txBody>
      </p:sp>
      <p:sp>
        <p:nvSpPr>
          <p:cNvPr id="79" name="설명선: 굽은 선 78">
            <a:extLst>
              <a:ext uri="{FF2B5EF4-FFF2-40B4-BE49-F238E27FC236}">
                <a16:creationId xmlns:a16="http://schemas.microsoft.com/office/drawing/2014/main" xmlns="" id="{E2FE3D10-1531-4E73-87FB-67AF374193F6}"/>
              </a:ext>
            </a:extLst>
          </p:cNvPr>
          <p:cNvSpPr/>
          <p:nvPr/>
        </p:nvSpPr>
        <p:spPr>
          <a:xfrm>
            <a:off x="8227255" y="2921053"/>
            <a:ext cx="1398883" cy="507948"/>
          </a:xfrm>
          <a:prstGeom prst="borderCallout2">
            <a:avLst>
              <a:gd name="adj1" fmla="val 49153"/>
              <a:gd name="adj2" fmla="val 139"/>
              <a:gd name="adj3" fmla="val 133076"/>
              <a:gd name="adj4" fmla="val -40811"/>
              <a:gd name="adj5" fmla="val 260720"/>
              <a:gd name="adj6" fmla="val -64692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대구</a:t>
            </a:r>
          </a:p>
        </p:txBody>
      </p:sp>
      <p:sp>
        <p:nvSpPr>
          <p:cNvPr id="80" name="설명선: 굽은 선 79">
            <a:extLst>
              <a:ext uri="{FF2B5EF4-FFF2-40B4-BE49-F238E27FC236}">
                <a16:creationId xmlns:a16="http://schemas.microsoft.com/office/drawing/2014/main" xmlns="" id="{79EEEEBD-B5D4-44D6-9DE6-86DA9A3BFC5B}"/>
              </a:ext>
            </a:extLst>
          </p:cNvPr>
          <p:cNvSpPr/>
          <p:nvPr/>
        </p:nvSpPr>
        <p:spPr>
          <a:xfrm>
            <a:off x="9012217" y="3837802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20003"/>
              <a:gd name="adj6" fmla="val -8280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울산</a:t>
            </a:r>
          </a:p>
        </p:txBody>
      </p:sp>
      <p:sp>
        <p:nvSpPr>
          <p:cNvPr id="81" name="설명선: 굽은 선 80">
            <a:extLst>
              <a:ext uri="{FF2B5EF4-FFF2-40B4-BE49-F238E27FC236}">
                <a16:creationId xmlns:a16="http://schemas.microsoft.com/office/drawing/2014/main" xmlns="" id="{C4A951F5-6D63-4A58-A35E-9EDCC24DB968}"/>
              </a:ext>
            </a:extLst>
          </p:cNvPr>
          <p:cNvSpPr/>
          <p:nvPr/>
        </p:nvSpPr>
        <p:spPr>
          <a:xfrm>
            <a:off x="9012217" y="4753554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-773"/>
              <a:gd name="adj6" fmla="val -8264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</a:t>
            </a:r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xmlns="" id="{25D5A623-0307-4C8C-A8AC-6535B07C65AB}"/>
              </a:ext>
            </a:extLst>
          </p:cNvPr>
          <p:cNvSpPr/>
          <p:nvPr/>
        </p:nvSpPr>
        <p:spPr>
          <a:xfrm>
            <a:off x="7442293" y="5542150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31083"/>
              <a:gd name="adj6" fmla="val -65857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제주도</a:t>
            </a:r>
          </a:p>
        </p:txBody>
      </p:sp>
      <p:sp>
        <p:nvSpPr>
          <p:cNvPr id="83" name="설명선: 굽은 선 82">
            <a:extLst>
              <a:ext uri="{FF2B5EF4-FFF2-40B4-BE49-F238E27FC236}">
                <a16:creationId xmlns:a16="http://schemas.microsoft.com/office/drawing/2014/main" xmlns="" id="{EA23E45F-96CD-44E9-88AC-9DB2B715FBD4}"/>
              </a:ext>
            </a:extLst>
          </p:cNvPr>
          <p:cNvSpPr/>
          <p:nvPr/>
        </p:nvSpPr>
        <p:spPr>
          <a:xfrm>
            <a:off x="2828692" y="24921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26978"/>
              <a:gd name="adj6" fmla="val 270703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xmlns="" id="{2AD96E90-8C5C-4CCF-9E14-2361F1CF6A08}"/>
              </a:ext>
            </a:extLst>
          </p:cNvPr>
          <p:cNvSpPr/>
          <p:nvPr/>
        </p:nvSpPr>
        <p:spPr>
          <a:xfrm>
            <a:off x="8674979" y="1159714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320106"/>
              <a:gd name="adj6" fmla="val -11767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설명선: 굽은 선 84">
            <a:extLst>
              <a:ext uri="{FF2B5EF4-FFF2-40B4-BE49-F238E27FC236}">
                <a16:creationId xmlns:a16="http://schemas.microsoft.com/office/drawing/2014/main" xmlns="" id="{A5ECF024-4AC2-40D8-876B-600188C6549E}"/>
              </a:ext>
            </a:extLst>
          </p:cNvPr>
          <p:cNvSpPr/>
          <p:nvPr/>
        </p:nvSpPr>
        <p:spPr>
          <a:xfrm>
            <a:off x="2058556" y="3424103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0890"/>
              <a:gd name="adj4" fmla="val 237865"/>
              <a:gd name="adj5" fmla="val 53723"/>
              <a:gd name="adj6" fmla="val 33931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</a:p>
        </p:txBody>
      </p:sp>
      <p:sp>
        <p:nvSpPr>
          <p:cNvPr id="86" name="설명선: 굽은 선 85">
            <a:extLst>
              <a:ext uri="{FF2B5EF4-FFF2-40B4-BE49-F238E27FC236}">
                <a16:creationId xmlns:a16="http://schemas.microsoft.com/office/drawing/2014/main" xmlns="" id="{991FC049-CDFF-412E-9F0C-D770103C6022}"/>
              </a:ext>
            </a:extLst>
          </p:cNvPr>
          <p:cNvSpPr/>
          <p:nvPr/>
        </p:nvSpPr>
        <p:spPr>
          <a:xfrm>
            <a:off x="2346574" y="417051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58993"/>
              <a:gd name="adj4" fmla="val 133002"/>
              <a:gd name="adj5" fmla="val -89799"/>
              <a:gd name="adj6" fmla="val 327151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세종</a:t>
            </a:r>
          </a:p>
        </p:txBody>
      </p:sp>
      <p:sp>
        <p:nvSpPr>
          <p:cNvPr id="87" name="설명선: 굽은 선 86">
            <a:extLst>
              <a:ext uri="{FF2B5EF4-FFF2-40B4-BE49-F238E27FC236}">
                <a16:creationId xmlns:a16="http://schemas.microsoft.com/office/drawing/2014/main" xmlns="" id="{CF2EA888-336C-4EA0-A2AC-3CAF08B4ADBD}"/>
              </a:ext>
            </a:extLst>
          </p:cNvPr>
          <p:cNvSpPr/>
          <p:nvPr/>
        </p:nvSpPr>
        <p:spPr>
          <a:xfrm>
            <a:off x="9025829" y="2244958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266829"/>
              <a:gd name="adj6" fmla="val -11638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</a:p>
        </p:txBody>
      </p:sp>
      <p:sp>
        <p:nvSpPr>
          <p:cNvPr id="88" name="설명선: 굽은 선 87">
            <a:extLst>
              <a:ext uri="{FF2B5EF4-FFF2-40B4-BE49-F238E27FC236}">
                <a16:creationId xmlns:a16="http://schemas.microsoft.com/office/drawing/2014/main" xmlns="" id="{B46F4D59-CC4C-4DA5-9C7E-C00CFA8D0C6C}"/>
              </a:ext>
            </a:extLst>
          </p:cNvPr>
          <p:cNvSpPr/>
          <p:nvPr/>
        </p:nvSpPr>
        <p:spPr>
          <a:xfrm>
            <a:off x="10274550" y="3257610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107498"/>
              <a:gd name="adj4" fmla="val -166052"/>
              <a:gd name="adj5" fmla="val 290138"/>
              <a:gd name="adj6" fmla="val -236780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xmlns="" id="{3CAADAB4-69A0-418F-8DB0-8A46F2817A59}"/>
              </a:ext>
            </a:extLst>
          </p:cNvPr>
          <p:cNvSpPr/>
          <p:nvPr/>
        </p:nvSpPr>
        <p:spPr>
          <a:xfrm>
            <a:off x="1762096" y="485919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9479"/>
              <a:gd name="adj6" fmla="val 367798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</a:p>
        </p:txBody>
      </p:sp>
      <p:sp>
        <p:nvSpPr>
          <p:cNvPr id="90" name="설명선: 굽은 선 89">
            <a:extLst>
              <a:ext uri="{FF2B5EF4-FFF2-40B4-BE49-F238E27FC236}">
                <a16:creationId xmlns:a16="http://schemas.microsoft.com/office/drawing/2014/main" xmlns="" id="{2730D55E-A5D3-41FC-A9C4-C678FB6A630C}"/>
              </a:ext>
            </a:extLst>
          </p:cNvPr>
          <p:cNvSpPr/>
          <p:nvPr/>
        </p:nvSpPr>
        <p:spPr>
          <a:xfrm>
            <a:off x="2823944" y="563189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6149"/>
              <a:gd name="adj6" fmla="val 260346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B8A7B00-B663-4ADF-AF3C-45C07BDA13F3}"/>
              </a:ext>
            </a:extLst>
          </p:cNvPr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천식 예방 지역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/>
              <a:t>Criterion </a:t>
            </a:r>
            <a:r>
              <a:rPr lang="en-US" altLang="ko-KR" sz="1600" dirty="0"/>
              <a:t>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8298" y="104585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47" name="설명선: 굽은 선 84">
            <a:extLst>
              <a:ext uri="{FF2B5EF4-FFF2-40B4-BE49-F238E27FC236}">
                <a16:creationId xmlns:a16="http://schemas.microsoft.com/office/drawing/2014/main" xmlns="" id="{A5ECF024-4AC2-40D8-876B-600188C6549E}"/>
              </a:ext>
            </a:extLst>
          </p:cNvPr>
          <p:cNvSpPr/>
          <p:nvPr/>
        </p:nvSpPr>
        <p:spPr>
          <a:xfrm>
            <a:off x="4471741" y="5860352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72728"/>
              <a:gd name="adj4" fmla="val 200484"/>
              <a:gd name="adj5" fmla="val -421791"/>
              <a:gd name="adj6" fmla="val 18139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13734" y="1445542"/>
            <a:ext cx="1595375" cy="4269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17</a:t>
            </a:r>
            <a:r>
              <a:rPr lang="ko-KR" altLang="en-US" b="1" dirty="0">
                <a:solidFill>
                  <a:sysClr val="windowText" lastClr="000000"/>
                </a:solidFill>
              </a:rPr>
              <a:t>개 지역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471635" y="741633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699" y="1629131"/>
            <a:ext cx="3984302" cy="3187601"/>
          </a:xfrm>
          <a:prstGeom prst="rect">
            <a:avLst/>
          </a:prstGeom>
          <a:noFill/>
        </p:spPr>
      </p:pic>
      <p:pic>
        <p:nvPicPr>
          <p:cNvPr id="5" name="Picture 3" descr="C:\Users\Administrator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6630" y="2595422"/>
            <a:ext cx="3710074" cy="1181597"/>
          </a:xfrm>
          <a:prstGeom prst="rect">
            <a:avLst/>
          </a:prstGeom>
          <a:noFill/>
        </p:spPr>
      </p:pic>
      <p:sp>
        <p:nvSpPr>
          <p:cNvPr id="22" name="위로 굽은 화살표 21"/>
          <p:cNvSpPr/>
          <p:nvPr/>
        </p:nvSpPr>
        <p:spPr>
          <a:xfrm rot="10800000" flipH="1">
            <a:off x="4576661" y="1689689"/>
            <a:ext cx="887506" cy="85164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 rot="13550032">
            <a:off x="3188327" y="4161042"/>
            <a:ext cx="568998" cy="556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7699" y="5052256"/>
            <a:ext cx="550830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기상청에서 지역과 시간대 </a:t>
            </a:r>
            <a:endParaRPr lang="en-US" altLang="ko-KR" dirty="0"/>
          </a:p>
          <a:p>
            <a:r>
              <a:rPr lang="ko-KR" altLang="en-US" dirty="0"/>
              <a:t>필요한 자료를 선택하면 쉽게 조회와 다운로드 가능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9675" y="605886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https://data.kma.go.kr/cmmn/main.do</a:t>
            </a:r>
            <a:endParaRPr lang="ko-KR" alt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3562B2DE-330C-497F-BF5F-F6841CF8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71881" y="1619214"/>
            <a:ext cx="4715075" cy="319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왼쪽 화살표 13">
            <a:extLst>
              <a:ext uri="{FF2B5EF4-FFF2-40B4-BE49-F238E27FC236}">
                <a16:creationId xmlns:a16="http://schemas.microsoft.com/office/drawing/2014/main" xmlns="" id="{9E4BBC18-5790-4635-A1AD-728312E2BA5A}"/>
              </a:ext>
            </a:extLst>
          </p:cNvPr>
          <p:cNvSpPr/>
          <p:nvPr/>
        </p:nvSpPr>
        <p:spPr>
          <a:xfrm>
            <a:off x="8826261" y="2769271"/>
            <a:ext cx="606314" cy="4487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231016E-7CE2-435C-9276-3DC81662DB43}"/>
              </a:ext>
            </a:extLst>
          </p:cNvPr>
          <p:cNvSpPr txBox="1"/>
          <p:nvPr/>
        </p:nvSpPr>
        <p:spPr>
          <a:xfrm>
            <a:off x="6771881" y="4986610"/>
            <a:ext cx="471507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</a:t>
            </a:r>
            <a:r>
              <a:rPr lang="ko-KR" altLang="en-US" dirty="0" err="1"/>
              <a:t>포털에서</a:t>
            </a:r>
            <a:r>
              <a:rPr lang="ko-KR" altLang="en-US" dirty="0"/>
              <a:t> 파일데이터에 접속해 원하는 정보를 골라 선택 다운로드 클릭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79BA45A-987C-4AD3-8CE3-4B36137EAAC7}"/>
              </a:ext>
            </a:extLst>
          </p:cNvPr>
          <p:cNvSpPr txBox="1"/>
          <p:nvPr/>
        </p:nvSpPr>
        <p:spPr>
          <a:xfrm>
            <a:off x="5464167" y="6068387"/>
            <a:ext cx="632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https://www.data.go.kr/dataset/15028050/fileData.do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96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데이터 수집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grpSp>
        <p:nvGrpSpPr>
          <p:cNvPr id="3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D.P</a:t>
            </a:r>
            <a:r>
              <a:rPr lang="ko-KR" altLang="en-US" b="1" dirty="0">
                <a:solidFill>
                  <a:schemeClr val="accent2"/>
                </a:solidFill>
              </a:rPr>
              <a:t>조 국내 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대 질병 예방 어플리케이션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xmlns="" id="{83298AFB-E5A9-40D5-BDD2-CA3A8FC6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534" y="1553757"/>
            <a:ext cx="5046541" cy="307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4260720-1845-4E4B-8445-F29DA82164C1}"/>
              </a:ext>
            </a:extLst>
          </p:cNvPr>
          <p:cNvSpPr txBox="1"/>
          <p:nvPr/>
        </p:nvSpPr>
        <p:spPr>
          <a:xfrm>
            <a:off x="744813" y="4731254"/>
            <a:ext cx="504654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 err="1"/>
              <a:t>에어코리아</a:t>
            </a:r>
            <a:r>
              <a:rPr lang="en-US" altLang="ko-KR" dirty="0"/>
              <a:t>’</a:t>
            </a:r>
            <a:r>
              <a:rPr lang="ko-KR" altLang="en-US" dirty="0"/>
              <a:t>에서 실시간 자료 조회에서 </a:t>
            </a:r>
            <a:endParaRPr lang="en-US" altLang="ko-KR" dirty="0"/>
          </a:p>
          <a:p>
            <a:pPr algn="ctr"/>
            <a:r>
              <a:rPr lang="ko-KR" altLang="en-US" dirty="0"/>
              <a:t>시도별 대기정보 수집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FEE733-8D8D-4660-A51E-A1B7B28CF5AD}"/>
              </a:ext>
            </a:extLst>
          </p:cNvPr>
          <p:cNvSpPr txBox="1"/>
          <p:nvPr/>
        </p:nvSpPr>
        <p:spPr>
          <a:xfrm>
            <a:off x="554334" y="6114138"/>
            <a:ext cx="10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https://www.airkorea.or.kr/web/sidoCompareAir?itemCode=10003&amp;pMENU_NO=103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5B3BBFA-6B6D-400B-9CF0-72433CD2161A}"/>
              </a:ext>
            </a:extLst>
          </p:cNvPr>
          <p:cNvSpPr txBox="1"/>
          <p:nvPr/>
        </p:nvSpPr>
        <p:spPr>
          <a:xfrm>
            <a:off x="6030994" y="4739736"/>
            <a:ext cx="454137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 err="1"/>
              <a:t>케이웨더</a:t>
            </a:r>
            <a:r>
              <a:rPr lang="en-US" altLang="ko-KR" dirty="0"/>
              <a:t>’</a:t>
            </a:r>
            <a:r>
              <a:rPr lang="ko-KR" altLang="en-US" dirty="0"/>
              <a:t>에서 필요한 오존 농도만 </a:t>
            </a:r>
            <a:endParaRPr lang="en-US" altLang="ko-KR" dirty="0"/>
          </a:p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C9758F6-1567-413A-9192-A8C2AEE51DE4}"/>
              </a:ext>
            </a:extLst>
          </p:cNvPr>
          <p:cNvSpPr txBox="1"/>
          <p:nvPr/>
        </p:nvSpPr>
        <p:spPr>
          <a:xfrm>
            <a:off x="539675" y="5765341"/>
            <a:ext cx="607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http://www.kweather.co.kr/air/air_present_me.html</a:t>
            </a:r>
            <a:endParaRPr lang="ko-KR" altLang="en-US" dirty="0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xmlns="" id="{F06B9BED-6D5F-4F77-8FCD-4F6B3938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538451"/>
            <a:ext cx="4541375" cy="30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6216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ED7D31"/>
                </a:solidFill>
              </a:rPr>
              <a:t>국내 천식 예방 어플리케이션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EBC658-905B-4DCB-9FC0-A2A29AD7BEC8}"/>
              </a:ext>
            </a:extLst>
          </p:cNvPr>
          <p:cNvSpPr txBox="1"/>
          <p:nvPr/>
        </p:nvSpPr>
        <p:spPr>
          <a:xfrm>
            <a:off x="662581" y="1859072"/>
            <a:ext cx="10439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 =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('../data/data3.csv', thousands=',', encoding='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Poplu2.head()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 기준을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구하기 위해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read_csv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</a:t>
            </a: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확장자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가져와서 읽어 들입니다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2EBC658-905B-4DCB-9FC0-A2A29AD7BEC8}"/>
              </a:ext>
            </a:extLst>
          </p:cNvPr>
          <p:cNvSpPr txBox="1"/>
          <p:nvPr/>
        </p:nvSpPr>
        <p:spPr>
          <a:xfrm>
            <a:off x="618858" y="1435522"/>
            <a:ext cx="1043922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pandas as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(csv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xlsx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파일을 읽어서 사용하기 위해서 사용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70" y="2311208"/>
            <a:ext cx="6622453" cy="4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ED7D31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2EBC658-905B-4DCB-9FC0-A2A29AD7BEC8}"/>
              </a:ext>
            </a:extLst>
          </p:cNvPr>
          <p:cNvSpPr txBox="1"/>
          <p:nvPr/>
        </p:nvSpPr>
        <p:spPr>
          <a:xfrm>
            <a:off x="703262" y="1326621"/>
            <a:ext cx="10439229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poplu2.index: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poplu2.values[i,2] &lt; 17 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if poplu2.values[i,3] &gt;70: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poplu2['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습도의위험지수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’].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＇1＇</a:t>
            </a: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59&lt; </a:t>
            </a:r>
            <a:r>
              <a:rPr lang="en-US" altLang="ko-KR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poplu.values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[I,3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&lt;70: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[‘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습도의위험지수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’].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＇2＇</a:t>
            </a: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49&lt; 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poplu2.values[I,3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&lt;60: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[‘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습도의위험지수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’].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＇3＇</a:t>
            </a: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else: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poplu2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[‘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습도의위험지수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’].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문에서 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index(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숫자만큼 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돌리기 위해 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poplu2.index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문에서 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poplu2.</a:t>
            </a:r>
            <a:r>
              <a:rPr lang="en-US" altLang="ko-KR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values[</a:t>
            </a:r>
            <a:r>
              <a:rPr lang="en-US" altLang="ko-KR" b="1" u="sng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ko-KR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사용하는 이유는 그 위치에 내용을 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비교하기 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위해서 하며</a:t>
            </a: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조건이 맞는 다면 행의 위치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원하는 값을 넣습니다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51" y="0"/>
            <a:ext cx="5771775" cy="51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2EBC658-905B-4DCB-9FC0-A2A29AD7BEC8}"/>
              </a:ext>
            </a:extLst>
          </p:cNvPr>
          <p:cNvSpPr txBox="1"/>
          <p:nvPr/>
        </p:nvSpPr>
        <p:spPr>
          <a:xfrm>
            <a:off x="696244" y="1530298"/>
            <a:ext cx="104392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matplotlib.pyplot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그래프를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그리기위해서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사용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그래프의 결과를 출력 세션에 나타나게 하는 설정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Plt.figure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figsize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=(10,6)) 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그래프 시각화 크기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Plt.plot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(poplu2.index,poplu2[＇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습도의값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＇], color = ＇green＇)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행의 숫자만큼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값을 습도의 값으로 해서 그래프로 보여줍니다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plt.xlabel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plt.ylabel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발생건수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)')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plt.grid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plt.show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9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002759" y="0"/>
            <a:ext cx="221936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000" b="1">
                <a:solidFill>
                  <a:schemeClr val="tx2">
                    <a:lumMod val="75000"/>
                  </a:schemeClr>
                </a:solidFill>
              </a:rPr>
              <a:t>목  차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34632" y="11291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31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1267018" y="1801997"/>
            <a:ext cx="6182654" cy="419539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99546" y="1990410"/>
            <a:ext cx="5779796" cy="379183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8424" y="2402549"/>
            <a:ext cx="4177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개발 동기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선정 질병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목표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    4-1 )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    4-2 )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기대방안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5.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개발 환경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   5-1 )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개발프로그램 설치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   5-2 )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시스템 흐름도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6.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진행 상황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7.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다음주 진행 계획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8.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참고 사이트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&amp;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문헌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6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습도 그래프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Wetness graph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59E5020C-FDEE-4477-812C-F5243342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8" y="1501023"/>
            <a:ext cx="11584442" cy="51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 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 smtClean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2EBC658-905B-4DCB-9FC0-A2A29AD7BEC8}"/>
              </a:ext>
            </a:extLst>
          </p:cNvPr>
          <p:cNvSpPr txBox="1"/>
          <p:nvPr/>
        </p:nvSpPr>
        <p:spPr>
          <a:xfrm>
            <a:off x="685970" y="1530298"/>
            <a:ext cx="1043922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('../data/datas4.csv', thousands=',',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65" y="2009427"/>
            <a:ext cx="9169063" cy="46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ED7D31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2EBC658-905B-4DCB-9FC0-A2A29AD7BEC8}"/>
              </a:ext>
            </a:extLst>
          </p:cNvPr>
          <p:cNvSpPr txBox="1"/>
          <p:nvPr/>
        </p:nvSpPr>
        <p:spPr>
          <a:xfrm>
            <a:off x="137331" y="1413610"/>
            <a:ext cx="599524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poplu2.index: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poplu2.values[1,2] &lt;6 or 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29&lt;poplu2.values[1,2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최저기온위험지수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5&lt;poplu2.values[1,2] &lt;15: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최저기온위험지수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14&lt;poplu2.values[1,2] &lt;25: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최저기온위험지수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24&lt; poplu2.values[1,2] &lt;30: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최저기온위험지수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ko-KR" alt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EBC658-905B-4DCB-9FC0-A2A29AD7BEC8}"/>
              </a:ext>
            </a:extLst>
          </p:cNvPr>
          <p:cNvSpPr txBox="1"/>
          <p:nvPr/>
        </p:nvSpPr>
        <p:spPr>
          <a:xfrm>
            <a:off x="6132577" y="2430315"/>
            <a:ext cx="599524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poplu2.values[i,5] &lt; 3 :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일교차위험지수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2&lt; poplu2.values[i,5] &lt; 6: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일교차위험지수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5&lt;poplu2.values[i,5] &lt; 10: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일교차위험지수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9&lt; poplu2.values[i,5] :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poplu2['</a:t>
            </a:r>
            <a:r>
              <a:rPr lang="ko-KR" alt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일교차위험지수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</a:t>
            </a:r>
            <a:endParaRPr lang="en-US" altLang="ko-KR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poplu2</a:t>
            </a:r>
            <a:endParaRPr lang="ko-KR" alt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3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72" y="1629280"/>
            <a:ext cx="7951037" cy="4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일교차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온도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그래프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/>
              <a:t>Daily </a:t>
            </a:r>
            <a:r>
              <a:rPr lang="en-US" altLang="ko-KR" sz="1600" dirty="0" err="1" smtClean="0"/>
              <a:t>Temperater</a:t>
            </a:r>
            <a:r>
              <a:rPr lang="en-US" altLang="ko-KR" sz="1600" dirty="0" smtClean="0"/>
              <a:t> graph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050" name="Picture 2" descr="C:\Users\Administrator\Desktop\KakaoTalk_20190417_1833212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9094" y="1566285"/>
            <a:ext cx="10141527" cy="5027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최저기온 위험지수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 그래프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074" name="Picture 2" descr="C:\Users\Administrator\Desktop\KakaoTalk_20190417_1833223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446" y="1510867"/>
            <a:ext cx="10398990" cy="4993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5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2EBC658-905B-4DCB-9FC0-A2A29AD7BEC8}"/>
              </a:ext>
            </a:extLst>
          </p:cNvPr>
          <p:cNvSpPr txBox="1"/>
          <p:nvPr/>
        </p:nvSpPr>
        <p:spPr>
          <a:xfrm>
            <a:off x="662581" y="1426004"/>
            <a:ext cx="1001761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poplu3 =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pd.read_csv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('../data/ojeon2.csv', thousands=',', encoding='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euc-kr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poplu3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poplu3.index: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j=1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 0.030 :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'1'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0.029&lt; 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 0.08: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'2'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0.079&lt;poplu3.values[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&lt; 0.12: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'3'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0.119&lt; poplu3.values[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poplu3['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'].values[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'4'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0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1" y="1443318"/>
            <a:ext cx="11761695" cy="52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진행 상황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progress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922"/>
            <a:ext cx="12093997" cy="51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오존 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위험지수 그래프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err="1" smtClean="0"/>
              <a:t>Ozon</a:t>
            </a:r>
            <a:r>
              <a:rPr lang="en-US" altLang="ko-KR" sz="1600" dirty="0" smtClean="0"/>
              <a:t> dangerous graph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4" y="1524000"/>
            <a:ext cx="11442954" cy="528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012" y="1974249"/>
            <a:ext cx="10724186" cy="19800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6196" y="2142529"/>
            <a:ext cx="10339607" cy="16339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38012" y="2304529"/>
            <a:ext cx="8853790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천식환자는 </a:t>
            </a:r>
            <a:r>
              <a:rPr lang="ko-KR" altLang="en-US" sz="2000" b="1" dirty="0" err="1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오존농도가</a:t>
            </a: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안좋아지면 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그 수치가 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늘어난다는 연구에 관한 글을  발견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4830" y="111009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35" name="모서리가 둥근 직사각형 32">
            <a:extLst>
              <a:ext uri="{FF2B5EF4-FFF2-40B4-BE49-F238E27FC236}">
                <a16:creationId xmlns:a16="http://schemas.microsoft.com/office/drawing/2014/main" xmlns="" id="{2DA80C83-9274-49C0-A594-F350F021B1C4}"/>
              </a:ext>
            </a:extLst>
          </p:cNvPr>
          <p:cNvSpPr/>
          <p:nvPr/>
        </p:nvSpPr>
        <p:spPr>
          <a:xfrm>
            <a:off x="767012" y="4134719"/>
            <a:ext cx="10724186" cy="19800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33">
            <a:extLst>
              <a:ext uri="{FF2B5EF4-FFF2-40B4-BE49-F238E27FC236}">
                <a16:creationId xmlns:a16="http://schemas.microsoft.com/office/drawing/2014/main" xmlns="" id="{AD7918DD-EFBD-4EE3-8B5F-E37C7FD3E53B}"/>
              </a:ext>
            </a:extLst>
          </p:cNvPr>
          <p:cNvSpPr/>
          <p:nvPr/>
        </p:nvSpPr>
        <p:spPr>
          <a:xfrm>
            <a:off x="926196" y="4302999"/>
            <a:ext cx="10339607" cy="16339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9F528BB-3750-4EFD-87C8-33B61B728AC4}"/>
              </a:ext>
            </a:extLst>
          </p:cNvPr>
          <p:cNvSpPr txBox="1"/>
          <p:nvPr/>
        </p:nvSpPr>
        <p:spPr>
          <a:xfrm>
            <a:off x="1638012" y="4464999"/>
            <a:ext cx="8853790" cy="12254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</a:t>
            </a:r>
            <a:r>
              <a:rPr lang="ko-KR" altLang="en-US" sz="2000" b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년동안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지역에서 발생하는 환자수치와 그해 오존농도 그래프를 비교 분석</a:t>
            </a:r>
          </a:p>
          <a:p>
            <a:pPr algn="ctr">
              <a:lnSpc>
                <a:spcPct val="200000"/>
              </a:lnSpc>
              <a:defRPr/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오존농도 수치와 발생한 천식환자의 그래프가 어느정도 일치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78312" y="155841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어플리케이션 구현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3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172380" y="891875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pic>
        <p:nvPicPr>
          <p:cNvPr id="27" name="Picture 2" descr="C:\Users\Administrator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9407" y="214593"/>
            <a:ext cx="3235605" cy="6410325"/>
          </a:xfrm>
          <a:prstGeom prst="rect">
            <a:avLst/>
          </a:prstGeom>
          <a:noFill/>
        </p:spPr>
      </p:pic>
      <p:pic>
        <p:nvPicPr>
          <p:cNvPr id="28" name="Picture 3" descr="C:\Users\Administrator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6787" y="206188"/>
            <a:ext cx="3086166" cy="6320118"/>
          </a:xfrm>
          <a:prstGeom prst="rect">
            <a:avLst/>
          </a:prstGeom>
          <a:noFill/>
        </p:spPr>
      </p:pic>
      <p:sp>
        <p:nvSpPr>
          <p:cNvPr id="31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745737" y="1663653"/>
            <a:ext cx="4328295" cy="199395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14414" y="1766058"/>
            <a:ext cx="4016185" cy="17660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86127" y="2008104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중 버튼을 눌러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습도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오존을 볼 수 있고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기후에 따른 천식의 위험도를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표시해준다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아래쪽 화살표 32"/>
          <p:cNvSpPr/>
          <p:nvPr/>
        </p:nvSpPr>
        <p:spPr>
          <a:xfrm rot="1997901">
            <a:off x="7611036" y="1272989"/>
            <a:ext cx="313765" cy="59167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8-9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주차 계획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 smtClean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Eight – nine week plan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5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7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629579" y="1044278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27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1140175" y="2147755"/>
            <a:ext cx="10292505" cy="2558732"/>
          </a:xfrm>
          <a:prstGeom prst="roundRect">
            <a:avLst/>
          </a:prstGeom>
          <a:solidFill>
            <a:srgbClr val="FB9997"/>
          </a:solidFill>
          <a:ln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9177" y="2434434"/>
            <a:ext cx="9646023" cy="19403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69458" y="2735970"/>
            <a:ext cx="810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기상청 사이트와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OZON K-WEATHER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사이트에서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파싱을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 통해 데이터 수집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endParaRPr lang="en-US" altLang="ko-KR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7389" y="3530818"/>
            <a:ext cx="808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ALI(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천식 위험 지수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를 위험지수 분석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itchFamily="18" charset="-127"/>
                <a:ea typeface="HY강M" pitchFamily="18" charset="-127"/>
              </a:rPr>
              <a:t>어플리케이션 시각화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5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6002" y="476083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개발 일정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Execution Schedule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3C712BF5-7E5B-4EDE-8126-1BE81C1C3D27}"/>
              </a:ext>
            </a:extLst>
          </p:cNvPr>
          <p:cNvSpPr/>
          <p:nvPr/>
        </p:nvSpPr>
        <p:spPr>
          <a:xfrm>
            <a:off x="1280874" y="1415210"/>
            <a:ext cx="2386161" cy="235440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280874" y="2644926"/>
            <a:ext cx="2386161" cy="33194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84A26402-878C-457E-8733-9A4683691958}"/>
              </a:ext>
            </a:extLst>
          </p:cNvPr>
          <p:cNvSpPr/>
          <p:nvPr/>
        </p:nvSpPr>
        <p:spPr>
          <a:xfrm>
            <a:off x="1462029" y="1597386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453541" y="3763805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천식 데이터 분석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및  데이터 시각화</a:t>
            </a:r>
            <a:endParaRPr lang="ko-KR" altLang="en-US" sz="1700" b="1" dirty="0"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60133" y="2707938"/>
            <a:ext cx="2386162" cy="3319418"/>
          </a:xfrm>
          <a:prstGeom prst="rect">
            <a:avLst/>
          </a:prstGeom>
          <a:solidFill>
            <a:srgbClr val="FB9997"/>
          </a:solidFill>
          <a:ln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32800" y="3824235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최종 구현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sz="1700" b="1" dirty="0">
                <a:solidFill>
                  <a:sysClr val="windowText" lastClr="000000"/>
                </a:solidFill>
              </a:rPr>
              <a:t>&amp; </a:t>
            </a:r>
            <a:r>
              <a:rPr lang="ko-KR" altLang="en-US" sz="1700" b="1" dirty="0">
                <a:solidFill>
                  <a:sysClr val="windowText" lastClr="000000"/>
                </a:solidFill>
              </a:rPr>
              <a:t>유지보수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3224" y="2386191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C50FAB9-6380-48D7-8CE1-A650305281A0}"/>
              </a:ext>
            </a:extLst>
          </p:cNvPr>
          <p:cNvSpPr/>
          <p:nvPr/>
        </p:nvSpPr>
        <p:spPr>
          <a:xfrm>
            <a:off x="4860134" y="1496713"/>
            <a:ext cx="2386161" cy="2309995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414511" y="2725396"/>
            <a:ext cx="2386161" cy="331941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587178" y="3844275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영어로 발표자료 작성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E3F0CB84-5623-49D4-A466-B5229388BBE2}"/>
              </a:ext>
            </a:extLst>
          </p:cNvPr>
          <p:cNvSpPr/>
          <p:nvPr/>
        </p:nvSpPr>
        <p:spPr>
          <a:xfrm>
            <a:off x="5051121" y="1678889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51121" y="2437407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828C22C-6BA8-47A1-A57E-806337E663AC}"/>
              </a:ext>
            </a:extLst>
          </p:cNvPr>
          <p:cNvSpPr/>
          <p:nvPr/>
        </p:nvSpPr>
        <p:spPr>
          <a:xfrm>
            <a:off x="8414512" y="1533640"/>
            <a:ext cx="2386161" cy="23099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F49C001-60F8-41ED-B927-2A1A6A4F26E2}"/>
              </a:ext>
            </a:extLst>
          </p:cNvPr>
          <p:cNvSpPr/>
          <p:nvPr/>
        </p:nvSpPr>
        <p:spPr>
          <a:xfrm>
            <a:off x="8605499" y="1715816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14708" y="2466661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37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249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7173" name="Picture 5" descr="C:\Users\Administrator\Desktop\안드로이드 프로그래밍 정복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4" y="3224701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istrator\Desktop\안드로이드 프로그래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5" y="3233392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3412" y="1388988"/>
            <a:ext cx="445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제작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1.Android Studio</a:t>
            </a:r>
            <a:r>
              <a:rPr lang="ko-KR" altLang="en-US" dirty="0"/>
              <a:t>를 활용한 안드로이드                  프로그래밍</a:t>
            </a:r>
            <a:r>
              <a:rPr lang="en-US" altLang="ko-KR" dirty="0"/>
              <a:t>(</a:t>
            </a:r>
            <a:r>
              <a:rPr lang="en-US" altLang="ko-KR" dirty="0" err="1"/>
              <a:t>Andrioid</a:t>
            </a:r>
            <a:r>
              <a:rPr lang="en-US" altLang="ko-KR" dirty="0"/>
              <a:t> 7.0(</a:t>
            </a:r>
            <a:r>
              <a:rPr lang="ko-KR" altLang="en-US" dirty="0"/>
              <a:t>누가</a:t>
            </a:r>
            <a:r>
              <a:rPr lang="en-US" altLang="ko-KR" dirty="0"/>
              <a:t>)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프로그래밍정복 </a:t>
            </a:r>
            <a:r>
              <a:rPr lang="en-US" altLang="ko-KR" dirty="0"/>
              <a:t>1</a:t>
            </a:r>
            <a:r>
              <a:rPr lang="ko-KR" altLang="en-US" dirty="0"/>
              <a:t>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233392"/>
            <a:ext cx="2040031" cy="27895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9" y="3233392"/>
            <a:ext cx="2097138" cy="2806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0265" y="1388988"/>
            <a:ext cx="4132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개발 참조 문헌</a:t>
            </a:r>
            <a:endParaRPr lang="en-US" altLang="ko-KR" b="1" dirty="0" smtClean="0"/>
          </a:p>
          <a:p>
            <a:r>
              <a:rPr lang="en-US" altLang="ko-KR" b="1" dirty="0" err="1" smtClean="0"/>
              <a:t>Php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참조 문헌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1.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데이터 주무르기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개발 </a:t>
            </a:r>
            <a:r>
              <a:rPr lang="ko-KR" altLang="en-US" dirty="0" err="1" smtClean="0"/>
              <a:t>마스터북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714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94867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4"/>
              </a:rPr>
              <a:t>http://www.mohw.go.kr/react/index.jsp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//</a:t>
            </a:r>
            <a:r>
              <a:rPr lang="ko-KR" altLang="en-US" sz="1400" dirty="0"/>
              <a:t>보건복지부</a:t>
            </a:r>
            <a:r>
              <a:rPr lang="en-US" altLang="ko-KR" sz="1400" dirty="0"/>
              <a:t> 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5"/>
              </a:rPr>
              <a:t>https://developer.android.com/studio/?hl=ko</a:t>
            </a:r>
            <a:r>
              <a:rPr lang="ko-KR" altLang="en-US" sz="1400" dirty="0"/>
              <a:t> </a:t>
            </a:r>
            <a:r>
              <a:rPr lang="en-US" altLang="ko-KR" sz="1400" dirty="0"/>
              <a:t>//</a:t>
            </a:r>
            <a:r>
              <a:rPr lang="ko-KR" altLang="en-US" sz="1400" dirty="0"/>
              <a:t>안드로이드 스튜디오 설치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6"/>
              </a:rPr>
              <a:t>https://www.youtube.com/watch?v=oj6DI3PvAr0//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동빈나</a:t>
            </a:r>
            <a:r>
              <a:rPr lang="en-US" altLang="ko-KR" sz="1400" dirty="0"/>
              <a:t>(</a:t>
            </a:r>
            <a:r>
              <a:rPr lang="ko-KR" altLang="en-US" sz="1400" dirty="0"/>
              <a:t>안드로이드 앱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7"/>
              </a:rPr>
              <a:t>http://www.airkorea.or.kr/index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에어코리아</a:t>
            </a:r>
            <a:r>
              <a:rPr lang="en-US" altLang="ko-KR" sz="1400" dirty="0"/>
              <a:t>(</a:t>
            </a:r>
            <a:r>
              <a:rPr lang="ko-KR" altLang="en-US" sz="1400" dirty="0"/>
              <a:t>한국 지도사진 참조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8"/>
              </a:rPr>
              <a:t>https://data.kma.go.kr/data/grnd/selectAsosRltmList.do?pgmNo=36</a:t>
            </a:r>
            <a:r>
              <a:rPr lang="en-US" altLang="ko-KR" sz="1400" dirty="0"/>
              <a:t> </a:t>
            </a:r>
            <a:r>
              <a:rPr lang="ko-KR" altLang="en-US" sz="1400" dirty="0"/>
              <a:t>기상청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자료포탈</a:t>
            </a:r>
            <a:r>
              <a:rPr lang="ko-KR" altLang="en-US" sz="1400" dirty="0"/>
              <a:t> 사이트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9"/>
              </a:rPr>
              <a:t>https://www.sedaily.com/NewsView/1OIBYC9Z3R</a:t>
            </a:r>
            <a:r>
              <a:rPr lang="en-US" altLang="ko-KR" sz="1400" dirty="0"/>
              <a:t> </a:t>
            </a:r>
            <a:r>
              <a:rPr lang="ko-KR" altLang="en-US" sz="1400" dirty="0"/>
              <a:t>오존의 위험성과 풍속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0"/>
              </a:rPr>
              <a:t>https://terms.naver.com/entry.nhn?docId=3389438&amp;cid=47340&amp;categoryId=47340</a:t>
            </a:r>
            <a:r>
              <a:rPr lang="en-US" altLang="ko-KR" sz="1400" dirty="0"/>
              <a:t> </a:t>
            </a:r>
            <a:r>
              <a:rPr lang="ko-KR" altLang="en-US" sz="1400" dirty="0"/>
              <a:t>적정 습도 관련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en-US" altLang="ko-KR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dirty="0">
                <a:hlinkClick r:id="rId11"/>
              </a:rPr>
              <a:t>http://forecast.nhis.or.kr/menu.do</a:t>
            </a:r>
            <a:r>
              <a:rPr lang="en-US" altLang="ko-KR" sz="1400" dirty="0"/>
              <a:t> </a:t>
            </a:r>
            <a:r>
              <a:rPr lang="ko-KR" altLang="en-US" sz="1400" dirty="0"/>
              <a:t>참조사이트</a:t>
            </a:r>
            <a:r>
              <a:rPr lang="en-US" altLang="ko-KR" sz="1400" dirty="0"/>
              <a:t>(</a:t>
            </a:r>
            <a:r>
              <a:rPr lang="ko-KR" altLang="en-US" sz="1400" dirty="0"/>
              <a:t>국민 </a:t>
            </a:r>
            <a:r>
              <a:rPr lang="ko-KR" altLang="en-US" sz="1400" dirty="0" err="1"/>
              <a:t>건강알림</a:t>
            </a:r>
            <a:r>
              <a:rPr lang="ko-KR" altLang="en-US" sz="1400" dirty="0"/>
              <a:t> 서비스</a:t>
            </a:r>
            <a:r>
              <a:rPr lang="en-US" altLang="ko-KR" sz="1400" dirty="0"/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참조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7169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500" b="1" dirty="0"/>
              <a:t>팀 프로젝트 저장소</a:t>
            </a:r>
            <a:endParaRPr lang="en-US" altLang="ko-KR" sz="2500" b="1" dirty="0">
              <a:hlinkClick r:id="rId4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2500" b="1" dirty="0">
                <a:hlinkClick r:id="rId4"/>
              </a:rPr>
              <a:t>https://github.com/allnight5/D.Pteam</a:t>
            </a:r>
            <a:endParaRPr lang="en-US" altLang="ko-KR" sz="2500" b="1" dirty="0"/>
          </a:p>
          <a:p>
            <a:pPr fontAlgn="base"/>
            <a:r>
              <a:rPr lang="ko-KR" altLang="en-US" sz="2500" b="1" dirty="0"/>
              <a:t>조원 별 깃 허브 링크</a:t>
            </a:r>
            <a:endParaRPr lang="en-US" altLang="ko-KR" sz="2500" b="1" dirty="0"/>
          </a:p>
          <a:p>
            <a:pPr marL="285750" indent="-285750" fontAlgn="base">
              <a:buFontTx/>
              <a:buChar char="-"/>
            </a:pPr>
            <a:endParaRPr lang="en-US" altLang="ko-KR" sz="2500" b="1" dirty="0"/>
          </a:p>
        </p:txBody>
      </p:sp>
      <p:sp>
        <p:nvSpPr>
          <p:cNvPr id="19" name="직사각형 18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65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80" y="51067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69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000" b="1" dirty="0" err="1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Github</a:t>
            </a:r>
            <a:endParaRPr lang="en-US" altLang="ko-KR" sz="3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260985" y="75097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ED7D31"/>
                </a:solidFill>
              </a:rPr>
              <a:t>국내 천식 예방 어플리케이션</a:t>
            </a:r>
            <a:endParaRPr lang="en-US" altLang="ko-KR" b="1" dirty="0">
              <a:solidFill>
                <a:srgbClr val="ED7D3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2" y="1154900"/>
            <a:ext cx="8973457" cy="3185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10446"/>
          <a:stretch/>
        </p:blipFill>
        <p:spPr>
          <a:xfrm>
            <a:off x="2070847" y="3383740"/>
            <a:ext cx="9390053" cy="29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72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06669" y="2575050"/>
            <a:ext cx="6123667" cy="131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Questions and Answers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xmlns="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3030942"/>
            <a:ext cx="6123667" cy="796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xmlns="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1" name="모서리가 둥근 직사각형 32"/>
          <p:cNvSpPr/>
          <p:nvPr/>
        </p:nvSpPr>
        <p:spPr>
          <a:xfrm>
            <a:off x="1076855" y="1839027"/>
            <a:ext cx="10458053" cy="4665613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2550" y="2392135"/>
            <a:ext cx="9729868" cy="3778680"/>
          </a:xfrm>
          <a:prstGeom prst="rect">
            <a:avLst/>
          </a:prstGeom>
        </p:spPr>
      </p:pic>
      <p:sp>
        <p:nvSpPr>
          <p:cNvPr id="99" name="모서리가 둥근 직사각형 8"/>
          <p:cNvSpPr/>
          <p:nvPr/>
        </p:nvSpPr>
        <p:spPr>
          <a:xfrm>
            <a:off x="2295892" y="1563685"/>
            <a:ext cx="7983184" cy="664179"/>
          </a:xfrm>
          <a:prstGeom prst="roundRect">
            <a:avLst>
              <a:gd name="adj" fmla="val 16667"/>
            </a:avLst>
          </a:prstGeom>
          <a:solidFill>
            <a:schemeClr val="lt1">
              <a:alpha val="7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rgbClr val="404040"/>
                </a:solidFill>
              </a:rPr>
              <a:t>2017</a:t>
            </a:r>
            <a:r>
              <a:rPr lang="ko-KR" altLang="en-US" sz="2000" b="1" dirty="0" smtClean="0">
                <a:solidFill>
                  <a:srgbClr val="404040"/>
                </a:solidFill>
              </a:rPr>
              <a:t>년 </a:t>
            </a:r>
            <a:r>
              <a:rPr lang="ko-KR" altLang="en-US" sz="2000" b="1" dirty="0">
                <a:solidFill>
                  <a:srgbClr val="404040"/>
                </a:solidFill>
              </a:rPr>
              <a:t>천식환자 발생 비중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0398D18-2F2B-4C52-ADBB-EF94F3ACA7E2}"/>
              </a:ext>
            </a:extLst>
          </p:cNvPr>
          <p:cNvSpPr/>
          <p:nvPr/>
        </p:nvSpPr>
        <p:spPr>
          <a:xfrm>
            <a:off x="2554830" y="1065595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9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41" name="모서리가 둥근 직사각형 32"/>
          <p:cNvSpPr/>
          <p:nvPr/>
        </p:nvSpPr>
        <p:spPr>
          <a:xfrm>
            <a:off x="1076856" y="1882896"/>
            <a:ext cx="10432228" cy="4665613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>
                <a:solidFill>
                  <a:srgbClr val="44546A">
                    <a:lumMod val="75000"/>
                  </a:srgbClr>
                </a:solidFill>
              </a:rPr>
              <a:t>개발동기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M</a:t>
            </a:r>
            <a:r>
              <a:rPr lang="en-US" altLang="ko-KR" sz="1600"/>
              <a:t>otive for development</a:t>
            </a:r>
            <a:endParaRPr lang="ko-KR" altLang="en-US" sz="150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9" name="모서리가 둥근 직사각형 8"/>
          <p:cNvSpPr/>
          <p:nvPr/>
        </p:nvSpPr>
        <p:spPr>
          <a:xfrm>
            <a:off x="2284583" y="1607554"/>
            <a:ext cx="7983184" cy="664179"/>
          </a:xfrm>
          <a:prstGeom prst="roundRect">
            <a:avLst>
              <a:gd name="adj" fmla="val 16667"/>
            </a:avLst>
          </a:prstGeom>
          <a:solidFill>
            <a:schemeClr val="lt1">
              <a:alpha val="7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50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  <a:reflection blurRad="6350" stA="50000" endA="300" endPos="350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rgbClr val="404040"/>
                </a:solidFill>
              </a:rPr>
              <a:t>2017</a:t>
            </a:r>
            <a:r>
              <a:rPr lang="ko-KR" altLang="en-US" sz="2000" b="1" dirty="0" smtClean="0">
                <a:solidFill>
                  <a:srgbClr val="404040"/>
                </a:solidFill>
              </a:rPr>
              <a:t>년 </a:t>
            </a:r>
            <a:r>
              <a:rPr lang="ko-KR" altLang="en-US" sz="2000" b="1" dirty="0">
                <a:solidFill>
                  <a:srgbClr val="404040"/>
                </a:solidFill>
              </a:rPr>
              <a:t>오존 농도 비중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4810" y="2410514"/>
            <a:ext cx="9895565" cy="372271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9EDCD91-33EE-4AB9-BE2D-6C514BCE6626}"/>
              </a:ext>
            </a:extLst>
          </p:cNvPr>
          <p:cNvSpPr/>
          <p:nvPr/>
        </p:nvSpPr>
        <p:spPr>
          <a:xfrm>
            <a:off x="2554830" y="102009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9C9C04A-6C1A-4674-AEC7-B88F0F0DBDC2}"/>
              </a:ext>
            </a:extLst>
          </p:cNvPr>
          <p:cNvSpPr/>
          <p:nvPr/>
        </p:nvSpPr>
        <p:spPr>
          <a:xfrm>
            <a:off x="321194" y="3038452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2832158B-06CD-4EF0-8771-32CA04A77CF3}"/>
              </a:ext>
            </a:extLst>
          </p:cNvPr>
          <p:cNvSpPr/>
          <p:nvPr/>
        </p:nvSpPr>
        <p:spPr>
          <a:xfrm>
            <a:off x="495934" y="3213192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0A7BBE9-4DE4-4C1A-B8C3-842E3BB91B2F}"/>
              </a:ext>
            </a:extLst>
          </p:cNvPr>
          <p:cNvSpPr/>
          <p:nvPr/>
        </p:nvSpPr>
        <p:spPr>
          <a:xfrm>
            <a:off x="229671" y="3372079"/>
            <a:ext cx="2353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Asthma</a:t>
            </a: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xmlns="" id="{0726D1D5-2906-4AB2-844B-5D016CE0C25A}"/>
              </a:ext>
            </a:extLst>
          </p:cNvPr>
          <p:cNvSpPr/>
          <p:nvPr/>
        </p:nvSpPr>
        <p:spPr>
          <a:xfrm>
            <a:off x="3221317" y="1645380"/>
            <a:ext cx="845686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xmlns="" id="{315BC9CC-77DC-4F4F-973C-EFD5ED1F75F7}"/>
              </a:ext>
            </a:extLst>
          </p:cNvPr>
          <p:cNvSpPr/>
          <p:nvPr/>
        </p:nvSpPr>
        <p:spPr>
          <a:xfrm>
            <a:off x="2816148" y="1530618"/>
            <a:ext cx="8876997" cy="16171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xmlns="" id="{3AB0CFD4-766E-40E4-A263-3FC1F563ECF1}"/>
              </a:ext>
            </a:extLst>
          </p:cNvPr>
          <p:cNvSpPr/>
          <p:nvPr/>
        </p:nvSpPr>
        <p:spPr>
          <a:xfrm>
            <a:off x="3015683" y="1693693"/>
            <a:ext cx="8456868" cy="13466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EBC658-905B-4DCB-9FC0-A2A29AD7BEC8}"/>
              </a:ext>
            </a:extLst>
          </p:cNvPr>
          <p:cNvSpPr txBox="1"/>
          <p:nvPr/>
        </p:nvSpPr>
        <p:spPr>
          <a:xfrm>
            <a:off x="3098341" y="1673780"/>
            <a:ext cx="85948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천식이란 폐 속에 있는 기관지가 아주 예민해진 상태로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때때로 기관지가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좁아져숨이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차고 가랑가랑하는 숨소리가 들리면서 기침을 심하게 하는 증상으로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월까지 증가 하며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월부터 하락 하는 것 나타난다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xmlns="" id="{A8C43F23-A84F-4107-B084-31CC811742A5}"/>
              </a:ext>
            </a:extLst>
          </p:cNvPr>
          <p:cNvSpPr/>
          <p:nvPr/>
        </p:nvSpPr>
        <p:spPr>
          <a:xfrm>
            <a:off x="2816148" y="3293655"/>
            <a:ext cx="887699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xmlns="" id="{1278E7A2-1887-41D9-9608-C4568DF58BED}"/>
              </a:ext>
            </a:extLst>
          </p:cNvPr>
          <p:cNvSpPr/>
          <p:nvPr/>
        </p:nvSpPr>
        <p:spPr>
          <a:xfrm>
            <a:off x="3031301" y="3489899"/>
            <a:ext cx="8441250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70D95F6-D174-4661-A475-58480539EE02}"/>
              </a:ext>
            </a:extLst>
          </p:cNvPr>
          <p:cNvSpPr txBox="1"/>
          <p:nvPr/>
        </p:nvSpPr>
        <p:spPr>
          <a:xfrm>
            <a:off x="3092351" y="3429948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 관리를 통해 원인 물질과 악화 인자를 피해야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숨쉬기 어려움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 시 바람 세는 소리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가슴이 답답할 때 등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 바로 병원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4830" y="1073170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xmlns="" id="{A8C43F23-A84F-4107-B084-31CC811742A5}"/>
              </a:ext>
            </a:extLst>
          </p:cNvPr>
          <p:cNvSpPr/>
          <p:nvPr/>
        </p:nvSpPr>
        <p:spPr>
          <a:xfrm>
            <a:off x="2816148" y="5059209"/>
            <a:ext cx="886203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xmlns="" id="{1278E7A2-1887-41D9-9608-C4568DF58BED}"/>
              </a:ext>
            </a:extLst>
          </p:cNvPr>
          <p:cNvSpPr/>
          <p:nvPr/>
        </p:nvSpPr>
        <p:spPr>
          <a:xfrm>
            <a:off x="3031301" y="5255453"/>
            <a:ext cx="8442616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70D95F6-D174-4661-A475-58480539EE02}"/>
              </a:ext>
            </a:extLst>
          </p:cNvPr>
          <p:cNvSpPr txBox="1"/>
          <p:nvPr/>
        </p:nvSpPr>
        <p:spPr>
          <a:xfrm>
            <a:off x="3031301" y="5223668"/>
            <a:ext cx="84412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치료방법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약물요법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완화제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기관지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2)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면역요법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환경관리하여 원인 피하기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최소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이상 지속 해야한다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45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3)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기능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7214374-FB83-4C94-9287-24EA4283DA08}"/>
              </a:ext>
            </a:extLst>
          </p:cNvPr>
          <p:cNvSpPr/>
          <p:nvPr/>
        </p:nvSpPr>
        <p:spPr>
          <a:xfrm>
            <a:off x="6521637" y="2657613"/>
            <a:ext cx="4273200" cy="24186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7B8D6C6F-2151-4DB6-BCE9-F899F9762B47}"/>
              </a:ext>
            </a:extLst>
          </p:cNvPr>
          <p:cNvSpPr/>
          <p:nvPr/>
        </p:nvSpPr>
        <p:spPr>
          <a:xfrm>
            <a:off x="6764211" y="285461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73B96C9E-DB48-43EC-98F6-72F69B738ED0}"/>
              </a:ext>
            </a:extLst>
          </p:cNvPr>
          <p:cNvSpPr/>
          <p:nvPr/>
        </p:nvSpPr>
        <p:spPr>
          <a:xfrm>
            <a:off x="7027317" y="3721304"/>
            <a:ext cx="3302357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 주의 안내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BBF244C9-8A10-4DB8-A8C9-843DF4F7BD19}"/>
              </a:ext>
            </a:extLst>
          </p:cNvPr>
          <p:cNvSpPr/>
          <p:nvPr/>
        </p:nvSpPr>
        <p:spPr>
          <a:xfrm>
            <a:off x="861761" y="2657613"/>
            <a:ext cx="4273200" cy="241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74D7B3F-F766-4286-83F1-595AD5657058}"/>
              </a:ext>
            </a:extLst>
          </p:cNvPr>
          <p:cNvSpPr/>
          <p:nvPr/>
        </p:nvSpPr>
        <p:spPr>
          <a:xfrm>
            <a:off x="1104335" y="285461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118407A8-DC77-4D4F-9D7A-088519CD90B4}"/>
              </a:ext>
            </a:extLst>
          </p:cNvPr>
          <p:cNvSpPr/>
          <p:nvPr/>
        </p:nvSpPr>
        <p:spPr>
          <a:xfrm>
            <a:off x="1560759" y="3412418"/>
            <a:ext cx="2875204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천식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 정보제공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ED575FA3-BE7D-46D9-AC2F-B17EFB1A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85" y="2874218"/>
            <a:ext cx="570069" cy="57006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CE08E67E-1442-4F21-A49C-1812951F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56" y="2923426"/>
            <a:ext cx="600880" cy="60088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BA96BCA-32C1-41F1-8519-86D25899E9B9}"/>
              </a:ext>
            </a:extLst>
          </p:cNvPr>
          <p:cNvSpPr/>
          <p:nvPr/>
        </p:nvSpPr>
        <p:spPr>
          <a:xfrm>
            <a:off x="2470308" y="1071357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390411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기대방안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ko-KR" sz="1600" b="1" dirty="0"/>
              <a:t>xpected measure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7766" y="1924953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3045" y="2111162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88007" y="2234235"/>
            <a:ext cx="1053737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각 지역별로 지금 자신이 천식에 걸렸거나 아이들이 천식에 걸리기 쉬운 환경인지 확인하고</a:t>
            </a:r>
            <a:endParaRPr lang="en-US" altLang="ko-KR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대처하게 하여 발병률과 재발률을 낮춥니다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xmlns="" id="{FCFBDA0E-0962-4C24-933D-DA7696099662}"/>
              </a:ext>
            </a:extLst>
          </p:cNvPr>
          <p:cNvSpPr/>
          <p:nvPr/>
        </p:nvSpPr>
        <p:spPr>
          <a:xfrm>
            <a:off x="477766" y="3808201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xmlns="" id="{09788607-709A-4209-B0F5-DFE46F27F80F}"/>
              </a:ext>
            </a:extLst>
          </p:cNvPr>
          <p:cNvSpPr/>
          <p:nvPr/>
        </p:nvSpPr>
        <p:spPr>
          <a:xfrm>
            <a:off x="653045" y="3994410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1B6B166-D80F-43F8-B346-C785162008AF}"/>
              </a:ext>
            </a:extLst>
          </p:cNvPr>
          <p:cNvSpPr txBox="1"/>
          <p:nvPr/>
        </p:nvSpPr>
        <p:spPr>
          <a:xfrm>
            <a:off x="888007" y="4347896"/>
            <a:ext cx="982353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천식에 대한 정보를 어플리케이션으로 보다 쉽게 접근할 수 있습니다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2C5A35C-8791-4225-A8D9-6A43BDB7E1B3}"/>
              </a:ext>
            </a:extLst>
          </p:cNvPr>
          <p:cNvSpPr/>
          <p:nvPr/>
        </p:nvSpPr>
        <p:spPr>
          <a:xfrm>
            <a:off x="2508489" y="1024313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chemeClr val="accent2"/>
                </a:solidFill>
              </a:rPr>
              <a:t>국내 천식 예방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74730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2377</Words>
  <Application>Microsoft Office PowerPoint</Application>
  <PresentationFormat>사용자 지정</PresentationFormat>
  <Paragraphs>567</Paragraphs>
  <Slides>48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lim</cp:lastModifiedBy>
  <cp:revision>1002</cp:revision>
  <dcterms:created xsi:type="dcterms:W3CDTF">2018-08-02T07:05:36Z</dcterms:created>
  <dcterms:modified xsi:type="dcterms:W3CDTF">2019-04-17T14:56:20Z</dcterms:modified>
  <cp:version>1000.0000.01</cp:version>
</cp:coreProperties>
</file>