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8" r:id="rId18"/>
    <p:sldId id="271" r:id="rId19"/>
    <p:sldId id="282" r:id="rId20"/>
    <p:sldId id="281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10B5F1"/>
    <a:srgbClr val="E6E6E6"/>
    <a:srgbClr val="8497B0"/>
    <a:srgbClr val="92D050"/>
    <a:srgbClr val="FB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2043" autoAdjust="0"/>
  </p:normalViewPr>
  <p:slideViewPr>
    <p:cSldViewPr snapToGrid="0">
      <p:cViewPr varScale="1">
        <p:scale>
          <a:sx n="85" d="100"/>
          <a:sy n="85" d="100"/>
        </p:scale>
        <p:origin x="77" y="115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월별 습도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평균상대습도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84</c:v>
                </c:pt>
                <c:pt idx="1">
                  <c:v>81</c:v>
                </c:pt>
                <c:pt idx="2">
                  <c:v>75</c:v>
                </c:pt>
                <c:pt idx="3">
                  <c:v>83</c:v>
                </c:pt>
                <c:pt idx="4">
                  <c:v>82</c:v>
                </c:pt>
                <c:pt idx="5">
                  <c:v>95</c:v>
                </c:pt>
                <c:pt idx="6">
                  <c:v>96</c:v>
                </c:pt>
                <c:pt idx="7">
                  <c:v>96</c:v>
                </c:pt>
                <c:pt idx="8">
                  <c:v>91</c:v>
                </c:pt>
                <c:pt idx="9">
                  <c:v>82</c:v>
                </c:pt>
                <c:pt idx="10">
                  <c:v>91</c:v>
                </c:pt>
                <c:pt idx="11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12-4956-933A-36624B7FE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최소상대습도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48</c:v>
                </c:pt>
                <c:pt idx="1">
                  <c:v>42</c:v>
                </c:pt>
                <c:pt idx="2">
                  <c:v>26</c:v>
                </c:pt>
                <c:pt idx="3">
                  <c:v>22</c:v>
                </c:pt>
                <c:pt idx="4">
                  <c:v>22</c:v>
                </c:pt>
                <c:pt idx="5">
                  <c:v>49</c:v>
                </c:pt>
                <c:pt idx="6">
                  <c:v>66</c:v>
                </c:pt>
                <c:pt idx="7">
                  <c:v>65</c:v>
                </c:pt>
                <c:pt idx="8">
                  <c:v>55</c:v>
                </c:pt>
                <c:pt idx="9">
                  <c:v>45</c:v>
                </c:pt>
                <c:pt idx="10">
                  <c:v>54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12-4956-933A-36624B7FE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43968"/>
        <c:axId val="64258048"/>
      </c:lineChart>
      <c:catAx>
        <c:axId val="64243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258048"/>
        <c:crosses val="autoZero"/>
        <c:auto val="1"/>
        <c:lblAlgn val="ctr"/>
        <c:lblOffset val="100"/>
        <c:noMultiLvlLbl val="0"/>
      </c:catAx>
      <c:valAx>
        <c:axId val="6425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2439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10:48:42.151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4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99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6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ma.go.kr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ved=&amp;url=https://www.archer.com.mt/job/senior-tech-lead-php-developers-new-platform/&amp;psig=AOvVaw0uFS_98EqCJu-KXFVquYzP&amp;ust=1554279952729980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29.jpeg"/><Relationship Id="rId5" Type="http://schemas.openxmlformats.org/officeDocument/2006/relationships/image" Target="../media/image25.jpeg"/><Relationship Id="rId10" Type="http://schemas.openxmlformats.org/officeDocument/2006/relationships/hyperlink" Target="http://www.google.com/url?sa=i&amp;rct=j&amp;q=&amp;esrc=s&amp;source=images&amp;cd=&amp;cad=rja&amp;uact=8&amp;ved=2ahUKEwiFr6aF_7DhAhXGbrwKHVOZDLYQjRx6BAgBEAU&amp;url=/url?sa=i&amp;rct=j&amp;q=&amp;esrc=s&amp;source=images&amp;cd=&amp;ved=&amp;url=https://httpd.apache.org/&amp;psig=AOvVaw2LFAnnYVb_IPEUVz2KeEyx&amp;ust=1554280180734874&amp;psig=AOvVaw2LFAnnYVb_IPEUVz2KeEyx&amp;ust=1554280180734874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rct=j&amp;q=&amp;esrc=s&amp;source=images&amp;cd=&amp;cad=rja&amp;uact=8&amp;ved=2ahUKEwiFr6aF_7DhAhXGbrwKHVOZDLYQjRx6BAgBEAU&amp;url=/url?sa=i&amp;rct=j&amp;q=&amp;esrc=s&amp;source=images&amp;cd=&amp;ved=&amp;url=https://httpd.apache.org/&amp;psig=AOvVaw2LFAnnYVb_IPEUVz2KeEyx&amp;ust=1554280180734874&amp;psig=AOvVaw2LFAnnYVb_IPEUVz2KeEyx&amp;ust=1554280180734874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&amp;url=https://www.archer.com.mt/job/senior-tech-lead-php-developers-new-platform/&amp;psig=AOvVaw0uFS_98EqCJu-KXFVquYzP&amp;ust=1554279952729980" TargetMode="External"/><Relationship Id="rId5" Type="http://schemas.openxmlformats.org/officeDocument/2006/relationships/image" Target="../media/image26.jpeg"/><Relationship Id="rId10" Type="http://schemas.openxmlformats.org/officeDocument/2006/relationships/image" Target="../media/image30.png"/><Relationship Id="rId4" Type="http://schemas.openxmlformats.org/officeDocument/2006/relationships/image" Target="../media/image25.jpeg"/><Relationship Id="rId9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irkorea.or.kr/inde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oj6DI3PvAr0//" TargetMode="External"/><Relationship Id="rId12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?hl=ko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://www.cdc.go.kr/CDC/main.jsp%20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 질병 분석 예방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04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47552" y="3046775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71C35-83B4-4300-9F33-B3DCE643620A}"/>
              </a:ext>
            </a:extLst>
          </p:cNvPr>
          <p:cNvSpPr txBox="1"/>
          <p:nvPr/>
        </p:nvSpPr>
        <p:spPr>
          <a:xfrm>
            <a:off x="12192000" y="2933849"/>
            <a:ext cx="1062692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인플루엔자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군 </a:t>
            </a:r>
            <a:r>
              <a:rPr lang="ko-KR" altLang="en-US" dirty="0" err="1"/>
              <a:t>감염병</a:t>
            </a:r>
            <a:r>
              <a:rPr lang="en-US" altLang="ko-KR" dirty="0"/>
              <a:t>(</a:t>
            </a:r>
            <a:r>
              <a:rPr lang="ko-KR" altLang="en-US" dirty="0"/>
              <a:t>간헐적으로 유행할 가능성이 있어서 계속 감시하고 방역대책의 수립이 필요한 </a:t>
            </a:r>
            <a:r>
              <a:rPr lang="ko-KR" altLang="en-US" dirty="0" err="1"/>
              <a:t>감염병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매년 겨울철에 유행</a:t>
            </a:r>
            <a:r>
              <a:rPr lang="en-US" altLang="ko-KR" dirty="0"/>
              <a:t>/ </a:t>
            </a:r>
            <a:r>
              <a:rPr lang="ko-KR" altLang="en-US" dirty="0"/>
              <a:t>고위험군에서 </a:t>
            </a:r>
            <a:r>
              <a:rPr lang="ko-KR" altLang="en-US" dirty="0" err="1"/>
              <a:t>이환률</a:t>
            </a:r>
            <a:r>
              <a:rPr lang="ko-KR" altLang="en-US" dirty="0"/>
              <a:t> 및 사망률의 증가를 초래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원인병원체 </a:t>
            </a:r>
            <a:r>
              <a:rPr lang="en-US" altLang="ko-KR" dirty="0"/>
              <a:t>: </a:t>
            </a:r>
            <a:r>
              <a:rPr lang="ko-KR" altLang="en-US" dirty="0"/>
              <a:t>인플루엔자 바이러스</a:t>
            </a:r>
            <a:r>
              <a:rPr lang="en-US" altLang="ko-KR" dirty="0"/>
              <a:t>(A, B, C)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감염경로 </a:t>
            </a:r>
            <a:r>
              <a:rPr lang="en-US" altLang="ko-KR" dirty="0"/>
              <a:t>: </a:t>
            </a:r>
            <a:r>
              <a:rPr lang="ko-KR" altLang="en-US" dirty="0" err="1"/>
              <a:t>비말매개감염으로</a:t>
            </a:r>
            <a:r>
              <a:rPr lang="ko-KR" altLang="en-US" dirty="0"/>
              <a:t> 전파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잠복기 </a:t>
            </a:r>
            <a:r>
              <a:rPr lang="en-US" altLang="ko-KR" dirty="0"/>
              <a:t>: 1~4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</a:t>
            </a:r>
            <a:r>
              <a:rPr lang="ko-KR" altLang="en-US" dirty="0"/>
              <a:t>생후</a:t>
            </a:r>
            <a:r>
              <a:rPr lang="en-US" altLang="ko-KR" dirty="0"/>
              <a:t>6</a:t>
            </a:r>
            <a:r>
              <a:rPr lang="ko-KR" altLang="en-US" dirty="0"/>
              <a:t>개월</a:t>
            </a:r>
            <a:r>
              <a:rPr lang="en-US" altLang="ko-KR" dirty="0"/>
              <a:t>~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 err="1"/>
              <a:t>세소아</a:t>
            </a:r>
            <a:r>
              <a:rPr lang="en-US" altLang="ko-KR" dirty="0"/>
              <a:t>:1or2</a:t>
            </a:r>
            <a:r>
              <a:rPr lang="ko-KR" altLang="en-US" dirty="0"/>
              <a:t>회 접종</a:t>
            </a:r>
            <a:r>
              <a:rPr lang="en-US" altLang="ko-KR" dirty="0"/>
              <a:t>/ </a:t>
            </a:r>
            <a:r>
              <a:rPr lang="ko-KR" altLang="en-US" dirty="0"/>
              <a:t>만</a:t>
            </a:r>
            <a:r>
              <a:rPr lang="en-US" altLang="ko-KR" dirty="0"/>
              <a:t>9</a:t>
            </a:r>
            <a:r>
              <a:rPr lang="ko-KR" altLang="en-US" dirty="0" err="1"/>
              <a:t>세이상</a:t>
            </a:r>
            <a:r>
              <a:rPr lang="en-US" altLang="ko-KR" dirty="0"/>
              <a:t>~</a:t>
            </a:r>
            <a:r>
              <a:rPr lang="ko-KR" altLang="en-US" dirty="0"/>
              <a:t>성인 </a:t>
            </a:r>
            <a:r>
              <a:rPr lang="en-US" altLang="ko-KR" dirty="0"/>
              <a:t>:1</a:t>
            </a:r>
            <a:r>
              <a:rPr lang="ko-KR" altLang="en-US" dirty="0"/>
              <a:t>회 접종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군감염병</a:t>
            </a:r>
            <a:r>
              <a:rPr lang="en-US" altLang="ko-KR" dirty="0"/>
              <a:t>(</a:t>
            </a:r>
            <a:r>
              <a:rPr lang="ko-KR" altLang="en-US" dirty="0"/>
              <a:t>예방접종을 통하여 예방 및 관리가 가능하여 국가예방접종사업의 대상이 되는 </a:t>
            </a:r>
            <a:r>
              <a:rPr lang="ko-KR" altLang="en-US" dirty="0" err="1"/>
              <a:t>감염병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홍역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홍역 바이러스 감염에 의한 급성 </a:t>
            </a:r>
            <a:r>
              <a:rPr lang="ko-KR" altLang="en-US" dirty="0" err="1"/>
              <a:t>발열성</a:t>
            </a:r>
            <a:r>
              <a:rPr lang="ko-KR" altLang="en-US" dirty="0"/>
              <a:t> </a:t>
            </a:r>
            <a:r>
              <a:rPr lang="ko-KR" altLang="en-US" dirty="0" err="1"/>
              <a:t>발진성</a:t>
            </a:r>
            <a:r>
              <a:rPr lang="ko-KR" altLang="en-US" dirty="0"/>
              <a:t> 질환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증상 </a:t>
            </a:r>
            <a:r>
              <a:rPr lang="en-US" altLang="ko-KR" dirty="0"/>
              <a:t>: </a:t>
            </a:r>
            <a:r>
              <a:rPr lang="ko-KR" altLang="en-US" dirty="0"/>
              <a:t>고열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콧물</a:t>
            </a:r>
            <a:r>
              <a:rPr lang="en-US" altLang="ko-KR" dirty="0"/>
              <a:t>, </a:t>
            </a:r>
            <a:r>
              <a:rPr lang="ko-KR" altLang="en-US" dirty="0"/>
              <a:t>결막염</a:t>
            </a:r>
            <a:r>
              <a:rPr lang="en-US" altLang="ko-KR" dirty="0"/>
              <a:t>, </a:t>
            </a:r>
            <a:r>
              <a:rPr lang="ko-KR" altLang="en-US" dirty="0"/>
              <a:t>구강점막에 반점에 이은 특징적인 </a:t>
            </a:r>
            <a:r>
              <a:rPr lang="ko-KR" altLang="en-US" dirty="0" err="1"/>
              <a:t>홍반성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합병증 </a:t>
            </a:r>
            <a:r>
              <a:rPr lang="en-US" altLang="ko-KR" dirty="0"/>
              <a:t>: </a:t>
            </a:r>
            <a:r>
              <a:rPr lang="ko-KR" altLang="en-US" dirty="0"/>
              <a:t>설사</a:t>
            </a:r>
            <a:r>
              <a:rPr lang="en-US" altLang="ko-KR" dirty="0"/>
              <a:t>, </a:t>
            </a:r>
            <a:r>
              <a:rPr lang="ko-KR" altLang="en-US" dirty="0"/>
              <a:t>중이염</a:t>
            </a:r>
            <a:r>
              <a:rPr lang="en-US" altLang="ko-KR" dirty="0"/>
              <a:t>, </a:t>
            </a:r>
            <a:r>
              <a:rPr lang="ko-KR" altLang="en-US" dirty="0"/>
              <a:t>기관지염</a:t>
            </a:r>
            <a:r>
              <a:rPr lang="en-US" altLang="ko-KR" dirty="0"/>
              <a:t>, </a:t>
            </a:r>
            <a:r>
              <a:rPr lang="ko-KR" altLang="en-US" dirty="0"/>
              <a:t>모세기관지염</a:t>
            </a:r>
            <a:r>
              <a:rPr lang="en-US" altLang="ko-KR" dirty="0"/>
              <a:t>, </a:t>
            </a:r>
            <a:r>
              <a:rPr lang="ko-KR" altLang="en-US" dirty="0" err="1"/>
              <a:t>크룹</a:t>
            </a:r>
            <a:r>
              <a:rPr lang="en-US" altLang="ko-KR" dirty="0"/>
              <a:t>, </a:t>
            </a:r>
            <a:r>
              <a:rPr lang="ko-KR" altLang="en-US" dirty="0"/>
              <a:t>기관지 폐렴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(2</a:t>
            </a:r>
            <a:r>
              <a:rPr lang="ko-KR" altLang="en-US" dirty="0"/>
              <a:t>회</a:t>
            </a:r>
            <a:r>
              <a:rPr lang="en-US" altLang="ko-KR" dirty="0"/>
              <a:t>-1</a:t>
            </a:r>
            <a:r>
              <a:rPr lang="ko-KR" altLang="en-US" dirty="0"/>
              <a:t>차</a:t>
            </a:r>
            <a:r>
              <a:rPr lang="en-US" altLang="ko-KR" dirty="0"/>
              <a:t>:</a:t>
            </a:r>
            <a:r>
              <a:rPr lang="ko-KR" altLang="en-US" dirty="0"/>
              <a:t>생후</a:t>
            </a:r>
            <a:r>
              <a:rPr lang="en-US" altLang="ko-KR" dirty="0"/>
              <a:t>12~15</a:t>
            </a:r>
            <a:r>
              <a:rPr lang="ko-KR" altLang="en-US" dirty="0"/>
              <a:t>개월</a:t>
            </a:r>
            <a:r>
              <a:rPr lang="en-US" altLang="ko-KR" dirty="0"/>
              <a:t>/2</a:t>
            </a:r>
            <a:r>
              <a:rPr lang="ko-KR" altLang="en-US" dirty="0"/>
              <a:t>차</a:t>
            </a:r>
            <a:r>
              <a:rPr lang="en-US" altLang="ko-KR" dirty="0"/>
              <a:t>:</a:t>
            </a:r>
            <a:r>
              <a:rPr lang="ko-KR" altLang="en-US" dirty="0"/>
              <a:t>만</a:t>
            </a:r>
            <a:r>
              <a:rPr lang="en-US" altLang="ko-KR" dirty="0"/>
              <a:t>4~6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    1. </a:t>
            </a:r>
            <a:r>
              <a:rPr lang="ko-KR" altLang="en-US" dirty="0"/>
              <a:t>홍역을 앓았더라도 풍진과 유행성이하선염 예방을 위해 </a:t>
            </a:r>
            <a:r>
              <a:rPr lang="en-US" altLang="ko-KR" dirty="0"/>
              <a:t>MMR</a:t>
            </a:r>
            <a:r>
              <a:rPr lang="ko-KR" altLang="en-US" dirty="0"/>
              <a:t>백신을 </a:t>
            </a:r>
            <a:r>
              <a:rPr lang="en-US" altLang="ko-KR" dirty="0"/>
              <a:t>2</a:t>
            </a:r>
            <a:r>
              <a:rPr lang="ko-KR" altLang="en-US" dirty="0"/>
              <a:t>회 접종을 </a:t>
            </a:r>
            <a:r>
              <a:rPr lang="ko-KR" altLang="en-US" dirty="0" err="1"/>
              <a:t>완료해야함</a:t>
            </a:r>
            <a:endParaRPr lang="en-US" altLang="ko-KR" dirty="0"/>
          </a:p>
          <a:p>
            <a:r>
              <a:rPr lang="en-US" altLang="ko-KR" dirty="0"/>
              <a:t>    2. </a:t>
            </a:r>
            <a:r>
              <a:rPr lang="ko-KR" altLang="en-US" dirty="0"/>
              <a:t>생백신은 태아에게 영향을 끼칠 수 있음으로 </a:t>
            </a:r>
            <a:r>
              <a:rPr lang="en-US" altLang="ko-KR" dirty="0"/>
              <a:t>MMR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주간은 </a:t>
            </a:r>
            <a:r>
              <a:rPr lang="ko-KR" altLang="en-US" dirty="0" err="1"/>
              <a:t>임심을</a:t>
            </a:r>
            <a:r>
              <a:rPr lang="ko-KR" altLang="en-US" dirty="0"/>
              <a:t> 피해야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수두 바이러스에 의한 급성 </a:t>
            </a:r>
            <a:r>
              <a:rPr lang="ko-KR" altLang="en-US" dirty="0" err="1"/>
              <a:t>발진성</a:t>
            </a:r>
            <a:r>
              <a:rPr lang="ko-KR" altLang="en-US" dirty="0"/>
              <a:t> 감염질환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수포성</a:t>
            </a:r>
            <a:r>
              <a:rPr lang="ko-KR" altLang="en-US" dirty="0"/>
              <a:t> 병변에 직접접촉</a:t>
            </a:r>
            <a:r>
              <a:rPr lang="en-US" altLang="ko-KR" dirty="0"/>
              <a:t>, </a:t>
            </a:r>
            <a:r>
              <a:rPr lang="ko-KR" altLang="en-US" dirty="0"/>
              <a:t>호흡기 분비물의 공기전파를 통한 감염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</a:t>
            </a:r>
            <a:r>
              <a:rPr lang="ko-KR" altLang="en-US" dirty="0"/>
              <a:t>금기사항 없는 생후 </a:t>
            </a:r>
            <a:r>
              <a:rPr lang="en-US" altLang="ko-KR" dirty="0"/>
              <a:t>12~15</a:t>
            </a:r>
            <a:r>
              <a:rPr lang="ko-KR" altLang="en-US" dirty="0"/>
              <a:t>개월의 모든 소아</a:t>
            </a:r>
            <a:r>
              <a:rPr lang="en-US" altLang="ko-KR" dirty="0"/>
              <a:t>/ </a:t>
            </a:r>
            <a:r>
              <a:rPr lang="ko-KR" altLang="en-US" dirty="0"/>
              <a:t>따라잡기 접종</a:t>
            </a:r>
            <a:r>
              <a:rPr lang="en-US" altLang="ko-KR" dirty="0"/>
              <a:t>-</a:t>
            </a:r>
            <a:r>
              <a:rPr lang="ko-KR" altLang="en-US" dirty="0"/>
              <a:t>정기접종 시기에 접종을 받지 못한 소아</a:t>
            </a:r>
            <a:r>
              <a:rPr lang="en-US" altLang="ko-KR" dirty="0"/>
              <a:t>(</a:t>
            </a:r>
            <a:r>
              <a:rPr lang="ko-KR" altLang="en-US" dirty="0"/>
              <a:t>만</a:t>
            </a:r>
            <a:r>
              <a:rPr lang="en-US" altLang="ko-KR" dirty="0"/>
              <a:t>13</a:t>
            </a:r>
            <a:r>
              <a:rPr lang="ko-KR" altLang="en-US" dirty="0"/>
              <a:t>세 미만</a:t>
            </a:r>
            <a:r>
              <a:rPr lang="en-US" altLang="ko-KR" dirty="0"/>
              <a:t>:1</a:t>
            </a:r>
            <a:r>
              <a:rPr lang="ko-KR" altLang="en-US" dirty="0" err="1"/>
              <a:t>회접종</a:t>
            </a:r>
            <a:r>
              <a:rPr lang="en-US" altLang="ko-KR" dirty="0"/>
              <a:t>/</a:t>
            </a:r>
            <a:r>
              <a:rPr lang="ko-KR" altLang="en-US" dirty="0"/>
              <a:t>만</a:t>
            </a:r>
            <a:r>
              <a:rPr lang="en-US" altLang="ko-KR" dirty="0"/>
              <a:t>13</a:t>
            </a:r>
            <a:r>
              <a:rPr lang="ko-KR" altLang="en-US" dirty="0"/>
              <a:t>세 이상 </a:t>
            </a:r>
            <a:r>
              <a:rPr lang="en-US" altLang="ko-KR" dirty="0"/>
              <a:t>: 4~8</a:t>
            </a:r>
            <a:r>
              <a:rPr lang="ko-KR" altLang="en-US" dirty="0"/>
              <a:t>주 간격으로 </a:t>
            </a:r>
            <a:r>
              <a:rPr lang="en-US" altLang="ko-KR" dirty="0"/>
              <a:t>2</a:t>
            </a:r>
            <a:r>
              <a:rPr lang="ko-KR" altLang="en-US" dirty="0"/>
              <a:t>회 접종</a:t>
            </a:r>
            <a:r>
              <a:rPr lang="en-US" altLang="ko-KR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주의사항과 특이점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1. </a:t>
            </a:r>
            <a:r>
              <a:rPr lang="ko-KR" altLang="en-US" dirty="0"/>
              <a:t>전에 수두를 앓은 경우 수두환자와 접촉하더라도 감염되지 않으니</a:t>
            </a:r>
            <a:r>
              <a:rPr lang="en-US" altLang="ko-KR" dirty="0"/>
              <a:t>, </a:t>
            </a:r>
            <a:r>
              <a:rPr lang="ko-KR" altLang="en-US" dirty="0"/>
              <a:t>드물게 면역이 저하된 경우 앓을 수 있음</a:t>
            </a:r>
            <a:endParaRPr lang="en-US" altLang="ko-KR" dirty="0"/>
          </a:p>
          <a:p>
            <a:r>
              <a:rPr lang="en-US" altLang="ko-KR" dirty="0"/>
              <a:t>    2. </a:t>
            </a:r>
            <a:r>
              <a:rPr lang="ko-KR" altLang="en-US" dirty="0"/>
              <a:t>수두의 면역이 있더라도 수두바이러스는 면역력이 떨어진 경우 대상포진으로 나타나게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2974225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160434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270844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수두 바이러스에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감염질환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수포성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병변에 직접접촉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호흡기 분비물의 공기전파를 통한 감염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737263"/>
            <a:ext cx="858985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4933507"/>
            <a:ext cx="8183318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323932" y="4901722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금기사항 없는 생후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개월의 모든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정기접종 시기에 받지 못한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미만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이상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4~8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간격으로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15516" y="9843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DF6322-94FC-4380-B673-451F2C531C7A}"/>
              </a:ext>
            </a:extLst>
          </p:cNvPr>
          <p:cNvSpPr/>
          <p:nvPr/>
        </p:nvSpPr>
        <p:spPr>
          <a:xfrm>
            <a:off x="681416" y="2260669"/>
            <a:ext cx="2580942" cy="254659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907438-4A5B-45D3-8EFB-34D3A12CA127}"/>
              </a:ext>
            </a:extLst>
          </p:cNvPr>
          <p:cNvSpPr/>
          <p:nvPr/>
        </p:nvSpPr>
        <p:spPr>
          <a:xfrm>
            <a:off x="900131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E5A961-4D4E-40D5-AE30-E38B8DC5D99B}"/>
              </a:ext>
            </a:extLst>
          </p:cNvPr>
          <p:cNvSpPr/>
          <p:nvPr/>
        </p:nvSpPr>
        <p:spPr>
          <a:xfrm>
            <a:off x="656617" y="3253932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DC41BE-8753-493F-A00D-764DC2B136ED}"/>
              </a:ext>
            </a:extLst>
          </p:cNvPr>
          <p:cNvSpPr/>
          <p:nvPr/>
        </p:nvSpPr>
        <p:spPr>
          <a:xfrm>
            <a:off x="3481073" y="2229608"/>
            <a:ext cx="2580942" cy="25465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88332A-5E1C-4E2D-A762-806B3B93B6F0}"/>
              </a:ext>
            </a:extLst>
          </p:cNvPr>
          <p:cNvSpPr/>
          <p:nvPr/>
        </p:nvSpPr>
        <p:spPr>
          <a:xfrm>
            <a:off x="3699788" y="2448321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74D4B6-80B7-4518-891E-09A91679247E}"/>
              </a:ext>
            </a:extLst>
          </p:cNvPr>
          <p:cNvSpPr/>
          <p:nvPr/>
        </p:nvSpPr>
        <p:spPr>
          <a:xfrm>
            <a:off x="3481073" y="3088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7A2EC64-A770-4A4E-BDA6-BE2330F3E73E}"/>
              </a:ext>
            </a:extLst>
          </p:cNvPr>
          <p:cNvSpPr/>
          <p:nvPr/>
        </p:nvSpPr>
        <p:spPr>
          <a:xfrm>
            <a:off x="6280731" y="2229608"/>
            <a:ext cx="2580942" cy="2546596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397F6F-BFA6-4A58-975A-6A7A77DAAB64}"/>
              </a:ext>
            </a:extLst>
          </p:cNvPr>
          <p:cNvSpPr/>
          <p:nvPr/>
        </p:nvSpPr>
        <p:spPr>
          <a:xfrm>
            <a:off x="6463588" y="243039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BB45FB-7628-4EFC-9BE0-C75473C2E6A4}"/>
              </a:ext>
            </a:extLst>
          </p:cNvPr>
          <p:cNvSpPr/>
          <p:nvPr/>
        </p:nvSpPr>
        <p:spPr>
          <a:xfrm>
            <a:off x="6280730" y="3073050"/>
            <a:ext cx="2580942" cy="16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E053789-347F-4878-9927-D7ED63A5A4FA}"/>
              </a:ext>
            </a:extLst>
          </p:cNvPr>
          <p:cNvSpPr/>
          <p:nvPr/>
        </p:nvSpPr>
        <p:spPr>
          <a:xfrm>
            <a:off x="9083598" y="2260669"/>
            <a:ext cx="2580942" cy="25465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FEC22C-4C5C-43F9-BE89-FCC32DFBA6A5}"/>
              </a:ext>
            </a:extLst>
          </p:cNvPr>
          <p:cNvSpPr/>
          <p:nvPr/>
        </p:nvSpPr>
        <p:spPr>
          <a:xfrm>
            <a:off x="9302313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B64109-0838-4AE7-85AA-9B430AFD0EB1}"/>
              </a:ext>
            </a:extLst>
          </p:cNvPr>
          <p:cNvSpPr/>
          <p:nvPr/>
        </p:nvSpPr>
        <p:spPr>
          <a:xfrm>
            <a:off x="9076289" y="3119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4" y="2491670"/>
            <a:ext cx="777503" cy="7775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4890DAC-2897-45D4-A824-7412547B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42" y="2534096"/>
            <a:ext cx="590987" cy="5909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1985052-5D37-422D-A4BD-9F8EBBD9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94" y="2473742"/>
            <a:ext cx="670154" cy="6701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E349F8-98E5-4F33-8CF2-7D4F98291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19" y="2518391"/>
            <a:ext cx="594544" cy="59454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14207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1FC1-5095-4BF2-BB0E-B51A2D11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78" y="2477724"/>
            <a:ext cx="3132981" cy="3132981"/>
          </a:xfrm>
          <a:prstGeom prst="rect">
            <a:avLst/>
          </a:prstGeom>
        </p:spPr>
      </p:pic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93574"/>
              <a:gd name="adj6" fmla="val 161956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4114"/>
              <a:gd name="adj6" fmla="val 17595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519159" y="1488615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329435" y="34703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42841"/>
              <a:gd name="adj6" fmla="val 344495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8821513" y="2115096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608298" y="1441789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16</a:t>
            </a:r>
            <a:r>
              <a:rPr lang="ko-KR" altLang="en-US" b="1" dirty="0" smtClean="0">
                <a:solidFill>
                  <a:schemeClr val="accent2"/>
                </a:solidFill>
              </a:rPr>
              <a:t>개 지역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286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0E7401-8F9D-4B99-B4C0-2E2E6A64521F}"/>
              </a:ext>
            </a:extLst>
          </p:cNvPr>
          <p:cNvSpPr/>
          <p:nvPr/>
        </p:nvSpPr>
        <p:spPr>
          <a:xfrm>
            <a:off x="3278853" y="1378194"/>
            <a:ext cx="2228722" cy="2199063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3C9B9C-6438-46CF-935E-FF579DF551D3}"/>
              </a:ext>
            </a:extLst>
          </p:cNvPr>
          <p:cNvSpPr/>
          <p:nvPr/>
        </p:nvSpPr>
        <p:spPr>
          <a:xfrm>
            <a:off x="3470745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628E9D-669A-4D3B-BF7A-79498972EBD5}"/>
              </a:ext>
            </a:extLst>
          </p:cNvPr>
          <p:cNvSpPr/>
          <p:nvPr/>
        </p:nvSpPr>
        <p:spPr>
          <a:xfrm>
            <a:off x="2971542" y="1821519"/>
            <a:ext cx="2727230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A13009D-8C59-4602-96FD-FE1915F37443}"/>
              </a:ext>
            </a:extLst>
          </p:cNvPr>
          <p:cNvSpPr/>
          <p:nvPr/>
        </p:nvSpPr>
        <p:spPr>
          <a:xfrm>
            <a:off x="6345254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20C350-6E26-4BFD-A1AA-8B2DE426B6A4}"/>
              </a:ext>
            </a:extLst>
          </p:cNvPr>
          <p:cNvSpPr/>
          <p:nvPr/>
        </p:nvSpPr>
        <p:spPr>
          <a:xfrm>
            <a:off x="6537146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1B33660-039A-4B2B-A073-999B9DA33131}"/>
              </a:ext>
            </a:extLst>
          </p:cNvPr>
          <p:cNvSpPr/>
          <p:nvPr/>
        </p:nvSpPr>
        <p:spPr>
          <a:xfrm>
            <a:off x="6037943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5190E5D-A115-48D3-BB9E-00F2132AE1E8}"/>
              </a:ext>
            </a:extLst>
          </p:cNvPr>
          <p:cNvSpPr/>
          <p:nvPr/>
        </p:nvSpPr>
        <p:spPr>
          <a:xfrm>
            <a:off x="9220458" y="1378194"/>
            <a:ext cx="2228722" cy="2199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A38A56-63AC-4DBF-9B1C-CA25869CCA3E}"/>
              </a:ext>
            </a:extLst>
          </p:cNvPr>
          <p:cNvSpPr/>
          <p:nvPr/>
        </p:nvSpPr>
        <p:spPr>
          <a:xfrm>
            <a:off x="9412350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FA017B-8F14-480F-B45A-9B2619BBA8BC}"/>
              </a:ext>
            </a:extLst>
          </p:cNvPr>
          <p:cNvSpPr/>
          <p:nvPr/>
        </p:nvSpPr>
        <p:spPr>
          <a:xfrm>
            <a:off x="8913147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7234B5BF-6651-4952-99D8-8B6008F117AA}"/>
              </a:ext>
            </a:extLst>
          </p:cNvPr>
          <p:cNvSpPr/>
          <p:nvPr/>
        </p:nvSpPr>
        <p:spPr>
          <a:xfrm>
            <a:off x="2625740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44857478-08F8-4473-B69A-767E37399ABC}"/>
              </a:ext>
            </a:extLst>
          </p:cNvPr>
          <p:cNvSpPr/>
          <p:nvPr/>
        </p:nvSpPr>
        <p:spPr>
          <a:xfrm>
            <a:off x="8592847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17C8C-BEA2-465A-B4FA-8703F51C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7"/>
          <a:stretch/>
        </p:blipFill>
        <p:spPr>
          <a:xfrm>
            <a:off x="287535" y="3655407"/>
            <a:ext cx="5750408" cy="2679236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2720413-D5E2-4C45-9C74-1DA466E78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830755"/>
              </p:ext>
            </p:extLst>
          </p:nvPr>
        </p:nvGraphicFramePr>
        <p:xfrm>
          <a:off x="6345254" y="3655407"/>
          <a:ext cx="5307863" cy="267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17AA8C9C-FC83-41A9-B05F-BB0F6C166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84" y="1815586"/>
            <a:ext cx="646660" cy="64666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52486D5-1602-497E-BA51-5474202D2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65" y="1778312"/>
            <a:ext cx="472965" cy="5621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7535" y="6362924"/>
            <a:ext cx="499230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이미지 출처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기상청에서 </a:t>
            </a:r>
            <a:r>
              <a:rPr lang="ko-KR" altLang="en-US" sz="1200" dirty="0" err="1">
                <a:latin typeface="+mj-lt"/>
              </a:rPr>
              <a:t>년도별</a:t>
            </a:r>
            <a:r>
              <a:rPr lang="ko-KR" altLang="en-US" sz="1200" dirty="0">
                <a:latin typeface="+mj-lt"/>
              </a:rPr>
              <a:t> 서울의 기온분석 과 습도 그래프</a:t>
            </a:r>
            <a:endParaRPr lang="en-US" altLang="ko-KR" sz="1200" dirty="0">
              <a:latin typeface="+mj-lt"/>
            </a:endParaRPr>
          </a:p>
          <a:p>
            <a:pPr fontAlgn="base"/>
            <a:r>
              <a:rPr lang="en-US" altLang="ko-KR" sz="1400" dirty="0">
                <a:hlinkClick r:id="rId6"/>
              </a:rPr>
              <a:t>http://www.kma.go.kr/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8927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E77F306-CD7B-4917-B5C3-322E8AEE4391}"/>
              </a:ext>
            </a:extLst>
          </p:cNvPr>
          <p:cNvSpPr/>
          <p:nvPr/>
        </p:nvSpPr>
        <p:spPr>
          <a:xfrm>
            <a:off x="3812352" y="1558290"/>
            <a:ext cx="4273200" cy="241864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45B768B-F40E-4CA9-90B3-E26F82A76513}"/>
              </a:ext>
            </a:extLst>
          </p:cNvPr>
          <p:cNvSpPr/>
          <p:nvPr/>
        </p:nvSpPr>
        <p:spPr>
          <a:xfrm>
            <a:off x="4054926" y="1755288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D6D9F8-C181-42F5-8EF2-1BFC073177CC}"/>
              </a:ext>
            </a:extLst>
          </p:cNvPr>
          <p:cNvSpPr/>
          <p:nvPr/>
        </p:nvSpPr>
        <p:spPr>
          <a:xfrm>
            <a:off x="4122878" y="2348940"/>
            <a:ext cx="3729128" cy="112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자유로운</a:t>
            </a: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게시글 작성을 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통한 정보교류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654392" y="378410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896966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160072" y="4559625"/>
            <a:ext cx="3302357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 달 관련</a:t>
            </a: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1021834" y="378410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264408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720832" y="453890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질병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58" y="400070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11" y="4049916"/>
            <a:ext cx="600880" cy="60088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B9D937-BA94-41A3-93BE-F0214EAB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72" y="1849887"/>
            <a:ext cx="526214" cy="56452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66584" y="10588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84" y="648688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5839" y="1283628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1118" y="1469837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06080" y="1823323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최신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년 간 계절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매 달마다 많이 걸리는 질병에  대한 예방 정보를 쉽게 얻을 수 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495839" y="316687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671118" y="335308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06080" y="3706571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정보를 보다 자세히 얻을 수 있다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D72FEE91-9C2A-40EE-87D8-7EAF9A2E7BE9}"/>
              </a:ext>
            </a:extLst>
          </p:cNvPr>
          <p:cNvSpPr/>
          <p:nvPr/>
        </p:nvSpPr>
        <p:spPr>
          <a:xfrm>
            <a:off x="495839" y="501674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3">
            <a:extLst>
              <a:ext uri="{FF2B5EF4-FFF2-40B4-BE49-F238E27FC236}">
                <a16:creationId xmlns:a16="http://schemas.microsoft.com/office/drawing/2014/main" id="{469DC926-D180-4FA1-9B64-EFFFE1C38B09}"/>
              </a:ext>
            </a:extLst>
          </p:cNvPr>
          <p:cNvSpPr/>
          <p:nvPr/>
        </p:nvSpPr>
        <p:spPr>
          <a:xfrm>
            <a:off x="671118" y="520295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95A01C-E1DB-4068-AB2F-B1754716C1A7}"/>
              </a:ext>
            </a:extLst>
          </p:cNvPr>
          <p:cNvSpPr txBox="1"/>
          <p:nvPr/>
        </p:nvSpPr>
        <p:spPr>
          <a:xfrm>
            <a:off x="827312" y="5574372"/>
            <a:ext cx="105373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 교류를 통해 질병에 대한 손쉬운 대처 가능하게 된다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26836" y="97062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649602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System Flow Diagram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흐름도 자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6" y="1945505"/>
            <a:ext cx="922610" cy="9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hadoop.logo.t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23" y="4251465"/>
            <a:ext cx="1712689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app-rc-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185" y="2111142"/>
            <a:ext cx="1231643" cy="13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8521" y="2954390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자료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트위터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98042" y="3628961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65825" y="5555292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하둡</a:t>
            </a:r>
            <a:endParaRPr lang="ko-KR" altLang="en-US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4094276" y="2318817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731" y="1911677"/>
            <a:ext cx="1146790" cy="1146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2241" y="3034775"/>
            <a:ext cx="17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데이터수집</a:t>
            </a:r>
            <a:endParaRPr lang="ko-KR" altLang="en-US" b="1" dirty="0"/>
          </a:p>
        </p:txBody>
      </p:sp>
      <p:pic>
        <p:nvPicPr>
          <p:cNvPr id="25" name="Picture 2" descr="C:\Users\Administrator\Desktop\흐름도 자료.png">
            <a:extLst>
              <a:ext uri="{FF2B5EF4-FFF2-40B4-BE49-F238E27FC236}">
                <a16:creationId xmlns:a16="http://schemas.microsoft.com/office/drawing/2014/main" id="{EFB6ADFD-1A88-4CC2-A0D2-242691D9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2" y="4515427"/>
            <a:ext cx="965982" cy="9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4">
            <a:extLst>
              <a:ext uri="{FF2B5EF4-FFF2-40B4-BE49-F238E27FC236}">
                <a16:creationId xmlns:a16="http://schemas.microsoft.com/office/drawing/2014/main" id="{35A42567-DBAE-45BE-A414-0D5C1CE0DE01}"/>
              </a:ext>
            </a:extLst>
          </p:cNvPr>
          <p:cNvSpPr/>
          <p:nvPr/>
        </p:nvSpPr>
        <p:spPr>
          <a:xfrm rot="5400000">
            <a:off x="5148157" y="3707214"/>
            <a:ext cx="529186" cy="3831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4">
            <a:extLst>
              <a:ext uri="{FF2B5EF4-FFF2-40B4-BE49-F238E27FC236}">
                <a16:creationId xmlns:a16="http://schemas.microsoft.com/office/drawing/2014/main" id="{9DFB2A79-1FF7-486F-8625-5BAF501E9616}"/>
              </a:ext>
            </a:extLst>
          </p:cNvPr>
          <p:cNvSpPr/>
          <p:nvPr/>
        </p:nvSpPr>
        <p:spPr>
          <a:xfrm>
            <a:off x="2220322" y="4819270"/>
            <a:ext cx="492059" cy="3584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679500-29BB-4314-99D0-50C27F34D548}"/>
              </a:ext>
            </a:extLst>
          </p:cNvPr>
          <p:cNvSpPr txBox="1"/>
          <p:nvPr/>
        </p:nvSpPr>
        <p:spPr>
          <a:xfrm>
            <a:off x="756432" y="5605115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정형화된</a:t>
            </a:r>
            <a:r>
              <a:rPr lang="en-US" altLang="ko-KR" b="1" dirty="0"/>
              <a:t> </a:t>
            </a:r>
            <a:r>
              <a:rPr lang="ko-KR" altLang="en-US" b="1" dirty="0"/>
              <a:t>자료</a:t>
            </a:r>
            <a:endParaRPr lang="en-US" altLang="ko-KR" b="1" dirty="0"/>
          </a:p>
          <a:p>
            <a:pPr algn="ctr"/>
            <a:r>
              <a:rPr lang="en-US" altLang="ko-KR" b="1" dirty="0"/>
              <a:t>csv</a:t>
            </a:r>
            <a:endParaRPr lang="ko-KR" altLang="en-US" b="1" dirty="0"/>
          </a:p>
        </p:txBody>
      </p:sp>
      <p:pic>
        <p:nvPicPr>
          <p:cNvPr id="9" name="Picture 2" descr="pHp에 대한 이미지 검색결과">
            <a:hlinkClick r:id="rId8"/>
            <a:extLst>
              <a:ext uri="{FF2B5EF4-FFF2-40B4-BE49-F238E27FC236}">
                <a16:creationId xmlns:a16="http://schemas.microsoft.com/office/drawing/2014/main" id="{E914DE35-6736-4C76-A538-38E9DE6B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84" y="4540923"/>
            <a:ext cx="1531990" cy="9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erver에 대한 이미지 검색결과">
            <a:hlinkClick r:id="rId10"/>
            <a:extLst>
              <a:ext uri="{FF2B5EF4-FFF2-40B4-BE49-F238E27FC236}">
                <a16:creationId xmlns:a16="http://schemas.microsoft.com/office/drawing/2014/main" id="{BAC8A7ED-E197-4795-A684-6E9FE13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37" y="4312972"/>
            <a:ext cx="1339011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E1AA39-5639-4FA7-8FE5-7E509A03A17F}"/>
              </a:ext>
            </a:extLst>
          </p:cNvPr>
          <p:cNvSpPr txBox="1"/>
          <p:nvPr/>
        </p:nvSpPr>
        <p:spPr>
          <a:xfrm>
            <a:off x="6566717" y="5691736"/>
            <a:ext cx="17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아파치 서버</a:t>
            </a:r>
            <a:endParaRPr lang="en-US" altLang="ko-KR" b="1" dirty="0"/>
          </a:p>
          <a:p>
            <a:pPr algn="ctr"/>
            <a:r>
              <a:rPr lang="en-US" altLang="ko-KR" b="1" dirty="0"/>
              <a:t>(DB)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B19D66-17CB-4026-B966-EDCB7708AC25}"/>
              </a:ext>
            </a:extLst>
          </p:cNvPr>
          <p:cNvSpPr txBox="1"/>
          <p:nvPr/>
        </p:nvSpPr>
        <p:spPr>
          <a:xfrm>
            <a:off x="8704660" y="5639732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Php</a:t>
            </a:r>
            <a:r>
              <a:rPr lang="ko-KR" altLang="en-US" b="1" dirty="0"/>
              <a:t>서버</a:t>
            </a:r>
            <a:endParaRPr lang="en-US" altLang="ko-KR" b="1" dirty="0"/>
          </a:p>
          <a:p>
            <a:pPr algn="ctr"/>
            <a:r>
              <a:rPr lang="en-US" altLang="ko-KR" b="1" dirty="0"/>
              <a:t>(7.2)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959E00-AD5A-4B5B-A5ED-F6B8ADDF6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31" y="4443686"/>
            <a:ext cx="1146790" cy="11467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85A545-F995-4B25-B67C-203B8FF7C196}"/>
              </a:ext>
            </a:extLst>
          </p:cNvPr>
          <p:cNvSpPr txBox="1"/>
          <p:nvPr/>
        </p:nvSpPr>
        <p:spPr>
          <a:xfrm>
            <a:off x="4522263" y="5690418"/>
            <a:ext cx="17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아파치 </a:t>
            </a:r>
            <a:r>
              <a:rPr lang="ko-KR" altLang="en-US" b="1" dirty="0" err="1"/>
              <a:t>스쿱</a:t>
            </a:r>
            <a:endParaRPr lang="en-US" altLang="ko-KR" b="1" dirty="0"/>
          </a:p>
        </p:txBody>
      </p:sp>
      <p:sp>
        <p:nvSpPr>
          <p:cNvPr id="59" name="오른쪽 화살표 4">
            <a:extLst>
              <a:ext uri="{FF2B5EF4-FFF2-40B4-BE49-F238E27FC236}">
                <a16:creationId xmlns:a16="http://schemas.microsoft.com/office/drawing/2014/main" id="{89948664-5441-431F-BFA2-2F14EC58DAD2}"/>
              </a:ext>
            </a:extLst>
          </p:cNvPr>
          <p:cNvSpPr/>
          <p:nvPr/>
        </p:nvSpPr>
        <p:spPr>
          <a:xfrm>
            <a:off x="4128817" y="4617494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FBB85B59-99BE-4A93-8F5C-278BCEEDA8C7}"/>
              </a:ext>
            </a:extLst>
          </p:cNvPr>
          <p:cNvSpPr/>
          <p:nvPr/>
        </p:nvSpPr>
        <p:spPr>
          <a:xfrm>
            <a:off x="4081502" y="5069060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4">
            <a:extLst>
              <a:ext uri="{FF2B5EF4-FFF2-40B4-BE49-F238E27FC236}">
                <a16:creationId xmlns:a16="http://schemas.microsoft.com/office/drawing/2014/main" id="{7C37D9B0-AD2A-45DF-9F21-C037D9F93241}"/>
              </a:ext>
            </a:extLst>
          </p:cNvPr>
          <p:cNvSpPr/>
          <p:nvPr/>
        </p:nvSpPr>
        <p:spPr>
          <a:xfrm>
            <a:off x="6136091" y="4617494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화살표: 왼쪽 64">
            <a:extLst>
              <a:ext uri="{FF2B5EF4-FFF2-40B4-BE49-F238E27FC236}">
                <a16:creationId xmlns:a16="http://schemas.microsoft.com/office/drawing/2014/main" id="{065AFB1C-99AB-409F-AFEA-8D59F51E6A73}"/>
              </a:ext>
            </a:extLst>
          </p:cNvPr>
          <p:cNvSpPr/>
          <p:nvPr/>
        </p:nvSpPr>
        <p:spPr>
          <a:xfrm>
            <a:off x="6077244" y="5069060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4">
            <a:extLst>
              <a:ext uri="{FF2B5EF4-FFF2-40B4-BE49-F238E27FC236}">
                <a16:creationId xmlns:a16="http://schemas.microsoft.com/office/drawing/2014/main" id="{A1F0CB12-BB4C-42F2-B683-DA0A1ED38700}"/>
              </a:ext>
            </a:extLst>
          </p:cNvPr>
          <p:cNvSpPr/>
          <p:nvPr/>
        </p:nvSpPr>
        <p:spPr>
          <a:xfrm>
            <a:off x="8212472" y="4617494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화살표: 왼쪽 66">
            <a:extLst>
              <a:ext uri="{FF2B5EF4-FFF2-40B4-BE49-F238E27FC236}">
                <a16:creationId xmlns:a16="http://schemas.microsoft.com/office/drawing/2014/main" id="{0681C912-D94A-4666-A276-152435A11F7C}"/>
              </a:ext>
            </a:extLst>
          </p:cNvPr>
          <p:cNvSpPr/>
          <p:nvPr/>
        </p:nvSpPr>
        <p:spPr>
          <a:xfrm>
            <a:off x="8141268" y="5069060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로 굽음 38">
            <a:extLst>
              <a:ext uri="{FF2B5EF4-FFF2-40B4-BE49-F238E27FC236}">
                <a16:creationId xmlns:a16="http://schemas.microsoft.com/office/drawing/2014/main" id="{85FE9142-E55C-44A8-AB02-C4CCF53E6BEE}"/>
              </a:ext>
            </a:extLst>
          </p:cNvPr>
          <p:cNvSpPr/>
          <p:nvPr/>
        </p:nvSpPr>
        <p:spPr>
          <a:xfrm rot="16200000" flipH="1">
            <a:off x="10369387" y="4367951"/>
            <a:ext cx="1062109" cy="691978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4">
            <a:extLst>
              <a:ext uri="{FF2B5EF4-FFF2-40B4-BE49-F238E27FC236}">
                <a16:creationId xmlns:a16="http://schemas.microsoft.com/office/drawing/2014/main" id="{A1F0CB12-BB4C-42F2-B683-DA0A1ED38700}"/>
              </a:ext>
            </a:extLst>
          </p:cNvPr>
          <p:cNvSpPr/>
          <p:nvPr/>
        </p:nvSpPr>
        <p:spPr>
          <a:xfrm rot="18307552">
            <a:off x="9436725" y="3689313"/>
            <a:ext cx="1018749" cy="43567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38269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5837" y="1911677"/>
            <a:ext cx="368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흐름도 설명 추가</a:t>
            </a:r>
            <a:endParaRPr lang="en-US" altLang="ko-KR" dirty="0" smtClean="0"/>
          </a:p>
          <a:p>
            <a:r>
              <a:rPr lang="ko-KR" altLang="en-US" dirty="0" err="1" smtClean="0"/>
              <a:t>전체흐름</a:t>
            </a:r>
            <a:r>
              <a:rPr lang="ko-KR" altLang="en-US" dirty="0" smtClean="0"/>
              <a:t> 전원 이해하기</a:t>
            </a:r>
            <a:endParaRPr lang="en-US" altLang="ko-KR" dirty="0" smtClean="0"/>
          </a:p>
          <a:p>
            <a:r>
              <a:rPr lang="ko-KR" altLang="en-US" dirty="0" smtClean="0"/>
              <a:t>흐름도 </a:t>
            </a:r>
            <a:r>
              <a:rPr lang="ko-KR" altLang="en-US" dirty="0" err="1" smtClean="0"/>
              <a:t>전체수정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또필요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0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493442" y="66677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</a:t>
            </a: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System Flow Diagram Description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흐름도 자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28" y="1911353"/>
            <a:ext cx="922610" cy="9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hadoop.logo.t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43" y="4251465"/>
            <a:ext cx="1712689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783" y="2920238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자료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트위터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40145" y="5555292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하둡</a:t>
            </a:r>
            <a:endParaRPr lang="ko-KR" altLang="en-US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2447538" y="2284665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993" y="1877525"/>
            <a:ext cx="1146790" cy="1146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5503" y="3000623"/>
            <a:ext cx="17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데이터수집</a:t>
            </a:r>
            <a:endParaRPr lang="ko-KR" altLang="en-US" b="1" dirty="0"/>
          </a:p>
        </p:txBody>
      </p:sp>
      <p:pic>
        <p:nvPicPr>
          <p:cNvPr id="25" name="Picture 2" descr="C:\Users\Administrator\Desktop\흐름도 자료.png">
            <a:extLst>
              <a:ext uri="{FF2B5EF4-FFF2-40B4-BE49-F238E27FC236}">
                <a16:creationId xmlns:a16="http://schemas.microsoft.com/office/drawing/2014/main" id="{EFB6ADFD-1A88-4CC2-A0D2-242691D9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82" y="4515427"/>
            <a:ext cx="965982" cy="9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4">
            <a:extLst>
              <a:ext uri="{FF2B5EF4-FFF2-40B4-BE49-F238E27FC236}">
                <a16:creationId xmlns:a16="http://schemas.microsoft.com/office/drawing/2014/main" id="{35A42567-DBAE-45BE-A414-0D5C1CE0DE01}"/>
              </a:ext>
            </a:extLst>
          </p:cNvPr>
          <p:cNvSpPr/>
          <p:nvPr/>
        </p:nvSpPr>
        <p:spPr>
          <a:xfrm rot="2680058">
            <a:off x="4495524" y="2978226"/>
            <a:ext cx="529186" cy="3831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4">
            <a:extLst>
              <a:ext uri="{FF2B5EF4-FFF2-40B4-BE49-F238E27FC236}">
                <a16:creationId xmlns:a16="http://schemas.microsoft.com/office/drawing/2014/main" id="{9DFB2A79-1FF7-486F-8625-5BAF501E9616}"/>
              </a:ext>
            </a:extLst>
          </p:cNvPr>
          <p:cNvSpPr/>
          <p:nvPr/>
        </p:nvSpPr>
        <p:spPr>
          <a:xfrm>
            <a:off x="2494642" y="4819270"/>
            <a:ext cx="492059" cy="35847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679500-29BB-4314-99D0-50C27F34D548}"/>
              </a:ext>
            </a:extLst>
          </p:cNvPr>
          <p:cNvSpPr txBox="1"/>
          <p:nvPr/>
        </p:nvSpPr>
        <p:spPr>
          <a:xfrm>
            <a:off x="1030752" y="5605115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정형화된</a:t>
            </a:r>
            <a:r>
              <a:rPr lang="en-US" altLang="ko-KR" b="1" dirty="0"/>
              <a:t> </a:t>
            </a:r>
            <a:r>
              <a:rPr lang="ko-KR" altLang="en-US" b="1" dirty="0"/>
              <a:t>자료</a:t>
            </a:r>
            <a:endParaRPr lang="en-US" altLang="ko-KR" b="1" dirty="0"/>
          </a:p>
          <a:p>
            <a:pPr algn="ctr"/>
            <a:r>
              <a:rPr lang="en-US" altLang="ko-KR" b="1" dirty="0"/>
              <a:t>csv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94378" y="1569564"/>
            <a:ext cx="6736318" cy="15033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86753" y="1700263"/>
            <a:ext cx="6494748" cy="124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87835" y="197770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파이썬의</a:t>
            </a:r>
            <a:r>
              <a:rPr lang="ko-KR" altLang="en-US" b="1" dirty="0" smtClean="0"/>
              <a:t> 역할은 </a:t>
            </a:r>
            <a:r>
              <a:rPr lang="ko-KR" altLang="en-US" b="1" dirty="0" err="1" smtClean="0"/>
              <a:t>트위터에서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api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 </a:t>
            </a:r>
            <a:r>
              <a:rPr lang="ko-KR" altLang="en-US" b="1" dirty="0"/>
              <a:t>원하는 정보를 가져와서 </a:t>
            </a:r>
            <a:r>
              <a:rPr lang="ko-KR" altLang="en-US" b="1" dirty="0" err="1"/>
              <a:t>하둡에</a:t>
            </a:r>
            <a:r>
              <a:rPr lang="ko-KR" altLang="en-US" b="1" dirty="0"/>
              <a:t> 보내주는 역할이다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5959E00-AD5A-4B5B-A5ED-F6B8ADDF6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415" y="3290814"/>
            <a:ext cx="1146790" cy="114679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F85A545-F995-4B25-B67C-203B8FF7C196}"/>
              </a:ext>
            </a:extLst>
          </p:cNvPr>
          <p:cNvSpPr txBox="1"/>
          <p:nvPr/>
        </p:nvSpPr>
        <p:spPr>
          <a:xfrm>
            <a:off x="4871947" y="4537546"/>
            <a:ext cx="17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아파치 </a:t>
            </a:r>
            <a:r>
              <a:rPr lang="ko-KR" altLang="en-US" b="1" dirty="0" err="1"/>
              <a:t>스쿱</a:t>
            </a:r>
            <a:endParaRPr lang="en-US" altLang="ko-KR" b="1" dirty="0"/>
          </a:p>
        </p:txBody>
      </p:sp>
      <p:sp>
        <p:nvSpPr>
          <p:cNvPr id="53" name="오른쪽 화살표 4">
            <a:extLst>
              <a:ext uri="{FF2B5EF4-FFF2-40B4-BE49-F238E27FC236}">
                <a16:creationId xmlns:a16="http://schemas.microsoft.com/office/drawing/2014/main" id="{35A42567-DBAE-45BE-A414-0D5C1CE0DE01}"/>
              </a:ext>
            </a:extLst>
          </p:cNvPr>
          <p:cNvSpPr/>
          <p:nvPr/>
        </p:nvSpPr>
        <p:spPr>
          <a:xfrm rot="8780920">
            <a:off x="4631207" y="4530651"/>
            <a:ext cx="529186" cy="38312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7137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6778" y="4920970"/>
            <a:ext cx="6736318" cy="15033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09415" y="5028294"/>
            <a:ext cx="6494748" cy="124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스쿱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(Sqoop)은 구조화된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관계형</a:t>
            </a:r>
            <a:r>
              <a:rPr lang="ko-KR" altLang="en-US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데이터 베이스와 </a:t>
            </a:r>
            <a:r>
              <a:rPr lang="ko-KR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아파치 </a:t>
            </a:r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하둡간의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대용량 데이터들을 </a:t>
            </a:r>
            <a:endParaRPr lang="en-US" altLang="ko-KR" sz="1200" b="1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효율적으로 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변환하여 주는 명령 줄 인터페이스(Command-Line Interface) </a:t>
            </a:r>
            <a:endParaRPr lang="en-US" altLang="ko-KR" sz="1200" b="1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애플리케이션이다.</a:t>
            </a:r>
            <a:r>
              <a:rPr lang="en-US" altLang="ko-KR" sz="1200" b="1" baseline="30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r>
              <a:rPr lang="ko-KR" altLang="ko-KR" sz="1200" b="1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오라클</a:t>
            </a:r>
            <a:r>
              <a:rPr lang="ko-KR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또는 MySQL같은 </a:t>
            </a:r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관계형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데이터 베이스에서 </a:t>
            </a:r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하둡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분산 파일 시스템으로 데이터들을 가져와서 그 데이터들을 </a:t>
            </a:r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하둡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맵리듀스</a:t>
            </a:r>
            <a:r>
              <a:rPr lang="ko-KR" altLang="ko-KR" sz="1200" b="1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로</a:t>
            </a:r>
            <a:r>
              <a:rPr lang="ko-KR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변환을 하고, 그 변환된 데이터들을 다시 </a:t>
            </a:r>
            <a:r>
              <a:rPr lang="ko-KR" altLang="ko-KR" sz="12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관계형</a:t>
            </a:r>
            <a:r>
              <a:rPr lang="ko-KR" altLang="ko-KR" sz="12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데이터 베이스로 내보낼 수 있다.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187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</a:t>
            </a: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System Flow Diagram Description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7" name="Picture 3" descr="C:\Users\Administrator\Desktop\hadoop.logo.t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86" y="1836530"/>
            <a:ext cx="1712689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app-rc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519" y="2004744"/>
            <a:ext cx="1231643" cy="13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558100" y="3446136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75488" y="3140357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하둡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9" name="Picture 2" descr="pHp에 대한 이미지 검색결과">
            <a:hlinkClick r:id="rId6"/>
            <a:extLst>
              <a:ext uri="{FF2B5EF4-FFF2-40B4-BE49-F238E27FC236}">
                <a16:creationId xmlns:a16="http://schemas.microsoft.com/office/drawing/2014/main" id="{E914DE35-6736-4C76-A538-38E9DE6B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66" y="2168720"/>
            <a:ext cx="1531990" cy="9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erver에 대한 이미지 검색결과">
            <a:hlinkClick r:id="rId8"/>
            <a:extLst>
              <a:ext uri="{FF2B5EF4-FFF2-40B4-BE49-F238E27FC236}">
                <a16:creationId xmlns:a16="http://schemas.microsoft.com/office/drawing/2014/main" id="{BAC8A7ED-E197-4795-A684-6E9FE13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00" y="1898037"/>
            <a:ext cx="1339011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E1AA39-5639-4FA7-8FE5-7E509A03A17F}"/>
              </a:ext>
            </a:extLst>
          </p:cNvPr>
          <p:cNvSpPr txBox="1"/>
          <p:nvPr/>
        </p:nvSpPr>
        <p:spPr>
          <a:xfrm>
            <a:off x="4890501" y="3275483"/>
            <a:ext cx="179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아파치 서버</a:t>
            </a:r>
            <a:endParaRPr lang="en-US" altLang="ko-KR" b="1" dirty="0"/>
          </a:p>
          <a:p>
            <a:pPr algn="ctr"/>
            <a:r>
              <a:rPr lang="en-US" altLang="ko-KR" b="1" dirty="0"/>
              <a:t>(DB)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B19D66-17CB-4026-B966-EDCB7708AC25}"/>
              </a:ext>
            </a:extLst>
          </p:cNvPr>
          <p:cNvSpPr txBox="1"/>
          <p:nvPr/>
        </p:nvSpPr>
        <p:spPr>
          <a:xfrm>
            <a:off x="7114235" y="3186523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Php</a:t>
            </a:r>
            <a:r>
              <a:rPr lang="ko-KR" altLang="en-US" b="1" dirty="0"/>
              <a:t>서버</a:t>
            </a:r>
            <a:endParaRPr lang="en-US" altLang="ko-KR" b="1" dirty="0"/>
          </a:p>
          <a:p>
            <a:pPr algn="ctr"/>
            <a:r>
              <a:rPr lang="en-US" altLang="ko-KR" b="1" dirty="0"/>
              <a:t>(7.2)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959E00-AD5A-4B5B-A5ED-F6B8ADDF6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94" y="2028751"/>
            <a:ext cx="1146790" cy="11467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85A545-F995-4B25-B67C-203B8FF7C196}"/>
              </a:ext>
            </a:extLst>
          </p:cNvPr>
          <p:cNvSpPr txBox="1"/>
          <p:nvPr/>
        </p:nvSpPr>
        <p:spPr>
          <a:xfrm>
            <a:off x="2831926" y="3275483"/>
            <a:ext cx="17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아파치 </a:t>
            </a:r>
            <a:r>
              <a:rPr lang="ko-KR" altLang="en-US" b="1" dirty="0" err="1"/>
              <a:t>스쿱</a:t>
            </a:r>
            <a:endParaRPr lang="en-US" altLang="ko-KR" b="1" dirty="0"/>
          </a:p>
        </p:txBody>
      </p:sp>
      <p:sp>
        <p:nvSpPr>
          <p:cNvPr id="59" name="오른쪽 화살표 4">
            <a:extLst>
              <a:ext uri="{FF2B5EF4-FFF2-40B4-BE49-F238E27FC236}">
                <a16:creationId xmlns:a16="http://schemas.microsoft.com/office/drawing/2014/main" id="{89948664-5441-431F-BFA2-2F14EC58DAD2}"/>
              </a:ext>
            </a:extLst>
          </p:cNvPr>
          <p:cNvSpPr/>
          <p:nvPr/>
        </p:nvSpPr>
        <p:spPr>
          <a:xfrm>
            <a:off x="2438480" y="2202559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FBB85B59-99BE-4A93-8F5C-278BCEEDA8C7}"/>
              </a:ext>
            </a:extLst>
          </p:cNvPr>
          <p:cNvSpPr/>
          <p:nvPr/>
        </p:nvSpPr>
        <p:spPr>
          <a:xfrm>
            <a:off x="2391165" y="2654125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4">
            <a:extLst>
              <a:ext uri="{FF2B5EF4-FFF2-40B4-BE49-F238E27FC236}">
                <a16:creationId xmlns:a16="http://schemas.microsoft.com/office/drawing/2014/main" id="{7C37D9B0-AD2A-45DF-9F21-C037D9F93241}"/>
              </a:ext>
            </a:extLst>
          </p:cNvPr>
          <p:cNvSpPr/>
          <p:nvPr/>
        </p:nvSpPr>
        <p:spPr>
          <a:xfrm>
            <a:off x="4445754" y="2202559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화살표: 왼쪽 64">
            <a:extLst>
              <a:ext uri="{FF2B5EF4-FFF2-40B4-BE49-F238E27FC236}">
                <a16:creationId xmlns:a16="http://schemas.microsoft.com/office/drawing/2014/main" id="{065AFB1C-99AB-409F-AFEA-8D59F51E6A73}"/>
              </a:ext>
            </a:extLst>
          </p:cNvPr>
          <p:cNvSpPr/>
          <p:nvPr/>
        </p:nvSpPr>
        <p:spPr>
          <a:xfrm>
            <a:off x="4386907" y="2654125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4">
            <a:extLst>
              <a:ext uri="{FF2B5EF4-FFF2-40B4-BE49-F238E27FC236}">
                <a16:creationId xmlns:a16="http://schemas.microsoft.com/office/drawing/2014/main" id="{A1F0CB12-BB4C-42F2-B683-DA0A1ED38700}"/>
              </a:ext>
            </a:extLst>
          </p:cNvPr>
          <p:cNvSpPr/>
          <p:nvPr/>
        </p:nvSpPr>
        <p:spPr>
          <a:xfrm>
            <a:off x="6522135" y="2202559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화살표: 왼쪽 66">
            <a:extLst>
              <a:ext uri="{FF2B5EF4-FFF2-40B4-BE49-F238E27FC236}">
                <a16:creationId xmlns:a16="http://schemas.microsoft.com/office/drawing/2014/main" id="{0681C912-D94A-4666-A276-152435A11F7C}"/>
              </a:ext>
            </a:extLst>
          </p:cNvPr>
          <p:cNvSpPr/>
          <p:nvPr/>
        </p:nvSpPr>
        <p:spPr>
          <a:xfrm>
            <a:off x="6450931" y="2654125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4">
            <a:extLst>
              <a:ext uri="{FF2B5EF4-FFF2-40B4-BE49-F238E27FC236}">
                <a16:creationId xmlns:a16="http://schemas.microsoft.com/office/drawing/2014/main" id="{A1F0CB12-BB4C-42F2-B683-DA0A1ED38700}"/>
              </a:ext>
            </a:extLst>
          </p:cNvPr>
          <p:cNvSpPr/>
          <p:nvPr/>
        </p:nvSpPr>
        <p:spPr>
          <a:xfrm>
            <a:off x="9035687" y="2235032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왼쪽 66">
            <a:extLst>
              <a:ext uri="{FF2B5EF4-FFF2-40B4-BE49-F238E27FC236}">
                <a16:creationId xmlns:a16="http://schemas.microsoft.com/office/drawing/2014/main" id="{0681C912-D94A-4666-A276-152435A11F7C}"/>
              </a:ext>
            </a:extLst>
          </p:cNvPr>
          <p:cNvSpPr/>
          <p:nvPr/>
        </p:nvSpPr>
        <p:spPr>
          <a:xfrm>
            <a:off x="8964483" y="2686598"/>
            <a:ext cx="614471" cy="358476"/>
          </a:xfrm>
          <a:prstGeom prst="leftArrow">
            <a:avLst/>
          </a:prstGeom>
          <a:solidFill>
            <a:srgbClr val="10B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33486" y="3988242"/>
            <a:ext cx="10030622" cy="221443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25860" y="4149420"/>
            <a:ext cx="9851301" cy="1892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313904" y="4318054"/>
            <a:ext cx="9941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하둡에서</a:t>
            </a:r>
            <a:r>
              <a:rPr lang="ko-KR" altLang="en-US" b="1" dirty="0"/>
              <a:t> </a:t>
            </a:r>
            <a:r>
              <a:rPr lang="ko-KR" altLang="en-US" b="1" dirty="0" smtClean="0"/>
              <a:t>어플리케이션과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얻은 </a:t>
            </a:r>
            <a:r>
              <a:rPr lang="ko-KR" altLang="en-US" b="1" dirty="0" smtClean="0"/>
              <a:t>데이터를 </a:t>
            </a:r>
            <a:r>
              <a:rPr lang="ko-KR" altLang="en-US" b="1" dirty="0"/>
              <a:t>아파치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로 </a:t>
            </a:r>
            <a:r>
              <a:rPr lang="ko-KR" altLang="en-US" b="1" dirty="0"/>
              <a:t>보내준다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아파치 서버는 서버 안에 있는 </a:t>
            </a:r>
            <a:r>
              <a:rPr lang="en-US" altLang="ko-KR" b="1" dirty="0" smtClean="0"/>
              <a:t>DB </a:t>
            </a:r>
            <a:r>
              <a:rPr lang="ko-KR" altLang="en-US" b="1" dirty="0"/>
              <a:t>와 </a:t>
            </a:r>
            <a:r>
              <a:rPr lang="ko-KR" altLang="en-US" b="1" dirty="0" err="1" smtClean="0"/>
              <a:t>하둡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스쿱을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통해서 </a:t>
            </a:r>
            <a:r>
              <a:rPr lang="ko-KR" altLang="en-US" b="1" dirty="0" err="1"/>
              <a:t>하둡과</a:t>
            </a:r>
            <a:r>
              <a:rPr lang="ko-KR" altLang="en-US" b="1" dirty="0"/>
              <a:t> 통신하기 위해서 </a:t>
            </a:r>
            <a:r>
              <a:rPr lang="ko-KR" altLang="en-US" b="1" dirty="0" smtClean="0"/>
              <a:t>사용하며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스쿱은</a:t>
            </a:r>
            <a:r>
              <a:rPr lang="ko-KR" altLang="en-US" b="1" dirty="0"/>
              <a:t> </a:t>
            </a:r>
            <a:r>
              <a:rPr lang="ko-KR" altLang="en-US" b="1" dirty="0" err="1"/>
              <a:t>하둡과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하둡</a:t>
            </a:r>
            <a:r>
              <a:rPr lang="en-US" altLang="ko-KR" b="1" dirty="0" err="1" smtClean="0"/>
              <a:t>hdfs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아파치 서버에 있는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와 </a:t>
            </a:r>
            <a:r>
              <a:rPr lang="ko-KR" altLang="en-US" b="1" dirty="0"/>
              <a:t>통신하기 위해서 </a:t>
            </a:r>
            <a:r>
              <a:rPr lang="ko-KR" altLang="en-US" b="1" dirty="0" smtClean="0"/>
              <a:t>사용합니다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</a:p>
          <a:p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6511999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73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구현 상황</a:t>
            </a:r>
            <a:endParaRPr lang="en-US" altLang="ko-KR" sz="3000" b="1" dirty="0" smtClean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Implementation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situation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24" y="1980537"/>
            <a:ext cx="5434512" cy="395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r="39241" b="23207"/>
          <a:stretch/>
        </p:blipFill>
        <p:spPr>
          <a:xfrm>
            <a:off x="668658" y="1980537"/>
            <a:ext cx="5363771" cy="39508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1595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057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94813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714839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714863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714839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714862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714863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373502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7528"/>
              </p:ext>
            </p:extLst>
          </p:nvPr>
        </p:nvGraphicFramePr>
        <p:xfrm>
          <a:off x="544593" y="4206029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레이아웃 제작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36373"/>
              </p:ext>
            </p:extLst>
          </p:nvPr>
        </p:nvGraphicFramePr>
        <p:xfrm>
          <a:off x="2800820" y="4168079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/>
                        <a:t>앱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&amp; </a:t>
                      </a:r>
                      <a:r>
                        <a:rPr lang="ko-KR" altLang="en-US" sz="1100" b="1" dirty="0" err="1"/>
                        <a:t>하둡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13187"/>
              </p:ext>
            </p:extLst>
          </p:nvPr>
        </p:nvGraphicFramePr>
        <p:xfrm>
          <a:off x="5075459" y="4163166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00132"/>
              </p:ext>
            </p:extLst>
          </p:nvPr>
        </p:nvGraphicFramePr>
        <p:xfrm>
          <a:off x="9706524" y="4134111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9511"/>
              </p:ext>
            </p:extLst>
          </p:nvPr>
        </p:nvGraphicFramePr>
        <p:xfrm>
          <a:off x="7410160" y="4147534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288840" y="712617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9265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구현 상황</a:t>
            </a:r>
            <a:endParaRPr lang="en-US" altLang="ko-KR" sz="3000" b="1" dirty="0" smtClean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Implementation situation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r="38671" b="23038"/>
          <a:stretch/>
        </p:blipFill>
        <p:spPr>
          <a:xfrm>
            <a:off x="729296" y="2002220"/>
            <a:ext cx="5363771" cy="3929321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76" y="2002220"/>
            <a:ext cx="5419259" cy="39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7137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42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2" y="51588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683116" y="1406429"/>
            <a:ext cx="2386161" cy="2354407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116" y="2636145"/>
            <a:ext cx="2386161" cy="3284364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864271" y="1588605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5752" y="235758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3451710" y="1371375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51710" y="2601091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3632865" y="15535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5783" y="3755024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설치 및 개발환경 통일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레이아웃 완성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4377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MySQL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통신으로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화면 표시</a:t>
            </a:r>
          </a:p>
          <a:p>
            <a:pPr>
              <a:lnSpc>
                <a:spcPct val="150000"/>
              </a:lnSpc>
            </a:pP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0303" y="2630436"/>
            <a:ext cx="2386161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92970" y="3737497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최종 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4060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6220304" y="1409975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064681" y="2601091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237348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6411291" y="15921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11291" y="235066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9064682" y="1409335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9255669" y="159151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64878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32420" y="727122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56209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58D7C-7169-48E2-9B90-0E99F5F15E91}"/>
              </a:ext>
            </a:extLst>
          </p:cNvPr>
          <p:cNvSpPr txBox="1"/>
          <p:nvPr/>
        </p:nvSpPr>
        <p:spPr>
          <a:xfrm>
            <a:off x="962109" y="1388988"/>
            <a:ext cx="352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하둡</a:t>
            </a:r>
            <a:r>
              <a:rPr lang="ko-KR" altLang="en-US" b="1" dirty="0"/>
              <a:t>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시작하세요 </a:t>
            </a:r>
            <a:r>
              <a:rPr lang="ko-KR" altLang="en-US" dirty="0" err="1"/>
              <a:t>하둡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r>
              <a:rPr lang="en-US" altLang="ko-KR" dirty="0"/>
              <a:t>2. SQL </a:t>
            </a:r>
            <a:r>
              <a:rPr lang="ko-KR" altLang="en-US" dirty="0"/>
              <a:t>더 쉽게</a:t>
            </a:r>
            <a:r>
              <a:rPr lang="en-US" altLang="ko-KR" dirty="0"/>
              <a:t>, </a:t>
            </a:r>
            <a:r>
              <a:rPr lang="ko-KR" altLang="en-US" dirty="0"/>
              <a:t>더 깊게</a:t>
            </a:r>
            <a:endParaRPr lang="en-US" altLang="ko-KR" dirty="0"/>
          </a:p>
        </p:txBody>
      </p:sp>
      <p:pic>
        <p:nvPicPr>
          <p:cNvPr id="7170" name="Picture 2" descr="C:\Users\Administrator\Desktop\시작하세요 하둡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9" y="3233392"/>
            <a:ext cx="2238631" cy="27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45922" y="74035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90775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  <p:pic>
        <p:nvPicPr>
          <p:cNvPr id="1026" name="Picture 2" descr="C:\Users\lim\Desktop\캡처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233392"/>
            <a:ext cx="2340142" cy="274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6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677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http://www.cdc.go.kr/CDC/main.jsp</a:t>
            </a:r>
            <a:r>
              <a:rPr lang="ko-KR" altLang="en-US" sz="1400" dirty="0">
                <a:hlinkClick r:id="rId5"/>
              </a:rPr>
              <a:t> </a:t>
            </a:r>
            <a:r>
              <a:rPr lang="en-US" altLang="ko-KR" sz="1400" dirty="0">
                <a:hlinkClick r:id="rId5"/>
              </a:rPr>
              <a:t>//</a:t>
            </a:r>
            <a:r>
              <a:rPr lang="ko-KR" altLang="en-US" sz="1400" dirty="0"/>
              <a:t>질병관리본부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fontAlgn="base"/>
            <a:r>
              <a:rPr lang="en-US" altLang="ko-KR" sz="1400" dirty="0"/>
              <a:t>-  </a:t>
            </a:r>
            <a:r>
              <a:rPr lang="en-US" altLang="ko-KR" sz="1400" u="sng" dirty="0">
                <a:hlinkClick r:id="rId8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</a:t>
            </a:r>
            <a:r>
              <a:rPr lang="ko-KR" altLang="en-US" sz="1400" dirty="0" err="1"/>
              <a:t>지도사진</a:t>
            </a:r>
            <a:r>
              <a:rPr lang="ko-KR" altLang="en-US" sz="1400" dirty="0"/>
              <a:t> 참조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194" name="Picture 2" descr="C:\Users\Administrator\Desktop\wpQw3vbQ_400x4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158" y="4338245"/>
            <a:ext cx="2095425" cy="15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android_stud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74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large_87179 한진에어코리아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55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20181224165749_685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6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332421" y="7725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7137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507873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7137" y="651040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9905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32547" y="1362719"/>
            <a:ext cx="7816651" cy="51170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365075" y="1515271"/>
            <a:ext cx="7413165" cy="4808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개발 환경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질병 </a:t>
            </a:r>
            <a:r>
              <a:rPr lang="ko-KR" altLang="en-US" b="1" dirty="0">
                <a:solidFill>
                  <a:schemeClr val="tx1"/>
                </a:solidFill>
              </a:rPr>
              <a:t>예방 어플리케이션 프로젝트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-1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 err="1">
                <a:solidFill>
                  <a:schemeClr val="tx1"/>
                </a:solidFill>
              </a:rPr>
              <a:t>개발동기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2-2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 err="1">
                <a:solidFill>
                  <a:schemeClr val="tx1"/>
                </a:solidFill>
              </a:rPr>
              <a:t>선정질병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2-3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어플리케이션 기능 종류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2-4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기대방안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</a:t>
            </a:r>
            <a:r>
              <a:rPr lang="ko-KR" altLang="en-US" b="1" dirty="0" smtClean="0">
                <a:solidFill>
                  <a:schemeClr val="tx1"/>
                </a:solidFill>
              </a:rPr>
              <a:t>시스템 흐름도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질병 예방 어플리케이션 시스템 흐름도 설명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en-US" b="1" dirty="0" smtClean="0">
                <a:solidFill>
                  <a:schemeClr val="tx1"/>
                </a:solidFill>
              </a:rPr>
              <a:t>진행상황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en-US" b="1" dirty="0" smtClean="0">
                <a:solidFill>
                  <a:schemeClr val="tx1"/>
                </a:solidFill>
              </a:rPr>
              <a:t>개발일정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865" y="641366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4277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rgbClr val="F2F2F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538961" y="757860"/>
            <a:ext cx="428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2"/>
                </a:solidFill>
              </a:rPr>
              <a:t>D.P</a:t>
            </a:r>
            <a:r>
              <a:rPr lang="ko-KR" altLang="en-US" b="1">
                <a:solidFill>
                  <a:schemeClr val="accent2"/>
                </a:solidFill>
              </a:rPr>
              <a:t>조 국내 </a:t>
            </a:r>
            <a:r>
              <a:rPr lang="en-US" altLang="ko-KR" b="1">
                <a:solidFill>
                  <a:schemeClr val="accent2"/>
                </a:solidFill>
              </a:rPr>
              <a:t>3</a:t>
            </a:r>
            <a:r>
              <a:rPr lang="ko-KR" altLang="en-US" b="1">
                <a:solidFill>
                  <a:schemeClr val="accent2"/>
                </a:solidFill>
              </a:rPr>
              <a:t>대 질병 예방 어플리케이션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6E7B00-EBF9-4140-82F2-1B5D1B265BCC}"/>
              </a:ext>
            </a:extLst>
          </p:cNvPr>
          <p:cNvGrpSpPr/>
          <p:nvPr/>
        </p:nvGrpSpPr>
        <p:grpSpPr>
          <a:xfrm>
            <a:off x="630514" y="1453690"/>
            <a:ext cx="2875204" cy="2340000"/>
            <a:chOff x="-5420435" y="1597975"/>
            <a:chExt cx="2875204" cy="2340000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420435" y="2893682"/>
              <a:ext cx="2875204" cy="63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F4782F-8772-4223-B19D-E5AB43425DFD}"/>
              </a:ext>
            </a:extLst>
          </p:cNvPr>
          <p:cNvGrpSpPr/>
          <p:nvPr/>
        </p:nvGrpSpPr>
        <p:grpSpPr>
          <a:xfrm>
            <a:off x="3392143" y="1465289"/>
            <a:ext cx="2875204" cy="2340000"/>
            <a:chOff x="-5360385" y="1840293"/>
            <a:chExt cx="2875204" cy="234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371F00D-20EA-4D82-9CAF-1AF6B76CE81B}"/>
                </a:ext>
              </a:extLst>
            </p:cNvPr>
            <p:cNvSpPr/>
            <p:nvPr/>
          </p:nvSpPr>
          <p:spPr>
            <a:xfrm>
              <a:off x="-5050715" y="1840293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FB99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7" name="Picture 3" descr="C:\Users\Administrator\Desktop\지빠귀\이미지\개발환경 이미지\hadoop-100067332-large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-4704077" y="2369053"/>
              <a:ext cx="1646724" cy="774231"/>
            </a:xfrm>
            <a:prstGeom prst="rect">
              <a:avLst/>
            </a:prstGeom>
            <a:noFill/>
          </p:spPr>
        </p:pic>
        <p:sp>
          <p:nvSpPr>
            <p:cNvPr id="32" name="직사각형 31"/>
            <p:cNvSpPr/>
            <p:nvPr/>
          </p:nvSpPr>
          <p:spPr>
            <a:xfrm>
              <a:off x="-5360385" y="3021274"/>
              <a:ext cx="28752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하둡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1</a:t>
              </a:r>
              <a:r>
                <a:rPr lang="en-US" altLang="ko-KR" sz="16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.2.1</a:t>
              </a:r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 err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sqoop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FBA2BD1-19EB-4AC4-B688-3029BFC58A08}"/>
              </a:ext>
            </a:extLst>
          </p:cNvPr>
          <p:cNvGrpSpPr/>
          <p:nvPr/>
        </p:nvGrpSpPr>
        <p:grpSpPr>
          <a:xfrm>
            <a:off x="1670031" y="3904147"/>
            <a:ext cx="2875204" cy="2340000"/>
            <a:chOff x="-6224630" y="3399296"/>
            <a:chExt cx="2875204" cy="2340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EEFA69-FCDB-403D-9E33-4A4A0E0CC9D2}"/>
                </a:ext>
              </a:extLst>
            </p:cNvPr>
            <p:cNvSpPr/>
            <p:nvPr/>
          </p:nvSpPr>
          <p:spPr>
            <a:xfrm>
              <a:off x="-5957028" y="3399296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6" name="Picture 2" descr="C:\Users\Administrator\Desktop\지빠귀\이미지\개발환경 이미지\androidstudio.pn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-5452715" y="3896517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31" name="직사각형 30"/>
            <p:cNvSpPr/>
            <p:nvPr/>
          </p:nvSpPr>
          <p:spPr>
            <a:xfrm>
              <a:off x="-6224630" y="4724832"/>
              <a:ext cx="2875204" cy="82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DCF008A-9533-445C-A368-A7E2F6430563}"/>
              </a:ext>
            </a:extLst>
          </p:cNvPr>
          <p:cNvGrpSpPr/>
          <p:nvPr/>
        </p:nvGrpSpPr>
        <p:grpSpPr>
          <a:xfrm>
            <a:off x="4753465" y="3936715"/>
            <a:ext cx="2875204" cy="2340000"/>
            <a:chOff x="-4454698" y="946390"/>
            <a:chExt cx="2875204" cy="2340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990911A-F5F4-4425-AB8A-2AC47F07229C}"/>
                </a:ext>
              </a:extLst>
            </p:cNvPr>
            <p:cNvSpPr/>
            <p:nvPr/>
          </p:nvSpPr>
          <p:spPr>
            <a:xfrm>
              <a:off x="-4187096" y="94639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8" name="Picture 4" descr="C:\Users\Administrator\Desktop\지빠귀\이미지\개발환경 이미지\mysql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-3618075" y="1421782"/>
              <a:ext cx="1390296" cy="903439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-4454698" y="2198134"/>
              <a:ext cx="2875204" cy="820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MySQL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Server 2017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0B14C4-39CF-4F46-BA9F-EDF649A99515}"/>
              </a:ext>
            </a:extLst>
          </p:cNvPr>
          <p:cNvGrpSpPr/>
          <p:nvPr/>
        </p:nvGrpSpPr>
        <p:grpSpPr>
          <a:xfrm>
            <a:off x="6550167" y="1453690"/>
            <a:ext cx="2340000" cy="2340000"/>
            <a:chOff x="-4478535" y="1613297"/>
            <a:chExt cx="2340000" cy="234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8D837A5-D0B2-4A99-ADE3-5BAADAD05AE3}"/>
                </a:ext>
              </a:extLst>
            </p:cNvPr>
            <p:cNvSpPr/>
            <p:nvPr/>
          </p:nvSpPr>
          <p:spPr>
            <a:xfrm>
              <a:off x="-4478535" y="1613297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-4098591" y="3029964"/>
              <a:ext cx="1631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파이썬</a:t>
              </a:r>
              <a:r>
                <a:rPr lang="ko-KR" altLang="en-US" dirty="0"/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3.7.3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F62FFB0-C283-4389-9B50-E7C7C517AB8F}"/>
              </a:ext>
            </a:extLst>
          </p:cNvPr>
          <p:cNvSpPr/>
          <p:nvPr/>
        </p:nvSpPr>
        <p:spPr>
          <a:xfrm>
            <a:off x="8156804" y="3885675"/>
            <a:ext cx="2340000" cy="2340000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26782" y="4355188"/>
            <a:ext cx="1439989" cy="966684"/>
          </a:xfrm>
          <a:prstGeom prst="rect">
            <a:avLst/>
          </a:prstGeom>
        </p:spPr>
      </p:pic>
      <p:sp>
        <p:nvSpPr>
          <p:cNvPr id="1029" name="직사각형 30"/>
          <p:cNvSpPr/>
          <p:nvPr/>
        </p:nvSpPr>
        <p:spPr>
          <a:xfrm>
            <a:off x="7909174" y="5266021"/>
            <a:ext cx="2875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371F00D-20EA-4D82-9CAF-1AF6B76CE81B}"/>
              </a:ext>
            </a:extLst>
          </p:cNvPr>
          <p:cNvSpPr/>
          <p:nvPr/>
        </p:nvSpPr>
        <p:spPr>
          <a:xfrm>
            <a:off x="9274163" y="1405064"/>
            <a:ext cx="2340000" cy="2340000"/>
          </a:xfrm>
          <a:prstGeom prst="ellipse">
            <a:avLst/>
          </a:prstGeom>
          <a:solidFill>
            <a:schemeClr val="bg1"/>
          </a:solidFill>
          <a:ln w="1905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673828" y="2898700"/>
            <a:ext cx="1606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Apache 2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04" y="1938607"/>
            <a:ext cx="1219306" cy="10668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7223" y="6509977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538961" y="75786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52735" y="1379482"/>
            <a:ext cx="10292505" cy="51170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584959"/>
            <a:ext cx="9646023" cy="47027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9459" y="1925619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운영체제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리눅스 우분투</a:t>
            </a:r>
            <a:r>
              <a:rPr lang="en-US" altLang="ko-KR" dirty="0">
                <a:latin typeface="+mj-lt"/>
              </a:rPr>
              <a:t>-18.04.2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69458" y="2531176"/>
            <a:ext cx="883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처리</a:t>
            </a:r>
            <a:r>
              <a:rPr lang="en-US" altLang="ko-KR" b="1" dirty="0"/>
              <a:t>:</a:t>
            </a:r>
            <a:r>
              <a:rPr lang="en-US" altLang="ko-KR" dirty="0"/>
              <a:t>  </a:t>
            </a:r>
            <a:r>
              <a:rPr lang="en-US" altLang="ko-KR" b="1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- 1.2.1</a:t>
            </a:r>
            <a:r>
              <a:rPr lang="ko-KR" altLang="en-US" dirty="0"/>
              <a:t> 검증된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endParaRPr lang="ko-KR" altLang="en-US" b="1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149" y="3382984"/>
            <a:ext cx="8086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정보 실시간 </a:t>
            </a:r>
            <a:r>
              <a:rPr lang="ko-KR" altLang="en-US" b="1" dirty="0"/>
              <a:t>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3.7.3 API </a:t>
            </a:r>
            <a:r>
              <a:rPr lang="ko-KR" altLang="en-US" dirty="0"/>
              <a:t>최신자료를 계속해서 </a:t>
            </a:r>
            <a:r>
              <a:rPr lang="ko-KR" altLang="en-US" dirty="0" smtClean="0"/>
              <a:t>받기 위해</a:t>
            </a:r>
            <a:endParaRPr lang="en-US" altLang="ko-KR" dirty="0"/>
          </a:p>
          <a:p>
            <a:r>
              <a:rPr lang="ko-KR" altLang="en-US" b="1" dirty="0" err="1" smtClean="0"/>
              <a:t>아파치서버</a:t>
            </a:r>
            <a:r>
              <a:rPr lang="ko-KR" altLang="en-US" dirty="0" smtClean="0"/>
              <a:t> </a:t>
            </a:r>
            <a:r>
              <a:rPr lang="en-US" altLang="ko-KR" dirty="0"/>
              <a:t>:  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2 </a:t>
            </a:r>
            <a:r>
              <a:rPr lang="ko-KR" altLang="en-US" dirty="0" smtClean="0"/>
              <a:t>통신을 위해서 필요</a:t>
            </a:r>
            <a:endParaRPr lang="en-US" altLang="ko-KR" dirty="0"/>
          </a:p>
          <a:p>
            <a:r>
              <a:rPr lang="en-US" altLang="ko-KR" b="1" dirty="0"/>
              <a:t>PHP</a:t>
            </a:r>
            <a:r>
              <a:rPr lang="en-US" altLang="ko-KR" dirty="0"/>
              <a:t> </a:t>
            </a:r>
            <a:r>
              <a:rPr lang="en-US" altLang="ko-KR" b="1" dirty="0" smtClean="0"/>
              <a:t>7.2</a:t>
            </a:r>
            <a:r>
              <a:rPr lang="en-US" altLang="ko-KR" dirty="0" smtClean="0"/>
              <a:t>:  </a:t>
            </a:r>
            <a:r>
              <a:rPr lang="ko-KR" altLang="en-US" dirty="0" err="1"/>
              <a:t>아파치서버와</a:t>
            </a:r>
            <a:r>
              <a:rPr lang="ko-KR" altLang="en-US" dirty="0"/>
              <a:t> </a:t>
            </a:r>
            <a:r>
              <a:rPr lang="ko-KR" altLang="en-US" dirty="0" smtClean="0"/>
              <a:t>어플리케이션의 통일을 위해 필요</a:t>
            </a:r>
            <a:endParaRPr lang="en-US" altLang="ko-KR" dirty="0" smtClean="0"/>
          </a:p>
          <a:p>
            <a:r>
              <a:rPr lang="en-US" altLang="ko-KR" b="1" dirty="0" err="1" smtClean="0">
                <a:latin typeface="+mj-lt"/>
              </a:rPr>
              <a:t>sqoop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: </a:t>
            </a:r>
            <a:r>
              <a:rPr lang="ko-KR" altLang="ko-KR" dirty="0" smtClean="0">
                <a:latin typeface="+mn-ea"/>
              </a:rPr>
              <a:t>구조화된 </a:t>
            </a:r>
            <a:r>
              <a:rPr lang="ko-KR" altLang="en-US" dirty="0" err="1">
                <a:latin typeface="+mn-ea"/>
              </a:rPr>
              <a:t>관계형</a:t>
            </a:r>
            <a:r>
              <a:rPr lang="ko-KR" altLang="en-US" dirty="0">
                <a:latin typeface="+mn-ea"/>
              </a:rPr>
              <a:t> 데이터 베이스와 </a:t>
            </a:r>
            <a:r>
              <a:rPr lang="ko-KR" altLang="ko-KR" dirty="0">
                <a:latin typeface="+mn-ea"/>
              </a:rPr>
              <a:t>아파치 </a:t>
            </a:r>
            <a:r>
              <a:rPr lang="ko-KR" altLang="ko-KR" dirty="0" err="1">
                <a:latin typeface="+mn-ea"/>
              </a:rPr>
              <a:t>하둡간의</a:t>
            </a:r>
            <a:r>
              <a:rPr lang="ko-KR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   </a:t>
            </a:r>
          </a:p>
          <a:p>
            <a:r>
              <a:rPr lang="en-US" altLang="ko-KR" dirty="0" smtClean="0">
                <a:latin typeface="+mn-ea"/>
              </a:rPr>
              <a:t>           </a:t>
            </a:r>
            <a:r>
              <a:rPr lang="ko-KR" altLang="ko-KR" dirty="0" smtClean="0">
                <a:latin typeface="+mn-ea"/>
              </a:rPr>
              <a:t>대용량 </a:t>
            </a:r>
            <a:r>
              <a:rPr lang="ko-KR" altLang="ko-KR" dirty="0">
                <a:latin typeface="+mn-ea"/>
              </a:rPr>
              <a:t>데이터들을 </a:t>
            </a:r>
            <a:r>
              <a:rPr lang="ko-KR" altLang="ko-KR" dirty="0" smtClean="0">
                <a:latin typeface="+mn-ea"/>
              </a:rPr>
              <a:t>효율적으로 변환</a:t>
            </a:r>
            <a:r>
              <a:rPr lang="ko-KR" altLang="en-US" dirty="0" smtClean="0">
                <a:latin typeface="+mn-ea"/>
              </a:rPr>
              <a:t>하여 가져오고 내보내는 장치</a:t>
            </a:r>
            <a:endParaRPr lang="en-US" altLang="ko-KR" dirty="0" smtClean="0">
              <a:latin typeface="+mn-ea"/>
            </a:endParaRPr>
          </a:p>
          <a:p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스튜디오 </a:t>
            </a:r>
            <a:r>
              <a:rPr lang="en-US" altLang="ko-KR" b="1" dirty="0" smtClean="0"/>
              <a:t>3.3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어플리케이션 제작을 위해 사용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0" y="650943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225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질병관리 본부에서는 우리나라 전체를 대상으로 주마다 질병에  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걸린 환자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ko-KR" altLang="en-US" sz="2000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병원참조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를 조사하지만 지역은 나오지 않습니다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767012" y="4298502"/>
            <a:ext cx="10724186" cy="163849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926196" y="4484711"/>
            <a:ext cx="10339607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26197" y="4858505"/>
            <a:ext cx="10339606" cy="4944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계절이나 달에 걸리는 질병을 직접 찾아서 보지만 조심해야하는 설명이 좀 부족합니다</a:t>
            </a:r>
            <a:endParaRPr lang="ko-KR" altLang="en-US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753010-EB65-4CE5-8276-2E49BE2C149B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개발동기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altLang="ko-KR" sz="1600" dirty="0"/>
              <a:t>otive for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0034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88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1092839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1321177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6393DC-1ACF-4D5A-9B86-EA650D3DBB10}"/>
              </a:ext>
            </a:extLst>
          </p:cNvPr>
          <p:cNvSpPr/>
          <p:nvPr/>
        </p:nvSpPr>
        <p:spPr>
          <a:xfrm>
            <a:off x="4797287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A71630F-8D28-4983-A233-279BEF5C56EC}"/>
              </a:ext>
            </a:extLst>
          </p:cNvPr>
          <p:cNvSpPr/>
          <p:nvPr/>
        </p:nvSpPr>
        <p:spPr>
          <a:xfrm>
            <a:off x="5016000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3F48F8-22B3-4F90-B7E3-792AD4A3A81C}"/>
              </a:ext>
            </a:extLst>
          </p:cNvPr>
          <p:cNvSpPr/>
          <p:nvPr/>
        </p:nvSpPr>
        <p:spPr>
          <a:xfrm>
            <a:off x="8501735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0259B7-3467-4C22-BC5E-6132815C528B}"/>
              </a:ext>
            </a:extLst>
          </p:cNvPr>
          <p:cNvSpPr/>
          <p:nvPr/>
        </p:nvSpPr>
        <p:spPr>
          <a:xfrm>
            <a:off x="8720448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1321177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인플루엔자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Influenza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FC8FC1-30DE-4239-BD12-C5D0EC438C6D}"/>
              </a:ext>
            </a:extLst>
          </p:cNvPr>
          <p:cNvSpPr/>
          <p:nvPr/>
        </p:nvSpPr>
        <p:spPr>
          <a:xfrm>
            <a:off x="5035598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39BE1B-29DC-4163-B383-BC29225C97E8}"/>
              </a:ext>
            </a:extLst>
          </p:cNvPr>
          <p:cNvSpPr/>
          <p:nvPr/>
        </p:nvSpPr>
        <p:spPr>
          <a:xfrm>
            <a:off x="8720447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4830" y="10717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260" y="638072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5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323725"/>
            <a:ext cx="2353561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인플루엔자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Influenza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간헐적으로 유행할 가능성이 있어서 계속 감시하고 방역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대책의 수립이 필요한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2372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흔히들 독감으로 알고 있으며 감기와는 다른 질병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인플루엔자 바이러스에 의한 전염성이 높은 급성 호흡기질환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:1or2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세이상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26836" y="9630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649602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43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240519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81527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홍역 바이러스 감염에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발열성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질환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콧물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결막염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구강점막에 반점에 이은 특징적인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홍반성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(MMR)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4~6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15415" y="98959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009" y="6488668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2019/04/04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603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1594</Words>
  <Application>Microsoft Office PowerPoint</Application>
  <PresentationFormat>와이드스크린</PresentationFormat>
  <Paragraphs>390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876</cp:revision>
  <dcterms:created xsi:type="dcterms:W3CDTF">2018-08-02T07:05:36Z</dcterms:created>
  <dcterms:modified xsi:type="dcterms:W3CDTF">2019-04-04T01:00:55Z</dcterms:modified>
  <cp:version>1000.0000.01</cp:version>
</cp:coreProperties>
</file>