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sldIdLst>
    <p:sldId id="256" r:id="rId2"/>
    <p:sldId id="257" r:id="rId3"/>
    <p:sldId id="31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310" r:id="rId13"/>
    <p:sldId id="311" r:id="rId14"/>
    <p:sldId id="312" r:id="rId15"/>
    <p:sldId id="308" r:id="rId16"/>
    <p:sldId id="305" r:id="rId17"/>
    <p:sldId id="278" r:id="rId18"/>
    <p:sldId id="277" r:id="rId19"/>
    <p:sldId id="304" r:id="rId20"/>
    <p:sldId id="279" r:id="rId21"/>
    <p:sldId id="280" r:id="rId22"/>
    <p:sldId id="315" r:id="rId23"/>
    <p:sldId id="30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309" r:id="rId42"/>
    <p:sldId id="298" r:id="rId43"/>
    <p:sldId id="313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  <p:cmAuthor id="2" name="정 혜수" initials="정혜" lastIdx="1" clrIdx="1">
    <p:extLst>
      <p:ext uri="{19B8F6BF-5375-455C-9EA6-DF929625EA0E}">
        <p15:presenceInfo xmlns:p15="http://schemas.microsoft.com/office/powerpoint/2012/main" userId="d64c5056e2f40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C8E3A"/>
    <a:srgbClr val="76B54B"/>
    <a:srgbClr val="00B0F0"/>
    <a:srgbClr val="FFC000"/>
    <a:srgbClr val="E3DE00"/>
    <a:srgbClr val="7B7B7B"/>
    <a:srgbClr val="C4C4C4"/>
    <a:srgbClr val="FB999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79187" autoAdjust="0"/>
  </p:normalViewPr>
  <p:slideViewPr>
    <p:cSldViewPr snapToGrid="0">
      <p:cViewPr varScale="1">
        <p:scale>
          <a:sx n="79" d="100"/>
          <a:sy n="79" d="100"/>
        </p:scale>
        <p:origin x="82" y="427"/>
      </p:cViewPr>
      <p:guideLst>
        <p:guide orient="horz" pos="2157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7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30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05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ownload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python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kamikoon.tistory.com/15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hyperlink" Target="https://data.kma.go.kr/cmmn/main.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korea.or.kr/web/sidoCompareAir?itemCode=10003&amp;pMENU_NO=103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data.go.kr/dataset/15028050/fileData.do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go.kr/weather/lifenindustry/li_asset/HELP/basic/help_02_01.js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yna.co.kr/view/AKR2018060115520001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weather.naver.com/" TargetMode="External"/><Relationship Id="rId4" Type="http://schemas.openxmlformats.org/officeDocument/2006/relationships/hyperlink" Target="https://news.naver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RltmList.do?pgmNo=3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irkorea.or.kr/index" TargetMode="External"/><Relationship Id="rId12" Type="http://schemas.openxmlformats.org/officeDocument/2006/relationships/hyperlink" Target="https://www.yna.co.kr/view/AKR201806011552000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6DI3PvAr0//" TargetMode="External"/><Relationship Id="rId11" Type="http://schemas.openxmlformats.org/officeDocument/2006/relationships/hyperlink" Target="http://forecast.nhis.or.kr/menu.do" TargetMode="External"/><Relationship Id="rId5" Type="http://schemas.openxmlformats.org/officeDocument/2006/relationships/hyperlink" Target="https://developer.android.com/studio/?hl=ko" TargetMode="External"/><Relationship Id="rId10" Type="http://schemas.openxmlformats.org/officeDocument/2006/relationships/hyperlink" Target="https://terms.naver.com/entry.nhn?docId=3389438&amp;cid=47340&amp;categoryId=47340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s://www.sedaily.com/NewsView/1OIBYC9Z3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 위험지수 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알림 서비스</a:t>
            </a: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안효근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김연수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임정준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정혜수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김현구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D.P </a:t>
            </a:r>
            <a:r>
              <a:rPr lang="ko-KR" altLang="en-US" sz="2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조</a:t>
            </a:r>
            <a:endParaRPr lang="ko-KR" altLang="en-US" sz="2500" b="1">
              <a:solidFill>
                <a:srgbClr val="00B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2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과 목 명 </a:t>
            </a: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산학캡스톤 디자인</a:t>
            </a: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담당 교수 </a:t>
            </a: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 현 숙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발표자 </a:t>
            </a: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임 정 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발표일 </a:t>
            </a: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2019 05 02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5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2019/05/02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42078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42599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1645714"/>
            <a:ext cx="10292505" cy="4786288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932394"/>
            <a:ext cx="9646023" cy="4146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BF8E01-0E13-4931-AABA-B173291D0065}"/>
              </a:ext>
            </a:extLst>
          </p:cNvPr>
          <p:cNvSpPr/>
          <p:nvPr/>
        </p:nvSpPr>
        <p:spPr>
          <a:xfrm>
            <a:off x="3952624" y="119795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43713-313B-463E-AA8D-CFD70F3E4EEA}"/>
              </a:ext>
            </a:extLst>
          </p:cNvPr>
          <p:cNvSpPr txBox="1"/>
          <p:nvPr/>
        </p:nvSpPr>
        <p:spPr>
          <a:xfrm>
            <a:off x="1707348" y="1878744"/>
            <a:ext cx="772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운영체제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윈도우</a:t>
            </a:r>
            <a:r>
              <a:rPr lang="en-US" altLang="ko-KR" b="1" dirty="0"/>
              <a:t>10 64bit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데이터 검증 </a:t>
            </a:r>
            <a:r>
              <a:rPr lang="en-US" altLang="ko-KR" b="1" dirty="0">
                <a:latin typeface="+mj-lt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DF6A2-7D50-42CB-902F-90E9A5B72D97}"/>
              </a:ext>
            </a:extLst>
          </p:cNvPr>
          <p:cNvSpPr txBox="1"/>
          <p:nvPr/>
        </p:nvSpPr>
        <p:spPr>
          <a:xfrm>
            <a:off x="1707348" y="3120347"/>
            <a:ext cx="8086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 수집 </a:t>
            </a:r>
            <a:r>
              <a:rPr lang="en-US" altLang="ko-KR" b="1" dirty="0"/>
              <a:t>:  - </a:t>
            </a:r>
            <a:r>
              <a:rPr lang="ko-KR" altLang="en-US" b="1" dirty="0" err="1"/>
              <a:t>공공데이터</a:t>
            </a:r>
            <a:r>
              <a:rPr lang="en-US" altLang="ko-KR" b="1" dirty="0"/>
              <a:t>,</a:t>
            </a:r>
            <a:r>
              <a:rPr lang="ko-KR" altLang="en-US" b="1" dirty="0"/>
              <a:t> 기상자료개방포털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에어코리아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정형데이터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       - </a:t>
            </a:r>
            <a:r>
              <a:rPr lang="ko-KR" altLang="en-US" b="1" dirty="0"/>
              <a:t>네이버 뉴스</a:t>
            </a:r>
            <a:r>
              <a:rPr lang="en-US" altLang="ko-KR" b="1" dirty="0"/>
              <a:t>, </a:t>
            </a:r>
            <a:r>
              <a:rPr lang="ko-KR" altLang="en-US" b="1" dirty="0"/>
              <a:t>기상청 </a:t>
            </a:r>
            <a:r>
              <a:rPr lang="ko-KR" altLang="en-US" b="1" dirty="0" err="1"/>
              <a:t>데이터파싱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비정형데이터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 err="1"/>
              <a:t>파싱</a:t>
            </a:r>
            <a:r>
              <a:rPr lang="ko-KR" altLang="en-US" b="1" dirty="0"/>
              <a:t> 및 </a:t>
            </a:r>
            <a:r>
              <a:rPr lang="en-US" altLang="ko-KR" b="1" dirty="0" err="1"/>
              <a:t>mysql</a:t>
            </a:r>
            <a:r>
              <a:rPr lang="ko-KR" altLang="en-US" b="1" dirty="0"/>
              <a:t>연동 </a:t>
            </a:r>
            <a:r>
              <a:rPr lang="en-US" altLang="ko-KR" b="1" dirty="0"/>
              <a:t>: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데이터 저장 </a:t>
            </a:r>
            <a:r>
              <a:rPr lang="en-US" altLang="ko-KR" b="1" dirty="0"/>
              <a:t>: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웹 구현 </a:t>
            </a:r>
            <a:r>
              <a:rPr lang="en-US" altLang="ko-KR" b="1" dirty="0"/>
              <a:t>: </a:t>
            </a:r>
          </a:p>
          <a:p>
            <a:endParaRPr lang="en-US" altLang="ko-KR" b="1" dirty="0"/>
          </a:p>
        </p:txBody>
      </p:sp>
      <p:pic>
        <p:nvPicPr>
          <p:cNvPr id="24" name="Picture 4" descr="C:\Users\Administrator\Desktop\지빠귀\이미지\개발환경 이미지\mysql.jpg">
            <a:extLst>
              <a:ext uri="{FF2B5EF4-FFF2-40B4-BE49-F238E27FC236}">
                <a16:creationId xmlns:a16="http://schemas.microsoft.com/office/drawing/2014/main" id="{1B013220-26E8-4967-8BCE-51F9EF521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92678" y="4729710"/>
            <a:ext cx="1129120" cy="733722"/>
          </a:xfrm>
          <a:prstGeom prst="rect">
            <a:avLst/>
          </a:prstGeom>
          <a:noFill/>
        </p:spPr>
      </p:pic>
      <p:pic>
        <p:nvPicPr>
          <p:cNvPr id="26" name="Picture 2" descr="C:\Users\Administrator\Desktop\R1280x0.png">
            <a:extLst>
              <a:ext uri="{FF2B5EF4-FFF2-40B4-BE49-F238E27FC236}">
                <a16:creationId xmlns:a16="http://schemas.microsoft.com/office/drawing/2014/main" id="{810F09BE-D885-4A1F-8FA6-28BC7783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05" y="2343247"/>
            <a:ext cx="1206449" cy="7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BD0A08-1F87-465A-948E-1A0398B90AF7}"/>
              </a:ext>
            </a:extLst>
          </p:cNvPr>
          <p:cNvSpPr txBox="1"/>
          <p:nvPr/>
        </p:nvSpPr>
        <p:spPr>
          <a:xfrm>
            <a:off x="4508254" y="2435036"/>
            <a:ext cx="499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천식질병이</a:t>
            </a:r>
            <a:r>
              <a:rPr lang="ko-KR" altLang="en-US" dirty="0"/>
              <a:t>  </a:t>
            </a:r>
            <a:r>
              <a:rPr lang="ko-KR" altLang="en-US" b="1" dirty="0" err="1"/>
              <a:t>오존량에</a:t>
            </a:r>
            <a:r>
              <a:rPr lang="ko-KR" altLang="en-US" b="1" dirty="0"/>
              <a:t> 따른 환자 수 변화 확인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5004555-57D4-47EC-818F-860857AA6E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09518" y="5537670"/>
            <a:ext cx="1047720" cy="7275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EED67E0-2F27-4972-B325-1C498469C6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8" y="3990232"/>
            <a:ext cx="1255868" cy="6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5-1) </a:t>
            </a:r>
            <a:r>
              <a:rPr lang="ko-KR" altLang="en-US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933306" y="1642773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366E00-A1D0-4DCB-B108-C027F6120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81536" y="2017675"/>
            <a:ext cx="59762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4"/>
              </a:rPr>
              <a:t>https://www.python.org/</a:t>
            </a:r>
            <a:r>
              <a:rPr lang="en-US" altLang="ko-KR" sz="1900" dirty="0"/>
              <a:t> )</a:t>
            </a:r>
            <a:r>
              <a:rPr lang="ko-KR" altLang="en-US" sz="1900" dirty="0"/>
              <a:t>에 들어간다</a:t>
            </a:r>
            <a:r>
              <a:rPr lang="en-US" altLang="ko-KR" sz="1900" dirty="0"/>
              <a:t>..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홈페이지에서  </a:t>
            </a:r>
            <a:r>
              <a:rPr lang="en-US" altLang="ko-KR" sz="1900" dirty="0"/>
              <a:t>Download</a:t>
            </a:r>
            <a:r>
              <a:rPr lang="ko-KR" altLang="en-US" sz="1900" dirty="0"/>
              <a:t>를 클릭한다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ADB12-A25B-4876-8B4A-90E9F6D73A8A}"/>
              </a:ext>
            </a:extLst>
          </p:cNvPr>
          <p:cNvSpPr/>
          <p:nvPr/>
        </p:nvSpPr>
        <p:spPr>
          <a:xfrm>
            <a:off x="3925127" y="966302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4A59B5-DC78-418C-AE3E-3D995922E25E}"/>
              </a:ext>
            </a:extLst>
          </p:cNvPr>
          <p:cNvGrpSpPr/>
          <p:nvPr/>
        </p:nvGrpSpPr>
        <p:grpSpPr>
          <a:xfrm>
            <a:off x="954900" y="3706632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55E0F8-AE46-40D4-A1D7-58FBD7D1C0F9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842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아나콘다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3.6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 descr="C:\Users\Administrator\Desktop\R1280x0.png">
              <a:extLst>
                <a:ext uri="{FF2B5EF4-FFF2-40B4-BE49-F238E27FC236}">
                  <a16:creationId xmlns:a16="http://schemas.microsoft.com/office/drawing/2014/main" id="{737DEF06-9B37-4E8D-ADAD-AF42AFD3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51A673-CF97-482C-B112-B82A8E06E2A1}"/>
              </a:ext>
            </a:extLst>
          </p:cNvPr>
          <p:cNvSpPr txBox="1"/>
          <p:nvPr/>
        </p:nvSpPr>
        <p:spPr>
          <a:xfrm>
            <a:off x="3181536" y="3757152"/>
            <a:ext cx="782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b="1" dirty="0">
                <a:hlinkClick r:id="rId6"/>
              </a:rPr>
              <a:t>https://www.anaconda.com/download/</a:t>
            </a:r>
            <a:r>
              <a:rPr lang="en-US" altLang="ko-KR" dirty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/>
              <a:t>     3.6ver</a:t>
            </a:r>
            <a:r>
              <a:rPr lang="ko-KR" altLang="en-US" dirty="0"/>
              <a:t>을 다운로드를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실행하게 되면 </a:t>
            </a:r>
            <a:r>
              <a:rPr lang="en-US" altLang="ko-KR" dirty="0"/>
              <a:t>Advanced Options</a:t>
            </a:r>
            <a:r>
              <a:rPr lang="ko-KR" altLang="en-US" dirty="0"/>
              <a:t>에서 환경변수까지 등록해준다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(2</a:t>
            </a:r>
            <a:r>
              <a:rPr lang="ko-KR" altLang="en-US" dirty="0"/>
              <a:t>가지 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2" y="672052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42530" y="259422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5-1) </a:t>
            </a:r>
            <a:r>
              <a:rPr lang="ko-KR" altLang="en-US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613471" y="487364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847484" y="492574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933306" y="1609228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334656" y="3097058"/>
              <a:ext cx="2052240" cy="773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파이참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>
                <a:defRPr/>
              </a:pPr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64bit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81536" y="1796173"/>
            <a:ext cx="79708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(https://www.jetbrains.com/pycharm/download/#section=windows)</a:t>
            </a:r>
            <a:r>
              <a:rPr lang="ko-KR" altLang="en-US" sz="1900" dirty="0"/>
              <a:t>에 들어간다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Community </a:t>
            </a:r>
            <a:r>
              <a:rPr lang="ko-KR" altLang="en-US" sz="1900" dirty="0"/>
              <a:t>로 깔아준다</a:t>
            </a:r>
            <a:r>
              <a:rPr lang="en-US" altLang="ko-KR" sz="1900" dirty="0"/>
              <a:t>. (</a:t>
            </a:r>
            <a:r>
              <a:rPr lang="ko-KR" altLang="en-US" sz="1900" dirty="0" err="1"/>
              <a:t>무료버전</a:t>
            </a:r>
            <a:r>
              <a:rPr lang="ko-KR" altLang="en-US" sz="1900" dirty="0"/>
              <a:t> 사용을 위해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ADB12-A25B-4876-8B4A-90E9F6D73A8A}"/>
              </a:ext>
            </a:extLst>
          </p:cNvPr>
          <p:cNvSpPr/>
          <p:nvPr/>
        </p:nvSpPr>
        <p:spPr>
          <a:xfrm>
            <a:off x="4496041" y="1166745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4A59B5-DC78-418C-AE3E-3D995922E25E}"/>
              </a:ext>
            </a:extLst>
          </p:cNvPr>
          <p:cNvGrpSpPr/>
          <p:nvPr/>
        </p:nvGrpSpPr>
        <p:grpSpPr>
          <a:xfrm>
            <a:off x="933306" y="4081021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55E0F8-AE46-40D4-A1D7-58FBD7D1C0F9}"/>
                </a:ext>
              </a:extLst>
            </p:cNvPr>
            <p:cNvSpPr txBox="1"/>
            <p:nvPr/>
          </p:nvSpPr>
          <p:spPr>
            <a:xfrm>
              <a:off x="8984198" y="2860724"/>
              <a:ext cx="1523518" cy="721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8.0.10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51A673-CF97-482C-B112-B82A8E06E2A1}"/>
              </a:ext>
            </a:extLst>
          </p:cNvPr>
          <p:cNvSpPr txBox="1"/>
          <p:nvPr/>
        </p:nvSpPr>
        <p:spPr>
          <a:xfrm>
            <a:off x="3159942" y="4131541"/>
            <a:ext cx="78265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b="1" dirty="0"/>
              <a:t>https://dev.mysql.com/downloads/</a:t>
            </a:r>
            <a:r>
              <a:rPr lang="en-US" altLang="ko-KR" dirty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/>
              <a:t>      Window </a:t>
            </a:r>
            <a:r>
              <a:rPr lang="ko-KR" altLang="en-US" dirty="0"/>
              <a:t>버전 </a:t>
            </a:r>
            <a:r>
              <a:rPr lang="en-US" altLang="ko-KR" dirty="0"/>
              <a:t>8.0.10</a:t>
            </a:r>
            <a:r>
              <a:rPr lang="ko-KR" altLang="en-US" dirty="0"/>
              <a:t>을 다운로드를 클릭한다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    Web-community : </a:t>
            </a:r>
            <a:r>
              <a:rPr lang="ko-KR" altLang="en-US" sz="1600" dirty="0"/>
              <a:t>인터넷과 연결하여 필요한 파일을 계속 다운받으며 설치하는 </a:t>
            </a:r>
            <a:endParaRPr lang="en-US" altLang="ko-KR" sz="1600" dirty="0"/>
          </a:p>
          <a:p>
            <a:r>
              <a:rPr lang="ko-KR" altLang="en-US" sz="1600" dirty="0"/>
              <a:t>     형태 를 선택하여 설치한다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en-US" altLang="ko-KR" sz="1600" dirty="0">
                <a:hlinkClick r:id="rId3"/>
              </a:rPr>
              <a:t>https://kkamikoon.tistory.com/156</a:t>
            </a:r>
            <a:r>
              <a:rPr lang="en-US" altLang="ko-KR" sz="1600" dirty="0"/>
              <a:t> </a:t>
            </a:r>
            <a:r>
              <a:rPr lang="ko-KR" altLang="en-US" sz="1600" dirty="0"/>
              <a:t>다른 설치 프로그램보다 중간중간 내용이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많기 때문에 설치 내용을 참조 할 수 있는 사이트를 기재 하였다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45" y="1945817"/>
            <a:ext cx="972433" cy="647920"/>
          </a:xfrm>
          <a:prstGeom prst="rect">
            <a:avLst/>
          </a:prstGeom>
        </p:spPr>
      </p:pic>
      <p:pic>
        <p:nvPicPr>
          <p:cNvPr id="33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07063" y="4434499"/>
            <a:ext cx="1129120" cy="733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8606" y="2735814"/>
            <a:ext cx="794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명령프롬포트에</a:t>
            </a:r>
            <a:r>
              <a:rPr lang="ko-KR" altLang="en-US" dirty="0"/>
              <a:t> 접속한다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flask </a:t>
            </a:r>
            <a:r>
              <a:rPr lang="ko-KR" altLang="en-US" dirty="0"/>
              <a:t>라는 간단한 명령어로 설치를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22DC60-D31F-42D2-9FF2-3A068B9B7705}"/>
              </a:ext>
            </a:extLst>
          </p:cNvPr>
          <p:cNvGrpSpPr/>
          <p:nvPr/>
        </p:nvGrpSpPr>
        <p:grpSpPr>
          <a:xfrm>
            <a:off x="1198506" y="2453992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A8EE243-CA0E-4219-9FC7-80BD56B8C509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926394-4A91-4DDD-9A03-59D99326C75F}"/>
                </a:ext>
              </a:extLst>
            </p:cNvPr>
            <p:cNvSpPr txBox="1"/>
            <p:nvPr/>
          </p:nvSpPr>
          <p:spPr>
            <a:xfrm>
              <a:off x="8984198" y="2860724"/>
              <a:ext cx="1523518" cy="421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34DFBF3-6D81-49C1-AAB4-69BC764AB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2309" y="2798710"/>
            <a:ext cx="1049027" cy="7284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DA6277-1337-45CB-B5F7-0179E8C2C317}"/>
              </a:ext>
            </a:extLst>
          </p:cNvPr>
          <p:cNvSpPr/>
          <p:nvPr/>
        </p:nvSpPr>
        <p:spPr>
          <a:xfrm>
            <a:off x="3439356" y="205526"/>
            <a:ext cx="5313261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5-1) </a:t>
            </a:r>
            <a:r>
              <a:rPr lang="ko-KR" altLang="en-US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</p:spTree>
    <p:extLst>
      <p:ext uri="{BB962C8B-B14F-4D97-AF65-F5344CB8AC3E}">
        <p14:creationId xmlns:p14="http://schemas.microsoft.com/office/powerpoint/2010/main" val="24479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42945" y="63866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en-US" altLang="ko-KR" sz="25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-2) </a:t>
            </a:r>
            <a:r>
              <a:rPr lang="ko-KR" altLang="en-US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개발프로그램 선정이유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CB9377-E539-44D7-AF3E-D1EC322EA584}"/>
              </a:ext>
            </a:extLst>
          </p:cNvPr>
          <p:cNvGrpSpPr/>
          <p:nvPr/>
        </p:nvGrpSpPr>
        <p:grpSpPr>
          <a:xfrm>
            <a:off x="919510" y="2515217"/>
            <a:ext cx="1507090" cy="1419137"/>
            <a:chOff x="9201266" y="1869905"/>
            <a:chExt cx="2253712" cy="225371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CC32DF-80DB-4052-B48F-2E128575AA4C}"/>
                </a:ext>
              </a:extLst>
            </p:cNvPr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4DFA6AE3-A217-4C8F-91C5-D25CEF8E6C7E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id="{33E08A04-295A-4CE9-80C5-32FCE9037222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90CE8-A7F0-40E3-AC0E-105A982921B6}"/>
                </a:ext>
              </a:extLst>
            </p:cNvPr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tx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59">
              <a:extLst>
                <a:ext uri="{FF2B5EF4-FFF2-40B4-BE49-F238E27FC236}">
                  <a16:creationId xmlns:a16="http://schemas.microsoft.com/office/drawing/2014/main" id="{A4D96D74-F1F0-4332-897C-7F0EE5CD2805}"/>
                </a:ext>
              </a:extLst>
            </p:cNvPr>
            <p:cNvSpPr txBox="1"/>
            <p:nvPr/>
          </p:nvSpPr>
          <p:spPr>
            <a:xfrm>
              <a:off x="9356981" y="3235107"/>
              <a:ext cx="1942280" cy="586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Flask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CC1D07A-D1D4-4AF3-B648-E7322166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8347" y="2324938"/>
              <a:ext cx="1310643" cy="91016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2693792" y="2523261"/>
            <a:ext cx="1486298" cy="1429691"/>
            <a:chOff x="-4478535" y="1612260"/>
            <a:chExt cx="2340000" cy="234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124324" y="3099646"/>
              <a:ext cx="1631579" cy="528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Django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4448963" y="2515217"/>
            <a:ext cx="1486298" cy="1383163"/>
            <a:chOff x="-4478535" y="1612260"/>
            <a:chExt cx="2340000" cy="2340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153506" y="3066298"/>
              <a:ext cx="1631579" cy="546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Tornado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02" y="2851387"/>
            <a:ext cx="753278" cy="5479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55" y="2865900"/>
            <a:ext cx="915996" cy="429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444" y="4481252"/>
            <a:ext cx="10858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파이썬으로</a:t>
            </a:r>
            <a:r>
              <a:rPr lang="ko-KR" altLang="en-US" dirty="0"/>
              <a:t> 웹 어플리케이션을 만드는 마이크로 웹</a:t>
            </a:r>
            <a:r>
              <a:rPr lang="en-US" altLang="ko-KR" dirty="0"/>
              <a:t>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Django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신속한 개발과 실용적인 디자인을 장려하는 </a:t>
            </a:r>
            <a:r>
              <a:rPr lang="en-US" altLang="ko-KR" dirty="0"/>
              <a:t>Python </a:t>
            </a:r>
            <a:r>
              <a:rPr lang="ko-KR" altLang="en-US" dirty="0"/>
              <a:t>웹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Tornado</a:t>
            </a:r>
            <a:r>
              <a:rPr lang="ko-KR" altLang="en-US" dirty="0"/>
              <a:t> </a:t>
            </a:r>
            <a:r>
              <a:rPr lang="en-US" altLang="ko-KR" dirty="0"/>
              <a:t>:</a:t>
            </a:r>
            <a:r>
              <a:rPr lang="ko-KR" altLang="en-US" dirty="0"/>
              <a:t> 원래 </a:t>
            </a:r>
            <a:r>
              <a:rPr lang="en-US" altLang="ko-KR" dirty="0" err="1"/>
              <a:t>FriendFeed</a:t>
            </a:r>
            <a:r>
              <a:rPr lang="ko-KR" altLang="en-US" dirty="0"/>
              <a:t> 에서 개발 된 </a:t>
            </a:r>
            <a:r>
              <a:rPr lang="en-US" altLang="ko-KR" dirty="0"/>
              <a:t>Python </a:t>
            </a:r>
            <a:r>
              <a:rPr lang="ko-KR" altLang="en-US" dirty="0"/>
              <a:t>웹 프레임워크 및 비동기 네트워킹 라이브러리 </a:t>
            </a:r>
            <a:r>
              <a:rPr lang="en-US" altLang="ko-KR" dirty="0"/>
              <a:t> 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E76EF-2DEC-4617-98B0-DCC5FA0432E4}"/>
              </a:ext>
            </a:extLst>
          </p:cNvPr>
          <p:cNvSpPr txBox="1"/>
          <p:nvPr/>
        </p:nvSpPr>
        <p:spPr>
          <a:xfrm>
            <a:off x="2070611" y="1824110"/>
            <a:ext cx="31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대표적인 웹 프레임워크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876AB-56EE-434D-985C-2EDB735A4C83}"/>
              </a:ext>
            </a:extLst>
          </p:cNvPr>
          <p:cNvSpPr txBox="1"/>
          <p:nvPr/>
        </p:nvSpPr>
        <p:spPr>
          <a:xfrm>
            <a:off x="6141710" y="2106904"/>
            <a:ext cx="5470660" cy="2199788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/>
              <a:t>이 </a:t>
            </a:r>
            <a:r>
              <a:rPr lang="en-US" altLang="ko-KR" sz="1900" dirty="0"/>
              <a:t>3</a:t>
            </a:r>
            <a:r>
              <a:rPr lang="ko-KR" altLang="en-US" sz="1900" dirty="0"/>
              <a:t>가지의 웹 프레임워크 중 </a:t>
            </a:r>
            <a:r>
              <a:rPr lang="en-US" altLang="ko-KR" sz="2500" u="sng" dirty="0"/>
              <a:t>Flask</a:t>
            </a:r>
            <a:r>
              <a:rPr lang="ko-KR" altLang="en-US" sz="1900" dirty="0"/>
              <a:t> 선정이유</a:t>
            </a:r>
            <a:endParaRPr lang="en-US" altLang="ko-KR" sz="1900" dirty="0"/>
          </a:p>
          <a:p>
            <a:pPr algn="ctr">
              <a:lnSpc>
                <a:spcPct val="150000"/>
              </a:lnSpc>
            </a:pPr>
            <a:r>
              <a:rPr lang="ko-KR" altLang="en-US" sz="1900" dirty="0"/>
              <a:t>모두 </a:t>
            </a:r>
            <a:r>
              <a:rPr lang="en-US" altLang="ko-KR" sz="1900" dirty="0"/>
              <a:t>Python</a:t>
            </a:r>
            <a:r>
              <a:rPr lang="ko-KR" altLang="en-US" sz="1900" dirty="0"/>
              <a:t>이 가능하지만</a:t>
            </a:r>
            <a:r>
              <a:rPr lang="en-US" altLang="ko-KR" sz="1900" dirty="0"/>
              <a:t>,  </a:t>
            </a:r>
          </a:p>
          <a:p>
            <a:pPr algn="ctr">
              <a:lnSpc>
                <a:spcPct val="150000"/>
              </a:lnSpc>
            </a:pPr>
            <a:r>
              <a:rPr lang="ko-KR" altLang="en-US" sz="1900" u="sng" dirty="0"/>
              <a:t>필요한 라이브러리와 패키지만 설치</a:t>
            </a:r>
            <a:r>
              <a:rPr lang="ko-KR" altLang="en-US" sz="1900" dirty="0"/>
              <a:t>하여</a:t>
            </a:r>
            <a:endParaRPr lang="en-US" altLang="ko-KR" sz="1900" dirty="0"/>
          </a:p>
          <a:p>
            <a:pPr algn="ctr">
              <a:lnSpc>
                <a:spcPct val="150000"/>
              </a:lnSpc>
            </a:pPr>
            <a:r>
              <a:rPr lang="en-US" altLang="ko-KR" sz="1900" dirty="0"/>
              <a:t>framework</a:t>
            </a:r>
            <a:r>
              <a:rPr lang="ko-KR" altLang="en-US" sz="1900" dirty="0"/>
              <a:t>를 구축할 수 있기 때문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949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95815" y="49620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5-3)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952624" y="116853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92852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623496" y="1506598"/>
            <a:ext cx="18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공공데이터</a:t>
            </a:r>
            <a:r>
              <a:rPr lang="en-US" altLang="ko-KR" sz="1000" b="1" dirty="0"/>
              <a:t>(</a:t>
            </a:r>
            <a:r>
              <a:rPr lang="en-US" altLang="ko-KR" sz="1000" b="1" dirty="0">
                <a:hlinkClick r:id="rId5"/>
              </a:rPr>
              <a:t>https://www.data.go.kr/dataset/15028050/fileData.do</a:t>
            </a:r>
            <a:r>
              <a:rPr lang="en-US" altLang="ko-KR" sz="1000" b="1" dirty="0"/>
              <a:t>)</a:t>
            </a:r>
          </a:p>
          <a:p>
            <a:pPr algn="ctr"/>
            <a:r>
              <a:rPr lang="ko-KR" altLang="en-US" sz="1200" b="1" dirty="0"/>
              <a:t>지역별 천식 환자수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246957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661136" y="4346632"/>
            <a:ext cx="1812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에어코리아</a:t>
            </a:r>
            <a:endParaRPr lang="en-US" altLang="ko-KR" sz="1200" b="1" dirty="0"/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b="1" dirty="0">
                <a:hlinkClick r:id="rId6"/>
              </a:rPr>
              <a:t>https://www.airkorea.or.kr/web/sidoCompareAir?itemCode=10003&amp;pMENU_NO=103</a:t>
            </a:r>
            <a:r>
              <a:rPr lang="en-US" altLang="ko-KR" sz="1000" b="1" dirty="0"/>
              <a:t>)</a:t>
            </a:r>
          </a:p>
          <a:p>
            <a:pPr algn="ctr"/>
            <a:r>
              <a:rPr lang="ko-KR" altLang="en-US" sz="1200" b="1" dirty="0"/>
              <a:t>오존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pic>
        <p:nvPicPr>
          <p:cNvPr id="40" name="Picture 2" descr="C:\Users\Administrator\Desktop\흐름도 자료.png">
            <a:extLst>
              <a:ext uri="{FF2B5EF4-FFF2-40B4-BE49-F238E27FC236}">
                <a16:creationId xmlns:a16="http://schemas.microsoft.com/office/drawing/2014/main" id="{B8891324-24C1-44F1-937A-CEE74861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3848421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A12B96D-1798-492B-8D8D-DD489596B7BC}"/>
              </a:ext>
            </a:extLst>
          </p:cNvPr>
          <p:cNvSpPr txBox="1"/>
          <p:nvPr/>
        </p:nvSpPr>
        <p:spPr>
          <a:xfrm>
            <a:off x="625516" y="3041757"/>
            <a:ext cx="1834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기상자료개방포털</a:t>
            </a:r>
            <a:endParaRPr lang="en-US" altLang="ko-KR" sz="1200" b="1" dirty="0"/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dirty="0">
                <a:hlinkClick r:id="rId7"/>
              </a:rPr>
              <a:t>https://data.kma.go.kr/cmmn/main.do</a:t>
            </a:r>
            <a:r>
              <a:rPr lang="en-US" altLang="ko-KR" sz="1000" b="1" dirty="0"/>
              <a:t>)</a:t>
            </a:r>
          </a:p>
          <a:p>
            <a:pPr algn="ctr"/>
            <a:r>
              <a:rPr lang="ko-KR" altLang="en-US" sz="1200" b="1" dirty="0"/>
              <a:t>기온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풍속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CA1D-C971-4ED4-9569-1040E93AF3AD}"/>
              </a:ext>
            </a:extLst>
          </p:cNvPr>
          <p:cNvSpPr txBox="1"/>
          <p:nvPr/>
        </p:nvSpPr>
        <p:spPr>
          <a:xfrm>
            <a:off x="804257" y="5943573"/>
            <a:ext cx="4341813" cy="400110"/>
          </a:xfrm>
          <a:prstGeom prst="rect">
            <a:avLst/>
          </a:prstGeom>
          <a:solidFill>
            <a:srgbClr val="5C8E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수집</a:t>
            </a:r>
          </a:p>
        </p:txBody>
      </p:sp>
      <p:pic>
        <p:nvPicPr>
          <p:cNvPr id="46" name="Picture 2" descr="C:\Users\Administrator\Desktop\R1280x0.png">
            <a:extLst>
              <a:ext uri="{FF2B5EF4-FFF2-40B4-BE49-F238E27FC236}">
                <a16:creationId xmlns:a16="http://schemas.microsoft.com/office/drawing/2014/main" id="{6818E7AE-FA7E-4958-8705-4169FD8B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0" y="2770788"/>
            <a:ext cx="1572049" cy="9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435331-BDE9-4223-9D07-63F26C785BD0}"/>
              </a:ext>
            </a:extLst>
          </p:cNvPr>
          <p:cNvSpPr txBox="1"/>
          <p:nvPr/>
        </p:nvSpPr>
        <p:spPr>
          <a:xfrm>
            <a:off x="2508572" y="3711185"/>
            <a:ext cx="181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천식환자수와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최저기온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일교차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습도</a:t>
            </a:r>
            <a:r>
              <a:rPr lang="en-US" altLang="ko-KR" sz="1000" b="1" dirty="0"/>
              <a:t>, </a:t>
            </a:r>
          </a:p>
          <a:p>
            <a:pPr algn="ctr"/>
            <a:r>
              <a:rPr lang="ko-KR" altLang="en-US" sz="1000" b="1" dirty="0"/>
              <a:t>기압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오존의 </a:t>
            </a:r>
            <a:endParaRPr lang="en-US" altLang="ko-KR" sz="1000" b="1" dirty="0"/>
          </a:p>
          <a:p>
            <a:pPr algn="ctr"/>
            <a:r>
              <a:rPr lang="ko-KR" altLang="en-US" sz="1200" b="1" u="sng" dirty="0"/>
              <a:t>연관성 있는 수치 </a:t>
            </a:r>
            <a:endParaRPr lang="en-US" altLang="ko-KR" sz="1200" b="1" u="sng" dirty="0"/>
          </a:p>
          <a:p>
            <a:pPr algn="ctr"/>
            <a:r>
              <a:rPr lang="ko-KR" altLang="en-US" sz="1200" b="1" u="sng" dirty="0"/>
              <a:t>확인 후 비교 분석</a:t>
            </a:r>
            <a:endParaRPr lang="en-US" altLang="ko-KR" sz="1200" b="1" u="sng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ADB74E2-6F4E-4560-B75D-E9AFE024CA9A}"/>
              </a:ext>
            </a:extLst>
          </p:cNvPr>
          <p:cNvCxnSpPr>
            <a:cxnSpLocks/>
          </p:cNvCxnSpPr>
          <p:nvPr/>
        </p:nvCxnSpPr>
        <p:spPr>
          <a:xfrm>
            <a:off x="2251028" y="3140405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9F70C4-BBBB-40C1-A7DC-A4AF87D285BD}"/>
              </a:ext>
            </a:extLst>
          </p:cNvPr>
          <p:cNvCxnSpPr>
            <a:cxnSpLocks/>
          </p:cNvCxnSpPr>
          <p:nvPr/>
        </p:nvCxnSpPr>
        <p:spPr>
          <a:xfrm>
            <a:off x="2525024" y="1241153"/>
            <a:ext cx="0" cy="32163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3EF41C-5238-40FB-B887-46706CB43408}"/>
              </a:ext>
            </a:extLst>
          </p:cNvPr>
          <p:cNvCxnSpPr/>
          <p:nvPr/>
        </p:nvCxnSpPr>
        <p:spPr>
          <a:xfrm>
            <a:off x="2264793" y="3135927"/>
            <a:ext cx="7571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433512-35AF-4DDA-8DA7-5D90AFF958F4}"/>
              </a:ext>
            </a:extLst>
          </p:cNvPr>
          <p:cNvSpPr txBox="1"/>
          <p:nvPr/>
        </p:nvSpPr>
        <p:spPr>
          <a:xfrm>
            <a:off x="6791921" y="5951860"/>
            <a:ext cx="1534475" cy="400110"/>
          </a:xfrm>
          <a:prstGeom prst="rect">
            <a:avLst/>
          </a:prstGeom>
          <a:solidFill>
            <a:srgbClr val="76B54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분석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6546600-AFAC-43B0-96FD-B4B420040385}"/>
              </a:ext>
            </a:extLst>
          </p:cNvPr>
          <p:cNvCxnSpPr>
            <a:cxnSpLocks/>
          </p:cNvCxnSpPr>
          <p:nvPr/>
        </p:nvCxnSpPr>
        <p:spPr>
          <a:xfrm>
            <a:off x="4104328" y="3123939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04EE1DA-698D-4115-8438-C9539F57B9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99648" y="2497022"/>
            <a:ext cx="1289098" cy="1091499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70CAF0-B707-4260-B4C3-7454908117DA}"/>
              </a:ext>
            </a:extLst>
          </p:cNvPr>
          <p:cNvCxnSpPr>
            <a:cxnSpLocks/>
          </p:cNvCxnSpPr>
          <p:nvPr/>
        </p:nvCxnSpPr>
        <p:spPr>
          <a:xfrm>
            <a:off x="2251028" y="1262419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A983AD9-EAA9-4039-A75F-01553AEEABC8}"/>
              </a:ext>
            </a:extLst>
          </p:cNvPr>
          <p:cNvCxnSpPr>
            <a:cxnSpLocks/>
          </p:cNvCxnSpPr>
          <p:nvPr/>
        </p:nvCxnSpPr>
        <p:spPr>
          <a:xfrm>
            <a:off x="2251028" y="4435203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8DBE05-3349-4CFD-A98B-C17D36BBA4DA}"/>
              </a:ext>
            </a:extLst>
          </p:cNvPr>
          <p:cNvSpPr txBox="1"/>
          <p:nvPr/>
        </p:nvSpPr>
        <p:spPr>
          <a:xfrm>
            <a:off x="7056994" y="4320304"/>
            <a:ext cx="164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파싱</a:t>
            </a:r>
            <a:endParaRPr lang="en-US" altLang="ko-KR" sz="12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/>
              <a:t>천식관련 네이버 뉴스</a:t>
            </a:r>
            <a:r>
              <a:rPr lang="en-US" altLang="ko-KR" sz="1000" b="1" dirty="0"/>
              <a:t>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BA6639-6043-4EFB-B099-1C6E10B4C4D2}"/>
              </a:ext>
            </a:extLst>
          </p:cNvPr>
          <p:cNvCxnSpPr>
            <a:cxnSpLocks/>
          </p:cNvCxnSpPr>
          <p:nvPr/>
        </p:nvCxnSpPr>
        <p:spPr>
          <a:xfrm flipV="1">
            <a:off x="7918830" y="3805375"/>
            <a:ext cx="1125" cy="492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075331-FEE0-4A37-A92A-097307C1192A}"/>
              </a:ext>
            </a:extLst>
          </p:cNvPr>
          <p:cNvSpPr txBox="1"/>
          <p:nvPr/>
        </p:nvSpPr>
        <p:spPr>
          <a:xfrm>
            <a:off x="9733618" y="3696597"/>
            <a:ext cx="164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웹페이구현</a:t>
            </a:r>
            <a:endParaRPr lang="en-US" altLang="ko-KR" sz="12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AD68B00-A033-4961-9291-A33772B888E5}"/>
              </a:ext>
            </a:extLst>
          </p:cNvPr>
          <p:cNvCxnSpPr>
            <a:cxnSpLocks/>
          </p:cNvCxnSpPr>
          <p:nvPr/>
        </p:nvCxnSpPr>
        <p:spPr>
          <a:xfrm flipV="1">
            <a:off x="9193655" y="3805375"/>
            <a:ext cx="1046" cy="47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4" descr="C:\Users\Administrator\Desktop\지빠귀\이미지\개발환경 이미지\mysql.jpg">
            <a:extLst>
              <a:ext uri="{FF2B5EF4-FFF2-40B4-BE49-F238E27FC236}">
                <a16:creationId xmlns:a16="http://schemas.microsoft.com/office/drawing/2014/main" id="{A4B2338C-9FDF-4C42-B4EC-A594F1CC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045367" y="2436748"/>
            <a:ext cx="1392425" cy="1036534"/>
          </a:xfrm>
          <a:prstGeom prst="rect">
            <a:avLst/>
          </a:prstGeom>
          <a:noFill/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70B6633-857D-430F-A047-D4A4C7534D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960" y="2478556"/>
            <a:ext cx="1494251" cy="1085551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CBC787-64E6-44C7-8BE5-5344C9A6002E}"/>
              </a:ext>
            </a:extLst>
          </p:cNvPr>
          <p:cNvCxnSpPr>
            <a:cxnSpLocks/>
          </p:cNvCxnSpPr>
          <p:nvPr/>
        </p:nvCxnSpPr>
        <p:spPr>
          <a:xfrm>
            <a:off x="6717286" y="3041757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D7AA05-50E9-4023-930C-3502A0330733}"/>
              </a:ext>
            </a:extLst>
          </p:cNvPr>
          <p:cNvSpPr txBox="1"/>
          <p:nvPr/>
        </p:nvSpPr>
        <p:spPr>
          <a:xfrm>
            <a:off x="4880493" y="5946154"/>
            <a:ext cx="191142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저장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138428-A37C-4676-A3FA-F39577D97792}"/>
              </a:ext>
            </a:extLst>
          </p:cNvPr>
          <p:cNvCxnSpPr>
            <a:cxnSpLocks/>
          </p:cNvCxnSpPr>
          <p:nvPr/>
        </p:nvCxnSpPr>
        <p:spPr>
          <a:xfrm>
            <a:off x="9288231" y="3041757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C5BDB7-55F3-4EEB-B3D4-5A15E83AAB7B}"/>
              </a:ext>
            </a:extLst>
          </p:cNvPr>
          <p:cNvSpPr txBox="1"/>
          <p:nvPr/>
        </p:nvSpPr>
        <p:spPr>
          <a:xfrm>
            <a:off x="9524341" y="5942372"/>
            <a:ext cx="206629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C564B1-2A1C-402F-B7B7-737A93E199C5}"/>
              </a:ext>
            </a:extLst>
          </p:cNvPr>
          <p:cNvSpPr/>
          <p:nvPr/>
        </p:nvSpPr>
        <p:spPr>
          <a:xfrm rot="5400000">
            <a:off x="1904814" y="3015599"/>
            <a:ext cx="1191288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정형데이터</a:t>
            </a:r>
            <a:endParaRPr lang="en-US" altLang="ko-K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2CBFB3-6069-415C-86BD-08CFC8BD28B5}"/>
              </a:ext>
            </a:extLst>
          </p:cNvPr>
          <p:cNvSpPr txBox="1"/>
          <p:nvPr/>
        </p:nvSpPr>
        <p:spPr>
          <a:xfrm>
            <a:off x="8171234" y="5956338"/>
            <a:ext cx="13531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처리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0FF993-83C4-4D8A-AFC4-091FCD66A896}"/>
              </a:ext>
            </a:extLst>
          </p:cNvPr>
          <p:cNvSpPr/>
          <p:nvPr/>
        </p:nvSpPr>
        <p:spPr>
          <a:xfrm>
            <a:off x="7918830" y="4793739"/>
            <a:ext cx="1347962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비정형데이터</a:t>
            </a:r>
            <a:endParaRPr lang="en-US" altLang="ko-K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59E537-61DD-4FD3-BBCC-77AEFFEA1E90}"/>
              </a:ext>
            </a:extLst>
          </p:cNvPr>
          <p:cNvSpPr txBox="1"/>
          <p:nvPr/>
        </p:nvSpPr>
        <p:spPr>
          <a:xfrm>
            <a:off x="4966621" y="3600412"/>
            <a:ext cx="164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데이터 저장</a:t>
            </a:r>
            <a:endParaRPr lang="en-US" altLang="ko-KR" sz="1200" b="1" dirty="0"/>
          </a:p>
        </p:txBody>
      </p:sp>
      <p:sp>
        <p:nvSpPr>
          <p:cNvPr id="9" name="원형 화살표 8"/>
          <p:cNvSpPr/>
          <p:nvPr/>
        </p:nvSpPr>
        <p:spPr>
          <a:xfrm flipH="1">
            <a:off x="8592855" y="1345649"/>
            <a:ext cx="2477453" cy="21596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DBE05-3349-4CFD-A98B-C17D36BBA4DA}"/>
              </a:ext>
            </a:extLst>
          </p:cNvPr>
          <p:cNvSpPr txBox="1"/>
          <p:nvPr/>
        </p:nvSpPr>
        <p:spPr>
          <a:xfrm>
            <a:off x="8443540" y="4327268"/>
            <a:ext cx="164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파싱</a:t>
            </a:r>
            <a:endParaRPr lang="en-US" altLang="ko-KR" sz="1200" b="1" dirty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네이버 </a:t>
            </a:r>
            <a:r>
              <a:rPr lang="ko-KR" altLang="en-US" sz="1000" b="1" dirty="0" smtClean="0"/>
              <a:t>날씨 </a:t>
            </a:r>
            <a:r>
              <a:rPr lang="ko-KR" altLang="en-US" sz="1000" b="1" dirty="0" err="1" smtClean="0"/>
              <a:t>기후수집</a:t>
            </a:r>
            <a:r>
              <a:rPr lang="en-US" altLang="ko-KR" sz="1000" b="1" dirty="0" smtClean="0"/>
              <a:t>)</a:t>
            </a:r>
            <a:endParaRPr lang="en-US" altLang="ko-KR" sz="10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0CBC787-64E6-44C7-8BE5-5344C9A6002E}"/>
              </a:ext>
            </a:extLst>
          </p:cNvPr>
          <p:cNvCxnSpPr>
            <a:cxnSpLocks/>
          </p:cNvCxnSpPr>
          <p:nvPr/>
        </p:nvCxnSpPr>
        <p:spPr>
          <a:xfrm flipH="1" flipV="1">
            <a:off x="6669532" y="3344011"/>
            <a:ext cx="597030" cy="23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3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-1273" b="31725"/>
          <a:stretch/>
        </p:blipFill>
        <p:spPr>
          <a:xfrm>
            <a:off x="826997" y="1402956"/>
            <a:ext cx="5050556" cy="229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0A108-AF5E-445A-A6D0-3BA3F4152797}"/>
              </a:ext>
            </a:extLst>
          </p:cNvPr>
          <p:cNvSpPr txBox="1"/>
          <p:nvPr/>
        </p:nvSpPr>
        <p:spPr>
          <a:xfrm>
            <a:off x="773804" y="6048165"/>
            <a:ext cx="7614368" cy="76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hlinkClick r:id="rId3"/>
              </a:rPr>
              <a:t>http://www.weather.go.kr/weather/lifenindustry/li_asset/HELP/basic/help_02_01.jsp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https://www.yna.co.kr/view/AKR20180601155200017</a:t>
            </a:r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89ECA-6DDB-4D7B-8F3B-E8E3380C364C}"/>
              </a:ext>
            </a:extLst>
          </p:cNvPr>
          <p:cNvSpPr/>
          <p:nvPr/>
        </p:nvSpPr>
        <p:spPr>
          <a:xfrm>
            <a:off x="1967338" y="2073644"/>
            <a:ext cx="3776183" cy="1030144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오른쪽 화살표 3">
            <a:extLst>
              <a:ext uri="{FF2B5EF4-FFF2-40B4-BE49-F238E27FC236}">
                <a16:creationId xmlns:a16="http://schemas.microsoft.com/office/drawing/2014/main" id="{2824BEB6-A7DE-42F2-A354-9A9F6E0B4732}"/>
              </a:ext>
            </a:extLst>
          </p:cNvPr>
          <p:cNvSpPr/>
          <p:nvPr/>
        </p:nvSpPr>
        <p:spPr>
          <a:xfrm>
            <a:off x="5775758" y="2232236"/>
            <a:ext cx="111009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AFC606-5E4D-4C80-8A6C-804ED4113E5A}"/>
              </a:ext>
            </a:extLst>
          </p:cNvPr>
          <p:cNvSpPr/>
          <p:nvPr/>
        </p:nvSpPr>
        <p:spPr>
          <a:xfrm>
            <a:off x="7182717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최저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86AFCC9-14BE-4DF9-A324-4480FD36389C}"/>
              </a:ext>
            </a:extLst>
          </p:cNvPr>
          <p:cNvSpPr/>
          <p:nvPr/>
        </p:nvSpPr>
        <p:spPr>
          <a:xfrm>
            <a:off x="8388172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일교차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B13F4E-D738-485E-9C1B-93B2E649F762}"/>
              </a:ext>
            </a:extLst>
          </p:cNvPr>
          <p:cNvSpPr/>
          <p:nvPr/>
        </p:nvSpPr>
        <p:spPr>
          <a:xfrm>
            <a:off x="9593627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습도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0DAE4EF-8060-4BF3-94F0-0807FA5C81B0}"/>
              </a:ext>
            </a:extLst>
          </p:cNvPr>
          <p:cNvSpPr/>
          <p:nvPr/>
        </p:nvSpPr>
        <p:spPr>
          <a:xfrm>
            <a:off x="10799082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기압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</a:rPr>
              <a:t>hPa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AAB7D-58B6-4BA8-8BAF-C44E184653F7}"/>
              </a:ext>
            </a:extLst>
          </p:cNvPr>
          <p:cNvSpPr txBox="1"/>
          <p:nvPr/>
        </p:nvSpPr>
        <p:spPr>
          <a:xfrm>
            <a:off x="8015190" y="1419886"/>
            <a:ext cx="31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/>
              <a:t>기존 산출 필요 요소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42B0C9-175E-4203-AA0B-EB645A7B703F}"/>
              </a:ext>
            </a:extLst>
          </p:cNvPr>
          <p:cNvSpPr txBox="1"/>
          <p:nvPr/>
        </p:nvSpPr>
        <p:spPr>
          <a:xfrm>
            <a:off x="7642208" y="3114156"/>
            <a:ext cx="39028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기존에 나와있는 </a:t>
            </a:r>
            <a:r>
              <a:rPr lang="en-US" altLang="ko-KR" sz="1500" dirty="0"/>
              <a:t>ALI</a:t>
            </a:r>
            <a:r>
              <a:rPr lang="ko-KR" altLang="en-US" sz="1500" dirty="0"/>
              <a:t>의 산출방법을 참고함</a:t>
            </a:r>
            <a:endParaRPr lang="en-US" altLang="ko-KR" sz="15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6E68DEF-38BC-4F3C-9DBC-C8003A80F5A7}"/>
              </a:ext>
            </a:extLst>
          </p:cNvPr>
          <p:cNvGrpSpPr/>
          <p:nvPr/>
        </p:nvGrpSpPr>
        <p:grpSpPr>
          <a:xfrm>
            <a:off x="818091" y="3745431"/>
            <a:ext cx="2265212" cy="2368434"/>
            <a:chOff x="6099099" y="-85837"/>
            <a:chExt cx="3549902" cy="4413288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60E0FF9-1AE9-40BA-8D63-BE48B4A9F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06"/>
            <a:stretch/>
          </p:blipFill>
          <p:spPr>
            <a:xfrm>
              <a:off x="6099099" y="-85837"/>
              <a:ext cx="3549902" cy="4413288"/>
            </a:xfrm>
            <a:prstGeom prst="rect">
              <a:avLst/>
            </a:prstGeom>
          </p:spPr>
        </p:pic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6E1216-F898-46C1-84B8-4C650EEF6E10}"/>
                </a:ext>
              </a:extLst>
            </p:cNvPr>
            <p:cNvCxnSpPr/>
            <p:nvPr/>
          </p:nvCxnSpPr>
          <p:spPr>
            <a:xfrm>
              <a:off x="6536987" y="2954498"/>
              <a:ext cx="2996119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B3F6A7F-2BC0-454B-A7E6-5BBB9B3D043E}"/>
                </a:ext>
              </a:extLst>
            </p:cNvPr>
            <p:cNvCxnSpPr/>
            <p:nvPr/>
          </p:nvCxnSpPr>
          <p:spPr>
            <a:xfrm>
              <a:off x="6390487" y="3318434"/>
              <a:ext cx="1700471" cy="200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AF5D773-9BF5-405C-8E68-7F07647CF3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3073" r="32669" b="33255"/>
          <a:stretch/>
        </p:blipFill>
        <p:spPr>
          <a:xfrm>
            <a:off x="3127590" y="3753550"/>
            <a:ext cx="3175674" cy="2336005"/>
          </a:xfrm>
          <a:prstGeom prst="rect">
            <a:avLst/>
          </a:prstGeom>
        </p:spPr>
      </p:pic>
      <p:sp>
        <p:nvSpPr>
          <p:cNvPr id="78" name="오른쪽 화살표 3">
            <a:extLst>
              <a:ext uri="{FF2B5EF4-FFF2-40B4-BE49-F238E27FC236}">
                <a16:creationId xmlns:a16="http://schemas.microsoft.com/office/drawing/2014/main" id="{BCE8F24F-94DF-49B8-95A5-B4FC4DF9FEE4}"/>
              </a:ext>
            </a:extLst>
          </p:cNvPr>
          <p:cNvSpPr/>
          <p:nvPr/>
        </p:nvSpPr>
        <p:spPr>
          <a:xfrm>
            <a:off x="6330804" y="4675885"/>
            <a:ext cx="111009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FDB04DB-788A-43E6-994D-93EF24C4C400}"/>
              </a:ext>
            </a:extLst>
          </p:cNvPr>
          <p:cNvSpPr/>
          <p:nvPr/>
        </p:nvSpPr>
        <p:spPr>
          <a:xfrm>
            <a:off x="9080437" y="4497156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오존</a:t>
            </a:r>
          </a:p>
        </p:txBody>
      </p:sp>
      <p:sp>
        <p:nvSpPr>
          <p:cNvPr id="80" name="덧셈 기호 4">
            <a:extLst>
              <a:ext uri="{FF2B5EF4-FFF2-40B4-BE49-F238E27FC236}">
                <a16:creationId xmlns:a16="http://schemas.microsoft.com/office/drawing/2014/main" id="{F02F6C1A-5C36-46E5-8CE0-5CE46BA524EE}"/>
              </a:ext>
            </a:extLst>
          </p:cNvPr>
          <p:cNvSpPr/>
          <p:nvPr/>
        </p:nvSpPr>
        <p:spPr>
          <a:xfrm>
            <a:off x="9288236" y="3598301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1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8" y="1758810"/>
            <a:ext cx="3304229" cy="4806151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77139"/>
              <a:gd name="adj6" fmla="val 17930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-46324"/>
              <a:gd name="adj6" fmla="val 165005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674979" y="1159714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058556" y="3424103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9025829" y="2244958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천식예측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47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4471741" y="5860352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72728"/>
              <a:gd name="adj4" fmla="val 200484"/>
              <a:gd name="adj5" fmla="val -421791"/>
              <a:gd name="adj6" fmla="val 18139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13734" y="1445542"/>
            <a:ext cx="1595375" cy="4269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16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개 지역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09934"/>
              </p:ext>
            </p:extLst>
          </p:nvPr>
        </p:nvGraphicFramePr>
        <p:xfrm>
          <a:off x="1113503" y="1705835"/>
          <a:ext cx="9169114" cy="248545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1309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7156023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</a:tblGrid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</a:rPr>
                        <a:t>오존농도</a:t>
                      </a:r>
                      <a:r>
                        <a:rPr lang="en-US" altLang="ko-KR" sz="2000" kern="0" spc="0" dirty="0">
                          <a:effectLst/>
                        </a:rPr>
                        <a:t>(</a:t>
                      </a:r>
                      <a:r>
                        <a:rPr lang="en-US" sz="2000" kern="0" spc="0" dirty="0">
                          <a:effectLst/>
                        </a:rPr>
                        <a:t>ppm)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작용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0.01~0.02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다소의 냄새를 느낀다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9729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확실히 냄새가 나고</a:t>
                      </a:r>
                      <a:r>
                        <a:rPr lang="en-US" altLang="ko-KR" sz="2000" kern="0" spc="0" dirty="0">
                          <a:effectLst/>
                        </a:rPr>
                        <a:t>, </a:t>
                      </a:r>
                      <a:r>
                        <a:rPr lang="ko-KR" altLang="en-US" sz="2000" kern="0" spc="0" dirty="0">
                          <a:effectLst/>
                        </a:rPr>
                        <a:t>코나 목에 자극을 느낀다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코나 목에 자극을 느끼면 천식이 악화되거나 발병 확률이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증가됨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0.2~0.5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3</a:t>
                      </a:r>
                      <a:r>
                        <a:rPr lang="ko-KR" altLang="en-US" sz="2000" kern="0" spc="0" dirty="0">
                          <a:effectLst/>
                        </a:rPr>
                        <a:t>∼</a:t>
                      </a:r>
                      <a:r>
                        <a:rPr lang="en-US" altLang="ko-KR" sz="2000" kern="0" spc="0" dirty="0">
                          <a:effectLst/>
                        </a:rPr>
                        <a:t>6</a:t>
                      </a:r>
                      <a:r>
                        <a:rPr lang="ko-KR" altLang="en-US" sz="2000" kern="0" spc="0" dirty="0">
                          <a:effectLst/>
                        </a:rPr>
                        <a:t>시간 노출되면 시각이 떨어진다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9FC0-5697-4866-9DB8-65DB3665D4A9}"/>
              </a:ext>
            </a:extLst>
          </p:cNvPr>
          <p:cNvSpPr txBox="1"/>
          <p:nvPr/>
        </p:nvSpPr>
        <p:spPr>
          <a:xfrm>
            <a:off x="1076855" y="4249151"/>
            <a:ext cx="1018902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대기 중에 배출된 광화학 </a:t>
            </a:r>
            <a:r>
              <a:rPr lang="ko-KR" altLang="en-US" dirty="0" err="1"/>
              <a:t>옥시던트의</a:t>
            </a:r>
            <a:r>
              <a:rPr lang="ko-KR" altLang="en-US" dirty="0"/>
              <a:t> 일종으로 </a:t>
            </a:r>
            <a:r>
              <a:rPr lang="en-US" altLang="ko-KR" dirty="0"/>
              <a:t>2</a:t>
            </a:r>
            <a:r>
              <a:rPr lang="ko-KR" altLang="en-US" dirty="0"/>
              <a:t>차 오염물질에 속한다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반복 노출시에는 폐에 영향을 미치며</a:t>
            </a:r>
            <a:r>
              <a:rPr lang="en-US" altLang="ko-KR" dirty="0"/>
              <a:t>, </a:t>
            </a:r>
            <a:r>
              <a:rPr lang="ko-KR" altLang="en-US" dirty="0"/>
              <a:t>폐기종 및 천식을 악화시키고</a:t>
            </a:r>
            <a:r>
              <a:rPr lang="en-US" altLang="ko-KR" dirty="0"/>
              <a:t>, </a:t>
            </a:r>
            <a:r>
              <a:rPr lang="ko-KR" altLang="en-US" dirty="0"/>
              <a:t>폐활량을 감소 시킬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특히 기관지 천식환자나 호흡기 </a:t>
            </a:r>
            <a:r>
              <a:rPr lang="ko-KR" altLang="en-US" dirty="0" err="1"/>
              <a:t>질환자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, </a:t>
            </a:r>
            <a:r>
              <a:rPr lang="ko-KR" altLang="en-US" dirty="0"/>
              <a:t>노약자 등에게는 많은 영향을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40DFE-EC39-4FFE-ABB5-93E9EFCD4BD5}"/>
              </a:ext>
            </a:extLst>
          </p:cNvPr>
          <p:cNvSpPr txBox="1"/>
          <p:nvPr/>
        </p:nvSpPr>
        <p:spPr>
          <a:xfrm>
            <a:off x="1113503" y="6277494"/>
            <a:ext cx="685966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https://www.airkorea.or.kr/web/airMatter?pMENU_NO=130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6-2)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새로운 천식 예측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95" y="2491795"/>
            <a:ext cx="958438" cy="95843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829879" y="2495346"/>
            <a:ext cx="958438" cy="103184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11790-BC31-46D9-A470-5008D8934333}"/>
              </a:ext>
            </a:extLst>
          </p:cNvPr>
          <p:cNvSpPr txBox="1"/>
          <p:nvPr/>
        </p:nvSpPr>
        <p:spPr>
          <a:xfrm>
            <a:off x="694620" y="3703151"/>
            <a:ext cx="258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16</a:t>
            </a:r>
            <a:r>
              <a:rPr lang="ko-KR" altLang="en-US" b="1" dirty="0"/>
              <a:t>개 지역</a:t>
            </a:r>
            <a:r>
              <a:rPr lang="en-US" altLang="ko-KR" b="1" dirty="0"/>
              <a:t>(</a:t>
            </a:r>
            <a:r>
              <a:rPr lang="ko-KR" altLang="en-US" b="1" dirty="0"/>
              <a:t>일별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3F162FC-9D8A-4824-ADF1-73E334EE5B07}"/>
              </a:ext>
            </a:extLst>
          </p:cNvPr>
          <p:cNvSpPr/>
          <p:nvPr/>
        </p:nvSpPr>
        <p:spPr>
          <a:xfrm>
            <a:off x="4079450" y="2571307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최저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7CABCF8-9B17-4270-99D3-5CA66E4C2477}"/>
              </a:ext>
            </a:extLst>
          </p:cNvPr>
          <p:cNvSpPr/>
          <p:nvPr/>
        </p:nvSpPr>
        <p:spPr>
          <a:xfrm>
            <a:off x="5284905" y="2571307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일교차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849F04F-0D90-4CB3-9A7A-048652E7D4F2}"/>
              </a:ext>
            </a:extLst>
          </p:cNvPr>
          <p:cNvSpPr/>
          <p:nvPr/>
        </p:nvSpPr>
        <p:spPr>
          <a:xfrm>
            <a:off x="6490360" y="2571307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습도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8F8EFDB-EC67-49A2-AA8D-94CEDAD0BF37}"/>
              </a:ext>
            </a:extLst>
          </p:cNvPr>
          <p:cNvSpPr/>
          <p:nvPr/>
        </p:nvSpPr>
        <p:spPr>
          <a:xfrm>
            <a:off x="7695815" y="2571307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기압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</a:rPr>
              <a:t>hPa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00396-8130-4EF5-8F53-9E55E354F727}"/>
              </a:ext>
            </a:extLst>
          </p:cNvPr>
          <p:cNvSpPr txBox="1"/>
          <p:nvPr/>
        </p:nvSpPr>
        <p:spPr>
          <a:xfrm>
            <a:off x="4400077" y="3667536"/>
            <a:ext cx="39355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기존에 나와있는 </a:t>
            </a:r>
            <a:r>
              <a:rPr lang="en-US" altLang="ko-KR" b="1" dirty="0"/>
              <a:t>ALI</a:t>
            </a:r>
            <a:r>
              <a:rPr lang="ko-KR" altLang="en-US" b="1" dirty="0"/>
              <a:t>의 산출요소</a:t>
            </a:r>
            <a:endParaRPr lang="en-US" altLang="ko-KR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5387A66-D097-40F5-BC49-0859630CDB8C}"/>
              </a:ext>
            </a:extLst>
          </p:cNvPr>
          <p:cNvSpPr/>
          <p:nvPr/>
        </p:nvSpPr>
        <p:spPr>
          <a:xfrm>
            <a:off x="9681460" y="2532421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오존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(ppm)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8" name="덧셈 기호 4">
            <a:extLst>
              <a:ext uri="{FF2B5EF4-FFF2-40B4-BE49-F238E27FC236}">
                <a16:creationId xmlns:a16="http://schemas.microsoft.com/office/drawing/2014/main" id="{07C6E800-2FBD-40E9-9E66-3EC0BCD9709E}"/>
              </a:ext>
            </a:extLst>
          </p:cNvPr>
          <p:cNvSpPr/>
          <p:nvPr/>
        </p:nvSpPr>
        <p:spPr>
          <a:xfrm>
            <a:off x="8901270" y="2727712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같음 기호 88">
            <a:extLst>
              <a:ext uri="{FF2B5EF4-FFF2-40B4-BE49-F238E27FC236}">
                <a16:creationId xmlns:a16="http://schemas.microsoft.com/office/drawing/2014/main" id="{6D5B1F3A-2138-4FDD-A657-409D3595EA3E}"/>
              </a:ext>
            </a:extLst>
          </p:cNvPr>
          <p:cNvSpPr/>
          <p:nvPr/>
        </p:nvSpPr>
        <p:spPr>
          <a:xfrm>
            <a:off x="1003926" y="4883873"/>
            <a:ext cx="773867" cy="467392"/>
          </a:xfrm>
          <a:prstGeom prst="mathEqual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05B99A-E6C4-43A9-945F-E6E318498C67}"/>
              </a:ext>
            </a:extLst>
          </p:cNvPr>
          <p:cNvSpPr txBox="1"/>
          <p:nvPr/>
        </p:nvSpPr>
        <p:spPr>
          <a:xfrm>
            <a:off x="1800276" y="4802098"/>
            <a:ext cx="61259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</a:t>
            </a:r>
            <a:r>
              <a:rPr lang="en-US" altLang="ko-KR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ALI(</a:t>
            </a:r>
            <a:r>
              <a:rPr lang="ko-KR" altLang="en-US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천식위험지수</a:t>
            </a:r>
            <a:r>
              <a:rPr lang="en-US" altLang="ko-KR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972E84-1E11-4DD8-A641-6CF06F84F8AE}"/>
              </a:ext>
            </a:extLst>
          </p:cNvPr>
          <p:cNvSpPr txBox="1"/>
          <p:nvPr/>
        </p:nvSpPr>
        <p:spPr>
          <a:xfrm>
            <a:off x="8901270" y="3608767"/>
            <a:ext cx="30445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새로운 </a:t>
            </a:r>
            <a:r>
              <a:rPr lang="en-US" altLang="ko-KR" b="1" dirty="0"/>
              <a:t>ALI</a:t>
            </a:r>
            <a:r>
              <a:rPr lang="ko-KR" altLang="en-US" b="1" dirty="0"/>
              <a:t>의 산출요소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68943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11291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9389" y="2048539"/>
            <a:ext cx="4616611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팀원 소개</a:t>
            </a:r>
            <a:endParaRPr lang="en-US" altLang="ko-KR" sz="25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개발 동기</a:t>
            </a:r>
            <a:endParaRPr lang="en-US" altLang="ko-KR" sz="25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선정 질병</a:t>
            </a:r>
            <a:endParaRPr lang="en-US" altLang="ko-KR" sz="25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목표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     4-1 ) </a:t>
            </a:r>
            <a:r>
              <a:rPr lang="ko-KR" altLang="en-US" sz="2200" b="1" dirty="0"/>
              <a:t>기능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     4-2 ) </a:t>
            </a:r>
            <a:r>
              <a:rPr lang="ko-KR" altLang="en-US" sz="2200" b="1" dirty="0"/>
              <a:t>기대방안</a:t>
            </a:r>
            <a:endParaRPr lang="en-US" altLang="ko-KR" sz="2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477AB-D02D-43FC-A0FC-4442549B8983}"/>
              </a:ext>
            </a:extLst>
          </p:cNvPr>
          <p:cNvSpPr txBox="1"/>
          <p:nvPr/>
        </p:nvSpPr>
        <p:spPr>
          <a:xfrm>
            <a:off x="5794878" y="2020114"/>
            <a:ext cx="461661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ko-KR" altLang="en-US" sz="2500" b="1" dirty="0"/>
              <a:t>개발 환경</a:t>
            </a:r>
            <a:endParaRPr lang="en-US" altLang="ko-KR" sz="2500" b="1" dirty="0"/>
          </a:p>
          <a:p>
            <a:r>
              <a:rPr lang="en-US" altLang="ko-KR" sz="2200" b="1" dirty="0"/>
              <a:t>     5-1 ) </a:t>
            </a:r>
            <a:r>
              <a:rPr lang="ko-KR" altLang="en-US" sz="2200" b="1" dirty="0"/>
              <a:t>개발프로그램 설치</a:t>
            </a:r>
            <a:endParaRPr lang="en-US" altLang="ko-KR" sz="2200" b="1" dirty="0"/>
          </a:p>
          <a:p>
            <a:r>
              <a:rPr lang="en-US" altLang="ko-KR" sz="2200" b="1" dirty="0"/>
              <a:t>     5-2 ) </a:t>
            </a:r>
            <a:r>
              <a:rPr lang="ko-KR" altLang="en-US" sz="2200" b="1" dirty="0"/>
              <a:t>개발프로그램 선정 이유</a:t>
            </a:r>
            <a:endParaRPr lang="en-US" altLang="ko-KR" sz="2200" b="1" dirty="0"/>
          </a:p>
          <a:p>
            <a:r>
              <a:rPr lang="en-US" altLang="ko-KR" sz="2200" b="1" dirty="0"/>
              <a:t>     5-3 ) </a:t>
            </a:r>
            <a:r>
              <a:rPr lang="ko-KR" altLang="en-US" sz="2200" b="1" dirty="0"/>
              <a:t>시스템 흐름도</a:t>
            </a:r>
            <a:endParaRPr lang="en-US" altLang="ko-KR" sz="2200" b="1" dirty="0"/>
          </a:p>
          <a:p>
            <a:r>
              <a:rPr lang="en-US" altLang="ko-KR" sz="2500" b="1" dirty="0"/>
              <a:t>6. </a:t>
            </a:r>
            <a:r>
              <a:rPr lang="ko-KR" altLang="en-US" sz="2500" b="1" dirty="0"/>
              <a:t>진행 상황</a:t>
            </a:r>
            <a:r>
              <a:rPr lang="en-US" altLang="ko-KR" sz="2500" b="1" dirty="0"/>
              <a:t> </a:t>
            </a:r>
          </a:p>
          <a:p>
            <a:r>
              <a:rPr lang="en-US" altLang="ko-KR" sz="2500" b="1" dirty="0"/>
              <a:t>7.</a:t>
            </a:r>
            <a:r>
              <a:rPr lang="ko-KR" altLang="en-US" sz="2500" b="1" dirty="0"/>
              <a:t> 개발 일정</a:t>
            </a:r>
            <a:endParaRPr lang="en-US" altLang="ko-KR" sz="2500" b="1" dirty="0"/>
          </a:p>
          <a:p>
            <a:r>
              <a:rPr lang="en-US" altLang="ko-KR" sz="2200" b="1" dirty="0"/>
              <a:t>     7-1) </a:t>
            </a:r>
            <a:r>
              <a:rPr lang="ko-KR" altLang="en-US" sz="2200" b="1" dirty="0"/>
              <a:t>개발일정</a:t>
            </a:r>
            <a:endParaRPr lang="en-US" altLang="ko-KR" sz="2200" b="1" dirty="0"/>
          </a:p>
          <a:p>
            <a:r>
              <a:rPr lang="en-US" altLang="ko-KR" sz="2200" b="1" dirty="0"/>
              <a:t>     7-2) </a:t>
            </a:r>
            <a:r>
              <a:rPr lang="ko-KR" altLang="en-US" sz="2200" b="1" dirty="0"/>
              <a:t>다음주 개발일정</a:t>
            </a:r>
            <a:endParaRPr lang="en-US" altLang="ko-KR" sz="2200" b="1" dirty="0"/>
          </a:p>
          <a:p>
            <a:r>
              <a:rPr lang="en-US" altLang="ko-KR" sz="2500" b="1" dirty="0"/>
              <a:t>8. </a:t>
            </a:r>
            <a:r>
              <a:rPr lang="ko-KR" altLang="en-US" sz="2500" b="1" dirty="0"/>
              <a:t>참고문헌 및 사이트</a:t>
            </a:r>
            <a:endParaRPr lang="en-US" altLang="ko-KR" sz="2500" b="1" dirty="0"/>
          </a:p>
          <a:p>
            <a:r>
              <a:rPr lang="en-US" altLang="ko-KR" sz="2500" b="1" dirty="0"/>
              <a:t>9. </a:t>
            </a:r>
            <a:r>
              <a:rPr lang="ko-KR" altLang="en-US" sz="2500" b="1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6-3)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63977" y="74163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9" y="1629131"/>
            <a:ext cx="3984302" cy="3187601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630" y="2595422"/>
            <a:ext cx="3710074" cy="1181597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4576661" y="1689689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3550032">
            <a:off x="3188327" y="4161042"/>
            <a:ext cx="568998" cy="55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7699" y="5052256"/>
            <a:ext cx="550830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기상청에서 지역과 시간대 </a:t>
            </a:r>
            <a:endParaRPr lang="en-US" altLang="ko-KR" dirty="0"/>
          </a:p>
          <a:p>
            <a:r>
              <a:rPr lang="ko-KR" altLang="en-US" dirty="0"/>
              <a:t>필요한 자료를 선택하면 쉽게 조회와 다운로드 가능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675" y="605886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62B2DE-330C-497F-BF5F-F6841CF8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1881" y="1619214"/>
            <a:ext cx="4715075" cy="31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13">
            <a:extLst>
              <a:ext uri="{FF2B5EF4-FFF2-40B4-BE49-F238E27FC236}">
                <a16:creationId xmlns:a16="http://schemas.microsoft.com/office/drawing/2014/main" id="{9E4BBC18-5790-4635-A1AD-728312E2BA5A}"/>
              </a:ext>
            </a:extLst>
          </p:cNvPr>
          <p:cNvSpPr/>
          <p:nvPr/>
        </p:nvSpPr>
        <p:spPr>
          <a:xfrm>
            <a:off x="8826261" y="2769271"/>
            <a:ext cx="606314" cy="4487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1016E-7CE2-435C-9276-3DC81662DB43}"/>
              </a:ext>
            </a:extLst>
          </p:cNvPr>
          <p:cNvSpPr txBox="1"/>
          <p:nvPr/>
        </p:nvSpPr>
        <p:spPr>
          <a:xfrm>
            <a:off x="6771881" y="4986610"/>
            <a:ext cx="47150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</a:t>
            </a:r>
            <a:r>
              <a:rPr lang="ko-KR" altLang="en-US" dirty="0" err="1"/>
              <a:t>포털에서</a:t>
            </a:r>
            <a:r>
              <a:rPr lang="ko-KR" altLang="en-US" dirty="0"/>
              <a:t> 파일데이터에 접속해 원하는 정보를 골라 선택 다운로드 클릭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BA45A-987C-4AD3-8CE3-4B36137EAAC7}"/>
              </a:ext>
            </a:extLst>
          </p:cNvPr>
          <p:cNvSpPr txBox="1"/>
          <p:nvPr/>
        </p:nvSpPr>
        <p:spPr>
          <a:xfrm>
            <a:off x="5464167" y="606838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6-3)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298AFB-E5A9-40D5-BDD2-CA3A8FC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1553757"/>
            <a:ext cx="5046541" cy="30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에어코리아</a:t>
            </a:r>
            <a:r>
              <a:rPr lang="en-US" altLang="ko-KR" dirty="0"/>
              <a:t>’</a:t>
            </a:r>
            <a:r>
              <a:rPr lang="ko-KR" altLang="en-US" dirty="0"/>
              <a:t>에서 실시간 자료 조회에서 </a:t>
            </a:r>
            <a:endParaRPr lang="en-US" altLang="ko-KR" dirty="0"/>
          </a:p>
          <a:p>
            <a:pPr algn="ctr"/>
            <a:r>
              <a:rPr lang="ko-KR" altLang="en-US" dirty="0"/>
              <a:t>시도별 대기정보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5413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케이웨더</a:t>
            </a:r>
            <a:r>
              <a:rPr lang="en-US" altLang="ko-KR" dirty="0"/>
              <a:t>’</a:t>
            </a:r>
            <a:r>
              <a:rPr lang="ko-KR" altLang="en-US" dirty="0"/>
              <a:t>에서 필요한 오존 농도만 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http://www.kweather.co.kr/air/air_present_me.html</a:t>
            </a:r>
            <a:endParaRPr lang="ko-KR" alt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06B9BED-6D5F-4F77-8FCD-4F6B3938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38451"/>
            <a:ext cx="4541375" cy="30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59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6-3)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네이버 날씨에서 </a:t>
            </a:r>
            <a:r>
              <a:rPr lang="ko-KR" altLang="en-US" dirty="0" err="1"/>
              <a:t>기후데이터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news.naver.com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83480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네이버 뉴스에서 천식 기사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weather.naver.com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6" y="1578942"/>
            <a:ext cx="4725840" cy="29376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84" y="1577166"/>
            <a:ext cx="4819812" cy="29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6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수집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1507972" y="2784667"/>
            <a:ext cx="727261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결과적으로 몇 개의 데이터를 가지고 왔고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처리했는지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추가해야함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2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읽어서 사용하기 위해서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경기환자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kisixpa.csv',thousands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경기기후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kisixtem.csv',thousands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경기오존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sixozon.csv',thousands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경기도 지역의 환자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오존 데이터를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모듈을 이용하여 가져옵니다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경기환자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경기기후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on='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명령어는 데이터를 병합시켜주는 기능으로 환자와 기후를 날짜를 기준으로 서로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병합시켜 주었습니다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/>
          <a:stretch/>
        </p:blipFill>
        <p:spPr>
          <a:xfrm>
            <a:off x="820132" y="2925944"/>
            <a:ext cx="913461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_y']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열을 삭제하는 명령어로 써 중복된 지역 값을 제거 하기 위해서 사용했습니다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그다음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되있는것을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지역으로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바꾸기위해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다음과 같은 명령어를 썼습니다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2.rename(columns={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2.columns[1] : ＇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＇},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이름을 재설정하는 명령어이고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 번째를 지역으로 바꾸었습니다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/>
          <a:stretch/>
        </p:blipFill>
        <p:spPr>
          <a:xfrm>
            <a:off x="745309" y="3598536"/>
            <a:ext cx="915195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경기오존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on='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다음으로 경기통합 한 데이터와 경기 오존 데이터를 날짜를 기준으로 병합시켰습니다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이로써 한 데이터에 오존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기후를 다 넣어주었습니다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9" y="2869126"/>
            <a:ext cx="820146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454" y="1528859"/>
            <a:ext cx="514352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&gt;62.5: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62.5&lt;=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&lt;44.5: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44.5&lt;=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&lt;30.3: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9097" y="2138459"/>
            <a:ext cx="5638800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다음은 경기 지방의 </a:t>
            </a:r>
            <a:r>
              <a:rPr lang="ko-KR" altLang="en-US" sz="2400" b="1" u="sng" dirty="0"/>
              <a:t>습도 위험지수를 등급별</a:t>
            </a:r>
            <a:r>
              <a:rPr lang="ko-KR" altLang="en-US" b="1" dirty="0"/>
              <a:t>로 나누는 과정인데 </a:t>
            </a:r>
            <a:r>
              <a:rPr lang="en-US" altLang="ko-KR" b="1" dirty="0"/>
              <a:t>[i,6]</a:t>
            </a:r>
            <a:r>
              <a:rPr lang="ko-KR" altLang="en-US" b="1" dirty="0"/>
              <a:t>에서 </a:t>
            </a:r>
            <a:r>
              <a:rPr lang="en-US" altLang="ko-KR" b="1" dirty="0"/>
              <a:t>6</a:t>
            </a:r>
            <a:r>
              <a:rPr lang="ko-KR" altLang="en-US" b="1" dirty="0"/>
              <a:t>은 </a:t>
            </a:r>
            <a:r>
              <a:rPr lang="en-US" altLang="ko-KR" b="1" dirty="0"/>
              <a:t>6</a:t>
            </a:r>
            <a:r>
              <a:rPr lang="ko-KR" altLang="en-US" b="1" dirty="0"/>
              <a:t>번째 컬럼을 의미합니다</a:t>
            </a:r>
            <a:r>
              <a:rPr lang="en-US" altLang="ko-KR" b="1" dirty="0"/>
              <a:t>. 6</a:t>
            </a:r>
            <a:r>
              <a:rPr lang="ko-KR" altLang="en-US" b="1" dirty="0"/>
              <a:t>번째 컬럼인 최소상대습도를 기준으로 습도의 등급을 나누어주었습니다</a:t>
            </a:r>
            <a:r>
              <a:rPr lang="en-US" altLang="ko-KR" b="1" dirty="0"/>
              <a:t>.</a:t>
            </a:r>
          </a:p>
          <a:p>
            <a:pPr algn="ctr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62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810970" y="1560976"/>
            <a:ext cx="812633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 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최고기온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(°C)'] -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(°C)']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276" y="2246998"/>
            <a:ext cx="8030028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에 새로운 일교차라는 열을 만들고 일교차의 값은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에 있는 </a:t>
            </a:r>
            <a:r>
              <a:rPr lang="ko-KR" altLang="en-US" dirty="0" err="1"/>
              <a:t>최고기온과</a:t>
            </a:r>
            <a:r>
              <a:rPr lang="ko-KR" altLang="en-US" dirty="0"/>
              <a:t> 에서 최저기온을 </a:t>
            </a:r>
            <a:r>
              <a:rPr lang="ko-KR" altLang="en-US" dirty="0" err="1"/>
              <a:t>뺀값을</a:t>
            </a:r>
            <a:r>
              <a:rPr lang="ko-KR" altLang="en-US" dirty="0"/>
              <a:t> 넣어주었습니다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9" y="3348519"/>
            <a:ext cx="9787713" cy="2796782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735163" y="3339015"/>
            <a:ext cx="546847" cy="288717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586691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빅데이터 </a:t>
            </a:r>
            <a:r>
              <a:rPr lang="en-US" altLang="ko-KR" sz="50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ko-KR" altLang="en-US" sz="5000" b="1" dirty="0">
                <a:solidFill>
                  <a:schemeClr val="tx2">
                    <a:lumMod val="75000"/>
                  </a:schemeClr>
                </a:solidFill>
              </a:rPr>
              <a:t>단계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11291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010" y="1687453"/>
            <a:ext cx="11394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65626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8.6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8.6&lt;=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12.3: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12.3&lt;=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15.8: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15.8&lt;=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&lt;-7.7 or 30&lt;=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2.values[1,3]: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-7.7&lt;=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&lt;-0.5: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-0.5&lt;=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 12.6: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12.6&lt;=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&lt;30: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2763830"/>
            <a:ext cx="5396752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u="sng" dirty="0"/>
              <a:t>일교차 위험지수</a:t>
            </a:r>
            <a:r>
              <a:rPr lang="ko-KR" altLang="en-US" dirty="0"/>
              <a:t>와 </a:t>
            </a:r>
            <a:r>
              <a:rPr lang="ko-KR" altLang="en-US" sz="2400" u="sng" dirty="0"/>
              <a:t>최저기온 위험지수</a:t>
            </a:r>
            <a:r>
              <a:rPr lang="ko-KR" altLang="en-US" dirty="0"/>
              <a:t>를</a:t>
            </a:r>
            <a:r>
              <a:rPr lang="ko-KR" altLang="en-US" sz="2400" dirty="0"/>
              <a:t> </a:t>
            </a:r>
            <a:r>
              <a:rPr lang="ko-KR" altLang="en-US" dirty="0"/>
              <a:t>등급별로 나타내기 위하여 </a:t>
            </a:r>
            <a:r>
              <a:rPr lang="en-US" altLang="ko-KR" dirty="0"/>
              <a:t>if</a:t>
            </a:r>
            <a:r>
              <a:rPr lang="ko-KR" altLang="en-US" dirty="0"/>
              <a:t>문을 주어 등급을 매긴 값에 따라 등급을 나누어 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1007.6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1007.6&lt;=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1016.2: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1016.2&lt;=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1022.1: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1022.1&lt;=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'4‘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298.4: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298.4&lt;=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323.7: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323.7&lt;=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346.4: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346.4&lt;=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DD83B8-DBAC-460F-80FA-A7EEEDBE5981}"/>
              </a:ext>
            </a:extLst>
          </p:cNvPr>
          <p:cNvSpPr txBox="1"/>
          <p:nvPr/>
        </p:nvSpPr>
        <p:spPr>
          <a:xfrm>
            <a:off x="6096000" y="2763830"/>
            <a:ext cx="5396752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u="sng" dirty="0"/>
              <a:t>기압위험지수</a:t>
            </a:r>
            <a:r>
              <a:rPr lang="ko-KR" altLang="en-US" dirty="0"/>
              <a:t>와 </a:t>
            </a:r>
            <a:r>
              <a:rPr lang="ko-KR" altLang="en-US" sz="2400" u="sng" dirty="0"/>
              <a:t>오존위험지수</a:t>
            </a:r>
            <a:r>
              <a:rPr lang="ko-KR" altLang="en-US" dirty="0"/>
              <a:t>를</a:t>
            </a:r>
            <a:r>
              <a:rPr lang="ko-KR" altLang="en-US" sz="2400" dirty="0"/>
              <a:t> </a:t>
            </a:r>
            <a:r>
              <a:rPr lang="ko-KR" altLang="en-US" dirty="0"/>
              <a:t>등급별로 나타내기 위하여 </a:t>
            </a:r>
            <a:r>
              <a:rPr lang="en-US" altLang="ko-KR" dirty="0"/>
              <a:t>if</a:t>
            </a:r>
            <a:r>
              <a:rPr lang="ko-KR" altLang="en-US" dirty="0"/>
              <a:t>문을 주어 등급을 매긴 값에 따라 등급을 나누어 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0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1007.6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1007.6&lt;=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1016.2: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1016.2&lt;=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1022.1: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1022.1&lt;=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'4‘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298.4: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298.4&lt;=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323.7: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323.7&lt;=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346.4: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346.4&lt;=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63" y="1413610"/>
            <a:ext cx="6363251" cy="51779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79" y="1044278"/>
            <a:ext cx="6530906" cy="5270468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203576" y="1156992"/>
            <a:ext cx="1640542" cy="5162891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70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일교차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습도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최소상대습도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오존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 </a:t>
            </a:r>
            <a:r>
              <a:rPr lang="ko-KR" altLang="en-US" b="1" dirty="0" err="1"/>
              <a:t>오존량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기압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2[＇</a:t>
            </a:r>
            <a:r>
              <a:rPr lang="ko-KR" altLang="en-US" b="1" dirty="0"/>
              <a:t>기압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최저기온 </a:t>
            </a:r>
            <a:r>
              <a:rPr lang="en-US" altLang="ko-KR" b="1" dirty="0"/>
              <a:t>= -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</a:t>
            </a:r>
            <a:r>
              <a:rPr lang="en-US" altLang="ko-KR" b="1" dirty="0"/>
              <a:t>(°C)'].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al = </a:t>
            </a:r>
            <a:r>
              <a:rPr lang="ko-KR" altLang="en-US" b="1" dirty="0"/>
              <a:t>일교차</a:t>
            </a:r>
            <a:r>
              <a:rPr lang="en-US" altLang="ko-KR" b="1" dirty="0"/>
              <a:t>+</a:t>
            </a:r>
            <a:r>
              <a:rPr lang="ko-KR" altLang="en-US" b="1" dirty="0"/>
              <a:t>습도</a:t>
            </a:r>
            <a:r>
              <a:rPr lang="en-US" altLang="ko-KR" b="1" dirty="0"/>
              <a:t>+</a:t>
            </a:r>
            <a:r>
              <a:rPr lang="ko-KR" altLang="en-US" b="1" dirty="0"/>
              <a:t>오존</a:t>
            </a:r>
            <a:r>
              <a:rPr lang="en-US" altLang="ko-KR" b="1" dirty="0"/>
              <a:t>+</a:t>
            </a:r>
            <a:r>
              <a:rPr lang="ko-KR" altLang="en-US" b="1" dirty="0"/>
              <a:t>기압</a:t>
            </a:r>
            <a:r>
              <a:rPr lang="en-US" altLang="ko-KR" b="1" dirty="0"/>
              <a:t>+</a:t>
            </a:r>
            <a:r>
              <a:rPr lang="ko-KR" altLang="en-US" b="1" dirty="0"/>
              <a:t>최저기온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6" y="3536896"/>
            <a:ext cx="7204136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다음은 환자 발생수와 일교차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</a:t>
            </a:r>
            <a:r>
              <a:rPr lang="ko-KR" altLang="en-US" dirty="0"/>
              <a:t>오존</a:t>
            </a:r>
            <a:r>
              <a:rPr lang="en-US" altLang="ko-KR" dirty="0"/>
              <a:t>,</a:t>
            </a:r>
            <a:r>
              <a:rPr lang="ko-KR" altLang="en-US" dirty="0"/>
              <a:t>기압</a:t>
            </a:r>
            <a:r>
              <a:rPr lang="en-US" altLang="ko-KR" dirty="0"/>
              <a:t>,</a:t>
            </a:r>
            <a:r>
              <a:rPr lang="ko-KR" altLang="en-US" dirty="0"/>
              <a:t>최저기온에 따른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500" b="1" u="sng" dirty="0"/>
              <a:t>상관관계분석</a:t>
            </a:r>
            <a:endParaRPr lang="en-US" altLang="ko-KR" sz="2500" b="1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마지막의 </a:t>
            </a:r>
            <a:r>
              <a:rPr lang="en-US" altLang="ko-KR" dirty="0"/>
              <a:t>al</a:t>
            </a:r>
            <a:r>
              <a:rPr lang="ko-KR" altLang="en-US" dirty="0"/>
              <a:t>은 위의 상관성의 값을 다 더해준 값입니다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247" y="6087006"/>
            <a:ext cx="1096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상관관계분석이란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Ex)’</a:t>
            </a:r>
            <a:r>
              <a:rPr lang="ko-KR" altLang="en-US" dirty="0"/>
              <a:t>키가 크면 </a:t>
            </a:r>
            <a:r>
              <a:rPr lang="ko-KR" altLang="en-US" dirty="0" err="1"/>
              <a:t>발이크다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키와 발의 관계가 얼마나 관련된 관계를 가지고 수치로 관련성을 분석하는 것</a:t>
            </a:r>
            <a:endParaRPr lang="en-US" altLang="ko-KR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45" y="2428869"/>
            <a:ext cx="3596789" cy="21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515" y="1715747"/>
            <a:ext cx="377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일교차 </a:t>
            </a:r>
            <a:r>
              <a:rPr lang="en-US" altLang="ko-KR" b="1" dirty="0"/>
              <a:t>= </a:t>
            </a:r>
            <a:r>
              <a:rPr lang="ko-KR" altLang="en-US" b="1" dirty="0"/>
              <a:t>일교차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습도 </a:t>
            </a:r>
            <a:r>
              <a:rPr lang="en-US" altLang="ko-KR" b="1" dirty="0"/>
              <a:t>= </a:t>
            </a:r>
            <a:r>
              <a:rPr lang="ko-KR" altLang="en-US" b="1" dirty="0"/>
              <a:t>습도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오존 </a:t>
            </a:r>
            <a:r>
              <a:rPr lang="en-US" altLang="ko-KR" b="1" dirty="0"/>
              <a:t>= </a:t>
            </a:r>
            <a:r>
              <a:rPr lang="ko-KR" altLang="en-US" b="1" dirty="0"/>
              <a:t>오존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기압 </a:t>
            </a:r>
            <a:r>
              <a:rPr lang="en-US" altLang="ko-KR" b="1" dirty="0"/>
              <a:t>= </a:t>
            </a:r>
            <a:r>
              <a:rPr lang="ko-KR" altLang="en-US" b="1" dirty="0"/>
              <a:t>기압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최저기온 </a:t>
            </a:r>
            <a:r>
              <a:rPr lang="en-US" altLang="ko-KR" b="1" dirty="0"/>
              <a:t>= </a:t>
            </a:r>
            <a:r>
              <a:rPr lang="ko-KR" altLang="en-US" b="1" dirty="0"/>
              <a:t>최저기온</a:t>
            </a:r>
            <a:r>
              <a:rPr lang="en-US" altLang="ko-KR" b="1" dirty="0"/>
              <a:t>/al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4577" y="1368403"/>
            <a:ext cx="56420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다음으로 다 더한 </a:t>
            </a:r>
            <a:r>
              <a:rPr lang="en-US" altLang="ko-KR" dirty="0"/>
              <a:t>al</a:t>
            </a:r>
            <a:r>
              <a:rPr lang="ko-KR" altLang="en-US" dirty="0"/>
              <a:t>값으로 일교차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오존</a:t>
            </a:r>
            <a:r>
              <a:rPr lang="en-US" altLang="ko-KR" dirty="0"/>
              <a:t>, </a:t>
            </a:r>
            <a:r>
              <a:rPr lang="ko-KR" altLang="en-US" dirty="0"/>
              <a:t>기압</a:t>
            </a:r>
            <a:r>
              <a:rPr lang="en-US" altLang="ko-KR" dirty="0"/>
              <a:t>,</a:t>
            </a:r>
            <a:r>
              <a:rPr lang="ko-KR" altLang="en-US" dirty="0"/>
              <a:t>최저기온을 나누어 어떤 것이 천식에 영향력을 많이 미치는지 </a:t>
            </a:r>
            <a:r>
              <a:rPr lang="en-US" altLang="ko-KR" dirty="0"/>
              <a:t>%</a:t>
            </a:r>
            <a:r>
              <a:rPr lang="ko-KR" altLang="en-US" dirty="0"/>
              <a:t>를 확인해보았습니다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5" y="3387163"/>
            <a:ext cx="4944585" cy="23813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18956" y="3104191"/>
            <a:ext cx="431908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을 기준임으로 값에 </a:t>
            </a:r>
            <a:r>
              <a:rPr lang="en-US" altLang="ko-KR" dirty="0"/>
              <a:t>100</a:t>
            </a:r>
            <a:r>
              <a:rPr lang="ko-KR" altLang="en-US" dirty="0"/>
              <a:t>을 곱해준다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</a:t>
            </a:r>
            <a:r>
              <a:rPr lang="ko-KR" altLang="en-US" dirty="0"/>
              <a:t>약 일교차가      </a:t>
            </a:r>
            <a:r>
              <a:rPr lang="en-US" altLang="ko-KR" dirty="0"/>
              <a:t>6%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</a:t>
            </a:r>
            <a:r>
              <a:rPr lang="ko-KR" altLang="en-US" dirty="0"/>
              <a:t>습  도 가    </a:t>
            </a:r>
            <a:r>
              <a:rPr lang="en-US" altLang="ko-KR" dirty="0"/>
              <a:t>11%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</a:t>
            </a:r>
            <a:r>
              <a:rPr lang="ko-KR" altLang="en-US" dirty="0"/>
              <a:t>오  존 이    </a:t>
            </a:r>
            <a:r>
              <a:rPr lang="en-US" altLang="ko-KR" dirty="0"/>
              <a:t>12%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</a:t>
            </a:r>
            <a:r>
              <a:rPr lang="ko-KR" altLang="en-US" dirty="0"/>
              <a:t>기  압 이    </a:t>
            </a:r>
            <a:r>
              <a:rPr lang="en-US" altLang="ko-KR" dirty="0"/>
              <a:t>32%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</a:t>
            </a:r>
            <a:r>
              <a:rPr lang="ko-KR" altLang="en-US" dirty="0"/>
              <a:t>최저기온이  </a:t>
            </a:r>
            <a:r>
              <a:rPr lang="en-US" altLang="ko-KR" dirty="0"/>
              <a:t>39% </a:t>
            </a:r>
            <a:r>
              <a:rPr lang="ko-KR" altLang="en-US" dirty="0"/>
              <a:t>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합이 약 </a:t>
            </a:r>
            <a:r>
              <a:rPr lang="en-US" altLang="ko-KR" dirty="0"/>
              <a:t>100% </a:t>
            </a:r>
            <a:r>
              <a:rPr lang="ko-KR" altLang="en-US" dirty="0"/>
              <a:t>임을 볼 수 있습니다</a:t>
            </a:r>
            <a:r>
              <a:rPr lang="en-US" altLang="ko-KR" dirty="0"/>
              <a:t>.</a:t>
            </a:r>
            <a:r>
              <a:rPr lang="ko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597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411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경기통합</a:t>
            </a:r>
            <a:r>
              <a:rPr lang="en-US" altLang="ko-KR" b="1" dirty="0"/>
              <a:t>2['ALI'] = 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ko-KR" altLang="en-US" b="1" dirty="0"/>
              <a:t>이 명령어는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 </a:t>
            </a:r>
            <a:r>
              <a:rPr lang="ko-KR" altLang="en-US" b="1" dirty="0"/>
              <a:t>데이터에 </a:t>
            </a:r>
            <a:r>
              <a:rPr lang="en-US" altLang="ko-KR" b="1" dirty="0"/>
              <a:t>ALI</a:t>
            </a:r>
            <a:r>
              <a:rPr lang="ko-KR" altLang="en-US" b="1" dirty="0"/>
              <a:t>라는 추가 열을 만들어 주는 명령어입니다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float(‘</a:t>
            </a:r>
            <a:r>
              <a:rPr lang="en-US" altLang="ko-KR" b="1" dirty="0" err="1"/>
              <a:t>NaN</a:t>
            </a:r>
            <a:r>
              <a:rPr lang="en-US" altLang="ko-KR" b="1" dirty="0"/>
              <a:t>’)</a:t>
            </a:r>
            <a:r>
              <a:rPr lang="ko-KR" altLang="en-US" b="1" dirty="0"/>
              <a:t>은 추가된 </a:t>
            </a:r>
            <a:r>
              <a:rPr lang="en-US" altLang="ko-KR" b="1" dirty="0"/>
              <a:t>ALI</a:t>
            </a:r>
            <a:r>
              <a:rPr lang="ko-KR" altLang="en-US" b="1" dirty="0"/>
              <a:t>열에 아직 값이 없기때문에 </a:t>
            </a:r>
            <a:r>
              <a:rPr lang="en-US" altLang="ko-KR" b="1" dirty="0" err="1"/>
              <a:t>NaN</a:t>
            </a:r>
            <a:r>
              <a:rPr lang="ko-KR" altLang="en-US" b="1" dirty="0"/>
              <a:t>값으로 넣어주고</a:t>
            </a:r>
            <a:endParaRPr lang="en-US" altLang="ko-KR" b="1" dirty="0"/>
          </a:p>
          <a:p>
            <a:r>
              <a:rPr lang="en-US" altLang="ko-KR" b="1" dirty="0"/>
              <a:t>float</a:t>
            </a:r>
            <a:r>
              <a:rPr lang="ko-KR" altLang="en-US" b="1" dirty="0"/>
              <a:t>는  저희가 사용하는 데이터 값이 소수점 값이 있기 때문에 소수점이 있는 숫자로 변환하게 해주는 </a:t>
            </a:r>
            <a:r>
              <a:rPr lang="en-US" altLang="ko-KR" b="1" dirty="0"/>
              <a:t>float</a:t>
            </a:r>
            <a:r>
              <a:rPr lang="ko-KR" altLang="en-US" b="1" dirty="0"/>
              <a:t>함수를 사용했습니다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2['ALI'].values[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/>
              <a:t>일교차*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2.values[i,8])+</a:t>
            </a:r>
            <a:r>
              <a:rPr lang="ko-KR" altLang="en-US" b="1" dirty="0"/>
              <a:t>습도*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2.values[i,9])+</a:t>
            </a:r>
            <a:r>
              <a:rPr lang="ko-KR" altLang="en-US" b="1" dirty="0"/>
              <a:t>오존*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2.values[i,12])+</a:t>
            </a:r>
            <a:r>
              <a:rPr lang="ko-KR" altLang="en-US" b="1" dirty="0"/>
              <a:t>기압*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2.values[i,10])+ </a:t>
            </a:r>
            <a:r>
              <a:rPr lang="ko-KR" altLang="en-US" b="1" dirty="0"/>
              <a:t>최저기온*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2.values[i,7])</a:t>
            </a:r>
          </a:p>
          <a:p>
            <a:endParaRPr lang="en-US" altLang="ko-KR" b="1" dirty="0"/>
          </a:p>
          <a:p>
            <a:r>
              <a:rPr lang="ko-KR" altLang="en-US" b="1" dirty="0"/>
              <a:t>다음은 </a:t>
            </a:r>
            <a:r>
              <a:rPr lang="en-US" altLang="ko-KR" b="1" dirty="0"/>
              <a:t>ALI </a:t>
            </a:r>
            <a:r>
              <a:rPr lang="ko-KR" altLang="en-US" b="1" dirty="0"/>
              <a:t>공식을 사용하여 </a:t>
            </a:r>
            <a:r>
              <a:rPr lang="en-US" altLang="ko-KR" b="1" dirty="0"/>
              <a:t>ALI</a:t>
            </a:r>
            <a:r>
              <a:rPr lang="ko-KR" altLang="en-US" b="1" dirty="0"/>
              <a:t>값을 구하였습니다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89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921784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지수파일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en-US" altLang="ko-KR" b="1" dirty="0" err="1"/>
              <a:t>pd.read_csv</a:t>
            </a:r>
            <a:r>
              <a:rPr lang="en-US" altLang="ko-KR" b="1" dirty="0"/>
              <a:t>('../play/</a:t>
            </a:r>
            <a:r>
              <a:rPr lang="en-US" altLang="ko-KR" b="1" dirty="0" err="1"/>
              <a:t>zzz.csv',thousands</a:t>
            </a:r>
            <a:r>
              <a:rPr lang="en-US" altLang="ko-KR" b="1" dirty="0"/>
              <a:t>=',', encoding='</a:t>
            </a:r>
            <a:r>
              <a:rPr lang="en-US" altLang="ko-KR" b="1" dirty="0" err="1"/>
              <a:t>euc-kr</a:t>
            </a:r>
            <a:r>
              <a:rPr lang="en-US" altLang="ko-KR" b="1" dirty="0"/>
              <a:t>')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지수파일을 생성이유 </a:t>
            </a:r>
            <a:r>
              <a:rPr lang="en-US" altLang="ko-KR" b="1" dirty="0"/>
              <a:t>-&gt; </a:t>
            </a:r>
            <a:r>
              <a:rPr lang="ko-KR" altLang="en-US" b="1" dirty="0"/>
              <a:t>그래프에 </a:t>
            </a:r>
            <a:r>
              <a:rPr lang="en-US" altLang="ko-KR" b="1" dirty="0"/>
              <a:t>ALI</a:t>
            </a:r>
            <a:r>
              <a:rPr lang="ko-KR" altLang="en-US" b="1" dirty="0"/>
              <a:t>지수 와 환자수의 그래프를 비교하기위해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ALI</a:t>
            </a:r>
            <a:r>
              <a:rPr lang="ko-KR" altLang="en-US" b="1" dirty="0"/>
              <a:t>지수는 따로 저장해 두기 위해 지수파일을 만들었습니다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 =float('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지수 파일에 </a:t>
            </a:r>
            <a:r>
              <a:rPr lang="en-US" altLang="ko-KR" b="1" dirty="0"/>
              <a:t>ALI </a:t>
            </a:r>
            <a:r>
              <a:rPr lang="ko-KR" altLang="en-US" b="1" dirty="0"/>
              <a:t>를 등급별로 나눈 값을 저장하기 위한 </a:t>
            </a:r>
            <a:r>
              <a:rPr lang="en-US" altLang="ko-KR" b="1" dirty="0"/>
              <a:t>ALI</a:t>
            </a:r>
            <a:r>
              <a:rPr lang="ko-KR" altLang="en-US" b="1" dirty="0"/>
              <a:t>지수 열을 추가해주었습니다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46" y="575378"/>
            <a:ext cx="2563220" cy="34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411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경기통합</a:t>
            </a:r>
            <a:r>
              <a:rPr lang="en-US" altLang="ko-KR" b="1" dirty="0"/>
              <a:t>2['ALI'] = 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’)</a:t>
            </a:r>
          </a:p>
          <a:p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경기통합</a:t>
            </a:r>
            <a:r>
              <a:rPr lang="en-US" altLang="ko-KR" b="1" dirty="0"/>
              <a:t>2 </a:t>
            </a:r>
            <a:r>
              <a:rPr lang="ko-KR" altLang="en-US" b="1" dirty="0"/>
              <a:t>데이터에 </a:t>
            </a:r>
            <a:r>
              <a:rPr lang="en-US" altLang="ko-KR" b="1" dirty="0"/>
              <a:t>ALI</a:t>
            </a:r>
            <a:r>
              <a:rPr lang="ko-KR" altLang="en-US" b="1" dirty="0"/>
              <a:t>라는 추가 열을 만들어 주는 명령어</a:t>
            </a:r>
            <a:endParaRPr lang="en-US" altLang="ko-KR" b="1" dirty="0"/>
          </a:p>
          <a:p>
            <a:r>
              <a:rPr lang="en-US" altLang="ko-KR" b="1" dirty="0"/>
              <a:t>-&gt;‘</a:t>
            </a:r>
            <a:r>
              <a:rPr lang="en-US" altLang="ko-KR" b="1" dirty="0" err="1"/>
              <a:t>NaN</a:t>
            </a:r>
            <a:r>
              <a:rPr lang="en-US" altLang="ko-KR" b="1" dirty="0"/>
              <a:t>’</a:t>
            </a:r>
            <a:r>
              <a:rPr lang="ko-KR" altLang="en-US" b="1" dirty="0"/>
              <a:t>은 추가된 </a:t>
            </a:r>
            <a:r>
              <a:rPr lang="en-US" altLang="ko-KR" b="1" dirty="0"/>
              <a:t>ALI</a:t>
            </a:r>
            <a:r>
              <a:rPr lang="ko-KR" altLang="en-US" b="1" dirty="0"/>
              <a:t>열에 </a:t>
            </a:r>
            <a:r>
              <a:rPr lang="en-US" altLang="ko-KR" b="1" dirty="0" err="1"/>
              <a:t>NaN</a:t>
            </a:r>
            <a:r>
              <a:rPr lang="ko-KR" altLang="en-US" b="1" dirty="0"/>
              <a:t>값</a:t>
            </a:r>
            <a:r>
              <a:rPr lang="en-US" altLang="ko-KR" b="1" dirty="0"/>
              <a:t>(</a:t>
            </a:r>
            <a:r>
              <a:rPr lang="ko-KR" altLang="en-US" b="1" dirty="0"/>
              <a:t>값이 없기 때문</a:t>
            </a:r>
            <a:r>
              <a:rPr lang="en-US" altLang="ko-KR" b="1" dirty="0"/>
              <a:t>)</a:t>
            </a:r>
            <a:r>
              <a:rPr lang="ko-KR" altLang="en-US" b="1" dirty="0"/>
              <a:t>으로 </a:t>
            </a:r>
            <a:r>
              <a:rPr lang="ko-KR" altLang="en-US" b="1" dirty="0" err="1"/>
              <a:t>넣어줌</a:t>
            </a:r>
            <a:endParaRPr lang="en-US" altLang="ko-KR" b="1" dirty="0"/>
          </a:p>
          <a:p>
            <a:r>
              <a:rPr lang="en-US" altLang="ko-KR" b="1" dirty="0"/>
              <a:t>-&gt;float</a:t>
            </a:r>
            <a:r>
              <a:rPr lang="ko-KR" altLang="en-US" b="1" dirty="0"/>
              <a:t>는 데이터 값이 소수점 값으로 저장가능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2['ALI'].values[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/>
              <a:t>일교차*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2.values[i,8])+</a:t>
            </a:r>
            <a:r>
              <a:rPr lang="ko-KR" altLang="en-US" b="1" dirty="0"/>
              <a:t>습도*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2.values[i,9])+</a:t>
            </a:r>
            <a:r>
              <a:rPr lang="ko-KR" altLang="en-US" b="1" dirty="0"/>
              <a:t>오존*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2.values[i,12])+</a:t>
            </a:r>
            <a:r>
              <a:rPr lang="ko-KR" altLang="en-US" b="1" dirty="0"/>
              <a:t>기압*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2.values[i,10])+ </a:t>
            </a:r>
            <a:r>
              <a:rPr lang="ko-KR" altLang="en-US" b="1" dirty="0"/>
              <a:t>최저기온*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2.values[i,7])</a:t>
            </a:r>
          </a:p>
          <a:p>
            <a:endParaRPr lang="en-US" altLang="ko-KR" b="1" dirty="0"/>
          </a:p>
          <a:p>
            <a:r>
              <a:rPr lang="ko-KR" altLang="en-US" b="1" dirty="0"/>
              <a:t>새로운 </a:t>
            </a:r>
            <a:r>
              <a:rPr lang="en-US" altLang="ko-KR" b="1" dirty="0"/>
              <a:t>ALI </a:t>
            </a:r>
            <a:r>
              <a:rPr lang="ko-KR" altLang="en-US" b="1" dirty="0"/>
              <a:t>공식을 사용하여 </a:t>
            </a:r>
            <a:r>
              <a:rPr lang="en-US" altLang="ko-KR" b="1" dirty="0"/>
              <a:t>ALI</a:t>
            </a:r>
            <a:r>
              <a:rPr lang="ko-KR" altLang="en-US" b="1" dirty="0"/>
              <a:t>값을 구하였습니다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51" y="1223915"/>
            <a:ext cx="6675409" cy="4646833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965209" y="1262933"/>
            <a:ext cx="926798" cy="460781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225" y="2151350"/>
            <a:ext cx="11241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</a:t>
            </a:r>
          </a:p>
          <a:p>
            <a:r>
              <a:rPr lang="en-US" altLang="ko-KR" b="1" dirty="0"/>
              <a:t>    if 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&gt;= 3.0525: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2.6452&lt;=float(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&lt; 3.0525: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1.5354&lt;=float(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&lt;2.6452: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1&lt;= 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2.values[i,14])&lt;1.5354: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'1’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구해두었던</a:t>
            </a:r>
            <a:r>
              <a:rPr lang="ko-KR" altLang="en-US" b="1" dirty="0"/>
              <a:t> </a:t>
            </a:r>
            <a:r>
              <a:rPr lang="en-US" altLang="ko-KR" b="1" dirty="0"/>
              <a:t>ALI</a:t>
            </a:r>
            <a:r>
              <a:rPr lang="ko-KR" altLang="en-US" b="1" dirty="0"/>
              <a:t>값으로 등급별 범위를 지정하여 정수화 시켜서 </a:t>
            </a:r>
            <a:r>
              <a:rPr lang="en-US" altLang="ko-KR" sz="2400" b="1" u="sng" dirty="0"/>
              <a:t>ALI</a:t>
            </a:r>
            <a:r>
              <a:rPr lang="ko-KR" altLang="en-US" sz="2400" b="1" u="sng" dirty="0"/>
              <a:t>지수의 등급</a:t>
            </a:r>
            <a:r>
              <a:rPr lang="ko-KR" altLang="en-US" b="1" dirty="0"/>
              <a:t>을 나누어 주었습니다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68" y="1413610"/>
            <a:ext cx="4641268" cy="37774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D41594-F824-455B-9804-5330C36EFD54}"/>
              </a:ext>
            </a:extLst>
          </p:cNvPr>
          <p:cNvSpPr/>
          <p:nvPr/>
        </p:nvSpPr>
        <p:spPr>
          <a:xfrm>
            <a:off x="9505949" y="1480808"/>
            <a:ext cx="1438687" cy="3643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9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9188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/>
              <a:t>plt</a:t>
            </a:r>
            <a:endParaRPr lang="en-US" altLang="ko-KR" b="1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inline</a:t>
            </a:r>
          </a:p>
          <a:p>
            <a:endParaRPr lang="en-US" altLang="ko-KR" b="1" dirty="0"/>
          </a:p>
          <a:p>
            <a:r>
              <a:rPr lang="en-US" altLang="ko-KR" b="1" dirty="0"/>
              <a:t>import platform</a:t>
            </a:r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import </a:t>
            </a:r>
            <a:r>
              <a:rPr lang="en-US" altLang="ko-KR" b="1" dirty="0" err="1"/>
              <a:t>font_manager</a:t>
            </a:r>
            <a:r>
              <a:rPr lang="en-US" altLang="ko-KR" b="1" dirty="0"/>
              <a:t>, </a:t>
            </a:r>
            <a:r>
              <a:rPr lang="en-US" altLang="ko-KR" b="1" dirty="0" err="1"/>
              <a:t>rc</a:t>
            </a:r>
            <a:endParaRPr lang="en-US" altLang="ko-KR" b="1" dirty="0"/>
          </a:p>
          <a:p>
            <a:r>
              <a:rPr lang="en-US" altLang="ko-KR" b="1" dirty="0" err="1"/>
              <a:t>plt.rcParams</a:t>
            </a:r>
            <a:r>
              <a:rPr lang="en-US" altLang="ko-KR" b="1" dirty="0"/>
              <a:t>['</a:t>
            </a:r>
            <a:r>
              <a:rPr lang="en-US" altLang="ko-KR" b="1" dirty="0" err="1"/>
              <a:t>axes.unicode_minus</a:t>
            </a:r>
            <a:r>
              <a:rPr lang="en-US" altLang="ko-KR" b="1" dirty="0"/>
              <a:t>'] = False</a:t>
            </a:r>
          </a:p>
          <a:p>
            <a:endParaRPr lang="en-US" altLang="ko-KR" b="1" dirty="0"/>
          </a:p>
          <a:p>
            <a:r>
              <a:rPr lang="en-US" altLang="ko-KR" b="1" dirty="0"/>
              <a:t>if </a:t>
            </a:r>
            <a:r>
              <a:rPr lang="en-US" altLang="ko-KR" b="1" dirty="0" err="1"/>
              <a:t>platform.system</a:t>
            </a:r>
            <a:r>
              <a:rPr lang="en-US" altLang="ko-KR" b="1" dirty="0"/>
              <a:t>() == 'Windows':</a:t>
            </a:r>
          </a:p>
          <a:p>
            <a:r>
              <a:rPr lang="en-US" altLang="ko-KR" b="1" dirty="0"/>
              <a:t>    path = "c:/Windows/Fonts/H2HDRM.ttf"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font_name</a:t>
            </a:r>
            <a:r>
              <a:rPr lang="en-US" altLang="ko-KR" b="1" dirty="0"/>
              <a:t> = </a:t>
            </a:r>
            <a:r>
              <a:rPr lang="en-US" altLang="ko-KR" b="1" dirty="0" err="1"/>
              <a:t>font_manager.FontProperties</a:t>
            </a:r>
            <a:r>
              <a:rPr lang="en-US" altLang="ko-KR" b="1" dirty="0"/>
              <a:t>(</a:t>
            </a:r>
            <a:r>
              <a:rPr lang="en-US" altLang="ko-KR" b="1" dirty="0" err="1"/>
              <a:t>fname</a:t>
            </a:r>
            <a:r>
              <a:rPr lang="en-US" altLang="ko-KR" b="1" dirty="0"/>
              <a:t>=path).</a:t>
            </a:r>
            <a:r>
              <a:rPr lang="en-US" altLang="ko-KR" b="1" dirty="0" err="1"/>
              <a:t>get_name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rc</a:t>
            </a:r>
            <a:r>
              <a:rPr lang="en-US" altLang="ko-KR" b="1" dirty="0"/>
              <a:t>('font', family=</a:t>
            </a:r>
            <a:r>
              <a:rPr lang="en-US" altLang="ko-KR" b="1" dirty="0" err="1"/>
              <a:t>font_name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그래프를 그리게 해주는 </a:t>
            </a:r>
            <a:r>
              <a:rPr lang="ko-KR" altLang="en-US" b="1" dirty="0" err="1"/>
              <a:t>모듈함수인</a:t>
            </a:r>
            <a:r>
              <a:rPr lang="ko-KR" altLang="en-US" b="1" dirty="0"/>
              <a:t> </a:t>
            </a:r>
            <a:r>
              <a:rPr lang="en-US" altLang="ko-KR" b="1" dirty="0" err="1"/>
              <a:t>matplotlib.pyplot</a:t>
            </a:r>
            <a:r>
              <a:rPr lang="ko-KR" altLang="en-US" b="1" dirty="0"/>
              <a:t>을 </a:t>
            </a:r>
            <a:r>
              <a:rPr lang="en-US" altLang="ko-KR" b="1" dirty="0"/>
              <a:t>import  </a:t>
            </a:r>
            <a:r>
              <a:rPr lang="ko-KR" altLang="en-US" b="1" dirty="0"/>
              <a:t>하고</a:t>
            </a:r>
            <a:endParaRPr lang="en-US" altLang="ko-KR" b="1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inline</a:t>
            </a:r>
            <a:r>
              <a:rPr lang="ko-KR" altLang="en-US" b="1" dirty="0"/>
              <a:t>은 그래프의 결과를 </a:t>
            </a:r>
            <a:r>
              <a:rPr lang="ko-KR" altLang="en-US" b="1" dirty="0" err="1"/>
              <a:t>출력세션에</a:t>
            </a:r>
            <a:r>
              <a:rPr lang="ko-KR" altLang="en-US" b="1" dirty="0"/>
              <a:t> 나타나게 해주는 명령어입니다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Platform</a:t>
            </a:r>
            <a:r>
              <a:rPr lang="ko-KR" altLang="en-US" b="1" dirty="0"/>
              <a:t>은 응용 프로그램이 </a:t>
            </a:r>
            <a:r>
              <a:rPr lang="ko-KR" altLang="en-US" b="1" dirty="0" err="1"/>
              <a:t>실행될수</a:t>
            </a:r>
            <a:r>
              <a:rPr lang="ko-KR" altLang="en-US" b="1" dirty="0"/>
              <a:t> </a:t>
            </a:r>
            <a:r>
              <a:rPr lang="ko-KR" altLang="en-US" b="1" dirty="0" err="1"/>
              <a:t>있게해주는</a:t>
            </a:r>
            <a:r>
              <a:rPr lang="ko-KR" altLang="en-US" b="1" dirty="0"/>
              <a:t> 시스템인데 윈도우에서 지원하는 </a:t>
            </a:r>
            <a:endParaRPr lang="en-US" altLang="ko-KR" b="1" dirty="0"/>
          </a:p>
          <a:p>
            <a:r>
              <a:rPr lang="ko-KR" altLang="en-US" b="1" dirty="0"/>
              <a:t>폰트로 바꾸어 주는 과정입니다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9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14890" y="44809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62732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816437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816461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816437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816460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816461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475100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6539"/>
              </p:ext>
            </p:extLst>
          </p:nvPr>
        </p:nvGraphicFramePr>
        <p:xfrm>
          <a:off x="544593" y="4307627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어플리케이션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49472"/>
              </p:ext>
            </p:extLst>
          </p:nvPr>
        </p:nvGraphicFramePr>
        <p:xfrm>
          <a:off x="2800820" y="4269677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apm</a:t>
                      </a:r>
                      <a:r>
                        <a:rPr lang="ko-KR" altLang="en-US" sz="1100" b="1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2582"/>
              </p:ext>
            </p:extLst>
          </p:nvPr>
        </p:nvGraphicFramePr>
        <p:xfrm>
          <a:off x="5075459" y="4264764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3059"/>
              </p:ext>
            </p:extLst>
          </p:nvPr>
        </p:nvGraphicFramePr>
        <p:xfrm>
          <a:off x="9706524" y="4235709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8116"/>
              </p:ext>
            </p:extLst>
          </p:nvPr>
        </p:nvGraphicFramePr>
        <p:xfrm>
          <a:off x="7410160" y="4249132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914621" y="1060022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9188579" cy="39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colormap</a:t>
            </a:r>
            <a:r>
              <a:rPr lang="en-US" altLang="ko-KR" b="1" dirty="0"/>
              <a:t>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 </a:t>
            </a:r>
          </a:p>
          <a:p>
            <a:r>
              <a:rPr lang="en-US" altLang="ko-KR" b="1" dirty="0" err="1"/>
              <a:t>plt.figure</a:t>
            </a:r>
            <a:r>
              <a:rPr lang="en-US" altLang="ko-KR" b="1" dirty="0"/>
              <a:t>(</a:t>
            </a:r>
            <a:r>
              <a:rPr lang="en-US" altLang="ko-KR" b="1" dirty="0" err="1"/>
              <a:t>figsize</a:t>
            </a:r>
            <a:r>
              <a:rPr lang="en-US" altLang="ko-KR" b="1" dirty="0"/>
              <a:t>=(16,5)) </a:t>
            </a:r>
          </a:p>
          <a:p>
            <a:r>
              <a:rPr lang="en-US" altLang="ko-KR" b="1" dirty="0" err="1"/>
              <a:t>plt.plot</a:t>
            </a:r>
            <a:r>
              <a:rPr lang="en-US" altLang="ko-KR" b="1" dirty="0"/>
              <a:t>(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</a:t>
            </a:r>
            <a:r>
              <a:rPr lang="ko-KR" altLang="en-US" b="1" dirty="0"/>
              <a:t>날짜</a:t>
            </a:r>
            <a:r>
              <a:rPr lang="en-US" altLang="ko-KR" b="1" dirty="0"/>
              <a:t>'],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'], color = 'green') </a:t>
            </a:r>
          </a:p>
          <a:p>
            <a:r>
              <a:rPr lang="en-US" altLang="ko-KR" b="1" dirty="0" err="1"/>
              <a:t>plt.scatter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날짜</a:t>
            </a:r>
            <a:r>
              <a:rPr lang="en-US" altLang="ko-KR" b="1" dirty="0"/>
              <a:t>'],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'],s=20,c=</a:t>
            </a:r>
            <a:r>
              <a:rPr lang="en-US" altLang="ko-KR" b="1" dirty="0" err="1"/>
              <a:t>colormap,marker</a:t>
            </a:r>
            <a:r>
              <a:rPr lang="en-US" altLang="ko-KR" b="1" dirty="0"/>
              <a:t>='^') </a:t>
            </a:r>
          </a:p>
          <a:p>
            <a:r>
              <a:rPr lang="en-US" altLang="ko-KR" b="1" dirty="0" err="1"/>
              <a:t>plt.xticks</a:t>
            </a:r>
            <a:r>
              <a:rPr lang="en-US" altLang="ko-KR" b="1" dirty="0"/>
              <a:t>([0, 100, 200, 300,360]) </a:t>
            </a:r>
          </a:p>
          <a:p>
            <a:r>
              <a:rPr lang="en-US" altLang="ko-KR" b="1" dirty="0" err="1"/>
              <a:t>plt.xlabel</a:t>
            </a:r>
            <a:r>
              <a:rPr lang="en-US" altLang="ko-KR" b="1" dirty="0"/>
              <a:t>('</a:t>
            </a:r>
            <a:r>
              <a:rPr lang="ko-KR" altLang="en-US" b="1" dirty="0"/>
              <a:t>날짜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plt.ylabel</a:t>
            </a:r>
            <a:r>
              <a:rPr lang="en-US" altLang="ko-KR" b="1" dirty="0"/>
              <a:t>(‘ALI</a:t>
            </a:r>
            <a:r>
              <a:rPr lang="ko-KR" altLang="en-US" b="1" dirty="0"/>
              <a:t>지수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plt.colorbar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plt.grid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plt.show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새로운 </a:t>
            </a:r>
            <a:r>
              <a:rPr lang="en-US" altLang="ko-KR" b="1" dirty="0"/>
              <a:t>ALI(</a:t>
            </a:r>
            <a:r>
              <a:rPr lang="ko-KR" altLang="en-US" b="1" dirty="0"/>
              <a:t>위험지수</a:t>
            </a:r>
            <a:r>
              <a:rPr lang="en-US" altLang="ko-KR" b="1" dirty="0"/>
              <a:t>)</a:t>
            </a:r>
            <a:r>
              <a:rPr lang="ko-KR" altLang="en-US" b="1" dirty="0"/>
              <a:t>와 실제 천식환자수가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얼마나 일치하는 그래프로 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/>
          <a:stretch/>
        </p:blipFill>
        <p:spPr>
          <a:xfrm>
            <a:off x="5825765" y="2689389"/>
            <a:ext cx="4886378" cy="3526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43" y="2614885"/>
            <a:ext cx="769687" cy="344867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66" y="6214269"/>
            <a:ext cx="243861" cy="15241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9592583" y="330864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221631" y="418679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16715" y="3408576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92318-5F5C-4916-A15B-A6812ED69DE6}"/>
              </a:ext>
            </a:extLst>
          </p:cNvPr>
          <p:cNvSpPr txBox="1"/>
          <p:nvPr/>
        </p:nvSpPr>
        <p:spPr>
          <a:xfrm rot="16200000">
            <a:off x="5041604" y="4382032"/>
            <a:ext cx="132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B7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ko-KR" altLang="en-US" sz="1000" dirty="0">
                <a:solidFill>
                  <a:srgbClr val="7B7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지수</a:t>
            </a:r>
          </a:p>
        </p:txBody>
      </p:sp>
    </p:spTree>
    <p:extLst>
      <p:ext uri="{BB962C8B-B14F-4D97-AF65-F5344CB8AC3E}">
        <p14:creationId xmlns:p14="http://schemas.microsoft.com/office/powerpoint/2010/main" val="1717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</a:rPr>
              <a:t>6-5)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실행영상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/>
              <a:t>Execution video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58827" y="1262419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222264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</a:rPr>
              <a:t>7-1)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365299" y="750972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DE289E-1DD1-460B-A07C-7BD74133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52103"/>
              </p:ext>
            </p:extLst>
          </p:nvPr>
        </p:nvGraphicFramePr>
        <p:xfrm>
          <a:off x="617005" y="1504824"/>
          <a:ext cx="10968931" cy="5040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46">
                  <a:extLst>
                    <a:ext uri="{9D8B030D-6E8A-4147-A177-3AD203B41FA5}">
                      <a16:colId xmlns:a16="http://schemas.microsoft.com/office/drawing/2014/main" val="720510988"/>
                    </a:ext>
                  </a:extLst>
                </a:gridCol>
                <a:gridCol w="685920">
                  <a:extLst>
                    <a:ext uri="{9D8B030D-6E8A-4147-A177-3AD203B41FA5}">
                      <a16:colId xmlns:a16="http://schemas.microsoft.com/office/drawing/2014/main" val="2570706147"/>
                    </a:ext>
                  </a:extLst>
                </a:gridCol>
                <a:gridCol w="737611">
                  <a:extLst>
                    <a:ext uri="{9D8B030D-6E8A-4147-A177-3AD203B41FA5}">
                      <a16:colId xmlns:a16="http://schemas.microsoft.com/office/drawing/2014/main" val="4047143019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3459761485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1245470936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3711030527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4227807037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1812573072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674955772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3498594646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2547599243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2253534657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1142782587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2968084873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1351550955"/>
                    </a:ext>
                  </a:extLst>
                </a:gridCol>
                <a:gridCol w="685558">
                  <a:extLst>
                    <a:ext uri="{9D8B030D-6E8A-4147-A177-3AD203B41FA5}">
                      <a16:colId xmlns:a16="http://schemas.microsoft.com/office/drawing/2014/main" val="498969883"/>
                    </a:ext>
                  </a:extLst>
                </a:gridCol>
              </a:tblGrid>
              <a:tr h="2873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7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10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11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12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13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14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</a:t>
                      </a:r>
                      <a:r>
                        <a:rPr lang="ko-KR" altLang="en-US" sz="1100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3621"/>
                  </a:ext>
                </a:extLst>
              </a:tr>
              <a:tr h="54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68210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E3D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E3D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6945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자료분석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13714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DB</a:t>
                      </a:r>
                      <a:r>
                        <a:rPr lang="ko-KR" altLang="en-US" sz="1500" b="1" dirty="0"/>
                        <a:t>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58328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웹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구축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42193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웹 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연결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79449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82823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38D2835-8E79-4A0E-86FC-45A4AC2CBE71}"/>
              </a:ext>
            </a:extLst>
          </p:cNvPr>
          <p:cNvSpPr/>
          <p:nvPr/>
        </p:nvSpPr>
        <p:spPr>
          <a:xfrm>
            <a:off x="7624711" y="1047781"/>
            <a:ext cx="466165" cy="4760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</a:rPr>
              <a:t>7-2)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다음주 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Next</a:t>
            </a:r>
            <a:r>
              <a:rPr lang="ko-KR" altLang="en-US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week 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959416" y="128582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660B-B7D9-4A01-8DDF-A44FC12D144A}"/>
              </a:ext>
            </a:extLst>
          </p:cNvPr>
          <p:cNvSpPr txBox="1"/>
          <p:nvPr/>
        </p:nvSpPr>
        <p:spPr>
          <a:xfrm>
            <a:off x="3721396" y="2015608"/>
            <a:ext cx="579474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크롤링해서 천식관련 뉴스 가져오기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웹페이지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120616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33392"/>
            <a:ext cx="2040031" cy="2789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9" y="3233392"/>
            <a:ext cx="2097138" cy="2806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265" y="1388988"/>
            <a:ext cx="413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개발 참조 문헌</a:t>
            </a:r>
            <a:endParaRPr lang="en-US" altLang="ko-KR" b="1" dirty="0"/>
          </a:p>
          <a:p>
            <a:r>
              <a:rPr lang="en-US" altLang="ko-KR" b="1" dirty="0" err="1"/>
              <a:t>Php</a:t>
            </a:r>
            <a:r>
              <a:rPr lang="en-US" altLang="ko-KR" b="1" dirty="0"/>
              <a:t>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참조 문헌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1.</a:t>
            </a:r>
            <a:r>
              <a:rPr lang="ko-KR" altLang="en-US" dirty="0" err="1"/>
              <a:t>파이썬으로</a:t>
            </a:r>
            <a:r>
              <a:rPr lang="ko-KR" altLang="en-US" dirty="0"/>
              <a:t> 데이터 주무르기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Php</a:t>
            </a:r>
            <a:r>
              <a:rPr lang="en-US" altLang="ko-KR" dirty="0"/>
              <a:t> +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웹 개발 </a:t>
            </a:r>
            <a:r>
              <a:rPr lang="ko-KR" altLang="en-US" dirty="0" err="1"/>
              <a:t>마스터북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1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8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9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ko-KR" altLang="en-US" sz="1400" dirty="0"/>
              <a:t>오존의 위험성과 풍속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ko-KR" altLang="en-US" sz="1400" dirty="0"/>
              <a:t>적정 습도 관련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1"/>
              </a:rPr>
              <a:t>http://forecast.nhis.or.kr/menu.do</a:t>
            </a:r>
            <a:r>
              <a:rPr lang="en-US" altLang="ko-KR" sz="1400" dirty="0"/>
              <a:t> </a:t>
            </a:r>
            <a:r>
              <a:rPr lang="ko-KR" altLang="en-US" sz="1400" dirty="0"/>
              <a:t>참조사이트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국민 </a:t>
            </a:r>
            <a:r>
              <a:rPr lang="ko-KR" altLang="en-US" sz="1400" dirty="0" err="1"/>
              <a:t>건강알림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2"/>
              </a:rPr>
              <a:t>https://www.yna.co.kr/view/AKR20180601155200017</a:t>
            </a:r>
            <a:r>
              <a:rPr lang="en-US" altLang="ko-KR" sz="1400" dirty="0"/>
              <a:t> </a:t>
            </a:r>
            <a:r>
              <a:rPr lang="ko-KR" altLang="en-US" sz="1400" dirty="0"/>
              <a:t>천식과 오존 관련 뉴스</a:t>
            </a:r>
            <a:r>
              <a:rPr lang="en-US" altLang="ko-KR" sz="1400" dirty="0"/>
              <a:t>(</a:t>
            </a:r>
            <a:r>
              <a:rPr lang="ko-KR" altLang="en-US" sz="1400" dirty="0"/>
              <a:t>연합뉴스</a:t>
            </a:r>
            <a:r>
              <a:rPr lang="en-US" altLang="ko-KR" sz="1400" dirty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488543" y="867894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9.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참조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716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b="1" dirty="0"/>
              <a:t>팀 프로젝트 저장소</a:t>
            </a:r>
            <a:endParaRPr lang="en-US" altLang="ko-KR" sz="2500" b="1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500" b="1" dirty="0">
                <a:hlinkClick r:id="rId4"/>
              </a:rPr>
              <a:t>https://github.com/allnight5/D.Pteam</a:t>
            </a:r>
            <a:endParaRPr lang="en-US" altLang="ko-KR" sz="2500" b="1" dirty="0"/>
          </a:p>
          <a:p>
            <a:pPr fontAlgn="base"/>
            <a:r>
              <a:rPr lang="ko-KR" altLang="en-US" sz="2500" b="1" dirty="0"/>
              <a:t>조원 별 깃 허브 링크</a:t>
            </a:r>
            <a:endParaRPr lang="en-US" altLang="ko-KR" sz="2500" b="1" dirty="0"/>
          </a:p>
          <a:p>
            <a:pPr marL="285750" indent="-285750" fontAlgn="base">
              <a:buFontTx/>
              <a:buChar char="-"/>
            </a:pPr>
            <a:endParaRPr lang="en-US" altLang="ko-KR" sz="2500" b="1" dirty="0"/>
          </a:p>
        </p:txBody>
      </p:sp>
      <p:sp>
        <p:nvSpPr>
          <p:cNvPr id="19" name="직사각형 18"/>
          <p:cNvSpPr/>
          <p:nvPr/>
        </p:nvSpPr>
        <p:spPr>
          <a:xfrm>
            <a:off x="7363977" y="755329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279906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430597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39198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702210" y="2467868"/>
            <a:ext cx="8853790" cy="30721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</a:rPr>
              <a:t>현재 많은 사람이 질병에 있어 여러 문제로 대두되고 있는 </a:t>
            </a:r>
            <a:endParaRPr lang="en-US" altLang="ko-KR" sz="2000" b="1" dirty="0">
              <a:solidFill>
                <a:srgbClr val="333F50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</a:rPr>
              <a:t>환경오염에 따른</a:t>
            </a:r>
            <a:r>
              <a:rPr lang="en-US" altLang="ko-KR" sz="2000" b="1" dirty="0">
                <a:solidFill>
                  <a:srgbClr val="333F50"/>
                </a:solidFill>
              </a:rPr>
              <a:t> </a:t>
            </a:r>
            <a:r>
              <a:rPr lang="ko-KR" altLang="en-US" sz="2000" b="1" dirty="0">
                <a:solidFill>
                  <a:srgbClr val="333F50"/>
                </a:solidFill>
              </a:rPr>
              <a:t>미세먼지나 </a:t>
            </a:r>
            <a:r>
              <a:rPr lang="ko-KR" altLang="en-US" sz="2000" b="1" dirty="0" err="1">
                <a:solidFill>
                  <a:srgbClr val="333F50"/>
                </a:solidFill>
              </a:rPr>
              <a:t>오존량</a:t>
            </a:r>
            <a:r>
              <a:rPr lang="ko-KR" altLang="en-US" sz="2000" b="1" dirty="0">
                <a:solidFill>
                  <a:srgbClr val="333F50"/>
                </a:solidFill>
              </a:rPr>
              <a:t> 등 공기 중의 자극물질에 따른 </a:t>
            </a:r>
            <a:endParaRPr lang="en-US" altLang="ko-KR" sz="2000" b="1" dirty="0">
              <a:solidFill>
                <a:srgbClr val="333F50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</a:rPr>
              <a:t>호흡기 문제들이 천식발생의 원인으로 많이 선정되어 </a:t>
            </a:r>
            <a:endParaRPr lang="en-US" altLang="ko-KR" sz="2000" b="1" dirty="0">
              <a:solidFill>
                <a:srgbClr val="333F50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</a:rPr>
              <a:t>그에 따른 천식의 위험성을 사람들에게</a:t>
            </a:r>
            <a:endParaRPr lang="en-US" altLang="ko-KR" sz="2000" b="1" dirty="0">
              <a:solidFill>
                <a:srgbClr val="333F50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</a:rPr>
              <a:t>알려주고 각 지역별로 사용자들에게 정보를 제공하고자 한다</a:t>
            </a:r>
            <a:r>
              <a:rPr lang="en-US" altLang="ko-KR" sz="2000" b="1" dirty="0">
                <a:solidFill>
                  <a:srgbClr val="333F50"/>
                </a:solidFill>
              </a:rPr>
              <a:t>.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2.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 dirty="0"/>
              <a:t>otive for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10099"/>
            <a:ext cx="466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3.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21194" y="3038452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495934" y="3213192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29671" y="3372079"/>
            <a:ext cx="235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221317" y="1645380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2816148" y="1530618"/>
            <a:ext cx="8876997" cy="16171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015683" y="1693693"/>
            <a:ext cx="8456868" cy="13466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8341" y="1673780"/>
            <a:ext cx="85948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천식이란 폐 속에 있는 기관지가 아주 예민해진 상태로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때때로 기관지가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좁아져숨이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차고 가랑가랑하는 숨소리가 들리면서 기침을 심하게 하는 증상으로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월까지 증가 하며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하락 하는 것 나타난다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3293655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3489899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92351" y="342994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관리를 통해 원인 물질과 악화 인자를 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숨쉬기 어려움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 시 바람 세는 소리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가슴이 답답할 때 등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바로 병원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4830" y="1073170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5059209"/>
            <a:ext cx="886203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5255453"/>
            <a:ext cx="8442616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31301" y="522366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치료방법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약물요법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완화제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기관지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2)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면역요법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환경관리하여 원인 피하기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이상 지속 해야한다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4-1)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849484" y="3881186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7092058" y="4078184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355164" y="4944877"/>
            <a:ext cx="3302357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1069318" y="3861579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311892" y="4058577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768316" y="4616384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42" y="4078184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903" y="4146999"/>
            <a:ext cx="600880" cy="60088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A96BCA-32C1-41F1-8519-86D25899E9B9}"/>
              </a:ext>
            </a:extLst>
          </p:cNvPr>
          <p:cNvSpPr/>
          <p:nvPr/>
        </p:nvSpPr>
        <p:spPr>
          <a:xfrm>
            <a:off x="2470308" y="1071357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73AC526-11E0-4FB9-97DE-89F74616C9E5}"/>
              </a:ext>
            </a:extLst>
          </p:cNvPr>
          <p:cNvSpPr/>
          <p:nvPr/>
        </p:nvSpPr>
        <p:spPr>
          <a:xfrm>
            <a:off x="4020544" y="1728357"/>
            <a:ext cx="4273200" cy="24186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77DA021-C365-4DD8-A7CD-B23CC05514A6}"/>
              </a:ext>
            </a:extLst>
          </p:cNvPr>
          <p:cNvSpPr/>
          <p:nvPr/>
        </p:nvSpPr>
        <p:spPr>
          <a:xfrm>
            <a:off x="4242858" y="1916655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0DAEC3-CC77-4489-BE82-64EF06FC8BFD}"/>
              </a:ext>
            </a:extLst>
          </p:cNvPr>
          <p:cNvSpPr/>
          <p:nvPr/>
        </p:nvSpPr>
        <p:spPr>
          <a:xfrm>
            <a:off x="4719541" y="2666506"/>
            <a:ext cx="28752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천식 관련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뉴스 제공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0E8196-1D13-4AB9-8D66-7AF8B6C1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81" y="2001739"/>
            <a:ext cx="690911" cy="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4-2)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09307" y="1989006"/>
            <a:ext cx="9721857" cy="3496642"/>
          </a:xfrm>
          <a:prstGeom prst="roundRect">
            <a:avLst/>
          </a:prstGeom>
          <a:noFill/>
          <a:ln w="381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0" y="2542114"/>
            <a:ext cx="7620000" cy="201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지금 자신이 천식에 걸렸거나 아이들이 </a:t>
            </a:r>
            <a:endParaRPr lang="en-US" altLang="ko-KR" sz="22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천식에 걸리기 쉬운 환경인지 확인하고</a:t>
            </a:r>
            <a:endParaRPr lang="en-US" altLang="ko-KR" sz="22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대처하게 하여 발병률과 재발률을 낮춥니다</a:t>
            </a:r>
            <a:r>
              <a:rPr lang="en-US" altLang="ko-KR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sz="22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5A35C-8791-4225-A8D9-6A43BDB7E1B3}"/>
              </a:ext>
            </a:extLst>
          </p:cNvPr>
          <p:cNvSpPr/>
          <p:nvPr/>
        </p:nvSpPr>
        <p:spPr>
          <a:xfrm>
            <a:off x="2508489" y="102431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6580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 </a:t>
            </a: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032359" y="1866464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8293" y="3346190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윈도우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842287" y="1866463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08220" y="3317614"/>
            <a:ext cx="1571414" cy="363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6532398" y="1866463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98330" y="3365240"/>
            <a:ext cx="1571414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Picture 2" descr="C:\Users\Administrator\Desktop\R1280x0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26830" y="2273387"/>
            <a:ext cx="1605664" cy="93544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12977" y="2518260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501292" y="2264728"/>
            <a:ext cx="1333942" cy="999169"/>
          </a:xfrm>
          <a:prstGeom prst="rect">
            <a:avLst/>
          </a:prstGeom>
          <a:noFill/>
        </p:spPr>
      </p:pic>
      <p:sp>
        <p:nvSpPr>
          <p:cNvPr id="62" name="직사각형 61"/>
          <p:cNvSpPr/>
          <p:nvPr/>
        </p:nvSpPr>
        <p:spPr>
          <a:xfrm>
            <a:off x="3871458" y="1216065"/>
            <a:ext cx="436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전국 시도별 천식 위험지수 알림 서비스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6D4070-3801-4B4B-B2FD-051FCB2772C2}"/>
              </a:ext>
            </a:extLst>
          </p:cNvPr>
          <p:cNvGrpSpPr/>
          <p:nvPr/>
        </p:nvGrpSpPr>
        <p:grpSpPr>
          <a:xfrm>
            <a:off x="9376159" y="1857461"/>
            <a:ext cx="2253712" cy="2253713"/>
            <a:chOff x="9201266" y="1869905"/>
            <a:chExt cx="2253712" cy="2253713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1" name="TextBox 59"/>
            <p:cNvSpPr txBox="1"/>
            <p:nvPr/>
          </p:nvSpPr>
          <p:spPr>
            <a:xfrm>
              <a:off x="9595903" y="3349109"/>
              <a:ext cx="1571414" cy="3637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플라스크</a:t>
              </a:r>
            </a:p>
          </p:txBody>
        </p:sp>
        <p:pic>
          <p:nvPicPr>
            <p:cNvPr id="1030" name="그림 102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78068" y="2319336"/>
              <a:ext cx="1543051" cy="1071563"/>
            </a:xfrm>
            <a:prstGeom prst="rect">
              <a:avLst/>
            </a:prstGeom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AAE3E90-02E3-40E6-BC83-4FE4CA9FCC7A}"/>
              </a:ext>
            </a:extLst>
          </p:cNvPr>
          <p:cNvSpPr/>
          <p:nvPr/>
        </p:nvSpPr>
        <p:spPr>
          <a:xfrm>
            <a:off x="2348217" y="4150174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D9746E7-1491-49E6-87B7-7614644CF5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4528223"/>
            <a:ext cx="1335555" cy="110276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2CBEE5-0F1E-4CD0-9E7C-907EAFFA8C13}"/>
              </a:ext>
            </a:extLst>
          </p:cNvPr>
          <p:cNvSpPr txBox="1"/>
          <p:nvPr/>
        </p:nvSpPr>
        <p:spPr>
          <a:xfrm>
            <a:off x="2705891" y="5726388"/>
            <a:ext cx="15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파이참</a:t>
            </a:r>
            <a:r>
              <a:rPr lang="ko-KR" altLang="en-US" b="1" dirty="0"/>
              <a:t> </a:t>
            </a:r>
            <a:r>
              <a:rPr lang="en-US" altLang="ko-KR" b="1" dirty="0"/>
              <a:t>64bit</a:t>
            </a:r>
            <a:endParaRPr lang="ko-KR" altLang="en-US" b="1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AE9609-B655-4DE1-87A1-FB7279F0DA54}"/>
              </a:ext>
            </a:extLst>
          </p:cNvPr>
          <p:cNvSpPr/>
          <p:nvPr/>
        </p:nvSpPr>
        <p:spPr>
          <a:xfrm>
            <a:off x="7880445" y="4065314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E3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Picture 4" descr="C:\Users\Administrator\Desktop\지빠귀\이미지\개발환경 이미지\mysql.jpg">
            <a:extLst>
              <a:ext uri="{FF2B5EF4-FFF2-40B4-BE49-F238E27FC236}">
                <a16:creationId xmlns:a16="http://schemas.microsoft.com/office/drawing/2014/main" id="{892992EF-FD03-478A-A2CE-8BBDBE4FA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363528" y="4469652"/>
            <a:ext cx="1271026" cy="825935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CFCBF8-93DD-4B0D-B4D5-2904C6B334AC}"/>
              </a:ext>
            </a:extLst>
          </p:cNvPr>
          <p:cNvSpPr txBox="1"/>
          <p:nvPr/>
        </p:nvSpPr>
        <p:spPr>
          <a:xfrm>
            <a:off x="8221594" y="5567679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8.0.10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3409</Words>
  <Application>Microsoft Office PowerPoint</Application>
  <PresentationFormat>와이드스크린</PresentationFormat>
  <Paragraphs>676</Paragraphs>
  <Slides>48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임정준 임정준</cp:lastModifiedBy>
  <cp:revision>1059</cp:revision>
  <dcterms:created xsi:type="dcterms:W3CDTF">2018-08-02T07:05:36Z</dcterms:created>
  <dcterms:modified xsi:type="dcterms:W3CDTF">2019-05-08T10:12:52Z</dcterms:modified>
  <cp:version>1000.0000.01</cp:version>
</cp:coreProperties>
</file>