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381" r:id="rId6"/>
    <p:sldId id="260" r:id="rId7"/>
    <p:sldId id="373" r:id="rId8"/>
    <p:sldId id="261" r:id="rId9"/>
    <p:sldId id="262" r:id="rId10"/>
    <p:sldId id="374" r:id="rId11"/>
    <p:sldId id="263" r:id="rId12"/>
    <p:sldId id="368" r:id="rId13"/>
    <p:sldId id="269" r:id="rId14"/>
    <p:sldId id="366" r:id="rId15"/>
    <p:sldId id="375" r:id="rId16"/>
    <p:sldId id="370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377" r:id="rId25"/>
    <p:sldId id="280" r:id="rId26"/>
    <p:sldId id="279" r:id="rId27"/>
    <p:sldId id="281" r:id="rId28"/>
    <p:sldId id="285" r:id="rId29"/>
    <p:sldId id="286" r:id="rId30"/>
    <p:sldId id="287" r:id="rId31"/>
    <p:sldId id="290" r:id="rId32"/>
    <p:sldId id="293" r:id="rId33"/>
    <p:sldId id="378" r:id="rId34"/>
    <p:sldId id="371" r:id="rId35"/>
    <p:sldId id="380" r:id="rId36"/>
    <p:sldId id="294" r:id="rId37"/>
    <p:sldId id="342" r:id="rId38"/>
    <p:sldId id="379" r:id="rId39"/>
    <p:sldId id="347" r:id="rId40"/>
    <p:sldId id="356" r:id="rId41"/>
    <p:sldId id="348" r:id="rId42"/>
    <p:sldId id="350" r:id="rId43"/>
    <p:sldId id="372" r:id="rId44"/>
    <p:sldId id="365" r:id="rId45"/>
    <p:sldId id="352" r:id="rId46"/>
    <p:sldId id="367" r:id="rId47"/>
    <p:sldId id="376" r:id="rId48"/>
    <p:sldId id="362" r:id="rId49"/>
    <p:sldId id="357" r:id="rId50"/>
    <p:sldId id="358" r:id="rId51"/>
    <p:sldId id="359" r:id="rId52"/>
    <p:sldId id="36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  <p:cmAuthor id="2" name="정 혜수" initials="정혜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1" autoAdjust="0"/>
    <p:restoredTop sz="86408" autoAdjust="0"/>
  </p:normalViewPr>
  <p:slideViewPr>
    <p:cSldViewPr snapToGrid="0">
      <p:cViewPr varScale="1">
        <p:scale>
          <a:sx n="73" d="100"/>
          <a:sy n="73" d="100"/>
        </p:scale>
        <p:origin x="888" y="67"/>
      </p:cViewPr>
      <p:guideLst>
        <p:guide orient="horz" pos="2155"/>
        <p:guide pos="3816"/>
      </p:guideLst>
    </p:cSldViewPr>
  </p:slideViewPr>
  <p:outlineViewPr>
    <p:cViewPr>
      <p:scale>
        <a:sx n="33" d="100"/>
        <a:sy n="33" d="100"/>
      </p:scale>
      <p:origin x="0" y="-821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7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72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71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90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526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784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986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20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91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추천이유</a:t>
            </a:r>
          </a:p>
          <a:p>
            <a:pPr lvl="0">
              <a:defRPr/>
            </a:pPr>
            <a:r>
              <a:rPr lang="ko-KR" altLang="en-US"/>
              <a:t>저자가 엔시소프트에서 근무 경험을 바탕으로 적어 하둡을 사용하는데 있어 핵심정리를 잘하였다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다양한 샘플 코드와 실행 결과를 넣어 다른 </a:t>
            </a:r>
            <a:r>
              <a:rPr lang="en-US" altLang="ko-KR"/>
              <a:t>Sql</a:t>
            </a:r>
            <a:r>
              <a:rPr lang="ko-KR" altLang="en-US"/>
              <a:t>과 달리 글을 많이 줄이고 실습을 강조하여 지필을 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초보자 다음단계 중급자 단계가 배우는 단계로 </a:t>
            </a:r>
            <a:r>
              <a:rPr lang="en-US" altLang="ko-KR"/>
              <a:t>MySQL </a:t>
            </a:r>
            <a:r>
              <a:rPr lang="ko-KR" altLang="en-US"/>
              <a:t>연결도 가능하다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469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627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8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50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>
              <a:spcAft>
                <a:spcPts val="800"/>
              </a:spcAft>
            </a:pP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운영체제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윈도우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10(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사용언어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파이썬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3.7.3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*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사용언어를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파이썬으로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한 것은 아나콘다와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파이참이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파이썬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언어를 지원하기 때문에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파이썬으로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선택하였음</a:t>
            </a:r>
            <a:r>
              <a:rPr lang="en-US" altLang="ko-KR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초기 데이터 분석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&amp;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가공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아나콘다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(3.7ver)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* 아나콘다를 선택한 이유는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파이썬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언어와 함께 데이터의 분석 가공이 용이하고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처리된 데이터를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시각화로써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보기 편하여 사용 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실시산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데이터 분석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&amp;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가공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파이참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*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파이참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파이썬에서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제공하는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프로그램중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하나이며 실시간 데이터를 받아올 수 있고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웹 구현이 가능하며 플라스크를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파이참의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terminal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에서 설치 하여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웹서버와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통신이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가능 하여 사용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데이터 저장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MySql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서버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&amp;HTML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통신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flask 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* </a:t>
            </a:r>
            <a:r>
              <a:rPr lang="en-US" altLang="ko-KR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flask </a:t>
            </a:r>
            <a:r>
              <a:rPr lang="ko-KR" altLang="en-US" sz="1200" kern="0" dirty="0" err="1" smtClean="0">
                <a:solidFill>
                  <a:srgbClr val="806B00"/>
                </a:solidFill>
                <a:latin typeface="맑은 고딕" panose="020B0503020000020004" pitchFamily="50" charset="-127"/>
              </a:rPr>
              <a:t>사용이유는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 자체적으로 서버를 가지고 있으며 필요한 라이브러리와 패키지만 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설치하여 </a:t>
            </a:r>
            <a:r>
              <a:rPr lang="en-US" altLang="ko-KR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framework</a:t>
            </a:r>
            <a:r>
              <a:rPr lang="ko-KR" altLang="en-US" sz="1200" kern="0" dirty="0" smtClean="0">
                <a:solidFill>
                  <a:srgbClr val="806B00"/>
                </a:solidFill>
                <a:latin typeface="맑은 고딕" panose="020B0503020000020004" pitchFamily="50" charset="-127"/>
              </a:rPr>
              <a:t>를 구축할 수 있기 때문 </a:t>
            </a:r>
            <a:endParaRPr lang="ko-KR" altLang="en-US" sz="12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89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6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hyperlink" Target="https://data.kma.go.kr/cmmn/main.d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rkorea.or.kr/web/sidoCompareAir?itemCode=10003&amp;pMENU_NO=103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data.go.kr/dataset/15028050/fileData.do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go.kr/weather/lifenindustry/li_asset/HELP/basic/help_02_01.js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yna.co.kr/view/AKR2018060115520001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weather.naver.com/" TargetMode="External"/><Relationship Id="rId4" Type="http://schemas.openxmlformats.org/officeDocument/2006/relationships/hyperlink" Target="https://news.naver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kma.go.kr/weather/lifenindustry/jisudaymap_D01.jsp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3389438&amp;cid=47340&amp;categoryId=47340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sedaily.com/NewsView/1OIBYC9Z3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kma.go.kr/data/grnd/selectAsosRltmList.do?pgmNo=36" TargetMode="External"/><Relationship Id="rId5" Type="http://schemas.openxmlformats.org/officeDocument/2006/relationships/hyperlink" Target="http://www.airkorea.or.kr/index" TargetMode="External"/><Relationship Id="rId10" Type="http://schemas.openxmlformats.org/officeDocument/2006/relationships/hyperlink" Target="https://www.yna.co.kr/view/AKR20180601155200017" TargetMode="External"/><Relationship Id="rId4" Type="http://schemas.openxmlformats.org/officeDocument/2006/relationships/hyperlink" Target="http://www.mohw.go.kr/react/index.jsp%20/" TargetMode="External"/><Relationship Id="rId9" Type="http://schemas.openxmlformats.org/officeDocument/2006/relationships/hyperlink" Target="http://forecast.nhis.or.kr/menu.do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night5/D.Pteam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61135" y="4041338"/>
            <a:ext cx="6022337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Notification of Asthma Risk Index by Region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82338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안효근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31969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김연수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81600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임정준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6" name="모서리가 둥근 직사각형 65"/>
          <p:cNvSpPr/>
          <p:nvPr/>
        </p:nvSpPr>
        <p:spPr>
          <a:xfrm>
            <a:off x="7294077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정혜수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7" name="모서리가 둥근 직사각형 65"/>
          <p:cNvSpPr/>
          <p:nvPr/>
        </p:nvSpPr>
        <p:spPr>
          <a:xfrm>
            <a:off x="9378261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김현구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52922" y="3625155"/>
            <a:ext cx="1686155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D.P </a:t>
            </a:r>
            <a:r>
              <a:rPr lang="en-US" altLang="ko-KR" sz="2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team</a:t>
            </a:r>
            <a:endParaRPr lang="ko-KR" altLang="en-US" sz="2500" b="1" dirty="0">
              <a:solidFill>
                <a:srgbClr val="00B05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39463" y="4296336"/>
            <a:ext cx="3436479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subject name: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산학캡스톤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디자인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professor in charge 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정 현 숙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presenter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안 효 근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	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publication date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: 2019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06 13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2" y="6443078"/>
            <a:ext cx="1766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smtClean="0"/>
              <a:t>2019/06/13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520" y="0"/>
            <a:ext cx="11724640" cy="660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85091" y="1515464"/>
            <a:ext cx="9526189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rgbClr val="FFFF00"/>
                </a:solidFill>
              </a:rPr>
              <a:t>5. development environment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1"/>
                </a:solidFill>
              </a:rPr>
              <a:t>     5-1 ) Reasons for </a:t>
            </a:r>
            <a:r>
              <a:rPr lang="en-US" altLang="ko-KR" sz="2500" b="1" dirty="0" smtClean="0">
                <a:solidFill>
                  <a:schemeClr val="accent1"/>
                </a:solidFill>
              </a:rPr>
              <a:t>selecting development </a:t>
            </a:r>
            <a:r>
              <a:rPr lang="en-US" altLang="ko-KR" sz="2500" b="1" dirty="0">
                <a:solidFill>
                  <a:schemeClr val="accent1"/>
                </a:solidFill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1"/>
                </a:solidFill>
              </a:rPr>
              <a:t>     5-2 ) system flow diagram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62974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1" y="50830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19"/>
              </p:ext>
            </p:extLst>
          </p:nvPr>
        </p:nvGraphicFramePr>
        <p:xfrm>
          <a:off x="930093" y="3852841"/>
          <a:ext cx="5328468" cy="192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156">
                  <a:extLst>
                    <a:ext uri="{9D8B030D-6E8A-4147-A177-3AD203B41FA5}">
                      <a16:colId xmlns:a16="http://schemas.microsoft.com/office/drawing/2014/main" val="2514111560"/>
                    </a:ext>
                  </a:extLst>
                </a:gridCol>
                <a:gridCol w="1776156">
                  <a:extLst>
                    <a:ext uri="{9D8B030D-6E8A-4147-A177-3AD203B41FA5}">
                      <a16:colId xmlns:a16="http://schemas.microsoft.com/office/drawing/2014/main" val="3275868490"/>
                    </a:ext>
                  </a:extLst>
                </a:gridCol>
                <a:gridCol w="1776156">
                  <a:extLst>
                    <a:ext uri="{9D8B030D-6E8A-4147-A177-3AD203B41FA5}">
                      <a16:colId xmlns:a16="http://schemas.microsoft.com/office/drawing/2014/main" val="214040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98141"/>
                  </a:ext>
                </a:extLst>
              </a:tr>
              <a:tr h="11814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35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Anaconda3.7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Pycharm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64bit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flask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82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10159"/>
              </p:ext>
            </p:extLst>
          </p:nvPr>
        </p:nvGraphicFramePr>
        <p:xfrm>
          <a:off x="930093" y="1467670"/>
          <a:ext cx="5270139" cy="217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13">
                  <a:extLst>
                    <a:ext uri="{9D8B030D-6E8A-4147-A177-3AD203B41FA5}">
                      <a16:colId xmlns:a16="http://schemas.microsoft.com/office/drawing/2014/main" val="4012113827"/>
                    </a:ext>
                  </a:extLst>
                </a:gridCol>
                <a:gridCol w="1756713">
                  <a:extLst>
                    <a:ext uri="{9D8B030D-6E8A-4147-A177-3AD203B41FA5}">
                      <a16:colId xmlns:a16="http://schemas.microsoft.com/office/drawing/2014/main" val="2052454513"/>
                    </a:ext>
                  </a:extLst>
                </a:gridCol>
                <a:gridCol w="1756713">
                  <a:extLst>
                    <a:ext uri="{9D8B030D-6E8A-4147-A177-3AD203B41FA5}">
                      <a16:colId xmlns:a16="http://schemas.microsoft.com/office/drawing/2014/main" val="4017580610"/>
                    </a:ext>
                  </a:extLst>
                </a:gridCol>
              </a:tblGrid>
              <a:tr h="35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94014"/>
                  </a:ext>
                </a:extLst>
              </a:tr>
              <a:tr h="14429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03331"/>
                  </a:ext>
                </a:extLst>
              </a:tr>
              <a:tr h="350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Windows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Python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3.7.3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8.0.10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6340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2975886" y="181017"/>
            <a:ext cx="6123667" cy="956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5-1-1).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Reasons for selecting development program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44" y="409056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 flipH="1">
            <a:off x="2945314" y="411135"/>
            <a:ext cx="452726" cy="324922"/>
            <a:chOff x="5980713" y="2489830"/>
            <a:chExt cx="217401" cy="156029"/>
          </a:xfrm>
        </p:grpSpPr>
        <p:sp>
          <p:nvSpPr>
            <p:cNvPr id="56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61" name="Picture 2" descr="C:\Users\Administrator\Desktop\R1280x0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9228" y="4285193"/>
            <a:ext cx="1605664" cy="93544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31319" y="2234602"/>
            <a:ext cx="1696798" cy="680116"/>
          </a:xfrm>
          <a:prstGeom prst="rect">
            <a:avLst/>
          </a:prstGeom>
        </p:spPr>
      </p:pic>
      <p:pic>
        <p:nvPicPr>
          <p:cNvPr id="13" name="Picture 2" descr="ìëì°10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108726" y="2075076"/>
            <a:ext cx="1333942" cy="999169"/>
          </a:xfrm>
          <a:prstGeom prst="rect">
            <a:avLst/>
          </a:prstGeom>
          <a:noFill/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CD9746E7-1491-49E6-87B7-7614644CF5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97" y="4201530"/>
            <a:ext cx="1335555" cy="1102767"/>
          </a:xfrm>
          <a:prstGeom prst="rect">
            <a:avLst/>
          </a:prstGeom>
        </p:spPr>
      </p:pic>
      <p:pic>
        <p:nvPicPr>
          <p:cNvPr id="68" name="Picture 4" descr="C:\Users\Administrator\Desktop\지빠귀\이미지\개발환경 이미지\mysql.jpg">
            <a:extLst>
              <a:ext uri="{FF2B5EF4-FFF2-40B4-BE49-F238E27FC236}">
                <a16:creationId xmlns:a16="http://schemas.microsoft.com/office/drawing/2014/main" id="{892992EF-FD03-478A-A2CE-8BBDBE4FA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714885" y="2110694"/>
            <a:ext cx="1271026" cy="825935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16648" y="4201530"/>
            <a:ext cx="1543051" cy="1071563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223349" y="1081664"/>
            <a:ext cx="5660555" cy="528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Operating system: Windows 10 (development)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-Used languages: Python 3.7.3</a:t>
            </a:r>
            <a:endParaRPr lang="en-US" altLang="ko-KR" sz="1500" kern="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Python is spoken by Anaconda and </a:t>
            </a:r>
            <a:r>
              <a:rPr lang="en-US" altLang="ko-KR" sz="1500" kern="0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Pycham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because they support 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Python.</a:t>
            </a:r>
            <a:endParaRPr lang="en-US" altLang="ko-KR" sz="1500" kern="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600" dirty="0"/>
              <a:t>-Save data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5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MySql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When </a:t>
            </a:r>
            <a:r>
              <a:rPr lang="en-US" altLang="ko-KR" sz="1500" kern="0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workingbench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is used to check and process results immediately </a:t>
            </a:r>
            <a:r>
              <a:rPr lang="en-US" altLang="ko-KR" sz="1500" kern="0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MariaDB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was selected as </a:t>
            </a:r>
            <a:r>
              <a:rPr lang="en-US" altLang="ko-KR" sz="1500" kern="0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mysql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due to occasional errors during processing.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Initial data analysis &amp; processing: Anaconda (3.7ver)</a:t>
            </a:r>
            <a:endParaRPr lang="en-US" altLang="ko-KR" sz="1500" kern="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is easy to process data with Python 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language. Use 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processed data for visualization 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Analysis of real-time data &amp; processing: </a:t>
            </a:r>
            <a:r>
              <a:rPr lang="en-US" altLang="ko-KR" sz="15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Pycharm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It's one of the programs provided by </a:t>
            </a:r>
            <a:r>
              <a:rPr lang="en-US" altLang="ko-KR" sz="1500" kern="0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PyCharm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Python, and you can get real-time 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data. You 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can implement the web. 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1500" kern="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15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Server&amp;HTML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Communication: flask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The 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reason for using flask is that it has its own server and can only install necessary libraries and packages to build 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framework.</a:t>
            </a:r>
            <a:endParaRPr lang="ko-KR" altLang="en-US" sz="1500" kern="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165561" y="-10160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99589" y="7328204"/>
            <a:ext cx="557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The reason why we chose an anaconda is because 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299889"/>
            <a:ext cx="9405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5-1-2) Reasons for selecting development program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6898" y="1308639"/>
            <a:ext cx="9475682" cy="546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Operating system: Windows 10 (development)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-Used languages: Python 3.7.3</a:t>
            </a:r>
            <a:endParaRPr lang="en-US" altLang="ko-KR" sz="1500" kern="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Python is spoken by Anaconda and </a:t>
            </a:r>
            <a:r>
              <a:rPr lang="en-US" altLang="ko-KR" sz="1500" kern="0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Pycham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because they support Python.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Selected as Python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600" dirty="0"/>
              <a:t>-Save data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5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MySql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When </a:t>
            </a:r>
            <a:r>
              <a:rPr lang="en-US" altLang="ko-KR" sz="1500" kern="0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workingbench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is used to check and process results immediately 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500" kern="0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MariaDB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was selected as </a:t>
            </a:r>
            <a:r>
              <a:rPr lang="en-US" altLang="ko-KR" sz="1500" kern="0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mysql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due to occasional errors during processing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500" kern="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Initial data analysis &amp; processing: Anaconda (3.7ver)</a:t>
            </a:r>
            <a:endParaRPr lang="en-US" altLang="ko-KR" sz="1500" kern="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The reason why we chose an anaconda is because it is easy to process data with Python language.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Use processed data for visualization 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Analysis of real-time data &amp; processing: </a:t>
            </a:r>
            <a:r>
              <a:rPr lang="en-US" altLang="ko-KR" sz="15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Pycharm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It's one of the programs provided by </a:t>
            </a:r>
            <a:r>
              <a:rPr lang="en-US" altLang="ko-KR" sz="1500" kern="0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PyCharm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Python, and you can get real-time data.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You can implement the web. You can install the flask from the terminal in </a:t>
            </a:r>
            <a:r>
              <a:rPr lang="en-US" altLang="ko-KR" sz="1500" kern="0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PyCharm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and communicate with the web server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15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Server&amp;HTML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Communication: flask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sz="1500" kern="0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* The reason for using flask is that it has its own server and can only install necessary libraries and packages to build a framework</a:t>
            </a:r>
            <a:r>
              <a:rPr lang="en-US" altLang="ko-KR" sz="1500" kern="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sz="1500" kern="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95992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537271" y="43346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203312"/>
            <a:ext cx="612366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5-2-1) </a:t>
            </a:r>
            <a:r>
              <a:rPr lang="en-US" altLang="ko-KR" sz="3200" b="1" dirty="0"/>
              <a:t>system flow diagram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36" name="Picture 2" descr="C:\Users\Administrator\Desktop\흐름도 자료.png">
            <a:extLst>
              <a:ext uri="{FF2B5EF4-FFF2-40B4-BE49-F238E27FC236}">
                <a16:creationId xmlns:a16="http://schemas.microsoft.com/office/drawing/2014/main" id="{745C6CAF-E5EE-4755-AE0C-6D88578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70" y="826710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54F975-E4B5-4FF2-BAC7-10011F348873}"/>
              </a:ext>
            </a:extLst>
          </p:cNvPr>
          <p:cNvSpPr txBox="1"/>
          <p:nvPr/>
        </p:nvSpPr>
        <p:spPr>
          <a:xfrm>
            <a:off x="623496" y="1404783"/>
            <a:ext cx="1822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공공데이터포털</a:t>
            </a:r>
            <a:r>
              <a:rPr lang="en-US" altLang="ko-KR" sz="1000" b="1" dirty="0" smtClean="0"/>
              <a:t>(</a:t>
            </a:r>
            <a:r>
              <a:rPr lang="en-US" altLang="ko-KR" sz="1000" b="1" dirty="0" smtClean="0">
                <a:hlinkClick r:id="rId5"/>
              </a:rPr>
              <a:t>https</a:t>
            </a:r>
            <a:r>
              <a:rPr lang="en-US" altLang="ko-KR" sz="1000" b="1" dirty="0">
                <a:hlinkClick r:id="rId5"/>
              </a:rPr>
              <a:t>://www.data.go.kr/dataset/15028050/fileData.do</a:t>
            </a:r>
            <a:r>
              <a:rPr lang="en-US" altLang="ko-KR" sz="1000" b="1" dirty="0"/>
              <a:t>)</a:t>
            </a:r>
          </a:p>
          <a:p>
            <a:pPr algn="ctr"/>
            <a:r>
              <a:rPr lang="en-US" altLang="ko-KR" sz="1200" dirty="0"/>
              <a:t>statistics of asthmatic patients in each region</a:t>
            </a:r>
            <a:endParaRPr lang="en-US" altLang="ko-KR" sz="1200" b="1" dirty="0"/>
          </a:p>
        </p:txBody>
      </p:sp>
      <p:pic>
        <p:nvPicPr>
          <p:cNvPr id="53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70" y="2469570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661702" y="4560417"/>
            <a:ext cx="181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/>
              <a:t>AirKorea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en-US" altLang="ko-KR" sz="1000" b="1" dirty="0" smtClean="0">
                <a:hlinkClick r:id="rId6"/>
              </a:rPr>
              <a:t>https</a:t>
            </a:r>
            <a:r>
              <a:rPr lang="en-US" altLang="ko-KR" sz="1000" b="1" dirty="0">
                <a:hlinkClick r:id="rId6"/>
              </a:rPr>
              <a:t>://www.airkorea.or.kr/web/sidoCompareAir?itemCode=10003&amp;pMENU_NO=103</a:t>
            </a:r>
            <a:r>
              <a:rPr lang="en-US" altLang="ko-KR" sz="1000" b="1" dirty="0"/>
              <a:t>)</a:t>
            </a:r>
          </a:p>
          <a:p>
            <a:pPr algn="ctr"/>
            <a:r>
              <a:rPr lang="en-US" altLang="ko-KR" sz="1200" b="1" dirty="0" smtClean="0"/>
              <a:t>Ozone(</a:t>
            </a:r>
            <a:r>
              <a:rPr lang="en-US" altLang="ko-KR" sz="1200" b="1" dirty="0" smtClean="0"/>
              <a:t>daily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</p:txBody>
      </p:sp>
      <p:pic>
        <p:nvPicPr>
          <p:cNvPr id="40" name="Picture 2" descr="C:\Users\Administrator\Desktop\흐름도 자료.png">
            <a:extLst>
              <a:ext uri="{FF2B5EF4-FFF2-40B4-BE49-F238E27FC236}">
                <a16:creationId xmlns:a16="http://schemas.microsoft.com/office/drawing/2014/main" id="{B8891324-24C1-44F1-937A-CEE74861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36" y="4062206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A12B96D-1798-492B-8D8D-DD489596B7BC}"/>
              </a:ext>
            </a:extLst>
          </p:cNvPr>
          <p:cNvSpPr txBox="1"/>
          <p:nvPr/>
        </p:nvSpPr>
        <p:spPr>
          <a:xfrm>
            <a:off x="625516" y="3041757"/>
            <a:ext cx="1834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기상자료개방포털</a:t>
            </a:r>
            <a:endParaRPr lang="en-US" altLang="ko-KR" sz="1200" b="1" dirty="0"/>
          </a:p>
          <a:p>
            <a:pPr algn="ctr"/>
            <a:r>
              <a:rPr lang="en-US" altLang="ko-KR" sz="1000" b="1" dirty="0"/>
              <a:t>(</a:t>
            </a:r>
            <a:r>
              <a:rPr lang="en-US" altLang="ko-KR" sz="1000" dirty="0">
                <a:hlinkClick r:id="rId7"/>
              </a:rPr>
              <a:t>https://data.kma.go.kr/cmmn/main.do</a:t>
            </a:r>
            <a:r>
              <a:rPr lang="en-US" altLang="ko-KR" sz="1000" b="1" dirty="0"/>
              <a:t>)</a:t>
            </a:r>
          </a:p>
          <a:p>
            <a:pPr algn="ctr"/>
            <a:r>
              <a:rPr lang="en-US" altLang="ko-KR" sz="1200" dirty="0" smtClean="0"/>
              <a:t>Temperatures, humidity, wind speed</a:t>
            </a:r>
            <a:r>
              <a:rPr lang="en-US" altLang="ko-KR" sz="1200" b="1" dirty="0" smtClean="0"/>
              <a:t>(daily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1CA1D-C971-4ED4-9569-1040E93AF3AD}"/>
              </a:ext>
            </a:extLst>
          </p:cNvPr>
          <p:cNvSpPr txBox="1"/>
          <p:nvPr/>
        </p:nvSpPr>
        <p:spPr>
          <a:xfrm>
            <a:off x="575948" y="6019919"/>
            <a:ext cx="4341813" cy="400110"/>
          </a:xfrm>
          <a:prstGeom prst="rect">
            <a:avLst/>
          </a:prstGeom>
          <a:solidFill>
            <a:srgbClr val="5C8E3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data collection</a:t>
            </a:r>
            <a:endParaRPr lang="ko-KR" altLang="en-US" sz="2000" b="1" dirty="0"/>
          </a:p>
        </p:txBody>
      </p:sp>
      <p:pic>
        <p:nvPicPr>
          <p:cNvPr id="46" name="Picture 2" descr="C:\Users\Administrator\Desktop\R1280x0.png">
            <a:extLst>
              <a:ext uri="{FF2B5EF4-FFF2-40B4-BE49-F238E27FC236}">
                <a16:creationId xmlns:a16="http://schemas.microsoft.com/office/drawing/2014/main" id="{6818E7AE-FA7E-4958-8705-4169FD8B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60" y="2770788"/>
            <a:ext cx="1572049" cy="9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435331-BDE9-4223-9D07-63F26C785BD0}"/>
              </a:ext>
            </a:extLst>
          </p:cNvPr>
          <p:cNvSpPr txBox="1"/>
          <p:nvPr/>
        </p:nvSpPr>
        <p:spPr>
          <a:xfrm>
            <a:off x="2508571" y="3711185"/>
            <a:ext cx="2339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Asthma sufferers, 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low </a:t>
            </a:r>
            <a:r>
              <a:rPr lang="en-US" altLang="ko-KR" sz="1000" b="1" dirty="0"/>
              <a:t>temperatures, </a:t>
            </a:r>
            <a:r>
              <a:rPr lang="en-US" altLang="ko-KR" sz="1000" b="1" dirty="0" smtClean="0"/>
              <a:t>humidity,</a:t>
            </a:r>
          </a:p>
          <a:p>
            <a:pPr algn="ctr"/>
            <a:r>
              <a:rPr lang="en-US" altLang="ko-KR" sz="1000" b="1" u="sng" dirty="0" smtClean="0"/>
              <a:t>Correlation Verification and Comparison Analysis</a:t>
            </a:r>
            <a:endParaRPr lang="en-US" altLang="ko-KR" sz="1200" b="1" u="sng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ADB74E2-6F4E-4560-B75D-E9AFE024CA9A}"/>
              </a:ext>
            </a:extLst>
          </p:cNvPr>
          <p:cNvCxnSpPr>
            <a:cxnSpLocks/>
          </p:cNvCxnSpPr>
          <p:nvPr/>
        </p:nvCxnSpPr>
        <p:spPr>
          <a:xfrm>
            <a:off x="2251028" y="3140405"/>
            <a:ext cx="2739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9F70C4-BBBB-40C1-A7DC-A4AF87D285BD}"/>
              </a:ext>
            </a:extLst>
          </p:cNvPr>
          <p:cNvCxnSpPr>
            <a:cxnSpLocks/>
          </p:cNvCxnSpPr>
          <p:nvPr/>
        </p:nvCxnSpPr>
        <p:spPr>
          <a:xfrm>
            <a:off x="2525024" y="1241153"/>
            <a:ext cx="0" cy="344260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3EF41C-5238-40FB-B887-46706CB43408}"/>
              </a:ext>
            </a:extLst>
          </p:cNvPr>
          <p:cNvCxnSpPr/>
          <p:nvPr/>
        </p:nvCxnSpPr>
        <p:spPr>
          <a:xfrm>
            <a:off x="2264793" y="3135927"/>
            <a:ext cx="75713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C433512-35AF-4DDA-8DA7-5D90AFF958F4}"/>
              </a:ext>
            </a:extLst>
          </p:cNvPr>
          <p:cNvSpPr txBox="1"/>
          <p:nvPr/>
        </p:nvSpPr>
        <p:spPr>
          <a:xfrm>
            <a:off x="6728534" y="5981784"/>
            <a:ext cx="1534475" cy="400110"/>
          </a:xfrm>
          <a:prstGeom prst="rect">
            <a:avLst/>
          </a:prstGeom>
          <a:solidFill>
            <a:srgbClr val="76B54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Analysis</a:t>
            </a:r>
            <a:endParaRPr lang="ko-KR" altLang="en-US" sz="2000" b="1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6546600-AFAC-43B0-96FD-B4B420040385}"/>
              </a:ext>
            </a:extLst>
          </p:cNvPr>
          <p:cNvCxnSpPr>
            <a:cxnSpLocks/>
          </p:cNvCxnSpPr>
          <p:nvPr/>
        </p:nvCxnSpPr>
        <p:spPr>
          <a:xfrm>
            <a:off x="4104328" y="3123939"/>
            <a:ext cx="5714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404EE1DA-698D-4115-8438-C9539F57B9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999648" y="2497022"/>
            <a:ext cx="1289098" cy="1091499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70CAF0-B707-4260-B4C3-7454908117DA}"/>
              </a:ext>
            </a:extLst>
          </p:cNvPr>
          <p:cNvCxnSpPr>
            <a:cxnSpLocks/>
          </p:cNvCxnSpPr>
          <p:nvPr/>
        </p:nvCxnSpPr>
        <p:spPr>
          <a:xfrm>
            <a:off x="2281508" y="1262419"/>
            <a:ext cx="2739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A983AD9-EAA9-4039-A75F-01553AEEABC8}"/>
              </a:ext>
            </a:extLst>
          </p:cNvPr>
          <p:cNvCxnSpPr>
            <a:cxnSpLocks/>
          </p:cNvCxnSpPr>
          <p:nvPr/>
        </p:nvCxnSpPr>
        <p:spPr>
          <a:xfrm>
            <a:off x="2251594" y="4648988"/>
            <a:ext cx="2739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B8DBE05-3349-4CFD-A98B-C17D36BBA4DA}"/>
              </a:ext>
            </a:extLst>
          </p:cNvPr>
          <p:cNvSpPr txBox="1"/>
          <p:nvPr/>
        </p:nvSpPr>
        <p:spPr>
          <a:xfrm>
            <a:off x="7209432" y="4321684"/>
            <a:ext cx="1379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Crawling</a:t>
            </a:r>
          </a:p>
          <a:p>
            <a:pPr algn="ctr"/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Naver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News on Asthma)</a:t>
            </a:r>
            <a:endParaRPr lang="en-US" altLang="ko-KR" sz="1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BA6639-6043-4EFB-B099-1C6E10B4C4D2}"/>
              </a:ext>
            </a:extLst>
          </p:cNvPr>
          <p:cNvCxnSpPr>
            <a:cxnSpLocks/>
          </p:cNvCxnSpPr>
          <p:nvPr/>
        </p:nvCxnSpPr>
        <p:spPr>
          <a:xfrm flipV="1">
            <a:off x="7918830" y="3805375"/>
            <a:ext cx="1125" cy="492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2075331-FEE0-4A37-A92A-097307C1192A}"/>
              </a:ext>
            </a:extLst>
          </p:cNvPr>
          <p:cNvSpPr txBox="1"/>
          <p:nvPr/>
        </p:nvSpPr>
        <p:spPr>
          <a:xfrm>
            <a:off x="9733618" y="3696597"/>
            <a:ext cx="164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Web </a:t>
            </a:r>
            <a:r>
              <a:rPr lang="en-US" altLang="ko-KR" sz="1200" b="1" dirty="0" smtClean="0"/>
              <a:t>creation</a:t>
            </a:r>
            <a:endParaRPr lang="en-US" altLang="ko-KR" sz="12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AD68B00-A033-4961-9291-A33772B888E5}"/>
              </a:ext>
            </a:extLst>
          </p:cNvPr>
          <p:cNvCxnSpPr>
            <a:cxnSpLocks/>
          </p:cNvCxnSpPr>
          <p:nvPr/>
        </p:nvCxnSpPr>
        <p:spPr>
          <a:xfrm flipV="1">
            <a:off x="9193655" y="3805375"/>
            <a:ext cx="1046" cy="478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4" descr="C:\Users\Administrator\Desktop\지빠귀\이미지\개발환경 이미지\mysql.jpg">
            <a:extLst>
              <a:ext uri="{FF2B5EF4-FFF2-40B4-BE49-F238E27FC236}">
                <a16:creationId xmlns:a16="http://schemas.microsoft.com/office/drawing/2014/main" id="{A4B2338C-9FDF-4C42-B4EC-A594F1CC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045367" y="2436748"/>
            <a:ext cx="1392425" cy="1036534"/>
          </a:xfrm>
          <a:prstGeom prst="rect">
            <a:avLst/>
          </a:prstGeom>
          <a:noFill/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70B6633-857D-430F-A047-D4A4C7534DE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960" y="2478556"/>
            <a:ext cx="1494251" cy="1085551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0CBC787-64E6-44C7-8BE5-5344C9A6002E}"/>
              </a:ext>
            </a:extLst>
          </p:cNvPr>
          <p:cNvCxnSpPr>
            <a:cxnSpLocks/>
          </p:cNvCxnSpPr>
          <p:nvPr/>
        </p:nvCxnSpPr>
        <p:spPr>
          <a:xfrm>
            <a:off x="6717286" y="3041757"/>
            <a:ext cx="5714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7D7AA05-50E9-4023-930C-3502A0330733}"/>
              </a:ext>
            </a:extLst>
          </p:cNvPr>
          <p:cNvSpPr txBox="1"/>
          <p:nvPr/>
        </p:nvSpPr>
        <p:spPr>
          <a:xfrm>
            <a:off x="4832925" y="5665976"/>
            <a:ext cx="181730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storage of data 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D138428-A37C-4676-A3FA-F39577D97792}"/>
              </a:ext>
            </a:extLst>
          </p:cNvPr>
          <p:cNvCxnSpPr>
            <a:cxnSpLocks/>
          </p:cNvCxnSpPr>
          <p:nvPr/>
        </p:nvCxnSpPr>
        <p:spPr>
          <a:xfrm>
            <a:off x="9288231" y="3041757"/>
            <a:ext cx="5714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C5BDB7-55F3-4EEB-B3D4-5A15E83AAB7B}"/>
              </a:ext>
            </a:extLst>
          </p:cNvPr>
          <p:cNvSpPr txBox="1"/>
          <p:nvPr/>
        </p:nvSpPr>
        <p:spPr>
          <a:xfrm>
            <a:off x="9523723" y="5665976"/>
            <a:ext cx="206629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data visualization</a:t>
            </a:r>
            <a:endParaRPr lang="ko-KR" altLang="en-US" sz="20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C564B1-2A1C-402F-B7B7-737A93E199C5}"/>
              </a:ext>
            </a:extLst>
          </p:cNvPr>
          <p:cNvSpPr/>
          <p:nvPr/>
        </p:nvSpPr>
        <p:spPr>
          <a:xfrm rot="21279747">
            <a:off x="1791489" y="2421894"/>
            <a:ext cx="2122005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semi-structured data</a:t>
            </a:r>
            <a:endParaRPr lang="en-US" altLang="ko-K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2CBFB3-6069-415C-86BD-08CFC8BD28B5}"/>
              </a:ext>
            </a:extLst>
          </p:cNvPr>
          <p:cNvSpPr txBox="1"/>
          <p:nvPr/>
        </p:nvSpPr>
        <p:spPr>
          <a:xfrm>
            <a:off x="8027262" y="5981738"/>
            <a:ext cx="1573279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Processing</a:t>
            </a:r>
            <a:endParaRPr lang="ko-KR" altLang="en-US" sz="20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70FF993-83C4-4D8A-AFC4-091FCD66A896}"/>
              </a:ext>
            </a:extLst>
          </p:cNvPr>
          <p:cNvSpPr/>
          <p:nvPr/>
        </p:nvSpPr>
        <p:spPr>
          <a:xfrm>
            <a:off x="7915430" y="4945990"/>
            <a:ext cx="1347962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informal data</a:t>
            </a:r>
            <a:endParaRPr lang="en-US" altLang="ko-K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59E537-61DD-4FD3-BBCC-77AEFFEA1E90}"/>
              </a:ext>
            </a:extLst>
          </p:cNvPr>
          <p:cNvSpPr txBox="1"/>
          <p:nvPr/>
        </p:nvSpPr>
        <p:spPr>
          <a:xfrm>
            <a:off x="4966621" y="3600412"/>
            <a:ext cx="164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storage of data </a:t>
            </a:r>
            <a:endParaRPr lang="en-US" altLang="ko-KR" sz="1200" b="1" dirty="0"/>
          </a:p>
        </p:txBody>
      </p:sp>
      <p:sp>
        <p:nvSpPr>
          <p:cNvPr id="9" name="원형 화살표 8"/>
          <p:cNvSpPr/>
          <p:nvPr/>
        </p:nvSpPr>
        <p:spPr>
          <a:xfrm flipH="1">
            <a:off x="8592855" y="1345649"/>
            <a:ext cx="2477453" cy="215964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8DBE05-3349-4CFD-A98B-C17D36BBA4DA}"/>
              </a:ext>
            </a:extLst>
          </p:cNvPr>
          <p:cNvSpPr txBox="1"/>
          <p:nvPr/>
        </p:nvSpPr>
        <p:spPr>
          <a:xfrm>
            <a:off x="8443540" y="4327268"/>
            <a:ext cx="164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Crawling</a:t>
            </a:r>
          </a:p>
          <a:p>
            <a:pPr algn="ctr"/>
            <a:r>
              <a:rPr lang="en-US" altLang="ko-KR" sz="1000" b="1" dirty="0"/>
              <a:t>(</a:t>
            </a:r>
            <a:r>
              <a:rPr lang="en-US" altLang="ko-KR" sz="1000" b="1" dirty="0" err="1"/>
              <a:t>Naver</a:t>
            </a:r>
            <a:r>
              <a:rPr lang="en-US" altLang="ko-KR" sz="1000" b="1" dirty="0"/>
              <a:t> Weather Climate)</a:t>
            </a:r>
            <a:endParaRPr lang="en-US" altLang="ko-KR" sz="10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0CBC787-64E6-44C7-8BE5-5344C9A6002E}"/>
              </a:ext>
            </a:extLst>
          </p:cNvPr>
          <p:cNvCxnSpPr>
            <a:cxnSpLocks/>
          </p:cNvCxnSpPr>
          <p:nvPr/>
        </p:nvCxnSpPr>
        <p:spPr>
          <a:xfrm flipH="1" flipV="1">
            <a:off x="6669532" y="3344011"/>
            <a:ext cx="597030" cy="23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39675" y="2095877"/>
            <a:ext cx="4262798" cy="4334106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/>
          <p:cNvSpPr/>
          <p:nvPr/>
        </p:nvSpPr>
        <p:spPr>
          <a:xfrm>
            <a:off x="4894309" y="2095877"/>
            <a:ext cx="1712019" cy="4321440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처리 64"/>
          <p:cNvSpPr/>
          <p:nvPr/>
        </p:nvSpPr>
        <p:spPr>
          <a:xfrm>
            <a:off x="6795587" y="2095877"/>
            <a:ext cx="2728754" cy="4321440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처리 68"/>
          <p:cNvSpPr/>
          <p:nvPr/>
        </p:nvSpPr>
        <p:spPr>
          <a:xfrm>
            <a:off x="9639629" y="2095877"/>
            <a:ext cx="1836961" cy="4334106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61044" y="2589715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2634104" y="2874580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427818" y="2580905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7448475" y="3938440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8719733" y="3951621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6994952" y="2600652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9657669" y="2534000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8595254" y="1503315"/>
            <a:ext cx="314726" cy="3756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849706" y="3470542"/>
            <a:ext cx="244708" cy="373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139518" y="3463050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214373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332188" y="406400"/>
            <a:ext cx="11527624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8" algn="ctr">
              <a:defRPr/>
            </a:pP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39638" y="203312"/>
            <a:ext cx="6123667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5-2-2) </a:t>
            </a: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system flow diagram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62" name="Picture 2" descr="C:\Users\Administrator\Desktop\흐름도 자료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08905" y="1651680"/>
            <a:ext cx="889389" cy="889389"/>
          </a:xfrm>
          <a:prstGeom prst="rect">
            <a:avLst/>
          </a:prstGeom>
          <a:noFill/>
        </p:spPr>
      </p:pic>
      <p:cxnSp>
        <p:nvCxnSpPr>
          <p:cNvPr id="87" name="직선 화살표 연결선 86"/>
          <p:cNvCxnSpPr/>
          <p:nvPr/>
        </p:nvCxnSpPr>
        <p:spPr>
          <a:xfrm>
            <a:off x="2207027" y="2134901"/>
            <a:ext cx="343654" cy="19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 descr="C:\Users\Administrator\Desktop\R1280x0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47196" y="1799924"/>
            <a:ext cx="1107236" cy="645062"/>
          </a:xfrm>
          <a:prstGeom prst="rect">
            <a:avLst/>
          </a:prstGeom>
          <a:noFill/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02817" y="4012855"/>
            <a:ext cx="1127148" cy="954374"/>
          </a:xfrm>
          <a:prstGeom prst="rect">
            <a:avLst/>
          </a:prstGeom>
        </p:spPr>
      </p:pic>
      <p:pic>
        <p:nvPicPr>
          <p:cNvPr id="91" name="Picture 4" descr="C:\Users\Administrator\Desktop\지빠귀\이미지\개발환경 이미지\mysql.jpg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179088" y="1678858"/>
            <a:ext cx="1182178" cy="880024"/>
          </a:xfrm>
          <a:prstGeom prst="rect">
            <a:avLst/>
          </a:prstGeom>
          <a:noFill/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28364" y="3911780"/>
            <a:ext cx="1187408" cy="862634"/>
          </a:xfrm>
          <a:prstGeom prst="rect">
            <a:avLst/>
          </a:prstGeom>
        </p:spPr>
      </p:pic>
      <p:cxnSp>
        <p:nvCxnSpPr>
          <p:cNvPr id="93" name="직선 화살표 연결선 92"/>
          <p:cNvCxnSpPr/>
          <p:nvPr/>
        </p:nvCxnSpPr>
        <p:spPr>
          <a:xfrm flipV="1">
            <a:off x="3792346" y="2117558"/>
            <a:ext cx="356142" cy="96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16200000" flipV="1">
            <a:off x="4585133" y="4974670"/>
            <a:ext cx="256485" cy="11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5010643" y="2911212"/>
            <a:ext cx="16213" cy="9690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2637322" y="4235117"/>
            <a:ext cx="1164643" cy="96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405705" y="1054238"/>
            <a:ext cx="2048730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semi-structured data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042475" y="5744170"/>
            <a:ext cx="1347962" cy="30777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informal data</a:t>
            </a:r>
            <a:endParaRPr lang="en-US" altLang="ko-K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92913" y="5135977"/>
            <a:ext cx="164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/>
              <a:t>Crawling</a:t>
            </a:r>
          </a:p>
          <a:p>
            <a:pPr algn="ctr">
              <a:defRPr/>
            </a:pPr>
            <a:r>
              <a:rPr lang="en-US" altLang="ko-KR" sz="1200" b="1" dirty="0"/>
              <a:t>(</a:t>
            </a:r>
            <a:r>
              <a:rPr lang="en-US" altLang="ko-KR" sz="1200" b="1" dirty="0" err="1"/>
              <a:t>Naver</a:t>
            </a:r>
            <a:r>
              <a:rPr lang="en-US" altLang="ko-KR" sz="1200" b="1" dirty="0"/>
              <a:t> News on Asthma)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25400" y="2678558"/>
            <a:ext cx="1892971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50" b="1" dirty="0"/>
              <a:t>(Number of asthma patients)</a:t>
            </a:r>
          </a:p>
          <a:p>
            <a:pPr algn="ctr">
              <a:defRPr/>
            </a:pPr>
            <a:r>
              <a:rPr lang="en-US" altLang="ko-KR" sz="1050" b="1" dirty="0"/>
              <a:t>(</a:t>
            </a:r>
            <a:r>
              <a:rPr lang="en-US" altLang="ko-KR" sz="1050" b="1" dirty="0" err="1"/>
              <a:t>Naver</a:t>
            </a:r>
            <a:r>
              <a:rPr lang="en-US" altLang="ko-KR" sz="1050" b="1" dirty="0"/>
              <a:t> News on Asthma)</a:t>
            </a:r>
          </a:p>
          <a:p>
            <a:pPr algn="ctr">
              <a:defRPr/>
            </a:pPr>
            <a:r>
              <a:rPr lang="en-US" altLang="ko-KR" sz="1050" b="1" dirty="0"/>
              <a:t>(</a:t>
            </a:r>
            <a:r>
              <a:rPr lang="en-US" altLang="ko-KR" sz="1050" b="1" dirty="0" err="1"/>
              <a:t>Naver's</a:t>
            </a:r>
            <a:r>
              <a:rPr lang="en-US" altLang="ko-KR" sz="1050" b="1" dirty="0"/>
              <a:t> Weather Climate Collection)</a:t>
            </a:r>
            <a:endParaRPr lang="en-US" altLang="ko-KR" sz="1000" b="1" dirty="0"/>
          </a:p>
        </p:txBody>
      </p:sp>
      <p:cxnSp>
        <p:nvCxnSpPr>
          <p:cNvPr id="132" name="직선 화살표 연결선 131"/>
          <p:cNvCxnSpPr/>
          <p:nvPr/>
        </p:nvCxnSpPr>
        <p:spPr>
          <a:xfrm flipV="1">
            <a:off x="4481251" y="2897205"/>
            <a:ext cx="13748" cy="8434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rot="10800000" flipV="1">
            <a:off x="2579572" y="4793377"/>
            <a:ext cx="1174269" cy="96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rot="16200000" flipH="1">
            <a:off x="3302381" y="3823730"/>
            <a:ext cx="5097274" cy="392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82353" y="5020201"/>
            <a:ext cx="164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/>
              <a:t>Web Page Implementation</a:t>
            </a:r>
            <a:endParaRPr lang="en-US" altLang="ko-KR" sz="1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4072639" y="2587666"/>
            <a:ext cx="16465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/>
              <a:t>storage of data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325692" y="2488777"/>
            <a:ext cx="1812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u="sng" dirty="0"/>
              <a:t>Correlation Verification and Comparison Analysis</a:t>
            </a:r>
          </a:p>
        </p:txBody>
      </p:sp>
      <p:sp>
        <p:nvSpPr>
          <p:cNvPr id="159" name="타원 158"/>
          <p:cNvSpPr/>
          <p:nvPr/>
        </p:nvSpPr>
        <p:spPr>
          <a:xfrm>
            <a:off x="770669" y="1463559"/>
            <a:ext cx="365112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2319129" y="1455617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773300" y="1454749"/>
            <a:ext cx="384813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072639" y="4888868"/>
            <a:ext cx="376865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945373" y="2874911"/>
            <a:ext cx="397062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5172266" y="3120810"/>
            <a:ext cx="378000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3062280" y="4948153"/>
            <a:ext cx="314726" cy="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2950288" y="3738669"/>
            <a:ext cx="356240" cy="3756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3927276" y="3397911"/>
            <a:ext cx="388494" cy="373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9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9" name="순서도: 처리 19"/>
          <p:cNvSpPr/>
          <p:nvPr/>
        </p:nvSpPr>
        <p:spPr>
          <a:xfrm>
            <a:off x="5943703" y="1362014"/>
            <a:ext cx="5744489" cy="4992849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1.Collecting the number of asthmatic patients in the public data </a:t>
            </a:r>
            <a:r>
              <a:rPr lang="en-US" altLang="ko-KR" b="1" dirty="0" smtClean="0">
                <a:solidFill>
                  <a:schemeClr val="dk1"/>
                </a:solidFill>
              </a:rPr>
              <a:t>portal </a:t>
            </a:r>
            <a:r>
              <a:rPr lang="en-US" altLang="ko-KR" b="1" dirty="0">
                <a:solidFill>
                  <a:schemeClr val="dk1"/>
                </a:solidFill>
              </a:rPr>
              <a:t>Collect Climate from </a:t>
            </a:r>
            <a:r>
              <a:rPr lang="en-US" altLang="ko-KR" b="1" dirty="0" err="1">
                <a:solidFill>
                  <a:schemeClr val="dk1"/>
                </a:solidFill>
              </a:rPr>
              <a:t>Naver</a:t>
            </a:r>
            <a:r>
              <a:rPr lang="en-US" altLang="ko-KR" b="1" dirty="0">
                <a:solidFill>
                  <a:schemeClr val="dk1"/>
                </a:solidFill>
              </a:rPr>
              <a:t> Weather </a:t>
            </a:r>
            <a:r>
              <a:rPr lang="en-US" altLang="ko-KR" b="1" dirty="0" smtClean="0">
                <a:solidFill>
                  <a:schemeClr val="dk1"/>
                </a:solidFill>
              </a:rPr>
              <a:t> Collect </a:t>
            </a:r>
            <a:r>
              <a:rPr lang="en-US" altLang="ko-KR" b="1" dirty="0">
                <a:solidFill>
                  <a:schemeClr val="dk1"/>
                </a:solidFill>
              </a:rPr>
              <a:t>Asthma Knights on </a:t>
            </a:r>
            <a:r>
              <a:rPr lang="en-US" altLang="ko-KR" b="1" dirty="0" err="1">
                <a:solidFill>
                  <a:schemeClr val="dk1"/>
                </a:solidFill>
              </a:rPr>
              <a:t>Naver</a:t>
            </a:r>
            <a:r>
              <a:rPr lang="en-US" altLang="ko-KR" b="1" dirty="0">
                <a:solidFill>
                  <a:schemeClr val="dk1"/>
                </a:solidFill>
              </a:rPr>
              <a:t> News</a:t>
            </a:r>
          </a:p>
          <a:p>
            <a:pPr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2. Comparison and analysis of meteorological factors related to asthma with anaconda </a:t>
            </a:r>
          </a:p>
          <a:p>
            <a:pPr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3.Storing the final grade index to obtain ALI in the database</a:t>
            </a:r>
          </a:p>
          <a:p>
            <a:pPr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4.Fast today's weather figures in </a:t>
            </a:r>
            <a:r>
              <a:rPr lang="en-US" altLang="ko-KR" b="1" dirty="0" err="1">
                <a:solidFill>
                  <a:schemeClr val="dk1"/>
                </a:solidFill>
              </a:rPr>
              <a:t>url</a:t>
            </a:r>
            <a:r>
              <a:rPr lang="en-US" altLang="ko-KR" b="1" dirty="0">
                <a:solidFill>
                  <a:schemeClr val="dk1"/>
                </a:solidFill>
              </a:rPr>
              <a:t>, which provides values for today's regional weather elements and for asthmatic related articles</a:t>
            </a:r>
          </a:p>
          <a:p>
            <a:pPr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5.Save today's parsed figures and articles in the database</a:t>
            </a:r>
          </a:p>
          <a:p>
            <a:pPr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6-7. Implement web page in flask server using </a:t>
            </a:r>
            <a:r>
              <a:rPr lang="en-US" altLang="ko-KR" b="1" dirty="0" err="1">
                <a:solidFill>
                  <a:schemeClr val="dk1"/>
                </a:solidFill>
              </a:rPr>
              <a:t>piecham</a:t>
            </a:r>
            <a:r>
              <a:rPr lang="en-US" altLang="ko-KR" b="1" dirty="0">
                <a:solidFill>
                  <a:schemeClr val="dk1"/>
                </a:solidFill>
              </a:rPr>
              <a:t> tool.</a:t>
            </a:r>
          </a:p>
          <a:p>
            <a:pPr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8.Use the scheduler to implement regular updates</a:t>
            </a:r>
          </a:p>
          <a:p>
            <a:pPr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9. External data through star cycle is stored in the database for analysis.</a:t>
            </a:r>
            <a:endParaRPr lang="en-US" altLang="ko-KR" b="1" dirty="0">
              <a:solidFill>
                <a:schemeClr val="dk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55977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520" y="0"/>
            <a:ext cx="11724640" cy="660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85091" y="1515464"/>
            <a:ext cx="95261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solidFill>
                  <a:srgbClr val="FF0000"/>
                </a:solidFill>
              </a:rPr>
              <a:t>6. development process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3500" b="1" dirty="0">
                <a:solidFill>
                  <a:srgbClr val="7030A0"/>
                </a:solidFill>
              </a:rPr>
              <a:t>	</a:t>
            </a:r>
            <a:r>
              <a:rPr lang="en-US" altLang="ko-KR" sz="3500" b="1" dirty="0" smtClean="0">
                <a:solidFill>
                  <a:srgbClr val="7030A0"/>
                </a:solidFill>
              </a:rPr>
              <a:t>6-1 </a:t>
            </a:r>
            <a:r>
              <a:rPr lang="en-US" altLang="ko-KR" sz="3500" b="1" dirty="0">
                <a:solidFill>
                  <a:srgbClr val="7030A0"/>
                </a:solidFill>
              </a:rPr>
              <a:t>) development </a:t>
            </a:r>
            <a:r>
              <a:rPr lang="en-US" altLang="ko-KR" sz="3500" b="1" dirty="0" smtClean="0">
                <a:solidFill>
                  <a:srgbClr val="7030A0"/>
                </a:solidFill>
              </a:rPr>
              <a:t>process</a:t>
            </a:r>
          </a:p>
          <a:p>
            <a:endParaRPr lang="en-US" altLang="ko-KR" sz="1500" b="1" dirty="0" smtClean="0">
              <a:solidFill>
                <a:srgbClr val="7030A0"/>
              </a:solidFill>
            </a:endParaRPr>
          </a:p>
          <a:p>
            <a:r>
              <a:rPr lang="en-US" altLang="ko-KR" sz="3500" b="1" dirty="0">
                <a:solidFill>
                  <a:srgbClr val="7030A0"/>
                </a:solidFill>
              </a:rPr>
              <a:t>	</a:t>
            </a:r>
            <a:r>
              <a:rPr lang="en-US" altLang="ko-KR" sz="3500" b="1" dirty="0" smtClean="0">
                <a:solidFill>
                  <a:srgbClr val="7030A0"/>
                </a:solidFill>
              </a:rPr>
              <a:t>6-2 </a:t>
            </a:r>
            <a:r>
              <a:rPr lang="en-US" altLang="ko-KR" sz="3500" b="1" dirty="0">
                <a:solidFill>
                  <a:srgbClr val="7030A0"/>
                </a:solidFill>
              </a:rPr>
              <a:t>) detailed explanation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42508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998685-3578-45DA-808A-84A7B1DB8AF3}"/>
              </a:ext>
            </a:extLst>
          </p:cNvPr>
          <p:cNvSpPr/>
          <p:nvPr/>
        </p:nvSpPr>
        <p:spPr>
          <a:xfrm>
            <a:off x="2554830" y="273327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6-1)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development process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순서도: 처리 19"/>
          <p:cNvSpPr/>
          <p:nvPr/>
        </p:nvSpPr>
        <p:spPr>
          <a:xfrm>
            <a:off x="405760" y="1025396"/>
            <a:ext cx="10659610" cy="5803423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Identify existing predictive formulas</a:t>
            </a:r>
            <a:endParaRPr lang="en-US" altLang="ko-KR" b="1" dirty="0" smtClean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endParaRPr lang="en-US" altLang="ko-KR" b="1" dirty="0" smtClean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Check data (papers, articles) to determine if ozone and asthma are involved</a:t>
            </a:r>
            <a:endParaRPr lang="en-US" altLang="ko-KR" b="1" dirty="0" smtClean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endParaRPr lang="en-US" altLang="ko-KR" b="1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Start collecting data for associative </a:t>
            </a:r>
            <a:r>
              <a:rPr lang="en-US" altLang="ko-KR" b="1" dirty="0" smtClean="0">
                <a:solidFill>
                  <a:schemeClr val="dk1"/>
                </a:solidFill>
              </a:rPr>
              <a:t>analysis</a:t>
            </a:r>
          </a:p>
          <a:p>
            <a:pPr marL="342900" indent="-342900">
              <a:buAutoNum type="arabicPeriod"/>
              <a:defRPr/>
            </a:pPr>
            <a:endParaRPr lang="en-US" altLang="ko-KR" b="1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Add a new factor to an existing predictive formula and then correlate to create a new formula</a:t>
            </a:r>
            <a:endParaRPr lang="en-US" altLang="ko-KR" b="1" dirty="0" smtClean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endParaRPr lang="en-US" altLang="ko-KR" b="1" dirty="0" smtClean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It has been confirmed that the new formula is slightly finer than the existing formula (depending on the area of </a:t>
            </a:r>
            <a:r>
              <a:rPr lang="en-US" altLang="ko-KR" b="1" dirty="0" smtClean="0">
                <a:solidFill>
                  <a:schemeClr val="dk1"/>
                </a:solidFill>
              </a:rPr>
              <a:t>2 </a:t>
            </a:r>
            <a:r>
              <a:rPr lang="en-US" altLang="ko-KR" b="1" dirty="0">
                <a:solidFill>
                  <a:schemeClr val="dk1"/>
                </a:solidFill>
              </a:rPr>
              <a:t>to 6</a:t>
            </a:r>
            <a:r>
              <a:rPr lang="en-US" altLang="ko-KR" b="1" dirty="0" smtClean="0">
                <a:solidFill>
                  <a:schemeClr val="dk1"/>
                </a:solidFill>
              </a:rPr>
              <a:t>%).</a:t>
            </a:r>
            <a:endParaRPr lang="en-US" altLang="ko-KR" b="1" dirty="0" smtClean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endParaRPr lang="en-US" altLang="ko-KR" b="1" dirty="0" smtClean="0">
              <a:solidFill>
                <a:schemeClr val="dk1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Choose an HTML web framework to provide your users with a </a:t>
            </a:r>
            <a:r>
              <a:rPr lang="en-US" altLang="ko-KR" b="1" dirty="0" smtClean="0">
                <a:solidFill>
                  <a:schemeClr val="dk1"/>
                </a:solidFill>
              </a:rPr>
              <a:t>flask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b="1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Getting Started with Web </a:t>
            </a:r>
            <a:r>
              <a:rPr lang="en-US" altLang="ko-KR" b="1" dirty="0" smtClean="0">
                <a:solidFill>
                  <a:schemeClr val="dk1"/>
                </a:solidFill>
              </a:rPr>
              <a:t>Services</a:t>
            </a:r>
          </a:p>
          <a:p>
            <a:pPr marL="342900" indent="-342900">
              <a:buAutoNum type="arabicPeriod"/>
              <a:defRPr/>
            </a:pPr>
            <a:endParaRPr lang="en-US" altLang="ko-KR" b="1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Start saving HTML production and materials to </a:t>
            </a:r>
            <a:r>
              <a:rPr lang="en-US" altLang="ko-KR" b="1" dirty="0" err="1" smtClean="0">
                <a:solidFill>
                  <a:schemeClr val="dk1"/>
                </a:solidFill>
              </a:rPr>
              <a:t>mysql</a:t>
            </a:r>
            <a:endParaRPr lang="en-US" altLang="ko-KR" b="1" dirty="0" smtClean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endParaRPr lang="en-US" altLang="ko-KR" b="1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 smtClean="0">
                <a:solidFill>
                  <a:schemeClr val="dk1"/>
                </a:solidFill>
              </a:rPr>
              <a:t>Star count </a:t>
            </a:r>
            <a:r>
              <a:rPr lang="en-US" altLang="ko-KR" b="1" dirty="0">
                <a:solidFill>
                  <a:schemeClr val="dk1"/>
                </a:solidFill>
              </a:rPr>
              <a:t>to add the best news </a:t>
            </a:r>
            <a:r>
              <a:rPr lang="en-US" altLang="ko-KR" b="1" dirty="0" smtClean="0">
                <a:solidFill>
                  <a:schemeClr val="dk1"/>
                </a:solidFill>
              </a:rPr>
              <a:t>features</a:t>
            </a:r>
          </a:p>
          <a:p>
            <a:pPr marL="342900" indent="-342900">
              <a:buAutoNum type="arabicPeriod"/>
              <a:defRPr/>
            </a:pPr>
            <a:endParaRPr lang="en-US" altLang="ko-KR" b="1" dirty="0">
              <a:solidFill>
                <a:schemeClr val="dk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en-US" altLang="ko-KR" b="1" dirty="0">
                <a:solidFill>
                  <a:schemeClr val="dk1"/>
                </a:solidFill>
              </a:rPr>
              <a:t> Automatic Processing and Completion with Scheduler</a:t>
            </a:r>
            <a:endParaRPr lang="en-US" altLang="ko-KR" b="1" dirty="0">
              <a:solidFill>
                <a:schemeClr val="dk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123137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998685-3578-45DA-808A-84A7B1DB8AF3}"/>
              </a:ext>
            </a:extLst>
          </p:cNvPr>
          <p:cNvSpPr/>
          <p:nvPr/>
        </p:nvSpPr>
        <p:spPr>
          <a:xfrm>
            <a:off x="2554830" y="273327"/>
            <a:ext cx="79912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6-2-1-1)Identify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existing predictive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formulas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-1273" b="31725"/>
          <a:stretch/>
        </p:blipFill>
        <p:spPr>
          <a:xfrm>
            <a:off x="458953" y="1228717"/>
            <a:ext cx="5050556" cy="2293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0A108-AF5E-445A-A6D0-3BA3F4152797}"/>
              </a:ext>
            </a:extLst>
          </p:cNvPr>
          <p:cNvSpPr txBox="1"/>
          <p:nvPr/>
        </p:nvSpPr>
        <p:spPr>
          <a:xfrm>
            <a:off x="405760" y="5873926"/>
            <a:ext cx="7614368" cy="76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hlinkClick r:id="rId3"/>
              </a:rPr>
              <a:t>http://www.weather.go.kr/weather/lifenindustry/li_asset/HELP/basic/help_02_01.jsp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https://www.yna.co.kr/view/AKR20180601155200017</a:t>
            </a:r>
            <a:endParaRPr lang="en-US" altLang="ko-KR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389ECA-6DDB-4D7B-8F3B-E8E3380C364C}"/>
              </a:ext>
            </a:extLst>
          </p:cNvPr>
          <p:cNvSpPr/>
          <p:nvPr/>
        </p:nvSpPr>
        <p:spPr>
          <a:xfrm>
            <a:off x="1599294" y="1899405"/>
            <a:ext cx="3776183" cy="1030144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오른쪽 화살표 3">
            <a:extLst>
              <a:ext uri="{FF2B5EF4-FFF2-40B4-BE49-F238E27FC236}">
                <a16:creationId xmlns:a16="http://schemas.microsoft.com/office/drawing/2014/main" id="{2824BEB6-A7DE-42F2-A354-9A9F6E0B4732}"/>
              </a:ext>
            </a:extLst>
          </p:cNvPr>
          <p:cNvSpPr/>
          <p:nvPr/>
        </p:nvSpPr>
        <p:spPr>
          <a:xfrm>
            <a:off x="5407714" y="2057997"/>
            <a:ext cx="814483" cy="6426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5AFC606-5E4D-4C80-8A6C-804ED4113E5A}"/>
              </a:ext>
            </a:extLst>
          </p:cNvPr>
          <p:cNvSpPr/>
          <p:nvPr/>
        </p:nvSpPr>
        <p:spPr>
          <a:xfrm>
            <a:off x="6269609" y="1724667"/>
            <a:ext cx="1386111" cy="129623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low 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temperature</a:t>
            </a:r>
          </a:p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(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86AFCC9-14BE-4DF9-A324-4480FD36389C}"/>
              </a:ext>
            </a:extLst>
          </p:cNvPr>
          <p:cNvSpPr/>
          <p:nvPr/>
        </p:nvSpPr>
        <p:spPr>
          <a:xfrm>
            <a:off x="7773541" y="1745882"/>
            <a:ext cx="1296633" cy="1275023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daily temperature range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1B13F4E-D738-485E-9C1B-93B2E649F762}"/>
              </a:ext>
            </a:extLst>
          </p:cNvPr>
          <p:cNvSpPr/>
          <p:nvPr/>
        </p:nvSpPr>
        <p:spPr>
          <a:xfrm>
            <a:off x="9070175" y="1730179"/>
            <a:ext cx="1475906" cy="129072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0000"/>
                </a:solidFill>
              </a:rPr>
              <a:t>Huminity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(%)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0DAE4EF-8060-4BF3-94F0-0807FA5C81B0}"/>
              </a:ext>
            </a:extLst>
          </p:cNvPr>
          <p:cNvSpPr/>
          <p:nvPr/>
        </p:nvSpPr>
        <p:spPr>
          <a:xfrm>
            <a:off x="10670963" y="1729031"/>
            <a:ext cx="1254762" cy="121193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barometric pressure</a:t>
            </a:r>
            <a:endParaRPr lang="en-US" altLang="ko-KR" sz="1400" b="1" dirty="0" smtClean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000000"/>
                </a:solidFill>
              </a:rPr>
              <a:t>hPa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AAB7D-58B6-4BA8-8BAF-C44E184653F7}"/>
              </a:ext>
            </a:extLst>
          </p:cNvPr>
          <p:cNvSpPr txBox="1"/>
          <p:nvPr/>
        </p:nvSpPr>
        <p:spPr>
          <a:xfrm>
            <a:off x="7194985" y="1321338"/>
            <a:ext cx="4061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&lt;Existing Calculation Needs&gt;</a:t>
            </a:r>
            <a:endParaRPr lang="ko-KR" altLang="en-US" sz="2000" b="1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6E68DEF-38BC-4F3C-9DBC-C8003A80F5A7}"/>
              </a:ext>
            </a:extLst>
          </p:cNvPr>
          <p:cNvGrpSpPr/>
          <p:nvPr/>
        </p:nvGrpSpPr>
        <p:grpSpPr>
          <a:xfrm>
            <a:off x="450047" y="3571192"/>
            <a:ext cx="2265212" cy="2368434"/>
            <a:chOff x="6099099" y="-85837"/>
            <a:chExt cx="3549902" cy="4413288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60E0FF9-1AE9-40BA-8D63-BE48B4A9F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006"/>
            <a:stretch/>
          </p:blipFill>
          <p:spPr>
            <a:xfrm>
              <a:off x="6099099" y="-85837"/>
              <a:ext cx="3549902" cy="4413288"/>
            </a:xfrm>
            <a:prstGeom prst="rect">
              <a:avLst/>
            </a:prstGeom>
          </p:spPr>
        </p:pic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56E1216-F898-46C1-84B8-4C650EEF6E10}"/>
                </a:ext>
              </a:extLst>
            </p:cNvPr>
            <p:cNvCxnSpPr/>
            <p:nvPr/>
          </p:nvCxnSpPr>
          <p:spPr>
            <a:xfrm>
              <a:off x="6536987" y="2954498"/>
              <a:ext cx="2996119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B3F6A7F-2BC0-454B-A7E6-5BBB9B3D043E}"/>
                </a:ext>
              </a:extLst>
            </p:cNvPr>
            <p:cNvCxnSpPr/>
            <p:nvPr/>
          </p:nvCxnSpPr>
          <p:spPr>
            <a:xfrm>
              <a:off x="6390487" y="3318434"/>
              <a:ext cx="1700471" cy="200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AF5D773-9BF5-405C-8E68-7F07647CF3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23073" r="32669" b="33255"/>
          <a:stretch/>
        </p:blipFill>
        <p:spPr>
          <a:xfrm>
            <a:off x="2759546" y="3579311"/>
            <a:ext cx="3175674" cy="2336005"/>
          </a:xfrm>
          <a:prstGeom prst="rect">
            <a:avLst/>
          </a:prstGeom>
        </p:spPr>
      </p:pic>
      <p:sp>
        <p:nvSpPr>
          <p:cNvPr id="78" name="오른쪽 화살표 3">
            <a:extLst>
              <a:ext uri="{FF2B5EF4-FFF2-40B4-BE49-F238E27FC236}">
                <a16:creationId xmlns:a16="http://schemas.microsoft.com/office/drawing/2014/main" id="{BCE8F24F-94DF-49B8-95A5-B4FC4DF9FEE4}"/>
              </a:ext>
            </a:extLst>
          </p:cNvPr>
          <p:cNvSpPr/>
          <p:nvPr/>
        </p:nvSpPr>
        <p:spPr>
          <a:xfrm>
            <a:off x="5962760" y="4501646"/>
            <a:ext cx="1110093" cy="6426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FDB04DB-788A-43E6-994D-93EF24C4C400}"/>
              </a:ext>
            </a:extLst>
          </p:cNvPr>
          <p:cNvSpPr/>
          <p:nvPr/>
        </p:nvSpPr>
        <p:spPr>
          <a:xfrm>
            <a:off x="8583059" y="4322916"/>
            <a:ext cx="1285047" cy="1275243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Ozone</a:t>
            </a:r>
          </a:p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(ppm)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0" name="덧셈 기호 4">
            <a:extLst>
              <a:ext uri="{FF2B5EF4-FFF2-40B4-BE49-F238E27FC236}">
                <a16:creationId xmlns:a16="http://schemas.microsoft.com/office/drawing/2014/main" id="{F02F6C1A-5C36-46E5-8CE0-5CE46BA524EE}"/>
              </a:ext>
            </a:extLst>
          </p:cNvPr>
          <p:cNvSpPr/>
          <p:nvPr/>
        </p:nvSpPr>
        <p:spPr>
          <a:xfrm>
            <a:off x="8920192" y="3424062"/>
            <a:ext cx="610782" cy="609570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394410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74995" y="299889"/>
            <a:ext cx="78160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6-2-1-2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standard of asthmatic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17044"/>
              </p:ext>
            </p:extLst>
          </p:nvPr>
        </p:nvGraphicFramePr>
        <p:xfrm>
          <a:off x="914082" y="1596935"/>
          <a:ext cx="10451873" cy="30951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23393">
                  <a:extLst>
                    <a:ext uri="{9D8B030D-6E8A-4147-A177-3AD203B41FA5}">
                      <a16:colId xmlns:a16="http://schemas.microsoft.com/office/drawing/2014/main" val="650730870"/>
                    </a:ext>
                  </a:extLst>
                </a:gridCol>
                <a:gridCol w="7928480">
                  <a:extLst>
                    <a:ext uri="{9D8B030D-6E8A-4147-A177-3AD203B41FA5}">
                      <a16:colId xmlns:a16="http://schemas.microsoft.com/office/drawing/2014/main" val="2213856355"/>
                    </a:ext>
                  </a:extLst>
                </a:gridCol>
              </a:tblGrid>
              <a:tr h="45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</a:rPr>
                        <a:t>ozone concentration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</a:rPr>
                        <a:t>(</a:t>
                      </a:r>
                      <a:r>
                        <a:rPr lang="en-US" sz="2000" kern="0" spc="0" dirty="0" smtClean="0">
                          <a:effectLst/>
                        </a:rPr>
                        <a:t>ppm</a:t>
                      </a:r>
                      <a:r>
                        <a:rPr lang="en-US" sz="2000" kern="0" spc="0" dirty="0">
                          <a:effectLst/>
                        </a:rPr>
                        <a:t>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</a:rPr>
                        <a:t>the effect on the human body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5859289"/>
                  </a:ext>
                </a:extLst>
              </a:tr>
              <a:tr h="45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0.01~0.02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</a:rPr>
                        <a:t>can smell some.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42474974"/>
                  </a:ext>
                </a:extLst>
              </a:tr>
              <a:tr h="9729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</a:rPr>
                        <a:t>0.1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</a:rPr>
                        <a:t>It definitely smells, and it feels irritated in the nose or throat.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</a:rPr>
                        <a:t>(If you feel irritation in your nose or throat, your asthma may worsen or you may have a chance of developing it.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</a:rPr>
                        <a:t> Increased)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85986"/>
                  </a:ext>
                </a:extLst>
              </a:tr>
              <a:tr h="4507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</a:rPr>
                        <a:t>0.2~0.5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</a:rPr>
                        <a:t>When exposed for three to six hours, the vision is reduced.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145064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209FC0-5697-4866-9DB8-65DB3665D4A9}"/>
              </a:ext>
            </a:extLst>
          </p:cNvPr>
          <p:cNvSpPr txBox="1"/>
          <p:nvPr/>
        </p:nvSpPr>
        <p:spPr>
          <a:xfrm>
            <a:off x="914081" y="4878452"/>
            <a:ext cx="10451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 type of photochemical oxidant emitted into the atmosphere that belongs to a secondary pollutant. </a:t>
            </a:r>
            <a:r>
              <a:rPr lang="en-US" altLang="ko-KR" dirty="0" smtClean="0"/>
              <a:t>Repeated </a:t>
            </a:r>
            <a:r>
              <a:rPr lang="en-US" altLang="ko-KR" dirty="0"/>
              <a:t>exposure can affect the lungs, worsen emphysema and asthma, and reduce lung capacity. </a:t>
            </a:r>
            <a:r>
              <a:rPr lang="en-US" altLang="ko-KR" dirty="0" smtClean="0"/>
              <a:t>In </a:t>
            </a:r>
            <a:r>
              <a:rPr lang="en-US" altLang="ko-KR" dirty="0"/>
              <a:t>particular, it has many effects on patients with bronchial asthma, respiratory diseases, children and the elderly.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B40DFE-EC39-4FFE-ABB5-93E9EFCD4BD5}"/>
              </a:ext>
            </a:extLst>
          </p:cNvPr>
          <p:cNvSpPr txBox="1"/>
          <p:nvPr/>
        </p:nvSpPr>
        <p:spPr>
          <a:xfrm>
            <a:off x="3184841" y="6378862"/>
            <a:ext cx="80609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https</a:t>
            </a:r>
            <a:r>
              <a:rPr lang="en-US" altLang="ko-KR" dirty="0"/>
              <a:t>://www.airkorea.or.kr/web/airMatter?pMENU_NO=130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B40DFE-EC39-4FFE-ABB5-93E9EFCD4BD5}"/>
              </a:ext>
            </a:extLst>
          </p:cNvPr>
          <p:cNvSpPr txBox="1"/>
          <p:nvPr/>
        </p:nvSpPr>
        <p:spPr>
          <a:xfrm>
            <a:off x="2570609" y="6378862"/>
            <a:ext cx="8028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Link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6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343322"/>
            <a:ext cx="8646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6-2-2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New Asthma Prediction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Criteria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E13C9E2-4C39-4B10-94C6-8210FBB4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9" y="2255017"/>
            <a:ext cx="958438" cy="958438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027193" y="2258568"/>
            <a:ext cx="958438" cy="103184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11790-BC31-46D9-A470-5008D8934333}"/>
              </a:ext>
            </a:extLst>
          </p:cNvPr>
          <p:cNvSpPr txBox="1"/>
          <p:nvPr/>
        </p:nvSpPr>
        <p:spPr>
          <a:xfrm>
            <a:off x="-108066" y="3466373"/>
            <a:ext cx="258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16 regions (daily)</a:t>
            </a:r>
            <a:endParaRPr lang="ko-KR" alt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300396-8130-4EF5-8F53-9E55E354F727}"/>
              </a:ext>
            </a:extLst>
          </p:cNvPr>
          <p:cNvSpPr txBox="1"/>
          <p:nvPr/>
        </p:nvSpPr>
        <p:spPr>
          <a:xfrm>
            <a:off x="4400077" y="3667536"/>
            <a:ext cx="39355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Existing Calculation Needs</a:t>
            </a:r>
            <a:endParaRPr lang="en-US" altLang="ko-KR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F5387A66-D097-40F5-BC49-0859630CDB8C}"/>
              </a:ext>
            </a:extLst>
          </p:cNvPr>
          <p:cNvSpPr/>
          <p:nvPr/>
        </p:nvSpPr>
        <p:spPr>
          <a:xfrm>
            <a:off x="9642841" y="2093057"/>
            <a:ext cx="1351729" cy="13733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Ozone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(ppm)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88" name="덧셈 기호 4">
            <a:extLst>
              <a:ext uri="{FF2B5EF4-FFF2-40B4-BE49-F238E27FC236}">
                <a16:creationId xmlns:a16="http://schemas.microsoft.com/office/drawing/2014/main" id="{07C6E800-2FBD-40E9-9E66-3EC0BCD9709E}"/>
              </a:ext>
            </a:extLst>
          </p:cNvPr>
          <p:cNvSpPr/>
          <p:nvPr/>
        </p:nvSpPr>
        <p:spPr>
          <a:xfrm>
            <a:off x="9002486" y="2469706"/>
            <a:ext cx="610782" cy="609570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같음 기호 88">
            <a:extLst>
              <a:ext uri="{FF2B5EF4-FFF2-40B4-BE49-F238E27FC236}">
                <a16:creationId xmlns:a16="http://schemas.microsoft.com/office/drawing/2014/main" id="{6D5B1F3A-2138-4FDD-A657-409D3595EA3E}"/>
              </a:ext>
            </a:extLst>
          </p:cNvPr>
          <p:cNvSpPr/>
          <p:nvPr/>
        </p:nvSpPr>
        <p:spPr>
          <a:xfrm>
            <a:off x="1003926" y="4883873"/>
            <a:ext cx="773867" cy="467392"/>
          </a:xfrm>
          <a:prstGeom prst="mathEqual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05B99A-E6C4-43A9-945F-E6E318498C67}"/>
              </a:ext>
            </a:extLst>
          </p:cNvPr>
          <p:cNvSpPr txBox="1"/>
          <p:nvPr/>
        </p:nvSpPr>
        <p:spPr>
          <a:xfrm>
            <a:off x="1800276" y="4802098"/>
            <a:ext cx="612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ko-KR" altLang="en-US" sz="35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5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ALI(</a:t>
            </a:r>
            <a:r>
              <a:rPr lang="en-US" altLang="ko-KR" sz="3600" dirty="0"/>
              <a:t>Asthma Risk Index </a:t>
            </a:r>
            <a:r>
              <a:rPr lang="en-US" altLang="ko-KR" sz="35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972E84-1E11-4DD8-A641-6CF06F84F8AE}"/>
              </a:ext>
            </a:extLst>
          </p:cNvPr>
          <p:cNvSpPr txBox="1"/>
          <p:nvPr/>
        </p:nvSpPr>
        <p:spPr>
          <a:xfrm>
            <a:off x="8901270" y="3608767"/>
            <a:ext cx="304454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New ALI Needs</a:t>
            </a:r>
            <a:endParaRPr lang="en-US" altLang="ko-KR" b="1" dirty="0"/>
          </a:p>
        </p:txBody>
      </p:sp>
      <p:sp>
        <p:nvSpPr>
          <p:cNvPr id="38" name="직사각형 37"/>
          <p:cNvSpPr/>
          <p:nvPr/>
        </p:nvSpPr>
        <p:spPr>
          <a:xfrm>
            <a:off x="1923885" y="5613199"/>
            <a:ext cx="4988543" cy="5494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16 regions (city and provincial in Korea)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5AFC606-5E4D-4C80-8A6C-804ED4113E5A}"/>
              </a:ext>
            </a:extLst>
          </p:cNvPr>
          <p:cNvSpPr/>
          <p:nvPr/>
        </p:nvSpPr>
        <p:spPr>
          <a:xfrm>
            <a:off x="3245154" y="2186070"/>
            <a:ext cx="1386111" cy="129623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low 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temperature</a:t>
            </a:r>
          </a:p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(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86AFCC9-14BE-4DF9-A324-4480FD36389C}"/>
              </a:ext>
            </a:extLst>
          </p:cNvPr>
          <p:cNvSpPr/>
          <p:nvPr/>
        </p:nvSpPr>
        <p:spPr>
          <a:xfrm>
            <a:off x="4749086" y="2207285"/>
            <a:ext cx="1296633" cy="1275023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daily temperature range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℃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1B13F4E-D738-485E-9C1B-93B2E649F762}"/>
              </a:ext>
            </a:extLst>
          </p:cNvPr>
          <p:cNvSpPr/>
          <p:nvPr/>
        </p:nvSpPr>
        <p:spPr>
          <a:xfrm>
            <a:off x="6201128" y="2191582"/>
            <a:ext cx="1320497" cy="129072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000000"/>
                </a:solidFill>
              </a:rPr>
              <a:t>Huminity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(%)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0DAE4EF-8060-4BF3-94F0-0807FA5C81B0}"/>
              </a:ext>
            </a:extLst>
          </p:cNvPr>
          <p:cNvSpPr/>
          <p:nvPr/>
        </p:nvSpPr>
        <p:spPr>
          <a:xfrm>
            <a:off x="7646508" y="2190434"/>
            <a:ext cx="1355978" cy="1312332"/>
          </a:xfrm>
          <a:prstGeom prst="ellipse">
            <a:avLst/>
          </a:prstGeom>
          <a:solidFill>
            <a:schemeClr val="bg1"/>
          </a:solidFill>
          <a:ln w="127000"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</a:rPr>
              <a:t>barometric pressure</a:t>
            </a:r>
            <a:endParaRPr lang="en-US" altLang="ko-KR" sz="1400" b="1" dirty="0" smtClean="0">
              <a:solidFill>
                <a:srgbClr val="00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00000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000000"/>
                </a:solidFill>
              </a:rPr>
              <a:t>hPa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)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368943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874475" y="130064"/>
            <a:ext cx="607064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000" b="1" dirty="0">
                <a:solidFill>
                  <a:schemeClr val="tx2">
                    <a:lumMod val="75000"/>
                  </a:schemeClr>
                </a:solidFill>
              </a:rPr>
              <a:t>Table of Contents</a:t>
            </a:r>
            <a:endParaRPr lang="ko-KR" altLang="en-US" sz="5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082" y="1868264"/>
            <a:ext cx="4616611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b="1" dirty="0"/>
              <a:t>Team Member </a:t>
            </a:r>
            <a:r>
              <a:rPr lang="en-US" altLang="ko-KR" sz="2500" b="1" dirty="0" smtClean="0"/>
              <a:t>Introduction</a:t>
            </a:r>
            <a:endParaRPr lang="en-US" altLang="ko-KR" sz="25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b="1" dirty="0"/>
              <a:t>development </a:t>
            </a:r>
            <a:r>
              <a:rPr lang="en-US" altLang="ko-KR" sz="2500" b="1" dirty="0" smtClean="0"/>
              <a:t>motive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b="1" dirty="0"/>
              <a:t>Selected type of disease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500" b="1" dirty="0" smtClean="0"/>
              <a:t>Development </a:t>
            </a:r>
            <a:r>
              <a:rPr lang="en-US" altLang="ko-KR" sz="2500" b="1" dirty="0"/>
              <a:t>Objectives</a:t>
            </a:r>
            <a:r>
              <a:rPr lang="en-US" altLang="ko-KR" sz="2200" b="1" dirty="0" smtClean="0"/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  <a:r>
              <a:rPr lang="en-US" altLang="ko-KR" sz="2000" b="1" dirty="0" smtClean="0"/>
              <a:t>4-1 </a:t>
            </a:r>
            <a:r>
              <a:rPr lang="en-US" altLang="ko-KR" sz="2000" b="1" dirty="0"/>
              <a:t>) </a:t>
            </a:r>
            <a:r>
              <a:rPr lang="en-US" altLang="ko-KR" sz="2000" b="1" dirty="0" smtClean="0"/>
              <a:t>functions.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 4-2 ) </a:t>
            </a:r>
            <a:r>
              <a:rPr lang="en-US" altLang="ko-KR" sz="2000" b="1" dirty="0"/>
              <a:t>expectation effectiveness</a:t>
            </a:r>
            <a:endParaRPr lang="en-US" altLang="ko-KR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477AB-D02D-43FC-A0FC-4442549B8983}"/>
              </a:ext>
            </a:extLst>
          </p:cNvPr>
          <p:cNvSpPr txBox="1"/>
          <p:nvPr/>
        </p:nvSpPr>
        <p:spPr>
          <a:xfrm>
            <a:off x="5652638" y="1936194"/>
            <a:ext cx="46069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5. </a:t>
            </a:r>
            <a:r>
              <a:rPr lang="en-US" altLang="ko-KR" sz="2500" b="1" dirty="0"/>
              <a:t>development environment</a:t>
            </a:r>
            <a:endParaRPr lang="en-US" altLang="ko-KR" sz="2500" b="1" dirty="0" smtClean="0"/>
          </a:p>
          <a:p>
            <a:r>
              <a:rPr lang="ko-KR" altLang="en-US" sz="2200" b="1" dirty="0" smtClean="0"/>
              <a:t>     </a:t>
            </a:r>
            <a:r>
              <a:rPr lang="en-US" altLang="ko-KR" sz="2200" b="1" dirty="0" smtClean="0"/>
              <a:t>5-1 </a:t>
            </a:r>
            <a:r>
              <a:rPr lang="en-US" altLang="ko-KR" sz="2200" b="1" dirty="0"/>
              <a:t>) Reasons for </a:t>
            </a:r>
            <a:r>
              <a:rPr lang="en-US" altLang="ko-KR" sz="2200" b="1" dirty="0" smtClean="0"/>
              <a:t>selecting</a:t>
            </a:r>
          </a:p>
          <a:p>
            <a:r>
              <a:rPr lang="en-US" altLang="ko-KR" sz="2200" b="1" dirty="0"/>
              <a:t> </a:t>
            </a:r>
            <a:r>
              <a:rPr lang="en-US" altLang="ko-KR" sz="2200" b="1" dirty="0" smtClean="0"/>
              <a:t>           </a:t>
            </a:r>
            <a:r>
              <a:rPr lang="en-US" altLang="ko-KR" sz="2200" b="1" dirty="0"/>
              <a:t>development program</a:t>
            </a:r>
            <a:endParaRPr lang="en-US" altLang="ko-KR" sz="2200" b="1" dirty="0" smtClean="0"/>
          </a:p>
          <a:p>
            <a:r>
              <a:rPr lang="en-US" altLang="ko-KR" sz="2200" b="1" dirty="0" smtClean="0"/>
              <a:t>     5-2 </a:t>
            </a:r>
            <a:r>
              <a:rPr lang="en-US" altLang="ko-KR" sz="2200" b="1" dirty="0"/>
              <a:t>) system flow </a:t>
            </a:r>
            <a:r>
              <a:rPr lang="en-US" altLang="ko-KR" sz="2200" b="1" dirty="0" smtClean="0"/>
              <a:t>diagram</a:t>
            </a:r>
          </a:p>
          <a:p>
            <a:endParaRPr lang="en-US" altLang="ko-KR" sz="1000" b="1" dirty="0" smtClean="0"/>
          </a:p>
          <a:p>
            <a:pPr lvl="0"/>
            <a:r>
              <a:rPr lang="en-US" altLang="ko-KR" sz="2500" b="1" dirty="0" smtClean="0"/>
              <a:t>6.</a:t>
            </a:r>
            <a:r>
              <a:rPr lang="ko-KR" altLang="en-US" sz="2500" b="1" dirty="0" smtClean="0"/>
              <a:t> </a:t>
            </a:r>
            <a:r>
              <a:rPr lang="en-US" altLang="ko-KR" sz="2500" b="1" dirty="0"/>
              <a:t>development process</a:t>
            </a:r>
            <a:endParaRPr lang="en-US" altLang="ko-KR" sz="2500" b="1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2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2200" b="1" dirty="0" smtClean="0">
                <a:solidFill>
                  <a:prstClr val="black"/>
                </a:solidFill>
              </a:rPr>
              <a:t>6-1 </a:t>
            </a:r>
            <a:r>
              <a:rPr lang="en-US" altLang="ko-KR" sz="2200" b="1" dirty="0">
                <a:solidFill>
                  <a:prstClr val="black"/>
                </a:solidFill>
              </a:rPr>
              <a:t>) </a:t>
            </a:r>
            <a:r>
              <a:rPr lang="en-US" altLang="ko-KR" sz="2200" b="1" dirty="0">
                <a:solidFill>
                  <a:prstClr val="black"/>
                </a:solidFill>
              </a:rPr>
              <a:t>development process</a:t>
            </a:r>
            <a:endParaRPr lang="en-US" altLang="ko-KR" sz="2200" b="1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2200" b="1" dirty="0" smtClean="0">
                <a:solidFill>
                  <a:prstClr val="black"/>
                </a:solidFill>
              </a:rPr>
              <a:t>     6-2 </a:t>
            </a:r>
            <a:r>
              <a:rPr lang="en-US" altLang="ko-KR" sz="2200" b="1" dirty="0">
                <a:solidFill>
                  <a:prstClr val="black"/>
                </a:solidFill>
              </a:rPr>
              <a:t>) detailed explanation</a:t>
            </a:r>
          </a:p>
          <a:p>
            <a:pPr lvl="0"/>
            <a:endParaRPr lang="en-US" altLang="ko-KR" sz="1000" b="1" dirty="0" smtClean="0"/>
          </a:p>
          <a:p>
            <a:r>
              <a:rPr lang="en-US" altLang="ko-KR" sz="2500" b="1" dirty="0" smtClean="0"/>
              <a:t>7. </a:t>
            </a:r>
            <a:r>
              <a:rPr lang="en-US" altLang="ko-KR" sz="2500" b="1" dirty="0"/>
              <a:t>Execution </a:t>
            </a:r>
            <a:r>
              <a:rPr lang="en-US" altLang="ko-KR" sz="2500" b="1" dirty="0" smtClean="0"/>
              <a:t>video</a:t>
            </a:r>
            <a:endParaRPr lang="en-US" altLang="ko-KR" dirty="0"/>
          </a:p>
          <a:p>
            <a:r>
              <a:rPr lang="en-US" altLang="ko-KR" sz="2500" b="1" dirty="0" smtClean="0"/>
              <a:t>8</a:t>
            </a:r>
            <a:r>
              <a:rPr lang="en-US" altLang="ko-KR" sz="2500" b="1" dirty="0"/>
              <a:t>.</a:t>
            </a:r>
            <a:r>
              <a:rPr lang="ko-KR" altLang="en-US" sz="2500" b="1" dirty="0" smtClean="0"/>
              <a:t> </a:t>
            </a:r>
            <a:r>
              <a:rPr lang="en-US" altLang="ko-KR" sz="2500" b="1" dirty="0"/>
              <a:t>development schedule </a:t>
            </a:r>
            <a:endParaRPr lang="en-US" altLang="ko-KR" sz="2200" b="1" dirty="0" smtClean="0"/>
          </a:p>
          <a:p>
            <a:r>
              <a:rPr lang="en-US" altLang="ko-KR" sz="2500" b="1" dirty="0" smtClean="0"/>
              <a:t>9</a:t>
            </a:r>
            <a:r>
              <a:rPr lang="en-US" altLang="ko-KR" sz="2500" b="1" dirty="0" smtClean="0"/>
              <a:t>. </a:t>
            </a:r>
            <a:r>
              <a:rPr lang="en-US" altLang="ko-KR" sz="2500" b="1" dirty="0"/>
              <a:t>References </a:t>
            </a:r>
            <a:endParaRPr lang="en-US" altLang="ko-KR" sz="2500" b="1" dirty="0" smtClean="0"/>
          </a:p>
          <a:p>
            <a:r>
              <a:rPr lang="en-US" altLang="ko-KR" sz="2500" b="1" dirty="0"/>
              <a:t> </a:t>
            </a:r>
            <a:r>
              <a:rPr lang="en-US" altLang="ko-KR" sz="2500" b="1" dirty="0" smtClean="0"/>
              <a:t>   literature and site</a:t>
            </a:r>
            <a:endParaRPr lang="en-US" altLang="ko-KR" sz="25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477AB-D02D-43FC-A0FC-4442549B8983}"/>
              </a:ext>
            </a:extLst>
          </p:cNvPr>
          <p:cNvSpPr txBox="1"/>
          <p:nvPr/>
        </p:nvSpPr>
        <p:spPr>
          <a:xfrm>
            <a:off x="10259568" y="1936194"/>
            <a:ext cx="16520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-9page</a:t>
            </a:r>
            <a:endParaRPr lang="en-US" altLang="ko-KR" sz="2500" b="1" dirty="0"/>
          </a:p>
          <a:p>
            <a:r>
              <a:rPr lang="en-US" altLang="ko-KR" sz="2200" b="1" dirty="0" smtClean="0"/>
              <a:t>-10page</a:t>
            </a:r>
            <a:endParaRPr lang="en-US" altLang="ko-KR" sz="2200" b="1" dirty="0"/>
          </a:p>
          <a:p>
            <a:endParaRPr lang="en-US" altLang="ko-KR" sz="2200" b="1" dirty="0" smtClean="0"/>
          </a:p>
          <a:p>
            <a:r>
              <a:rPr lang="en-US" altLang="ko-KR" sz="2200" b="1" dirty="0" smtClean="0"/>
              <a:t>-</a:t>
            </a:r>
            <a:r>
              <a:rPr lang="en-US" altLang="ko-KR" sz="2200" b="1" dirty="0" smtClean="0"/>
              <a:t>12page</a:t>
            </a:r>
          </a:p>
          <a:p>
            <a:endParaRPr lang="en-US" altLang="ko-KR" sz="1000" b="1" dirty="0"/>
          </a:p>
          <a:p>
            <a:r>
              <a:rPr lang="en-US" altLang="ko-KR" sz="2500" b="1" dirty="0" smtClean="0"/>
              <a:t>-14page</a:t>
            </a:r>
          </a:p>
          <a:p>
            <a:r>
              <a:rPr lang="en-US" altLang="ko-KR" sz="2200" b="1" dirty="0" smtClean="0"/>
              <a:t>-15page</a:t>
            </a:r>
          </a:p>
          <a:p>
            <a:r>
              <a:rPr lang="en-US" altLang="ko-KR" sz="2200" b="1" dirty="0" smtClean="0"/>
              <a:t>-16page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9477AB-D02D-43FC-A0FC-4442549B8983}"/>
              </a:ext>
            </a:extLst>
          </p:cNvPr>
          <p:cNvSpPr txBox="1"/>
          <p:nvPr/>
        </p:nvSpPr>
        <p:spPr>
          <a:xfrm>
            <a:off x="10259568" y="4728245"/>
            <a:ext cx="16520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-54page</a:t>
            </a:r>
          </a:p>
          <a:p>
            <a:r>
              <a:rPr lang="en-US" altLang="ko-KR" sz="2500" b="1" dirty="0"/>
              <a:t>-</a:t>
            </a:r>
            <a:r>
              <a:rPr lang="en-US" altLang="ko-KR" sz="2500" b="1" dirty="0" smtClean="0"/>
              <a:t>55page </a:t>
            </a:r>
            <a:endParaRPr lang="en-US" altLang="ko-KR" sz="2200" b="1" dirty="0"/>
          </a:p>
          <a:p>
            <a:r>
              <a:rPr lang="en-US" altLang="ko-KR" sz="2500" b="1" dirty="0"/>
              <a:t>-</a:t>
            </a:r>
            <a:r>
              <a:rPr lang="en-US" altLang="ko-KR" sz="2500" b="1" dirty="0" smtClean="0"/>
              <a:t>56page</a:t>
            </a:r>
            <a:endParaRPr lang="en-US" altLang="ko-KR" sz="25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19387" y="1852577"/>
            <a:ext cx="1496405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/>
              <a:t>-3page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 smtClean="0"/>
          </a:p>
          <a:p>
            <a:pPr>
              <a:lnSpc>
                <a:spcPct val="150000"/>
              </a:lnSpc>
            </a:pPr>
            <a:r>
              <a:rPr lang="en-US" altLang="ko-KR" sz="2500" b="1" dirty="0" smtClean="0"/>
              <a:t>-4page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 smtClean="0"/>
              <a:t>-5page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 smtClean="0"/>
              <a:t>-</a:t>
            </a:r>
            <a:r>
              <a:rPr lang="en-US" altLang="ko-KR" sz="2500" b="1" dirty="0" smtClean="0"/>
              <a:t>6page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-7page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-8page</a:t>
            </a:r>
            <a:endParaRPr lang="en-US" altLang="ko-KR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1726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303520"/>
            <a:ext cx="6123667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6-2-3-1) </a:t>
            </a: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699" y="1629131"/>
            <a:ext cx="3984302" cy="3187601"/>
          </a:xfrm>
          <a:prstGeom prst="rect">
            <a:avLst/>
          </a:prstGeom>
          <a:noFill/>
        </p:spPr>
      </p:pic>
      <p:pic>
        <p:nvPicPr>
          <p:cNvPr id="5" name="Picture 3" descr="C:\Users\Administrator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6630" y="2595422"/>
            <a:ext cx="3710074" cy="1181597"/>
          </a:xfrm>
          <a:prstGeom prst="rect">
            <a:avLst/>
          </a:prstGeom>
          <a:noFill/>
        </p:spPr>
      </p:pic>
      <p:sp>
        <p:nvSpPr>
          <p:cNvPr id="22" name="위로 굽은 화살표 21"/>
          <p:cNvSpPr/>
          <p:nvPr/>
        </p:nvSpPr>
        <p:spPr>
          <a:xfrm rot="10800000" flipH="1">
            <a:off x="4576661" y="1689689"/>
            <a:ext cx="887506" cy="85164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 rot="13550032">
            <a:off x="3188327" y="4161042"/>
            <a:ext cx="568998" cy="55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7699" y="5052256"/>
            <a:ext cx="5862877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The weather service informs the area and the time zone. </a:t>
            </a:r>
            <a:r>
              <a:rPr lang="en-US" altLang="ko-KR" dirty="0" smtClean="0"/>
              <a:t>Easily </a:t>
            </a:r>
            <a:r>
              <a:rPr lang="en-US" altLang="ko-KR" dirty="0"/>
              <a:t>view and download when you choose what you need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9675" y="605886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link</a:t>
            </a:r>
            <a:r>
              <a:rPr lang="ko-KR" altLang="en-US" dirty="0" smtClean="0"/>
              <a:t> </a:t>
            </a:r>
            <a:r>
              <a:rPr lang="en-US" altLang="ko-KR" dirty="0"/>
              <a:t>: https://data.kma.go.kr/cmmn/main.do</a:t>
            </a:r>
            <a:endParaRPr lang="ko-KR" alt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62B2DE-330C-497F-BF5F-F6841CF8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71881" y="1619214"/>
            <a:ext cx="4715075" cy="319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왼쪽 화살표 13">
            <a:extLst>
              <a:ext uri="{FF2B5EF4-FFF2-40B4-BE49-F238E27FC236}">
                <a16:creationId xmlns:a16="http://schemas.microsoft.com/office/drawing/2014/main" id="{9E4BBC18-5790-4635-A1AD-728312E2BA5A}"/>
              </a:ext>
            </a:extLst>
          </p:cNvPr>
          <p:cNvSpPr/>
          <p:nvPr/>
        </p:nvSpPr>
        <p:spPr>
          <a:xfrm>
            <a:off x="8826261" y="2769271"/>
            <a:ext cx="606314" cy="4487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1016E-7CE2-435C-9276-3DC81662DB43}"/>
              </a:ext>
            </a:extLst>
          </p:cNvPr>
          <p:cNvSpPr txBox="1"/>
          <p:nvPr/>
        </p:nvSpPr>
        <p:spPr>
          <a:xfrm>
            <a:off x="6771881" y="4986610"/>
            <a:ext cx="4715075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Access file data from the Public Data Portal to select the information you want and download your selections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BA45A-987C-4AD3-8CE3-4B36137EAAC7}"/>
              </a:ext>
            </a:extLst>
          </p:cNvPr>
          <p:cNvSpPr txBox="1"/>
          <p:nvPr/>
        </p:nvSpPr>
        <p:spPr>
          <a:xfrm>
            <a:off x="5464167" y="606838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link</a:t>
            </a:r>
            <a:r>
              <a:rPr lang="ko-KR" altLang="en-US" dirty="0" smtClean="0"/>
              <a:t> </a:t>
            </a:r>
            <a:r>
              <a:rPr lang="en-US" altLang="ko-KR" dirty="0"/>
              <a:t>: https://www.data.go.kr/dataset/15028050/fileData.do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431668" y="50221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114696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253416"/>
            <a:ext cx="6123667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6-2-3-2) </a:t>
            </a: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data collection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3298AFB-E5A9-40D5-BDD2-CA3A8FC6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534" y="1553757"/>
            <a:ext cx="5046541" cy="307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260720-1845-4E4B-8445-F29DA82164C1}"/>
              </a:ext>
            </a:extLst>
          </p:cNvPr>
          <p:cNvSpPr txBox="1"/>
          <p:nvPr/>
        </p:nvSpPr>
        <p:spPr>
          <a:xfrm>
            <a:off x="744813" y="4731254"/>
            <a:ext cx="504654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 a real-time data query on Air Korea, </a:t>
            </a:r>
          </a:p>
          <a:p>
            <a:pPr algn="ctr"/>
            <a:r>
              <a:rPr lang="en-US" altLang="ko-KR" dirty="0"/>
              <a:t>Collect atmospheric information by city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EE733-8D8D-4660-A51E-A1B7B28CF5AD}"/>
              </a:ext>
            </a:extLst>
          </p:cNvPr>
          <p:cNvSpPr txBox="1"/>
          <p:nvPr/>
        </p:nvSpPr>
        <p:spPr>
          <a:xfrm>
            <a:off x="554334" y="6114138"/>
            <a:ext cx="1109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Kweather</a:t>
            </a:r>
            <a:r>
              <a:rPr lang="en-US" altLang="ko-KR" dirty="0" smtClean="0"/>
              <a:t> link</a:t>
            </a:r>
            <a:r>
              <a:rPr lang="ko-KR" altLang="en-US" dirty="0" smtClean="0"/>
              <a:t> </a:t>
            </a:r>
            <a:r>
              <a:rPr lang="en-US" altLang="ko-KR" dirty="0"/>
              <a:t>: https://www.airkorea.or.kr/web/sidoCompareAir?itemCode=10003&amp;pMENU_NO=103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3BBFA-6B6D-400B-9CF0-72433CD2161A}"/>
              </a:ext>
            </a:extLst>
          </p:cNvPr>
          <p:cNvSpPr txBox="1"/>
          <p:nvPr/>
        </p:nvSpPr>
        <p:spPr>
          <a:xfrm>
            <a:off x="6030994" y="4739736"/>
            <a:ext cx="454137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Only ozone concentrations required in the '</a:t>
            </a:r>
            <a:r>
              <a:rPr lang="en-US" altLang="ko-KR" dirty="0" err="1"/>
              <a:t>Caweather</a:t>
            </a:r>
            <a:r>
              <a:rPr lang="en-US" altLang="ko-KR" dirty="0"/>
              <a:t>' </a:t>
            </a:r>
            <a:r>
              <a:rPr lang="en-US" altLang="ko-KR" dirty="0" smtClean="0"/>
              <a:t>data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758F6-1567-413A-9192-A8C2AEE51DE4}"/>
              </a:ext>
            </a:extLst>
          </p:cNvPr>
          <p:cNvSpPr txBox="1"/>
          <p:nvPr/>
        </p:nvSpPr>
        <p:spPr>
          <a:xfrm>
            <a:off x="539675" y="5765341"/>
            <a:ext cx="969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Air </a:t>
            </a:r>
            <a:r>
              <a:rPr lang="en-US" altLang="ko-KR" dirty="0" err="1" smtClean="0"/>
              <a:t>korea</a:t>
            </a:r>
            <a:r>
              <a:rPr lang="en-US" altLang="ko-KR" dirty="0" smtClean="0"/>
              <a:t> link: </a:t>
            </a:r>
            <a:r>
              <a:rPr lang="en-US" altLang="ko-KR" dirty="0"/>
              <a:t>http://www.kweather.co.kr/air/air_present_me.html</a:t>
            </a:r>
            <a:endParaRPr lang="ko-KR" alt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06B9BED-6D5F-4F77-8FCD-4F6B3938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538451"/>
            <a:ext cx="4541375" cy="30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431668" y="50221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56621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59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278468"/>
            <a:ext cx="6123667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6-2-3-3) data </a:t>
            </a:r>
            <a:r>
              <a:rPr lang="en-US" altLang="ko-KR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collection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260720-1845-4E4B-8445-F29DA82164C1}"/>
              </a:ext>
            </a:extLst>
          </p:cNvPr>
          <p:cNvSpPr txBox="1"/>
          <p:nvPr/>
        </p:nvSpPr>
        <p:spPr>
          <a:xfrm>
            <a:off x="744813" y="4731254"/>
            <a:ext cx="504654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Crawling Climate Data in </a:t>
            </a:r>
            <a:r>
              <a:rPr lang="en-US" altLang="ko-KR" dirty="0" err="1"/>
              <a:t>Naver</a:t>
            </a:r>
            <a:r>
              <a:rPr lang="en-US" altLang="ko-KR" dirty="0"/>
              <a:t> Weather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EE733-8D8D-4660-A51E-A1B7B28CF5AD}"/>
              </a:ext>
            </a:extLst>
          </p:cNvPr>
          <p:cNvSpPr txBox="1"/>
          <p:nvPr/>
        </p:nvSpPr>
        <p:spPr>
          <a:xfrm>
            <a:off x="554334" y="6114138"/>
            <a:ext cx="10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Link right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news.naver.com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3BBFA-6B6D-400B-9CF0-72433CD2161A}"/>
              </a:ext>
            </a:extLst>
          </p:cNvPr>
          <p:cNvSpPr txBox="1"/>
          <p:nvPr/>
        </p:nvSpPr>
        <p:spPr>
          <a:xfrm>
            <a:off x="6030993" y="4739736"/>
            <a:ext cx="5224835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Crawling Asthma Knight Data on </a:t>
            </a:r>
            <a:r>
              <a:rPr lang="en-US" altLang="ko-KR" dirty="0" err="1"/>
              <a:t>Naver</a:t>
            </a:r>
            <a:r>
              <a:rPr lang="en-US" altLang="ko-KR" dirty="0"/>
              <a:t> News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758F6-1567-413A-9192-A8C2AEE51DE4}"/>
              </a:ext>
            </a:extLst>
          </p:cNvPr>
          <p:cNvSpPr txBox="1"/>
          <p:nvPr/>
        </p:nvSpPr>
        <p:spPr>
          <a:xfrm>
            <a:off x="539675" y="5765341"/>
            <a:ext cx="607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link</a:t>
            </a:r>
            <a:r>
              <a:rPr lang="ko-KR" altLang="en-US" dirty="0" smtClean="0"/>
              <a:t> </a:t>
            </a:r>
            <a:r>
              <a:rPr lang="en-US" altLang="ko-KR" dirty="0" smtClean="0"/>
              <a:t>left : </a:t>
            </a:r>
            <a:r>
              <a:rPr lang="en-US" altLang="ko-KR" dirty="0">
                <a:hlinkClick r:id="rId5"/>
              </a:rPr>
              <a:t>weather.naver.com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71" y="1532371"/>
            <a:ext cx="4725840" cy="29376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6" y="1530595"/>
            <a:ext cx="4819812" cy="29394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431668" y="50221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2423016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7913" y="320022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6-2-4-1)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data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590576" y="988748"/>
            <a:ext cx="104392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pandas as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representative reasons for using the Pandas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Pandas is a library that provides an essential data structure for data analysis, especially the Pandas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is most intuitive to handle data with a table-like </a:t>
            </a:r>
            <a:r>
              <a:rPr lang="en-US" altLang="ko-KR" dirty="0" err="1" smtClean="0"/>
              <a:t>strainsheet</a:t>
            </a:r>
            <a:r>
              <a:rPr lang="en-US" altLang="ko-KR" dirty="0" smtClean="0"/>
              <a:t> structure!</a:t>
            </a:r>
          </a:p>
          <a:p>
            <a:r>
              <a:rPr lang="en-US" altLang="ko-KR" dirty="0" smtClean="0"/>
              <a:t>2</a:t>
            </a:r>
            <a:r>
              <a:rPr lang="en-US" altLang="ko-KR" dirty="0"/>
              <a:t>. Series and </a:t>
            </a:r>
            <a:r>
              <a:rPr lang="en-US" altLang="ko-KR" dirty="0" err="1"/>
              <a:t>DataFrame</a:t>
            </a:r>
            <a:r>
              <a:rPr lang="en-US" altLang="ko-KR" dirty="0"/>
              <a:t> in Pandas are data structures that store values equally based on index (index), and misalignment can be prevented in advance and values can be easily accessed based on this.</a:t>
            </a:r>
          </a:p>
          <a:p>
            <a:r>
              <a:rPr lang="en-US" altLang="ko-KR" dirty="0"/>
              <a:t>3. Finally, the biggest feature is supporting relationship operations, such as join, to enjoy the effect of using SQL.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571" y="4128069"/>
            <a:ext cx="114450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import </a:t>
            </a:r>
            <a:r>
              <a:rPr lang="en-US" altLang="ko-KR" b="1" dirty="0" err="1"/>
              <a:t>matplotlib.pyplot</a:t>
            </a:r>
            <a:r>
              <a:rPr lang="en-US" altLang="ko-KR" b="1" dirty="0"/>
              <a:t> as </a:t>
            </a:r>
            <a:r>
              <a:rPr lang="en-US" altLang="ko-KR" b="1" dirty="0" err="1" smtClean="0"/>
              <a:t>plt</a:t>
            </a:r>
            <a:endParaRPr lang="en-US" altLang="ko-KR" b="1" dirty="0"/>
          </a:p>
          <a:p>
            <a:r>
              <a:rPr lang="en-US" altLang="ko-KR" dirty="0"/>
              <a:t>Modular function that lets you draw a </a:t>
            </a:r>
            <a:r>
              <a:rPr lang="en-US" altLang="ko-KR" dirty="0" smtClean="0"/>
              <a:t>graph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%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</a:t>
            </a:r>
            <a:r>
              <a:rPr lang="en-US" altLang="ko-KR" b="1" dirty="0" smtClean="0"/>
              <a:t>inline</a:t>
            </a:r>
            <a:endParaRPr lang="en-US" altLang="ko-KR" b="1" dirty="0"/>
          </a:p>
          <a:p>
            <a:r>
              <a:rPr lang="en-US" altLang="ko-KR" dirty="0"/>
              <a:t>A command that lets the results of a graph appear in the output </a:t>
            </a:r>
            <a:r>
              <a:rPr lang="en-US" altLang="ko-KR" dirty="0" smtClean="0"/>
              <a:t>session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import </a:t>
            </a:r>
            <a:r>
              <a:rPr lang="en-US" altLang="ko-KR" b="1" dirty="0"/>
              <a:t>platform</a:t>
            </a:r>
            <a:endParaRPr lang="en-US" altLang="ko-KR" b="1" dirty="0"/>
          </a:p>
          <a:p>
            <a:r>
              <a:rPr lang="en-US" altLang="ko-KR" dirty="0"/>
              <a:t>The platform is a system that can run applications, supported by Windows. </a:t>
            </a:r>
            <a:br>
              <a:rPr lang="en-US" altLang="ko-KR" dirty="0"/>
            </a:br>
            <a:r>
              <a:rPr lang="en-US" altLang="ko-KR" dirty="0"/>
              <a:t>It's the process of converting to fonts. Without this process, letters would not appear in the form of boxes.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8598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7913" y="320022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6-2-4-2)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data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405760" y="1725584"/>
            <a:ext cx="114490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('../play/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kisixpa.csv',thousands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('../play/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kisixtem.csv',thousands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('../play/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sixozon.csv',thousands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Patient, climate, and ozone data from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Gyeonggi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Province are imported using the Pandas module.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create Thousands according to the way it is stored in the extension and encoding is the same.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0694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320022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6-2-4-3)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data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pd.merge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on='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then merged the integrated data with the ozone data by date.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puts ozone, patients, and climate in one data.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9" y="2869126"/>
            <a:ext cx="8201467" cy="37188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0213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289338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6-2-4-4)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data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_y']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is used to remove duplicate region values by writing a command to delete a column.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Then, to change what is called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region_x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we used the following command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2.rename(columns={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2.columns[1] : ＇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＇},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 is a command to reset the name and changed the first column to a region.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/>
          <a:stretch/>
        </p:blipFill>
        <p:spPr>
          <a:xfrm>
            <a:off x="745309" y="3598536"/>
            <a:ext cx="9151954" cy="313971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7342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387228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6-2-4-5)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data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09454" y="1528859"/>
            <a:ext cx="5143524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2.values[i,6] &gt;62.5: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62.5&lt;=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2.values[i,6] &lt;44.5: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44.5&lt;=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2.values[i,6] &lt;30.3: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습도위험지수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9097" y="2138459"/>
            <a:ext cx="56388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The following process divides the humidity risk index in </a:t>
            </a:r>
            <a:r>
              <a:rPr lang="en-US" altLang="ko-KR" b="1" dirty="0" err="1"/>
              <a:t>Gyeonggi</a:t>
            </a:r>
            <a:r>
              <a:rPr lang="en-US" altLang="ko-KR" b="1" dirty="0"/>
              <a:t> Province by class [</a:t>
            </a:r>
            <a:r>
              <a:rPr lang="en-US" altLang="ko-KR" b="1" dirty="0" err="1"/>
              <a:t>i</a:t>
            </a:r>
            <a:r>
              <a:rPr lang="en-US" altLang="ko-KR" b="1" dirty="0"/>
              <a:t>, 6], which means the sixth column. The sixth column, the humidity rating, was divided based on the minimum relative humidity.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8762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29" y="208414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6-2-4-6)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data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78" y="1413048"/>
            <a:ext cx="6363251" cy="517791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07" y="1242065"/>
            <a:ext cx="6530906" cy="5270468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6099671" y="1377064"/>
            <a:ext cx="1640542" cy="5162891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91137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353360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6-2-4-7)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data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6706" y="1461981"/>
            <a:ext cx="702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일교차 </a:t>
            </a:r>
            <a:r>
              <a:rPr lang="en-US" altLang="ko-KR" b="1" dirty="0"/>
              <a:t>= 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/>
              <a:t>일교차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습도 </a:t>
            </a:r>
            <a:r>
              <a:rPr lang="en-US" altLang="ko-KR" b="1" dirty="0"/>
              <a:t>= 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/>
              <a:t>최소상대습도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오존 </a:t>
            </a:r>
            <a:r>
              <a:rPr lang="en-US" altLang="ko-KR" b="1" dirty="0"/>
              <a:t>= 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/>
              <a:t> </a:t>
            </a:r>
            <a:r>
              <a:rPr lang="ko-KR" altLang="en-US" b="1" dirty="0" err="1"/>
              <a:t>오존량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기압 </a:t>
            </a:r>
            <a:r>
              <a:rPr lang="en-US" altLang="ko-KR" b="1" dirty="0"/>
              <a:t>= 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2[＇</a:t>
            </a:r>
            <a:r>
              <a:rPr lang="ko-KR" altLang="en-US" b="1" dirty="0"/>
              <a:t>기압</a:t>
            </a:r>
            <a:r>
              <a:rPr lang="en-US" altLang="ko-KR" b="1" dirty="0"/>
              <a:t>'].</a:t>
            </a:r>
            <a:r>
              <a:rPr lang="en-US" altLang="ko-KR" b="1" dirty="0" err="1"/>
              <a:t>corr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ko-KR" altLang="en-US" b="1" dirty="0"/>
              <a:t>최저기온 </a:t>
            </a:r>
            <a:r>
              <a:rPr lang="en-US" altLang="ko-KR" b="1" dirty="0"/>
              <a:t>=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/>
              <a:t>최저기온</a:t>
            </a:r>
            <a:r>
              <a:rPr lang="en-US" altLang="ko-KR" b="1" dirty="0"/>
              <a:t>(°C)'].</a:t>
            </a:r>
            <a:r>
              <a:rPr lang="en-US" altLang="ko-KR" b="1" dirty="0" err="1"/>
              <a:t>corr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 err="1"/>
              <a:t>발생수</a:t>
            </a:r>
            <a:r>
              <a:rPr lang="en-US" altLang="ko-KR" b="1" dirty="0"/>
              <a:t>'])</a:t>
            </a:r>
          </a:p>
          <a:p>
            <a:r>
              <a:rPr lang="en-US" altLang="ko-KR" b="1" dirty="0"/>
              <a:t>al = </a:t>
            </a:r>
            <a:r>
              <a:rPr lang="ko-KR" altLang="en-US" b="1" dirty="0"/>
              <a:t>일교차</a:t>
            </a:r>
            <a:r>
              <a:rPr lang="en-US" altLang="ko-KR" b="1" dirty="0"/>
              <a:t>+</a:t>
            </a:r>
            <a:r>
              <a:rPr lang="ko-KR" altLang="en-US" b="1" dirty="0"/>
              <a:t>습도</a:t>
            </a:r>
            <a:r>
              <a:rPr lang="en-US" altLang="ko-KR" b="1" dirty="0"/>
              <a:t>+</a:t>
            </a:r>
            <a:r>
              <a:rPr lang="ko-KR" altLang="en-US" b="1" dirty="0"/>
              <a:t>오존</a:t>
            </a:r>
            <a:r>
              <a:rPr lang="en-US" altLang="ko-KR" b="1" dirty="0"/>
              <a:t>+</a:t>
            </a:r>
            <a:r>
              <a:rPr lang="ko-KR" altLang="en-US" b="1" dirty="0"/>
              <a:t>기압</a:t>
            </a:r>
            <a:r>
              <a:rPr lang="en-US" altLang="ko-KR" b="1" dirty="0"/>
              <a:t>+</a:t>
            </a:r>
            <a:r>
              <a:rPr lang="ko-KR" altLang="en-US" b="1" dirty="0"/>
              <a:t>최저기온</a:t>
            </a:r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0506" y="3536896"/>
            <a:ext cx="7204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Following are the number of cases, daily intervals, humidity, ozone, air pressure, and lowest temperature. </a:t>
            </a:r>
          </a:p>
          <a:p>
            <a:pPr>
              <a:lnSpc>
                <a:spcPct val="150000"/>
              </a:lnSpc>
            </a:pPr>
            <a:r>
              <a:rPr lang="en-US" altLang="ko-KR" sz="2000" b="1" u="sng" dirty="0"/>
              <a:t>Correlation Analysis</a:t>
            </a:r>
            <a:endParaRPr lang="en-US" altLang="ko-KR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0506" y="5124534"/>
            <a:ext cx="109648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 dirty="0" smtClean="0"/>
              <a:t>What is correlation analysis?</a:t>
            </a:r>
          </a:p>
          <a:p>
            <a:r>
              <a:rPr lang="en-US" altLang="ko-KR" dirty="0" smtClean="0"/>
              <a:t>Ex) "A tall foot is big" </a:t>
            </a:r>
          </a:p>
          <a:p>
            <a:r>
              <a:rPr lang="en-US" altLang="ko-KR" dirty="0" smtClean="0"/>
              <a:t>-&gt; To analyze the relation between the key and the foot numerically with how much the relation between the key and the foot is related.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0" y="717357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상관관계분석이란?</a:t>
            </a:r>
          </a:p>
          <a:p>
            <a:r>
              <a:rPr lang="ko-KR" altLang="en-US" dirty="0" err="1"/>
              <a:t>Ex</a:t>
            </a:r>
            <a:r>
              <a:rPr lang="ko-KR" altLang="en-US" dirty="0"/>
              <a:t>)’키가 크면 </a:t>
            </a:r>
            <a:r>
              <a:rPr lang="ko-KR" altLang="en-US" dirty="0" err="1"/>
              <a:t>발이크다</a:t>
            </a:r>
            <a:r>
              <a:rPr lang="ko-KR" altLang="en-US" dirty="0"/>
              <a:t>’ -&gt; 키와 발의 관계가 얼마나 관련된 관계를 가지고 수치로 관련성을 분석하는 것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319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874" y="515889"/>
            <a:ext cx="11440813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5446" y="385079"/>
            <a:ext cx="6123667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Team Member Introduction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62732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KakaoTalk_20190322_102630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76" y="1816437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90322_1052124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11" y="1816461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KakaoTalk_20190322_103933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8" y="1816437"/>
            <a:ext cx="1682197" cy="22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제목 없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1816460"/>
            <a:ext cx="1625187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제목 없음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05" y="1816461"/>
            <a:ext cx="1646838" cy="22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6350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9174" y="1475100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409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99605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33159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18178"/>
              </p:ext>
            </p:extLst>
          </p:nvPr>
        </p:nvGraphicFramePr>
        <p:xfrm>
          <a:off x="544593" y="4307627"/>
          <a:ext cx="1943643" cy="166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안효근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010-7227-4260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dksgyrms1579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62478"/>
              </p:ext>
            </p:extLst>
          </p:nvPr>
        </p:nvGraphicFramePr>
        <p:xfrm>
          <a:off x="2800820" y="4269677"/>
          <a:ext cx="1943643" cy="17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임정준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010-6650-7445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ehrn56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92380"/>
              </p:ext>
            </p:extLst>
          </p:nvPr>
        </p:nvGraphicFramePr>
        <p:xfrm>
          <a:off x="5075459" y="4264764"/>
          <a:ext cx="1943643" cy="17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010-6243-3502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k1hq1201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45066"/>
              </p:ext>
            </p:extLst>
          </p:nvPr>
        </p:nvGraphicFramePr>
        <p:xfrm>
          <a:off x="9706524" y="4235709"/>
          <a:ext cx="1943643" cy="16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정혜수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010-9457-3489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ehdrkdeod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46349"/>
              </p:ext>
            </p:extLst>
          </p:nvPr>
        </p:nvGraphicFramePr>
        <p:xfrm>
          <a:off x="7410160" y="4249132"/>
          <a:ext cx="1943643" cy="17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김연수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010-9361-7968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kys79757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439356" y="39483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8681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320022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6-2-4-8)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data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16663" y="952209"/>
            <a:ext cx="64381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Next, we divided the daily temperature, humidity, ozone, atmospheric pressure, and the lowest temperature to see which has a great influence on asthma.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0" y="2196493"/>
            <a:ext cx="4944585" cy="23813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83365" y="2291037"/>
            <a:ext cx="5990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Multiply the value by 100 as the reference value of 1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 About 6% of the daily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 11% humidity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 Oh, John, 12%.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 barometric pressure 32%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 with a low temperature of 39</a:t>
            </a:r>
            <a:r>
              <a:rPr lang="en-US" altLang="ko-KR" dirty="0" smtClean="0"/>
              <a:t>%.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The lowest temperature has the most effect.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You can check it.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1597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285328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6-2-4-9)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data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6706" y="1461981"/>
            <a:ext cx="9669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통합</a:t>
            </a:r>
            <a:r>
              <a:rPr lang="en-US" altLang="ko-KR" b="1" dirty="0"/>
              <a:t>2['ALI'] = float('</a:t>
            </a:r>
            <a:r>
              <a:rPr lang="en-US" altLang="ko-KR" b="1" dirty="0" err="1"/>
              <a:t>NaN</a:t>
            </a:r>
            <a:r>
              <a:rPr lang="en-US" altLang="ko-KR" b="1" dirty="0"/>
              <a:t>’)</a:t>
            </a:r>
          </a:p>
          <a:p>
            <a:endParaRPr lang="en-US" altLang="ko-KR" b="1" dirty="0"/>
          </a:p>
          <a:p>
            <a:r>
              <a:rPr lang="en-US" altLang="ko-KR" b="1" dirty="0"/>
              <a:t>-&gt;command to create an additional column called ALI for Integrated2 data</a:t>
            </a:r>
          </a:p>
          <a:p>
            <a:r>
              <a:rPr lang="en-US" altLang="ko-KR" b="1" dirty="0"/>
              <a:t>-&gt;Insert '</a:t>
            </a:r>
            <a:r>
              <a:rPr lang="en-US" altLang="ko-KR" b="1" dirty="0" err="1"/>
              <a:t>NaN</a:t>
            </a:r>
            <a:r>
              <a:rPr lang="en-US" altLang="ko-KR" b="1" dirty="0"/>
              <a:t>' as the </a:t>
            </a:r>
            <a:r>
              <a:rPr lang="en-US" altLang="ko-KR" b="1" dirty="0" err="1"/>
              <a:t>NaN</a:t>
            </a:r>
            <a:r>
              <a:rPr lang="en-US" altLang="ko-KR" b="1" dirty="0"/>
              <a:t> value (because there is no value) in the added ALI column.</a:t>
            </a:r>
          </a:p>
          <a:p>
            <a:r>
              <a:rPr lang="en-US" altLang="ko-KR" b="1" dirty="0"/>
              <a:t>-&gt;</a:t>
            </a:r>
            <a:r>
              <a:rPr lang="en-US" altLang="ko-KR" b="1" dirty="0" err="1"/>
              <a:t>Fluat</a:t>
            </a:r>
            <a:r>
              <a:rPr lang="en-US" altLang="ko-KR" b="1" dirty="0"/>
              <a:t> can be stored as a decimal value</a:t>
            </a:r>
          </a:p>
          <a:p>
            <a:r>
              <a:rPr lang="en-US" altLang="ko-KR" b="1" dirty="0" smtClean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2.index:</a:t>
            </a:r>
          </a:p>
          <a:p>
            <a:r>
              <a:rPr lang="en-US" altLang="ko-KR" b="1" dirty="0"/>
              <a:t>    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2['ALI'].values[</a:t>
            </a:r>
            <a:r>
              <a:rPr lang="en-US" altLang="ko-KR" b="1" dirty="0" err="1"/>
              <a:t>i</a:t>
            </a:r>
            <a:r>
              <a:rPr lang="en-US" altLang="ko-KR" b="1" dirty="0"/>
              <a:t>] = </a:t>
            </a:r>
            <a:r>
              <a:rPr lang="ko-KR" altLang="en-US" b="1" dirty="0"/>
              <a:t>일교차*</a:t>
            </a:r>
            <a:r>
              <a:rPr lang="en-US" altLang="ko-KR" b="1" dirty="0"/>
              <a:t>float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2.values[i,8])+</a:t>
            </a:r>
            <a:r>
              <a:rPr lang="ko-KR" altLang="en-US" b="1" dirty="0"/>
              <a:t>습도*</a:t>
            </a:r>
            <a:r>
              <a:rPr lang="en-US" altLang="ko-KR" b="1" dirty="0"/>
              <a:t>float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2.values[i,9])+</a:t>
            </a:r>
            <a:r>
              <a:rPr lang="ko-KR" altLang="en-US" b="1" dirty="0"/>
              <a:t>오존*</a:t>
            </a:r>
            <a:r>
              <a:rPr lang="en-US" altLang="ko-KR" b="1" dirty="0"/>
              <a:t>float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2.values[i,12])+</a:t>
            </a:r>
            <a:r>
              <a:rPr lang="ko-KR" altLang="en-US" b="1" dirty="0"/>
              <a:t>기압*</a:t>
            </a:r>
            <a:r>
              <a:rPr lang="en-US" altLang="ko-KR" b="1" dirty="0"/>
              <a:t>float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2.values[i,10])+ </a:t>
            </a:r>
            <a:r>
              <a:rPr lang="ko-KR" altLang="en-US" b="1" dirty="0"/>
              <a:t>최저기온*</a:t>
            </a:r>
            <a:r>
              <a:rPr lang="en-US" altLang="ko-KR" b="1" dirty="0"/>
              <a:t>float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2.values[i,7])</a:t>
            </a:r>
          </a:p>
          <a:p>
            <a:endParaRPr lang="en-US" altLang="ko-KR" b="1" dirty="0"/>
          </a:p>
          <a:p>
            <a:r>
              <a:rPr lang="en-US" altLang="ko-KR" b="1" dirty="0"/>
              <a:t>The ALI value was obtained using the new ALI formula.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81" y="1321092"/>
            <a:ext cx="6675409" cy="4646833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10026639" y="1282394"/>
            <a:ext cx="926798" cy="4607815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102703" y="2190474"/>
            <a:ext cx="4641268" cy="3777451"/>
            <a:chOff x="6713850" y="1413608"/>
            <a:chExt cx="4641268" cy="377745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850" y="1413608"/>
              <a:ext cx="4641268" cy="3777451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AD41594-F824-455B-9804-5330C36EFD54}"/>
                </a:ext>
              </a:extLst>
            </p:cNvPr>
            <p:cNvSpPr/>
            <p:nvPr/>
          </p:nvSpPr>
          <p:spPr>
            <a:xfrm>
              <a:off x="9910038" y="1413608"/>
              <a:ext cx="1438687" cy="364305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2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353064"/>
            <a:ext cx="66501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6-2-4-10)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Analyze asthma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data. end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6706" y="1461981"/>
            <a:ext cx="91885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colormap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/>
              <a:t>환자</a:t>
            </a:r>
            <a:r>
              <a:rPr lang="en-US" altLang="ko-KR" b="1" dirty="0"/>
              <a:t>'] </a:t>
            </a:r>
          </a:p>
          <a:p>
            <a:r>
              <a:rPr lang="en-US" altLang="ko-KR" b="1" dirty="0" err="1"/>
              <a:t>plt.figure</a:t>
            </a:r>
            <a:r>
              <a:rPr lang="en-US" altLang="ko-KR" b="1" dirty="0"/>
              <a:t>(</a:t>
            </a:r>
            <a:r>
              <a:rPr lang="en-US" altLang="ko-KR" b="1" dirty="0" err="1"/>
              <a:t>figsize</a:t>
            </a:r>
            <a:r>
              <a:rPr lang="en-US" altLang="ko-KR" b="1" dirty="0"/>
              <a:t>=(16,5)) </a:t>
            </a:r>
          </a:p>
          <a:p>
            <a:r>
              <a:rPr lang="en-US" altLang="ko-KR" b="1" dirty="0" err="1"/>
              <a:t>plt.plot</a:t>
            </a:r>
            <a:r>
              <a:rPr lang="en-US" altLang="ko-KR" b="1" dirty="0"/>
              <a:t>(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</a:t>
            </a:r>
            <a:r>
              <a:rPr lang="ko-KR" altLang="en-US" b="1" dirty="0"/>
              <a:t>날짜</a:t>
            </a:r>
            <a:r>
              <a:rPr lang="en-US" altLang="ko-KR" b="1" dirty="0"/>
              <a:t>'],</a:t>
            </a:r>
            <a:r>
              <a:rPr lang="ko-KR" altLang="en-US" b="1" dirty="0" err="1"/>
              <a:t>지수파일</a:t>
            </a:r>
            <a:r>
              <a:rPr lang="en-US" altLang="ko-KR" b="1" dirty="0"/>
              <a:t>['ALI</a:t>
            </a:r>
            <a:r>
              <a:rPr lang="ko-KR" altLang="en-US" b="1" dirty="0"/>
              <a:t>지수</a:t>
            </a:r>
            <a:r>
              <a:rPr lang="en-US" altLang="ko-KR" b="1" dirty="0"/>
              <a:t>'], color = 'green') </a:t>
            </a:r>
          </a:p>
          <a:p>
            <a:r>
              <a:rPr lang="en-US" altLang="ko-KR" b="1" dirty="0" err="1"/>
              <a:t>plt.scatter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/>
              <a:t>날짜</a:t>
            </a:r>
            <a:r>
              <a:rPr lang="en-US" altLang="ko-KR" b="1" dirty="0" smtClean="0"/>
              <a:t>'],</a:t>
            </a:r>
            <a:r>
              <a:rPr lang="ko-KR" altLang="en-US" b="1" dirty="0" smtClean="0"/>
              <a:t>통합</a:t>
            </a:r>
            <a:r>
              <a:rPr lang="en-US" altLang="ko-KR" b="1" dirty="0"/>
              <a:t>2['</a:t>
            </a:r>
            <a:r>
              <a:rPr lang="ko-KR" altLang="en-US" b="1" dirty="0"/>
              <a:t>환자</a:t>
            </a:r>
            <a:r>
              <a:rPr lang="en-US" altLang="ko-KR" b="1" dirty="0"/>
              <a:t>'],s=20,c=</a:t>
            </a:r>
            <a:r>
              <a:rPr lang="en-US" altLang="ko-KR" b="1" dirty="0" err="1"/>
              <a:t>colormap,marker</a:t>
            </a:r>
            <a:r>
              <a:rPr lang="en-US" altLang="ko-KR" b="1" dirty="0"/>
              <a:t>='^') </a:t>
            </a:r>
          </a:p>
          <a:p>
            <a:r>
              <a:rPr lang="en-US" altLang="ko-KR" b="1" dirty="0" err="1"/>
              <a:t>plt.xticks</a:t>
            </a:r>
            <a:r>
              <a:rPr lang="en-US" altLang="ko-KR" b="1" dirty="0"/>
              <a:t>([0, 100, 200, 300,360]) </a:t>
            </a:r>
          </a:p>
          <a:p>
            <a:r>
              <a:rPr lang="en-US" altLang="ko-KR" b="1" dirty="0" err="1"/>
              <a:t>plt.xlabel</a:t>
            </a:r>
            <a:r>
              <a:rPr lang="en-US" altLang="ko-KR" b="1" dirty="0"/>
              <a:t>('</a:t>
            </a:r>
            <a:r>
              <a:rPr lang="ko-KR" altLang="en-US" b="1" dirty="0"/>
              <a:t>날짜</a:t>
            </a:r>
            <a:r>
              <a:rPr lang="en-US" altLang="ko-KR" b="1" dirty="0"/>
              <a:t>') </a:t>
            </a:r>
          </a:p>
          <a:p>
            <a:r>
              <a:rPr lang="en-US" altLang="ko-KR" b="1" dirty="0" err="1"/>
              <a:t>plt.ylabel</a:t>
            </a:r>
            <a:r>
              <a:rPr lang="en-US" altLang="ko-KR" b="1" dirty="0"/>
              <a:t>(‘ALI</a:t>
            </a:r>
            <a:r>
              <a:rPr lang="ko-KR" altLang="en-US" b="1" dirty="0"/>
              <a:t>지수</a:t>
            </a:r>
            <a:r>
              <a:rPr lang="en-US" altLang="ko-KR" b="1" dirty="0"/>
              <a:t>') </a:t>
            </a:r>
          </a:p>
          <a:p>
            <a:r>
              <a:rPr lang="en-US" altLang="ko-KR" b="1" dirty="0" err="1"/>
              <a:t>plt.colorbar</a:t>
            </a:r>
            <a:r>
              <a:rPr lang="en-US" altLang="ko-KR" b="1" dirty="0"/>
              <a:t>() </a:t>
            </a:r>
          </a:p>
          <a:p>
            <a:r>
              <a:rPr lang="en-US" altLang="ko-KR" b="1" dirty="0" err="1"/>
              <a:t>plt.grid</a:t>
            </a:r>
            <a:r>
              <a:rPr lang="en-US" altLang="ko-KR" b="1" dirty="0"/>
              <a:t>() </a:t>
            </a:r>
          </a:p>
          <a:p>
            <a:r>
              <a:rPr lang="en-US" altLang="ko-KR" b="1" dirty="0" err="1"/>
              <a:t>plt.show</a:t>
            </a:r>
            <a:r>
              <a:rPr lang="en-US" altLang="ko-KR" b="1" dirty="0"/>
              <a:t>()</a:t>
            </a:r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New ALI (risk index) and actual asthma cases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Compare to how many matching graphs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/>
          <a:stretch/>
        </p:blipFill>
        <p:spPr>
          <a:xfrm>
            <a:off x="5825765" y="2689389"/>
            <a:ext cx="4886378" cy="3526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43" y="2614885"/>
            <a:ext cx="769687" cy="344867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66" y="6214269"/>
            <a:ext cx="243861" cy="152413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9592583" y="3308640"/>
            <a:ext cx="1157591" cy="11965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221631" y="4186790"/>
            <a:ext cx="1157591" cy="11965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16715" y="3408576"/>
            <a:ext cx="1157591" cy="11965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92318-5F5C-4916-A15B-A6812ED69DE6}"/>
              </a:ext>
            </a:extLst>
          </p:cNvPr>
          <p:cNvSpPr txBox="1"/>
          <p:nvPr/>
        </p:nvSpPr>
        <p:spPr>
          <a:xfrm rot="16200000">
            <a:off x="5041604" y="4382032"/>
            <a:ext cx="132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B7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r>
              <a:rPr lang="ko-KR" altLang="en-US" sz="1000" dirty="0">
                <a:solidFill>
                  <a:srgbClr val="7B7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7172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353064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6-5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 Check improvement rate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1892" y="1143543"/>
            <a:ext cx="540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Ozone, </a:t>
            </a:r>
            <a:r>
              <a:rPr lang="en-US" altLang="ko-KR" b="1" dirty="0">
                <a:solidFill>
                  <a:srgbClr val="000000"/>
                </a:solidFill>
              </a:rPr>
              <a:t>barometric </a:t>
            </a:r>
            <a:r>
              <a:rPr lang="en-US" altLang="ko-KR" b="1" dirty="0" smtClean="0">
                <a:solidFill>
                  <a:srgbClr val="000000"/>
                </a:solidFill>
              </a:rPr>
              <a:t>pressure,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Huminity</a:t>
            </a:r>
            <a:r>
              <a:rPr lang="en-US" altLang="ko-KR" b="1" dirty="0" smtClean="0"/>
              <a:t>, </a:t>
            </a:r>
          </a:p>
          <a:p>
            <a:r>
              <a:rPr lang="en-US" altLang="ko-KR" b="1" dirty="0" smtClean="0">
                <a:solidFill>
                  <a:srgbClr val="000000"/>
                </a:solidFill>
              </a:rPr>
              <a:t>low temperature</a:t>
            </a:r>
            <a:r>
              <a:rPr lang="en-US" altLang="ko-KR" b="1" dirty="0" smtClean="0"/>
              <a:t>, daily </a:t>
            </a:r>
            <a:r>
              <a:rPr lang="en-US" altLang="ko-KR" b="1" dirty="0"/>
              <a:t>temperature range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46107" y="1143543"/>
            <a:ext cx="400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Ozone, barometric pressure, </a:t>
            </a:r>
            <a:r>
              <a:rPr lang="en-US" altLang="ko-KR" b="1" dirty="0" err="1"/>
              <a:t>Huminity</a:t>
            </a:r>
            <a:r>
              <a:rPr lang="en-US" altLang="ko-KR" b="1" dirty="0"/>
              <a:t>, </a:t>
            </a:r>
            <a:r>
              <a:rPr lang="en-US" altLang="ko-KR" b="1" dirty="0" smtClean="0"/>
              <a:t>low </a:t>
            </a:r>
            <a:r>
              <a:rPr lang="en-US" altLang="ko-KR" b="1" dirty="0"/>
              <a:t>temperature</a:t>
            </a:r>
            <a:endParaRPr lang="en-US" altLang="ko-KR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246106" y="3115024"/>
            <a:ext cx="41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Ozone, </a:t>
            </a:r>
            <a:r>
              <a:rPr lang="en-US" altLang="ko-KR" b="1" dirty="0">
                <a:solidFill>
                  <a:srgbClr val="000000"/>
                </a:solidFill>
              </a:rPr>
              <a:t>barometric pressure,</a:t>
            </a:r>
            <a:r>
              <a:rPr lang="en-US" altLang="ko-KR" b="1" dirty="0"/>
              <a:t> </a:t>
            </a:r>
            <a:r>
              <a:rPr lang="en-US" altLang="ko-KR" b="1" dirty="0" err="1"/>
              <a:t>Huminity</a:t>
            </a:r>
            <a:r>
              <a:rPr lang="en-US" altLang="ko-KR" b="1" dirty="0"/>
              <a:t>, </a:t>
            </a:r>
            <a:r>
              <a:rPr lang="en-US" altLang="ko-KR" b="1" dirty="0" smtClean="0"/>
              <a:t>daily </a:t>
            </a:r>
            <a:r>
              <a:rPr lang="en-US" altLang="ko-KR" b="1" dirty="0"/>
              <a:t>temperature range</a:t>
            </a:r>
            <a:endParaRPr lang="en-US" altLang="ko-K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11891" y="3115024"/>
            <a:ext cx="482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barometric pressure,</a:t>
            </a:r>
            <a:r>
              <a:rPr lang="en-US" altLang="ko-KR" b="1" dirty="0"/>
              <a:t> </a:t>
            </a:r>
            <a:r>
              <a:rPr lang="en-US" altLang="ko-KR" b="1" dirty="0" err="1"/>
              <a:t>Huminity</a:t>
            </a:r>
            <a:r>
              <a:rPr lang="en-US" altLang="ko-KR" b="1" dirty="0"/>
              <a:t>, </a:t>
            </a:r>
          </a:p>
          <a:p>
            <a:r>
              <a:rPr lang="en-US" altLang="ko-KR" b="1" dirty="0">
                <a:solidFill>
                  <a:srgbClr val="000000"/>
                </a:solidFill>
              </a:rPr>
              <a:t>low temperature</a:t>
            </a:r>
            <a:r>
              <a:rPr lang="en-US" altLang="ko-KR" b="1" dirty="0"/>
              <a:t>, daily temperature range</a:t>
            </a:r>
            <a:endParaRPr lang="en-US" altLang="ko-KR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0395" y="1815464"/>
            <a:ext cx="7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경남</a:t>
            </a:r>
            <a:endParaRPr lang="en-US" altLang="ko-KR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0395" y="2381521"/>
            <a:ext cx="7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경북</a:t>
            </a:r>
            <a:endParaRPr lang="en-US" altLang="ko-KR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70395" y="3687807"/>
            <a:ext cx="7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경남</a:t>
            </a:r>
            <a:endParaRPr lang="en-US" altLang="ko-KR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70395" y="4253864"/>
            <a:ext cx="7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경북</a:t>
            </a:r>
            <a:endParaRPr lang="en-US" altLang="ko-KR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44810" y="1844828"/>
            <a:ext cx="92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0.219</a:t>
            </a:r>
            <a:endParaRPr lang="en-US" altLang="ko-KR" b="1" dirty="0"/>
          </a:p>
        </p:txBody>
      </p:sp>
      <p:sp>
        <p:nvSpPr>
          <p:cNvPr id="48" name="직사각형 47"/>
          <p:cNvSpPr/>
          <p:nvPr/>
        </p:nvSpPr>
        <p:spPr>
          <a:xfrm>
            <a:off x="1344810" y="369433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0.186</a:t>
            </a:r>
            <a:endParaRPr lang="en-US" altLang="ko-KR" b="1" dirty="0"/>
          </a:p>
        </p:txBody>
      </p:sp>
      <p:sp>
        <p:nvSpPr>
          <p:cNvPr id="49" name="직사각형 48"/>
          <p:cNvSpPr/>
          <p:nvPr/>
        </p:nvSpPr>
        <p:spPr>
          <a:xfrm>
            <a:off x="7246107" y="184482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0.193</a:t>
            </a:r>
            <a:endParaRPr lang="en-US" altLang="ko-KR" b="1" dirty="0"/>
          </a:p>
        </p:txBody>
      </p:sp>
      <p:sp>
        <p:nvSpPr>
          <p:cNvPr id="50" name="직사각형 49"/>
          <p:cNvSpPr/>
          <p:nvPr/>
        </p:nvSpPr>
        <p:spPr>
          <a:xfrm>
            <a:off x="7372355" y="369433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0.186</a:t>
            </a:r>
            <a:endParaRPr lang="en-US" altLang="ko-KR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4810" y="2434410"/>
            <a:ext cx="92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0.288</a:t>
            </a:r>
            <a:endParaRPr lang="en-US" altLang="ko-KR" b="1" dirty="0"/>
          </a:p>
        </p:txBody>
      </p:sp>
      <p:sp>
        <p:nvSpPr>
          <p:cNvPr id="52" name="직사각형 51"/>
          <p:cNvSpPr/>
          <p:nvPr/>
        </p:nvSpPr>
        <p:spPr>
          <a:xfrm>
            <a:off x="7246107" y="2434410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0.298</a:t>
            </a:r>
            <a:endParaRPr lang="en-US" altLang="ko-KR" b="1" dirty="0"/>
          </a:p>
        </p:txBody>
      </p:sp>
      <p:sp>
        <p:nvSpPr>
          <p:cNvPr id="53" name="직사각형 52"/>
          <p:cNvSpPr/>
          <p:nvPr/>
        </p:nvSpPr>
        <p:spPr>
          <a:xfrm>
            <a:off x="1344810" y="423745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0.285</a:t>
            </a:r>
            <a:endParaRPr lang="en-US" altLang="ko-KR" b="1" dirty="0"/>
          </a:p>
        </p:txBody>
      </p:sp>
      <p:sp>
        <p:nvSpPr>
          <p:cNvPr id="54" name="직사각형 53"/>
          <p:cNvSpPr/>
          <p:nvPr/>
        </p:nvSpPr>
        <p:spPr>
          <a:xfrm>
            <a:off x="7372355" y="423745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0.297</a:t>
            </a:r>
            <a:endParaRPr lang="en-US" altLang="ko-KR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47227" y="2974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2053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82316" y="202111"/>
            <a:ext cx="6145041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</a:t>
            </a:r>
            <a:r>
              <a:rPr lang="en-US" altLang="ko-KR" sz="25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-6) </a:t>
            </a:r>
            <a:r>
              <a:rPr lang="en-US" altLang="ko-KR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Port forwarding</a:t>
            </a:r>
            <a:endParaRPr lang="ko-KR" altLang="en-US" sz="3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529186" y="3183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46625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82316" y="202111"/>
            <a:ext cx="6145041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</a:t>
            </a:r>
            <a:r>
              <a:rPr lang="en-US" altLang="ko-KR" sz="25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-6) </a:t>
            </a:r>
            <a:r>
              <a:rPr lang="en-US" altLang="ko-KR" sz="3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Reasons for web framework selection</a:t>
            </a:r>
            <a:endParaRPr lang="ko-KR" altLang="en-US" sz="3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CB9377-E539-44D7-AF3E-D1EC322EA584}"/>
              </a:ext>
            </a:extLst>
          </p:cNvPr>
          <p:cNvGrpSpPr/>
          <p:nvPr/>
        </p:nvGrpSpPr>
        <p:grpSpPr>
          <a:xfrm>
            <a:off x="919510" y="2515217"/>
            <a:ext cx="1507090" cy="1419137"/>
            <a:chOff x="9201266" y="1869905"/>
            <a:chExt cx="2253712" cy="225371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6CC32DF-80DB-4052-B48F-2E128575AA4C}"/>
                </a:ext>
              </a:extLst>
            </p:cNvPr>
            <p:cNvGrpSpPr/>
            <p:nvPr/>
          </p:nvGrpSpPr>
          <p:grpSpPr>
            <a:xfrm flipH="1">
              <a:off x="9284472" y="3361675"/>
              <a:ext cx="436031" cy="312940"/>
              <a:chOff x="5980713" y="2489830"/>
              <a:chExt cx="217401" cy="156029"/>
            </a:xfrm>
          </p:grpSpPr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4DFA6AE3-A217-4C8F-91C5-D25CEF8E6C7E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8">
                <a:extLst>
                  <a:ext uri="{FF2B5EF4-FFF2-40B4-BE49-F238E27FC236}">
                    <a16:creationId xmlns:a16="http://schemas.microsoft.com/office/drawing/2014/main" id="{33E08A04-295A-4CE9-80C5-32FCE9037222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190CE8-A7F0-40E3-AC0E-105A982921B6}"/>
                </a:ext>
              </a:extLst>
            </p:cNvPr>
            <p:cNvSpPr/>
            <p:nvPr/>
          </p:nvSpPr>
          <p:spPr>
            <a:xfrm>
              <a:off x="9201266" y="1869905"/>
              <a:ext cx="2253712" cy="2253713"/>
            </a:xfrm>
            <a:prstGeom prst="ellipse">
              <a:avLst/>
            </a:prstGeom>
            <a:solidFill>
              <a:schemeClr val="tx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59">
              <a:extLst>
                <a:ext uri="{FF2B5EF4-FFF2-40B4-BE49-F238E27FC236}">
                  <a16:creationId xmlns:a16="http://schemas.microsoft.com/office/drawing/2014/main" id="{A4D96D74-F1F0-4332-897C-7F0EE5CD2805}"/>
                </a:ext>
              </a:extLst>
            </p:cNvPr>
            <p:cNvSpPr txBox="1"/>
            <p:nvPr/>
          </p:nvSpPr>
          <p:spPr>
            <a:xfrm>
              <a:off x="9356981" y="3235107"/>
              <a:ext cx="1942280" cy="586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Flask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CC1D07A-D1D4-4AF3-B648-E73221667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88347" y="2324938"/>
              <a:ext cx="1310643" cy="910169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2693792" y="2523261"/>
            <a:ext cx="1486298" cy="1429691"/>
            <a:chOff x="-4478535" y="1612260"/>
            <a:chExt cx="2340000" cy="234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124324" y="3099646"/>
              <a:ext cx="1631579" cy="5289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Django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557264A-0335-47C7-B3B1-257AB947BDCB}"/>
              </a:ext>
            </a:extLst>
          </p:cNvPr>
          <p:cNvGrpSpPr/>
          <p:nvPr/>
        </p:nvGrpSpPr>
        <p:grpSpPr>
          <a:xfrm>
            <a:off x="4448963" y="2515217"/>
            <a:ext cx="1486298" cy="1383163"/>
            <a:chOff x="-4478535" y="1612260"/>
            <a:chExt cx="2340000" cy="2340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F32841-364E-4ECA-A7BB-D79D660BADE1}"/>
                </a:ext>
              </a:extLst>
            </p:cNvPr>
            <p:cNvSpPr txBox="1"/>
            <p:nvPr/>
          </p:nvSpPr>
          <p:spPr>
            <a:xfrm>
              <a:off x="-4153506" y="3066298"/>
              <a:ext cx="1631579" cy="546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Tornado</a:t>
              </a:r>
              <a:endPara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02" y="2851387"/>
            <a:ext cx="753278" cy="54792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55" y="2865900"/>
            <a:ext cx="915996" cy="429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001" y="4623601"/>
            <a:ext cx="10858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Flask: Micro-Web Framework to Create Web Applications with Python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Django: Python Web Framework to Promote Rapid Development and Practical Design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Tornado: Python Web Framework and Asynchronous Networking Libraries originally </a:t>
            </a:r>
            <a:r>
              <a:rPr lang="en-US" altLang="ko-KR" dirty="0" smtClean="0"/>
              <a:t>developed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en-US" altLang="ko-KR" dirty="0"/>
              <a:t>by </a:t>
            </a:r>
            <a:r>
              <a:rPr lang="en-US" altLang="ko-KR" dirty="0" err="1"/>
              <a:t>FriendFeed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E76EF-2DEC-4617-98B0-DCC5FA0432E4}"/>
              </a:ext>
            </a:extLst>
          </p:cNvPr>
          <p:cNvSpPr txBox="1"/>
          <p:nvPr/>
        </p:nvSpPr>
        <p:spPr>
          <a:xfrm>
            <a:off x="1666298" y="1833625"/>
            <a:ext cx="372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&lt;A typical web framework&gt;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876AB-56EE-434D-985C-2EDB735A4C83}"/>
              </a:ext>
            </a:extLst>
          </p:cNvPr>
          <p:cNvSpPr txBox="1"/>
          <p:nvPr/>
        </p:nvSpPr>
        <p:spPr>
          <a:xfrm>
            <a:off x="6061621" y="1526618"/>
            <a:ext cx="5559615" cy="2995005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/>
              <a:t>Reasons for Flask selection among these three Web frameworks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/>
              <a:t>It's all Python-capable. 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/>
              <a:t>Install only the required libraries and packages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/>
              <a:t>It's also possible to build a framework.</a:t>
            </a:r>
          </a:p>
          <a:p>
            <a:pPr algn="ctr">
              <a:lnSpc>
                <a:spcPct val="150000"/>
              </a:lnSpc>
            </a:pPr>
            <a:r>
              <a:rPr lang="en-US" altLang="ko-KR" sz="1900" dirty="0"/>
              <a:t>It has its own server and </a:t>
            </a:r>
            <a:r>
              <a:rPr lang="en-US" altLang="ko-KR" sz="1900" dirty="0" err="1"/>
              <a:t>php</a:t>
            </a:r>
            <a:r>
              <a:rPr lang="en-US" altLang="ko-KR" sz="1900" dirty="0"/>
              <a:t> function.</a:t>
            </a:r>
            <a:endParaRPr lang="en-US" altLang="ko-KR" sz="1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529186" y="31838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2401678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302264"/>
            <a:ext cx="773870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6-7) Web page Design Screen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89081"/>
            <a:ext cx="9231549" cy="532300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62526" y="2267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5850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427098" y="397263"/>
            <a:ext cx="88352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6-8-1)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Web page development and data collection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760" y="1427979"/>
            <a:ext cx="118087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#</a:t>
            </a:r>
            <a:r>
              <a:rPr lang="en-US" altLang="ko-KR" dirty="0"/>
              <a:t>the function of bringing in seeds today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/>
              <a:t>def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humiPha</a:t>
            </a:r>
            <a:r>
              <a:rPr lang="ko-KR" altLang="en-US" dirty="0" smtClean="0"/>
              <a:t>():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    </a:t>
            </a:r>
            <a:r>
              <a:rPr lang="en-US" altLang="ko-KR" dirty="0" smtClean="0"/>
              <a:t>global </a:t>
            </a:r>
            <a:r>
              <a:rPr lang="ko-KR" altLang="en-US" dirty="0" err="1" smtClean="0"/>
              <a:t>geome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en-US" altLang="ko-KR" dirty="0"/>
              <a:t>Variables with local </a:t>
            </a:r>
            <a:r>
              <a:rPr lang="en-US" altLang="ko-KR" dirty="0" smtClean="0"/>
              <a:t>name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    </a:t>
            </a:r>
            <a:r>
              <a:rPr lang="ko-KR" altLang="en-US" dirty="0" err="1"/>
              <a:t>url</a:t>
            </a:r>
            <a:r>
              <a:rPr lang="ko-KR" altLang="en-US" dirty="0"/>
              <a:t> =  </a:t>
            </a:r>
            <a:r>
              <a:rPr lang="ko-KR" altLang="en-US" dirty="0" smtClean="0"/>
              <a:t>"http</a:t>
            </a:r>
            <a:r>
              <a:rPr lang="ko-KR" altLang="en-US" dirty="0"/>
              <a:t>://www.weather.go.kr/weather/observation/currentweather.jsp"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    </a:t>
            </a:r>
            <a:r>
              <a:rPr lang="ko-KR" altLang="en-US" dirty="0" err="1"/>
              <a:t>html</a:t>
            </a:r>
            <a:r>
              <a:rPr lang="ko-KR" altLang="en-US" dirty="0"/>
              <a:t> = </a:t>
            </a:r>
            <a:r>
              <a:rPr lang="ko-KR" altLang="en-US" dirty="0" err="1"/>
              <a:t>urlopen</a:t>
            </a:r>
            <a:r>
              <a:rPr lang="ko-KR" altLang="en-US" dirty="0"/>
              <a:t>(</a:t>
            </a:r>
            <a:r>
              <a:rPr lang="ko-KR" altLang="en-US" dirty="0" err="1"/>
              <a:t>url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    </a:t>
            </a:r>
            <a:r>
              <a:rPr lang="ko-KR" altLang="en-US" dirty="0" err="1"/>
              <a:t>bs_obj</a:t>
            </a:r>
            <a:r>
              <a:rPr lang="ko-KR" altLang="en-US" dirty="0"/>
              <a:t> = bs4.BeautifulSoup(</a:t>
            </a:r>
            <a:r>
              <a:rPr lang="ko-KR" altLang="en-US" dirty="0" err="1"/>
              <a:t>html.read</a:t>
            </a:r>
            <a:r>
              <a:rPr lang="ko-KR" altLang="en-US" dirty="0"/>
              <a:t>(), "</a:t>
            </a:r>
            <a:r>
              <a:rPr lang="ko-KR" altLang="en-US" dirty="0" err="1"/>
              <a:t>html.parser</a:t>
            </a:r>
            <a:r>
              <a:rPr lang="ko-KR" altLang="en-US" dirty="0" smtClean="0"/>
              <a:t>")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    </a:t>
            </a:r>
            <a:r>
              <a:rPr lang="en-US" altLang="ko-KR" dirty="0" smtClean="0"/>
              <a:t>find1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bs_obj.find</a:t>
            </a:r>
            <a:r>
              <a:rPr lang="ko-KR" altLang="en-US" dirty="0"/>
              <a:t>("</a:t>
            </a:r>
            <a:r>
              <a:rPr lang="ko-KR" altLang="en-US" dirty="0" err="1"/>
              <a:t>div</a:t>
            </a:r>
            <a:r>
              <a:rPr lang="ko-KR" altLang="en-US" dirty="0"/>
              <a:t>",</a:t>
            </a:r>
            <a:r>
              <a:rPr lang="ko-KR" altLang="en-US" dirty="0" err="1"/>
              <a:t>class</a:t>
            </a:r>
            <a:r>
              <a:rPr lang="ko-KR" altLang="en-US" dirty="0"/>
              <a:t>_="width2")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ko-KR" altLang="en-US" dirty="0"/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find2</a:t>
            </a:r>
            <a:r>
              <a:rPr lang="ko-KR" altLang="en-US" dirty="0" smtClean="0"/>
              <a:t>= </a:t>
            </a:r>
            <a:r>
              <a:rPr lang="en-US" altLang="ko-KR" dirty="0"/>
              <a:t>find1</a:t>
            </a:r>
            <a:r>
              <a:rPr lang="ko-KR" altLang="en-US" dirty="0" smtClean="0"/>
              <a:t>.</a:t>
            </a:r>
            <a:r>
              <a:rPr lang="ko-KR" altLang="en-US" dirty="0" err="1" smtClean="0"/>
              <a:t>find</a:t>
            </a:r>
            <a:r>
              <a:rPr lang="ko-KR" altLang="en-US" dirty="0"/>
              <a:t>("</a:t>
            </a:r>
            <a:r>
              <a:rPr lang="ko-KR" altLang="en-US" dirty="0" err="1"/>
              <a:t>div</a:t>
            </a:r>
            <a:r>
              <a:rPr lang="ko-KR" altLang="en-US" dirty="0"/>
              <a:t>",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content_weather</a:t>
            </a:r>
            <a:r>
              <a:rPr lang="ko-KR" altLang="en-US" dirty="0"/>
              <a:t>")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find3 </a:t>
            </a:r>
            <a:r>
              <a:rPr lang="ko-KR" altLang="en-US" dirty="0" smtClean="0"/>
              <a:t>=</a:t>
            </a:r>
            <a:r>
              <a:rPr lang="en-US" altLang="ko-KR" dirty="0" smtClean="0"/>
              <a:t> </a:t>
            </a:r>
            <a:r>
              <a:rPr lang="en-US" altLang="ko-KR" dirty="0"/>
              <a:t>find2</a:t>
            </a:r>
            <a:r>
              <a:rPr lang="ko-KR" altLang="en-US" dirty="0" smtClean="0"/>
              <a:t>.</a:t>
            </a:r>
            <a:r>
              <a:rPr lang="ko-KR" altLang="en-US" dirty="0" err="1" smtClean="0"/>
              <a:t>find</a:t>
            </a:r>
            <a:r>
              <a:rPr lang="ko-KR" altLang="en-US" dirty="0"/>
              <a:t>("</a:t>
            </a:r>
            <a:r>
              <a:rPr lang="ko-KR" altLang="en-US" dirty="0" err="1"/>
              <a:t>table</a:t>
            </a:r>
            <a:r>
              <a:rPr lang="ko-KR" altLang="en-US" dirty="0"/>
              <a:t>",</a:t>
            </a:r>
            <a:r>
              <a:rPr lang="ko-KR" altLang="en-US" dirty="0" err="1"/>
              <a:t>class</a:t>
            </a:r>
            <a:r>
              <a:rPr lang="ko-KR" altLang="en-US" dirty="0"/>
              <a:t>_="table_develop3")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502EDB-0D9F-4C64-963D-84F847C37B05}"/>
              </a:ext>
            </a:extLst>
          </p:cNvPr>
          <p:cNvSpPr/>
          <p:nvPr/>
        </p:nvSpPr>
        <p:spPr>
          <a:xfrm>
            <a:off x="7060557" y="3549212"/>
            <a:ext cx="4890505" cy="1277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In today's weather table div for the URL,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Find your own class name.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Find function found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683D54-84BA-4C6B-B2E3-6F9C17135543}"/>
              </a:ext>
            </a:extLst>
          </p:cNvPr>
          <p:cNvCxnSpPr>
            <a:cxnSpLocks/>
          </p:cNvCxnSpPr>
          <p:nvPr/>
        </p:nvCxnSpPr>
        <p:spPr>
          <a:xfrm flipV="1">
            <a:off x="5068111" y="4190035"/>
            <a:ext cx="1992446" cy="6361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DE6E88-639A-41CD-A7AC-3C2C5235BB4C}"/>
              </a:ext>
            </a:extLst>
          </p:cNvPr>
          <p:cNvSpPr/>
          <p:nvPr/>
        </p:nvSpPr>
        <p:spPr>
          <a:xfrm>
            <a:off x="6852610" y="5023413"/>
            <a:ext cx="4999866" cy="1609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The name of that unique ID or class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the humidity and air pressure of the </a:t>
            </a:r>
            <a:r>
              <a:rPr lang="en-US" altLang="ko-KR" b="1" dirty="0" smtClean="0">
                <a:solidFill>
                  <a:schemeClr val="tx1"/>
                </a:solidFill>
              </a:rPr>
              <a:t>day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to be found.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 Find where the numbers are coming from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4CD08B6-9153-4BCF-AB9A-9A424B62E631}"/>
              </a:ext>
            </a:extLst>
          </p:cNvPr>
          <p:cNvCxnSpPr>
            <a:cxnSpLocks/>
          </p:cNvCxnSpPr>
          <p:nvPr/>
        </p:nvCxnSpPr>
        <p:spPr>
          <a:xfrm>
            <a:off x="5068111" y="5578997"/>
            <a:ext cx="1784499" cy="2733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38681" y="100946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03807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339300" y="410906"/>
            <a:ext cx="8968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6-8-2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Web page development and data storage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3901" y="1066181"/>
            <a:ext cx="75260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/>
              <a:t>  </a:t>
            </a:r>
            <a:r>
              <a:rPr lang="ko-KR" altLang="en-US" sz="1500" dirty="0" smtClean="0"/>
              <a:t>#</a:t>
            </a:r>
            <a:r>
              <a:rPr lang="en-US" altLang="ko-KR" sz="1500" dirty="0" smtClean="0"/>
              <a:t>connection Database</a:t>
            </a:r>
          </a:p>
          <a:p>
            <a:pPr>
              <a:defRPr/>
            </a:pPr>
            <a:r>
              <a:rPr lang="en-US" altLang="ko-KR" sz="1500" dirty="0" smtClean="0"/>
              <a:t>    </a:t>
            </a:r>
            <a:r>
              <a:rPr lang="en-US" altLang="ko-KR" sz="1500" dirty="0"/>
              <a:t>conn = </a:t>
            </a:r>
            <a:r>
              <a:rPr lang="en-US" altLang="ko-KR" sz="1500" dirty="0" err="1"/>
              <a:t>pymysql.connect</a:t>
            </a:r>
            <a:r>
              <a:rPr lang="en-US" altLang="ko-KR" sz="1500" dirty="0"/>
              <a:t>(host='localhost', port = 8808, user='root', password=pas, </a:t>
            </a:r>
            <a:r>
              <a:rPr lang="en-US" altLang="ko-KR" sz="1500" dirty="0" err="1"/>
              <a:t>db</a:t>
            </a:r>
            <a:r>
              <a:rPr lang="en-US" altLang="ko-KR" sz="1500" dirty="0"/>
              <a:t>='</a:t>
            </a:r>
            <a:r>
              <a:rPr lang="en-US" altLang="ko-KR" sz="1500" dirty="0" err="1"/>
              <a:t>webdb</a:t>
            </a:r>
            <a:r>
              <a:rPr lang="en-US" altLang="ko-KR" sz="1500" dirty="0"/>
              <a:t>', charset='utf8</a:t>
            </a:r>
            <a:r>
              <a:rPr lang="en-US" altLang="ko-KR" sz="1500" dirty="0" smtClean="0"/>
              <a:t>')</a:t>
            </a:r>
          </a:p>
          <a:p>
            <a:pPr>
              <a:defRPr/>
            </a:pPr>
            <a:endParaRPr lang="en-US" altLang="ko-KR" sz="1500" dirty="0"/>
          </a:p>
          <a:p>
            <a:pPr>
              <a:defRPr/>
            </a:pPr>
            <a:r>
              <a:rPr lang="en-US" altLang="ko-KR" sz="1500" dirty="0" err="1"/>
              <a:t>def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random_news</a:t>
            </a:r>
            <a:r>
              <a:rPr lang="en-US" altLang="ko-KR" sz="1500" dirty="0" smtClean="0"/>
              <a:t>():</a:t>
            </a:r>
          </a:p>
          <a:p>
            <a:pPr>
              <a:defRPr/>
            </a:pPr>
            <a:r>
              <a:rPr lang="en-US" altLang="ko-KR" sz="1500" dirty="0" smtClean="0"/>
              <a:t>    try:</a:t>
            </a:r>
          </a:p>
          <a:p>
            <a:pPr>
              <a:defRPr/>
            </a:pPr>
            <a:r>
              <a:rPr lang="en-US" altLang="ko-KR" sz="1500" dirty="0" smtClean="0"/>
              <a:t>        #</a:t>
            </a:r>
            <a:r>
              <a:rPr lang="en-US" altLang="ko-KR" sz="1600" dirty="0"/>
              <a:t>Insert </a:t>
            </a:r>
            <a:r>
              <a:rPr lang="en-US" altLang="ko-KR" sz="1600" dirty="0" err="1"/>
              <a:t>conn.cursor</a:t>
            </a:r>
            <a:r>
              <a:rPr lang="en-US" altLang="ko-KR" sz="1600" dirty="0"/>
              <a:t>() function into </a:t>
            </a:r>
            <a:r>
              <a:rPr lang="en-US" altLang="ko-KR" sz="1600" dirty="0" smtClean="0"/>
              <a:t>curs</a:t>
            </a:r>
          </a:p>
          <a:p>
            <a:pPr>
              <a:defRPr/>
            </a:pPr>
            <a:r>
              <a:rPr lang="ko-KR" altLang="en-US" sz="1500" dirty="0" smtClean="0"/>
              <a:t>        </a:t>
            </a:r>
            <a:r>
              <a:rPr lang="en-US" altLang="ko-KR" sz="1500" dirty="0"/>
              <a:t>with </a:t>
            </a:r>
            <a:r>
              <a:rPr lang="en-US" altLang="ko-KR" sz="1500" dirty="0" err="1"/>
              <a:t>conn.cursor</a:t>
            </a:r>
            <a:r>
              <a:rPr lang="en-US" altLang="ko-KR" sz="1500" dirty="0"/>
              <a:t>() as curs:</a:t>
            </a:r>
          </a:p>
          <a:p>
            <a:pPr>
              <a:defRPr/>
            </a:pPr>
            <a:r>
              <a:rPr lang="en-US" altLang="ko-KR" sz="1500" dirty="0"/>
              <a:t>            #Delete all contents in table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statement</a:t>
            </a: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            </a:t>
            </a:r>
            <a:r>
              <a:rPr lang="en-US" altLang="ko-KR" sz="1500" dirty="0" err="1"/>
              <a:t>delsql</a:t>
            </a:r>
            <a:r>
              <a:rPr lang="en-US" altLang="ko-KR" sz="1500" dirty="0"/>
              <a:t> = 'delete from </a:t>
            </a:r>
            <a:r>
              <a:rPr lang="en-US" altLang="ko-KR" sz="1500" dirty="0" err="1"/>
              <a:t>view_news</a:t>
            </a:r>
            <a:r>
              <a:rPr lang="en-US" altLang="ko-KR" sz="1500" dirty="0"/>
              <a:t>'</a:t>
            </a:r>
          </a:p>
          <a:p>
            <a:pPr>
              <a:defRPr/>
            </a:pPr>
            <a:r>
              <a:rPr lang="en-US" altLang="ko-KR" sz="1500" dirty="0"/>
              <a:t>            </a:t>
            </a:r>
            <a:r>
              <a:rPr lang="en-US" altLang="ko-KR" sz="1500" dirty="0" err="1"/>
              <a:t>curs.execute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delsql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en-US" altLang="ko-KR" sz="1500" dirty="0"/>
              <a:t>            </a:t>
            </a:r>
            <a:r>
              <a:rPr lang="en-US" altLang="ko-KR" sz="1500" dirty="0" smtClean="0"/>
              <a:t>  #</a:t>
            </a:r>
            <a:r>
              <a:rPr lang="en-US" altLang="ko-KR" sz="1600" dirty="0" smtClean="0"/>
              <a:t>Data </a:t>
            </a:r>
            <a:r>
              <a:rPr lang="en-US" altLang="ko-KR" sz="1600" dirty="0"/>
              <a:t>below for variable </a:t>
            </a:r>
            <a:r>
              <a:rPr lang="en-US" altLang="ko-KR" sz="1600" dirty="0" err="1" smtClean="0"/>
              <a:t>sql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	#</a:t>
            </a:r>
            <a:r>
              <a:rPr lang="en-US" altLang="ko-KR" sz="1600" dirty="0" err="1"/>
              <a:t>today_news</a:t>
            </a:r>
            <a:r>
              <a:rPr lang="en-US" altLang="ko-KR" sz="1600" dirty="0"/>
              <a:t> with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statements to count how </a:t>
            </a:r>
            <a:r>
              <a:rPr lang="en-US" altLang="ko-KR" sz="1600" dirty="0" err="1" smtClean="0"/>
              <a:t>manyt</a:t>
            </a:r>
            <a:endParaRPr lang="en-US" altLang="ko-KR" sz="1500" dirty="0" smtClean="0"/>
          </a:p>
          <a:p>
            <a:pPr>
              <a:defRPr/>
            </a:pPr>
            <a:r>
              <a:rPr lang="ko-KR" altLang="en-US" sz="1500" dirty="0" smtClean="0"/>
              <a:t>           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= "select MAX(id) from </a:t>
            </a:r>
            <a:r>
              <a:rPr lang="en-US" altLang="ko-KR" sz="1500" dirty="0" err="1" smtClean="0"/>
              <a:t>today_news</a:t>
            </a:r>
            <a:r>
              <a:rPr lang="en-US" altLang="ko-KR" sz="1500" dirty="0" smtClean="0"/>
              <a:t>“ </a:t>
            </a: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            </a:t>
            </a:r>
            <a:r>
              <a:rPr lang="en-US" altLang="ko-KR" sz="1600" dirty="0"/>
              <a:t>#values(%s, %s, %s, %s, %s, %s) I will put six data into this DB. </a:t>
            </a:r>
            <a:br>
              <a:rPr lang="en-US" altLang="ko-KR" sz="1600" dirty="0"/>
            </a:br>
            <a:r>
              <a:rPr lang="en-US" altLang="ko-KR" sz="1600" dirty="0" smtClean="0"/>
              <a:t>	#(</a:t>
            </a:r>
            <a:r>
              <a:rPr lang="en-US" altLang="ko-KR" sz="1600" dirty="0"/>
              <a:t>id, today,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, title, live, star</a:t>
            </a:r>
            <a:r>
              <a:rPr lang="en-US" altLang="ko-KR" sz="1600" dirty="0" smtClean="0"/>
              <a:t>)</a:t>
            </a:r>
          </a:p>
          <a:p>
            <a:pPr>
              <a:defRPr/>
            </a:pPr>
            <a:r>
              <a:rPr lang="en-US" altLang="ko-KR" sz="1500" dirty="0" smtClean="0"/>
              <a:t>            </a:t>
            </a:r>
            <a:r>
              <a:rPr lang="en-US" altLang="ko-KR" sz="1500" dirty="0"/>
              <a:t>sql1 = 'insert into </a:t>
            </a:r>
            <a:r>
              <a:rPr lang="en-US" altLang="ko-KR" sz="1500" dirty="0" err="1"/>
              <a:t>view_news</a:t>
            </a:r>
            <a:r>
              <a:rPr lang="en-US" altLang="ko-KR" sz="1500" dirty="0"/>
              <a:t> values(%</a:t>
            </a:r>
            <a:r>
              <a:rPr lang="en-US" altLang="ko-KR" sz="1500" dirty="0" err="1"/>
              <a:t>s,%s</a:t>
            </a:r>
            <a:r>
              <a:rPr lang="en-US" altLang="ko-KR" sz="1500" dirty="0"/>
              <a:t>, %s, %s, %s, %s, %s</a:t>
            </a:r>
            <a:r>
              <a:rPr lang="en-US" altLang="ko-KR" sz="1500" dirty="0" smtClean="0"/>
              <a:t>)‘ </a:t>
            </a:r>
          </a:p>
          <a:p>
            <a:pPr>
              <a:defRPr/>
            </a:pPr>
            <a:r>
              <a:rPr lang="en-US" altLang="ko-KR" sz="1500" dirty="0"/>
              <a:t>	</a:t>
            </a:r>
            <a:r>
              <a:rPr lang="en-US" altLang="ko-KR" sz="1600" dirty="0"/>
              <a:t># The errors when it does, is as follows.</a:t>
            </a:r>
            <a:br>
              <a:rPr lang="en-US" altLang="ko-KR" sz="1600" dirty="0"/>
            </a:br>
            <a:r>
              <a:rPr lang="en-US" altLang="ko-KR" sz="1600" dirty="0" smtClean="0"/>
              <a:t>	# </a:t>
            </a:r>
            <a:r>
              <a:rPr lang="en-US" altLang="ko-KR" sz="1600" dirty="0"/>
              <a:t>execute writing (" set type, " + names) written on it in you</a:t>
            </a:r>
            <a:r>
              <a:rPr lang="en-US" altLang="ko-KR" sz="1600" dirty="0" smtClean="0"/>
              <a:t>....</a:t>
            </a:r>
          </a:p>
          <a:p>
            <a:pPr>
              <a:defRPr/>
            </a:pPr>
            <a:r>
              <a:rPr lang="en-US" altLang="ko-KR" sz="1500" dirty="0" smtClean="0"/>
              <a:t>            </a:t>
            </a:r>
            <a:r>
              <a:rPr lang="en-US" altLang="ko-KR" sz="1500" dirty="0" err="1"/>
              <a:t>curs.execute</a:t>
            </a:r>
            <a:r>
              <a:rPr lang="en-US" altLang="ko-KR" sz="1500" dirty="0"/>
              <a:t>("set names utf8")</a:t>
            </a:r>
          </a:p>
          <a:p>
            <a:pPr>
              <a:defRPr/>
            </a:pPr>
            <a:r>
              <a:rPr lang="en-US" altLang="ko-KR" sz="1500" dirty="0"/>
              <a:t>            </a:t>
            </a:r>
            <a:r>
              <a:rPr lang="en-US" altLang="ko-KR" sz="1500" dirty="0" err="1"/>
              <a:t>curs.execute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sql</a:t>
            </a:r>
            <a:r>
              <a:rPr lang="en-US" altLang="ko-KR" sz="1500" dirty="0" smtClean="0"/>
              <a:t>)  </a:t>
            </a:r>
            <a:endParaRPr lang="en-US" altLang="ko-KR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1854" y="1066181"/>
            <a:ext cx="5217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500" dirty="0" smtClean="0"/>
          </a:p>
          <a:p>
            <a:pPr>
              <a:defRPr/>
            </a:pPr>
            <a:r>
              <a:rPr lang="en-US" altLang="ko-KR" sz="1500" dirty="0"/>
              <a:t>        # Confirm the insertion.</a:t>
            </a:r>
          </a:p>
          <a:p>
            <a:pPr>
              <a:defRPr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#</a:t>
            </a:r>
            <a:r>
              <a:rPr lang="en-US" altLang="ko-KR" sz="1500" dirty="0"/>
              <a:t>You can't save it if you </a:t>
            </a:r>
            <a:r>
              <a:rPr lang="en-US" altLang="ko-KR" sz="1500" dirty="0" err="1"/>
              <a:t>don't.conn.commit</a:t>
            </a:r>
            <a:r>
              <a:rPr lang="en-US" altLang="ko-KR" sz="1500" dirty="0" smtClean="0"/>
              <a:t>()</a:t>
            </a:r>
          </a:p>
          <a:p>
            <a:pPr>
              <a:defRPr/>
            </a:pPr>
            <a:r>
              <a:rPr lang="en-US" altLang="ko-KR" sz="1500" dirty="0" smtClean="0"/>
              <a:t>    finally:</a:t>
            </a:r>
          </a:p>
          <a:p>
            <a:pPr>
              <a:defRPr/>
            </a:pPr>
            <a:r>
              <a:rPr lang="en-US" altLang="ko-KR" sz="1500" dirty="0"/>
              <a:t>        </a:t>
            </a:r>
            <a:r>
              <a:rPr lang="en-US" altLang="ko-KR" sz="1500" dirty="0" smtClean="0"/>
              <a:t>#End </a:t>
            </a:r>
            <a:r>
              <a:rPr lang="en-US" altLang="ko-KR" sz="1500" dirty="0"/>
              <a:t>connection</a:t>
            </a:r>
            <a:r>
              <a:rPr lang="en-US" altLang="ko-KR" sz="1500" dirty="0" smtClean="0"/>
              <a:t>.</a:t>
            </a:r>
          </a:p>
          <a:p>
            <a:pPr>
              <a:defRPr/>
            </a:pPr>
            <a:r>
              <a:rPr lang="en-US" altLang="ko-KR" sz="1500" dirty="0" smtClean="0"/>
              <a:t>        </a:t>
            </a:r>
            <a:r>
              <a:rPr lang="en-US" altLang="ko-KR" sz="1500" dirty="0" err="1" smtClean="0"/>
              <a:t>conn.close</a:t>
            </a:r>
            <a:r>
              <a:rPr lang="en-US" altLang="ko-KR" sz="1500" dirty="0" smtClean="0"/>
              <a:t>()</a:t>
            </a:r>
            <a:endParaRPr lang="ko-KR" altLang="en-US" sz="15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38681" y="100946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6935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5214" y="631208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26467" y="182850"/>
            <a:ext cx="6123667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6-8-4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 Web Page Development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894" y="942438"/>
            <a:ext cx="9403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main.route</a:t>
            </a:r>
            <a:r>
              <a:rPr lang="en-US" altLang="ko-KR" dirty="0"/>
              <a:t>('/', methods=['POST', 'GET'])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 </a:t>
            </a:r>
            <a:r>
              <a:rPr lang="en-US" altLang="ko-KR" dirty="0" smtClean="0"/>
              <a:t>index () 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db_class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dbModule.Database</a:t>
            </a:r>
            <a:r>
              <a:rPr lang="en-US" altLang="ko-KR" dirty="0" smtClean="0"/>
              <a:t> 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  " select * from </a:t>
            </a:r>
            <a:r>
              <a:rPr lang="en-US" altLang="ko-KR" dirty="0" err="1" smtClean="0"/>
              <a:t>webdb.danger_rank</a:t>
            </a:r>
            <a:r>
              <a:rPr lang="en-US" altLang="ko-KR" dirty="0" smtClean="0"/>
              <a:t> “ </a:t>
            </a:r>
          </a:p>
          <a:p>
            <a:r>
              <a:rPr lang="en-US" altLang="ko-KR" dirty="0" smtClean="0"/>
              <a:t>    sql4 = " select * from </a:t>
            </a:r>
            <a:r>
              <a:rPr lang="en-US" altLang="ko-KR" dirty="0" err="1" smtClean="0"/>
              <a:t>webdb.today_news</a:t>
            </a:r>
            <a:r>
              <a:rPr lang="en-US" altLang="ko-KR" dirty="0" smtClean="0"/>
              <a:t> 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row1 = </a:t>
            </a:r>
            <a:r>
              <a:rPr lang="en-US" altLang="ko-KR" dirty="0" err="1" smtClean="0"/>
              <a:t>db_class.executeAll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   </a:t>
            </a:r>
          </a:p>
          <a:p>
            <a:r>
              <a:rPr lang="en-US" altLang="ko-KR" dirty="0" smtClean="0"/>
              <a:t>    row3 = </a:t>
            </a:r>
            <a:r>
              <a:rPr lang="en-US" altLang="ko-KR" dirty="0" err="1" smtClean="0"/>
              <a:t>db_class.executeAll</a:t>
            </a:r>
            <a:r>
              <a:rPr lang="en-US" altLang="ko-KR" dirty="0" smtClean="0"/>
              <a:t> (sql4)</a:t>
            </a:r>
          </a:p>
          <a:p>
            <a:r>
              <a:rPr lang="en-US" altLang="ko-KR" dirty="0" smtClean="0"/>
              <a:t>  # </a:t>
            </a:r>
            <a:r>
              <a:rPr lang="en-US" altLang="ko-KR" dirty="0"/>
              <a:t>HTML data </a:t>
            </a:r>
            <a:r>
              <a:rPr lang="en-US" altLang="ko-KR" dirty="0" err="1"/>
              <a:t>resultData</a:t>
            </a:r>
            <a:r>
              <a:rPr lang="en-US" altLang="ko-KR" dirty="0"/>
              <a:t>, which sends parameters to a folder called template.</a:t>
            </a:r>
            <a:endParaRPr lang="en-US" altLang="ko-KR" dirty="0" smtClean="0"/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render_template</a:t>
            </a:r>
            <a:r>
              <a:rPr lang="en-US" altLang="ko-KR" dirty="0" smtClean="0"/>
              <a:t> ( ' /main.html ' ,</a:t>
            </a:r>
          </a:p>
          <a:p>
            <a:r>
              <a:rPr lang="en-US" altLang="ko-KR" dirty="0" smtClean="0"/>
              <a:t>                           </a:t>
            </a:r>
            <a:r>
              <a:rPr lang="en-US" altLang="ko-KR" dirty="0" err="1" smtClean="0"/>
              <a:t>resultData</a:t>
            </a:r>
            <a:r>
              <a:rPr lang="en-US" altLang="ko-KR" dirty="0" smtClean="0"/>
              <a:t> = row1 [ 0 ], </a:t>
            </a:r>
          </a:p>
          <a:p>
            <a:r>
              <a:rPr lang="en-US" altLang="ko-KR" dirty="0" smtClean="0"/>
              <a:t>                           </a:t>
            </a:r>
            <a:r>
              <a:rPr lang="en-US" altLang="ko-KR" dirty="0" err="1" smtClean="0"/>
              <a:t>today_news</a:t>
            </a:r>
            <a:r>
              <a:rPr lang="en-US" altLang="ko-KR" dirty="0" smtClean="0"/>
              <a:t>  = row3)</a:t>
            </a:r>
            <a:endParaRPr lang="ko-KR" altLang="en-US" dirty="0"/>
          </a:p>
        </p:txBody>
      </p:sp>
      <p:sp>
        <p:nvSpPr>
          <p:cNvPr id="14" name="TextBox 3"/>
          <p:cNvSpPr txBox="1"/>
          <p:nvPr/>
        </p:nvSpPr>
        <p:spPr>
          <a:xfrm>
            <a:off x="1257020" y="5166555"/>
            <a:ext cx="6579041" cy="1107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200" b="1" dirty="0"/>
              <a:t>The local risk rating index and the news table.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200" b="1" dirty="0"/>
              <a:t>Put each in a variable and send it to html.</a:t>
            </a:r>
            <a:endParaRPr lang="ko-KR" altLang="en-US" sz="22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A5E3B1-AB26-4D70-8FC5-A4D64550A602}"/>
              </a:ext>
            </a:extLst>
          </p:cNvPr>
          <p:cNvCxnSpPr>
            <a:cxnSpLocks/>
          </p:cNvCxnSpPr>
          <p:nvPr/>
        </p:nvCxnSpPr>
        <p:spPr>
          <a:xfrm flipV="1">
            <a:off x="4014522" y="4314656"/>
            <a:ext cx="0" cy="936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986630" y="3700992"/>
            <a:ext cx="1408089" cy="6577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8894" y="956130"/>
            <a:ext cx="4599535" cy="3047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3"/>
          <p:cNvSpPr txBox="1"/>
          <p:nvPr/>
        </p:nvSpPr>
        <p:spPr>
          <a:xfrm>
            <a:off x="6024072" y="856176"/>
            <a:ext cx="5577315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/>
              <a:t>How to connect to this HTML and where to set up your mailing address, depending on what you put in the methods.</a:t>
            </a:r>
            <a:endParaRPr lang="en-US" altLang="ko-KR" sz="2200" b="1" dirty="0" smtClean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A5E3B1-AB26-4D70-8FC5-A4D64550A602}"/>
              </a:ext>
            </a:extLst>
          </p:cNvPr>
          <p:cNvCxnSpPr>
            <a:cxnSpLocks/>
          </p:cNvCxnSpPr>
          <p:nvPr/>
        </p:nvCxnSpPr>
        <p:spPr>
          <a:xfrm flipH="1" flipV="1">
            <a:off x="5396443" y="1260913"/>
            <a:ext cx="638330" cy="1106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470064" y="5456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529246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012" y="1578009"/>
            <a:ext cx="10724186" cy="4305972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6196" y="1746289"/>
            <a:ext cx="10339607" cy="39198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09307" y="1786509"/>
            <a:ext cx="9563593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rgbClr val="333F50"/>
                </a:solidFill>
              </a:rPr>
              <a:t>Many people now have disease-related problems. 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rgbClr val="333F50"/>
                </a:solidFill>
              </a:rPr>
              <a:t>According to airborne irritant substances such as fine dust and ozone due to environmental pollution </a:t>
            </a:r>
            <a:r>
              <a:rPr lang="en-US" altLang="ko-KR" sz="2000" b="1" dirty="0" smtClean="0">
                <a:solidFill>
                  <a:srgbClr val="333F50"/>
                </a:solidFill>
              </a:rPr>
              <a:t>Since </a:t>
            </a:r>
            <a:r>
              <a:rPr lang="en-US" altLang="ko-KR" sz="2000" b="1" dirty="0">
                <a:solidFill>
                  <a:srgbClr val="333F50"/>
                </a:solidFill>
              </a:rPr>
              <a:t>respiratory illness is often cited as the cause of asthma and is a life-threatening condition, </a:t>
            </a:r>
            <a:r>
              <a:rPr lang="en-US" altLang="ko-KR" sz="2000" b="1" dirty="0" smtClean="0">
                <a:solidFill>
                  <a:srgbClr val="333F50"/>
                </a:solidFill>
              </a:rPr>
              <a:t>The </a:t>
            </a:r>
            <a:r>
              <a:rPr lang="en-US" altLang="ko-KR" sz="2000" b="1" dirty="0">
                <a:solidFill>
                  <a:srgbClr val="333F50"/>
                </a:solidFill>
              </a:rPr>
              <a:t>consequences of asthma can be felt in </a:t>
            </a:r>
            <a:r>
              <a:rPr lang="en-US" altLang="ko-KR" sz="2000" b="1" dirty="0" smtClean="0">
                <a:solidFill>
                  <a:srgbClr val="333F50"/>
                </a:solidFill>
              </a:rPr>
              <a:t>people. The </a:t>
            </a:r>
            <a:r>
              <a:rPr lang="en-US" altLang="ko-KR" sz="2000" b="1" dirty="0">
                <a:solidFill>
                  <a:srgbClr val="333F50"/>
                </a:solidFill>
              </a:rPr>
              <a:t>purpose of the Chapter is to inform and provide information to users in each region.</a:t>
            </a:r>
            <a:endParaRPr lang="ko-KR" altLang="en-US" sz="2000" b="1" dirty="0">
              <a:solidFill>
                <a:srgbClr val="333F5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38419" y="271706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2-1.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development motive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190068-4DB9-4C87-8C45-7922E7C9D50F}"/>
              </a:ext>
            </a:extLst>
          </p:cNvPr>
          <p:cNvSpPr/>
          <p:nvPr/>
        </p:nvSpPr>
        <p:spPr>
          <a:xfrm>
            <a:off x="2339301" y="410906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6-8-5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 Web Page Development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0576" y="1587832"/>
            <a:ext cx="7041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&lt;span class ="num1"&gt; </a:t>
            </a:r>
          </a:p>
          <a:p>
            <a:r>
              <a:rPr lang="en-US" altLang="ko-KR" dirty="0" smtClean="0"/>
              <a:t>        &lt;input type="submit" title ="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" id="crd1" for={{</a:t>
            </a:r>
            <a:r>
              <a:rPr lang="en-US" altLang="ko-KR" dirty="0" err="1" smtClean="0"/>
              <a:t>resultData</a:t>
            </a:r>
            <a:r>
              <a:rPr lang="en-US" altLang="ko-KR" dirty="0" smtClean="0"/>
              <a:t>.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}}&gt; </a:t>
            </a:r>
          </a:p>
          <a:p>
            <a:r>
              <a:rPr lang="en-US" altLang="ko-KR" dirty="0" smtClean="0"/>
              <a:t>       &lt;input type="submit" title="</a:t>
            </a:r>
            <a:r>
              <a:rPr lang="ko-KR" altLang="en-US" dirty="0" smtClean="0"/>
              <a:t>경북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경북</a:t>
            </a:r>
            <a:r>
              <a:rPr lang="en-US" altLang="ko-KR" dirty="0" smtClean="0"/>
              <a:t>" id="crd2" for ={{</a:t>
            </a:r>
            <a:r>
              <a:rPr lang="en-US" altLang="ko-KR" dirty="0" err="1" smtClean="0"/>
              <a:t>resultData</a:t>
            </a:r>
            <a:r>
              <a:rPr lang="en-US" altLang="ko-KR" dirty="0" smtClean="0"/>
              <a:t>.</a:t>
            </a:r>
            <a:r>
              <a:rPr lang="ko-KR" altLang="en-US" dirty="0" smtClean="0"/>
              <a:t>경북</a:t>
            </a:r>
            <a:r>
              <a:rPr lang="en-US" altLang="ko-KR" dirty="0" smtClean="0"/>
              <a:t>}}&gt; </a:t>
            </a:r>
          </a:p>
          <a:p>
            <a:r>
              <a:rPr lang="en-US" altLang="ko-KR" dirty="0" smtClean="0"/>
              <a:t>        &lt;input type="submit" title="</a:t>
            </a:r>
            <a:r>
              <a:rPr lang="ko-KR" altLang="en-US" dirty="0" smtClean="0"/>
              <a:t>경기도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경기도</a:t>
            </a:r>
            <a:r>
              <a:rPr lang="en-US" altLang="ko-KR" dirty="0" smtClean="0"/>
              <a:t>" id="crd3"  for ={{</a:t>
            </a:r>
            <a:r>
              <a:rPr lang="en-US" altLang="ko-KR" dirty="0" err="1" smtClean="0"/>
              <a:t>resultData</a:t>
            </a:r>
            <a:r>
              <a:rPr lang="en-US" altLang="ko-KR" dirty="0" smtClean="0"/>
              <a:t>.</a:t>
            </a:r>
            <a:r>
              <a:rPr lang="ko-KR" altLang="en-US" dirty="0" smtClean="0"/>
              <a:t>경기도</a:t>
            </a:r>
            <a:r>
              <a:rPr lang="en-US" altLang="ko-KR" dirty="0" smtClean="0"/>
              <a:t>}}&gt; </a:t>
            </a:r>
          </a:p>
          <a:p>
            <a:r>
              <a:rPr lang="en-US" altLang="ko-KR" dirty="0" smtClean="0"/>
              <a:t>        &lt;input type="submit" title="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" id="crd4"  for ={{</a:t>
            </a:r>
            <a:r>
              <a:rPr lang="en-US" altLang="ko-KR" dirty="0" err="1" smtClean="0"/>
              <a:t>resultData</a:t>
            </a:r>
            <a:r>
              <a:rPr lang="en-US" altLang="ko-KR" dirty="0" smtClean="0"/>
              <a:t>.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}}&gt; </a:t>
            </a:r>
          </a:p>
          <a:p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79" y="985812"/>
            <a:ext cx="3276884" cy="44047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49896" y="2183363"/>
            <a:ext cx="2335492" cy="298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81249" y="3279829"/>
            <a:ext cx="2335492" cy="298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13503" y="2706664"/>
            <a:ext cx="2335492" cy="298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02703" y="3803130"/>
            <a:ext cx="2335492" cy="298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"/>
          <p:cNvSpPr txBox="1"/>
          <p:nvPr/>
        </p:nvSpPr>
        <p:spPr>
          <a:xfrm>
            <a:off x="653199" y="4514977"/>
            <a:ext cx="6540703" cy="1042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 dirty="0"/>
              <a:t>The variables you sent me above are in the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200" b="1" dirty="0"/>
              <a:t> This is the contents of </a:t>
            </a:r>
            <a:r>
              <a:rPr lang="en-US" altLang="ko-KR" sz="2200" b="1" dirty="0" smtClean="0"/>
              <a:t>html.</a:t>
            </a:r>
            <a:endParaRPr lang="en-US" altLang="ko-KR" sz="2200" b="1" dirty="0" smtClean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38681" y="100946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6943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190068-4DB9-4C87-8C45-7922E7C9D50F}"/>
              </a:ext>
            </a:extLst>
          </p:cNvPr>
          <p:cNvSpPr/>
          <p:nvPr/>
        </p:nvSpPr>
        <p:spPr>
          <a:xfrm>
            <a:off x="2339301" y="410906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6-8-6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Web Page Development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5309" y="1473597"/>
            <a:ext cx="6607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.num1&gt;</a:t>
            </a:r>
            <a:r>
              <a:rPr lang="ko-KR" altLang="en-US" dirty="0" err="1"/>
              <a:t>input</a:t>
            </a:r>
            <a:r>
              <a:rPr lang="ko-KR" altLang="en-US" dirty="0"/>
              <a:t>[</a:t>
            </a:r>
            <a:r>
              <a:rPr lang="ko-KR" altLang="en-US" dirty="0" err="1"/>
              <a:t>for</a:t>
            </a:r>
            <a:r>
              <a:rPr lang="ko-KR" altLang="en-US" dirty="0"/>
              <a:t>='1']{</a:t>
            </a:r>
            <a:r>
              <a:rPr lang="ko-KR" altLang="en-US" dirty="0" err="1"/>
              <a:t>position:absolute;width</a:t>
            </a:r>
            <a:r>
              <a:rPr lang="ko-KR" altLang="en-US" dirty="0"/>
              <a:t>: 50px; height:47px;;</a:t>
            </a:r>
            <a:r>
              <a:rPr lang="ko-KR" altLang="en-US" dirty="0" err="1"/>
              <a:t>background:url</a:t>
            </a:r>
            <a:r>
              <a:rPr lang="ko-KR" altLang="en-US" dirty="0"/>
              <a:t>(lv1.png); </a:t>
            </a:r>
            <a:r>
              <a:rPr lang="ko-KR" altLang="en-US" dirty="0" err="1"/>
              <a:t>border-radius</a:t>
            </a:r>
            <a:r>
              <a:rPr lang="ko-KR" altLang="en-US" dirty="0"/>
              <a:t> : 100%}</a:t>
            </a:r>
          </a:p>
          <a:p>
            <a:r>
              <a:rPr lang="ko-KR" altLang="en-US" dirty="0"/>
              <a:t>  .num1&gt;</a:t>
            </a:r>
            <a:r>
              <a:rPr lang="ko-KR" altLang="en-US" dirty="0" err="1"/>
              <a:t>input</a:t>
            </a:r>
            <a:r>
              <a:rPr lang="ko-KR" altLang="en-US" dirty="0"/>
              <a:t>[</a:t>
            </a:r>
            <a:r>
              <a:rPr lang="ko-KR" altLang="en-US" dirty="0" err="1"/>
              <a:t>for</a:t>
            </a:r>
            <a:r>
              <a:rPr lang="ko-KR" altLang="en-US" dirty="0"/>
              <a:t>='2']{</a:t>
            </a:r>
            <a:r>
              <a:rPr lang="ko-KR" altLang="en-US" dirty="0" err="1"/>
              <a:t>position:absolute;width</a:t>
            </a:r>
            <a:r>
              <a:rPr lang="ko-KR" altLang="en-US" dirty="0"/>
              <a:t>: 50px; height:44px;;</a:t>
            </a:r>
            <a:r>
              <a:rPr lang="ko-KR" altLang="en-US" dirty="0" err="1"/>
              <a:t>background:url</a:t>
            </a:r>
            <a:r>
              <a:rPr lang="ko-KR" altLang="en-US" dirty="0"/>
              <a:t>(lv2.png); </a:t>
            </a:r>
            <a:r>
              <a:rPr lang="ko-KR" altLang="en-US" dirty="0" err="1"/>
              <a:t>border-radius</a:t>
            </a:r>
            <a:r>
              <a:rPr lang="ko-KR" altLang="en-US" dirty="0"/>
              <a:t> : 100%}</a:t>
            </a:r>
          </a:p>
          <a:p>
            <a:r>
              <a:rPr lang="ko-KR" altLang="en-US" dirty="0"/>
              <a:t>  .num1&gt;</a:t>
            </a:r>
            <a:r>
              <a:rPr lang="ko-KR" altLang="en-US" dirty="0" err="1"/>
              <a:t>input</a:t>
            </a:r>
            <a:r>
              <a:rPr lang="ko-KR" altLang="en-US" dirty="0"/>
              <a:t>[</a:t>
            </a:r>
            <a:r>
              <a:rPr lang="ko-KR" altLang="en-US" dirty="0" err="1"/>
              <a:t>for</a:t>
            </a:r>
            <a:r>
              <a:rPr lang="ko-KR" altLang="en-US" dirty="0"/>
              <a:t>='3']{</a:t>
            </a:r>
            <a:r>
              <a:rPr lang="ko-KR" altLang="en-US" dirty="0" err="1"/>
              <a:t>position:absolute;width</a:t>
            </a:r>
            <a:r>
              <a:rPr lang="ko-KR" altLang="en-US" dirty="0"/>
              <a:t>: 50px; height:48px;;</a:t>
            </a:r>
            <a:r>
              <a:rPr lang="ko-KR" altLang="en-US" dirty="0" err="1"/>
              <a:t>background:url</a:t>
            </a:r>
            <a:r>
              <a:rPr lang="ko-KR" altLang="en-US" dirty="0"/>
              <a:t>(lv3.png); </a:t>
            </a:r>
            <a:r>
              <a:rPr lang="ko-KR" altLang="en-US" dirty="0" err="1"/>
              <a:t>border-radius</a:t>
            </a:r>
            <a:r>
              <a:rPr lang="ko-KR" altLang="en-US" dirty="0"/>
              <a:t> : 100%}</a:t>
            </a:r>
          </a:p>
          <a:p>
            <a:r>
              <a:rPr lang="ko-KR" altLang="en-US" dirty="0"/>
              <a:t>  .num1&gt;</a:t>
            </a:r>
            <a:r>
              <a:rPr lang="ko-KR" altLang="en-US" dirty="0" err="1"/>
              <a:t>input</a:t>
            </a:r>
            <a:r>
              <a:rPr lang="ko-KR" altLang="en-US" dirty="0"/>
              <a:t>[</a:t>
            </a:r>
            <a:r>
              <a:rPr lang="ko-KR" altLang="en-US" dirty="0" err="1"/>
              <a:t>for</a:t>
            </a:r>
            <a:r>
              <a:rPr lang="ko-KR" altLang="en-US" dirty="0"/>
              <a:t>='4']{</a:t>
            </a:r>
            <a:r>
              <a:rPr lang="ko-KR" altLang="en-US" dirty="0" err="1"/>
              <a:t>position:absolute;width</a:t>
            </a:r>
            <a:r>
              <a:rPr lang="ko-KR" altLang="en-US" dirty="0"/>
              <a:t>: 50px; height:47px;;</a:t>
            </a:r>
            <a:r>
              <a:rPr lang="ko-KR" altLang="en-US" dirty="0" err="1"/>
              <a:t>background:url</a:t>
            </a:r>
            <a:r>
              <a:rPr lang="ko-KR" altLang="en-US" dirty="0"/>
              <a:t>(lv4.png); </a:t>
            </a:r>
            <a:r>
              <a:rPr lang="ko-KR" altLang="en-US" dirty="0" err="1"/>
              <a:t>border-radius</a:t>
            </a:r>
            <a:r>
              <a:rPr lang="ko-KR" altLang="en-US" dirty="0"/>
              <a:t> : 100%}</a:t>
            </a: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868" y="3961804"/>
            <a:ext cx="4095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직사각형 31"/>
          <p:cNvSpPr/>
          <p:nvPr/>
        </p:nvSpPr>
        <p:spPr>
          <a:xfrm>
            <a:off x="513769" y="5408999"/>
            <a:ext cx="6898769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42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Color changes based on data values received by grade 4 image in </a:t>
            </a:r>
            <a:r>
              <a:rPr lang="en-US" dirty="0" err="1" smtClean="0"/>
              <a:t>Png</a:t>
            </a:r>
            <a:r>
              <a:rPr lang="en-US" dirty="0" smtClean="0"/>
              <a:t> </a:t>
            </a:r>
            <a:r>
              <a:rPr lang="en-US" dirty="0"/>
              <a:t>format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093100" y="3423993"/>
            <a:ext cx="2581693" cy="298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093100" y="2889912"/>
            <a:ext cx="2581693" cy="298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93100" y="2312393"/>
            <a:ext cx="2581693" cy="298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93100" y="1778312"/>
            <a:ext cx="2581693" cy="298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"/>
          <p:cNvSpPr txBox="1"/>
          <p:nvPr/>
        </p:nvSpPr>
        <p:spPr>
          <a:xfrm>
            <a:off x="5401135" y="4041462"/>
            <a:ext cx="6242998" cy="112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 err="1"/>
              <a:t>Css</a:t>
            </a:r>
            <a:r>
              <a:rPr lang="en-US" altLang="ko-KR" sz="2400" dirty="0"/>
              <a:t> content that changes the image for </a:t>
            </a:r>
            <a:endParaRPr lang="en-US" altLang="ko-KR" sz="24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2400" dirty="0" smtClean="0"/>
              <a:t>each </a:t>
            </a:r>
            <a:r>
              <a:rPr lang="en-US" altLang="ko-KR" sz="2400" dirty="0"/>
              <a:t>value of For.</a:t>
            </a:r>
            <a:endParaRPr lang="en-US" altLang="ko-KR" sz="2200" b="1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38681" y="100946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25223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5214" y="495295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791102" y="136561"/>
            <a:ext cx="612366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6-9-1)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star score function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862" y="850201"/>
            <a:ext cx="97391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&lt; form  id = " star "  action = " http : // localhost : 9000 "  method = " POST " &gt;</a:t>
            </a:r>
          </a:p>
          <a:p>
            <a:r>
              <a:rPr lang="en-US" altLang="ko-KR" dirty="0" smtClean="0"/>
              <a:t>                  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smtClean="0"/>
              <a:t>#</a:t>
            </a:r>
            <a:r>
              <a:rPr lang="en-US" altLang="ko-KR" dirty="0" smtClean="0"/>
              <a:t>Command </a:t>
            </a:r>
            <a:r>
              <a:rPr lang="en-US" altLang="ko-KR" dirty="0"/>
              <a:t>statements for sending star data to a location you specify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#when </a:t>
            </a:r>
            <a:r>
              <a:rPr lang="en-US" altLang="ko-KR" dirty="0"/>
              <a:t>you receive an </a:t>
            </a:r>
            <a:r>
              <a:rPr lang="en-US" altLang="ko-KR" dirty="0" smtClean="0"/>
              <a:t>asterisk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     &lt; input  type = " radio "  name = " stars "  id = " star-null " value = " 0 " &gt;</a:t>
            </a:r>
          </a:p>
          <a:p>
            <a:r>
              <a:rPr lang="en-US" altLang="ko-KR" sz="1600" dirty="0" smtClean="0"/>
              <a:t>                  </a:t>
            </a:r>
            <a:r>
              <a:rPr lang="en-US" altLang="ko-KR" sz="1600" dirty="0" smtClean="0"/>
              <a:t>&lt; input  type = " radio "  name = " stars "  id = " star-1 " value = " 1 " &gt;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		           …</a:t>
            </a:r>
          </a:p>
          <a:p>
            <a:r>
              <a:rPr lang="en-US" altLang="ko-KR" sz="1600" dirty="0" smtClean="0"/>
              <a:t>                  &lt; input  type = " radio "  name = " stars "  id = " star-5 " value = " 5 " &gt;</a:t>
            </a:r>
          </a:p>
          <a:p>
            <a:r>
              <a:rPr lang="en-US" altLang="ko-KR" sz="1600" dirty="0" smtClean="0"/>
              <a:t>             &lt; section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          &lt; label  for = " star-1 " &gt;</a:t>
            </a:r>
          </a:p>
          <a:p>
            <a:r>
              <a:rPr lang="en-US" altLang="ko-KR" sz="1600" dirty="0" smtClean="0"/>
              <a:t>                      &lt; </a:t>
            </a:r>
            <a:r>
              <a:rPr lang="en-US" altLang="ko-KR" sz="1600" dirty="0" err="1" smtClean="0"/>
              <a:t>svg</a:t>
            </a:r>
            <a:r>
              <a:rPr lang="en-US" altLang="ko-KR" sz="1600" dirty="0" smtClean="0"/>
              <a:t>  width = " 255 "  height = " 240 "  </a:t>
            </a:r>
            <a:r>
              <a:rPr lang="en-US" altLang="ko-KR" sz="1600" dirty="0" err="1" smtClean="0"/>
              <a:t>viewBox</a:t>
            </a:r>
            <a:r>
              <a:rPr lang="en-US" altLang="ko-KR" sz="1600" dirty="0" smtClean="0"/>
              <a:t> = " 0 0 51 48 " &gt;</a:t>
            </a:r>
          </a:p>
          <a:p>
            <a:r>
              <a:rPr lang="en-US" altLang="ko-KR" sz="1600" dirty="0" smtClean="0"/>
              <a:t>	&lt;/ </a:t>
            </a:r>
            <a:r>
              <a:rPr lang="en-US" altLang="ko-KR" sz="1600" dirty="0" smtClean="0"/>
              <a:t>section </a:t>
            </a:r>
            <a:r>
              <a:rPr lang="en-US" altLang="ko-KR" sz="1600" dirty="0" smtClean="0"/>
              <a:t>&gt; 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&lt; p &gt; &lt; input  type = " text "  name = " title "  placeholder = " name " &gt;</a:t>
            </a:r>
          </a:p>
          <a:p>
            <a:r>
              <a:rPr lang="en-US" altLang="ko-KR" sz="1600" dirty="0" smtClean="0"/>
              <a:t>                 &lt; input  type = " submit " &gt; &lt;/ p &gt;</a:t>
            </a:r>
          </a:p>
          <a:p>
            <a:r>
              <a:rPr lang="en-US" altLang="ko-KR" sz="1600" dirty="0" smtClean="0"/>
              <a:t>&lt;/ </a:t>
            </a:r>
            <a:r>
              <a:rPr lang="en-US" altLang="ko-KR" sz="1600" dirty="0" smtClean="0"/>
              <a:t>form &gt;</a:t>
            </a:r>
          </a:p>
        </p:txBody>
      </p:sp>
      <p:sp>
        <p:nvSpPr>
          <p:cNvPr id="9" name="위로 굽은 화살표 8"/>
          <p:cNvSpPr/>
          <p:nvPr/>
        </p:nvSpPr>
        <p:spPr>
          <a:xfrm rot="5400000">
            <a:off x="1210235" y="1336890"/>
            <a:ext cx="295836" cy="21686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565341" y="673140"/>
            <a:ext cx="2124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is suitable for sending large amounts of data and submit using form.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086165" y="850201"/>
            <a:ext cx="959223" cy="351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045388" y="850201"/>
            <a:ext cx="51995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0934" y="4698425"/>
            <a:ext cx="6127972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The GET is sent in pairs with the value in the address line and the POST is hidden (in the body).</a:t>
            </a:r>
            <a:br>
              <a:rPr lang="en-US" altLang="ko-KR" dirty="0"/>
            </a:br>
            <a:r>
              <a:rPr lang="en-US" altLang="ko-KR" dirty="0"/>
              <a:t>That is, </a:t>
            </a:r>
            <a:endParaRPr lang="en-US" altLang="ko-KR" dirty="0" smtClean="0"/>
          </a:p>
          <a:p>
            <a:r>
              <a:rPr lang="en-US" altLang="ko-KR" u="sng" dirty="0" smtClean="0"/>
              <a:t>http</a:t>
            </a:r>
            <a:r>
              <a:rPr lang="en-US" altLang="ko-KR" u="sng" dirty="0"/>
              <a:t>://url/bbslist.html?id=5&amp;pagenum=2 </a:t>
            </a:r>
            <a:endParaRPr lang="en-US" altLang="ko-KR" u="sng" dirty="0" smtClean="0"/>
          </a:p>
          <a:p>
            <a:r>
              <a:rPr lang="en-US" altLang="ko-KR" dirty="0" smtClean="0"/>
              <a:t>is </a:t>
            </a:r>
            <a:r>
              <a:rPr lang="en-US" altLang="ko-KR" dirty="0"/>
              <a:t>a GET format and POST is a form of submit.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9772" y="5005185"/>
            <a:ext cx="183398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 </a:t>
            </a:r>
            <a:endParaRPr lang="en-US" altLang="ko-KR" dirty="0" smtClean="0"/>
          </a:p>
          <a:p>
            <a:r>
              <a:rPr lang="en-US" altLang="ko-KR" dirty="0" smtClean="0"/>
              <a:t>Supplementary</a:t>
            </a:r>
          </a:p>
          <a:p>
            <a:r>
              <a:rPr lang="en-US" altLang="ko-KR" dirty="0" smtClean="0"/>
              <a:t>explanation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364" y="3620190"/>
            <a:ext cx="2188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Placeholder can insert a notice into an input element or </a:t>
            </a:r>
            <a:r>
              <a:rPr lang="en-US" altLang="ko-KR" dirty="0" err="1"/>
              <a:t>textarea</a:t>
            </a:r>
            <a:r>
              <a:rPr lang="en-US" altLang="ko-KR" dirty="0"/>
              <a:t> element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69735" y="3860154"/>
            <a:ext cx="1105506" cy="351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175241" y="3860154"/>
            <a:ext cx="2030102" cy="42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431668" y="9239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76" y="825569"/>
            <a:ext cx="4406827" cy="55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5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5214" y="495295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791102" y="136561"/>
            <a:ext cx="612366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6-9-2)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best news function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115" y="1253163"/>
            <a:ext cx="103244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            sql2 = '</a:t>
            </a:r>
            <a:r>
              <a:rPr lang="ko-KR" altLang="en-US" dirty="0" err="1"/>
              <a:t>select</a:t>
            </a:r>
            <a:r>
              <a:rPr lang="ko-KR" altLang="en-US" dirty="0"/>
              <a:t>*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today_news</a:t>
            </a:r>
            <a:r>
              <a:rPr lang="ko-KR" altLang="en-US" dirty="0"/>
              <a:t> </a:t>
            </a:r>
            <a:r>
              <a:rPr lang="ko-KR" altLang="en-US" dirty="0" err="1"/>
              <a:t>order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starset</a:t>
            </a:r>
            <a:r>
              <a:rPr lang="ko-KR" altLang="en-US" dirty="0"/>
              <a:t> </a:t>
            </a:r>
            <a:r>
              <a:rPr lang="ko-KR" altLang="en-US" dirty="0" err="1" smtClean="0"/>
              <a:t>desc</a:t>
            </a:r>
            <a:r>
              <a:rPr lang="ko-KR" altLang="en-US" dirty="0" smtClean="0"/>
              <a:t>‘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curs.execute</a:t>
            </a:r>
            <a:r>
              <a:rPr lang="en-US" altLang="ko-KR" dirty="0"/>
              <a:t>(sql2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#Choose the highest number of stars in the list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range(0, 3):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#These </a:t>
            </a:r>
            <a:r>
              <a:rPr lang="en-US" altLang="ko-KR" dirty="0"/>
              <a:t>are the contents that will go into today (date), links, titles, and stars </a:t>
            </a:r>
            <a:r>
              <a:rPr lang="en-US" altLang="ko-KR" dirty="0" smtClean="0"/>
              <a:t>in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#%</a:t>
            </a:r>
            <a:r>
              <a:rPr lang="en-US" altLang="ko-KR" dirty="0"/>
              <a:t>s in order to execute.               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curs.execute</a:t>
            </a:r>
            <a:r>
              <a:rPr lang="en-US" altLang="ko-KR" dirty="0" smtClean="0"/>
              <a:t>(sql1</a:t>
            </a:r>
            <a:r>
              <a:rPr lang="en-US" altLang="ko-KR" dirty="0"/>
              <a:t>, (</a:t>
            </a:r>
            <a:r>
              <a:rPr lang="en-US" altLang="ko-KR" dirty="0" err="1"/>
              <a:t>news_date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][0], </a:t>
            </a:r>
            <a:r>
              <a:rPr lang="en-US" altLang="ko-KR" dirty="0" err="1"/>
              <a:t>news_date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][1], </a:t>
            </a:r>
            <a:r>
              <a:rPr lang="en-US" altLang="ko-KR" dirty="0" err="1"/>
              <a:t>news_date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][2], </a:t>
            </a:r>
            <a:r>
              <a:rPr lang="en-US" altLang="ko-KR" dirty="0" err="1"/>
              <a:t>news_date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][3], </a:t>
            </a:r>
            <a:r>
              <a:rPr lang="en-US" altLang="ko-KR" dirty="0" smtClean="0"/>
              <a:t>				</a:t>
            </a:r>
            <a:r>
              <a:rPr lang="en-US" altLang="ko-KR" dirty="0" err="1" smtClean="0"/>
              <a:t>news_date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][7]))</a:t>
            </a:r>
          </a:p>
          <a:p>
            <a:r>
              <a:rPr lang="en-US" altLang="ko-KR" dirty="0" smtClean="0"/>
              <a:t>                </a:t>
            </a:r>
            <a:r>
              <a:rPr lang="en-US" altLang="ko-KR" dirty="0"/>
              <a:t>j= j+1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439356" y="6192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52" y="1040241"/>
            <a:ext cx="5025934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9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9504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132847" y="488568"/>
            <a:ext cx="7865537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6-10-1)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Automatic Processing via Scheduler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524" y="1352771"/>
            <a:ext cx="104301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#Using Scheduler Module</a:t>
            </a:r>
          </a:p>
          <a:p>
            <a:r>
              <a:rPr lang="en-US" altLang="ko-KR" dirty="0" smtClean="0"/>
              <a:t>if </a:t>
            </a:r>
            <a:r>
              <a:rPr lang="en-US" altLang="ko-KR" dirty="0"/>
              <a:t>__name__ == "__main__":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/>
              <a:t>sched</a:t>
            </a:r>
            <a:r>
              <a:rPr lang="en-US" altLang="ko-KR" dirty="0"/>
              <a:t> = </a:t>
            </a:r>
            <a:r>
              <a:rPr lang="en-US" altLang="ko-KR" dirty="0" err="1"/>
              <a:t>BackgroundScheduler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#</a:t>
            </a:r>
            <a:r>
              <a:rPr lang="en-US" altLang="ko-KR" dirty="0"/>
              <a:t> </a:t>
            </a:r>
            <a:r>
              <a:rPr lang="en-US" altLang="ko-KR" dirty="0" err="1"/>
              <a:t>BackgroundScheduler</a:t>
            </a:r>
            <a:r>
              <a:rPr lang="en-US" altLang="ko-KR" dirty="0" smtClean="0"/>
              <a:t>() </a:t>
            </a:r>
            <a:r>
              <a:rPr lang="en-US" altLang="ko-KR" dirty="0"/>
              <a:t>Use for multiple actions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sched.start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#Using the scheduler</a:t>
            </a:r>
            <a:br>
              <a:rPr lang="en-US" altLang="ko-KR" dirty="0"/>
            </a:br>
            <a:r>
              <a:rPr lang="en-US" altLang="ko-KR" dirty="0"/>
              <a:t>#Enables the function </a:t>
            </a:r>
            <a:r>
              <a:rPr lang="en-US" altLang="ko-KR" dirty="0" err="1"/>
              <a:t>allstart</a:t>
            </a:r>
            <a:r>
              <a:rPr lang="en-US" altLang="ko-KR" dirty="0"/>
              <a:t> in 5 minutes every hour.</a:t>
            </a:r>
            <a:br>
              <a:rPr lang="en-US" altLang="ko-KR" dirty="0"/>
            </a:br>
            <a:r>
              <a:rPr lang="en-US" altLang="ko-KR" dirty="0"/>
              <a:t>#You can include the function name in the function section, but not in the format </a:t>
            </a:r>
            <a:r>
              <a:rPr lang="en-US" altLang="ko-KR" dirty="0" err="1"/>
              <a:t>allstat</a:t>
            </a:r>
            <a:r>
              <a:rPr lang="en-US" altLang="ko-KR" dirty="0"/>
              <a:t> (1, 2).</a:t>
            </a:r>
            <a:br>
              <a:rPr lang="en-US" altLang="ko-KR" dirty="0"/>
            </a:br>
            <a:r>
              <a:rPr lang="en-US" altLang="ko-KR" dirty="0"/>
              <a:t>#In case you want to enter a function, make a function separately and execute the function to use the contents. Enter a function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sched.add_job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allstart</a:t>
            </a:r>
            <a:r>
              <a:rPr lang="en-US" altLang="ko-KR" dirty="0"/>
              <a:t>, '</a:t>
            </a:r>
            <a:r>
              <a:rPr lang="en-US" altLang="ko-KR" dirty="0" err="1"/>
              <a:t>cron</a:t>
            </a:r>
            <a:r>
              <a:rPr lang="en-US" altLang="ko-KR" dirty="0"/>
              <a:t>', minute="05", second='00', id="Today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#</a:t>
            </a:r>
            <a:r>
              <a:rPr lang="en-US" altLang="ko-KR" dirty="0"/>
              <a:t>Daemon booking process, Iran </a:t>
            </a:r>
            <a:r>
              <a:rPr lang="en-US" altLang="ko-KR" dirty="0" err="1" smtClean="0"/>
              <a:t>cron</a:t>
            </a:r>
            <a:r>
              <a:rPr lang="en-US" altLang="ko-KR" dirty="0" smtClean="0"/>
              <a:t> </a:t>
            </a:r>
            <a:r>
              <a:rPr lang="en-US" altLang="ko-KR" dirty="0"/>
              <a:t>can visual instruction to be carried out on Task Scheduler.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still necessary to get back without stopping ' while ' loops for iteration....</a:t>
            </a:r>
            <a:r>
              <a:rPr lang="en-US" altLang="ko-KR" dirty="0" smtClean="0"/>
              <a:t>  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while </a:t>
            </a:r>
            <a:r>
              <a:rPr lang="en-US" altLang="ko-KR" dirty="0"/>
              <a:t>True:</a:t>
            </a:r>
          </a:p>
          <a:p>
            <a:r>
              <a:rPr lang="en-US" altLang="ko-KR" dirty="0"/>
              <a:t>    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(60)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623199" y="54261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75775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184596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Final view of the project</a:t>
            </a:r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986630" y="-1069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83" y="830391"/>
            <a:ext cx="6598974" cy="55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54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316038"/>
            <a:ext cx="6123667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</a:rPr>
              <a:t>7) Execution video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301805" y="0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912917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3030942"/>
            <a:ext cx="6123667" cy="796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3039638" y="399065"/>
            <a:ext cx="6123667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</a:rPr>
              <a:t>8-1) Execution Schedule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DE289E-1DD1-460B-A07C-7BD741337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66593"/>
              </p:ext>
            </p:extLst>
          </p:nvPr>
        </p:nvGraphicFramePr>
        <p:xfrm>
          <a:off x="30787" y="1711152"/>
          <a:ext cx="12141368" cy="308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997">
                  <a:extLst>
                    <a:ext uri="{9D8B030D-6E8A-4147-A177-3AD203B41FA5}">
                      <a16:colId xmlns:a16="http://schemas.microsoft.com/office/drawing/2014/main" val="720510988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5707061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47143019"/>
                    </a:ext>
                  </a:extLst>
                </a:gridCol>
                <a:gridCol w="705645">
                  <a:extLst>
                    <a:ext uri="{9D8B030D-6E8A-4147-A177-3AD203B41FA5}">
                      <a16:colId xmlns:a16="http://schemas.microsoft.com/office/drawing/2014/main" val="3459761485"/>
                    </a:ext>
                  </a:extLst>
                </a:gridCol>
                <a:gridCol w="698612">
                  <a:extLst>
                    <a:ext uri="{9D8B030D-6E8A-4147-A177-3AD203B41FA5}">
                      <a16:colId xmlns:a16="http://schemas.microsoft.com/office/drawing/2014/main" val="124547093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1103052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27807037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1812573072"/>
                    </a:ext>
                  </a:extLst>
                </a:gridCol>
                <a:gridCol w="674915">
                  <a:extLst>
                    <a:ext uri="{9D8B030D-6E8A-4147-A177-3AD203B41FA5}">
                      <a16:colId xmlns:a16="http://schemas.microsoft.com/office/drawing/2014/main" val="674955772"/>
                    </a:ext>
                  </a:extLst>
                </a:gridCol>
                <a:gridCol w="716530">
                  <a:extLst>
                    <a:ext uri="{9D8B030D-6E8A-4147-A177-3AD203B41FA5}">
                      <a16:colId xmlns:a16="http://schemas.microsoft.com/office/drawing/2014/main" val="3498594646"/>
                    </a:ext>
                  </a:extLst>
                </a:gridCol>
                <a:gridCol w="742155">
                  <a:extLst>
                    <a:ext uri="{9D8B030D-6E8A-4147-A177-3AD203B41FA5}">
                      <a16:colId xmlns:a16="http://schemas.microsoft.com/office/drawing/2014/main" val="2547599243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253534657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11427825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68084873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135155095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98969883"/>
                    </a:ext>
                  </a:extLst>
                </a:gridCol>
              </a:tblGrid>
              <a:tr h="13535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3week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4week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5week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6week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7week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8week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9week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10week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11week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12week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13week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14week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15week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13621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Planning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68210"/>
                  </a:ext>
                </a:extLst>
              </a:tr>
              <a:tr h="40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Data survey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96945"/>
                  </a:ext>
                </a:extLst>
              </a:tr>
              <a:tr h="40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Data Analysis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13714"/>
                  </a:ext>
                </a:extLst>
              </a:tr>
              <a:tr h="406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DB Storage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58328"/>
                  </a:ext>
                </a:extLst>
              </a:tr>
              <a:tr h="286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Web. build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42193"/>
                  </a:ext>
                </a:extLst>
              </a:tr>
              <a:tr h="648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ffectLst/>
                        </a:rPr>
                        <a:t>Web Connection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79449"/>
                  </a:ext>
                </a:extLst>
              </a:tr>
              <a:tr h="28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test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82823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38D2835-8E79-4A0E-86FC-45A4AC2CBE71}"/>
              </a:ext>
            </a:extLst>
          </p:cNvPr>
          <p:cNvSpPr/>
          <p:nvPr/>
        </p:nvSpPr>
        <p:spPr>
          <a:xfrm>
            <a:off x="11519827" y="1090378"/>
            <a:ext cx="466165" cy="47608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301805" y="0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2854456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249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238601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9.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References literature and site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233392"/>
            <a:ext cx="2040031" cy="27895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9" y="3233392"/>
            <a:ext cx="2097138" cy="2806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0265" y="1388988"/>
            <a:ext cx="4972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 Development 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References literature</a:t>
            </a:r>
          </a:p>
          <a:p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Mysql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 and 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php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 References 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literature </a:t>
            </a:r>
          </a:p>
          <a:p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endParaRPr lang="en-US" altLang="ko-KR" b="1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 err="1"/>
              <a:t>파이썬으로</a:t>
            </a:r>
            <a:r>
              <a:rPr lang="ko-KR" altLang="en-US" dirty="0"/>
              <a:t> 데이터 주무르기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Php</a:t>
            </a:r>
            <a:r>
              <a:rPr lang="en-US" altLang="ko-KR" dirty="0"/>
              <a:t> +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웹 개발 </a:t>
            </a:r>
            <a:r>
              <a:rPr lang="ko-KR" altLang="en-US" dirty="0" err="1"/>
              <a:t>마스터북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301805" y="0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71720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38419" y="271706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2-2.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development motive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76" y="1066181"/>
            <a:ext cx="6423660" cy="49758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02443" y="6192817"/>
            <a:ext cx="8186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https://web.kma.go.kr/weather/lifenindustry/jisudaymap_D01.jsp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5465" y="6145167"/>
            <a:ext cx="950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smtClean="0"/>
              <a:t>Link :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1880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268027"/>
            <a:ext cx="6123667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9.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References literature and site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102287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4"/>
              </a:rPr>
              <a:t>http://www.mohw.go.kr/react/index.jsp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//</a:t>
            </a:r>
            <a:r>
              <a:rPr lang="ko-KR" altLang="en-US" sz="1400" dirty="0"/>
              <a:t>보건복지부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5"/>
              </a:rPr>
              <a:t>http://www.airkorea.or.kr/index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에어코리아</a:t>
            </a:r>
            <a:r>
              <a:rPr lang="en-US" altLang="ko-KR" sz="1400" dirty="0"/>
              <a:t>(</a:t>
            </a:r>
            <a:r>
              <a:rPr lang="ko-KR" altLang="en-US" sz="1400" dirty="0"/>
              <a:t>한국 지도사진 참조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6"/>
              </a:rPr>
              <a:t>https://data.kma.go.kr/data/grnd/selectAsosRltmList.do?pgmNo=36</a:t>
            </a:r>
            <a:r>
              <a:rPr lang="en-US" altLang="ko-KR" sz="1400" dirty="0"/>
              <a:t> </a:t>
            </a:r>
            <a:r>
              <a:rPr lang="ko-KR" altLang="en-US" sz="1400" dirty="0"/>
              <a:t>기상청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자료포탈</a:t>
            </a:r>
            <a:r>
              <a:rPr lang="ko-KR" altLang="en-US" sz="1400" dirty="0"/>
              <a:t> 사이트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7"/>
              </a:rPr>
              <a:t>https://www.sedaily.com/NewsView/1OIBYC9Z3R</a:t>
            </a:r>
            <a:r>
              <a:rPr lang="en-US" altLang="ko-KR" sz="1400" dirty="0"/>
              <a:t> </a:t>
            </a:r>
            <a:r>
              <a:rPr lang="en-US" altLang="ko-KR" sz="1400" dirty="0"/>
              <a:t>Ozone Risk and Wind </a:t>
            </a:r>
            <a:r>
              <a:rPr lang="en-US" altLang="ko-KR" sz="1400" dirty="0" smtClean="0"/>
              <a:t>Velocity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 smtClean="0">
                <a:hlinkClick r:id="rId8"/>
              </a:rPr>
              <a:t>https</a:t>
            </a:r>
            <a:r>
              <a:rPr lang="en-US" altLang="ko-KR" sz="1400" dirty="0">
                <a:hlinkClick r:id="rId8"/>
              </a:rPr>
              <a:t>://terms.naver.com/entry.nhn?docId=3389438&amp;cid=47340&amp;categoryId=47340</a:t>
            </a:r>
            <a:r>
              <a:rPr lang="en-US" altLang="ko-KR" sz="1400" dirty="0"/>
              <a:t> </a:t>
            </a:r>
            <a:r>
              <a:rPr lang="en-US" altLang="ko-KR" sz="1400" dirty="0"/>
              <a:t>Appropriate Humidity </a:t>
            </a:r>
            <a:r>
              <a:rPr lang="en-US" altLang="ko-KR" sz="1400" dirty="0" smtClean="0"/>
              <a:t>Related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 smtClean="0">
                <a:hlinkClick r:id="rId9"/>
              </a:rPr>
              <a:t>http</a:t>
            </a:r>
            <a:r>
              <a:rPr lang="en-US" altLang="ko-KR" sz="1400" dirty="0">
                <a:hlinkClick r:id="rId9"/>
              </a:rPr>
              <a:t>://forecast.nhis.or.kr/menu.do</a:t>
            </a:r>
            <a:r>
              <a:rPr lang="en-US" altLang="ko-KR" sz="1400" dirty="0"/>
              <a:t> </a:t>
            </a:r>
            <a:r>
              <a:rPr lang="en-US" altLang="ko-KR" sz="1400" dirty="0"/>
              <a:t>References </a:t>
            </a:r>
            <a:r>
              <a:rPr lang="en-US" altLang="ko-KR" sz="1400" dirty="0" smtClean="0"/>
              <a:t>site(</a:t>
            </a:r>
            <a:r>
              <a:rPr lang="ko-KR" altLang="en-US" sz="1400" dirty="0"/>
              <a:t>국민 </a:t>
            </a:r>
            <a:r>
              <a:rPr lang="ko-KR" altLang="en-US" sz="1400" dirty="0" err="1"/>
              <a:t>건강알림</a:t>
            </a:r>
            <a:r>
              <a:rPr lang="ko-KR" altLang="en-US" sz="1400" dirty="0"/>
              <a:t> 서비스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0"/>
              </a:rPr>
              <a:t>https://www.yna.co.kr/view/AKR20180601155200017</a:t>
            </a:r>
            <a:r>
              <a:rPr lang="en-US" altLang="ko-KR" sz="1400" dirty="0"/>
              <a:t> </a:t>
            </a:r>
            <a:r>
              <a:rPr lang="en-US" altLang="ko-KR" sz="1400" dirty="0"/>
              <a:t>asthmatic and ozone-related news (</a:t>
            </a:r>
            <a:r>
              <a:rPr lang="ko-KR" altLang="en-US" sz="1400" dirty="0"/>
              <a:t>연합뉴스</a:t>
            </a:r>
            <a:r>
              <a:rPr lang="en-US" altLang="ko-KR" sz="1400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301805" y="0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724915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311622"/>
            <a:ext cx="612366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10. </a:t>
            </a:r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References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7169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b="1" dirty="0"/>
              <a:t>팀 프로젝트 저장소</a:t>
            </a:r>
            <a:endParaRPr lang="en-US" altLang="ko-KR" sz="2500" b="1" dirty="0">
              <a:hlinkClick r:id="rId4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2500" b="1" dirty="0">
                <a:hlinkClick r:id="rId4"/>
              </a:rPr>
              <a:t>https://github.com/allnight5/D.Pteam</a:t>
            </a:r>
            <a:endParaRPr lang="en-US" altLang="ko-KR" sz="2500" b="1" dirty="0"/>
          </a:p>
          <a:p>
            <a:pPr fontAlgn="base"/>
            <a:r>
              <a:rPr lang="ko-KR" altLang="en-US" sz="2500" b="1" dirty="0"/>
              <a:t>조원 별 깃 허브 링크</a:t>
            </a:r>
            <a:endParaRPr lang="en-US" altLang="ko-KR" sz="2500" b="1" dirty="0"/>
          </a:p>
          <a:p>
            <a:pPr marL="285750" indent="-285750" fontAlgn="base">
              <a:buFontTx/>
              <a:buChar char="-"/>
            </a:pPr>
            <a:endParaRPr lang="en-US" altLang="ko-KR" sz="25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3301805" y="0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2025039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06669" y="2575050"/>
            <a:ext cx="6123667" cy="131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Questions and Answers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348766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3. Selected type of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disease 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29" y="1561209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769" y="1735949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47506" y="2334636"/>
            <a:ext cx="23535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Asthma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221317" y="1645380"/>
            <a:ext cx="845686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2816148" y="1257495"/>
            <a:ext cx="8876997" cy="189027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015683" y="1371309"/>
            <a:ext cx="8456868" cy="16689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015574" y="1337665"/>
            <a:ext cx="859480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Asthma is a condition that sometimes coughs because the bronchial tubes in the lungs become very sensitive and the trachea becomes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narrow. The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patients appears to increase from February to April and decline from May.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2816148" y="3293655"/>
            <a:ext cx="887699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031301" y="3489899"/>
            <a:ext cx="8441250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092351" y="3429948"/>
            <a:ext cx="844125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Prevention: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have deteriorated and generated material through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nvironmental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should be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avoided. Symptoms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difficulty breathing, strong wind, chest cramps, etc.) go to the hospital immediately.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513770" y="5059209"/>
            <a:ext cx="11164416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837889" y="5255453"/>
            <a:ext cx="10636028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917973" y="5159145"/>
            <a:ext cx="1055846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 method: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Drug treatment :1) Symptom alleviation (institutional dilatation) and 2) Disease control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Immunotherapy: Avoiding causes through environmental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92351" y="7320365"/>
            <a:ext cx="37809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 for at least one year)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45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3010" y="0"/>
            <a:ext cx="11724640" cy="66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54830" y="1515464"/>
            <a:ext cx="765071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 smtClean="0">
                <a:solidFill>
                  <a:srgbClr val="FFFF00"/>
                </a:solidFill>
              </a:rPr>
              <a:t>4. Development </a:t>
            </a:r>
            <a:r>
              <a:rPr lang="en-US" altLang="ko-KR" sz="3500" b="1" dirty="0">
                <a:solidFill>
                  <a:srgbClr val="FFFF00"/>
                </a:solidFill>
              </a:rPr>
              <a:t>Objectives     </a:t>
            </a:r>
          </a:p>
          <a:p>
            <a:pPr>
              <a:lnSpc>
                <a:spcPct val="150000"/>
              </a:lnSpc>
            </a:pPr>
            <a:r>
              <a:rPr lang="en-US" altLang="ko-KR" sz="3500" b="1" dirty="0"/>
              <a:t>     </a:t>
            </a:r>
            <a:r>
              <a:rPr lang="en-US" altLang="ko-KR" sz="3500" b="1" dirty="0">
                <a:solidFill>
                  <a:schemeClr val="accent4"/>
                </a:solidFill>
              </a:rPr>
              <a:t>4-1 ) functions.</a:t>
            </a:r>
          </a:p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4"/>
                </a:solidFill>
              </a:rPr>
              <a:t>     4-2 ) expectation effectiveness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172395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332600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4-1)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functions.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7214374-FB83-4C94-9287-24EA4283DA08}"/>
              </a:ext>
            </a:extLst>
          </p:cNvPr>
          <p:cNvSpPr/>
          <p:nvPr/>
        </p:nvSpPr>
        <p:spPr>
          <a:xfrm>
            <a:off x="6849484" y="3881186"/>
            <a:ext cx="4273200" cy="24186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B8D6C6F-2151-4DB6-BCE9-F899F9762B47}"/>
              </a:ext>
            </a:extLst>
          </p:cNvPr>
          <p:cNvSpPr/>
          <p:nvPr/>
        </p:nvSpPr>
        <p:spPr>
          <a:xfrm>
            <a:off x="7092058" y="4078184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B96C9E-DB48-43EC-98F6-72F69B738ED0}"/>
              </a:ext>
            </a:extLst>
          </p:cNvPr>
          <p:cNvSpPr/>
          <p:nvPr/>
        </p:nvSpPr>
        <p:spPr>
          <a:xfrm>
            <a:off x="7355164" y="4944877"/>
            <a:ext cx="3302357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Domestic. Asthma Caution</a:t>
            </a:r>
            <a:endParaRPr lang="ko-KR" altLang="en-US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F244C9-8A10-4DB8-A8C9-843DF4F7BD19}"/>
              </a:ext>
            </a:extLst>
          </p:cNvPr>
          <p:cNvSpPr/>
          <p:nvPr/>
        </p:nvSpPr>
        <p:spPr>
          <a:xfrm>
            <a:off x="1069318" y="3861579"/>
            <a:ext cx="4273200" cy="241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74D7B3F-F766-4286-83F1-595AD5657058}"/>
              </a:ext>
            </a:extLst>
          </p:cNvPr>
          <p:cNvSpPr/>
          <p:nvPr/>
        </p:nvSpPr>
        <p:spPr>
          <a:xfrm>
            <a:off x="1311892" y="4058577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8407A8-DC77-4D4F-9D7A-088519CD90B4}"/>
              </a:ext>
            </a:extLst>
          </p:cNvPr>
          <p:cNvSpPr/>
          <p:nvPr/>
        </p:nvSpPr>
        <p:spPr>
          <a:xfrm>
            <a:off x="978128" y="4467711"/>
            <a:ext cx="446484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domestic asthma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Preventive information provision</a:t>
            </a:r>
            <a:endParaRPr lang="ko-KR" altLang="en-US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D575FA3-BE7D-46D9-AC2F-B17EFB1A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42" y="4078184"/>
            <a:ext cx="570069" cy="57006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E08E67E-1442-4F21-A49C-1812951F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903" y="4146999"/>
            <a:ext cx="600880" cy="60088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173AC526-11E0-4FB9-97DE-89F74616C9E5}"/>
              </a:ext>
            </a:extLst>
          </p:cNvPr>
          <p:cNvSpPr/>
          <p:nvPr/>
        </p:nvSpPr>
        <p:spPr>
          <a:xfrm>
            <a:off x="4020544" y="1728357"/>
            <a:ext cx="4273200" cy="241864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77DA021-C365-4DD8-A7CD-B23CC05514A6}"/>
              </a:ext>
            </a:extLst>
          </p:cNvPr>
          <p:cNvSpPr/>
          <p:nvPr/>
        </p:nvSpPr>
        <p:spPr>
          <a:xfrm>
            <a:off x="4242858" y="1916655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0DAEC3-CC77-4489-BE82-64EF06FC8BFD}"/>
              </a:ext>
            </a:extLst>
          </p:cNvPr>
          <p:cNvSpPr/>
          <p:nvPr/>
        </p:nvSpPr>
        <p:spPr>
          <a:xfrm>
            <a:off x="4719541" y="2666506"/>
            <a:ext cx="287520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to asthma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providing news</a:t>
            </a:r>
            <a:endParaRPr lang="ko-KR" altLang="en-US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0E8196-1D13-4AB9-8D66-7AF8B6C15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81" y="2001739"/>
            <a:ext cx="690911" cy="69091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390411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299889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4-2)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expectation effectiveness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209307" y="1989006"/>
            <a:ext cx="9721857" cy="3496642"/>
          </a:xfrm>
          <a:prstGeom prst="roundRect">
            <a:avLst/>
          </a:prstGeom>
          <a:noFill/>
          <a:ln w="381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44288" y="2542114"/>
            <a:ext cx="79617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en-US" altLang="ko-KR" sz="22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By region. Asthma sufferers and young children. </a:t>
            </a:r>
          </a:p>
          <a:p>
            <a:pPr algn="ctr" fontAlgn="base">
              <a:lnSpc>
                <a:spcPct val="200000"/>
              </a:lnSpc>
            </a:pPr>
            <a:r>
              <a:rPr lang="en-US" altLang="ko-KR" sz="22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Ensure asthma-prone </a:t>
            </a:r>
            <a:r>
              <a:rPr lang="en-US" altLang="ko-KR" sz="22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environment.</a:t>
            </a:r>
          </a:p>
          <a:p>
            <a:pPr algn="ctr" fontAlgn="base">
              <a:lnSpc>
                <a:spcPct val="200000"/>
              </a:lnSpc>
            </a:pPr>
            <a:r>
              <a:rPr lang="en-US" altLang="ko-KR" sz="22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Rapid </a:t>
            </a:r>
            <a:r>
              <a:rPr lang="en-US" altLang="ko-KR" sz="22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response reduces occurrence and recurrence</a:t>
            </a:r>
            <a:endParaRPr lang="ko-KR" altLang="en-US" sz="22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774645-C5DC-4D84-8F05-FFC0EDEBB389}"/>
              </a:ext>
            </a:extLst>
          </p:cNvPr>
          <p:cNvSpPr/>
          <p:nvPr/>
        </p:nvSpPr>
        <p:spPr>
          <a:xfrm>
            <a:off x="2287207" y="7015"/>
            <a:ext cx="51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2"/>
                </a:solidFill>
              </a:rPr>
              <a:t>Notification of Asthma Risk Index by Region</a:t>
            </a:r>
          </a:p>
        </p:txBody>
      </p:sp>
    </p:spTree>
    <p:extLst>
      <p:ext uri="{BB962C8B-B14F-4D97-AF65-F5344CB8AC3E}">
        <p14:creationId xmlns:p14="http://schemas.microsoft.com/office/powerpoint/2010/main" val="274730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11621</TotalTime>
  <Words>4135</Words>
  <Application>Microsoft Office PowerPoint</Application>
  <PresentationFormat>와이드스크린</PresentationFormat>
  <Paragraphs>725</Paragraphs>
  <Slides>52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1422</cp:revision>
  <dcterms:created xsi:type="dcterms:W3CDTF">2018-08-02T07:05:36Z</dcterms:created>
  <dcterms:modified xsi:type="dcterms:W3CDTF">2019-06-12T08:14:54Z</dcterms:modified>
  <cp:version>1000.0000.01</cp:version>
</cp:coreProperties>
</file>