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92" r:id="rId3"/>
    <p:sldId id="286" r:id="rId4"/>
    <p:sldId id="281" r:id="rId5"/>
    <p:sldId id="310" r:id="rId6"/>
    <p:sldId id="304" r:id="rId7"/>
    <p:sldId id="301" r:id="rId8"/>
    <p:sldId id="305" r:id="rId9"/>
    <p:sldId id="306" r:id="rId10"/>
    <p:sldId id="307" r:id="rId11"/>
    <p:sldId id="302" r:id="rId12"/>
    <p:sldId id="259" r:id="rId13"/>
    <p:sldId id="265" r:id="rId14"/>
    <p:sldId id="303" r:id="rId15"/>
    <p:sldId id="298" r:id="rId16"/>
    <p:sldId id="299" r:id="rId17"/>
    <p:sldId id="308" r:id="rId18"/>
    <p:sldId id="297" r:id="rId19"/>
    <p:sldId id="289" r:id="rId20"/>
    <p:sldId id="291" r:id="rId21"/>
    <p:sldId id="267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2F2F2"/>
    <a:srgbClr val="E7E6E6"/>
    <a:srgbClr val="FFD966"/>
    <a:srgbClr val="333F50"/>
    <a:srgbClr val="595959"/>
    <a:srgbClr val="4A5564"/>
    <a:srgbClr val="E6E6E6"/>
    <a:srgbClr val="FB999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2043" autoAdjust="0"/>
  </p:normalViewPr>
  <p:slideViewPr>
    <p:cSldViewPr snapToGrid="0">
      <p:cViewPr varScale="1">
        <p:scale>
          <a:sx n="89" d="100"/>
          <a:sy n="89" d="100"/>
        </p:scale>
        <p:origin x="1066" y="379"/>
      </p:cViewPr>
      <p:guideLst>
        <p:guide orient="horz" pos="2159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/>
              <a:t>월별 습도 그래프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평균상대습도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84</c:v>
                </c:pt>
                <c:pt idx="1">
                  <c:v>81</c:v>
                </c:pt>
                <c:pt idx="2">
                  <c:v>75</c:v>
                </c:pt>
                <c:pt idx="3">
                  <c:v>83</c:v>
                </c:pt>
                <c:pt idx="4">
                  <c:v>82</c:v>
                </c:pt>
                <c:pt idx="5">
                  <c:v>95</c:v>
                </c:pt>
                <c:pt idx="6">
                  <c:v>96</c:v>
                </c:pt>
                <c:pt idx="7">
                  <c:v>96</c:v>
                </c:pt>
                <c:pt idx="8">
                  <c:v>91</c:v>
                </c:pt>
                <c:pt idx="9">
                  <c:v>82</c:v>
                </c:pt>
                <c:pt idx="10">
                  <c:v>91</c:v>
                </c:pt>
                <c:pt idx="11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12-4956-933A-36624B7FE1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최소상대습도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2015-01'</c:v>
                </c:pt>
                <c:pt idx="1">
                  <c:v>2015-02'</c:v>
                </c:pt>
                <c:pt idx="2">
                  <c:v>2015-03'</c:v>
                </c:pt>
                <c:pt idx="3">
                  <c:v>2015-04'</c:v>
                </c:pt>
                <c:pt idx="4">
                  <c:v>2015-05'</c:v>
                </c:pt>
                <c:pt idx="5">
                  <c:v>2015-06'</c:v>
                </c:pt>
                <c:pt idx="6">
                  <c:v>2015-07'</c:v>
                </c:pt>
                <c:pt idx="7">
                  <c:v>2015-08'</c:v>
                </c:pt>
                <c:pt idx="8">
                  <c:v>2015-09'</c:v>
                </c:pt>
                <c:pt idx="9">
                  <c:v>2015-10'</c:v>
                </c:pt>
                <c:pt idx="10">
                  <c:v>2015-11'</c:v>
                </c:pt>
                <c:pt idx="11">
                  <c:v>2015-12'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48</c:v>
                </c:pt>
                <c:pt idx="1">
                  <c:v>42</c:v>
                </c:pt>
                <c:pt idx="2">
                  <c:v>26</c:v>
                </c:pt>
                <c:pt idx="3">
                  <c:v>22</c:v>
                </c:pt>
                <c:pt idx="4">
                  <c:v>22</c:v>
                </c:pt>
                <c:pt idx="5">
                  <c:v>49</c:v>
                </c:pt>
                <c:pt idx="6">
                  <c:v>66</c:v>
                </c:pt>
                <c:pt idx="7">
                  <c:v>65</c:v>
                </c:pt>
                <c:pt idx="8">
                  <c:v>55</c:v>
                </c:pt>
                <c:pt idx="9">
                  <c:v>45</c:v>
                </c:pt>
                <c:pt idx="10">
                  <c:v>54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12-4956-933A-36624B7FE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737664"/>
        <c:axId val="45398784"/>
      </c:lineChart>
      <c:catAx>
        <c:axId val="154737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398784"/>
        <c:crosses val="autoZero"/>
        <c:auto val="1"/>
        <c:lblAlgn val="ctr"/>
        <c:lblOffset val="100"/>
        <c:noMultiLvlLbl val="0"/>
      </c:catAx>
      <c:valAx>
        <c:axId val="453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47376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8T10:48:42.15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38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51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6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추천이유</a:t>
            </a:r>
            <a:endParaRPr lang="en-US" altLang="ko-KR" dirty="0"/>
          </a:p>
          <a:p>
            <a:r>
              <a:rPr lang="ko-KR" altLang="en-US" dirty="0"/>
              <a:t>저자가 엔시소프트에서 근무 경험을 바탕으로 적어 </a:t>
            </a:r>
            <a:r>
              <a:rPr lang="ko-KR" altLang="en-US" dirty="0" err="1"/>
              <a:t>하둡을</a:t>
            </a:r>
            <a:r>
              <a:rPr lang="ko-KR" altLang="en-US" dirty="0"/>
              <a:t> 사용하는데 있어 </a:t>
            </a:r>
            <a:r>
              <a:rPr lang="ko-KR" altLang="en-US" dirty="0" err="1"/>
              <a:t>핵심정리를</a:t>
            </a:r>
            <a:r>
              <a:rPr lang="ko-KR" altLang="en-US" dirty="0"/>
              <a:t> 잘하였다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샘플 코드와 실행 결과를 넣어 다른 </a:t>
            </a:r>
            <a:r>
              <a:rPr lang="en-US" altLang="ko-KR" dirty="0" err="1"/>
              <a:t>Sql</a:t>
            </a:r>
            <a:r>
              <a:rPr lang="ko-KR" altLang="en-US" dirty="0"/>
              <a:t>과 달리 글을 많이 줄이고 실습을 강조하여 지필을 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초보자 다음단계 </a:t>
            </a:r>
            <a:r>
              <a:rPr lang="ko-KR" altLang="en-US" dirty="0" err="1"/>
              <a:t>중급자</a:t>
            </a:r>
            <a:r>
              <a:rPr lang="ko-KR" altLang="en-US" dirty="0"/>
              <a:t> 단계가 배우는 단계로 </a:t>
            </a:r>
            <a:r>
              <a:rPr lang="en-US" altLang="ko-KR" dirty="0"/>
              <a:t>MySQL </a:t>
            </a:r>
            <a:r>
              <a:rPr lang="ko-KR" altLang="en-US" dirty="0"/>
              <a:t>연결도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76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0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0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4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8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ma.go.kr/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irkorea.or.kr/inde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oj6DI3PvAr0//" TargetMode="External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studio/?hl=ko" TargetMode="External"/><Relationship Id="rId11" Type="http://schemas.openxmlformats.org/officeDocument/2006/relationships/image" Target="../media/image32.png"/><Relationship Id="rId5" Type="http://schemas.openxmlformats.org/officeDocument/2006/relationships/hyperlink" Target="http://www.cdc.go.kr/CDC/main.jsp%20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mohw.go.kr/react/index.jsp%20/" TargetMode="External"/><Relationship Id="rId9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3053421" y="4050517"/>
            <a:ext cx="6123667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국내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 질병 분석 </a:t>
            </a:r>
            <a:r>
              <a:rPr lang="ko-KR" altLang="en-US" sz="32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</a:t>
            </a:r>
            <a:endParaRPr lang="en-US" altLang="ko-KR" sz="32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어플리케이션</a:t>
            </a:r>
            <a:endParaRPr lang="ko-KR" altLang="en-US" sz="32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82338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안효근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131969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김연수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181600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임정준</a:t>
            </a:r>
          </a:p>
        </p:txBody>
      </p:sp>
      <p:sp>
        <p:nvSpPr>
          <p:cNvPr id="76" name="모서리가 둥근 직사각형 65"/>
          <p:cNvSpPr/>
          <p:nvPr/>
        </p:nvSpPr>
        <p:spPr>
          <a:xfrm>
            <a:off x="7294077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정혜수</a:t>
            </a:r>
          </a:p>
        </p:txBody>
      </p:sp>
      <p:sp>
        <p:nvSpPr>
          <p:cNvPr id="77" name="모서리가 둥근 직사각형 65"/>
          <p:cNvSpPr/>
          <p:nvPr/>
        </p:nvSpPr>
        <p:spPr>
          <a:xfrm>
            <a:off x="9378261" y="6083078"/>
            <a:ext cx="1828800" cy="3600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김현구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52922" y="3625155"/>
            <a:ext cx="1686155" cy="595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D.P </a:t>
            </a:r>
            <a:r>
              <a:rPr lang="ko-KR" altLang="en-US" sz="25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008402" y="4296336"/>
            <a:ext cx="3111880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목 명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산학캡스톤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디자인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담당 교수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 현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숙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발표자 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 정 준</a:t>
            </a:r>
            <a:endParaRPr lang="en-US" altLang="ko-KR" sz="16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발표일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2019 04 04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22" y="6443078"/>
            <a:ext cx="176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2019/04/04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47552" y="3046775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C71C35-83B4-4300-9F33-B3DCE643620A}"/>
              </a:ext>
            </a:extLst>
          </p:cNvPr>
          <p:cNvSpPr txBox="1"/>
          <p:nvPr/>
        </p:nvSpPr>
        <p:spPr>
          <a:xfrm>
            <a:off x="12192000" y="2933849"/>
            <a:ext cx="1062692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인플루엔자</a:t>
            </a:r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군 </a:t>
            </a:r>
            <a:r>
              <a:rPr lang="ko-KR" altLang="en-US" dirty="0" err="1"/>
              <a:t>감염병</a:t>
            </a:r>
            <a:r>
              <a:rPr lang="en-US" altLang="ko-KR" dirty="0"/>
              <a:t>(</a:t>
            </a:r>
            <a:r>
              <a:rPr lang="ko-KR" altLang="en-US" dirty="0"/>
              <a:t>간헐적으로 유행할 가능성이 있어서 계속 감시하고 방역대책의 수립이 필요한 </a:t>
            </a:r>
            <a:r>
              <a:rPr lang="ko-KR" altLang="en-US" dirty="0" err="1"/>
              <a:t>감염병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매년 겨울철에 유행</a:t>
            </a:r>
            <a:r>
              <a:rPr lang="en-US" altLang="ko-KR" dirty="0"/>
              <a:t>/ </a:t>
            </a:r>
            <a:r>
              <a:rPr lang="ko-KR" altLang="en-US" dirty="0"/>
              <a:t>고위험군에서 </a:t>
            </a:r>
            <a:r>
              <a:rPr lang="ko-KR" altLang="en-US" dirty="0" err="1"/>
              <a:t>이환률</a:t>
            </a:r>
            <a:r>
              <a:rPr lang="ko-KR" altLang="en-US" dirty="0"/>
              <a:t> 및 사망률의 증가를 초래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원인병원체 </a:t>
            </a:r>
            <a:r>
              <a:rPr lang="en-US" altLang="ko-KR" dirty="0"/>
              <a:t>: </a:t>
            </a:r>
            <a:r>
              <a:rPr lang="ko-KR" altLang="en-US" dirty="0"/>
              <a:t>인플루엔자 바이러스</a:t>
            </a:r>
            <a:r>
              <a:rPr lang="en-US" altLang="ko-KR" dirty="0"/>
              <a:t>(A, B, C)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감염경로 </a:t>
            </a:r>
            <a:r>
              <a:rPr lang="en-US" altLang="ko-KR" dirty="0"/>
              <a:t>: </a:t>
            </a:r>
            <a:r>
              <a:rPr lang="ko-KR" altLang="en-US" dirty="0" err="1"/>
              <a:t>비말매개감염으로</a:t>
            </a:r>
            <a:r>
              <a:rPr lang="ko-KR" altLang="en-US" dirty="0"/>
              <a:t> 전파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잠복기 </a:t>
            </a:r>
            <a:r>
              <a:rPr lang="en-US" altLang="ko-KR" dirty="0"/>
              <a:t>: 1~4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2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</a:t>
            </a:r>
            <a:r>
              <a:rPr lang="ko-KR" altLang="en-US" dirty="0"/>
              <a:t>생후</a:t>
            </a:r>
            <a:r>
              <a:rPr lang="en-US" altLang="ko-KR" dirty="0"/>
              <a:t>6</a:t>
            </a:r>
            <a:r>
              <a:rPr lang="ko-KR" altLang="en-US" dirty="0"/>
              <a:t>개월</a:t>
            </a:r>
            <a:r>
              <a:rPr lang="en-US" altLang="ko-KR" dirty="0"/>
              <a:t>~</a:t>
            </a:r>
            <a:r>
              <a:rPr lang="ko-KR" altLang="en-US" dirty="0"/>
              <a:t>만</a:t>
            </a:r>
            <a:r>
              <a:rPr lang="en-US" altLang="ko-KR" dirty="0"/>
              <a:t>8</a:t>
            </a:r>
            <a:r>
              <a:rPr lang="ko-KR" altLang="en-US" dirty="0" err="1"/>
              <a:t>세소아</a:t>
            </a:r>
            <a:r>
              <a:rPr lang="en-US" altLang="ko-KR" dirty="0"/>
              <a:t>:1or2</a:t>
            </a:r>
            <a:r>
              <a:rPr lang="ko-KR" altLang="en-US" dirty="0"/>
              <a:t>회 접종</a:t>
            </a:r>
            <a:r>
              <a:rPr lang="en-US" altLang="ko-KR" dirty="0"/>
              <a:t>/ </a:t>
            </a:r>
            <a:r>
              <a:rPr lang="ko-KR" altLang="en-US" dirty="0"/>
              <a:t>만</a:t>
            </a:r>
            <a:r>
              <a:rPr lang="en-US" altLang="ko-KR" dirty="0"/>
              <a:t>9</a:t>
            </a:r>
            <a:r>
              <a:rPr lang="ko-KR" altLang="en-US" dirty="0" err="1"/>
              <a:t>세이상</a:t>
            </a:r>
            <a:r>
              <a:rPr lang="en-US" altLang="ko-KR" dirty="0"/>
              <a:t>~</a:t>
            </a:r>
            <a:r>
              <a:rPr lang="ko-KR" altLang="en-US" dirty="0"/>
              <a:t>성인 </a:t>
            </a:r>
            <a:r>
              <a:rPr lang="en-US" altLang="ko-KR" dirty="0"/>
              <a:t>:1</a:t>
            </a:r>
            <a:r>
              <a:rPr lang="ko-KR" altLang="en-US" dirty="0"/>
              <a:t>회 접종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군감염병</a:t>
            </a:r>
            <a:r>
              <a:rPr lang="en-US" altLang="ko-KR" dirty="0"/>
              <a:t>(</a:t>
            </a:r>
            <a:r>
              <a:rPr lang="ko-KR" altLang="en-US" dirty="0"/>
              <a:t>예방접종을 통하여 예방 및 관리가 가능하여 국가예방접종사업의 대상이 되는 </a:t>
            </a:r>
            <a:r>
              <a:rPr lang="ko-KR" altLang="en-US" dirty="0" err="1"/>
              <a:t>감염병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홍역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홍역 바이러스 감염에 의한 급성 </a:t>
            </a:r>
            <a:r>
              <a:rPr lang="ko-KR" altLang="en-US" dirty="0" err="1"/>
              <a:t>발열성</a:t>
            </a:r>
            <a:r>
              <a:rPr lang="ko-KR" altLang="en-US" dirty="0"/>
              <a:t> </a:t>
            </a:r>
            <a:r>
              <a:rPr lang="ko-KR" altLang="en-US" dirty="0" err="1"/>
              <a:t>발진성</a:t>
            </a:r>
            <a:r>
              <a:rPr lang="ko-KR" altLang="en-US" dirty="0"/>
              <a:t> 질환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증상 </a:t>
            </a:r>
            <a:r>
              <a:rPr lang="en-US" altLang="ko-KR" dirty="0"/>
              <a:t>: </a:t>
            </a:r>
            <a:r>
              <a:rPr lang="ko-KR" altLang="en-US" dirty="0"/>
              <a:t>고열</a:t>
            </a:r>
            <a:r>
              <a:rPr lang="en-US" altLang="ko-KR" dirty="0"/>
              <a:t>, </a:t>
            </a:r>
            <a:r>
              <a:rPr lang="ko-KR" altLang="en-US" dirty="0"/>
              <a:t>기침</a:t>
            </a:r>
            <a:r>
              <a:rPr lang="en-US" altLang="ko-KR" dirty="0"/>
              <a:t>, </a:t>
            </a:r>
            <a:r>
              <a:rPr lang="ko-KR" altLang="en-US" dirty="0"/>
              <a:t>콧물</a:t>
            </a:r>
            <a:r>
              <a:rPr lang="en-US" altLang="ko-KR" dirty="0"/>
              <a:t>, </a:t>
            </a:r>
            <a:r>
              <a:rPr lang="ko-KR" altLang="en-US" dirty="0"/>
              <a:t>결막염</a:t>
            </a:r>
            <a:r>
              <a:rPr lang="en-US" altLang="ko-KR" dirty="0"/>
              <a:t>, </a:t>
            </a:r>
            <a:r>
              <a:rPr lang="ko-KR" altLang="en-US" dirty="0"/>
              <a:t>구강점막에 반점에 이은 특징적인 </a:t>
            </a:r>
            <a:r>
              <a:rPr lang="ko-KR" altLang="en-US" dirty="0" err="1"/>
              <a:t>홍반성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합병증 </a:t>
            </a:r>
            <a:r>
              <a:rPr lang="en-US" altLang="ko-KR" dirty="0"/>
              <a:t>: </a:t>
            </a:r>
            <a:r>
              <a:rPr lang="ko-KR" altLang="en-US" dirty="0"/>
              <a:t>설사</a:t>
            </a:r>
            <a:r>
              <a:rPr lang="en-US" altLang="ko-KR" dirty="0"/>
              <a:t>, </a:t>
            </a:r>
            <a:r>
              <a:rPr lang="ko-KR" altLang="en-US" dirty="0"/>
              <a:t>중이염</a:t>
            </a:r>
            <a:r>
              <a:rPr lang="en-US" altLang="ko-KR" dirty="0"/>
              <a:t>, </a:t>
            </a:r>
            <a:r>
              <a:rPr lang="ko-KR" altLang="en-US" dirty="0"/>
              <a:t>기관지염</a:t>
            </a:r>
            <a:r>
              <a:rPr lang="en-US" altLang="ko-KR" dirty="0"/>
              <a:t>, </a:t>
            </a:r>
            <a:r>
              <a:rPr lang="ko-KR" altLang="en-US" dirty="0"/>
              <a:t>모세기관지염</a:t>
            </a:r>
            <a:r>
              <a:rPr lang="en-US" altLang="ko-KR" dirty="0"/>
              <a:t>, </a:t>
            </a:r>
            <a:r>
              <a:rPr lang="ko-KR" altLang="en-US" dirty="0" err="1"/>
              <a:t>크룹</a:t>
            </a:r>
            <a:r>
              <a:rPr lang="en-US" altLang="ko-KR" dirty="0"/>
              <a:t>, </a:t>
            </a:r>
            <a:r>
              <a:rPr lang="ko-KR" altLang="en-US" dirty="0"/>
              <a:t>기관지 폐렴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(2</a:t>
            </a:r>
            <a:r>
              <a:rPr lang="ko-KR" altLang="en-US" dirty="0"/>
              <a:t>회</a:t>
            </a:r>
            <a:r>
              <a:rPr lang="en-US" altLang="ko-KR" dirty="0"/>
              <a:t>-1</a:t>
            </a:r>
            <a:r>
              <a:rPr lang="ko-KR" altLang="en-US" dirty="0"/>
              <a:t>차</a:t>
            </a:r>
            <a:r>
              <a:rPr lang="en-US" altLang="ko-KR" dirty="0"/>
              <a:t>:</a:t>
            </a:r>
            <a:r>
              <a:rPr lang="ko-KR" altLang="en-US" dirty="0"/>
              <a:t>생후</a:t>
            </a:r>
            <a:r>
              <a:rPr lang="en-US" altLang="ko-KR" dirty="0"/>
              <a:t>12~15</a:t>
            </a:r>
            <a:r>
              <a:rPr lang="ko-KR" altLang="en-US" dirty="0"/>
              <a:t>개월</a:t>
            </a:r>
            <a:r>
              <a:rPr lang="en-US" altLang="ko-KR" dirty="0"/>
              <a:t>/2</a:t>
            </a:r>
            <a:r>
              <a:rPr lang="ko-KR" altLang="en-US" dirty="0"/>
              <a:t>차</a:t>
            </a:r>
            <a:r>
              <a:rPr lang="en-US" altLang="ko-KR" dirty="0"/>
              <a:t>:</a:t>
            </a:r>
            <a:r>
              <a:rPr lang="ko-KR" altLang="en-US" dirty="0"/>
              <a:t>만</a:t>
            </a:r>
            <a:r>
              <a:rPr lang="en-US" altLang="ko-KR" dirty="0"/>
              <a:t>4~6</a:t>
            </a:r>
            <a:r>
              <a:rPr lang="ko-KR" altLang="en-US" dirty="0"/>
              <a:t>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 사항</a:t>
            </a:r>
            <a:endParaRPr lang="en-US" altLang="ko-KR" dirty="0"/>
          </a:p>
          <a:p>
            <a:r>
              <a:rPr lang="en-US" altLang="ko-KR" dirty="0"/>
              <a:t>    1. </a:t>
            </a:r>
            <a:r>
              <a:rPr lang="ko-KR" altLang="en-US" dirty="0"/>
              <a:t>홍역을 앓았더라도 풍진과 유행성이하선염 예방을 위해 </a:t>
            </a:r>
            <a:r>
              <a:rPr lang="en-US" altLang="ko-KR" dirty="0"/>
              <a:t>MMR</a:t>
            </a:r>
            <a:r>
              <a:rPr lang="ko-KR" altLang="en-US" dirty="0"/>
              <a:t>백신을 </a:t>
            </a:r>
            <a:r>
              <a:rPr lang="en-US" altLang="ko-KR" dirty="0"/>
              <a:t>2</a:t>
            </a:r>
            <a:r>
              <a:rPr lang="ko-KR" altLang="en-US" dirty="0"/>
              <a:t>회 접종을 </a:t>
            </a:r>
            <a:r>
              <a:rPr lang="ko-KR" altLang="en-US" dirty="0" err="1"/>
              <a:t>완료해야함</a:t>
            </a:r>
            <a:endParaRPr lang="en-US" altLang="ko-KR" dirty="0"/>
          </a:p>
          <a:p>
            <a:r>
              <a:rPr lang="en-US" altLang="ko-KR" dirty="0"/>
              <a:t>    2. </a:t>
            </a:r>
            <a:r>
              <a:rPr lang="ko-KR" altLang="en-US" dirty="0"/>
              <a:t>생백신은 태아에게 영향을 끼칠 수 있음으로 </a:t>
            </a:r>
            <a:r>
              <a:rPr lang="en-US" altLang="ko-KR" dirty="0"/>
              <a:t>MMR</a:t>
            </a:r>
            <a:r>
              <a:rPr lang="ko-KR" altLang="en-US" dirty="0" err="1"/>
              <a:t>접종후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주간은 </a:t>
            </a:r>
            <a:r>
              <a:rPr lang="ko-KR" altLang="en-US" dirty="0" err="1"/>
              <a:t>임심을</a:t>
            </a:r>
            <a:r>
              <a:rPr lang="ko-KR" altLang="en-US" dirty="0"/>
              <a:t> 피해야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수두 바이러스에 의한 급성 </a:t>
            </a:r>
            <a:r>
              <a:rPr lang="ko-KR" altLang="en-US" dirty="0" err="1"/>
              <a:t>발진성</a:t>
            </a:r>
            <a:r>
              <a:rPr lang="ko-KR" altLang="en-US" dirty="0"/>
              <a:t> 감염질환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수포성</a:t>
            </a:r>
            <a:r>
              <a:rPr lang="ko-KR" altLang="en-US" dirty="0"/>
              <a:t> 병변에 직접접촉</a:t>
            </a:r>
            <a:r>
              <a:rPr lang="en-US" altLang="ko-KR" dirty="0"/>
              <a:t>, </a:t>
            </a:r>
            <a:r>
              <a:rPr lang="ko-KR" altLang="en-US" dirty="0"/>
              <a:t>호흡기 분비물의 공기전파를 통한 감염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예방법 </a:t>
            </a:r>
            <a:r>
              <a:rPr lang="en-US" altLang="ko-KR" dirty="0"/>
              <a:t>: </a:t>
            </a:r>
            <a:r>
              <a:rPr lang="ko-KR" altLang="en-US" dirty="0"/>
              <a:t>백신</a:t>
            </a:r>
            <a:r>
              <a:rPr lang="en-US" altLang="ko-KR" dirty="0"/>
              <a:t>(</a:t>
            </a:r>
            <a:r>
              <a:rPr lang="ko-KR" altLang="en-US" dirty="0"/>
              <a:t>금기사항 없는 생후 </a:t>
            </a:r>
            <a:r>
              <a:rPr lang="en-US" altLang="ko-KR" dirty="0"/>
              <a:t>12~15</a:t>
            </a:r>
            <a:r>
              <a:rPr lang="ko-KR" altLang="en-US" dirty="0"/>
              <a:t>개월의 모든 소아</a:t>
            </a:r>
            <a:r>
              <a:rPr lang="en-US" altLang="ko-KR" dirty="0"/>
              <a:t>/ </a:t>
            </a:r>
            <a:r>
              <a:rPr lang="ko-KR" altLang="en-US" dirty="0"/>
              <a:t>따라잡기 접종</a:t>
            </a:r>
            <a:r>
              <a:rPr lang="en-US" altLang="ko-KR" dirty="0"/>
              <a:t>-</a:t>
            </a:r>
            <a:r>
              <a:rPr lang="ko-KR" altLang="en-US" dirty="0"/>
              <a:t>정기접종 시기에 접종을 받지 못한 소아</a:t>
            </a:r>
            <a:r>
              <a:rPr lang="en-US" altLang="ko-KR" dirty="0"/>
              <a:t>(</a:t>
            </a:r>
            <a:r>
              <a:rPr lang="ko-KR" altLang="en-US" dirty="0"/>
              <a:t>만</a:t>
            </a:r>
            <a:r>
              <a:rPr lang="en-US" altLang="ko-KR" dirty="0"/>
              <a:t>13</a:t>
            </a:r>
            <a:r>
              <a:rPr lang="ko-KR" altLang="en-US" dirty="0"/>
              <a:t>세 미만</a:t>
            </a:r>
            <a:r>
              <a:rPr lang="en-US" altLang="ko-KR" dirty="0"/>
              <a:t>:1</a:t>
            </a:r>
            <a:r>
              <a:rPr lang="ko-KR" altLang="en-US" dirty="0" err="1"/>
              <a:t>회접종</a:t>
            </a:r>
            <a:r>
              <a:rPr lang="en-US" altLang="ko-KR" dirty="0"/>
              <a:t>/</a:t>
            </a:r>
            <a:r>
              <a:rPr lang="ko-KR" altLang="en-US" dirty="0"/>
              <a:t>만</a:t>
            </a:r>
            <a:r>
              <a:rPr lang="en-US" altLang="ko-KR" dirty="0"/>
              <a:t>13</a:t>
            </a:r>
            <a:r>
              <a:rPr lang="ko-KR" altLang="en-US" dirty="0"/>
              <a:t>세 이상 </a:t>
            </a:r>
            <a:r>
              <a:rPr lang="en-US" altLang="ko-KR" dirty="0"/>
              <a:t>: 4~8</a:t>
            </a:r>
            <a:r>
              <a:rPr lang="ko-KR" altLang="en-US" dirty="0"/>
              <a:t>주 간격으로 </a:t>
            </a:r>
            <a:r>
              <a:rPr lang="en-US" altLang="ko-KR" dirty="0"/>
              <a:t>2</a:t>
            </a:r>
            <a:r>
              <a:rPr lang="ko-KR" altLang="en-US" dirty="0"/>
              <a:t>회 접종</a:t>
            </a:r>
            <a:r>
              <a:rPr lang="en-US" altLang="ko-KR" dirty="0"/>
              <a:t>))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주의사항과 특이점</a:t>
            </a:r>
            <a:r>
              <a:rPr lang="en-US" altLang="ko-KR" dirty="0"/>
              <a:t>   </a:t>
            </a:r>
          </a:p>
          <a:p>
            <a:r>
              <a:rPr lang="en-US" altLang="ko-KR" dirty="0"/>
              <a:t>    1. </a:t>
            </a:r>
            <a:r>
              <a:rPr lang="ko-KR" altLang="en-US" dirty="0"/>
              <a:t>전에 수두를 앓은 경우 수두환자와 접촉하더라도 감염되지 않으니</a:t>
            </a:r>
            <a:r>
              <a:rPr lang="en-US" altLang="ko-KR" dirty="0"/>
              <a:t>, </a:t>
            </a:r>
            <a:r>
              <a:rPr lang="ko-KR" altLang="en-US" dirty="0"/>
              <a:t>드물게 면역이 저하된 경우 앓을 수 있음</a:t>
            </a:r>
            <a:endParaRPr lang="en-US" altLang="ko-KR" dirty="0"/>
          </a:p>
          <a:p>
            <a:r>
              <a:rPr lang="en-US" altLang="ko-KR" dirty="0"/>
              <a:t>    2. </a:t>
            </a:r>
            <a:r>
              <a:rPr lang="ko-KR" altLang="en-US" dirty="0"/>
              <a:t>수두의 면역이 있더라도 수두바이러스는 면역력이 떨어진 경우 대상포진으로 나타나게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2974225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160434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270844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수두 바이러스에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감염질환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수포성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병변에 직접접촉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호흡기 분비물의 공기전파를 통한 감염</a:t>
            </a: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737263"/>
            <a:ext cx="8589857" cy="1621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4933507"/>
            <a:ext cx="8183318" cy="12189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323932" y="4901722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금기사항 없는 생후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개월의 모든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정기접종 시기에 받지 못한 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미만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이상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4~8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 간격으로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615516" y="9843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5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DDF6322-94FC-4380-B673-451F2C531C7A}"/>
              </a:ext>
            </a:extLst>
          </p:cNvPr>
          <p:cNvSpPr/>
          <p:nvPr/>
        </p:nvSpPr>
        <p:spPr>
          <a:xfrm>
            <a:off x="681416" y="2260669"/>
            <a:ext cx="2580942" cy="2546596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907438-4A5B-45D3-8EFB-34D3A12CA127}"/>
              </a:ext>
            </a:extLst>
          </p:cNvPr>
          <p:cNvSpPr/>
          <p:nvPr/>
        </p:nvSpPr>
        <p:spPr>
          <a:xfrm>
            <a:off x="900131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E5A961-4D4E-40D5-AE30-E38B8DC5D99B}"/>
              </a:ext>
            </a:extLst>
          </p:cNvPr>
          <p:cNvSpPr/>
          <p:nvPr/>
        </p:nvSpPr>
        <p:spPr>
          <a:xfrm>
            <a:off x="656617" y="3253932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DDC41BE-8753-493F-A00D-764DC2B136ED}"/>
              </a:ext>
            </a:extLst>
          </p:cNvPr>
          <p:cNvSpPr/>
          <p:nvPr/>
        </p:nvSpPr>
        <p:spPr>
          <a:xfrm>
            <a:off x="3481073" y="2229608"/>
            <a:ext cx="2580942" cy="25465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588332A-5E1C-4E2D-A762-806B3B93B6F0}"/>
              </a:ext>
            </a:extLst>
          </p:cNvPr>
          <p:cNvSpPr/>
          <p:nvPr/>
        </p:nvSpPr>
        <p:spPr>
          <a:xfrm>
            <a:off x="3699788" y="2448321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F74D4B6-80B7-4518-891E-09A91679247E}"/>
              </a:ext>
            </a:extLst>
          </p:cNvPr>
          <p:cNvSpPr/>
          <p:nvPr/>
        </p:nvSpPr>
        <p:spPr>
          <a:xfrm>
            <a:off x="3481073" y="3088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7A2EC64-A770-4A4E-BDA6-BE2330F3E73E}"/>
              </a:ext>
            </a:extLst>
          </p:cNvPr>
          <p:cNvSpPr/>
          <p:nvPr/>
        </p:nvSpPr>
        <p:spPr>
          <a:xfrm>
            <a:off x="6280731" y="2229608"/>
            <a:ext cx="2580942" cy="2546596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A397F6F-BFA6-4A58-975A-6A7A77DAAB64}"/>
              </a:ext>
            </a:extLst>
          </p:cNvPr>
          <p:cNvSpPr/>
          <p:nvPr/>
        </p:nvSpPr>
        <p:spPr>
          <a:xfrm>
            <a:off x="6463588" y="243039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BB45FB-7628-4EFC-9BE0-C75473C2E6A4}"/>
              </a:ext>
            </a:extLst>
          </p:cNvPr>
          <p:cNvSpPr/>
          <p:nvPr/>
        </p:nvSpPr>
        <p:spPr>
          <a:xfrm>
            <a:off x="6280730" y="3073050"/>
            <a:ext cx="2580942" cy="1694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E053789-347F-4878-9927-D7ED63A5A4FA}"/>
              </a:ext>
            </a:extLst>
          </p:cNvPr>
          <p:cNvSpPr/>
          <p:nvPr/>
        </p:nvSpPr>
        <p:spPr>
          <a:xfrm>
            <a:off x="9083598" y="2260669"/>
            <a:ext cx="2580942" cy="25465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CFEC22C-4C5C-43F9-BE89-FCC32DFBA6A5}"/>
              </a:ext>
            </a:extLst>
          </p:cNvPr>
          <p:cNvSpPr/>
          <p:nvPr/>
        </p:nvSpPr>
        <p:spPr>
          <a:xfrm>
            <a:off x="9302313" y="2479382"/>
            <a:ext cx="2175162" cy="2146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B64109-0838-4AE7-85AA-9B430AFD0EB1}"/>
              </a:ext>
            </a:extLst>
          </p:cNvPr>
          <p:cNvSpPr/>
          <p:nvPr/>
        </p:nvSpPr>
        <p:spPr>
          <a:xfrm>
            <a:off x="9076289" y="3119016"/>
            <a:ext cx="2580943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4E13C9E2-4C39-4B10-94C6-8210FBB41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4" y="2491670"/>
            <a:ext cx="777503" cy="77750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4890DAC-2897-45D4-A824-7412547B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42" y="2534096"/>
            <a:ext cx="590987" cy="59098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1985052-5D37-422D-A4BD-9F8EBBD9A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94" y="2473742"/>
            <a:ext cx="670154" cy="6701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3E349F8-98E5-4F33-8CF2-7D4F98291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19" y="2518391"/>
            <a:ext cx="594544" cy="594544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2629579" y="104427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82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지역별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1FC1-5095-4BF2-BB0E-B51A2D116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78" y="2477724"/>
            <a:ext cx="3132981" cy="3132981"/>
          </a:xfrm>
          <a:prstGeom prst="rect">
            <a:avLst/>
          </a:prstGeom>
        </p:spPr>
      </p:pic>
      <p:sp>
        <p:nvSpPr>
          <p:cNvPr id="50" name="설명선: 굽은 선 49">
            <a:extLst>
              <a:ext uri="{FF2B5EF4-FFF2-40B4-BE49-F238E27FC236}">
                <a16:creationId xmlns:a16="http://schemas.microsoft.com/office/drawing/2014/main" id="{150C3082-F0E5-4C4E-AB98-7C92436DCF8D}"/>
              </a:ext>
            </a:extLst>
          </p:cNvPr>
          <p:cNvSpPr/>
          <p:nvPr/>
        </p:nvSpPr>
        <p:spPr>
          <a:xfrm>
            <a:off x="4108157" y="197842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93574"/>
              <a:gd name="adj6" fmla="val 161956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B24A89A6-136C-40B5-8B57-256DB0056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01" y="5755076"/>
            <a:ext cx="1023667" cy="1023667"/>
          </a:xfrm>
          <a:prstGeom prst="rect">
            <a:avLst/>
          </a:prstGeom>
        </p:spPr>
      </p:pic>
      <p:sp>
        <p:nvSpPr>
          <p:cNvPr id="76" name="설명선: 굽은 선 75">
            <a:extLst>
              <a:ext uri="{FF2B5EF4-FFF2-40B4-BE49-F238E27FC236}">
                <a16:creationId xmlns:a16="http://schemas.microsoft.com/office/drawing/2014/main" id="{F92D4118-75CA-4B22-90DF-D49655C74B14}"/>
              </a:ext>
            </a:extLst>
          </p:cNvPr>
          <p:cNvSpPr/>
          <p:nvPr/>
        </p:nvSpPr>
        <p:spPr>
          <a:xfrm>
            <a:off x="3762793" y="307796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4114"/>
              <a:gd name="adj6" fmla="val 17595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인천</a:t>
            </a:r>
          </a:p>
        </p:txBody>
      </p:sp>
      <p:sp>
        <p:nvSpPr>
          <p:cNvPr id="77" name="설명선: 굽은 선 76">
            <a:extLst>
              <a:ext uri="{FF2B5EF4-FFF2-40B4-BE49-F238E27FC236}">
                <a16:creationId xmlns:a16="http://schemas.microsoft.com/office/drawing/2014/main" id="{04C34B47-949B-4ACB-8148-005267965FFC}"/>
              </a:ext>
            </a:extLst>
          </p:cNvPr>
          <p:cNvSpPr/>
          <p:nvPr/>
        </p:nvSpPr>
        <p:spPr>
          <a:xfrm>
            <a:off x="4123845" y="3994712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20785"/>
              <a:gd name="adj6" fmla="val 204440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대전</a:t>
            </a:r>
          </a:p>
        </p:txBody>
      </p:sp>
      <p:sp>
        <p:nvSpPr>
          <p:cNvPr id="78" name="설명선: 굽은 선 77">
            <a:extLst>
              <a:ext uri="{FF2B5EF4-FFF2-40B4-BE49-F238E27FC236}">
                <a16:creationId xmlns:a16="http://schemas.microsoft.com/office/drawing/2014/main" id="{1C23F311-4BE9-4472-9693-03A793A667F1}"/>
              </a:ext>
            </a:extLst>
          </p:cNvPr>
          <p:cNvSpPr/>
          <p:nvPr/>
        </p:nvSpPr>
        <p:spPr>
          <a:xfrm>
            <a:off x="3762793" y="4910463"/>
            <a:ext cx="1284214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34103"/>
              <a:gd name="adj6" fmla="val 18502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광주</a:t>
            </a:r>
          </a:p>
        </p:txBody>
      </p:sp>
      <p:sp>
        <p:nvSpPr>
          <p:cNvPr id="79" name="설명선: 굽은 선 78">
            <a:extLst>
              <a:ext uri="{FF2B5EF4-FFF2-40B4-BE49-F238E27FC236}">
                <a16:creationId xmlns:a16="http://schemas.microsoft.com/office/drawing/2014/main" id="{E2FE3D10-1531-4E73-87FB-67AF374193F6}"/>
              </a:ext>
            </a:extLst>
          </p:cNvPr>
          <p:cNvSpPr/>
          <p:nvPr/>
        </p:nvSpPr>
        <p:spPr>
          <a:xfrm>
            <a:off x="8227255" y="2921053"/>
            <a:ext cx="1398883" cy="507948"/>
          </a:xfrm>
          <a:prstGeom prst="borderCallout2">
            <a:avLst>
              <a:gd name="adj1" fmla="val 49153"/>
              <a:gd name="adj2" fmla="val 139"/>
              <a:gd name="adj3" fmla="val 133076"/>
              <a:gd name="adj4" fmla="val -40811"/>
              <a:gd name="adj5" fmla="val 260720"/>
              <a:gd name="adj6" fmla="val -64692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대구</a:t>
            </a:r>
          </a:p>
        </p:txBody>
      </p:sp>
      <p:sp>
        <p:nvSpPr>
          <p:cNvPr id="80" name="설명선: 굽은 선 79">
            <a:extLst>
              <a:ext uri="{FF2B5EF4-FFF2-40B4-BE49-F238E27FC236}">
                <a16:creationId xmlns:a16="http://schemas.microsoft.com/office/drawing/2014/main" id="{79EEEEBD-B5D4-44D6-9DE6-86DA9A3BFC5B}"/>
              </a:ext>
            </a:extLst>
          </p:cNvPr>
          <p:cNvSpPr/>
          <p:nvPr/>
        </p:nvSpPr>
        <p:spPr>
          <a:xfrm>
            <a:off x="9012217" y="3837802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20003"/>
              <a:gd name="adj6" fmla="val -82801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울산</a:t>
            </a:r>
          </a:p>
        </p:txBody>
      </p:sp>
      <p:sp>
        <p:nvSpPr>
          <p:cNvPr id="81" name="설명선: 굽은 선 80">
            <a:extLst>
              <a:ext uri="{FF2B5EF4-FFF2-40B4-BE49-F238E27FC236}">
                <a16:creationId xmlns:a16="http://schemas.microsoft.com/office/drawing/2014/main" id="{C4A951F5-6D63-4A58-A35E-9EDCC24DB968}"/>
              </a:ext>
            </a:extLst>
          </p:cNvPr>
          <p:cNvSpPr/>
          <p:nvPr/>
        </p:nvSpPr>
        <p:spPr>
          <a:xfrm>
            <a:off x="9012217" y="4753554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-773"/>
              <a:gd name="adj6" fmla="val -82649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부산</a:t>
            </a:r>
          </a:p>
        </p:txBody>
      </p:sp>
      <p:sp>
        <p:nvSpPr>
          <p:cNvPr id="82" name="설명선: 굽은 선 81">
            <a:extLst>
              <a:ext uri="{FF2B5EF4-FFF2-40B4-BE49-F238E27FC236}">
                <a16:creationId xmlns:a16="http://schemas.microsoft.com/office/drawing/2014/main" id="{25D5A623-0307-4C8C-A8AC-6535B07C65AB}"/>
              </a:ext>
            </a:extLst>
          </p:cNvPr>
          <p:cNvSpPr/>
          <p:nvPr/>
        </p:nvSpPr>
        <p:spPr>
          <a:xfrm>
            <a:off x="7442293" y="5542150"/>
            <a:ext cx="1398883" cy="507948"/>
          </a:xfrm>
          <a:prstGeom prst="borderCallout2">
            <a:avLst>
              <a:gd name="adj1" fmla="val 49153"/>
              <a:gd name="adj2" fmla="val 139"/>
              <a:gd name="adj3" fmla="val 54220"/>
              <a:gd name="adj4" fmla="val -42083"/>
              <a:gd name="adj5" fmla="val 131083"/>
              <a:gd name="adj6" fmla="val -6585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제주도</a:t>
            </a:r>
          </a:p>
        </p:txBody>
      </p:sp>
      <p:sp>
        <p:nvSpPr>
          <p:cNvPr id="83" name="설명선: 굽은 선 82">
            <a:extLst>
              <a:ext uri="{FF2B5EF4-FFF2-40B4-BE49-F238E27FC236}">
                <a16:creationId xmlns:a16="http://schemas.microsoft.com/office/drawing/2014/main" id="{EA23E45F-96CD-44E9-88AC-9DB2B715FBD4}"/>
              </a:ext>
            </a:extLst>
          </p:cNvPr>
          <p:cNvSpPr/>
          <p:nvPr/>
        </p:nvSpPr>
        <p:spPr>
          <a:xfrm>
            <a:off x="2828692" y="24921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4220"/>
              <a:gd name="adj4" fmla="val 148537"/>
              <a:gd name="adj5" fmla="val 126978"/>
              <a:gd name="adj6" fmla="val 270703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경기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설명선: 굽은 선 83">
            <a:extLst>
              <a:ext uri="{FF2B5EF4-FFF2-40B4-BE49-F238E27FC236}">
                <a16:creationId xmlns:a16="http://schemas.microsoft.com/office/drawing/2014/main" id="{2AD96E90-8C5C-4CCF-9E14-2361F1CF6A08}"/>
              </a:ext>
            </a:extLst>
          </p:cNvPr>
          <p:cNvSpPr/>
          <p:nvPr/>
        </p:nvSpPr>
        <p:spPr>
          <a:xfrm>
            <a:off x="8519159" y="1488615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320106"/>
              <a:gd name="adj6" fmla="val -11767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강원</a:t>
            </a:r>
            <a:endParaRPr lang="ko-KR" altLang="en-US" sz="25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설명선: 굽은 선 84">
            <a:extLst>
              <a:ext uri="{FF2B5EF4-FFF2-40B4-BE49-F238E27FC236}">
                <a16:creationId xmlns:a16="http://schemas.microsoft.com/office/drawing/2014/main" id="{A5ECF024-4AC2-40D8-876B-600188C6549E}"/>
              </a:ext>
            </a:extLst>
          </p:cNvPr>
          <p:cNvSpPr/>
          <p:nvPr/>
        </p:nvSpPr>
        <p:spPr>
          <a:xfrm>
            <a:off x="2329435" y="3470344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50890"/>
              <a:gd name="adj4" fmla="val 237865"/>
              <a:gd name="adj5" fmla="val 53723"/>
              <a:gd name="adj6" fmla="val 339317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충북</a:t>
            </a:r>
          </a:p>
        </p:txBody>
      </p:sp>
      <p:sp>
        <p:nvSpPr>
          <p:cNvPr id="86" name="설명선: 굽은 선 85">
            <a:extLst>
              <a:ext uri="{FF2B5EF4-FFF2-40B4-BE49-F238E27FC236}">
                <a16:creationId xmlns:a16="http://schemas.microsoft.com/office/drawing/2014/main" id="{991FC049-CDFF-412E-9F0C-D770103C6022}"/>
              </a:ext>
            </a:extLst>
          </p:cNvPr>
          <p:cNvSpPr/>
          <p:nvPr/>
        </p:nvSpPr>
        <p:spPr>
          <a:xfrm>
            <a:off x="2346574" y="417051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58993"/>
              <a:gd name="adj4" fmla="val 133002"/>
              <a:gd name="adj5" fmla="val -42841"/>
              <a:gd name="adj6" fmla="val 344495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세종</a:t>
            </a:r>
          </a:p>
        </p:txBody>
      </p:sp>
      <p:sp>
        <p:nvSpPr>
          <p:cNvPr id="87" name="설명선: 굽은 선 86">
            <a:extLst>
              <a:ext uri="{FF2B5EF4-FFF2-40B4-BE49-F238E27FC236}">
                <a16:creationId xmlns:a16="http://schemas.microsoft.com/office/drawing/2014/main" id="{CF2EA888-336C-4EA0-A2AC-3CAF08B4ADBD}"/>
              </a:ext>
            </a:extLst>
          </p:cNvPr>
          <p:cNvSpPr/>
          <p:nvPr/>
        </p:nvSpPr>
        <p:spPr>
          <a:xfrm>
            <a:off x="8821513" y="2115096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54221"/>
              <a:gd name="adj4" fmla="val -75430"/>
              <a:gd name="adj5" fmla="val 266829"/>
              <a:gd name="adj6" fmla="val -116382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경북</a:t>
            </a:r>
          </a:p>
        </p:txBody>
      </p:sp>
      <p:sp>
        <p:nvSpPr>
          <p:cNvPr id="88" name="설명선: 굽은 선 87">
            <a:extLst>
              <a:ext uri="{FF2B5EF4-FFF2-40B4-BE49-F238E27FC236}">
                <a16:creationId xmlns:a16="http://schemas.microsoft.com/office/drawing/2014/main" id="{B46F4D59-CC4C-4DA5-9C7E-C00CFA8D0C6C}"/>
              </a:ext>
            </a:extLst>
          </p:cNvPr>
          <p:cNvSpPr/>
          <p:nvPr/>
        </p:nvSpPr>
        <p:spPr>
          <a:xfrm>
            <a:off x="10274550" y="3257610"/>
            <a:ext cx="1284213" cy="499295"/>
          </a:xfrm>
          <a:prstGeom prst="borderCallout2">
            <a:avLst>
              <a:gd name="adj1" fmla="val 54220"/>
              <a:gd name="adj2" fmla="val 2354"/>
              <a:gd name="adj3" fmla="val 107498"/>
              <a:gd name="adj4" fmla="val -166052"/>
              <a:gd name="adj5" fmla="val 290138"/>
              <a:gd name="adj6" fmla="val -236780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경남</a:t>
            </a:r>
          </a:p>
        </p:txBody>
      </p:sp>
      <p:sp>
        <p:nvSpPr>
          <p:cNvPr id="89" name="설명선: 굽은 선 88">
            <a:extLst>
              <a:ext uri="{FF2B5EF4-FFF2-40B4-BE49-F238E27FC236}">
                <a16:creationId xmlns:a16="http://schemas.microsoft.com/office/drawing/2014/main" id="{3CAADAB4-69A0-418F-8DB0-8A46F2817A59}"/>
              </a:ext>
            </a:extLst>
          </p:cNvPr>
          <p:cNvSpPr/>
          <p:nvPr/>
        </p:nvSpPr>
        <p:spPr>
          <a:xfrm>
            <a:off x="1762096" y="4859199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9479"/>
              <a:gd name="adj6" fmla="val 367798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전북</a:t>
            </a:r>
          </a:p>
        </p:txBody>
      </p:sp>
      <p:sp>
        <p:nvSpPr>
          <p:cNvPr id="90" name="설명선: 굽은 선 89">
            <a:extLst>
              <a:ext uri="{FF2B5EF4-FFF2-40B4-BE49-F238E27FC236}">
                <a16:creationId xmlns:a16="http://schemas.microsoft.com/office/drawing/2014/main" id="{2730D55E-A5D3-41FC-A9C4-C678FB6A630C}"/>
              </a:ext>
            </a:extLst>
          </p:cNvPr>
          <p:cNvSpPr/>
          <p:nvPr/>
        </p:nvSpPr>
        <p:spPr>
          <a:xfrm>
            <a:off x="2823944" y="5631897"/>
            <a:ext cx="1284213" cy="499295"/>
          </a:xfrm>
          <a:prstGeom prst="borderCallout2">
            <a:avLst>
              <a:gd name="adj1" fmla="val 54220"/>
              <a:gd name="adj2" fmla="val 100744"/>
              <a:gd name="adj3" fmla="val -45674"/>
              <a:gd name="adj4" fmla="val 187375"/>
              <a:gd name="adj5" fmla="val -66149"/>
              <a:gd name="adj6" fmla="val 260346"/>
            </a:avLst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8A7B00-B663-4ADF-AF3C-45C07BDA13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08298" y="104585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5B73BF0-F467-4C4B-88D7-700E844544E2}"/>
              </a:ext>
            </a:extLst>
          </p:cNvPr>
          <p:cNvSpPr/>
          <p:nvPr/>
        </p:nvSpPr>
        <p:spPr>
          <a:xfrm>
            <a:off x="403649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CB94D42-9DD9-4017-BA54-0B57491A8916}"/>
              </a:ext>
            </a:extLst>
          </p:cNvPr>
          <p:cNvSpPr/>
          <p:nvPr/>
        </p:nvSpPr>
        <p:spPr>
          <a:xfrm>
            <a:off x="595541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60BF5-44B4-449F-877D-7A4AAA7B39E3}"/>
              </a:ext>
            </a:extLst>
          </p:cNvPr>
          <p:cNvSpPr/>
          <p:nvPr/>
        </p:nvSpPr>
        <p:spPr>
          <a:xfrm>
            <a:off x="96338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90E7401-8F9D-4B99-B4C0-2E2E6A64521F}"/>
              </a:ext>
            </a:extLst>
          </p:cNvPr>
          <p:cNvSpPr/>
          <p:nvPr/>
        </p:nvSpPr>
        <p:spPr>
          <a:xfrm>
            <a:off x="3278853" y="1378194"/>
            <a:ext cx="2228722" cy="2199063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B3C9B9C-6438-46CF-935E-FF579DF551D3}"/>
              </a:ext>
            </a:extLst>
          </p:cNvPr>
          <p:cNvSpPr/>
          <p:nvPr/>
        </p:nvSpPr>
        <p:spPr>
          <a:xfrm>
            <a:off x="3470745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4628E9D-669A-4D3B-BF7A-79498972EBD5}"/>
              </a:ext>
            </a:extLst>
          </p:cNvPr>
          <p:cNvSpPr/>
          <p:nvPr/>
        </p:nvSpPr>
        <p:spPr>
          <a:xfrm>
            <a:off x="2971542" y="1821519"/>
            <a:ext cx="2727230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온도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A13009D-8C59-4602-96FD-FE1915F37443}"/>
              </a:ext>
            </a:extLst>
          </p:cNvPr>
          <p:cNvSpPr/>
          <p:nvPr/>
        </p:nvSpPr>
        <p:spPr>
          <a:xfrm>
            <a:off x="6345254" y="1378194"/>
            <a:ext cx="2228722" cy="219906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320C350-6E26-4BFD-A1AA-8B2DE426B6A4}"/>
              </a:ext>
            </a:extLst>
          </p:cNvPr>
          <p:cNvSpPr/>
          <p:nvPr/>
        </p:nvSpPr>
        <p:spPr>
          <a:xfrm>
            <a:off x="6537146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1B33660-039A-4B2B-A073-999B9DA33131}"/>
              </a:ext>
            </a:extLst>
          </p:cNvPr>
          <p:cNvSpPr/>
          <p:nvPr/>
        </p:nvSpPr>
        <p:spPr>
          <a:xfrm>
            <a:off x="6037943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5190E5D-A115-48D3-BB9E-00F2132AE1E8}"/>
              </a:ext>
            </a:extLst>
          </p:cNvPr>
          <p:cNvSpPr/>
          <p:nvPr/>
        </p:nvSpPr>
        <p:spPr>
          <a:xfrm>
            <a:off x="9220458" y="1378194"/>
            <a:ext cx="2228722" cy="2199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EA38A56-63AC-4DBF-9B1C-CA25869CCA3E}"/>
              </a:ext>
            </a:extLst>
          </p:cNvPr>
          <p:cNvSpPr/>
          <p:nvPr/>
        </p:nvSpPr>
        <p:spPr>
          <a:xfrm>
            <a:off x="9412350" y="1560976"/>
            <a:ext cx="1858225" cy="1833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0FA017B-8F14-480F-B45A-9B2619BBA8BC}"/>
              </a:ext>
            </a:extLst>
          </p:cNvPr>
          <p:cNvSpPr/>
          <p:nvPr/>
        </p:nvSpPr>
        <p:spPr>
          <a:xfrm>
            <a:off x="8913147" y="1821519"/>
            <a:ext cx="2875204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습도</a:t>
            </a:r>
            <a:endParaRPr lang="en-US" altLang="ko-KR" sz="3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7234B5BF-6651-4952-99D8-8B6008F117AA}"/>
              </a:ext>
            </a:extLst>
          </p:cNvPr>
          <p:cNvSpPr/>
          <p:nvPr/>
        </p:nvSpPr>
        <p:spPr>
          <a:xfrm>
            <a:off x="2625740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십자형 70">
            <a:extLst>
              <a:ext uri="{FF2B5EF4-FFF2-40B4-BE49-F238E27FC236}">
                <a16:creationId xmlns:a16="http://schemas.microsoft.com/office/drawing/2014/main" id="{44857478-08F8-4473-B69A-767E37399ABC}"/>
              </a:ext>
            </a:extLst>
          </p:cNvPr>
          <p:cNvSpPr/>
          <p:nvPr/>
        </p:nvSpPr>
        <p:spPr>
          <a:xfrm>
            <a:off x="8592847" y="2148441"/>
            <a:ext cx="627611" cy="627611"/>
          </a:xfrm>
          <a:prstGeom prst="plus">
            <a:avLst>
              <a:gd name="adj" fmla="val 41854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817C8C-BEA2-465A-B4FA-8703F51C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7"/>
          <a:stretch/>
        </p:blipFill>
        <p:spPr>
          <a:xfrm>
            <a:off x="287535" y="3655407"/>
            <a:ext cx="5750408" cy="2679236"/>
          </a:xfrm>
          <a:prstGeom prst="rect">
            <a:avLst/>
          </a:prstGeom>
        </p:spPr>
      </p:pic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2720413-D5E2-4C45-9C74-1DA466E78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830755"/>
              </p:ext>
            </p:extLst>
          </p:nvPr>
        </p:nvGraphicFramePr>
        <p:xfrm>
          <a:off x="6345254" y="3655407"/>
          <a:ext cx="5307863" cy="267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17AA8C9C-FC83-41A9-B05F-BB0F6C166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84" y="1815586"/>
            <a:ext cx="646660" cy="64666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D52486D5-1602-497E-BA51-5474202D26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65" y="1778312"/>
            <a:ext cx="472965" cy="56213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87535" y="6362924"/>
            <a:ext cx="499230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이미지 출처 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기상청에서 </a:t>
            </a:r>
            <a:r>
              <a:rPr lang="ko-KR" altLang="en-US" sz="1200" dirty="0" err="1">
                <a:latin typeface="+mj-lt"/>
              </a:rPr>
              <a:t>년도별</a:t>
            </a:r>
            <a:r>
              <a:rPr lang="ko-KR" altLang="en-US" sz="1200" dirty="0">
                <a:latin typeface="+mj-lt"/>
              </a:rPr>
              <a:t> 서울의 기온분석 과 습도 그래프</a:t>
            </a:r>
            <a:endParaRPr lang="en-US" altLang="ko-KR" sz="1200" dirty="0">
              <a:latin typeface="+mj-lt"/>
            </a:endParaRPr>
          </a:p>
          <a:p>
            <a:pPr fontAlgn="base"/>
            <a:r>
              <a:rPr lang="en-US" altLang="ko-KR" sz="1400" dirty="0">
                <a:hlinkClick r:id="rId6"/>
              </a:rPr>
              <a:t>http://www.kma.go.kr/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998685-3578-45DA-808A-84A7B1DB8AF3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2)-2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 예측의 기준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75843" y="10348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039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3)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기능의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/>
              <a:t>Criterion of disease prediction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E77F306-CD7B-4917-B5C3-322E8AEE4391}"/>
              </a:ext>
            </a:extLst>
          </p:cNvPr>
          <p:cNvSpPr/>
          <p:nvPr/>
        </p:nvSpPr>
        <p:spPr>
          <a:xfrm>
            <a:off x="3812352" y="1558290"/>
            <a:ext cx="4273200" cy="241864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45B768B-F40E-4CA9-90B3-E26F82A76513}"/>
              </a:ext>
            </a:extLst>
          </p:cNvPr>
          <p:cNvSpPr/>
          <p:nvPr/>
        </p:nvSpPr>
        <p:spPr>
          <a:xfrm>
            <a:off x="4054926" y="1755288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BD6D9F8-C181-42F5-8EF2-1BFC073177CC}"/>
              </a:ext>
            </a:extLst>
          </p:cNvPr>
          <p:cNvSpPr/>
          <p:nvPr/>
        </p:nvSpPr>
        <p:spPr>
          <a:xfrm>
            <a:off x="4122878" y="2348940"/>
            <a:ext cx="3729128" cy="112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자유로운</a:t>
            </a:r>
            <a:r>
              <a:rPr lang="en-US" altLang="ko-KR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게시글 작성을 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통한 정보교류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7214374-FB83-4C94-9287-24EA4283DA08}"/>
              </a:ext>
            </a:extLst>
          </p:cNvPr>
          <p:cNvSpPr/>
          <p:nvPr/>
        </p:nvSpPr>
        <p:spPr>
          <a:xfrm>
            <a:off x="6654392" y="3784103"/>
            <a:ext cx="4273200" cy="24186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B8D6C6F-2151-4DB6-BCE9-F899F9762B47}"/>
              </a:ext>
            </a:extLst>
          </p:cNvPr>
          <p:cNvSpPr/>
          <p:nvPr/>
        </p:nvSpPr>
        <p:spPr>
          <a:xfrm>
            <a:off x="6896966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3B96C9E-DB48-43EC-98F6-72F69B738ED0}"/>
              </a:ext>
            </a:extLst>
          </p:cNvPr>
          <p:cNvSpPr/>
          <p:nvPr/>
        </p:nvSpPr>
        <p:spPr>
          <a:xfrm>
            <a:off x="7160072" y="4559625"/>
            <a:ext cx="3302357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매 달 관련</a:t>
            </a:r>
            <a:r>
              <a:rPr lang="ko-KR" alt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2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 주의 안내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BF244C9-8A10-4DB8-A8C9-843DF4F7BD19}"/>
              </a:ext>
            </a:extLst>
          </p:cNvPr>
          <p:cNvSpPr/>
          <p:nvPr/>
        </p:nvSpPr>
        <p:spPr>
          <a:xfrm>
            <a:off x="1021834" y="3784103"/>
            <a:ext cx="4273200" cy="24186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74D7B3F-F766-4286-83F1-595AD5657058}"/>
              </a:ext>
            </a:extLst>
          </p:cNvPr>
          <p:cNvSpPr/>
          <p:nvPr/>
        </p:nvSpPr>
        <p:spPr>
          <a:xfrm>
            <a:off x="1264408" y="3981101"/>
            <a:ext cx="3828571" cy="20472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8407A8-DC77-4D4F-9D7A-088519CD90B4}"/>
              </a:ext>
            </a:extLst>
          </p:cNvPr>
          <p:cNvSpPr/>
          <p:nvPr/>
        </p:nvSpPr>
        <p:spPr>
          <a:xfrm>
            <a:off x="1720832" y="4538908"/>
            <a:ext cx="2875204" cy="108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관련 질병</a:t>
            </a:r>
            <a:endParaRPr lang="en-US" altLang="ko-KR" sz="2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3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 정보제공 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ED575FA3-BE7D-46D9-AC2F-B17EFB1AE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58" y="4000708"/>
            <a:ext cx="570069" cy="570069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CE08E67E-1442-4F21-A49C-1812951F1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11" y="4049916"/>
            <a:ext cx="600880" cy="60088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65B9D937-BA94-41A3-93BE-F0214EAB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72" y="1849887"/>
            <a:ext cx="526214" cy="56452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566584" y="10588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4)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기대방안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altLang="ko-KR" sz="1600" b="1" dirty="0"/>
              <a:t>xpected measure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5839" y="1283628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1118" y="1469837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06080" y="1823323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각 지역별로 최신 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년 간 계절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매 달마다 많이 걸리는 질병에  대한 예방 정보를 쉽게 얻을 수 있다</a:t>
            </a:r>
            <a:r>
              <a:rPr lang="en-US" altLang="ko-KR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495839" y="316687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671118" y="335308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06080" y="3706571"/>
            <a:ext cx="1053737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정보를 보다 자세히 얻을 수 있다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4" name="모서리가 둥근 직사각형 32">
            <a:extLst>
              <a:ext uri="{FF2B5EF4-FFF2-40B4-BE49-F238E27FC236}">
                <a16:creationId xmlns:a16="http://schemas.microsoft.com/office/drawing/2014/main" id="{D72FEE91-9C2A-40EE-87D8-7EAF9A2E7BE9}"/>
              </a:ext>
            </a:extLst>
          </p:cNvPr>
          <p:cNvSpPr/>
          <p:nvPr/>
        </p:nvSpPr>
        <p:spPr>
          <a:xfrm>
            <a:off x="495839" y="5016746"/>
            <a:ext cx="11173011" cy="163849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3">
            <a:extLst>
              <a:ext uri="{FF2B5EF4-FFF2-40B4-BE49-F238E27FC236}">
                <a16:creationId xmlns:a16="http://schemas.microsoft.com/office/drawing/2014/main" id="{469DC926-D180-4FA1-9B64-EFFFE1C38B09}"/>
              </a:ext>
            </a:extLst>
          </p:cNvPr>
          <p:cNvSpPr/>
          <p:nvPr/>
        </p:nvSpPr>
        <p:spPr>
          <a:xfrm>
            <a:off x="671118" y="5202955"/>
            <a:ext cx="10772337" cy="12370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95A01C-E1DB-4068-AB2F-B1754716C1A7}"/>
              </a:ext>
            </a:extLst>
          </p:cNvPr>
          <p:cNvSpPr txBox="1"/>
          <p:nvPr/>
        </p:nvSpPr>
        <p:spPr>
          <a:xfrm>
            <a:off x="827312" y="5574372"/>
            <a:ext cx="1053737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질병에 대한 정보 교류를 통해 질병에 </a:t>
            </a:r>
            <a:r>
              <a:rPr lang="ko-KR" altLang="en-US" b="1" dirty="0" smtClean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대한 </a:t>
            </a:r>
            <a:r>
              <a:rPr lang="ko-KR" altLang="en-US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손쉬운 대처 가능하게 된다</a:t>
            </a:r>
            <a:endParaRPr lang="ko-KR" altLang="en-US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26836" y="97062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08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시스템 흐름도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흐름도 자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5" y="1661946"/>
            <a:ext cx="1765696" cy="176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hadoop.logo.t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81" y="1706512"/>
            <a:ext cx="2271271" cy="17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app-rc-0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275" y="4014901"/>
            <a:ext cx="1858707" cy="205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4266" y="3531567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2284" y="6089067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앱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42580" y="3482233"/>
            <a:ext cx="171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하둡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2312465" y="2378539"/>
            <a:ext cx="592100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8287357" y="2522168"/>
            <a:ext cx="786352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굽은 화살표 5"/>
          <p:cNvSpPr/>
          <p:nvPr/>
        </p:nvSpPr>
        <p:spPr>
          <a:xfrm rot="10800000">
            <a:off x="9254910" y="4024742"/>
            <a:ext cx="781946" cy="767468"/>
          </a:xfrm>
          <a:prstGeom prst="ben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10800000">
            <a:off x="6012572" y="4796830"/>
            <a:ext cx="786352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70606" y="119757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091" y="1627212"/>
            <a:ext cx="1890862" cy="1890862"/>
          </a:xfrm>
          <a:prstGeom prst="rect">
            <a:avLst/>
          </a:prstGeom>
        </p:spPr>
      </p:pic>
      <p:sp>
        <p:nvSpPr>
          <p:cNvPr id="28" name="오른쪽 화살표 27"/>
          <p:cNvSpPr/>
          <p:nvPr/>
        </p:nvSpPr>
        <p:spPr>
          <a:xfrm>
            <a:off x="4967118" y="2406388"/>
            <a:ext cx="786352" cy="33251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12993" y="3513535"/>
            <a:ext cx="173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데이터수집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73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2918" y="1264024"/>
            <a:ext cx="6158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어플에서</a:t>
            </a:r>
            <a:r>
              <a:rPr lang="ko-KR" altLang="en-US" dirty="0" smtClean="0"/>
              <a:t> 사용자가 원하는 질병 클릭 시 사용자에 대한 정보를 </a:t>
            </a:r>
            <a:r>
              <a:rPr lang="ko-KR" altLang="en-US" dirty="0" err="1" smtClean="0"/>
              <a:t>디비에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2" y="515889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</a:rPr>
              <a:t>개발 일정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</a:rPr>
              <a:t>Execution Schedule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683116" y="1406429"/>
            <a:ext cx="2386161" cy="2354407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3116" y="2636145"/>
            <a:ext cx="2386161" cy="3284364"/>
          </a:xfrm>
          <a:prstGeom prst="rect">
            <a:avLst/>
          </a:prstGeom>
          <a:solidFill>
            <a:srgbClr val="FFD966"/>
          </a:solidFill>
          <a:ln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864271" y="1588605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75752" y="235758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3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3451710" y="1371375"/>
            <a:ext cx="2386161" cy="235440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451710" y="2601091"/>
            <a:ext cx="2386161" cy="33194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3632865" y="15535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5783" y="3755024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설치 및 개발환경 통일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레이아웃 완성</a:t>
            </a:r>
            <a:endParaRPr lang="ko-KR" altLang="en-US" sz="1700" b="1" dirty="0">
              <a:latin typeface="+mj-l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24377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ysClr val="windowText" lastClr="000000"/>
                </a:solidFill>
                <a:latin typeface="+mj-lt"/>
              </a:rPr>
              <a:t>하둡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,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MySQL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과</a:t>
            </a:r>
            <a:endParaRPr lang="en-US" altLang="ko-KR" sz="1700" b="1" dirty="0">
              <a:solidFill>
                <a:sysClr val="windowText" lastClr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어플리케이션 통신으로</a:t>
            </a:r>
            <a:r>
              <a:rPr lang="en-US" altLang="ko-KR" sz="1700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ko-KR" altLang="en-US" sz="1700" b="1" dirty="0">
                <a:solidFill>
                  <a:sysClr val="windowText" lastClr="000000"/>
                </a:solidFill>
                <a:latin typeface="+mj-lt"/>
              </a:rPr>
              <a:t>화면 표시</a:t>
            </a:r>
          </a:p>
          <a:p>
            <a:pPr>
              <a:lnSpc>
                <a:spcPct val="150000"/>
              </a:lnSpc>
            </a:pPr>
            <a:endParaRPr lang="ko-KR" altLang="en-US" sz="1700" b="1" dirty="0">
              <a:latin typeface="+mj-lt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20303" y="2630436"/>
            <a:ext cx="2386161" cy="3319418"/>
          </a:xfrm>
          <a:prstGeom prst="rect">
            <a:avLst/>
          </a:prstGeom>
          <a:solidFill>
            <a:srgbClr val="FB9997"/>
          </a:solidFill>
          <a:ln>
            <a:solidFill>
              <a:srgbClr val="FB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92970" y="3737497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최종 구현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테스트 </a:t>
            </a:r>
            <a:r>
              <a:rPr lang="en-US" altLang="ko-KR" sz="1700" b="1" dirty="0">
                <a:solidFill>
                  <a:sysClr val="windowText" lastClr="000000"/>
                </a:solidFill>
              </a:rPr>
              <a:t>&amp; </a:t>
            </a:r>
            <a:r>
              <a:rPr lang="ko-KR" altLang="en-US" sz="1700" b="1" dirty="0">
                <a:solidFill>
                  <a:sysClr val="windowText" lastClr="000000"/>
                </a:solidFill>
              </a:rPr>
              <a:t>유지보수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4060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4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6220304" y="1409975"/>
            <a:ext cx="2386161" cy="2309995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064681" y="2601091"/>
            <a:ext cx="2386161" cy="331941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237348" y="3719970"/>
            <a:ext cx="2053756" cy="1984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ysClr val="windowText" lastClr="000000"/>
                </a:solidFill>
              </a:rPr>
              <a:t>영어로 발표자료 작성</a:t>
            </a:r>
            <a:endParaRPr lang="en-US" altLang="ko-KR" sz="17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6411291" y="159215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11291" y="2350669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5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9064682" y="1409335"/>
            <a:ext cx="2386161" cy="230999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9255669" y="1591511"/>
            <a:ext cx="2011004" cy="19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164878" y="2342356"/>
            <a:ext cx="212145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6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월 일정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332420" y="727122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37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249" y="54494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858D7C-7169-48E2-9B90-0E99F5F15E91}"/>
              </a:ext>
            </a:extLst>
          </p:cNvPr>
          <p:cNvSpPr txBox="1"/>
          <p:nvPr/>
        </p:nvSpPr>
        <p:spPr>
          <a:xfrm>
            <a:off x="962109" y="1388988"/>
            <a:ext cx="352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하둡</a:t>
            </a:r>
            <a:r>
              <a:rPr lang="ko-KR" altLang="en-US" b="1" dirty="0"/>
              <a:t>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시작하세요 </a:t>
            </a:r>
            <a:r>
              <a:rPr lang="ko-KR" altLang="en-US" dirty="0" err="1"/>
              <a:t>하둡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r>
              <a:rPr lang="en-US" altLang="ko-KR" dirty="0"/>
              <a:t>2. SQL </a:t>
            </a:r>
            <a:r>
              <a:rPr lang="ko-KR" altLang="en-US" dirty="0"/>
              <a:t>더 쉽게</a:t>
            </a:r>
            <a:r>
              <a:rPr lang="en-US" altLang="ko-KR" dirty="0"/>
              <a:t>, </a:t>
            </a:r>
            <a:r>
              <a:rPr lang="ko-KR" altLang="en-US" dirty="0"/>
              <a:t>더 깊게</a:t>
            </a:r>
            <a:endParaRPr lang="en-US" altLang="ko-KR" dirty="0"/>
          </a:p>
        </p:txBody>
      </p:sp>
      <p:pic>
        <p:nvPicPr>
          <p:cNvPr id="7170" name="Picture 2" descr="C:\Users\Administrator\Desktop\시작하세요 하둡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09" y="3233392"/>
            <a:ext cx="2238631" cy="278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Administrator\Desktop\안드로이드 프로그래밍 정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4" y="3224701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istrator\Desktop\안드로이드 프로그래밍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5" y="3233392"/>
            <a:ext cx="2238631" cy="27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412" y="1388988"/>
            <a:ext cx="4450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어플리케이션 제작 참조 문헌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1.Android Studio</a:t>
            </a:r>
            <a:r>
              <a:rPr lang="ko-KR" altLang="en-US" dirty="0"/>
              <a:t>를 활용한 </a:t>
            </a:r>
            <a:r>
              <a:rPr lang="ko-KR" altLang="en-US" dirty="0" smtClean="0"/>
              <a:t>안드로이드                  프로그래밍</a:t>
            </a:r>
            <a:r>
              <a:rPr lang="en-US" altLang="ko-KR" dirty="0"/>
              <a:t>(</a:t>
            </a:r>
            <a:r>
              <a:rPr lang="en-US" altLang="ko-KR" dirty="0" err="1"/>
              <a:t>Andrioid</a:t>
            </a:r>
            <a:r>
              <a:rPr lang="en-US" altLang="ko-KR" dirty="0"/>
              <a:t> 7.0(</a:t>
            </a:r>
            <a:r>
              <a:rPr lang="ko-KR" altLang="en-US" dirty="0" smtClean="0"/>
              <a:t>누가</a:t>
            </a:r>
            <a:r>
              <a:rPr lang="en-US" altLang="ko-KR" dirty="0" smtClean="0"/>
              <a:t>)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프로그래밍정복 </a:t>
            </a:r>
            <a:r>
              <a:rPr lang="en-US" altLang="ko-KR" dirty="0"/>
              <a:t>1</a:t>
            </a:r>
            <a:r>
              <a:rPr lang="ko-KR" altLang="en-US" dirty="0"/>
              <a:t>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345922" y="740355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67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6874" y="515889"/>
            <a:ext cx="11440813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94813" y="115630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팀원 소개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/>
              <a:t>Team Introduce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pic>
        <p:nvPicPr>
          <p:cNvPr id="1026" name="Picture 2" descr="C:\Users\Administrator\Desktop\KakaoTalk_20190322_102630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876" y="1714839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KakaoTalk_20190322_1052124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811" y="1714863"/>
            <a:ext cx="1652050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KakaoTalk_20190322_103933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48" y="1714839"/>
            <a:ext cx="1682197" cy="220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제목 없음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1714862"/>
            <a:ext cx="1625187" cy="22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제목 없음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305" y="1714863"/>
            <a:ext cx="1646838" cy="22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6350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09174" y="1373502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4093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599605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33159" y="1347659"/>
            <a:ext cx="2097646" cy="5059746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7528"/>
              </p:ext>
            </p:extLst>
          </p:nvPr>
        </p:nvGraphicFramePr>
        <p:xfrm>
          <a:off x="544593" y="4206029"/>
          <a:ext cx="1943643" cy="166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안효근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010-7227-4260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dksgyrms1579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앱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레이아웃 제작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36373"/>
              </p:ext>
            </p:extLst>
          </p:nvPr>
        </p:nvGraphicFramePr>
        <p:xfrm>
          <a:off x="2800820" y="4168079"/>
          <a:ext cx="1943643" cy="17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임정준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010-6650-7445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3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ehrn56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err="1"/>
                        <a:t>앱</a:t>
                      </a:r>
                      <a:r>
                        <a:rPr lang="ko-KR" altLang="en-US" sz="1100" b="1" dirty="0"/>
                        <a:t> </a:t>
                      </a:r>
                      <a:r>
                        <a:rPr lang="en-US" altLang="ko-KR" sz="1100" b="1" dirty="0"/>
                        <a:t>&amp; </a:t>
                      </a:r>
                      <a:r>
                        <a:rPr lang="ko-KR" altLang="en-US" sz="1100" b="1" dirty="0" err="1" smtClean="0"/>
                        <a:t>하둡</a:t>
                      </a:r>
                      <a:endParaRPr lang="ko-KR" altLang="en-US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13187"/>
              </p:ext>
            </p:extLst>
          </p:nvPr>
        </p:nvGraphicFramePr>
        <p:xfrm>
          <a:off x="5075459" y="4163166"/>
          <a:ext cx="1943643" cy="171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김현구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010-6243-3502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k1hq1201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00132"/>
              </p:ext>
            </p:extLst>
          </p:nvPr>
        </p:nvGraphicFramePr>
        <p:xfrm>
          <a:off x="9706524" y="4134111"/>
          <a:ext cx="1943643" cy="173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 err="1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정혜수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010-9457-3489</a:t>
                      </a:r>
                      <a:endParaRPr lang="ko-KR" alt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ehdrkdeod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@naver.com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 latinLnBrk="1"/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9511"/>
              </p:ext>
            </p:extLst>
          </p:nvPr>
        </p:nvGraphicFramePr>
        <p:xfrm>
          <a:off x="7410160" y="4147534"/>
          <a:ext cx="1943643" cy="171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김연수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PHONE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010-9361-7968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100" b="1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EMAIL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kys79757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@naver.com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ysClr val="windowText" lastClr="000000"/>
                          </a:solidFill>
                        </a:rPr>
                        <a:t>PART</a:t>
                      </a:r>
                      <a:endParaRPr lang="ko-KR" altLang="en-US" sz="11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7B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ko-KR" alt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288840" y="712617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9638" y="115630"/>
            <a:ext cx="6123667" cy="1146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참고문헌 및 사이트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Introduction to project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/>
            <p:nvPr/>
          </p:nvSpPr>
          <p:spPr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/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E9BE86-610B-45A3-8A68-8C217C355BE1}"/>
              </a:ext>
            </a:extLst>
          </p:cNvPr>
          <p:cNvSpPr txBox="1"/>
          <p:nvPr/>
        </p:nvSpPr>
        <p:spPr>
          <a:xfrm>
            <a:off x="683116" y="1684221"/>
            <a:ext cx="677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4"/>
              </a:rPr>
              <a:t>http://www.mohw.go.kr/react/index.jsp</a:t>
            </a:r>
            <a:r>
              <a:rPr lang="ko-KR" altLang="en-US" sz="1400" dirty="0">
                <a:hlinkClick r:id="rId4"/>
              </a:rPr>
              <a:t> </a:t>
            </a:r>
            <a:r>
              <a:rPr lang="en-US" altLang="ko-KR" sz="1400" dirty="0">
                <a:hlinkClick r:id="rId4"/>
              </a:rPr>
              <a:t>//</a:t>
            </a:r>
            <a:r>
              <a:rPr lang="ko-KR" altLang="en-US" sz="1400" dirty="0"/>
              <a:t>보건복지부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5"/>
              </a:rPr>
              <a:t>http://www.cdc.go.kr/CDC/main.jsp</a:t>
            </a:r>
            <a:r>
              <a:rPr lang="ko-KR" altLang="en-US" sz="1400" dirty="0">
                <a:hlinkClick r:id="rId5"/>
              </a:rPr>
              <a:t> </a:t>
            </a:r>
            <a:r>
              <a:rPr lang="en-US" altLang="ko-KR" sz="1400" dirty="0">
                <a:hlinkClick r:id="rId5"/>
              </a:rPr>
              <a:t>//</a:t>
            </a:r>
            <a:r>
              <a:rPr lang="ko-KR" altLang="en-US" sz="1400" dirty="0"/>
              <a:t>질병관리본부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6"/>
              </a:rPr>
              <a:t>https://developer.android.com/studio/?hl=ko</a:t>
            </a:r>
            <a:r>
              <a:rPr lang="ko-KR" altLang="en-US" sz="1400" dirty="0"/>
              <a:t> </a:t>
            </a:r>
            <a:r>
              <a:rPr lang="en-US" altLang="ko-KR" sz="1400" dirty="0"/>
              <a:t>//</a:t>
            </a:r>
            <a:r>
              <a:rPr lang="ko-KR" altLang="en-US" sz="1400" dirty="0"/>
              <a:t>안드로이드 스튜디오 설치</a:t>
            </a:r>
            <a:endParaRPr lang="en-US" altLang="ko-KR" sz="1400" dirty="0"/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marL="285750" indent="-285750" fontAlgn="base">
              <a:buFontTx/>
              <a:buChar char="-"/>
            </a:pPr>
            <a:r>
              <a:rPr lang="en-US" altLang="ko-KR" sz="1400" u="sng" dirty="0">
                <a:hlinkClick r:id="rId7"/>
              </a:rPr>
              <a:t>https://www.youtube.com/watch?v=oj6DI3PvAr0//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동빈나</a:t>
            </a:r>
            <a:r>
              <a:rPr lang="en-US" altLang="ko-KR" sz="1400" dirty="0"/>
              <a:t>(</a:t>
            </a:r>
            <a:r>
              <a:rPr lang="ko-KR" altLang="en-US" sz="1400" dirty="0"/>
              <a:t>안드로이드 앱</a:t>
            </a:r>
            <a:r>
              <a:rPr lang="en-US" altLang="ko-KR" sz="1400" dirty="0"/>
              <a:t>)</a:t>
            </a:r>
          </a:p>
          <a:p>
            <a:pPr marL="285750" indent="-285750" fontAlgn="base">
              <a:buFontTx/>
              <a:buChar char="-"/>
            </a:pPr>
            <a:endParaRPr lang="ko-KR" altLang="en-US" sz="1400" dirty="0"/>
          </a:p>
          <a:p>
            <a:pPr fontAlgn="base"/>
            <a:r>
              <a:rPr lang="en-US" altLang="ko-KR" sz="1400" dirty="0"/>
              <a:t>-  </a:t>
            </a:r>
            <a:r>
              <a:rPr lang="en-US" altLang="ko-KR" sz="1400" u="sng" dirty="0">
                <a:hlinkClick r:id="rId8"/>
              </a:rPr>
              <a:t>http://www.airkorea.or.kr/index</a:t>
            </a:r>
            <a:r>
              <a:rPr lang="ko-KR" altLang="en-US" sz="1400" dirty="0"/>
              <a:t> </a:t>
            </a:r>
            <a:r>
              <a:rPr lang="en-US" altLang="ko-KR" sz="1400" dirty="0"/>
              <a:t>// </a:t>
            </a:r>
            <a:r>
              <a:rPr lang="ko-KR" altLang="en-US" sz="1400" dirty="0" err="1"/>
              <a:t>에어코리아</a:t>
            </a:r>
            <a:r>
              <a:rPr lang="en-US" altLang="ko-KR" sz="1400" dirty="0"/>
              <a:t>(</a:t>
            </a:r>
            <a:r>
              <a:rPr lang="ko-KR" altLang="en-US" sz="1400" dirty="0"/>
              <a:t>한국 </a:t>
            </a:r>
            <a:r>
              <a:rPr lang="ko-KR" altLang="en-US" sz="1400" dirty="0" err="1"/>
              <a:t>지도사진</a:t>
            </a:r>
            <a:r>
              <a:rPr lang="ko-KR" altLang="en-US" sz="1400" dirty="0"/>
              <a:t> 참조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194" name="Picture 2" descr="C:\Users\Administrator\Desktop\wpQw3vbQ_400x40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158" y="4338245"/>
            <a:ext cx="2095425" cy="15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rator\Desktop\android_studi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74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rator\Desktop\large_87179 한진에어코리아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55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Administrator\Desktop\20181224165749_685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6" y="4338245"/>
            <a:ext cx="2613810" cy="15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7332421" y="772518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1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06669" y="2575050"/>
            <a:ext cx="6123667" cy="1315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Q&amp;A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Questions and </a:t>
            </a:r>
            <a:r>
              <a:rPr lang="en-US" altLang="ko-KR" dirty="0" smtClean="0"/>
              <a:t>Answers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034166" y="3030942"/>
            <a:ext cx="6123667" cy="796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>
                <a:solidFill>
                  <a:srgbClr val="44546A">
                    <a:lumMod val="75000"/>
                  </a:srgbClr>
                </a:solidFill>
              </a:rPr>
              <a:t>Thank you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4E2BF4-008A-4FC0-8D80-634D8A891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3" y="169118"/>
            <a:ext cx="296290" cy="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0" y="0"/>
            <a:ext cx="1918067" cy="1265531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002759" y="0"/>
            <a:ext cx="2219360" cy="122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5000" b="1">
                <a:solidFill>
                  <a:schemeClr val="tx2">
                    <a:lumMod val="75000"/>
                  </a:schemeClr>
                </a:solidFill>
              </a:rPr>
              <a:t>목  차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441275" y="1484791"/>
            <a:ext cx="7272419" cy="48084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질병 예방 어플리케이션 프로젝트 소개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1-1.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개발동기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1-2.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선정질병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1-3. </a:t>
            </a:r>
            <a:r>
              <a:rPr lang="ko-KR" altLang="en-US" b="1" dirty="0" smtClean="0">
                <a:solidFill>
                  <a:schemeClr val="tx1"/>
                </a:solidFill>
              </a:rPr>
              <a:t>어플리케이션 기능 종류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1-4.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기대방안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</a:rPr>
              <a:t>질병 </a:t>
            </a:r>
            <a:r>
              <a:rPr lang="ko-KR" altLang="en-US" b="1" dirty="0">
                <a:solidFill>
                  <a:schemeClr val="tx1"/>
                </a:solidFill>
              </a:rPr>
              <a:t>예방 어플리케이션 </a:t>
            </a:r>
            <a:r>
              <a:rPr lang="ko-KR" altLang="en-US" b="1" dirty="0" smtClean="0">
                <a:solidFill>
                  <a:schemeClr val="tx1"/>
                </a:solidFill>
              </a:rPr>
              <a:t>개발 환경 소개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</a:t>
            </a:r>
            <a:r>
              <a:rPr lang="ko-KR" altLang="en-US" b="1" dirty="0" smtClean="0">
                <a:solidFill>
                  <a:schemeClr val="tx1"/>
                </a:solidFill>
              </a:rPr>
              <a:t>세부 구현 내용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질병 예방 어플리케이션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34632" y="99058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3C712BF5-7E5B-4EDE-8126-1BE81C1C3D27}"/>
              </a:ext>
            </a:extLst>
          </p:cNvPr>
          <p:cNvSpPr/>
          <p:nvPr/>
        </p:nvSpPr>
        <p:spPr>
          <a:xfrm>
            <a:off x="751392" y="598605"/>
            <a:ext cx="2875204" cy="2836942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4A26402-878C-457E-8733-9A4683691958}"/>
              </a:ext>
            </a:extLst>
          </p:cNvPr>
          <p:cNvSpPr/>
          <p:nvPr/>
        </p:nvSpPr>
        <p:spPr>
          <a:xfrm>
            <a:off x="953797" y="879954"/>
            <a:ext cx="2423159" cy="2390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C522714-1A00-4B68-9C4E-D1B5715FDA17}"/>
              </a:ext>
            </a:extLst>
          </p:cNvPr>
          <p:cNvSpPr/>
          <p:nvPr/>
        </p:nvSpPr>
        <p:spPr>
          <a:xfrm>
            <a:off x="757519" y="3637151"/>
            <a:ext cx="2875204" cy="283694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CE182F-DF95-4725-B804-2AE8A21773E6}"/>
              </a:ext>
            </a:extLst>
          </p:cNvPr>
          <p:cNvSpPr/>
          <p:nvPr/>
        </p:nvSpPr>
        <p:spPr>
          <a:xfrm>
            <a:off x="967037" y="3832584"/>
            <a:ext cx="2423159" cy="2390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3839082" y="1300604"/>
            <a:ext cx="2875204" cy="2836942"/>
          </a:xfrm>
          <a:prstGeom prst="ellipse">
            <a:avLst/>
          </a:prstGeom>
          <a:solidFill>
            <a:srgbClr val="FB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4065104" y="1451404"/>
            <a:ext cx="2423159" cy="2390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28C22C-6BA8-47A1-A57E-806337E663AC}"/>
              </a:ext>
            </a:extLst>
          </p:cNvPr>
          <p:cNvSpPr/>
          <p:nvPr/>
        </p:nvSpPr>
        <p:spPr>
          <a:xfrm>
            <a:off x="4032433" y="4198415"/>
            <a:ext cx="2520767" cy="244729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49C001-60F8-41ED-B927-2A1A6A4F26E2}"/>
              </a:ext>
            </a:extLst>
          </p:cNvPr>
          <p:cNvSpPr/>
          <p:nvPr/>
        </p:nvSpPr>
        <p:spPr>
          <a:xfrm>
            <a:off x="4173997" y="4276292"/>
            <a:ext cx="2226804" cy="219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C:\Users\Administrator\Desktop\지빠귀\이미지\개발환경 이미지\androidstud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55" y="4198415"/>
            <a:ext cx="1690475" cy="113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지빠귀\이미지\개발환경 이미지\hadoop-100067332-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84" y="1824872"/>
            <a:ext cx="1921845" cy="9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지빠귀\이미지\개발환경 이미지\mysq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19" y="4597142"/>
            <a:ext cx="1591448" cy="10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664970-841B-4A64-BCA2-3C61FED9E7A0}"/>
              </a:ext>
            </a:extLst>
          </p:cNvPr>
          <p:cNvSpPr/>
          <p:nvPr/>
        </p:nvSpPr>
        <p:spPr>
          <a:xfrm>
            <a:off x="763021" y="2256478"/>
            <a:ext cx="28752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64970-841B-4A64-BCA2-3C61FED9E7A0}"/>
              </a:ext>
            </a:extLst>
          </p:cNvPr>
          <p:cNvSpPr/>
          <p:nvPr/>
        </p:nvSpPr>
        <p:spPr>
          <a:xfrm>
            <a:off x="775300" y="5339476"/>
            <a:ext cx="2875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안드로이드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스튜디오 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664970-841B-4A64-BCA2-3C61FED9E7A0}"/>
              </a:ext>
            </a:extLst>
          </p:cNvPr>
          <p:cNvSpPr/>
          <p:nvPr/>
        </p:nvSpPr>
        <p:spPr>
          <a:xfrm>
            <a:off x="3792881" y="2719830"/>
            <a:ext cx="2875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하둡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2.7.1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임팔라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3.1.0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9664970-841B-4A64-BCA2-3C61FED9E7A0}"/>
              </a:ext>
            </a:extLst>
          </p:cNvPr>
          <p:cNvSpPr/>
          <p:nvPr/>
        </p:nvSpPr>
        <p:spPr>
          <a:xfrm>
            <a:off x="3888141" y="5521653"/>
            <a:ext cx="28752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2017</a:t>
            </a:r>
            <a:endParaRPr lang="ko-KR" altLang="en-US" sz="1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38961" y="75786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8" y="1382540"/>
            <a:ext cx="1878998" cy="818735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6937664" y="1237970"/>
            <a:ext cx="2715706" cy="26119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7083937" y="1335776"/>
            <a:ext cx="2423159" cy="2390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534" y="1773791"/>
            <a:ext cx="1761763" cy="706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3765" y="2719075"/>
            <a:ext cx="16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파이썬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3.7.3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C50FAB9-6380-48D7-8CE1-A650305281A0}"/>
              </a:ext>
            </a:extLst>
          </p:cNvPr>
          <p:cNvSpPr/>
          <p:nvPr/>
        </p:nvSpPr>
        <p:spPr>
          <a:xfrm>
            <a:off x="7251818" y="3927259"/>
            <a:ext cx="2715706" cy="26119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3F0CB84-5623-49D4-A466-B5229388BBE2}"/>
              </a:ext>
            </a:extLst>
          </p:cNvPr>
          <p:cNvSpPr/>
          <p:nvPr/>
        </p:nvSpPr>
        <p:spPr>
          <a:xfrm>
            <a:off x="7412904" y="4039786"/>
            <a:ext cx="2423159" cy="23909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46" y="4239137"/>
            <a:ext cx="2073780" cy="13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93442" y="57533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151824"/>
            <a:ext cx="612366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b="1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 환경</a:t>
            </a:r>
            <a:endParaRPr lang="en-US" altLang="ko-KR" sz="3000" b="1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environment</a:t>
            </a:r>
            <a:endParaRPr lang="ko-KR" altLang="en-US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03038934-ECE4-4A77-8A8C-592641477FCE}"/>
              </a:ext>
            </a:extLst>
          </p:cNvPr>
          <p:cNvSpPr/>
          <p:nvPr/>
        </p:nvSpPr>
        <p:spPr>
          <a:xfrm>
            <a:off x="50632" y="0"/>
            <a:ext cx="632484" cy="673140"/>
          </a:xfrm>
          <a:prstGeom prst="diamond">
            <a:avLst/>
          </a:prstGeom>
          <a:solidFill>
            <a:srgbClr val="59C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E17A58-972C-460B-9CB9-537E8C56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" y="147162"/>
            <a:ext cx="328921" cy="32892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7538961" y="757860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177" y="1481697"/>
            <a:ext cx="9646023" cy="49126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69459" y="1864659"/>
            <a:ext cx="447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운영체제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리눅스 우분투</a:t>
            </a:r>
            <a:r>
              <a:rPr lang="en-US" altLang="ko-KR" dirty="0" smtClean="0"/>
              <a:t>-</a:t>
            </a:r>
            <a:r>
              <a:rPr lang="en-US" altLang="ko-KR" dirty="0" smtClean="0"/>
              <a:t>18.04.2  </a:t>
            </a:r>
            <a:endParaRPr lang="en-US" altLang="ko-KR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169458" y="2363536"/>
            <a:ext cx="8837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처리</a:t>
            </a:r>
            <a:r>
              <a:rPr lang="en-US" altLang="ko-KR" dirty="0" smtClean="0"/>
              <a:t>: </a:t>
            </a:r>
            <a:r>
              <a:rPr lang="en-US" altLang="ko-KR" dirty="0" smtClean="0"/>
              <a:t> Hadoop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1.2.1</a:t>
            </a:r>
            <a:r>
              <a:rPr lang="ko-KR" altLang="en-US" dirty="0" smtClean="0"/>
              <a:t> </a:t>
            </a:r>
            <a:r>
              <a:rPr lang="ko-KR" altLang="en-US" dirty="0" smtClean="0"/>
              <a:t>검증된 버전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  <a:r>
              <a:rPr lang="en-US" altLang="ko-KR" dirty="0" smtClean="0"/>
              <a:t>     Impala </a:t>
            </a:r>
            <a:r>
              <a:rPr lang="en-US" altLang="ko-KR" dirty="0" smtClean="0"/>
              <a:t>- </a:t>
            </a:r>
            <a:r>
              <a:rPr lang="en-US" altLang="ko-KR" dirty="0" smtClean="0"/>
              <a:t>3.1.0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받은 자료를 실시간으로 올려주기 위해서</a:t>
            </a:r>
            <a:endParaRPr lang="en-US" altLang="ko-KR" dirty="0" smtClean="0"/>
          </a:p>
          <a:p>
            <a:r>
              <a:rPr lang="en-US" altLang="ko-KR" dirty="0" smtClean="0"/>
              <a:t>	      </a:t>
            </a:r>
            <a:r>
              <a:rPr lang="en-US" altLang="ko-KR" dirty="0" err="1" smtClean="0"/>
              <a:t>Hbase</a:t>
            </a:r>
            <a:endParaRPr lang="ko-KR" altLang="en-US" dirty="0"/>
          </a:p>
          <a:p>
            <a:r>
              <a:rPr lang="en-US" altLang="ko-KR" dirty="0" smtClean="0"/>
              <a:t>	      HDFS –</a:t>
            </a:r>
            <a:r>
              <a:rPr lang="ko-KR" altLang="en-US" dirty="0" smtClean="0"/>
              <a:t>내용 저장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69458" y="3840864"/>
            <a:ext cx="808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정보실시간</a:t>
            </a:r>
            <a:r>
              <a:rPr lang="ko-KR" altLang="en-US" dirty="0" smtClean="0"/>
              <a:t> 처리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3.7.3 API </a:t>
            </a:r>
            <a:r>
              <a:rPr lang="ko-KR" altLang="en-US" dirty="0" smtClean="0"/>
              <a:t>최신자료를 계속해서 </a:t>
            </a:r>
            <a:r>
              <a:rPr lang="ko-KR" altLang="en-US" dirty="0" err="1" smtClean="0"/>
              <a:t>받기위해</a:t>
            </a:r>
            <a:endParaRPr lang="en-US" altLang="ko-KR" dirty="0" smtClean="0"/>
          </a:p>
          <a:p>
            <a:r>
              <a:rPr lang="ko-KR" altLang="en-US" dirty="0" smtClean="0"/>
              <a:t>서버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아파치</a:t>
            </a:r>
            <a:endParaRPr lang="en-US" altLang="ko-KR" dirty="0" smtClean="0"/>
          </a:p>
          <a:p>
            <a:r>
              <a:rPr lang="en-US" altLang="ko-KR" dirty="0" smtClean="0"/>
              <a:t>PHP :  </a:t>
            </a:r>
            <a:r>
              <a:rPr lang="ko-KR" altLang="en-US" dirty="0" smtClean="0"/>
              <a:t>아파치서버와 어플리케이션 연결</a:t>
            </a:r>
            <a:endParaRPr lang="en-US" altLang="ko-KR" dirty="0" smtClean="0"/>
          </a:p>
          <a:p>
            <a:r>
              <a:rPr lang="ko-KR" altLang="en-US" dirty="0" smtClean="0"/>
              <a:t>안드로이드 스튜디오 </a:t>
            </a:r>
            <a:r>
              <a:rPr lang="en-US" altLang="ko-KR" dirty="0" smtClean="0"/>
              <a:t>3.3</a:t>
            </a:r>
          </a:p>
          <a:p>
            <a:r>
              <a:rPr lang="en-US" altLang="ko-KR" dirty="0" smtClean="0"/>
              <a:t>ECLIPSE : </a:t>
            </a:r>
          </a:p>
        </p:txBody>
      </p:sp>
    </p:spTree>
    <p:extLst>
      <p:ext uri="{BB962C8B-B14F-4D97-AF65-F5344CB8AC3E}">
        <p14:creationId xmlns:p14="http://schemas.microsoft.com/office/powerpoint/2010/main" val="35348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7012" y="1974249"/>
            <a:ext cx="10724186" cy="198001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26196" y="2142529"/>
            <a:ext cx="10339607" cy="16339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38012" y="2304529"/>
            <a:ext cx="8853790" cy="12254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질병관리 본부에서는 우리나라 전체를 대상으로 주마다 질병에   </a:t>
            </a:r>
            <a:endParaRPr lang="en-US" altLang="ko-KR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걸린 환자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ko-KR" altLang="en-US" sz="2000" b="1" dirty="0" err="1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병원참조</a:t>
            </a:r>
            <a:r>
              <a:rPr lang="en-US" altLang="ko-KR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</a:t>
            </a: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를 조사하지만 지역은 나오지 않습니다</a:t>
            </a:r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FCFBDA0E-0962-4C24-933D-DA7696099662}"/>
              </a:ext>
            </a:extLst>
          </p:cNvPr>
          <p:cNvSpPr/>
          <p:nvPr/>
        </p:nvSpPr>
        <p:spPr>
          <a:xfrm>
            <a:off x="767012" y="4298502"/>
            <a:ext cx="10724186" cy="1638491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09788607-709A-4209-B0F5-DFE46F27F80F}"/>
              </a:ext>
            </a:extLst>
          </p:cNvPr>
          <p:cNvSpPr/>
          <p:nvPr/>
        </p:nvSpPr>
        <p:spPr>
          <a:xfrm>
            <a:off x="926196" y="4484711"/>
            <a:ext cx="10339607" cy="12370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B6B166-D80F-43F8-B346-C785162008AF}"/>
              </a:ext>
            </a:extLst>
          </p:cNvPr>
          <p:cNvSpPr txBox="1"/>
          <p:nvPr/>
        </p:nvSpPr>
        <p:spPr>
          <a:xfrm>
            <a:off x="926197" y="4858505"/>
            <a:ext cx="10339606" cy="4944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333F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계절이나 달에 걸리는 질병을 직접 찾아서 보지만 조심해야하는 설명이 좀 부족합니다</a:t>
            </a:r>
            <a:endParaRPr lang="ko-KR" altLang="en-US" sz="2000" b="1" dirty="0">
              <a:solidFill>
                <a:srgbClr val="333F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5753010-EB65-4CE5-8276-2E49BE2C149B}"/>
              </a:ext>
            </a:extLst>
          </p:cNvPr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1)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개발동기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altLang="ko-KR" sz="1600" dirty="0"/>
              <a:t>otive for development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4830" y="110034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88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1092839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1321177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6393DC-1ACF-4D5A-9B86-EA650D3DBB10}"/>
              </a:ext>
            </a:extLst>
          </p:cNvPr>
          <p:cNvSpPr/>
          <p:nvPr/>
        </p:nvSpPr>
        <p:spPr>
          <a:xfrm>
            <a:off x="4797287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A71630F-8D28-4983-A233-279BEF5C56EC}"/>
              </a:ext>
            </a:extLst>
          </p:cNvPr>
          <p:cNvSpPr/>
          <p:nvPr/>
        </p:nvSpPr>
        <p:spPr>
          <a:xfrm>
            <a:off x="5016000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3F48F8-22B3-4F90-B7E3-792AD4A3A81C}"/>
              </a:ext>
            </a:extLst>
          </p:cNvPr>
          <p:cNvSpPr/>
          <p:nvPr/>
        </p:nvSpPr>
        <p:spPr>
          <a:xfrm>
            <a:off x="8501735" y="2311659"/>
            <a:ext cx="2830184" cy="2830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30259B7-3467-4C22-BC5E-6132815C528B}"/>
              </a:ext>
            </a:extLst>
          </p:cNvPr>
          <p:cNvSpPr/>
          <p:nvPr/>
        </p:nvSpPr>
        <p:spPr>
          <a:xfrm>
            <a:off x="8720448" y="2530372"/>
            <a:ext cx="2353560" cy="2353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1321177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인플루엔자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Influenza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FC8FC1-30DE-4239-BD12-C5D0EC438C6D}"/>
              </a:ext>
            </a:extLst>
          </p:cNvPr>
          <p:cNvSpPr/>
          <p:nvPr/>
        </p:nvSpPr>
        <p:spPr>
          <a:xfrm>
            <a:off x="5035598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39BE1B-29DC-4163-B383-BC29225C97E8}"/>
              </a:ext>
            </a:extLst>
          </p:cNvPr>
          <p:cNvSpPr/>
          <p:nvPr/>
        </p:nvSpPr>
        <p:spPr>
          <a:xfrm>
            <a:off x="8720447" y="3066464"/>
            <a:ext cx="235356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   두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Chickenpox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54830" y="10717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59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323725"/>
            <a:ext cx="2353561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인플루엔자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Influenza</a:t>
            </a:r>
            <a:endParaRPr lang="ko-KR" altLang="en-US" sz="15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간헐적으로 유행할 가능성이 있어서 계속 감시하고 방역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대책의 수립이 필요한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2372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흔히들 독감으로 알고 있으며 감기와는 다른 질병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또는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 인플루엔자 바이러스에 의한 전염성이 높은 급성 호흡기질환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세소아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:1or2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세이상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성인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 접종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26836" y="963011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43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/>
            <p:nvPr/>
          </p:nvSpPr>
          <p:spPr>
            <a:xfrm flipV="1">
              <a:off x="1562875" y="-22112"/>
              <a:ext cx="2490572" cy="2712601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>
            <a:xfrm>
              <a:off x="2517716" y="-18896"/>
              <a:ext cx="589848" cy="62425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/>
            <p:nvPr/>
          </p:nvSpPr>
          <p:spPr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/>
            <p:nvPr/>
          </p:nvSpPr>
          <p:spPr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/>
            <p:nvPr/>
          </p:nvSpPr>
          <p:spPr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/>
            <p:nvPr/>
          </p:nvSpPr>
          <p:spPr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/>
            <p:nvPr/>
          </p:nvSpPr>
          <p:spPr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/>
            <p:nvPr/>
          </p:nvSpPr>
          <p:spPr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/>
            <p:nvPr/>
          </p:nvSpPr>
          <p:spPr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/>
            <p:nvPr/>
          </p:nvSpPr>
          <p:spPr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/>
            <p:nvPr/>
          </p:nvSpPr>
          <p:spPr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/>
            <p:nvPr/>
          </p:nvSpPr>
          <p:spPr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/>
            <p:nvPr/>
          </p:nvSpPr>
          <p:spPr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/>
            <p:nvPr/>
          </p:nvSpPr>
          <p:spPr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/>
            <p:nvPr/>
          </p:nvSpPr>
          <p:spPr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54830" y="48266"/>
            <a:ext cx="6123667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2)-1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선정한</a:t>
            </a: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 </a:t>
            </a: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질병의 종류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5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>
                <a:solidFill>
                  <a:srgbClr val="44546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elected type of disease</a:t>
            </a:r>
            <a:endParaRPr lang="ko-KR" altLang="en-US" sz="1500" dirty="0">
              <a:solidFill>
                <a:srgbClr val="44546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-1845128" y="-1429314"/>
            <a:ext cx="1448053" cy="8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9C9C04A-6C1A-4674-AEC7-B88F0F0DBDC2}"/>
              </a:ext>
            </a:extLst>
          </p:cNvPr>
          <p:cNvSpPr/>
          <p:nvPr/>
        </p:nvSpPr>
        <p:spPr>
          <a:xfrm>
            <a:off x="339075" y="2713148"/>
            <a:ext cx="2170518" cy="217051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832158B-06CD-4EF0-8771-32CA04A77CF3}"/>
              </a:ext>
            </a:extLst>
          </p:cNvPr>
          <p:cNvSpPr/>
          <p:nvPr/>
        </p:nvSpPr>
        <p:spPr>
          <a:xfrm>
            <a:off x="513815" y="2887888"/>
            <a:ext cx="1821037" cy="18210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A7BBE9-4DE4-4C1A-B8C3-842E3BB91B2F}"/>
              </a:ext>
            </a:extLst>
          </p:cNvPr>
          <p:cNvSpPr/>
          <p:nvPr/>
        </p:nvSpPr>
        <p:spPr>
          <a:xfrm>
            <a:off x="261854" y="3240519"/>
            <a:ext cx="2353561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   역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measles</a:t>
            </a:r>
          </a:p>
        </p:txBody>
      </p:sp>
      <p:sp>
        <p:nvSpPr>
          <p:cNvPr id="37" name="모서리가 둥근 직사각형 32">
            <a:extLst>
              <a:ext uri="{FF2B5EF4-FFF2-40B4-BE49-F238E27FC236}">
                <a16:creationId xmlns:a16="http://schemas.microsoft.com/office/drawing/2014/main" id="{B7FFAA83-AC90-4043-836B-7672FD488E20}"/>
              </a:ext>
            </a:extLst>
          </p:cNvPr>
          <p:cNvSpPr/>
          <p:nvPr/>
        </p:nvSpPr>
        <p:spPr>
          <a:xfrm>
            <a:off x="3108779" y="128362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0726D1D5-2906-4AB2-844B-5D016CE0C25A}"/>
              </a:ext>
            </a:extLst>
          </p:cNvPr>
          <p:cNvSpPr/>
          <p:nvPr/>
        </p:nvSpPr>
        <p:spPr>
          <a:xfrm>
            <a:off x="3323932" y="146983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9868B-34F1-4F00-8373-352CD45D5B65}"/>
              </a:ext>
            </a:extLst>
          </p:cNvPr>
          <p:cNvSpPr txBox="1"/>
          <p:nvPr/>
        </p:nvSpPr>
        <p:spPr>
          <a:xfrm>
            <a:off x="3448390" y="1545110"/>
            <a:ext cx="8058860" cy="91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군감염병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예방접종을 통하여 예방 및 관리가 가능하여 국가예방접종사업의 대상이 되는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감염병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모서리가 둥근 직사각형 32">
            <a:extLst>
              <a:ext uri="{FF2B5EF4-FFF2-40B4-BE49-F238E27FC236}">
                <a16:creationId xmlns:a16="http://schemas.microsoft.com/office/drawing/2014/main" id="{315BC9CC-77DC-4F4F-973C-EFD5ED1F75F7}"/>
              </a:ext>
            </a:extLst>
          </p:cNvPr>
          <p:cNvSpPr/>
          <p:nvPr/>
        </p:nvSpPr>
        <p:spPr>
          <a:xfrm>
            <a:off x="3108779" y="3084908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33">
            <a:extLst>
              <a:ext uri="{FF2B5EF4-FFF2-40B4-BE49-F238E27FC236}">
                <a16:creationId xmlns:a16="http://schemas.microsoft.com/office/drawing/2014/main" id="{3AB0CFD4-766E-40E4-A263-3FC1F563ECF1}"/>
              </a:ext>
            </a:extLst>
          </p:cNvPr>
          <p:cNvSpPr/>
          <p:nvPr/>
        </p:nvSpPr>
        <p:spPr>
          <a:xfrm>
            <a:off x="3323932" y="3271117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EBC658-905B-4DCB-9FC0-A2A29AD7BEC8}"/>
              </a:ext>
            </a:extLst>
          </p:cNvPr>
          <p:cNvSpPr txBox="1"/>
          <p:nvPr/>
        </p:nvSpPr>
        <p:spPr>
          <a:xfrm>
            <a:off x="3448390" y="3381527"/>
            <a:ext cx="83167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홍역 바이러스 감염에 의한 급성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발열성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발진성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질환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증상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고열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콧물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결막염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구강점막에 반점에 이은 특징적인 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홍반성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모서리가 둥근 직사각형 32">
            <a:extLst>
              <a:ext uri="{FF2B5EF4-FFF2-40B4-BE49-F238E27FC236}">
                <a16:creationId xmlns:a16="http://schemas.microsoft.com/office/drawing/2014/main" id="{A8C43F23-A84F-4107-B084-31CC811742A5}"/>
              </a:ext>
            </a:extLst>
          </p:cNvPr>
          <p:cNvSpPr/>
          <p:nvPr/>
        </p:nvSpPr>
        <p:spPr>
          <a:xfrm>
            <a:off x="3108779" y="4898457"/>
            <a:ext cx="8589857" cy="1459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33">
            <a:extLst>
              <a:ext uri="{FF2B5EF4-FFF2-40B4-BE49-F238E27FC236}">
                <a16:creationId xmlns:a16="http://schemas.microsoft.com/office/drawing/2014/main" id="{1278E7A2-1887-41D9-9608-C4568DF58BED}"/>
              </a:ext>
            </a:extLst>
          </p:cNvPr>
          <p:cNvSpPr/>
          <p:nvPr/>
        </p:nvSpPr>
        <p:spPr>
          <a:xfrm>
            <a:off x="3323932" y="5084666"/>
            <a:ext cx="8183318" cy="10677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0D95F6-D174-4661-A475-58480539EE02}"/>
              </a:ext>
            </a:extLst>
          </p:cNvPr>
          <p:cNvSpPr txBox="1"/>
          <p:nvPr/>
        </p:nvSpPr>
        <p:spPr>
          <a:xfrm>
            <a:off x="3497364" y="5183655"/>
            <a:ext cx="8316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예방법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백신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(MMR)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접종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생후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12~15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개월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4~6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15415" y="989599"/>
            <a:ext cx="428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D.P</a:t>
            </a:r>
            <a:r>
              <a:rPr lang="ko-KR" altLang="en-US" b="1" dirty="0" smtClean="0">
                <a:solidFill>
                  <a:schemeClr val="accent2"/>
                </a:solidFill>
              </a:rPr>
              <a:t>조 국내 </a:t>
            </a:r>
            <a:r>
              <a:rPr lang="en-US" altLang="ko-KR" b="1" dirty="0" smtClean="0">
                <a:solidFill>
                  <a:schemeClr val="accent2"/>
                </a:solidFill>
              </a:rPr>
              <a:t>3</a:t>
            </a:r>
            <a:r>
              <a:rPr lang="ko-KR" altLang="en-US" b="1" dirty="0" smtClean="0">
                <a:solidFill>
                  <a:schemeClr val="accent2"/>
                </a:solidFill>
              </a:rPr>
              <a:t>대 질병 예방 어플리케이션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03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1315</Words>
  <Application>Microsoft Office PowerPoint</Application>
  <PresentationFormat>와이드스크린</PresentationFormat>
  <Paragraphs>309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User</cp:lastModifiedBy>
  <cp:revision>840</cp:revision>
  <dcterms:created xsi:type="dcterms:W3CDTF">2018-08-02T07:05:36Z</dcterms:created>
  <dcterms:modified xsi:type="dcterms:W3CDTF">2019-03-31T01:36:46Z</dcterms:modified>
  <cp:version>1000.0000.01</cp:version>
</cp:coreProperties>
</file>