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2" roundtripDataSignature="AMtx7mjJ7d58ufbrobtNa+QIW+hWS9mm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1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129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Google Shape;11;p28"/>
          <p:cNvPicPr preferRelativeResize="0"/>
          <p:nvPr/>
        </p:nvPicPr>
        <p:blipFill rotWithShape="1">
          <a:blip r:embed="rId2">
            <a:alphaModFix/>
          </a:blip>
          <a:srcRect b="0" l="38684" r="0" t="0"/>
          <a:stretch/>
        </p:blipFill>
        <p:spPr>
          <a:xfrm>
            <a:off x="2291" y="1007350"/>
            <a:ext cx="1272100" cy="3128806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8"/>
          <p:cNvSpPr txBox="1"/>
          <p:nvPr>
            <p:ph type="ctrTitle"/>
          </p:nvPr>
        </p:nvSpPr>
        <p:spPr>
          <a:xfrm>
            <a:off x="1884750" y="711325"/>
            <a:ext cx="6947700" cy="99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" type="body"/>
          </p:nvPr>
        </p:nvSpPr>
        <p:spPr>
          <a:xfrm>
            <a:off x="1884750" y="1825575"/>
            <a:ext cx="69477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1" name="Google Shape;51;p3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2" name="Google Shape;52;p3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6" name="Google Shape;56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9" name="Google Shape;59;p3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AUTOLAYOUT_2">
    <p:bg>
      <p:bgPr>
        <a:solidFill>
          <a:srgbClr val="2D314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129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9"/>
          <p:cNvSpPr/>
          <p:nvPr/>
        </p:nvSpPr>
        <p:spPr>
          <a:xfrm>
            <a:off x="336579" y="333100"/>
            <a:ext cx="8470800" cy="4505700"/>
          </a:xfrm>
          <a:prstGeom prst="rect">
            <a:avLst/>
          </a:prstGeom>
          <a:solidFill>
            <a:srgbClr val="11294A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/>
          <p:nvPr/>
        </p:nvSpPr>
        <p:spPr>
          <a:xfrm>
            <a:off x="141725" y="656801"/>
            <a:ext cx="8860500" cy="3858300"/>
          </a:xfrm>
          <a:prstGeom prst="rect">
            <a:avLst/>
          </a:prstGeom>
          <a:solidFill>
            <a:srgbClr val="1129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9"/>
          <p:cNvSpPr txBox="1"/>
          <p:nvPr>
            <p:ph type="title"/>
          </p:nvPr>
        </p:nvSpPr>
        <p:spPr>
          <a:xfrm>
            <a:off x="813263" y="977425"/>
            <a:ext cx="4252200" cy="15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000"/>
              <a:buNone/>
              <a:defRPr b="1" sz="3000">
                <a:solidFill>
                  <a:srgbClr val="F2D7E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200"/>
              <a:buNone/>
              <a:defRPr b="1" sz="3200">
                <a:solidFill>
                  <a:srgbClr val="F2D7EE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200"/>
              <a:buNone/>
              <a:defRPr b="1" sz="3200">
                <a:solidFill>
                  <a:srgbClr val="F2D7EE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200"/>
              <a:buNone/>
              <a:defRPr b="1" sz="3200">
                <a:solidFill>
                  <a:srgbClr val="F2D7EE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200"/>
              <a:buNone/>
              <a:defRPr b="1" sz="3200">
                <a:solidFill>
                  <a:srgbClr val="F2D7EE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200"/>
              <a:buNone/>
              <a:defRPr b="1" sz="3200">
                <a:solidFill>
                  <a:srgbClr val="F2D7EE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200"/>
              <a:buNone/>
              <a:defRPr b="1" sz="3200">
                <a:solidFill>
                  <a:srgbClr val="F2D7EE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200"/>
              <a:buNone/>
              <a:defRPr b="1" sz="3200">
                <a:solidFill>
                  <a:srgbClr val="F2D7EE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200"/>
              <a:buNone/>
              <a:defRPr b="1" sz="3200">
                <a:solidFill>
                  <a:srgbClr val="F2D7EE"/>
                </a:solidFill>
              </a:defRPr>
            </a:lvl9pPr>
          </a:lstStyle>
          <a:p/>
        </p:txBody>
      </p:sp>
      <p:sp>
        <p:nvSpPr>
          <p:cNvPr id="20" name="Google Shape;20;p29"/>
          <p:cNvSpPr txBox="1"/>
          <p:nvPr>
            <p:ph idx="1" type="body"/>
          </p:nvPr>
        </p:nvSpPr>
        <p:spPr>
          <a:xfrm>
            <a:off x="813263" y="2651475"/>
            <a:ext cx="4252200" cy="15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1400"/>
              <a:buChar char="●"/>
              <a:defRPr sz="1400">
                <a:solidFill>
                  <a:srgbClr val="F2D7EE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1200"/>
              <a:buChar char="○"/>
              <a:defRPr sz="1200">
                <a:solidFill>
                  <a:srgbClr val="F2D7EE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1200"/>
              <a:buChar char="■"/>
              <a:defRPr sz="1200">
                <a:solidFill>
                  <a:srgbClr val="F2D7EE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1200"/>
              <a:buChar char="●"/>
              <a:defRPr sz="1200">
                <a:solidFill>
                  <a:srgbClr val="F2D7EE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1200"/>
              <a:buChar char="○"/>
              <a:defRPr sz="1200">
                <a:solidFill>
                  <a:srgbClr val="F2D7EE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1200"/>
              <a:buChar char="■"/>
              <a:defRPr sz="1200">
                <a:solidFill>
                  <a:srgbClr val="F2D7EE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1200"/>
              <a:buChar char="●"/>
              <a:defRPr sz="1200">
                <a:solidFill>
                  <a:srgbClr val="F2D7EE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1200"/>
              <a:buChar char="○"/>
              <a:defRPr sz="1200">
                <a:solidFill>
                  <a:srgbClr val="F2D7EE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1200"/>
              <a:buChar char="■"/>
              <a:defRPr sz="1200">
                <a:solidFill>
                  <a:srgbClr val="F2D7EE"/>
                </a:solidFill>
              </a:defRPr>
            </a:lvl9pPr>
          </a:lstStyle>
          <a:p/>
        </p:txBody>
      </p:sp>
      <p:sp>
        <p:nvSpPr>
          <p:cNvPr id="21" name="Google Shape;21;p2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4" name="Google Shape;24;p3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5" name="Google Shape;2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" name="Google Shape;2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" name="Google Shape;3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3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3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" name="Google Shape;43;p3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4" name="Google Shape;44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7" name="Google Shape;4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20.png"/><Relationship Id="rId6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5.png"/><Relationship Id="rId4" Type="http://schemas.openxmlformats.org/officeDocument/2006/relationships/image" Target="../media/image4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Relationship Id="rId4" Type="http://schemas.openxmlformats.org/officeDocument/2006/relationships/image" Target="../media/image32.png"/><Relationship Id="rId5" Type="http://schemas.openxmlformats.org/officeDocument/2006/relationships/image" Target="../media/image31.png"/><Relationship Id="rId6" Type="http://schemas.openxmlformats.org/officeDocument/2006/relationships/image" Target="../media/image34.png"/><Relationship Id="rId7" Type="http://schemas.openxmlformats.org/officeDocument/2006/relationships/image" Target="../media/image28.png"/><Relationship Id="rId8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0.png"/><Relationship Id="rId4" Type="http://schemas.openxmlformats.org/officeDocument/2006/relationships/image" Target="../media/image44.png"/><Relationship Id="rId5" Type="http://schemas.openxmlformats.org/officeDocument/2006/relationships/image" Target="../media/image36.png"/><Relationship Id="rId6" Type="http://schemas.openxmlformats.org/officeDocument/2006/relationships/image" Target="../media/image4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7.jpg"/><Relationship Id="rId4" Type="http://schemas.openxmlformats.org/officeDocument/2006/relationships/image" Target="../media/image4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drive.google.com/file/d/1gZiwukSlPhvLkXag8VcJeHzhYirmjvsi/view" TargetMode="External"/><Relationship Id="rId4" Type="http://schemas.openxmlformats.org/officeDocument/2006/relationships/image" Target="../media/image4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21.png"/><Relationship Id="rId6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14.png"/><Relationship Id="rId6" Type="http://schemas.openxmlformats.org/officeDocument/2006/relationships/image" Target="../media/image21.png"/><Relationship Id="rId7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"/>
          <p:cNvSpPr txBox="1"/>
          <p:nvPr>
            <p:ph idx="4294967295" type="title"/>
          </p:nvPr>
        </p:nvSpPr>
        <p:spPr>
          <a:xfrm>
            <a:off x="2506350" y="1497100"/>
            <a:ext cx="41313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solidFill>
                  <a:schemeClr val="lt1"/>
                </a:solidFill>
              </a:rPr>
              <a:t>ENEE459D - Final Project 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8" name="Google Shape;68;p1"/>
          <p:cNvSpPr txBox="1"/>
          <p:nvPr>
            <p:ph idx="4294967295" type="subTitle"/>
          </p:nvPr>
        </p:nvSpPr>
        <p:spPr>
          <a:xfrm>
            <a:off x="3551625" y="2255125"/>
            <a:ext cx="2426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59999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Allen Onyegbado, Abbas Paryavi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"/>
          <p:cNvSpPr txBox="1"/>
          <p:nvPr>
            <p:ph type="title"/>
          </p:nvPr>
        </p:nvSpPr>
        <p:spPr>
          <a:xfrm>
            <a:off x="813263" y="977425"/>
            <a:ext cx="4252200" cy="15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lt1"/>
                </a:solidFill>
              </a:rPr>
              <a:t>PC controller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1" name="Google Shape;131;p10"/>
          <p:cNvSpPr txBox="1"/>
          <p:nvPr>
            <p:ph idx="1" type="body"/>
          </p:nvPr>
        </p:nvSpPr>
        <p:spPr>
          <a:xfrm>
            <a:off x="813263" y="2651475"/>
            <a:ext cx="4252200" cy="15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132" name="Google Shape;13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3275" y="1612625"/>
            <a:ext cx="5136300" cy="289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"/>
          <p:cNvSpPr txBox="1"/>
          <p:nvPr>
            <p:ph type="title"/>
          </p:nvPr>
        </p:nvSpPr>
        <p:spPr>
          <a:xfrm>
            <a:off x="759513" y="393975"/>
            <a:ext cx="4252200" cy="15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lt1"/>
                </a:solidFill>
              </a:rPr>
              <a:t>Datapath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8" name="Google Shape;138;p11"/>
          <p:cNvSpPr txBox="1"/>
          <p:nvPr>
            <p:ph idx="1" type="body"/>
          </p:nvPr>
        </p:nvSpPr>
        <p:spPr>
          <a:xfrm>
            <a:off x="813275" y="3139850"/>
            <a:ext cx="2871600" cy="15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lang="en"/>
              <a:t>zerobuff: saves previous zero result from ALU for use in BEQ/SB/LB instructions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ct val="108108"/>
              <a:buNone/>
            </a:pPr>
            <a:r>
              <a:rPr lang="en"/>
              <a:t>memdatareg: saves previous result from ALU to be written into memory</a:t>
            </a:r>
            <a:endParaRPr/>
          </a:p>
        </p:txBody>
      </p:sp>
      <p:pic>
        <p:nvPicPr>
          <p:cNvPr id="139" name="Google Shape;13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9250" y="1024225"/>
            <a:ext cx="5072998" cy="3222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3275" y="1024226"/>
            <a:ext cx="2459725" cy="197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12"/>
          <p:cNvPicPr preferRelativeResize="0"/>
          <p:nvPr/>
        </p:nvPicPr>
        <p:blipFill rotWithShape="1">
          <a:blip r:embed="rId3">
            <a:alphaModFix/>
          </a:blip>
          <a:srcRect b="0" l="4578" r="4586" t="0"/>
          <a:stretch/>
        </p:blipFill>
        <p:spPr>
          <a:xfrm>
            <a:off x="4652175" y="386400"/>
            <a:ext cx="3815402" cy="438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2"/>
          <p:cNvSpPr txBox="1"/>
          <p:nvPr>
            <p:ph type="title"/>
          </p:nvPr>
        </p:nvSpPr>
        <p:spPr>
          <a:xfrm>
            <a:off x="813270" y="977425"/>
            <a:ext cx="24954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lt1"/>
                </a:solidFill>
              </a:rPr>
              <a:t>Memory/IO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7" name="Google Shape;147;p12"/>
          <p:cNvSpPr txBox="1"/>
          <p:nvPr>
            <p:ph type="title"/>
          </p:nvPr>
        </p:nvSpPr>
        <p:spPr>
          <a:xfrm>
            <a:off x="643250" y="1719625"/>
            <a:ext cx="3709500" cy="15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13753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b="0" lang="en" sz="1490">
                <a:solidFill>
                  <a:schemeClr val="lt1"/>
                </a:solidFill>
              </a:rPr>
              <a:t>256 bytes total</a:t>
            </a:r>
            <a:endParaRPr b="0" sz="1490">
              <a:solidFill>
                <a:schemeClr val="lt1"/>
              </a:solidFill>
            </a:endParaRPr>
          </a:p>
          <a:p>
            <a:pPr indent="-313753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○"/>
            </a:pPr>
            <a:r>
              <a:rPr b="0" lang="en" sz="1490">
                <a:solidFill>
                  <a:schemeClr val="lt1"/>
                </a:solidFill>
              </a:rPr>
              <a:t>128 per core</a:t>
            </a:r>
            <a:endParaRPr b="0" sz="1490">
              <a:solidFill>
                <a:schemeClr val="lt1"/>
              </a:solidFill>
            </a:endParaRPr>
          </a:p>
          <a:p>
            <a:pPr indent="-313753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○"/>
            </a:pPr>
            <a:r>
              <a:rPr b="0" lang="en" sz="1490">
                <a:solidFill>
                  <a:schemeClr val="lt1"/>
                </a:solidFill>
              </a:rPr>
              <a:t>Last 4 bytes used for switch and button input (for each core)</a:t>
            </a:r>
            <a:endParaRPr b="0" sz="1490">
              <a:solidFill>
                <a:schemeClr val="lt1"/>
              </a:solidFill>
            </a:endParaRPr>
          </a:p>
          <a:p>
            <a:pPr indent="-313753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○"/>
            </a:pPr>
            <a:r>
              <a:rPr b="0" lang="en" sz="1490">
                <a:solidFill>
                  <a:schemeClr val="lt1"/>
                </a:solidFill>
              </a:rPr>
              <a:t>Next byte used for output to display (for each core)</a:t>
            </a:r>
            <a:endParaRPr b="0" sz="1490">
              <a:solidFill>
                <a:schemeClr val="lt1"/>
              </a:solidFill>
            </a:endParaRPr>
          </a:p>
        </p:txBody>
      </p:sp>
      <p:pic>
        <p:nvPicPr>
          <p:cNvPr id="148" name="Google Shape;148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25300" y="396325"/>
            <a:ext cx="4183901" cy="439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"/>
          <p:cNvSpPr txBox="1"/>
          <p:nvPr>
            <p:ph type="ctrTitle"/>
          </p:nvPr>
        </p:nvSpPr>
        <p:spPr>
          <a:xfrm>
            <a:off x="587350" y="227675"/>
            <a:ext cx="6947700" cy="99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/>
              <a:t>SystemBus Schematic</a:t>
            </a:r>
            <a:endParaRPr b="1"/>
          </a:p>
        </p:txBody>
      </p:sp>
      <p:pic>
        <p:nvPicPr>
          <p:cNvPr id="154" name="Google Shape;1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376075"/>
            <a:ext cx="8839199" cy="29858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"/>
          <p:cNvSpPr txBox="1"/>
          <p:nvPr>
            <p:ph type="ctrTitle"/>
          </p:nvPr>
        </p:nvSpPr>
        <p:spPr>
          <a:xfrm>
            <a:off x="587350" y="227675"/>
            <a:ext cx="6947700" cy="99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/>
              <a:t>SystemBus Code</a:t>
            </a:r>
            <a:endParaRPr b="1"/>
          </a:p>
        </p:txBody>
      </p:sp>
      <p:pic>
        <p:nvPicPr>
          <p:cNvPr id="160" name="Google Shape;160;p14"/>
          <p:cNvPicPr preferRelativeResize="0"/>
          <p:nvPr/>
        </p:nvPicPr>
        <p:blipFill rotWithShape="1">
          <a:blip r:embed="rId3">
            <a:alphaModFix/>
          </a:blip>
          <a:srcRect b="45666" l="0" r="0" t="0"/>
          <a:stretch/>
        </p:blipFill>
        <p:spPr>
          <a:xfrm>
            <a:off x="1058946" y="1432525"/>
            <a:ext cx="3131003" cy="3198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4"/>
          <p:cNvPicPr preferRelativeResize="0"/>
          <p:nvPr/>
        </p:nvPicPr>
        <p:blipFill rotWithShape="1">
          <a:blip r:embed="rId3">
            <a:alphaModFix/>
          </a:blip>
          <a:srcRect b="0" l="0" r="0" t="54258"/>
          <a:stretch/>
        </p:blipFill>
        <p:spPr>
          <a:xfrm>
            <a:off x="4189950" y="1432525"/>
            <a:ext cx="3719050" cy="3198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"/>
          <p:cNvSpPr txBox="1"/>
          <p:nvPr>
            <p:ph type="title"/>
          </p:nvPr>
        </p:nvSpPr>
        <p:spPr>
          <a:xfrm>
            <a:off x="395388" y="392425"/>
            <a:ext cx="4252200" cy="15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lt1"/>
                </a:solidFill>
              </a:rPr>
              <a:t>Program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7" name="Google Shape;167;p15"/>
          <p:cNvSpPr txBox="1"/>
          <p:nvPr>
            <p:ph idx="1" type="body"/>
          </p:nvPr>
        </p:nvSpPr>
        <p:spPr>
          <a:xfrm>
            <a:off x="813263" y="2651475"/>
            <a:ext cx="4252200" cy="15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168" name="Google Shape;16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52" y="1061975"/>
            <a:ext cx="2918223" cy="301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35012" y="0"/>
            <a:ext cx="164643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01175" y="1061973"/>
            <a:ext cx="2733813" cy="301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381449" y="0"/>
            <a:ext cx="88144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6"/>
          <p:cNvSpPr txBox="1"/>
          <p:nvPr>
            <p:ph type="ctrTitle"/>
          </p:nvPr>
        </p:nvSpPr>
        <p:spPr>
          <a:xfrm>
            <a:off x="579675" y="0"/>
            <a:ext cx="6947700" cy="99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/>
              <a:t>Testbench (In progress)</a:t>
            </a:r>
            <a:endParaRPr b="1"/>
          </a:p>
        </p:txBody>
      </p:sp>
      <p:pic>
        <p:nvPicPr>
          <p:cNvPr id="177" name="Google Shape;17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025" y="996000"/>
            <a:ext cx="4272847" cy="3991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49475" y="996000"/>
            <a:ext cx="4328679" cy="399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"/>
          <p:cNvSpPr txBox="1"/>
          <p:nvPr>
            <p:ph type="ctrTitle"/>
          </p:nvPr>
        </p:nvSpPr>
        <p:spPr>
          <a:xfrm>
            <a:off x="579675" y="0"/>
            <a:ext cx="6947700" cy="99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/>
              <a:t>Testbench 2</a:t>
            </a:r>
            <a:endParaRPr b="1"/>
          </a:p>
        </p:txBody>
      </p:sp>
      <p:pic>
        <p:nvPicPr>
          <p:cNvPr id="184" name="Google Shape;18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86975"/>
            <a:ext cx="4652956" cy="384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52949" y="1086975"/>
            <a:ext cx="4491049" cy="23688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"/>
          <p:cNvSpPr txBox="1"/>
          <p:nvPr>
            <p:ph type="title"/>
          </p:nvPr>
        </p:nvSpPr>
        <p:spPr>
          <a:xfrm>
            <a:off x="418188" y="384825"/>
            <a:ext cx="4252200" cy="15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lt1"/>
                </a:solidFill>
              </a:rPr>
              <a:t>Simulation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1" name="Google Shape;191;p18"/>
          <p:cNvSpPr txBox="1"/>
          <p:nvPr>
            <p:ph idx="1" type="body"/>
          </p:nvPr>
        </p:nvSpPr>
        <p:spPr>
          <a:xfrm>
            <a:off x="813263" y="2651475"/>
            <a:ext cx="4252200" cy="15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192" name="Google Shape;19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6156" y="934475"/>
            <a:ext cx="4848676" cy="373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/>
          <p:nvPr>
            <p:ph type="title"/>
          </p:nvPr>
        </p:nvSpPr>
        <p:spPr>
          <a:xfrm>
            <a:off x="418188" y="384825"/>
            <a:ext cx="4252200" cy="15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lt1"/>
                </a:solidFill>
              </a:rPr>
              <a:t>Simulation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8" name="Google Shape;198;p19"/>
          <p:cNvSpPr txBox="1"/>
          <p:nvPr>
            <p:ph idx="1" type="body"/>
          </p:nvPr>
        </p:nvSpPr>
        <p:spPr>
          <a:xfrm>
            <a:off x="813263" y="2651475"/>
            <a:ext cx="4252200" cy="15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199" name="Google Shape;19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3950" y="1220275"/>
            <a:ext cx="7497300" cy="308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"/>
          <p:cNvSpPr txBox="1"/>
          <p:nvPr>
            <p:ph type="ctrTitle"/>
          </p:nvPr>
        </p:nvSpPr>
        <p:spPr>
          <a:xfrm>
            <a:off x="1884750" y="711325"/>
            <a:ext cx="6947700" cy="99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74" name="Google Shape;74;p2"/>
          <p:cNvSpPr txBox="1"/>
          <p:nvPr>
            <p:ph idx="1" type="body"/>
          </p:nvPr>
        </p:nvSpPr>
        <p:spPr>
          <a:xfrm>
            <a:off x="1884750" y="1825575"/>
            <a:ext cx="69477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Create a simplified MIPS processor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more simplified version of the MIPS processor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Have two of these MIPS processors on a dual core CPU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Implement on a FPGA board and have it toggle between the processors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0"/>
          <p:cNvSpPr txBox="1"/>
          <p:nvPr>
            <p:ph type="title"/>
          </p:nvPr>
        </p:nvSpPr>
        <p:spPr>
          <a:xfrm>
            <a:off x="813263" y="977425"/>
            <a:ext cx="4252200" cy="15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lt1"/>
                </a:solidFill>
              </a:rPr>
              <a:t>Simulation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5" name="Google Shape;205;p20"/>
          <p:cNvSpPr txBox="1"/>
          <p:nvPr>
            <p:ph idx="1" type="body"/>
          </p:nvPr>
        </p:nvSpPr>
        <p:spPr>
          <a:xfrm>
            <a:off x="813263" y="2651475"/>
            <a:ext cx="4252200" cy="15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206" name="Google Shape;20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10026"/>
            <a:ext cx="9143999" cy="2554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1"/>
          <p:cNvSpPr txBox="1"/>
          <p:nvPr>
            <p:ph type="title"/>
          </p:nvPr>
        </p:nvSpPr>
        <p:spPr>
          <a:xfrm>
            <a:off x="525325" y="524625"/>
            <a:ext cx="4252200" cy="15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lt1"/>
                </a:solidFill>
              </a:rPr>
              <a:t>Instruction Cache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12" name="Google Shape;21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10849" y="358050"/>
            <a:ext cx="2159275" cy="458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9075" y="1118202"/>
            <a:ext cx="1924475" cy="130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95962" y="2481747"/>
            <a:ext cx="1680490" cy="130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88475" y="1005000"/>
            <a:ext cx="2790325" cy="141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25325" y="4522875"/>
            <a:ext cx="5095875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25325" y="3845308"/>
            <a:ext cx="5095876" cy="676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2"/>
          <p:cNvSpPr txBox="1"/>
          <p:nvPr>
            <p:ph type="title"/>
          </p:nvPr>
        </p:nvSpPr>
        <p:spPr>
          <a:xfrm>
            <a:off x="813263" y="977425"/>
            <a:ext cx="4252200" cy="15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lt1"/>
                </a:solidFill>
              </a:rPr>
              <a:t>Instruction Cache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23" name="Google Shape;22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9150" y="777250"/>
            <a:ext cx="7038601" cy="3525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"/>
          <p:cNvSpPr txBox="1"/>
          <p:nvPr>
            <p:ph type="title"/>
          </p:nvPr>
        </p:nvSpPr>
        <p:spPr>
          <a:xfrm>
            <a:off x="813263" y="977425"/>
            <a:ext cx="4252200" cy="15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lt1"/>
                </a:solidFill>
              </a:rPr>
              <a:t>Instruction Cache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9" name="Google Shape;229;p23"/>
          <p:cNvSpPr txBox="1"/>
          <p:nvPr>
            <p:ph idx="1" type="body"/>
          </p:nvPr>
        </p:nvSpPr>
        <p:spPr>
          <a:xfrm>
            <a:off x="813263" y="2651475"/>
            <a:ext cx="4252200" cy="15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230" name="Google Shape;23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0688" y="1699113"/>
            <a:ext cx="7115175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"/>
          <p:cNvSpPr txBox="1"/>
          <p:nvPr>
            <p:ph type="title"/>
          </p:nvPr>
        </p:nvSpPr>
        <p:spPr>
          <a:xfrm>
            <a:off x="813263" y="977425"/>
            <a:ext cx="4252200" cy="15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lt1"/>
                </a:solidFill>
              </a:rPr>
              <a:t>Synthesis Results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36" name="Google Shape;23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850" y="3128200"/>
            <a:ext cx="3609276" cy="153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99288" y="2146225"/>
            <a:ext cx="1628775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45688" y="1552825"/>
            <a:ext cx="2076049" cy="31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8838" y="2349225"/>
            <a:ext cx="3833550" cy="51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 txBox="1"/>
          <p:nvPr>
            <p:ph type="ctrTitle"/>
          </p:nvPr>
        </p:nvSpPr>
        <p:spPr>
          <a:xfrm>
            <a:off x="395625" y="339050"/>
            <a:ext cx="6947700" cy="99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/>
              <a:t>Board Layout</a:t>
            </a:r>
            <a:endParaRPr b="1"/>
          </a:p>
        </p:txBody>
      </p:sp>
      <p:sp>
        <p:nvSpPr>
          <p:cNvPr id="245" name="Google Shape;245;p25"/>
          <p:cNvSpPr txBox="1"/>
          <p:nvPr>
            <p:ph idx="1" type="body"/>
          </p:nvPr>
        </p:nvSpPr>
        <p:spPr>
          <a:xfrm>
            <a:off x="1884750" y="1825575"/>
            <a:ext cx="69477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246" name="Google Shape;24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625" y="1707325"/>
            <a:ext cx="4223624" cy="3210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5"/>
          <p:cNvPicPr preferRelativeResize="0"/>
          <p:nvPr/>
        </p:nvPicPr>
        <p:blipFill rotWithShape="1">
          <a:blip r:embed="rId4">
            <a:alphaModFix/>
          </a:blip>
          <a:srcRect b="0" l="0" r="49397" t="0"/>
          <a:stretch/>
        </p:blipFill>
        <p:spPr>
          <a:xfrm>
            <a:off x="4397250" y="215425"/>
            <a:ext cx="4626876" cy="4712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6"/>
          <p:cNvSpPr txBox="1"/>
          <p:nvPr>
            <p:ph type="ctrTitle"/>
          </p:nvPr>
        </p:nvSpPr>
        <p:spPr>
          <a:xfrm>
            <a:off x="1884750" y="711325"/>
            <a:ext cx="6947700" cy="99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253" name="Google Shape;253;p26"/>
          <p:cNvSpPr txBox="1"/>
          <p:nvPr>
            <p:ph idx="1" type="body"/>
          </p:nvPr>
        </p:nvSpPr>
        <p:spPr>
          <a:xfrm>
            <a:off x="1884750" y="1825575"/>
            <a:ext cx="69477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254" name="Google Shape;254;p26" title="WIN_20221206_21_39_59_Pro.mp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15300" y="376738"/>
            <a:ext cx="5650176" cy="423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/>
          <p:nvPr>
            <p:ph type="ctrTitle"/>
          </p:nvPr>
        </p:nvSpPr>
        <p:spPr>
          <a:xfrm>
            <a:off x="1884750" y="711325"/>
            <a:ext cx="6947700" cy="99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All Modules</a:t>
            </a:r>
            <a:endParaRPr/>
          </a:p>
        </p:txBody>
      </p:sp>
      <p:sp>
        <p:nvSpPr>
          <p:cNvPr id="80" name="Google Shape;80;p3"/>
          <p:cNvSpPr txBox="1"/>
          <p:nvPr>
            <p:ph idx="1" type="body"/>
          </p:nvPr>
        </p:nvSpPr>
        <p:spPr>
          <a:xfrm>
            <a:off x="1884750" y="1825575"/>
            <a:ext cx="6947700" cy="3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topmodule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systembus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extememory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mux21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Sevseg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mips (x2)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controller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alucontroller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pccontroller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mux21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datapath2</a:t>
            </a:r>
            <a:endParaRPr/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Regfile</a:t>
            </a:r>
            <a:endParaRPr/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Alu</a:t>
            </a:r>
            <a:endParaRPr/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mux21 (x4)</a:t>
            </a:r>
            <a:endParaRPr/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mux41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 txBox="1"/>
          <p:nvPr>
            <p:ph type="ctrTitle"/>
          </p:nvPr>
        </p:nvSpPr>
        <p:spPr>
          <a:xfrm>
            <a:off x="587350" y="227675"/>
            <a:ext cx="6947700" cy="99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/>
              <a:t>Top Module Schematic</a:t>
            </a:r>
            <a:endParaRPr b="1"/>
          </a:p>
        </p:txBody>
      </p:sp>
      <p:pic>
        <p:nvPicPr>
          <p:cNvPr id="86" name="Google Shape;8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99" y="1358800"/>
            <a:ext cx="8551751" cy="296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 txBox="1"/>
          <p:nvPr>
            <p:ph type="ctrTitle"/>
          </p:nvPr>
        </p:nvSpPr>
        <p:spPr>
          <a:xfrm>
            <a:off x="272600" y="560400"/>
            <a:ext cx="2207100" cy="105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Top module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code</a:t>
            </a:r>
            <a:endParaRPr/>
          </a:p>
        </p:txBody>
      </p:sp>
      <p:pic>
        <p:nvPicPr>
          <p:cNvPr id="92" name="Google Shape;9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1725" y="448538"/>
            <a:ext cx="6256474" cy="450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"/>
          <p:cNvSpPr txBox="1"/>
          <p:nvPr>
            <p:ph type="title"/>
          </p:nvPr>
        </p:nvSpPr>
        <p:spPr>
          <a:xfrm>
            <a:off x="874679" y="478450"/>
            <a:ext cx="42381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lt1"/>
                </a:solidFill>
              </a:rPr>
              <a:t>Mips Schematic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98" name="Google Shape;9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1225" y="1077325"/>
            <a:ext cx="7433375" cy="36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"/>
          <p:cNvSpPr txBox="1"/>
          <p:nvPr>
            <p:ph type="title"/>
          </p:nvPr>
        </p:nvSpPr>
        <p:spPr>
          <a:xfrm>
            <a:off x="813263" y="977425"/>
            <a:ext cx="4252200" cy="15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lt1"/>
                </a:solidFill>
              </a:rPr>
              <a:t>Mips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4" name="Google Shape;104;p7"/>
          <p:cNvSpPr txBox="1"/>
          <p:nvPr>
            <p:ph idx="1" type="body"/>
          </p:nvPr>
        </p:nvSpPr>
        <p:spPr>
          <a:xfrm>
            <a:off x="813263" y="2651475"/>
            <a:ext cx="4252200" cy="15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105" name="Google Shape;10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0211" y="741213"/>
            <a:ext cx="7042674" cy="381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"/>
          <p:cNvSpPr txBox="1"/>
          <p:nvPr>
            <p:ph type="title"/>
          </p:nvPr>
        </p:nvSpPr>
        <p:spPr>
          <a:xfrm>
            <a:off x="308394" y="114350"/>
            <a:ext cx="2111700" cy="7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lt1"/>
                </a:solidFill>
              </a:rPr>
              <a:t>Controller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11" name="Google Shape;11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3275" y="646150"/>
            <a:ext cx="1746825" cy="4375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20100" y="646150"/>
            <a:ext cx="2549524" cy="437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69625" y="646150"/>
            <a:ext cx="1896719" cy="437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66349" y="646149"/>
            <a:ext cx="1843025" cy="437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"/>
          <p:cNvSpPr txBox="1"/>
          <p:nvPr>
            <p:ph type="title"/>
          </p:nvPr>
        </p:nvSpPr>
        <p:spPr>
          <a:xfrm>
            <a:off x="1220869" y="345500"/>
            <a:ext cx="2111700" cy="7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chemeClr val="lt1"/>
                </a:solidFill>
              </a:rPr>
              <a:t>Controller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0" name="Google Shape;120;p9"/>
          <p:cNvSpPr txBox="1"/>
          <p:nvPr/>
        </p:nvSpPr>
        <p:spPr>
          <a:xfrm>
            <a:off x="1290425" y="1080000"/>
            <a:ext cx="59649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BEQEX - does subtraction between rs and rt</a:t>
            </a:r>
            <a:b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New State: BEQNEXT - takes branch if previous result was zero</a:t>
            </a:r>
            <a:b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few signals held high between states to ensure correct sampling.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Non buffered ALU output meant memory accessing states (LBRD, SBWR) needed to have the same inputs to the ALU to correctly capture the correct </a:t>
            </a:r>
            <a:b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Some signals needed to be set high before the state that they were actually used in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1374" y="373163"/>
            <a:ext cx="1582625" cy="4284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474725" y="373176"/>
            <a:ext cx="1746825" cy="4284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72100" y="373176"/>
            <a:ext cx="2549524" cy="4284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21626" y="373176"/>
            <a:ext cx="1896719" cy="4284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718350" y="373175"/>
            <a:ext cx="1843025" cy="428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