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1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45BFF3D-E45C-5C4F-BD55-9200CFF191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765" b="3973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00F3E87-02F2-174D-BBC2-13880C304EF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0"/>
                </a:schemeClr>
              </a:gs>
              <a:gs pos="99000">
                <a:schemeClr val="tx1">
                  <a:lumMod val="95000"/>
                  <a:lumOff val="5000"/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F9898A-D695-6149-8EF4-7B7CFB3A0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494" y="2740490"/>
            <a:ext cx="8118764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5AC73F-CD56-B949-A190-E098CECFD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6494" y="5350793"/>
            <a:ext cx="8118764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D2313-4EAF-B245-846C-C3A14D3B7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5E18-BEF6-3C48-8A3A-96E4ADAC1B35}" type="datetimeFigureOut">
              <a:rPr lang="en-UA" smtClean="0"/>
              <a:t>9/10/23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E702B-B9B0-C049-8810-B6332D618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4E816-5869-004E-8011-1156EB7BB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02EFF-C2F7-4A49-A826-8CB30B7BD9F6}" type="slidenum">
              <a:rPr lang="en-UA" smtClean="0"/>
              <a:t>‹#›</a:t>
            </a:fld>
            <a:endParaRPr lang="en-U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B73C36-5C0E-5947-8F0F-7F02DE5B255C}"/>
              </a:ext>
            </a:extLst>
          </p:cNvPr>
          <p:cNvSpPr/>
          <p:nvPr userDrawn="1"/>
        </p:nvSpPr>
        <p:spPr>
          <a:xfrm>
            <a:off x="1286494" y="5136057"/>
            <a:ext cx="8118764" cy="1900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543561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B1BC4-458E-4C4E-B0B3-8282A1A77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93BCB-F880-A543-A2DD-F001FBC99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2CD8E-A965-A24A-A62D-5BD8CDDA0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5E18-BEF6-3C48-8A3A-96E4ADAC1B35}" type="datetimeFigureOut">
              <a:rPr lang="en-UA" smtClean="0"/>
              <a:t>9/10/23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5CAF8-A626-3F45-A8CF-314E8E1F6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C25D5-635E-C947-B3A7-57AD10D5A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02EFF-C2F7-4A49-A826-8CB30B7BD9F6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94461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A6F48B-9650-5D46-96F0-CA0FE37F91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9D842C-0E0D-7E48-A9E4-47690F125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E935B-3520-0D42-B9CF-5D0009B59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5E18-BEF6-3C48-8A3A-96E4ADAC1B35}" type="datetimeFigureOut">
              <a:rPr lang="en-UA" smtClean="0"/>
              <a:t>9/10/23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59CCC-E389-6F4B-9B29-F9C00AC5D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59FE7-189E-8748-B089-3F2C40253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02EFF-C2F7-4A49-A826-8CB30B7BD9F6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50193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9D8A5-F6C0-4547-9082-F6B1E6549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45CDE-E359-A64E-A447-ED3D71A1F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862DE-FC5E-4643-B987-CABF4269E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5E18-BEF6-3C48-8A3A-96E4ADAC1B35}" type="datetimeFigureOut">
              <a:rPr lang="en-UA" smtClean="0"/>
              <a:t>9/10/23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FDF40-4A55-C241-8CDD-787139BEE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92A75-C4F2-5C4A-A3F1-65228FB73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02EFF-C2F7-4A49-A826-8CB30B7BD9F6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455946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D0D09-0274-2046-94B0-8EE04E962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B13EB-D4BC-114E-A715-1924CF8DC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82A15-E08B-8140-9390-631119B42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5E18-BEF6-3C48-8A3A-96E4ADAC1B35}" type="datetimeFigureOut">
              <a:rPr lang="en-UA" smtClean="0"/>
              <a:t>9/10/23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0FD08-EA49-D047-AAC4-D5907E66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B4EC5-B249-A241-AE8E-A2CD6E3EE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02EFF-C2F7-4A49-A826-8CB30B7BD9F6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205511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D898C-7D22-1F45-AC4F-9F1E24E18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F0C71-57D1-EF4C-9D2E-134650DC2B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0F7AB-AC88-F547-A3E0-7095394FF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23465-5D85-C645-80FD-966E27DDD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5E18-BEF6-3C48-8A3A-96E4ADAC1B35}" type="datetimeFigureOut">
              <a:rPr lang="en-UA" smtClean="0"/>
              <a:t>9/10/23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10799-F14A-EB42-AFB0-582D4DA96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645D2-110A-FF40-9BB6-7F5F05A13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02EFF-C2F7-4A49-A826-8CB30B7BD9F6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240037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3A0E4-197A-A04B-9720-A0D5EFAC8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AE0CC-57F5-2A46-BFF4-24AA39C7E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CE86E-72BD-C345-8ECB-65D6A7E47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D64FA3-5106-C34D-8817-F5D98E3F16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1DF29D-830C-0540-9FA7-A826F0225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3DCDB9-1D60-1348-A0ED-16700E1DE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5E18-BEF6-3C48-8A3A-96E4ADAC1B35}" type="datetimeFigureOut">
              <a:rPr lang="en-UA" smtClean="0"/>
              <a:t>9/10/23</a:t>
            </a:fld>
            <a:endParaRPr lang="en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25D015-5DAA-1047-9E57-D162D3F02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9E7343-45DC-7842-AEFB-A54C404E9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02EFF-C2F7-4A49-A826-8CB30B7BD9F6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847404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158D6-DB5F-1548-ADDD-BA827CEAA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8AD711-A484-0445-AEB3-221A5917A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5E18-BEF6-3C48-8A3A-96E4ADAC1B35}" type="datetimeFigureOut">
              <a:rPr lang="en-UA" smtClean="0"/>
              <a:t>9/10/23</a:t>
            </a:fld>
            <a:endParaRPr lang="en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812CD6-2BAF-FC45-969D-DDFCE6296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022B8C-674D-4941-9CED-41756741C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02EFF-C2F7-4A49-A826-8CB30B7BD9F6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934468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1B9153-E0F8-6642-992C-75FA10A59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5E18-BEF6-3C48-8A3A-96E4ADAC1B35}" type="datetimeFigureOut">
              <a:rPr lang="en-UA" smtClean="0"/>
              <a:t>9/10/23</a:t>
            </a:fld>
            <a:endParaRPr lang="en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16742A-61AE-AE4F-A581-3D9002B7E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D0C05-9684-A540-804C-37931C994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02EFF-C2F7-4A49-A826-8CB30B7BD9F6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054440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DB23-FF30-0D48-A28D-8D0258AC8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9A31-2C95-FC49-81E8-09A3EFAD9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2F7671-FB67-9E4A-8699-5FE0392A8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C39CE-6251-FC4D-9B31-1FAB6C80A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5E18-BEF6-3C48-8A3A-96E4ADAC1B35}" type="datetimeFigureOut">
              <a:rPr lang="en-UA" smtClean="0"/>
              <a:t>9/10/23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AF070-7FE7-5049-8998-BCEA87247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40CE8-1FD3-6D43-8059-19F951977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02EFF-C2F7-4A49-A826-8CB30B7BD9F6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57955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B6B2F-0630-0349-8EB8-EB96E598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6097AC-2104-7646-BFA4-69E2F9B5E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1DA788-4EF9-4345-AA0B-D84F50C11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3B613-7A96-144E-85B2-501F63608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5E18-BEF6-3C48-8A3A-96E4ADAC1B35}" type="datetimeFigureOut">
              <a:rPr lang="en-UA" smtClean="0"/>
              <a:t>9/10/23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5C834-9462-9842-8111-D671E594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DF42E-4801-5E4C-90C3-AB75A5EFB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02EFF-C2F7-4A49-A826-8CB30B7BD9F6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39356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5671017-BABC-4749-9F41-91E54A9DA2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l="18332" r="11667"/>
          <a:stretch/>
        </p:blipFill>
        <p:spPr>
          <a:xfrm>
            <a:off x="0" y="0"/>
            <a:ext cx="320040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214133A-8AE7-424E-A88C-BC570C8E2BB1}"/>
              </a:ext>
            </a:extLst>
          </p:cNvPr>
          <p:cNvSpPr/>
          <p:nvPr userDrawn="1"/>
        </p:nvSpPr>
        <p:spPr>
          <a:xfrm>
            <a:off x="0" y="0"/>
            <a:ext cx="3200400" cy="6858000"/>
          </a:xfrm>
          <a:prstGeom prst="rect">
            <a:avLst/>
          </a:prstGeom>
          <a:solidFill>
            <a:schemeClr val="tx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EDB0C7-996E-8E4C-9A65-7361E4734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6966" y="293874"/>
            <a:ext cx="8016834" cy="656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C5CFF-9131-BA47-8EAA-30E4E9F4A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36966" y="1825625"/>
            <a:ext cx="801683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9AEC4-6722-7641-B567-D81E849813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B5E18-BEF6-3C48-8A3A-96E4ADAC1B35}" type="datetimeFigureOut">
              <a:rPr lang="en-UA" smtClean="0"/>
              <a:t>9/10/23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63298-A5A9-0B41-85E2-6BF534E3F5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06926-23FC-6848-93CE-E50D345D3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02EFF-C2F7-4A49-A826-8CB30B7BD9F6}" type="slidenum">
              <a:rPr lang="en-UA" smtClean="0"/>
              <a:t>‹#›</a:t>
            </a:fld>
            <a:endParaRPr lang="en-U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CDADEE-7CDB-994A-99F1-AC01CD693A23}"/>
              </a:ext>
            </a:extLst>
          </p:cNvPr>
          <p:cNvSpPr/>
          <p:nvPr userDrawn="1"/>
        </p:nvSpPr>
        <p:spPr>
          <a:xfrm rot="5400000">
            <a:off x="-2347170" y="3724174"/>
            <a:ext cx="5189043" cy="753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332303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C618A-EF54-DD46-98E1-0E8C1E64E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3368" y="2740490"/>
            <a:ext cx="8118764" cy="2387600"/>
          </a:xfrm>
        </p:spPr>
        <p:txBody>
          <a:bodyPr>
            <a:normAutofit/>
          </a:bodyPr>
          <a:lstStyle/>
          <a:p>
            <a:r>
              <a:rPr lang="ru-RU" sz="4400" dirty="0"/>
              <a:t>АНЛИЗ РЫНКА ВАКАНСИЙ </a:t>
            </a:r>
            <a:r>
              <a:rPr lang="ru-RU" sz="4400" dirty="0" err="1"/>
              <a:t>h</a:t>
            </a:r>
            <a:r>
              <a:rPr lang="en-US" sz="4400" dirty="0" err="1"/>
              <a:t>h.ru</a:t>
            </a:r>
            <a:endParaRPr lang="en-UA" sz="4400" dirty="0"/>
          </a:p>
        </p:txBody>
      </p:sp>
    </p:spTree>
    <p:extLst>
      <p:ext uri="{BB962C8B-B14F-4D97-AF65-F5344CB8AC3E}">
        <p14:creationId xmlns:p14="http://schemas.microsoft.com/office/powerpoint/2010/main" val="1066441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CE47F-8F24-DB4D-9D27-5BFFAE637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56" y="305750"/>
            <a:ext cx="3004457" cy="656153"/>
          </a:xfrm>
        </p:spPr>
        <p:txBody>
          <a:bodyPr>
            <a:normAutofit/>
          </a:bodyPr>
          <a:lstStyle/>
          <a:p>
            <a:r>
              <a:rPr lang="ru-RU" sz="3000" dirty="0">
                <a:solidFill>
                  <a:schemeClr val="bg1"/>
                </a:solidFill>
              </a:rPr>
              <a:t>Цель проекта</a:t>
            </a:r>
            <a:endParaRPr lang="en-UA" sz="3000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D7D48AB-C5C2-B9C2-BC24-3FFB301E69D3}"/>
              </a:ext>
            </a:extLst>
          </p:cNvPr>
          <p:cNvSpPr txBox="1"/>
          <p:nvPr/>
        </p:nvSpPr>
        <p:spPr>
          <a:xfrm>
            <a:off x="3403564" y="315572"/>
            <a:ext cx="808150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0" i="0" dirty="0">
                <a:solidFill>
                  <a:srgbClr val="9DA5B4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Создание </a:t>
            </a:r>
            <a:r>
              <a:rPr lang="en" b="0" i="0" dirty="0">
                <a:solidFill>
                  <a:srgbClr val="9DA5B4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ETL-</a:t>
            </a:r>
            <a:r>
              <a:rPr lang="ru-RU" b="0" i="0" dirty="0">
                <a:solidFill>
                  <a:srgbClr val="9DA5B4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процесса формирования витрин данных для анализа </a:t>
            </a:r>
            <a:br>
              <a:rPr lang="ru-RU" b="0" i="0" dirty="0">
                <a:solidFill>
                  <a:srgbClr val="9DA5B4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dirty="0">
                <a:solidFill>
                  <a:srgbClr val="9DA5B4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data-</a:t>
            </a:r>
            <a:r>
              <a:rPr lang="ru-RU" b="0" i="0" dirty="0">
                <a:solidFill>
                  <a:srgbClr val="9DA5B4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вакансий</a:t>
            </a:r>
            <a:r>
              <a:rPr lang="en-US" b="0" i="0" dirty="0">
                <a:solidFill>
                  <a:srgbClr val="9DA5B4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</a:t>
            </a:r>
            <a:r>
              <a:rPr lang="ru-RU" b="0" i="0" dirty="0">
                <a:solidFill>
                  <a:srgbClr val="9DA5B4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доступных на сайте </a:t>
            </a:r>
            <a:r>
              <a:rPr lang="en" b="0" i="0" dirty="0" err="1">
                <a:solidFill>
                  <a:srgbClr val="9DA5B4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hh.ru</a:t>
            </a:r>
            <a:br>
              <a:rPr lang="ru-RU" b="0" i="0" dirty="0">
                <a:solidFill>
                  <a:srgbClr val="9DA5B4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br>
              <a:rPr lang="ru-RU" b="0" i="0" dirty="0">
                <a:solidFill>
                  <a:srgbClr val="9DA5B4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ru-RU" b="0" i="0" dirty="0">
                <a:solidFill>
                  <a:srgbClr val="9DA5B4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Требования к структуре проекта</a:t>
            </a:r>
            <a:r>
              <a:rPr lang="en-US" b="0" i="0" dirty="0">
                <a:solidFill>
                  <a:srgbClr val="9DA5B4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</a:t>
            </a:r>
            <a:endParaRPr lang="ru-RU" b="0" i="0" dirty="0">
              <a:solidFill>
                <a:srgbClr val="9DA5B4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indent="-342900">
              <a:buFontTx/>
              <a:buAutoNum type="arabicPeriod"/>
            </a:pPr>
            <a:r>
              <a:rPr lang="ru-RU" dirty="0">
                <a:solidFill>
                  <a:srgbClr val="9DA5B4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Загрузка в 2 режимах (полная и инкрементальная загрузка)</a:t>
            </a:r>
          </a:p>
          <a:p>
            <a:pPr marL="342900" indent="-342900">
              <a:buFontTx/>
              <a:buAutoNum type="arabicPeriod"/>
            </a:pPr>
            <a:r>
              <a:rPr lang="ru-RU" dirty="0">
                <a:solidFill>
                  <a:srgbClr val="9DA5B4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Структура хранения (сырой, промежуточный, финальный слои)</a:t>
            </a:r>
            <a:endParaRPr lang="en-US" dirty="0">
              <a:solidFill>
                <a:srgbClr val="9DA5B4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indent="-342900">
              <a:buFontTx/>
              <a:buAutoNum type="arabicPeriod"/>
            </a:pPr>
            <a:endParaRPr lang="en-US" dirty="0">
              <a:solidFill>
                <a:srgbClr val="9DA5B4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ru-RU" b="0" i="0" dirty="0">
                <a:solidFill>
                  <a:srgbClr val="9DA5B4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Требования</a:t>
            </a:r>
            <a:r>
              <a:rPr lang="ru-RU" dirty="0">
                <a:solidFill>
                  <a:srgbClr val="9DA5B4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к результатам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rgbClr val="9DA5B4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Витрины по 3 направлениям (</a:t>
            </a:r>
            <a:r>
              <a:rPr lang="en-US" dirty="0">
                <a:solidFill>
                  <a:srgbClr val="9DA5B4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DE, DA, DS)</a:t>
            </a:r>
            <a:endParaRPr lang="ru-RU" dirty="0">
              <a:solidFill>
                <a:srgbClr val="9DA5B4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ru-RU" dirty="0">
                <a:solidFill>
                  <a:srgbClr val="9DA5B4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Типы витрин (по регионам, по компаниям, по направлениям)</a:t>
            </a:r>
            <a:endParaRPr lang="en-US" dirty="0">
              <a:solidFill>
                <a:srgbClr val="9DA5B4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ru-RU" dirty="0">
                <a:solidFill>
                  <a:srgbClr val="9DA5B4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В витринах отражены сведения зарплатах</a:t>
            </a:r>
          </a:p>
        </p:txBody>
      </p:sp>
      <p:pic>
        <p:nvPicPr>
          <p:cNvPr id="1048" name="Picture 24">
            <a:extLst>
              <a:ext uri="{FF2B5EF4-FFF2-40B4-BE49-F238E27FC236}">
                <a16:creationId xmlns:a16="http://schemas.microsoft.com/office/drawing/2014/main" id="{E97A97A7-1BBF-9E8F-DDD8-C974B2D54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493" y="3355659"/>
            <a:ext cx="4906520" cy="350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579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CE47F-8F24-DB4D-9D27-5BFFAE637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56" y="305750"/>
            <a:ext cx="3004457" cy="656153"/>
          </a:xfrm>
        </p:spPr>
        <p:txBody>
          <a:bodyPr>
            <a:noAutofit/>
          </a:bodyPr>
          <a:lstStyle/>
          <a:p>
            <a:r>
              <a:rPr lang="ru-RU" sz="3000" dirty="0">
                <a:solidFill>
                  <a:schemeClr val="bg1"/>
                </a:solidFill>
              </a:rPr>
              <a:t>Структура витрин</a:t>
            </a:r>
            <a:endParaRPr lang="en-UA" sz="3000" dirty="0">
              <a:solidFill>
                <a:schemeClr val="bg1"/>
              </a:solidFill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6018C71-569B-2C56-C04B-65A8270D8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748" y="1261153"/>
            <a:ext cx="8185508" cy="2065502"/>
          </a:xfrm>
          <a:prstGeom prst="rect">
            <a:avLst/>
          </a:prstGeom>
        </p:spPr>
      </p:pic>
      <p:sp>
        <p:nvSpPr>
          <p:cNvPr id="15" name="Rectangle 3">
            <a:extLst>
              <a:ext uri="{FF2B5EF4-FFF2-40B4-BE49-F238E27FC236}">
                <a16:creationId xmlns:a16="http://schemas.microsoft.com/office/drawing/2014/main" id="{E76DD997-7712-9189-C710-6027FC3F77FF}"/>
              </a:ext>
            </a:extLst>
          </p:cNvPr>
          <p:cNvSpPr/>
          <p:nvPr/>
        </p:nvSpPr>
        <p:spPr>
          <a:xfrm>
            <a:off x="439744" y="1261153"/>
            <a:ext cx="24934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Сводная витрина по каждому направлениям </a:t>
            </a:r>
            <a:endParaRPr lang="en-UA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DB8E0670-9500-FDE1-31C6-B4CFEC715EFA}"/>
              </a:ext>
            </a:extLst>
          </p:cNvPr>
          <p:cNvSpPr/>
          <p:nvPr/>
        </p:nvSpPr>
        <p:spPr>
          <a:xfrm>
            <a:off x="439744" y="1975901"/>
            <a:ext cx="24934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Витрина по компаниям с возможностью фильтрации по каждому направлению</a:t>
            </a:r>
            <a:endParaRPr lang="en-UA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5B6A98FD-0B6B-2C54-4027-F8446BD587C4}"/>
              </a:ext>
            </a:extLst>
          </p:cNvPr>
          <p:cNvSpPr/>
          <p:nvPr/>
        </p:nvSpPr>
        <p:spPr>
          <a:xfrm>
            <a:off x="439744" y="3183092"/>
            <a:ext cx="24934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Витрина по регионам с возможностью фильтрации по каждому направлению</a:t>
            </a:r>
            <a:endParaRPr lang="en-UA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951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CE47F-8F24-DB4D-9D27-5BFFAE637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56" y="305750"/>
            <a:ext cx="3004457" cy="656153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Технологии</a:t>
            </a:r>
            <a:endParaRPr lang="en-UA" sz="28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250ADB-2EA1-BD4F-87F9-6075DCDA525C}"/>
              </a:ext>
            </a:extLst>
          </p:cNvPr>
          <p:cNvSpPr/>
          <p:nvPr/>
        </p:nvSpPr>
        <p:spPr>
          <a:xfrm>
            <a:off x="439744" y="1261153"/>
            <a:ext cx="24934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Docker Compose</a:t>
            </a:r>
            <a:endParaRPr lang="en-UA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9" name="Picture 12">
            <a:extLst>
              <a:ext uri="{FF2B5EF4-FFF2-40B4-BE49-F238E27FC236}">
                <a16:creationId xmlns:a16="http://schemas.microsoft.com/office/drawing/2014/main" id="{214C3767-9FCF-0B29-DCFA-8E717619D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213" y="2776460"/>
            <a:ext cx="3667373" cy="229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>
            <a:extLst>
              <a:ext uri="{FF2B5EF4-FFF2-40B4-BE49-F238E27FC236}">
                <a16:creationId xmlns:a16="http://schemas.microsoft.com/office/drawing/2014/main" id="{3E29B387-141E-D180-FE39-C670FD5E8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164" y="1261153"/>
            <a:ext cx="4851836" cy="31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6">
            <a:extLst>
              <a:ext uri="{FF2B5EF4-FFF2-40B4-BE49-F238E27FC236}">
                <a16:creationId xmlns:a16="http://schemas.microsoft.com/office/drawing/2014/main" id="{2BFA26E5-4AFE-E9A6-1EA5-070DF86BD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489" y="412846"/>
            <a:ext cx="3573903" cy="191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2">
            <a:extLst>
              <a:ext uri="{FF2B5EF4-FFF2-40B4-BE49-F238E27FC236}">
                <a16:creationId xmlns:a16="http://schemas.microsoft.com/office/drawing/2014/main" id="{FB2E9E73-EB22-C96B-E930-7BD83B0E8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612" y="3784229"/>
            <a:ext cx="4610656" cy="3073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3">
            <a:extLst>
              <a:ext uri="{FF2B5EF4-FFF2-40B4-BE49-F238E27FC236}">
                <a16:creationId xmlns:a16="http://schemas.microsoft.com/office/drawing/2014/main" id="{CC406CC8-7539-97A2-5A95-93BA5A2433B4}"/>
              </a:ext>
            </a:extLst>
          </p:cNvPr>
          <p:cNvSpPr/>
          <p:nvPr/>
        </p:nvSpPr>
        <p:spPr>
          <a:xfrm>
            <a:off x="439744" y="1898957"/>
            <a:ext cx="24934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Apache Airflow</a:t>
            </a:r>
            <a:endParaRPr lang="en-UA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D7385526-DC3F-6F2A-C69D-C1EF9397B271}"/>
              </a:ext>
            </a:extLst>
          </p:cNvPr>
          <p:cNvSpPr/>
          <p:nvPr/>
        </p:nvSpPr>
        <p:spPr>
          <a:xfrm>
            <a:off x="439744" y="2533840"/>
            <a:ext cx="24934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Python</a:t>
            </a:r>
            <a:endParaRPr lang="en-UA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F3B38454-CA7A-7EB7-B1DD-DD0793C0ED52}"/>
              </a:ext>
            </a:extLst>
          </p:cNvPr>
          <p:cNvSpPr/>
          <p:nvPr/>
        </p:nvSpPr>
        <p:spPr>
          <a:xfrm>
            <a:off x="439743" y="3168723"/>
            <a:ext cx="27784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PostgreSQL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 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+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pgAdmin</a:t>
            </a:r>
            <a:endParaRPr lang="en-UA" sz="2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296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CE47F-8F24-DB4D-9D27-5BFFAE637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56" y="305750"/>
            <a:ext cx="3004457" cy="656153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Реализация</a:t>
            </a:r>
            <a:endParaRPr lang="en-UA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14BAE92-FCCA-31E9-8A4D-8DD620256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039" y="1704717"/>
            <a:ext cx="8691140" cy="3064991"/>
          </a:xfrm>
          <a:prstGeom prst="rect">
            <a:avLst/>
          </a:prstGeom>
        </p:spPr>
      </p:pic>
      <p:sp>
        <p:nvSpPr>
          <p:cNvPr id="10" name="Скругленный прямоугольник 9">
            <a:extLst>
              <a:ext uri="{FF2B5EF4-FFF2-40B4-BE49-F238E27FC236}">
                <a16:creationId xmlns:a16="http://schemas.microsoft.com/office/drawing/2014/main" id="{521AA672-D06D-100A-8DCC-81821C732FBE}"/>
              </a:ext>
            </a:extLst>
          </p:cNvPr>
          <p:cNvSpPr/>
          <p:nvPr/>
        </p:nvSpPr>
        <p:spPr>
          <a:xfrm>
            <a:off x="3413039" y="633826"/>
            <a:ext cx="8691140" cy="451945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2822A5-FDCE-7956-9588-25BAD2189A94}"/>
              </a:ext>
            </a:extLst>
          </p:cNvPr>
          <p:cNvSpPr txBox="1"/>
          <p:nvPr/>
        </p:nvSpPr>
        <p:spPr>
          <a:xfrm>
            <a:off x="6966372" y="797705"/>
            <a:ext cx="1584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Airflow</a:t>
            </a:r>
            <a:endParaRPr lang="ru-RU" sz="3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2D0AE193-81EE-A0BB-3374-ADF5D369F541}"/>
              </a:ext>
            </a:extLst>
          </p:cNvPr>
          <p:cNvSpPr/>
          <p:nvPr/>
        </p:nvSpPr>
        <p:spPr>
          <a:xfrm>
            <a:off x="439744" y="1261153"/>
            <a:ext cx="24934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Для получения данных из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API </a:t>
            </a:r>
            <a:r>
              <a:rPr lang="ru-RU" sz="1200" dirty="0" err="1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h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h.ru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 </a:t>
            </a:r>
            <a:r>
              <a:rPr lang="ru-RU" sz="12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используется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Python</a:t>
            </a:r>
            <a:r>
              <a:rPr lang="ru-RU" sz="12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-скрипт</a:t>
            </a:r>
            <a:endParaRPr lang="en-U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D3263788-8EF4-AF3A-4BEA-011E3B42FA79}"/>
              </a:ext>
            </a:extLst>
          </p:cNvPr>
          <p:cNvSpPr/>
          <p:nvPr/>
        </p:nvSpPr>
        <p:spPr>
          <a:xfrm>
            <a:off x="439744" y="1722818"/>
            <a:ext cx="24934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Полученные данные загружаются в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stage-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с</a:t>
            </a:r>
            <a:r>
              <a:rPr lang="ru-RU" sz="1200" dirty="0" err="1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лой</a:t>
            </a:r>
            <a:r>
              <a:rPr lang="ru-RU" sz="12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 БД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PostgreSQL</a:t>
            </a:r>
            <a:endParaRPr lang="en-U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0E74BBB1-1EBD-EA4B-18CF-E5AD1EDBF437}"/>
              </a:ext>
            </a:extLst>
          </p:cNvPr>
          <p:cNvSpPr/>
          <p:nvPr/>
        </p:nvSpPr>
        <p:spPr>
          <a:xfrm>
            <a:off x="439744" y="2184483"/>
            <a:ext cx="24934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bg1">
                    <a:lumMod val="75000"/>
                  </a:schemeClr>
                </a:solidFill>
              </a:rPr>
              <a:t>С помощью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</a:rPr>
              <a:t>sql-cк</a:t>
            </a:r>
            <a:r>
              <a:rPr lang="ru-RU" sz="1200" dirty="0" err="1">
                <a:solidFill>
                  <a:schemeClr val="bg1">
                    <a:lumMod val="75000"/>
                  </a:schemeClr>
                </a:solidFill>
              </a:rPr>
              <a:t>риптов</a:t>
            </a:r>
            <a:r>
              <a:rPr lang="ru-RU" sz="1200" dirty="0">
                <a:solidFill>
                  <a:schemeClr val="bg1">
                    <a:lumMod val="75000"/>
                  </a:schemeClr>
                </a:solidFill>
              </a:rPr>
              <a:t> данные подготавливаются и загружаются в </a:t>
            </a:r>
            <a:r>
              <a:rPr lang="ru-RU" sz="1200" dirty="0" err="1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ore-</a:t>
            </a:r>
            <a:r>
              <a:rPr lang="ru-RU" sz="1200" dirty="0">
                <a:solidFill>
                  <a:schemeClr val="bg1">
                    <a:lumMod val="75000"/>
                  </a:schemeClr>
                </a:solidFill>
              </a:rPr>
              <a:t>слой</a:t>
            </a:r>
            <a:endParaRPr lang="en-U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5F7619B8-BCC6-FD6A-0794-B12B9CC5C1B3}"/>
              </a:ext>
            </a:extLst>
          </p:cNvPr>
          <p:cNvSpPr/>
          <p:nvPr/>
        </p:nvSpPr>
        <p:spPr>
          <a:xfrm>
            <a:off x="439744" y="2893554"/>
            <a:ext cx="24934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bg1">
                    <a:lumMod val="75000"/>
                  </a:schemeClr>
                </a:solidFill>
              </a:rPr>
              <a:t>Для получения данных необходимо использовать </a:t>
            </a:r>
            <a:r>
              <a:rPr lang="ru-RU" sz="1200" dirty="0" err="1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</a:rPr>
              <a:t>ql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-</a:t>
            </a:r>
            <a:r>
              <a:rPr lang="ru-RU" sz="1200" dirty="0">
                <a:solidFill>
                  <a:schemeClr val="bg1">
                    <a:lumMod val="75000"/>
                  </a:schemeClr>
                </a:solidFill>
              </a:rPr>
              <a:t>функции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mart-</a:t>
            </a:r>
            <a:r>
              <a:rPr lang="ru-RU" sz="1200" dirty="0">
                <a:solidFill>
                  <a:schemeClr val="bg1">
                    <a:lumMod val="75000"/>
                  </a:schemeClr>
                </a:solidFill>
              </a:rPr>
              <a:t>слоя</a:t>
            </a:r>
            <a:endParaRPr lang="en-UA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260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CE47F-8F24-DB4D-9D27-5BFFAE637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56" y="305750"/>
            <a:ext cx="3004457" cy="656153"/>
          </a:xfrm>
        </p:spPr>
        <p:txBody>
          <a:bodyPr>
            <a:no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Реализация</a:t>
            </a:r>
            <a:endParaRPr lang="en-UA" sz="3200" dirty="0">
              <a:solidFill>
                <a:schemeClr val="bg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E78C4D7-4BD2-504A-0A26-31822938D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621" y="305750"/>
            <a:ext cx="7772400" cy="63691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8AD100-071F-3F96-2222-FE7DB0961687}"/>
              </a:ext>
            </a:extLst>
          </p:cNvPr>
          <p:cNvSpPr txBox="1"/>
          <p:nvPr/>
        </p:nvSpPr>
        <p:spPr>
          <a:xfrm>
            <a:off x="3614370" y="264494"/>
            <a:ext cx="772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STAGE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11F23AE-1B9E-CB1B-F303-9B29779FDF0C}"/>
              </a:ext>
            </a:extLst>
          </p:cNvPr>
          <p:cNvSpPr/>
          <p:nvPr/>
        </p:nvSpPr>
        <p:spPr>
          <a:xfrm>
            <a:off x="3640734" y="199757"/>
            <a:ext cx="914400" cy="3693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STAGE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CD2D6BD-92BF-683F-8145-917925D496CC}"/>
              </a:ext>
            </a:extLst>
          </p:cNvPr>
          <p:cNvSpPr/>
          <p:nvPr/>
        </p:nvSpPr>
        <p:spPr>
          <a:xfrm>
            <a:off x="6226823" y="199757"/>
            <a:ext cx="914400" cy="3693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CORE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65B20C3-5CCA-527C-F6A6-D840235814C1}"/>
              </a:ext>
            </a:extLst>
          </p:cNvPr>
          <p:cNvSpPr/>
          <p:nvPr/>
        </p:nvSpPr>
        <p:spPr>
          <a:xfrm>
            <a:off x="9713806" y="199757"/>
            <a:ext cx="914400" cy="3693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MART</a:t>
            </a:r>
            <a:endParaRPr lang="ru-R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7E646AC-778B-B4FE-CFC4-50D968322719}"/>
              </a:ext>
            </a:extLst>
          </p:cNvPr>
          <p:cNvSpPr/>
          <p:nvPr/>
        </p:nvSpPr>
        <p:spPr>
          <a:xfrm>
            <a:off x="340890" y="1174656"/>
            <a:ext cx="24934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Для хранения данных использована модель данных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DataVault</a:t>
            </a:r>
            <a:endParaRPr lang="en-U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763EB46-734F-0BA0-81CE-16120C0DFBA4}"/>
              </a:ext>
            </a:extLst>
          </p:cNvPr>
          <p:cNvSpPr/>
          <p:nvPr/>
        </p:nvSpPr>
        <p:spPr>
          <a:xfrm>
            <a:off x="340890" y="2033740"/>
            <a:ext cx="24934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Модель позволяет быстро добавлять новые источники</a:t>
            </a:r>
            <a:endParaRPr lang="en-UA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36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CE47F-8F24-DB4D-9D27-5BFFAE637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56" y="305750"/>
            <a:ext cx="3004457" cy="656153"/>
          </a:xfrm>
        </p:spPr>
        <p:txBody>
          <a:bodyPr>
            <a:no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Реализация</a:t>
            </a:r>
            <a:endParaRPr lang="en-UA" sz="3200" dirty="0">
              <a:solidFill>
                <a:schemeClr val="bg1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6872B7AB-D431-8E74-EBA6-30A9375660AB}"/>
              </a:ext>
            </a:extLst>
          </p:cNvPr>
          <p:cNvSpPr/>
          <p:nvPr/>
        </p:nvSpPr>
        <p:spPr>
          <a:xfrm>
            <a:off x="328533" y="1121802"/>
            <a:ext cx="2889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Витрина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по направлениям</a:t>
            </a:r>
            <a:endParaRPr lang="en-UA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C1C05E99-5BFD-171A-05A6-BB42FD245547}"/>
              </a:ext>
            </a:extLst>
          </p:cNvPr>
          <p:cNvSpPr/>
          <p:nvPr/>
        </p:nvSpPr>
        <p:spPr>
          <a:xfrm>
            <a:off x="328533" y="1922882"/>
            <a:ext cx="2889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Витрина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DE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по регионам</a:t>
            </a:r>
            <a:endParaRPr lang="en-UA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A829BF43-40F6-A74E-4341-21F5B945FD61}"/>
              </a:ext>
            </a:extLst>
          </p:cNvPr>
          <p:cNvSpPr/>
          <p:nvPr/>
        </p:nvSpPr>
        <p:spPr>
          <a:xfrm>
            <a:off x="328533" y="2723962"/>
            <a:ext cx="2889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Витрина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D</a:t>
            </a:r>
            <a:r>
              <a:rPr lang="ru-RU" dirty="0" err="1">
                <a:solidFill>
                  <a:schemeClr val="bg1">
                    <a:lumMod val="75000"/>
                  </a:schemeClr>
                </a:solidFill>
              </a:rPr>
              <a:t>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по регионам</a:t>
            </a:r>
            <a:endParaRPr lang="en-UA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7EBA90FD-3381-98E6-9DC6-6464CBB0647A}"/>
              </a:ext>
            </a:extLst>
          </p:cNvPr>
          <p:cNvSpPr/>
          <p:nvPr/>
        </p:nvSpPr>
        <p:spPr>
          <a:xfrm>
            <a:off x="328533" y="3525042"/>
            <a:ext cx="2889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Витрина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DS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по регионам</a:t>
            </a:r>
            <a:endParaRPr lang="en-UA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77049656-C5CA-EB5B-CD91-09C7A6C5A360}"/>
              </a:ext>
            </a:extLst>
          </p:cNvPr>
          <p:cNvSpPr/>
          <p:nvPr/>
        </p:nvSpPr>
        <p:spPr>
          <a:xfrm>
            <a:off x="328533" y="4321281"/>
            <a:ext cx="2889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Витрина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DE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по компаниям</a:t>
            </a:r>
            <a:endParaRPr lang="en-UA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28E98DF9-FF04-FBFD-4A72-8F2A29660ECC}"/>
              </a:ext>
            </a:extLst>
          </p:cNvPr>
          <p:cNvSpPr/>
          <p:nvPr/>
        </p:nvSpPr>
        <p:spPr>
          <a:xfrm>
            <a:off x="328533" y="5117520"/>
            <a:ext cx="2889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Витрина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DA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по компаниям</a:t>
            </a:r>
            <a:endParaRPr lang="en-UA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C430A618-A3CB-E442-749C-3458B834FEE2}"/>
              </a:ext>
            </a:extLst>
          </p:cNvPr>
          <p:cNvSpPr/>
          <p:nvPr/>
        </p:nvSpPr>
        <p:spPr>
          <a:xfrm>
            <a:off x="328533" y="5913759"/>
            <a:ext cx="2889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Витрина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DS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по компаниям</a:t>
            </a:r>
            <a:endParaRPr lang="en-UA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Скругленный прямоугольник 17">
            <a:extLst>
              <a:ext uri="{FF2B5EF4-FFF2-40B4-BE49-F238E27FC236}">
                <a16:creationId xmlns:a16="http://schemas.microsoft.com/office/drawing/2014/main" id="{5BAEA096-2C9C-BCAA-1058-A9D7FE37B55B}"/>
              </a:ext>
            </a:extLst>
          </p:cNvPr>
          <p:cNvSpPr/>
          <p:nvPr/>
        </p:nvSpPr>
        <p:spPr>
          <a:xfrm>
            <a:off x="3484605" y="990408"/>
            <a:ext cx="8550876" cy="6321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b="0" i="0" dirty="0">
                <a:solidFill>
                  <a:srgbClr val="AF6161"/>
                </a:solidFill>
                <a:effectLst/>
                <a:latin typeface="ui-monospace"/>
              </a:rPr>
              <a:t>SELECT * FROM </a:t>
            </a:r>
            <a:r>
              <a:rPr lang="en" b="0" i="0" dirty="0" err="1">
                <a:solidFill>
                  <a:srgbClr val="AF6161"/>
                </a:solidFill>
                <a:effectLst/>
                <a:latin typeface="ui-monospace"/>
              </a:rPr>
              <a:t>mart.get_vacancies</a:t>
            </a:r>
            <a:r>
              <a:rPr lang="en" b="0" i="0" dirty="0">
                <a:solidFill>
                  <a:srgbClr val="AF6161"/>
                </a:solidFill>
                <a:effectLst/>
                <a:latin typeface="ui-monospace"/>
              </a:rPr>
              <a:t>()</a:t>
            </a:r>
            <a:endParaRPr lang="ru-RU" dirty="0"/>
          </a:p>
        </p:txBody>
      </p:sp>
      <p:sp>
        <p:nvSpPr>
          <p:cNvPr id="19" name="Скругленный прямоугольник 18">
            <a:extLst>
              <a:ext uri="{FF2B5EF4-FFF2-40B4-BE49-F238E27FC236}">
                <a16:creationId xmlns:a16="http://schemas.microsoft.com/office/drawing/2014/main" id="{A35E4721-E3FB-4190-126C-5EE4D352C7C7}"/>
              </a:ext>
            </a:extLst>
          </p:cNvPr>
          <p:cNvSpPr/>
          <p:nvPr/>
        </p:nvSpPr>
        <p:spPr>
          <a:xfrm>
            <a:off x="3484605" y="1791488"/>
            <a:ext cx="8550876" cy="6321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b="0" i="0" dirty="0">
                <a:solidFill>
                  <a:srgbClr val="AF6161"/>
                </a:solidFill>
                <a:effectLst/>
                <a:latin typeface="ui-monospace"/>
              </a:rPr>
              <a:t>SELECT * FROM </a:t>
            </a:r>
            <a:r>
              <a:rPr lang="en" b="0" i="0" dirty="0" err="1">
                <a:solidFill>
                  <a:srgbClr val="AF6161"/>
                </a:solidFill>
                <a:effectLst/>
                <a:latin typeface="ui-monospace"/>
              </a:rPr>
              <a:t>mart.get_vacancies_by_region</a:t>
            </a:r>
            <a:r>
              <a:rPr lang="en" b="0" i="0" dirty="0">
                <a:solidFill>
                  <a:srgbClr val="AF6161"/>
                </a:solidFill>
                <a:effectLst/>
                <a:latin typeface="ui-monospace"/>
              </a:rPr>
              <a:t>(ARRAY['Data Engineer'])</a:t>
            </a:r>
            <a:endParaRPr lang="ru-RU" dirty="0"/>
          </a:p>
        </p:txBody>
      </p:sp>
      <p:sp>
        <p:nvSpPr>
          <p:cNvPr id="20" name="Скругленный прямоугольник 19">
            <a:extLst>
              <a:ext uri="{FF2B5EF4-FFF2-40B4-BE49-F238E27FC236}">
                <a16:creationId xmlns:a16="http://schemas.microsoft.com/office/drawing/2014/main" id="{EDFB67C9-100E-A383-DE1D-1B866779ECF1}"/>
              </a:ext>
            </a:extLst>
          </p:cNvPr>
          <p:cNvSpPr/>
          <p:nvPr/>
        </p:nvSpPr>
        <p:spPr>
          <a:xfrm>
            <a:off x="3484605" y="2592568"/>
            <a:ext cx="8550876" cy="6321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b="0" i="0" dirty="0">
                <a:solidFill>
                  <a:srgbClr val="AF6161"/>
                </a:solidFill>
                <a:effectLst/>
                <a:latin typeface="ui-monospace"/>
              </a:rPr>
              <a:t>SELECT * FROM </a:t>
            </a:r>
            <a:r>
              <a:rPr lang="en" b="0" i="0" dirty="0" err="1">
                <a:solidFill>
                  <a:srgbClr val="AF6161"/>
                </a:solidFill>
                <a:effectLst/>
                <a:latin typeface="ui-monospace"/>
              </a:rPr>
              <a:t>mart.get_vacancies_by_region</a:t>
            </a:r>
            <a:r>
              <a:rPr lang="en" b="0" i="0" dirty="0">
                <a:solidFill>
                  <a:srgbClr val="AF6161"/>
                </a:solidFill>
                <a:effectLst/>
                <a:latin typeface="ui-monospace"/>
              </a:rPr>
              <a:t>(ARRAY['Data Analyst'])</a:t>
            </a:r>
            <a:endParaRPr lang="ru-RU" dirty="0"/>
          </a:p>
        </p:txBody>
      </p:sp>
      <p:sp>
        <p:nvSpPr>
          <p:cNvPr id="21" name="Скругленный прямоугольник 20">
            <a:extLst>
              <a:ext uri="{FF2B5EF4-FFF2-40B4-BE49-F238E27FC236}">
                <a16:creationId xmlns:a16="http://schemas.microsoft.com/office/drawing/2014/main" id="{FA1AEAB0-257B-3D78-E112-282C30408061}"/>
              </a:ext>
            </a:extLst>
          </p:cNvPr>
          <p:cNvSpPr/>
          <p:nvPr/>
        </p:nvSpPr>
        <p:spPr>
          <a:xfrm>
            <a:off x="3484605" y="3388807"/>
            <a:ext cx="8550876" cy="6321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b="0" i="0" dirty="0">
                <a:solidFill>
                  <a:srgbClr val="AF6161"/>
                </a:solidFill>
                <a:effectLst/>
                <a:latin typeface="ui-monospace"/>
              </a:rPr>
              <a:t>SELECT * FROM </a:t>
            </a:r>
            <a:r>
              <a:rPr lang="en" b="0" i="0" dirty="0" err="1">
                <a:solidFill>
                  <a:srgbClr val="AF6161"/>
                </a:solidFill>
                <a:effectLst/>
                <a:latin typeface="ui-monospace"/>
              </a:rPr>
              <a:t>mart.get_vacancies_by_region</a:t>
            </a:r>
            <a:r>
              <a:rPr lang="en" b="0" i="0" dirty="0">
                <a:solidFill>
                  <a:srgbClr val="AF6161"/>
                </a:solidFill>
                <a:effectLst/>
                <a:latin typeface="ui-monospace"/>
              </a:rPr>
              <a:t>(ARRAY['Data Scientist'])</a:t>
            </a:r>
            <a:endParaRPr lang="ru-RU" dirty="0"/>
          </a:p>
        </p:txBody>
      </p:sp>
      <p:sp>
        <p:nvSpPr>
          <p:cNvPr id="22" name="Скругленный прямоугольник 21">
            <a:extLst>
              <a:ext uri="{FF2B5EF4-FFF2-40B4-BE49-F238E27FC236}">
                <a16:creationId xmlns:a16="http://schemas.microsoft.com/office/drawing/2014/main" id="{D85AD9CD-3D31-B40A-53B9-CFBEA4DF9B5C}"/>
              </a:ext>
            </a:extLst>
          </p:cNvPr>
          <p:cNvSpPr/>
          <p:nvPr/>
        </p:nvSpPr>
        <p:spPr>
          <a:xfrm>
            <a:off x="3484605" y="4189887"/>
            <a:ext cx="8550876" cy="6321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b="0" i="0" dirty="0">
                <a:solidFill>
                  <a:srgbClr val="AF6161"/>
                </a:solidFill>
                <a:effectLst/>
                <a:latin typeface="ui-monospace"/>
              </a:rPr>
              <a:t>SELECT * FROM </a:t>
            </a:r>
            <a:r>
              <a:rPr lang="en" b="0" i="0" dirty="0" err="1">
                <a:solidFill>
                  <a:srgbClr val="AF6161"/>
                </a:solidFill>
                <a:effectLst/>
                <a:latin typeface="ui-monospace"/>
              </a:rPr>
              <a:t>mart.get_vacancies_by_employer</a:t>
            </a:r>
            <a:r>
              <a:rPr lang="en" b="0" i="0" dirty="0">
                <a:solidFill>
                  <a:srgbClr val="AF6161"/>
                </a:solidFill>
                <a:effectLst/>
                <a:latin typeface="ui-monospace"/>
              </a:rPr>
              <a:t>(ARRAY['Data Engineer'])</a:t>
            </a:r>
            <a:endParaRPr lang="ru-RU" dirty="0"/>
          </a:p>
        </p:txBody>
      </p:sp>
      <p:sp>
        <p:nvSpPr>
          <p:cNvPr id="23" name="Скругленный прямоугольник 22">
            <a:extLst>
              <a:ext uri="{FF2B5EF4-FFF2-40B4-BE49-F238E27FC236}">
                <a16:creationId xmlns:a16="http://schemas.microsoft.com/office/drawing/2014/main" id="{45F0229B-DD58-E79A-E7D3-7AEA91463548}"/>
              </a:ext>
            </a:extLst>
          </p:cNvPr>
          <p:cNvSpPr/>
          <p:nvPr/>
        </p:nvSpPr>
        <p:spPr>
          <a:xfrm>
            <a:off x="3484605" y="4986126"/>
            <a:ext cx="8550876" cy="6321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b="0" i="0" dirty="0">
                <a:solidFill>
                  <a:srgbClr val="AF6161"/>
                </a:solidFill>
                <a:effectLst/>
                <a:latin typeface="ui-monospace"/>
              </a:rPr>
              <a:t>SELECT * FROM </a:t>
            </a:r>
            <a:r>
              <a:rPr lang="en" b="0" i="0" dirty="0" err="1">
                <a:solidFill>
                  <a:srgbClr val="AF6161"/>
                </a:solidFill>
                <a:effectLst/>
                <a:latin typeface="ui-monospace"/>
              </a:rPr>
              <a:t>mart.get_vacancies_by_employer</a:t>
            </a:r>
            <a:r>
              <a:rPr lang="en" b="0" i="0" dirty="0">
                <a:solidFill>
                  <a:srgbClr val="AF6161"/>
                </a:solidFill>
                <a:effectLst/>
                <a:latin typeface="ui-monospace"/>
              </a:rPr>
              <a:t>(ARRAY['Data Analyst'])</a:t>
            </a:r>
            <a:endParaRPr lang="ru-RU" dirty="0"/>
          </a:p>
        </p:txBody>
      </p:sp>
      <p:sp>
        <p:nvSpPr>
          <p:cNvPr id="24" name="Скругленный прямоугольник 23">
            <a:extLst>
              <a:ext uri="{FF2B5EF4-FFF2-40B4-BE49-F238E27FC236}">
                <a16:creationId xmlns:a16="http://schemas.microsoft.com/office/drawing/2014/main" id="{94440EC0-A493-54AA-68D8-AF0502A01ED7}"/>
              </a:ext>
            </a:extLst>
          </p:cNvPr>
          <p:cNvSpPr/>
          <p:nvPr/>
        </p:nvSpPr>
        <p:spPr>
          <a:xfrm>
            <a:off x="3484605" y="5782365"/>
            <a:ext cx="8550876" cy="6321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b="0" i="0" dirty="0">
                <a:solidFill>
                  <a:srgbClr val="AF6161"/>
                </a:solidFill>
                <a:effectLst/>
                <a:latin typeface="ui-monospace"/>
              </a:rPr>
              <a:t>SELECT * FROM </a:t>
            </a:r>
            <a:r>
              <a:rPr lang="en" b="0" i="0" dirty="0" err="1">
                <a:solidFill>
                  <a:srgbClr val="AF6161"/>
                </a:solidFill>
                <a:effectLst/>
                <a:latin typeface="ui-monospace"/>
              </a:rPr>
              <a:t>mart.get_vacancies_by_employer</a:t>
            </a:r>
            <a:r>
              <a:rPr lang="en" b="0" i="0" dirty="0">
                <a:solidFill>
                  <a:srgbClr val="AF6161"/>
                </a:solidFill>
                <a:effectLst/>
                <a:latin typeface="ui-monospace"/>
              </a:rPr>
              <a:t>(ARRAY['Data Scientist'])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9362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327</Words>
  <Application>Microsoft Macintosh PowerPoint</Application>
  <PresentationFormat>Широкоэкранный</PresentationFormat>
  <Paragraphs>47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Microsoft YaHei UI</vt:lpstr>
      <vt:lpstr>Arial</vt:lpstr>
      <vt:lpstr>Calibri</vt:lpstr>
      <vt:lpstr>Calibri Light</vt:lpstr>
      <vt:lpstr>ui-monospace</vt:lpstr>
      <vt:lpstr>Office Theme</vt:lpstr>
      <vt:lpstr>АНЛИЗ РЫНКА ВАКАНСИЙ hh.ru</vt:lpstr>
      <vt:lpstr>Цель проекта</vt:lpstr>
      <vt:lpstr>Структура витрин</vt:lpstr>
      <vt:lpstr>Технологии</vt:lpstr>
      <vt:lpstr>Реализация</vt:lpstr>
      <vt:lpstr>Реализация</vt:lpstr>
      <vt:lpstr>Реализация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Microsoft Office User</dc:creator>
  <cp:lastModifiedBy>Microsoft Office User</cp:lastModifiedBy>
  <cp:revision>2</cp:revision>
  <dcterms:created xsi:type="dcterms:W3CDTF">2023-02-12T09:44:46Z</dcterms:created>
  <dcterms:modified xsi:type="dcterms:W3CDTF">2023-09-11T09:00:53Z</dcterms:modified>
</cp:coreProperties>
</file>