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Play"/>
      <p:regular r:id="rId38"/>
      <p:bold r:id="rId39"/>
    </p:embeddedFon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hMGlNUejlqwyu0tRFKX0Ai+vmQ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2D08B3-83EC-44E8-A6C1-A4C4DCC2E672}">
  <a:tblStyle styleId="{EA2D08B3-83EC-44E8-A6C1-A4C4DCC2E67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14D51E7-3BEC-43C2-97FA-F4563C6B69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lay-bold.fntdata"/><Relationship Id="rId16" Type="http://schemas.openxmlformats.org/officeDocument/2006/relationships/slide" Target="slides/slide11.xml"/><Relationship Id="rId38" Type="http://schemas.openxmlformats.org/officeDocument/2006/relationships/font" Target="fonts/Pl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0b5bc83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100b5bc83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0f9cfd0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00f9cfd06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1a50445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101a50445d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a919457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fa919457ed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26d357c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1026d357cb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0b5bc83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00b5bc8397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a7ae691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fa7ae6911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a7ae691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fa7ae6911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a919457e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fa919457e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c81371f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fc81371fed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a270e71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fa270e715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1fdbce8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101fdbce8e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c81371f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fc81371fe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c81371fe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fc81371fed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154cba0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10154cba0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35249a0a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1035249a0a0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35249a0a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1035249a0a0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35249a0a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g1035249a0a0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35249a0a0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g1035249a0a0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35249a0a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g1035249a0a0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36bc1c0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1036bc1c06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270e71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fa270e715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a919457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gfa919457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a919457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fa919457e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c04ba9a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fc04ba9ad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270e715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fa270e715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10d18e4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1010d18e42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a270e71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fa270e715c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a270e77c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fa270e77c9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a270e71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fa270e715c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42eb3a2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10342eb3a22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24.png"/><Relationship Id="rId6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20" Type="http://schemas.openxmlformats.org/officeDocument/2006/relationships/hyperlink" Target="http://spk-it.ru/profs/arkhiv/06.025_DGiPI.zip" TargetMode="External"/><Relationship Id="rId11" Type="http://schemas.openxmlformats.org/officeDocument/2006/relationships/hyperlink" Target="http://spk-it.ru/profs/arkhiv/06.012_Product_manager_updated_1.zip" TargetMode="External"/><Relationship Id="rId10" Type="http://schemas.openxmlformats.org/officeDocument/2006/relationships/hyperlink" Target="http://spk-it.ru/profs/arkhiv/06.014_Manager_of_IT_updated.zip" TargetMode="External"/><Relationship Id="rId21" Type="http://schemas.openxmlformats.org/officeDocument/2006/relationships/hyperlink" Target="http://spk-it.ru/profs/arkhiv/06.025_DGiPI.zip" TargetMode="External"/><Relationship Id="rId13" Type="http://schemas.openxmlformats.org/officeDocument/2006/relationships/hyperlink" Target="http://spk-it.ru/profs/arkhiv/06.004_IT-testing_and_quality_assurance_specialist_updated.zip" TargetMode="External"/><Relationship Id="rId12" Type="http://schemas.openxmlformats.org/officeDocument/2006/relationships/hyperlink" Target="http://spk-it.ru/profs/arkhiv/06.004_IT-testing_and_quality_assurance_specialist_updated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9" Type="http://schemas.openxmlformats.org/officeDocument/2006/relationships/hyperlink" Target="http://spk-it.ru/profs/arkhiv/06.014_Manager_of_IT_updated.zip" TargetMode="External"/><Relationship Id="rId15" Type="http://schemas.openxmlformats.org/officeDocument/2006/relationships/hyperlink" Target="http://spk-it.ru/profs/arkhiv/06.003_Software_Architect_updated.zip" TargetMode="External"/><Relationship Id="rId14" Type="http://schemas.openxmlformats.org/officeDocument/2006/relationships/hyperlink" Target="http://spk-it.ru/profs/arkhiv/06.003_Software_Architect_updated.zip" TargetMode="External"/><Relationship Id="rId17" Type="http://schemas.openxmlformats.org/officeDocument/2006/relationships/hyperlink" Target="http://spk-it.ru/profs/arkhiv/06.016_IT_project_manager.zip" TargetMode="External"/><Relationship Id="rId16" Type="http://schemas.openxmlformats.org/officeDocument/2006/relationships/hyperlink" Target="http://spk-it.ru/profs/arkhiv/06.011_Database_administrator.zip" TargetMode="External"/><Relationship Id="rId5" Type="http://schemas.openxmlformats.org/officeDocument/2006/relationships/hyperlink" Target="http://spk-it.ru/profs/arkhiv/06.001_Programmer_updated.zip" TargetMode="External"/><Relationship Id="rId19" Type="http://schemas.openxmlformats.org/officeDocument/2006/relationships/hyperlink" Target="http://spk-it.ru/profs/arkhiv/06.024_TPIKS.zip" TargetMode="External"/><Relationship Id="rId6" Type="http://schemas.openxmlformats.org/officeDocument/2006/relationships/hyperlink" Target="http://spk-it.ru/profs/arkhiv/06.017_Head_of_software_development_updated.zip" TargetMode="External"/><Relationship Id="rId18" Type="http://schemas.openxmlformats.org/officeDocument/2006/relationships/hyperlink" Target="http://spk-it.ru/profs/arkhiv/06.022_System_analist.zip" TargetMode="External"/><Relationship Id="rId7" Type="http://schemas.openxmlformats.org/officeDocument/2006/relationships/hyperlink" Target="http://spk-it.ru/profs/arkhiv/06.019_Technical_writer_updated.zip" TargetMode="External"/><Relationship Id="rId8" Type="http://schemas.openxmlformats.org/officeDocument/2006/relationships/hyperlink" Target="http://spk-it.ru/profs/arkhiv/06.013_Content_manager_updated.zip" TargetMode="Externa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hyperlink" Target="http://spk-it.ru/profs/arkhiv/06.042_Big_data_Specialist.zip" TargetMode="External"/><Relationship Id="rId10" Type="http://schemas.openxmlformats.org/officeDocument/2006/relationships/hyperlink" Target="http://spk-it.ru/profs/arkhiv/06.035_Web-developer_5.160824.zip" TargetMode="External"/><Relationship Id="rId13" Type="http://schemas.openxmlformats.org/officeDocument/2006/relationships/hyperlink" Target="http://spk-it.ru/profs/arkhiv/06.043_SpIM.zip" TargetMode="External"/><Relationship Id="rId12" Type="http://schemas.openxmlformats.org/officeDocument/2006/relationships/hyperlink" Target="http://spk-it.ru/profs/arkhiv/06.041_AppIntegrator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9" Type="http://schemas.openxmlformats.org/officeDocument/2006/relationships/hyperlink" Target="http://spk-it.ru/profs/arkhiv/06.029_PIKS_manager.zip" TargetMode="External"/><Relationship Id="rId15" Type="http://schemas.openxmlformats.org/officeDocument/2006/relationships/hyperlink" Target="http://spk-it.ru/profs/arkhiv/06.030_ZITKSiS_specialist.zip" TargetMode="External"/><Relationship Id="rId14" Type="http://schemas.openxmlformats.org/officeDocument/2006/relationships/hyperlink" Target="http://spk-it.ru/profs/arkhiv/06.015_Master%20of%20information%20systems.zip" TargetMode="External"/><Relationship Id="rId17" Type="http://schemas.openxmlformats.org/officeDocument/2006/relationships/hyperlink" Target="http://spk-it.ru/profs/arkhiv/06.032_BKSS_specialist.zip" TargetMode="External"/><Relationship Id="rId16" Type="http://schemas.openxmlformats.org/officeDocument/2006/relationships/hyperlink" Target="http://spk-it.ru/profs/arkhiv/06.031_AIAD_specialist.zip" TargetMode="External"/><Relationship Id="rId5" Type="http://schemas.openxmlformats.org/officeDocument/2006/relationships/hyperlink" Target="http://spk-it.ru/profs/arkhiv/06.026_SAIKS.zip" TargetMode="External"/><Relationship Id="rId19" Type="http://schemas.openxmlformats.org/officeDocument/2006/relationships/hyperlink" Target="http://spk-it.ru/profs/arkhiv/06.034_TZI_specialist.zip" TargetMode="External"/><Relationship Id="rId6" Type="http://schemas.openxmlformats.org/officeDocument/2006/relationships/hyperlink" Target="http://spk-it.ru/profs/arkhiv/06.028_System_programmer.zip" TargetMode="External"/><Relationship Id="rId18" Type="http://schemas.openxmlformats.org/officeDocument/2006/relationships/hyperlink" Target="http://spk-it.ru/profs/arkhiv/06.033_ZIAS_specialist.zip" TargetMode="External"/><Relationship Id="rId7" Type="http://schemas.openxmlformats.org/officeDocument/2006/relationships/hyperlink" Target="http://spk-it.ru/profs/arkhiv/06.028_System_programmer.zip" TargetMode="External"/><Relationship Id="rId8" Type="http://schemas.openxmlformats.org/officeDocument/2006/relationships/hyperlink" Target="http://spk-it.ru/profs/arkhiv/06.029_PIKS_manager.zi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hyperlink" Target="https://www.superjob.ru/vakansii/srednee/programmist.html" TargetMode="External"/><Relationship Id="rId6" Type="http://schemas.openxmlformats.org/officeDocument/2006/relationships/hyperlink" Target="https://stackoverflow.blog/2016/10/07/do-developers-need-college-degrees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62893"/>
            <a:ext cx="11391900" cy="1903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7875" y="4530925"/>
            <a:ext cx="10084125" cy="12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>
            <p:ph type="ctrTitle"/>
          </p:nvPr>
        </p:nvSpPr>
        <p:spPr>
          <a:xfrm>
            <a:off x="723900" y="2392355"/>
            <a:ext cx="8591550" cy="1598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ru-RU" sz="29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Оценка рынка труда IT специалистов в России</a:t>
            </a:r>
            <a:endParaRPr b="1" sz="4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3629025" y="4530925"/>
            <a:ext cx="82200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ct val="64839"/>
              <a:buNone/>
            </a:pPr>
            <a:r>
              <a:rPr lang="ru-RU" sz="3701">
                <a:solidFill>
                  <a:srgbClr val="FBFBFB"/>
                </a:solidFill>
                <a:latin typeface="Play"/>
                <a:ea typeface="Play"/>
                <a:cs typeface="Play"/>
                <a:sym typeface="Play"/>
              </a:rPr>
              <a:t>Члены команды:</a:t>
            </a:r>
            <a:endParaRPr sz="3701">
              <a:solidFill>
                <a:srgbClr val="FBFBFB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ct val="64839"/>
              <a:buNone/>
            </a:pPr>
            <a:r>
              <a:t/>
            </a:r>
            <a:endParaRPr sz="3701">
              <a:solidFill>
                <a:srgbClr val="FBFBFB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8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                   </a:t>
            </a:r>
            <a:endParaRPr sz="218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4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4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89" name="Google Shape;89;p1"/>
          <p:cNvGraphicFramePr/>
          <p:nvPr/>
        </p:nvGraphicFramePr>
        <p:xfrm>
          <a:off x="3673738" y="48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{EA2D08B3-83EC-44E8-A6C1-A4C4DCC2E672}</a:tableStyleId>
              </a:tblPr>
              <a:tblGrid>
                <a:gridCol w="2391450"/>
                <a:gridCol w="2266400"/>
                <a:gridCol w="2542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chemeClr val="lt1"/>
                          </a:solidFill>
                        </a:rPr>
                        <a:t>Войшнис Яна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chemeClr val="lt1"/>
                          </a:solidFill>
                        </a:rPr>
                        <a:t>Ложкин Алексей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500">
                          <a:solidFill>
                            <a:schemeClr val="lt1"/>
                          </a:solidFill>
                        </a:rPr>
                        <a:t>Спиридонов Александр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500">
                          <a:solidFill>
                            <a:schemeClr val="lt1"/>
                          </a:solidFill>
                        </a:rPr>
                        <a:t>Холопова Светлана</a:t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100b5bc8397_0_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00b5bc8397_0_0"/>
          <p:cNvSpPr txBox="1"/>
          <p:nvPr>
            <p:ph type="title"/>
          </p:nvPr>
        </p:nvSpPr>
        <p:spPr>
          <a:xfrm>
            <a:off x="163377" y="365198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Количество вакансий в сфере IT по городам России</a:t>
            </a:r>
            <a:endParaRPr b="1" sz="26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70" name="Google Shape;170;g100b5bc8397_0_0"/>
          <p:cNvSpPr/>
          <p:nvPr/>
        </p:nvSpPr>
        <p:spPr>
          <a:xfrm>
            <a:off x="919075" y="4962900"/>
            <a:ext cx="89466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ТОП-10 городов по количеству вакансий в сфере IT включают 29608 вакансий, что составляет 63,5% применяемой для анализа базы данных. По количеству вакансий рейтинг городов эквивалентен рейтингу городов по численности населения.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sp>
        <p:nvSpPr>
          <p:cNvPr id="171" name="Google Shape;171;g100b5bc8397_0_0"/>
          <p:cNvSpPr/>
          <p:nvPr/>
        </p:nvSpPr>
        <p:spPr>
          <a:xfrm>
            <a:off x="163375" y="2013850"/>
            <a:ext cx="50817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172" name="Google Shape;172;g100b5bc839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3940" y="1407754"/>
            <a:ext cx="5576866" cy="3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00b5bc8397_0_0"/>
          <p:cNvSpPr txBox="1"/>
          <p:nvPr>
            <p:ph idx="12" type="sldNum"/>
          </p:nvPr>
        </p:nvSpPr>
        <p:spPr>
          <a:xfrm>
            <a:off x="92489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100f9cfd06a_0_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100f9cfd06a_0_0"/>
          <p:cNvSpPr txBox="1"/>
          <p:nvPr>
            <p:ph type="title"/>
          </p:nvPr>
        </p:nvSpPr>
        <p:spPr>
          <a:xfrm>
            <a:off x="163377" y="365198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ТОП-20 вакансий по кол-ву в сфере IT</a:t>
            </a:r>
            <a:endParaRPr b="1" sz="26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0" name="Google Shape;180;g100f9cfd06a_0_0"/>
          <p:cNvSpPr/>
          <p:nvPr/>
        </p:nvSpPr>
        <p:spPr>
          <a:xfrm>
            <a:off x="919750" y="5171700"/>
            <a:ext cx="89466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В ТОП-20 специальностей из сферы IT попали 40272 вакансий, что составляет 86% от числа исследуемой базы данных.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181" name="Google Shape;181;g100f9cfd06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1225" y="1471700"/>
            <a:ext cx="634365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100f9cfd06a_0_0"/>
          <p:cNvSpPr txBox="1"/>
          <p:nvPr>
            <p:ph idx="12" type="sldNum"/>
          </p:nvPr>
        </p:nvSpPr>
        <p:spPr>
          <a:xfrm>
            <a:off x="9234050" y="63415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01a50445d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025" y="1262900"/>
            <a:ext cx="7996051" cy="54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01a50445dd_1_0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01a50445dd_1_0"/>
          <p:cNvSpPr txBox="1"/>
          <p:nvPr>
            <p:ph type="title"/>
          </p:nvPr>
        </p:nvSpPr>
        <p:spPr>
          <a:xfrm>
            <a:off x="163375" y="365200"/>
            <a:ext cx="9334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Сводная таблица по количеству вакансий ТОП-20 специальностей в ТОП-10 городах</a:t>
            </a:r>
            <a:endParaRPr b="1" sz="25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0" name="Google Shape;190;g101a50445dd_1_0"/>
          <p:cNvSpPr txBox="1"/>
          <p:nvPr>
            <p:ph idx="12" type="sldNum"/>
          </p:nvPr>
        </p:nvSpPr>
        <p:spPr>
          <a:xfrm>
            <a:off x="9263750" y="63536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fa919457ed_0_2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fa919457ed_0_20"/>
          <p:cNvSpPr txBox="1"/>
          <p:nvPr>
            <p:ph type="title"/>
          </p:nvPr>
        </p:nvSpPr>
        <p:spPr>
          <a:xfrm>
            <a:off x="163377" y="365198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Индекс заинтересованности в специальности</a:t>
            </a:r>
            <a:endParaRPr b="1" sz="26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7" name="Google Shape;197;gfa919457ed_0_20"/>
          <p:cNvSpPr/>
          <p:nvPr/>
        </p:nvSpPr>
        <p:spPr>
          <a:xfrm>
            <a:off x="504675" y="1811025"/>
            <a:ext cx="4760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По всем специальностям на одну вакансию в среднем приходится 6 откликов. Медианное значение равно 3</a:t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Как видно из боксплота, небольшой процент (0.001%) вакансий имеют более 50 откликов на вакансию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По ТОП-20 специальностям медиана отклик</a:t>
            </a:r>
            <a:r>
              <a:rPr lang="ru-RU" sz="1700">
                <a:solidFill>
                  <a:srgbClr val="131B6A"/>
                </a:solidFill>
              </a:rPr>
              <a:t>ов</a:t>
            </a:r>
            <a:r>
              <a:rPr lang="ru-RU" sz="1700">
                <a:solidFill>
                  <a:srgbClr val="131B6A"/>
                </a:solidFill>
              </a:rPr>
              <a:t> на вакансию равна 10,5 откликов, среднее значение 15 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198" name="Google Shape;198;gfa919457ed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0975" y="1291601"/>
            <a:ext cx="5537851" cy="220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fa919457ed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0990" y="3779150"/>
            <a:ext cx="5537836" cy="220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fa919457ed_0_20"/>
          <p:cNvSpPr txBox="1"/>
          <p:nvPr>
            <p:ph idx="12" type="sldNum"/>
          </p:nvPr>
        </p:nvSpPr>
        <p:spPr>
          <a:xfrm>
            <a:off x="9234075" y="63266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1026d357cba_0_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1026d357cba_0_3"/>
          <p:cNvSpPr txBox="1"/>
          <p:nvPr>
            <p:ph type="title"/>
          </p:nvPr>
        </p:nvSpPr>
        <p:spPr>
          <a:xfrm>
            <a:off x="163377" y="365198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Индекс</a:t>
            </a:r>
            <a:r>
              <a:rPr lang="ru-R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заинтересованности в специальности</a:t>
            </a:r>
            <a:endParaRPr b="1" sz="26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7" name="Google Shape;207;g1026d357cba_0_3"/>
          <p:cNvSpPr/>
          <p:nvPr/>
        </p:nvSpPr>
        <p:spPr>
          <a:xfrm>
            <a:off x="504675" y="1939675"/>
            <a:ext cx="4760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Рейтинг специальностей по откликам:</a:t>
            </a:r>
            <a:endParaRPr sz="1700">
              <a:solidFill>
                <a:srgbClr val="131B6A"/>
              </a:solidFill>
            </a:endParaRPr>
          </a:p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AutoNum type="arabicPeriod"/>
            </a:pPr>
            <a:r>
              <a:rPr lang="ru-RU" sz="1700">
                <a:solidFill>
                  <a:srgbClr val="131B6A"/>
                </a:solidFill>
              </a:rPr>
              <a:t>“Менеджер проектов” (в среднем 36 отклика на вакансию) </a:t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AutoNum type="arabicPeriod"/>
            </a:pPr>
            <a:r>
              <a:rPr lang="ru-RU" sz="1700">
                <a:solidFill>
                  <a:srgbClr val="131B6A"/>
                </a:solidFill>
              </a:rPr>
              <a:t>“Frontend разработчик” (36 отклика на вакансию)</a:t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AutoNum type="arabicPeriod"/>
            </a:pPr>
            <a:r>
              <a:rPr lang="ru-RU" sz="1700">
                <a:solidFill>
                  <a:srgbClr val="131B6A"/>
                </a:solidFill>
              </a:rPr>
              <a:t>“Тестировщик” (31 отклик на вакансию)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208" name="Google Shape;208;g1026d357cba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7175" y="1700191"/>
            <a:ext cx="5276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026d357cba_0_3"/>
          <p:cNvSpPr txBox="1"/>
          <p:nvPr>
            <p:ph idx="12" type="sldNum"/>
          </p:nvPr>
        </p:nvSpPr>
        <p:spPr>
          <a:xfrm>
            <a:off x="929342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00b5bc8397_0_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100b5bc8397_0_9"/>
          <p:cNvSpPr txBox="1"/>
          <p:nvPr>
            <p:ph type="title"/>
          </p:nvPr>
        </p:nvSpPr>
        <p:spPr>
          <a:xfrm>
            <a:off x="163375" y="365200"/>
            <a:ext cx="9505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ТОП-20 </a:t>
            </a:r>
            <a:r>
              <a:rPr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квалификационных требований в IT вакансиях</a:t>
            </a:r>
            <a:r>
              <a:rPr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6" name="Google Shape;216;g100b5bc8397_0_9"/>
          <p:cNvSpPr/>
          <p:nvPr/>
        </p:nvSpPr>
        <p:spPr>
          <a:xfrm>
            <a:off x="163375" y="1821775"/>
            <a:ext cx="50361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Каждый пятый работодатель в сфере IT хочет получить от специалиста знания языка программирования структурированных запросов SQL - 17,4%</a:t>
            </a:r>
            <a:endParaRPr sz="1500">
              <a:solidFill>
                <a:srgbClr val="131B6A"/>
              </a:solidFill>
            </a:endParaRPr>
          </a:p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Большинство специалистов должны обладать аналитическими </a:t>
            </a:r>
            <a:r>
              <a:rPr lang="ru-RU" sz="1500">
                <a:solidFill>
                  <a:srgbClr val="131B6A"/>
                </a:solidFill>
              </a:rPr>
              <a:t>способностями - 10,4%</a:t>
            </a:r>
            <a:endParaRPr sz="1500">
              <a:solidFill>
                <a:srgbClr val="131B6A"/>
              </a:solidFill>
            </a:endParaRPr>
          </a:p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По результатам исследования, на третьем месте оказался навык работы с 1С, он требуется для работы в таких специальностях, как разработчики, аналитики, программист 1С, руководитель проектов и т.д.</a:t>
            </a:r>
            <a:endParaRPr sz="1500">
              <a:solidFill>
                <a:srgbClr val="131B6A"/>
              </a:solidFill>
            </a:endParaRPr>
          </a:p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В качестве операционной системы предпочтение стоит отдать Linux</a:t>
            </a:r>
            <a:endParaRPr sz="15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217" name="Google Shape;217;g100b5bc8397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0575" y="1731941"/>
            <a:ext cx="6696075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00b5bc8397_0_9"/>
          <p:cNvSpPr/>
          <p:nvPr/>
        </p:nvSpPr>
        <p:spPr>
          <a:xfrm>
            <a:off x="5798225" y="5294300"/>
            <a:ext cx="59883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Среди общих требований в ТОП-20 входят такие общие умения как деловое общение, работа в команде, английский язык, управление проектами</a:t>
            </a:r>
            <a:endParaRPr sz="1700">
              <a:solidFill>
                <a:srgbClr val="131B6A"/>
              </a:solidFill>
            </a:endParaRPr>
          </a:p>
        </p:txBody>
      </p:sp>
      <p:sp>
        <p:nvSpPr>
          <p:cNvPr id="219" name="Google Shape;219;g100b5bc8397_0_9"/>
          <p:cNvSpPr txBox="1"/>
          <p:nvPr>
            <p:ph idx="12" type="sldNum"/>
          </p:nvPr>
        </p:nvSpPr>
        <p:spPr>
          <a:xfrm>
            <a:off x="9248900" y="63415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fa7ae6911a_0_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fa7ae6911a_0_3"/>
          <p:cNvSpPr txBox="1"/>
          <p:nvPr>
            <p:ph type="title"/>
          </p:nvPr>
        </p:nvSpPr>
        <p:spPr>
          <a:xfrm>
            <a:off x="163375" y="365200"/>
            <a:ext cx="9386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ТОП-10 требований по пяти наиболее востребованным специальностям в сфере IT</a:t>
            </a:r>
            <a:endParaRPr b="1" sz="3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26" name="Google Shape;226;gfa7ae6911a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2600" y="1273075"/>
            <a:ext cx="5163514" cy="24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fa7ae6911a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376" y="1273076"/>
            <a:ext cx="5590449" cy="26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fa7ae6911a_0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4875" y="4020175"/>
            <a:ext cx="4923775" cy="265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fa7ae6911a_0_3"/>
          <p:cNvSpPr/>
          <p:nvPr/>
        </p:nvSpPr>
        <p:spPr>
          <a:xfrm>
            <a:off x="6600725" y="4158725"/>
            <a:ext cx="49239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Как видно из навыков, предъявляемых к IT-специалистам, в отличие от остальных, название вакансии довольно обобщенно описывает специальность и навыки на одной и той же должности могут отличаться.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sp>
        <p:nvSpPr>
          <p:cNvPr id="230" name="Google Shape;230;gfa7ae6911a_0_3"/>
          <p:cNvSpPr txBox="1"/>
          <p:nvPr>
            <p:ph idx="12" type="sldNum"/>
          </p:nvPr>
        </p:nvSpPr>
        <p:spPr>
          <a:xfrm>
            <a:off x="9263750" y="63733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fa7ae6911a_0_1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fa7ae6911a_0_17"/>
          <p:cNvSpPr txBox="1"/>
          <p:nvPr>
            <p:ph type="title"/>
          </p:nvPr>
        </p:nvSpPr>
        <p:spPr>
          <a:xfrm>
            <a:off x="163375" y="365200"/>
            <a:ext cx="9386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ТОП требований по пяти наиболее востребованным специальностям в сфере IT</a:t>
            </a:r>
            <a:endParaRPr b="1" sz="3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37" name="Google Shape;237;gfa7ae6911a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650" y="2087825"/>
            <a:ext cx="5703316" cy="26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fa7ae6911a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8000" y="2087825"/>
            <a:ext cx="4973176" cy="26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fa7ae6911a_0_17"/>
          <p:cNvSpPr/>
          <p:nvPr/>
        </p:nvSpPr>
        <p:spPr>
          <a:xfrm>
            <a:off x="989625" y="5059275"/>
            <a:ext cx="101715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Как и для специальности IT-специалист Администраторы также могут иметь широкий круг выполняемых обязанностей, а значит и администратор в представлении одной организации может значительно отличаться от того же работника, но другой организации.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sp>
        <p:nvSpPr>
          <p:cNvPr id="240" name="Google Shape;240;gfa7ae6911a_0_17"/>
          <p:cNvSpPr txBox="1"/>
          <p:nvPr>
            <p:ph idx="12" type="sldNum"/>
          </p:nvPr>
        </p:nvSpPr>
        <p:spPr>
          <a:xfrm>
            <a:off x="9263750" y="63447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fa919457ed_0_1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fa919457ed_0_12"/>
          <p:cNvSpPr txBox="1"/>
          <p:nvPr>
            <p:ph type="title"/>
          </p:nvPr>
        </p:nvSpPr>
        <p:spPr>
          <a:xfrm>
            <a:off x="163375" y="365200"/>
            <a:ext cx="9386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заработной платы</a:t>
            </a:r>
            <a:endParaRPr b="1" sz="45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7" name="Google Shape;247;gfa919457ed_0_12"/>
          <p:cNvSpPr/>
          <p:nvPr/>
        </p:nvSpPr>
        <p:spPr>
          <a:xfrm>
            <a:off x="163375" y="2007325"/>
            <a:ext cx="5200200" cy="29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302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</a:rPr>
              <a:t>В исследуемой базе данных (</a:t>
            </a:r>
            <a:r>
              <a:rPr lang="ru-RU" sz="1600">
                <a:solidFill>
                  <a:srgbClr val="131B6A"/>
                </a:solidFill>
              </a:rPr>
              <a:t>46623 вакансий) 18783 вакансии с </a:t>
            </a:r>
            <a:r>
              <a:rPr lang="ru-RU" sz="1600">
                <a:solidFill>
                  <a:srgbClr val="131B6A"/>
                </a:solidFill>
              </a:rPr>
              <a:t>указанной заработной платой, что составляет 40%</a:t>
            </a:r>
            <a:endParaRPr sz="1600">
              <a:solidFill>
                <a:srgbClr val="131B6A"/>
              </a:solidFill>
            </a:endParaRPr>
          </a:p>
          <a:p>
            <a:pPr indent="-3302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</a:rPr>
              <a:t>8512 вакансий с указанием только минимальной заработной платы - 18%</a:t>
            </a:r>
            <a:endParaRPr sz="1600">
              <a:solidFill>
                <a:srgbClr val="131B6A"/>
              </a:solidFill>
            </a:endParaRPr>
          </a:p>
          <a:p>
            <a:pPr indent="-3302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</a:rPr>
              <a:t>2075 вакансий с указанием только максимальной заработной платы - 4%</a:t>
            </a:r>
            <a:endParaRPr sz="1600">
              <a:solidFill>
                <a:srgbClr val="131B6A"/>
              </a:solidFill>
            </a:endParaRPr>
          </a:p>
          <a:p>
            <a:pPr indent="-3302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</a:rPr>
              <a:t>8137 вакансий с указанием вилки заработной платы - 17%</a:t>
            </a:r>
            <a:endParaRPr sz="1600">
              <a:solidFill>
                <a:srgbClr val="131B6A"/>
              </a:solidFill>
            </a:endParaRPr>
          </a:p>
          <a:p>
            <a:pPr indent="-3302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</a:rPr>
              <a:t>27899 вакансий без указания </a:t>
            </a:r>
            <a:r>
              <a:rPr lang="ru-RU" sz="1600">
                <a:solidFill>
                  <a:srgbClr val="131B6A"/>
                </a:solidFill>
              </a:rPr>
              <a:t>заработной платы</a:t>
            </a:r>
            <a:r>
              <a:rPr lang="ru-RU" sz="1600">
                <a:solidFill>
                  <a:srgbClr val="131B6A"/>
                </a:solidFill>
              </a:rPr>
              <a:t> - 60%</a:t>
            </a:r>
            <a:endParaRPr sz="16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248" name="Google Shape;248;gfa919457ed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9325" y="1931125"/>
            <a:ext cx="3374575" cy="22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fa919457ed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8913" y="4448225"/>
            <a:ext cx="3295400" cy="18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fa919457ed_0_12"/>
          <p:cNvSpPr txBox="1"/>
          <p:nvPr/>
        </p:nvSpPr>
        <p:spPr>
          <a:xfrm>
            <a:off x="9254825" y="2305800"/>
            <a:ext cx="57003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131B6A"/>
                </a:solidFill>
              </a:rPr>
              <a:t>Вся Россия</a:t>
            </a:r>
            <a:endParaRPr sz="1600">
              <a:solidFill>
                <a:srgbClr val="131B6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131B6A"/>
                </a:solidFill>
              </a:rPr>
              <a:t>1000 - 635000 руб.</a:t>
            </a:r>
            <a:endParaRPr sz="1600">
              <a:solidFill>
                <a:srgbClr val="131B6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131B6A"/>
                </a:solidFill>
              </a:rPr>
              <a:t>Среднее - 80642 руб.</a:t>
            </a:r>
            <a:endParaRPr sz="1600">
              <a:solidFill>
                <a:srgbClr val="131B6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131B6A"/>
                </a:solidFill>
              </a:rPr>
              <a:t>Медиана - 60900 руб.</a:t>
            </a:r>
            <a:endParaRPr sz="1600">
              <a:solidFill>
                <a:srgbClr val="131B6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fa919457ed_0_12"/>
          <p:cNvSpPr txBox="1"/>
          <p:nvPr/>
        </p:nvSpPr>
        <p:spPr>
          <a:xfrm>
            <a:off x="9413175" y="4591800"/>
            <a:ext cx="24741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131B6A"/>
                </a:solidFill>
              </a:rPr>
              <a:t>Москва</a:t>
            </a:r>
            <a:endParaRPr sz="1600">
              <a:solidFill>
                <a:srgbClr val="131B6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131B6A"/>
                </a:solidFill>
              </a:rPr>
              <a:t>7000 - 635000 руб.</a:t>
            </a:r>
            <a:endParaRPr sz="1600">
              <a:solidFill>
                <a:srgbClr val="131B6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rgbClr val="131B6A"/>
                </a:solidFill>
              </a:rPr>
              <a:t>Среднее - 117741 руб.</a:t>
            </a:r>
            <a:endParaRPr sz="1600">
              <a:solidFill>
                <a:srgbClr val="131B6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131B6A"/>
                </a:solidFill>
              </a:rPr>
              <a:t>Медиана - 100000 руб.</a:t>
            </a:r>
            <a:endParaRPr sz="1600">
              <a:solidFill>
                <a:srgbClr val="131B6A"/>
              </a:solidFill>
            </a:endParaRPr>
          </a:p>
        </p:txBody>
      </p:sp>
      <p:sp>
        <p:nvSpPr>
          <p:cNvPr id="252" name="Google Shape;252;gfa919457ed_0_12"/>
          <p:cNvSpPr txBox="1"/>
          <p:nvPr>
            <p:ph idx="12" type="sldNum"/>
          </p:nvPr>
        </p:nvSpPr>
        <p:spPr>
          <a:xfrm>
            <a:off x="9278625" y="64101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fc81371fed_0_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fc81371fed_0_16"/>
          <p:cNvSpPr txBox="1"/>
          <p:nvPr>
            <p:ph type="title"/>
          </p:nvPr>
        </p:nvSpPr>
        <p:spPr>
          <a:xfrm>
            <a:off x="163375" y="365200"/>
            <a:ext cx="9386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заработной платы</a:t>
            </a:r>
            <a:endParaRPr b="1" sz="45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9" name="Google Shape;259;gfc81371fed_0_16"/>
          <p:cNvSpPr/>
          <p:nvPr/>
        </p:nvSpPr>
        <p:spPr>
          <a:xfrm>
            <a:off x="371200" y="1913025"/>
            <a:ext cx="5814000" cy="3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Медиана заработной платы тем больше, чем больше население этого города.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Также по межквартильному размаху заметно, что больше возможностей для получения большего денежного вознаграждения за выполняемую работу можно получить в Москве, Санкт-Петербурге. Конечно, такая ситуация возможна и из-за большого количества разнообразно оплачиваемых специальностей.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В Нижнем Новгороде, Ростове-на-Дону, зарплатная вилка существенно ниже. 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260" name="Google Shape;260;gfc81371fed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7425" y="1304379"/>
            <a:ext cx="4168175" cy="526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fc81371fed_0_16"/>
          <p:cNvSpPr txBox="1"/>
          <p:nvPr>
            <p:ph idx="12" type="sldNum"/>
          </p:nvPr>
        </p:nvSpPr>
        <p:spPr>
          <a:xfrm>
            <a:off x="923405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fa270e715c_0_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fa270e715c_0_16"/>
          <p:cNvSpPr txBox="1"/>
          <p:nvPr>
            <p:ph type="title"/>
          </p:nvPr>
        </p:nvSpPr>
        <p:spPr>
          <a:xfrm>
            <a:off x="747252" y="365123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ru-RU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Цель</a:t>
            </a:r>
            <a:endParaRPr b="1" sz="3200">
              <a:solidFill>
                <a:srgbClr val="FBFBFB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6" name="Google Shape;96;gfa270e715c_0_16"/>
          <p:cNvSpPr/>
          <p:nvPr/>
        </p:nvSpPr>
        <p:spPr>
          <a:xfrm>
            <a:off x="1121677" y="1949075"/>
            <a:ext cx="84084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600" lvl="0" marL="216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200">
                <a:solidFill>
                  <a:srgbClr val="131B6A"/>
                </a:solidFill>
              </a:rPr>
              <a:t>Проанализировать и выявить квалификационные требования и условия работы на рынке к IT-специалистам</a:t>
            </a:r>
            <a:endParaRPr sz="2200">
              <a:solidFill>
                <a:srgbClr val="131B6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131B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fa270e715c_0_16"/>
          <p:cNvSpPr txBox="1"/>
          <p:nvPr>
            <p:ph idx="12" type="sldNum"/>
          </p:nvPr>
        </p:nvSpPr>
        <p:spPr>
          <a:xfrm>
            <a:off x="926375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101fdbce8e2_0_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101fdbce8e2_0_1"/>
          <p:cNvSpPr txBox="1"/>
          <p:nvPr>
            <p:ph type="title"/>
          </p:nvPr>
        </p:nvSpPr>
        <p:spPr>
          <a:xfrm>
            <a:off x="163375" y="365200"/>
            <a:ext cx="9386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заработной платы</a:t>
            </a:r>
            <a:endParaRPr b="1" sz="45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8" name="Google Shape;268;g101fdbce8e2_0_1"/>
          <p:cNvSpPr/>
          <p:nvPr/>
        </p:nvSpPr>
        <p:spPr>
          <a:xfrm>
            <a:off x="668075" y="5227050"/>
            <a:ext cx="11424900" cy="14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В городах миллионниках работать удаленно гораздо выгоднее, чем в офисе</a:t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В сфере IT опыт играет важную роль, специалистам с опытом </a:t>
            </a:r>
            <a:r>
              <a:rPr lang="ru-RU" sz="1700">
                <a:solidFill>
                  <a:srgbClr val="131B6A"/>
                </a:solidFill>
              </a:rPr>
              <a:t>работодатели готовы платить больше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269" name="Google Shape;269;g101fdbce8e2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800" y="1410616"/>
            <a:ext cx="587692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01fdbce8e2_0_1"/>
          <p:cNvSpPr txBox="1"/>
          <p:nvPr>
            <p:ph idx="12" type="sldNum"/>
          </p:nvPr>
        </p:nvSpPr>
        <p:spPr>
          <a:xfrm>
            <a:off x="9226500" y="63067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71" name="Google Shape;271;g101fdbce8e2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7725" y="1310850"/>
            <a:ext cx="5706849" cy="34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fc81371fed_0_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fc81371fed_0_6"/>
          <p:cNvSpPr txBox="1"/>
          <p:nvPr>
            <p:ph type="title"/>
          </p:nvPr>
        </p:nvSpPr>
        <p:spPr>
          <a:xfrm>
            <a:off x="163375" y="365200"/>
            <a:ext cx="9386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заработной платы для ТОП-20 специальностей</a:t>
            </a:r>
            <a:endParaRPr b="1" sz="26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8" name="Google Shape;278;gfc81371fed_0_6"/>
          <p:cNvSpPr/>
          <p:nvPr/>
        </p:nvSpPr>
        <p:spPr>
          <a:xfrm>
            <a:off x="371175" y="4769300"/>
            <a:ext cx="116328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Для всех специальностей, кроме IT-специалиста и Менеджера проекта предпочтительнее удаленная работа. Скорее всего вызвано это функциональными обязанностями, которые можно выполнять только в офисе</a:t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Среди начинающих специалистов на самое большое вознаграждение могут рассчитывать </a:t>
            </a:r>
            <a:r>
              <a:rPr lang="ru-RU" sz="1700">
                <a:solidFill>
                  <a:srgbClr val="131B6A"/>
                </a:solidFill>
              </a:rPr>
              <a:t>DevOPS Engineer, медиана зарплаты для них равна медиане зарплаты специалиста с опытом до 3-х лет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sp>
        <p:nvSpPr>
          <p:cNvPr id="279" name="Google Shape;279;gfc81371fed_0_6"/>
          <p:cNvSpPr txBox="1"/>
          <p:nvPr>
            <p:ph idx="12" type="sldNum"/>
          </p:nvPr>
        </p:nvSpPr>
        <p:spPr>
          <a:xfrm>
            <a:off x="926077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80" name="Google Shape;280;gfc81371fed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000" y="1203150"/>
            <a:ext cx="5636724" cy="35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fc81371fed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8717" y="1248163"/>
            <a:ext cx="5885332" cy="34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fc81371fed_0_2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fc81371fed_0_25"/>
          <p:cNvSpPr txBox="1"/>
          <p:nvPr>
            <p:ph type="title"/>
          </p:nvPr>
        </p:nvSpPr>
        <p:spPr>
          <a:xfrm>
            <a:off x="163375" y="365200"/>
            <a:ext cx="9386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заработной платы</a:t>
            </a:r>
            <a:endParaRPr b="1" sz="45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8" name="Google Shape;288;gfc81371fed_0_25"/>
          <p:cNvSpPr/>
          <p:nvPr/>
        </p:nvSpPr>
        <p:spPr>
          <a:xfrm>
            <a:off x="371200" y="1913025"/>
            <a:ext cx="54774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Самый высокий уровень предлагаемой зарплаты у DevOPS Engineer, Android разработчика (медиана 150 т.р.) и Java разработчика (медиана выше 120 т.р.)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289" name="Google Shape;289;gfc81371fed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4325" y="1304341"/>
            <a:ext cx="4531279" cy="537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fc81371fed_0_25"/>
          <p:cNvSpPr txBox="1"/>
          <p:nvPr>
            <p:ph idx="12" type="sldNum"/>
          </p:nvPr>
        </p:nvSpPr>
        <p:spPr>
          <a:xfrm>
            <a:off x="9278575" y="63108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g10154cba0b4_0_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10154cba0b4_0_0"/>
          <p:cNvSpPr txBox="1"/>
          <p:nvPr>
            <p:ph type="title"/>
          </p:nvPr>
        </p:nvSpPr>
        <p:spPr>
          <a:xfrm>
            <a:off x="163377" y="365198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Оценка рынка образовательных программ</a:t>
            </a:r>
            <a:r>
              <a:rPr lang="ru-RU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7" name="Google Shape;297;g10154cba0b4_0_0"/>
          <p:cNvSpPr/>
          <p:nvPr/>
        </p:nvSpPr>
        <p:spPr>
          <a:xfrm>
            <a:off x="474425" y="1842675"/>
            <a:ext cx="5522700" cy="4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Кол-во действующих ВУЗов в России - 741 </a:t>
            </a:r>
            <a:endParaRPr sz="180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Из них 48 % имеют программу обучения в сфере высоких технологий, в основном это ВУЗы из списка ТОП-10:</a:t>
            </a:r>
            <a:endParaRPr sz="180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Font typeface="Calibri"/>
              <a:buAutoNum type="arabicPeriod"/>
            </a:pPr>
            <a:r>
              <a:rPr lang="ru-RU" sz="170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ТГУ</a:t>
            </a:r>
            <a:endParaRPr sz="170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Font typeface="Calibri"/>
              <a:buAutoNum type="arabicPeriod"/>
            </a:pPr>
            <a:r>
              <a:rPr lang="ru-RU" sz="170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МФТИ</a:t>
            </a:r>
            <a:endParaRPr sz="170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Font typeface="Calibri"/>
              <a:buAutoNum type="arabicPeriod"/>
            </a:pPr>
            <a:r>
              <a:rPr lang="ru-RU" sz="170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МГУ им. Ломоносова</a:t>
            </a:r>
            <a:endParaRPr sz="170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Font typeface="Calibri"/>
              <a:buAutoNum type="arabicPeriod"/>
            </a:pPr>
            <a:r>
              <a:rPr lang="ru-RU" sz="170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СПбПУ им. Петра Великого</a:t>
            </a:r>
            <a:endParaRPr sz="170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Font typeface="Calibri"/>
              <a:buAutoNum type="arabicPeriod"/>
            </a:pPr>
            <a:r>
              <a:rPr lang="ru-RU" sz="170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НИУ ВШЭ</a:t>
            </a:r>
            <a:endParaRPr sz="170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Font typeface="Calibri"/>
              <a:buAutoNum type="arabicPeriod"/>
            </a:pPr>
            <a:r>
              <a:rPr lang="ru-RU" sz="170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НИЯУ МИФИ</a:t>
            </a:r>
            <a:endParaRPr sz="170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Font typeface="Calibri"/>
              <a:buAutoNum type="arabicPeriod"/>
            </a:pPr>
            <a:r>
              <a:rPr lang="ru-RU" sz="170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СПбГУ</a:t>
            </a:r>
            <a:endParaRPr sz="170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Font typeface="Calibri"/>
              <a:buAutoNum type="arabicPeriod"/>
            </a:pPr>
            <a:r>
              <a:rPr lang="ru-RU" sz="170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МГТУ им. Баумана</a:t>
            </a:r>
            <a:endParaRPr sz="170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50"/>
              <a:buFont typeface="Calibri"/>
              <a:buAutoNum type="arabicPeriod"/>
            </a:pPr>
            <a:r>
              <a:rPr lang="ru-RU" sz="165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НГТУ</a:t>
            </a:r>
            <a:endParaRPr sz="165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50"/>
              <a:buFont typeface="Calibri"/>
              <a:buAutoNum type="arabicPeriod"/>
            </a:pPr>
            <a:r>
              <a:rPr lang="ru-RU" sz="165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РУДН </a:t>
            </a:r>
            <a:endParaRPr sz="165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298" name="Google Shape;298;g10154cba0b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9960" y="2902276"/>
            <a:ext cx="5847240" cy="30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0154cba0b4_0_0"/>
          <p:cNvSpPr txBox="1"/>
          <p:nvPr/>
        </p:nvSpPr>
        <p:spPr>
          <a:xfrm>
            <a:off x="6204850" y="1766475"/>
            <a:ext cx="56826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rgbClr val="131B6A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количества образовательных IT программ и кол-ва ВУЗов в которых эти программы преподаются:</a:t>
            </a:r>
            <a:endParaRPr sz="2100">
              <a:solidFill>
                <a:srgbClr val="131B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0154cba0b4_0_0"/>
          <p:cNvSpPr txBox="1"/>
          <p:nvPr>
            <p:ph idx="12" type="sldNum"/>
          </p:nvPr>
        </p:nvSpPr>
        <p:spPr>
          <a:xfrm>
            <a:off x="926372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g1035249a0a0_1_1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1035249a0a0_1_18"/>
          <p:cNvSpPr txBox="1"/>
          <p:nvPr>
            <p:ph type="title"/>
          </p:nvPr>
        </p:nvSpPr>
        <p:spPr>
          <a:xfrm>
            <a:off x="163377" y="365198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Стандарт IT образования</a:t>
            </a:r>
            <a:r>
              <a:rPr lang="ru-RU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307" name="Google Shape;307;g1035249a0a0_1_18"/>
          <p:cNvGraphicFramePr/>
          <p:nvPr/>
        </p:nvGraphicFramePr>
        <p:xfrm>
          <a:off x="2298875" y="12301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{214D51E7-3BEC-43C2-97FA-F4563C6B696C}</a:tableStyleId>
              </a:tblPr>
              <a:tblGrid>
                <a:gridCol w="5882500"/>
                <a:gridCol w="1049950"/>
              </a:tblGrid>
              <a:tr h="39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rgbClr val="231F20"/>
                          </a:solidFill>
                        </a:rPr>
                        <a:t>Текущая рабочая версия профессионального стандарта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T="38100" marB="38100" marR="47625" marL="47625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rgbClr val="231F20"/>
                          </a:solidFill>
                        </a:rPr>
                        <a:t>Код в реестре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T="38100" marB="38100" marR="47625" marL="47625" anchor="ctr">
                    <a:solidFill>
                      <a:srgbClr val="E1E1E1"/>
                    </a:solidFill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Программист вер. 3.211108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rgbClr val="231F20"/>
                          </a:solidFill>
                        </a:rPr>
                        <a:t>06.001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Руководитель разработки программного обеспечения вер. 3.211108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rgbClr val="231F20"/>
                          </a:solidFill>
                        </a:rPr>
                        <a:t>06.017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  <a:t>Технический писатель (Специалист по технической документации в области ИТ)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rgbClr val="231F20"/>
                          </a:solidFill>
                        </a:rPr>
                        <a:t>06.019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8"/>
                        </a:rPr>
                        <a:t>Специалист по информационным ресурсам вер. 3.211108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rgbClr val="231F20"/>
                          </a:solidFill>
                        </a:rPr>
                        <a:t>06.013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56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9"/>
                        </a:rPr>
                        <a:t>Менеджер по информационным технологиям</a:t>
                      </a:r>
                      <a:b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0"/>
                        </a:rPr>
                      </a:b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rgbClr val="231F20"/>
                          </a:solidFill>
                        </a:rPr>
                        <a:t>06.014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1"/>
                        </a:rPr>
                        <a:t>Менеджер продуктов в области информационных технологий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rgbClr val="231F20"/>
                          </a:solidFill>
                        </a:rPr>
                        <a:t>06.012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45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2"/>
                        </a:rPr>
                        <a:t>Специалист по тестированию в области информационных технологий</a:t>
                      </a:r>
                      <a:b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3"/>
                        </a:rPr>
                      </a:b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06.004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45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4"/>
                        </a:rPr>
                        <a:t>Архитектор программного обеспечения</a:t>
                      </a:r>
                      <a:b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5"/>
                        </a:rPr>
                      </a:b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06.003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26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6"/>
                        </a:rPr>
                        <a:t>Администратор баз данных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35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7"/>
                        </a:rPr>
                        <a:t>Руководитель проектов в области информационных технологий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269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8"/>
                        </a:rPr>
                        <a:t>Системный аналитик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06.022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45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9"/>
                        </a:rPr>
                        <a:t>Специалист по технической поддержке информационно-коммуникационных систем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458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20"/>
                        </a:rPr>
                        <a:t>Специалист по дизайну графических и пользовательских интерфейсов</a:t>
                      </a:r>
                      <a:b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21"/>
                        </a:rPr>
                      </a:b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g1035249a0a0_1_18"/>
          <p:cNvSpPr txBox="1"/>
          <p:nvPr>
            <p:ph idx="12" type="sldNum"/>
          </p:nvPr>
        </p:nvSpPr>
        <p:spPr>
          <a:xfrm>
            <a:off x="9231325" y="63402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1035249a0a0_1_3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1035249a0a0_1_31"/>
          <p:cNvSpPr txBox="1"/>
          <p:nvPr>
            <p:ph type="title"/>
          </p:nvPr>
        </p:nvSpPr>
        <p:spPr>
          <a:xfrm>
            <a:off x="163377" y="365198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Стандарт IT образования 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315" name="Google Shape;315;g1035249a0a0_1_31"/>
          <p:cNvGraphicFramePr/>
          <p:nvPr/>
        </p:nvGraphicFramePr>
        <p:xfrm>
          <a:off x="2337475" y="12608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{214D51E7-3BEC-43C2-97FA-F4563C6B696C}</a:tableStyleId>
              </a:tblPr>
              <a:tblGrid>
                <a:gridCol w="5998600"/>
                <a:gridCol w="1070650"/>
              </a:tblGrid>
              <a:tr h="48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rgbClr val="231F20"/>
                          </a:solidFill>
                        </a:rPr>
                        <a:t>Текущая рабочая версия профессионального стандарта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T="38100" marB="38100" marR="47625" marL="47625"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rgbClr val="231F20"/>
                          </a:solidFill>
                        </a:rPr>
                        <a:t>Код в реестре</a:t>
                      </a:r>
                      <a:endParaRPr sz="1000">
                        <a:solidFill>
                          <a:srgbClr val="231F20"/>
                        </a:solidFill>
                      </a:endParaRPr>
                    </a:p>
                  </a:txBody>
                  <a:tcPr marT="38100" marB="38100" marR="47625" marL="47625" anchor="ctr">
                    <a:solidFill>
                      <a:srgbClr val="E1E1E1"/>
                    </a:solidFill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5"/>
                        </a:rPr>
                        <a:t>Системный администратор информационно-коммуникационных систем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06.026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56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6"/>
                        </a:rPr>
                        <a:t>Системный программист</a:t>
                      </a:r>
                      <a:b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7"/>
                        </a:rPr>
                      </a:b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56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8"/>
                        </a:rPr>
                        <a:t>Менеджер по продажам информационно-коммуникационных систем</a:t>
                      </a:r>
                      <a:b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9"/>
                        </a:rPr>
                      </a:b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06.029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0"/>
                        </a:rPr>
                        <a:t>Разработчик Web и мультимедийных приложений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06.035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1"/>
                        </a:rPr>
                        <a:t>Специалист по большим данным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06.042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2"/>
                        </a:rPr>
                        <a:t>Специалист по интеграции прикладных решений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06.041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3"/>
                        </a:rPr>
                        <a:t>Специалист по интернет-маркетингу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4"/>
                        </a:rPr>
                        <a:t>Специалист по информационным системам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5"/>
                        </a:rPr>
                        <a:t>Специалист по защите информации в телекоммуникационных системах и сетях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56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6"/>
                        </a:rPr>
                        <a:t>Специалист по автоматизации информационно-аналитической деятельности в сфере безопасности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06.031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7"/>
                        </a:rPr>
                        <a:t>Специалист по безопасности компьютерных систем и сетей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8"/>
                        </a:rPr>
                        <a:t>Специалист по защите информации в автоматизированных системах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06.033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uFill>
                            <a:noFill/>
                          </a:uFill>
                          <a:latin typeface="Calibri"/>
                          <a:ea typeface="Calibri"/>
                          <a:cs typeface="Calibri"/>
                          <a:sym typeface="Calibri"/>
                          <a:hlinkClick r:id="rId19"/>
                        </a:rPr>
                        <a:t>Специалист по технической защите информации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06.034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38100" marR="47625" marL="476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g1035249a0a0_1_31"/>
          <p:cNvSpPr txBox="1"/>
          <p:nvPr>
            <p:ph idx="12" type="sldNum"/>
          </p:nvPr>
        </p:nvSpPr>
        <p:spPr>
          <a:xfrm>
            <a:off x="9248900" y="63751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1035249a0a0_1_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035249a0a0_1_6"/>
          <p:cNvSpPr/>
          <p:nvPr/>
        </p:nvSpPr>
        <p:spPr>
          <a:xfrm>
            <a:off x="355700" y="5676350"/>
            <a:ext cx="104508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45720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131B6A"/>
                </a:solidFill>
                <a:highlight>
                  <a:srgbClr val="FFFFFF"/>
                </a:highlight>
              </a:rPr>
              <a:t>В институтах чаще преподаются базовые знания и технологии, которые в современном мире быстро устаревают. И не потому, что институты плохие, а потому что сфера слишком быстро развивается, за 5 лет обучения технологии могут очень сильно поменяться.</a:t>
            </a:r>
            <a:endParaRPr sz="16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323" name="Google Shape;323;g1035249a0a0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2475" y="1235900"/>
            <a:ext cx="7507200" cy="43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035249a0a0_1_6"/>
          <p:cNvSpPr txBox="1"/>
          <p:nvPr>
            <p:ph type="title"/>
          </p:nvPr>
        </p:nvSpPr>
        <p:spPr>
          <a:xfrm>
            <a:off x="163375" y="365200"/>
            <a:ext cx="9396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соответствия ВУЗов требованиям потенциальных работодателей</a:t>
            </a:r>
            <a:r>
              <a:rPr lang="ru-RU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5" name="Google Shape;325;g1035249a0a0_1_6"/>
          <p:cNvSpPr txBox="1"/>
          <p:nvPr>
            <p:ph idx="12" type="sldNum"/>
          </p:nvPr>
        </p:nvSpPr>
        <p:spPr>
          <a:xfrm>
            <a:off x="926375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1035249a0a0_1_3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035249a0a0_1_39"/>
          <p:cNvSpPr txBox="1"/>
          <p:nvPr>
            <p:ph type="title"/>
          </p:nvPr>
        </p:nvSpPr>
        <p:spPr>
          <a:xfrm>
            <a:off x="163377" y="365198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Оценка рынка образовательных программ 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2" name="Google Shape;332;g1035249a0a0_1_39"/>
          <p:cNvSpPr/>
          <p:nvPr/>
        </p:nvSpPr>
        <p:spPr>
          <a:xfrm>
            <a:off x="326100" y="1955450"/>
            <a:ext cx="101895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  <a:highlight>
                  <a:srgbClr val="FFFFFF"/>
                </a:highlight>
              </a:rPr>
              <a:t>При изучении требований к соискателям на таких ресурсак как hh.ru и </a:t>
            </a:r>
            <a:r>
              <a:rPr lang="ru-RU" sz="1600">
                <a:solidFill>
                  <a:srgbClr val="131B6A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SuperJob.ru</a:t>
            </a:r>
            <a:r>
              <a:rPr lang="ru-RU" sz="1600">
                <a:solidFill>
                  <a:srgbClr val="131B6A"/>
                </a:solidFill>
                <a:highlight>
                  <a:srgbClr val="FFFFFF"/>
                </a:highlight>
              </a:rPr>
              <a:t>  </a:t>
            </a:r>
            <a:r>
              <a:rPr b="1" lang="ru-RU" sz="1600">
                <a:solidFill>
                  <a:srgbClr val="131B6A"/>
                </a:solidFill>
                <a:highlight>
                  <a:srgbClr val="FFFFFF"/>
                </a:highlight>
              </a:rPr>
              <a:t>более  60 %</a:t>
            </a:r>
            <a:r>
              <a:rPr lang="ru-RU" sz="1600">
                <a:solidFill>
                  <a:srgbClr val="131B6A"/>
                </a:solidFill>
                <a:highlight>
                  <a:srgbClr val="FFFFFF"/>
                </a:highlight>
              </a:rPr>
              <a:t> вакансий программиста не требуют высшего образования, а </a:t>
            </a:r>
            <a:r>
              <a:rPr lang="ru-RU" sz="1600">
                <a:solidFill>
                  <a:srgbClr val="131B6A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на stackoverflow.com</a:t>
            </a:r>
            <a:r>
              <a:rPr lang="ru-RU" sz="1600">
                <a:solidFill>
                  <a:srgbClr val="131B6A"/>
                </a:solidFill>
                <a:highlight>
                  <a:srgbClr val="FFFFFF"/>
                </a:highlight>
              </a:rPr>
              <a:t> — </a:t>
            </a:r>
            <a:r>
              <a:rPr b="1" lang="ru-RU" sz="1600">
                <a:solidFill>
                  <a:srgbClr val="131B6A"/>
                </a:solidFill>
                <a:highlight>
                  <a:srgbClr val="FFFFFF"/>
                </a:highlight>
              </a:rPr>
              <a:t>61%</a:t>
            </a:r>
            <a:endParaRPr b="1" sz="1600">
              <a:solidFill>
                <a:srgbClr val="131B6A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  <a:highlight>
                  <a:srgbClr val="FFFFFF"/>
                </a:highlight>
              </a:rPr>
              <a:t>В наше время существует огромное множество ресурсов, которые помогают молодым специалистам овладеть необходимыми hard and soft skills для успешного старта в новой для себя IT сфере, не имея высшего образования, или не окончив пока ВУЗ, который такую подготовку не осуществляет</a:t>
            </a:r>
            <a:endParaRPr sz="1600">
              <a:solidFill>
                <a:srgbClr val="131B6A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  <a:highlight>
                  <a:srgbClr val="FFFFFF"/>
                </a:highlight>
              </a:rPr>
              <a:t>К таким интернет-ресурсам можно отнести образовательные каналы YouTube, а также специализированные образовательные платформы, такие как Coursera, Stepik, Udemy, Неология и т.д.</a:t>
            </a:r>
            <a:endParaRPr sz="1600">
              <a:solidFill>
                <a:srgbClr val="131B6A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  <a:highlight>
                  <a:srgbClr val="FFFFFF"/>
                </a:highlight>
              </a:rPr>
              <a:t>Начальные знания в среднем можно получить в срок от 1 до 3 месяцев, углубленным знаниям стоит посвятить от 6 до 14 месяцев обучения</a:t>
            </a:r>
            <a:endParaRPr sz="2000">
              <a:solidFill>
                <a:srgbClr val="131B6A"/>
              </a:solidFill>
              <a:highlight>
                <a:srgbClr val="FFFFFF"/>
              </a:highlight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sp>
        <p:nvSpPr>
          <p:cNvPr id="333" name="Google Shape;333;g1035249a0a0_1_39"/>
          <p:cNvSpPr txBox="1"/>
          <p:nvPr>
            <p:ph idx="12" type="sldNum"/>
          </p:nvPr>
        </p:nvSpPr>
        <p:spPr>
          <a:xfrm>
            <a:off x="920437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1035249a0a0_1_4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035249a0a0_1_48"/>
          <p:cNvSpPr txBox="1"/>
          <p:nvPr>
            <p:ph type="title"/>
          </p:nvPr>
        </p:nvSpPr>
        <p:spPr>
          <a:xfrm>
            <a:off x="163375" y="365200"/>
            <a:ext cx="9406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направлений онлайн курсов. Средняя стоимость</a:t>
            </a:r>
            <a:r>
              <a:rPr lang="ru-RU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0" name="Google Shape;340;g1035249a0a0_1_48"/>
          <p:cNvSpPr/>
          <p:nvPr/>
        </p:nvSpPr>
        <p:spPr>
          <a:xfrm>
            <a:off x="163050" y="1905975"/>
            <a:ext cx="26472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131B6A"/>
                </a:solidFill>
                <a:highlight>
                  <a:srgbClr val="FFFFFF"/>
                </a:highlight>
              </a:rPr>
              <a:t>На платформах Stepik, Coursera и Udemy представлены курсы по всем навыкам из ТОП-20, причем на первых двух можно найти бесплатные курсы по данным направлениям. </a:t>
            </a:r>
            <a:endParaRPr sz="1500">
              <a:solidFill>
                <a:srgbClr val="131B6A"/>
              </a:solidFill>
              <a:highlight>
                <a:srgbClr val="FFFFFF"/>
              </a:highlight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341" name="Google Shape;341;g1035249a0a0_1_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0350" y="1379550"/>
            <a:ext cx="7705250" cy="50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1035249a0a0_1_48"/>
          <p:cNvSpPr txBox="1"/>
          <p:nvPr>
            <p:ph idx="12" type="sldNum"/>
          </p:nvPr>
        </p:nvSpPr>
        <p:spPr>
          <a:xfrm>
            <a:off x="9278575" y="63929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1036bc1c06c_0_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036bc1c06c_0_0"/>
          <p:cNvSpPr txBox="1"/>
          <p:nvPr>
            <p:ph type="title"/>
          </p:nvPr>
        </p:nvSpPr>
        <p:spPr>
          <a:xfrm>
            <a:off x="163375" y="365200"/>
            <a:ext cx="9406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Анализ направлений онлайн курсов. Средняя стоимость</a:t>
            </a:r>
            <a:r>
              <a:rPr lang="ru-RU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9" name="Google Shape;349;g1036bc1c06c_0_0"/>
          <p:cNvSpPr/>
          <p:nvPr/>
        </p:nvSpPr>
        <p:spPr>
          <a:xfrm>
            <a:off x="463075" y="1818825"/>
            <a:ext cx="5159700" cy="4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131B6A"/>
                </a:solidFill>
                <a:highlight>
                  <a:srgbClr val="FFFFFF"/>
                </a:highlight>
              </a:rPr>
              <a:t>На графиках справа мы можем видеть анализ стоимости курсов, которые представлены на платформах обучения: верхний график отражает среднюю стоимость курсов, нижний - среднюю стоимость курсов в месяц. Здесь стоит отметить что практически все образовательные ресурсы предоставляют скидки на обучения при 100% оплате курса либо привлекательные условия рассрочки платежей.</a:t>
            </a:r>
            <a:endParaRPr sz="1900">
              <a:solidFill>
                <a:srgbClr val="131B6A"/>
              </a:solidFill>
              <a:highlight>
                <a:srgbClr val="FFFFFF"/>
              </a:highlight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350" name="Google Shape;350;g1036bc1c06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2488" y="1254650"/>
            <a:ext cx="5606801" cy="27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036bc1c06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138" y="4032425"/>
            <a:ext cx="5679025" cy="27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036bc1c06c_0_0"/>
          <p:cNvSpPr txBox="1"/>
          <p:nvPr>
            <p:ph idx="12" type="sldNum"/>
          </p:nvPr>
        </p:nvSpPr>
        <p:spPr>
          <a:xfrm>
            <a:off x="9308275" y="637210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fa270e715c_0_3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fa270e715c_0_32"/>
          <p:cNvSpPr txBox="1"/>
          <p:nvPr>
            <p:ph type="title"/>
          </p:nvPr>
        </p:nvSpPr>
        <p:spPr>
          <a:xfrm>
            <a:off x="747252" y="365123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ru-RU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Задачи</a:t>
            </a:r>
            <a:endParaRPr b="1" sz="3200">
              <a:solidFill>
                <a:srgbClr val="FBFBFB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4" name="Google Shape;104;gfa270e715c_0_32"/>
          <p:cNvSpPr/>
          <p:nvPr/>
        </p:nvSpPr>
        <p:spPr>
          <a:xfrm>
            <a:off x="1121664" y="1949071"/>
            <a:ext cx="69720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429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800"/>
              <a:buChar char="●"/>
            </a:pPr>
            <a:r>
              <a:rPr lang="ru-RU" sz="1800">
                <a:solidFill>
                  <a:srgbClr val="131B6A"/>
                </a:solidFill>
              </a:rPr>
              <a:t>Определение методов сбора информации</a:t>
            </a:r>
            <a:endParaRPr sz="1800">
              <a:solidFill>
                <a:srgbClr val="131B6A"/>
              </a:solidFill>
            </a:endParaRPr>
          </a:p>
          <a:p>
            <a:pPr indent="-3429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800"/>
              <a:buChar char="●"/>
            </a:pPr>
            <a:r>
              <a:rPr lang="ru-RU" sz="1800">
                <a:solidFill>
                  <a:srgbClr val="131B6A"/>
                </a:solidFill>
              </a:rPr>
              <a:t>Обзор информации о динамике вакансий и резюме в </a:t>
            </a:r>
            <a:r>
              <a:rPr lang="ru-RU" sz="1800">
                <a:solidFill>
                  <a:srgbClr val="131B6A"/>
                </a:solidFill>
              </a:rPr>
              <a:t>профессиональных</a:t>
            </a:r>
            <a:r>
              <a:rPr lang="ru-RU" sz="1800">
                <a:solidFill>
                  <a:srgbClr val="131B6A"/>
                </a:solidFill>
              </a:rPr>
              <a:t> областях</a:t>
            </a:r>
            <a:endParaRPr sz="1800">
              <a:solidFill>
                <a:srgbClr val="131B6A"/>
              </a:solidFill>
            </a:endParaRPr>
          </a:p>
          <a:p>
            <a:pPr indent="-3429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800"/>
              <a:buChar char="●"/>
            </a:pPr>
            <a:r>
              <a:rPr lang="ru-RU" sz="1800">
                <a:solidFill>
                  <a:srgbClr val="131B6A"/>
                </a:solidFill>
              </a:rPr>
              <a:t>Сбор данных о вакансиях IT из открытых источников</a:t>
            </a:r>
            <a:endParaRPr sz="1800">
              <a:solidFill>
                <a:srgbClr val="131B6A"/>
              </a:solidFill>
            </a:endParaRPr>
          </a:p>
          <a:p>
            <a:pPr indent="-3429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800"/>
              <a:buChar char="●"/>
            </a:pPr>
            <a:r>
              <a:rPr lang="ru-RU" sz="1800">
                <a:solidFill>
                  <a:srgbClr val="131B6A"/>
                </a:solidFill>
              </a:rPr>
              <a:t>Оценка данных на корректность, предобработка данных</a:t>
            </a:r>
            <a:endParaRPr sz="1800">
              <a:solidFill>
                <a:srgbClr val="131B6A"/>
              </a:solidFill>
            </a:endParaRPr>
          </a:p>
          <a:p>
            <a:pPr indent="-3429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800"/>
              <a:buChar char="●"/>
            </a:pPr>
            <a:r>
              <a:rPr lang="ru-RU" sz="1800">
                <a:solidFill>
                  <a:srgbClr val="131B6A"/>
                </a:solidFill>
              </a:rPr>
              <a:t>Анализ текущего состояния рынка труда в сфере IT, анализ квалификационных требований к специалистам</a:t>
            </a:r>
            <a:endParaRPr sz="1800">
              <a:solidFill>
                <a:srgbClr val="131B6A"/>
              </a:solidFill>
            </a:endParaRPr>
          </a:p>
          <a:p>
            <a:pPr indent="-3429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800"/>
              <a:buChar char="●"/>
            </a:pPr>
            <a:r>
              <a:rPr lang="ru-RU" sz="1800">
                <a:solidFill>
                  <a:srgbClr val="131B6A"/>
                </a:solidFill>
              </a:rPr>
              <a:t>Оценка рынка образовательных программ, насколько она закрывает существующие потребности рынка труда</a:t>
            </a:r>
            <a:endParaRPr sz="1800">
              <a:solidFill>
                <a:srgbClr val="131B6A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1800">
              <a:solidFill>
                <a:srgbClr val="131B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fa270e715c_0_32"/>
          <p:cNvSpPr txBox="1"/>
          <p:nvPr>
            <p:ph idx="12" type="sldNum"/>
          </p:nvPr>
        </p:nvSpPr>
        <p:spPr>
          <a:xfrm>
            <a:off x="9293450" y="63711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fa919457ed_0_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fa919457ed_0_0"/>
          <p:cNvSpPr/>
          <p:nvPr/>
        </p:nvSpPr>
        <p:spPr>
          <a:xfrm>
            <a:off x="711075" y="2054950"/>
            <a:ext cx="89466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sp>
        <p:nvSpPr>
          <p:cNvPr id="359" name="Google Shape;359;gfa919457ed_0_0"/>
          <p:cNvSpPr/>
          <p:nvPr/>
        </p:nvSpPr>
        <p:spPr>
          <a:xfrm>
            <a:off x="625500" y="1773900"/>
            <a:ext cx="10941000" cy="5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На основе анализа высшего образования в РФ, дополнительного обучения, которое предоставляют соответствующие онлайн платформы и открытые вакансии в сфере IT можно сделать промежуточные выводы:</a:t>
            </a:r>
            <a:endParaRPr sz="1700">
              <a:solidFill>
                <a:srgbClr val="131B6A"/>
              </a:solidFill>
            </a:endParaRPr>
          </a:p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Менее 50% ВУЗов подготавливают специалистов IT (программистов, аналитиков, data science и т.д.), в большинстве ВУЗов программы не отвечают современным требованиям рынка IT;</a:t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С каждым годом работодатели всё реже включают требование наличия высшего образования у будущих сотрудников (менее 40% вакансий);</a:t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В настоящее время широко представлены образовательные онлайн ресурсы, которые могут подготовить специалистов различных областей, за относительно короткие сроки, либо совершенно бесплатно познакомить с основами той или иной профессии и помочь определится с будущим направлением.</a:t>
            </a:r>
            <a:endParaRPr sz="1700">
              <a:solidFill>
                <a:srgbClr val="131B6A"/>
              </a:solidFill>
            </a:endParaRPr>
          </a:p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sp>
        <p:nvSpPr>
          <p:cNvPr id="360" name="Google Shape;360;gfa919457ed_0_0"/>
          <p:cNvSpPr txBox="1"/>
          <p:nvPr>
            <p:ph idx="12" type="sldNum"/>
          </p:nvPr>
        </p:nvSpPr>
        <p:spPr>
          <a:xfrm>
            <a:off x="932312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gfa919457ed_0_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fa919457ed_0_6"/>
          <p:cNvSpPr txBox="1"/>
          <p:nvPr>
            <p:ph type="title"/>
          </p:nvPr>
        </p:nvSpPr>
        <p:spPr>
          <a:xfrm>
            <a:off x="163377" y="365198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Итоги</a:t>
            </a:r>
            <a:endParaRPr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67" name="Google Shape;367;gfa919457ed_0_6"/>
          <p:cNvSpPr/>
          <p:nvPr/>
        </p:nvSpPr>
        <p:spPr>
          <a:xfrm>
            <a:off x="731725" y="1985175"/>
            <a:ext cx="8946600" cy="4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Проведен обзор источников информации</a:t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Проведено сравнение IT вакансий и будущих работников из этой сферы с другими проф. областями</a:t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Собрана база данных вакансий, сделана предобработка данных, оценка на корректность, полноту данных</a:t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Выполнен анализ вакансий, условий труда, заработной платы и ключевых навыков для успешной работы в соответствующих специальностях</a:t>
            </a:r>
            <a:endParaRPr sz="1700">
              <a:solidFill>
                <a:srgbClr val="131B6A"/>
              </a:solidFill>
            </a:endParaRPr>
          </a:p>
          <a:p>
            <a:pPr indent="-3365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700"/>
              <a:buChar char="●"/>
            </a:pPr>
            <a:r>
              <a:rPr lang="ru-RU" sz="1700">
                <a:solidFill>
                  <a:srgbClr val="131B6A"/>
                </a:solidFill>
              </a:rPr>
              <a:t>Выполнена оценка рынка дополнительных образовательных программ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sp>
        <p:nvSpPr>
          <p:cNvPr id="368" name="Google Shape;368;gfa919457ed_0_6"/>
          <p:cNvSpPr txBox="1"/>
          <p:nvPr>
            <p:ph idx="12" type="sldNum"/>
          </p:nvPr>
        </p:nvSpPr>
        <p:spPr>
          <a:xfrm>
            <a:off x="9293425" y="63266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gfc04ba9ad5_0_1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fc04ba9ad5_0_12"/>
          <p:cNvSpPr/>
          <p:nvPr/>
        </p:nvSpPr>
        <p:spPr>
          <a:xfrm>
            <a:off x="3750050" y="2786250"/>
            <a:ext cx="89466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300">
                <a:solidFill>
                  <a:srgbClr val="131B6A"/>
                </a:solidFill>
              </a:rPr>
              <a:t>Спасибо за внимание!</a:t>
            </a:r>
            <a:endParaRPr sz="33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fa270e715c_0_3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fa270e715c_0_38"/>
          <p:cNvSpPr txBox="1"/>
          <p:nvPr>
            <p:ph type="title"/>
          </p:nvPr>
        </p:nvSpPr>
        <p:spPr>
          <a:xfrm>
            <a:off x="747252" y="365123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</a:pPr>
            <a:r>
              <a:rPr b="1" lang="ru-RU" sz="3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Обзор источников информации</a:t>
            </a:r>
            <a:endParaRPr b="1" sz="3200">
              <a:solidFill>
                <a:srgbClr val="FBFBFB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2" name="Google Shape;112;gfa270e715c_0_38"/>
          <p:cNvSpPr/>
          <p:nvPr/>
        </p:nvSpPr>
        <p:spPr>
          <a:xfrm>
            <a:off x="6237950" y="2038500"/>
            <a:ext cx="5182200" cy="3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31B6A"/>
                </a:solidFill>
              </a:rPr>
              <a:t>Для анализа был выбран сервис HeadHunter:</a:t>
            </a:r>
            <a:endParaRPr sz="18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  <a:p>
            <a:pPr indent="-3302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</a:rPr>
              <a:t>Более чем в 5 раз превосходит ближайшего конкурента по количеству вакансий в IT сфере</a:t>
            </a:r>
            <a:endParaRPr sz="1600">
              <a:solidFill>
                <a:srgbClr val="131B6A"/>
              </a:solidFill>
            </a:endParaRPr>
          </a:p>
          <a:p>
            <a:pPr indent="-3302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</a:rPr>
              <a:t>Есть API сервис для сбора данных</a:t>
            </a:r>
            <a:endParaRPr sz="1600">
              <a:solidFill>
                <a:srgbClr val="131B6A"/>
              </a:solidFill>
            </a:endParaRPr>
          </a:p>
          <a:p>
            <a:pPr indent="-3302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</a:rPr>
              <a:t>Есть свой сервис аналитики вакансий и резюме по всем профессиональным областям</a:t>
            </a:r>
            <a:endParaRPr sz="1600">
              <a:solidFill>
                <a:srgbClr val="131B6A"/>
              </a:solidFill>
            </a:endParaRPr>
          </a:p>
          <a:p>
            <a:pPr indent="-33020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600"/>
              <a:buChar char="●"/>
            </a:pPr>
            <a:r>
              <a:rPr lang="ru-RU" sz="1600">
                <a:solidFill>
                  <a:srgbClr val="131B6A"/>
                </a:solidFill>
              </a:rPr>
              <a:t>Выбираем один наиболее объемный источник, чтобы избежать дублирования информации</a:t>
            </a:r>
            <a:endParaRPr sz="1600">
              <a:solidFill>
                <a:srgbClr val="131B6A"/>
              </a:solidFill>
            </a:endParaRPr>
          </a:p>
        </p:txBody>
      </p:sp>
      <p:pic>
        <p:nvPicPr>
          <p:cNvPr id="113" name="Google Shape;113;gfa270e715c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255" y="1925479"/>
            <a:ext cx="5398599" cy="427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fa270e715c_0_38"/>
          <p:cNvSpPr txBox="1"/>
          <p:nvPr>
            <p:ph idx="12" type="sldNum"/>
          </p:nvPr>
        </p:nvSpPr>
        <p:spPr>
          <a:xfrm>
            <a:off x="92489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1010d18e429_0_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010d18e429_0_1"/>
          <p:cNvSpPr txBox="1"/>
          <p:nvPr>
            <p:ph type="title"/>
          </p:nvPr>
        </p:nvSpPr>
        <p:spPr>
          <a:xfrm>
            <a:off x="163377" y="365198"/>
            <a:ext cx="86622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Сбор и предобработка данных </a:t>
            </a:r>
            <a:endParaRPr b="1" sz="3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1" name="Google Shape;121;g1010d18e429_0_1"/>
          <p:cNvSpPr/>
          <p:nvPr/>
        </p:nvSpPr>
        <p:spPr>
          <a:xfrm>
            <a:off x="1592650" y="1181650"/>
            <a:ext cx="10164000" cy="5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Собрана база данных вакансий c 04.10 по 06.11 с помощью сервиса HeadHunter </a:t>
            </a:r>
            <a:r>
              <a:rPr b="1" lang="ru-RU" sz="1500">
                <a:solidFill>
                  <a:srgbClr val="131B6A"/>
                </a:solidFill>
              </a:rPr>
              <a:t>API</a:t>
            </a:r>
            <a:r>
              <a:rPr lang="ru-RU" sz="1500">
                <a:solidFill>
                  <a:srgbClr val="131B6A"/>
                </a:solidFill>
              </a:rPr>
              <a:t> - 93782 вакансии</a:t>
            </a:r>
            <a:endParaRPr sz="1500">
              <a:solidFill>
                <a:srgbClr val="131B6A"/>
              </a:solidFill>
            </a:endParaRPr>
          </a:p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Фильтры для сбора данных:</a:t>
            </a:r>
            <a:endParaRPr sz="1500">
              <a:solidFill>
                <a:srgbClr val="131B6A"/>
              </a:solidFill>
            </a:endParaRPr>
          </a:p>
          <a:p>
            <a:pPr indent="45720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131B6A"/>
                </a:solidFill>
              </a:rPr>
              <a:t>Профессиональная область: Информационные технологии, интернет, телеком</a:t>
            </a:r>
            <a:endParaRPr sz="1500">
              <a:solidFill>
                <a:srgbClr val="131B6A"/>
              </a:solidFill>
            </a:endParaRPr>
          </a:p>
          <a:p>
            <a:pPr indent="0" lvl="0" marL="13716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131B6A"/>
                </a:solidFill>
              </a:rPr>
              <a:t>Регион: Вся Россия</a:t>
            </a:r>
            <a:endParaRPr sz="1500">
              <a:solidFill>
                <a:srgbClr val="131B6A"/>
              </a:solidFill>
            </a:endParaRPr>
          </a:p>
          <a:p>
            <a:pPr indent="45720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131B6A"/>
                </a:solidFill>
              </a:rPr>
              <a:t>Требуемый опыт работы: Нет опыта, От 1 года до 3 лет</a:t>
            </a:r>
            <a:endParaRPr sz="1500">
              <a:solidFill>
                <a:srgbClr val="131B6A"/>
              </a:solidFill>
            </a:endParaRPr>
          </a:p>
          <a:p>
            <a:pPr indent="45720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rgbClr val="131B6A"/>
                </a:solidFill>
              </a:rPr>
              <a:t>Вакансии только от организаций</a:t>
            </a:r>
            <a:endParaRPr sz="1500">
              <a:solidFill>
                <a:srgbClr val="131B6A"/>
              </a:solidFill>
            </a:endParaRPr>
          </a:p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Приведены к единой форме наименования вакансий и требуемых навыков</a:t>
            </a:r>
            <a:endParaRPr sz="1500">
              <a:solidFill>
                <a:srgbClr val="131B6A"/>
              </a:solidFill>
            </a:endParaRPr>
          </a:p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Заполнены геокоординаты городов источников вакансий</a:t>
            </a:r>
            <a:endParaRPr sz="1500">
              <a:solidFill>
                <a:srgbClr val="131B6A"/>
              </a:solidFill>
            </a:endParaRPr>
          </a:p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Произведена оценка собранных данных на актуальность, достоверность, полноту данных</a:t>
            </a:r>
            <a:endParaRPr sz="1500">
              <a:solidFill>
                <a:srgbClr val="131B6A"/>
              </a:solidFill>
            </a:endParaRPr>
          </a:p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Выполнена очистка данных от “мусорных” записей (вакансии, не относящиеся к сфере IT, работа за рубежом, опыт работы более 3х лет)</a:t>
            </a:r>
            <a:endParaRPr sz="1500">
              <a:solidFill>
                <a:srgbClr val="131B6A"/>
              </a:solidFill>
            </a:endParaRPr>
          </a:p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В итоге получена база данных - 46623 вакансии (свыше 20000 уникальных названий вакансий, свыше 8000 уникальных названий навыков). </a:t>
            </a:r>
            <a:endParaRPr sz="1500">
              <a:solidFill>
                <a:srgbClr val="131B6A"/>
              </a:solidFill>
            </a:endParaRPr>
          </a:p>
          <a:p>
            <a:pPr indent="-32385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1B6A"/>
              </a:buClr>
              <a:buSzPts val="1500"/>
              <a:buChar char="●"/>
            </a:pPr>
            <a:r>
              <a:rPr lang="ru-RU" sz="1500">
                <a:solidFill>
                  <a:srgbClr val="131B6A"/>
                </a:solidFill>
              </a:rPr>
              <a:t>После подготовки данных осталось немного больше 1000 уникальных названий вакансий, 6000 уникальных навыков. Отобраны ТОП-20 уникальных названий вакансий (специальностей) и для ТОП-5 специальностей - ТОП-10 уникальных навыков.</a:t>
            </a:r>
            <a:endParaRPr sz="1500">
              <a:solidFill>
                <a:srgbClr val="131B6A"/>
              </a:solidFill>
            </a:endParaRPr>
          </a:p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13716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sp>
        <p:nvSpPr>
          <p:cNvPr id="122" name="Google Shape;122;g1010d18e429_0_1"/>
          <p:cNvSpPr txBox="1"/>
          <p:nvPr>
            <p:ph idx="12" type="sldNum"/>
          </p:nvPr>
        </p:nvSpPr>
        <p:spPr>
          <a:xfrm>
            <a:off x="9234050" y="63170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fa270e715c_0_4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fa270e715c_0_45"/>
          <p:cNvSpPr txBox="1"/>
          <p:nvPr>
            <p:ph type="title"/>
          </p:nvPr>
        </p:nvSpPr>
        <p:spPr>
          <a:xfrm>
            <a:off x="163375" y="365200"/>
            <a:ext cx="93600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</a:t>
            </a:r>
            <a:r>
              <a:rPr lang="ru-RU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инамика вакансий и резюме в проф. областях</a:t>
            </a:r>
            <a:endParaRPr b="1" sz="29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9" name="Google Shape;129;gfa270e715c_0_45"/>
          <p:cNvSpPr/>
          <p:nvPr/>
        </p:nvSpPr>
        <p:spPr>
          <a:xfrm>
            <a:off x="7119800" y="1573400"/>
            <a:ext cx="48150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Динамика hh.индекса показывает, что конкуренция среди IT специалистов ниже, чем в среднем по всем проф. областям.</a:t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130" name="Google Shape;130;gfa270e715c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25" y="1270150"/>
            <a:ext cx="6909343" cy="325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fa270e715c_0_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625" y="4306725"/>
            <a:ext cx="5620975" cy="24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fa270e715c_0_45"/>
          <p:cNvSpPr/>
          <p:nvPr/>
        </p:nvSpPr>
        <p:spPr>
          <a:xfrm>
            <a:off x="7212850" y="4894975"/>
            <a:ext cx="4815000" cy="18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Информационные технологии входят в ТОП-10 сфер по спросу на специалистов</a:t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sp>
        <p:nvSpPr>
          <p:cNvPr id="133" name="Google Shape;133;gfa270e715c_0_45"/>
          <p:cNvSpPr txBox="1"/>
          <p:nvPr>
            <p:ph idx="12" type="sldNum"/>
          </p:nvPr>
        </p:nvSpPr>
        <p:spPr>
          <a:xfrm>
            <a:off x="9191600" y="63266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fa270e77c9_2_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fa270e77c9_2_1"/>
          <p:cNvSpPr txBox="1"/>
          <p:nvPr>
            <p:ph type="title"/>
          </p:nvPr>
        </p:nvSpPr>
        <p:spPr>
          <a:xfrm>
            <a:off x="163375" y="365200"/>
            <a:ext cx="93855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</a:t>
            </a:r>
            <a:r>
              <a:rPr lang="ru-RU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инамика вакансий и резюме в проф. областях</a:t>
            </a:r>
            <a:endParaRPr b="1" sz="29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0" name="Google Shape;140;gfa270e77c9_2_1"/>
          <p:cNvSpPr/>
          <p:nvPr/>
        </p:nvSpPr>
        <p:spPr>
          <a:xfrm>
            <a:off x="7309150" y="2236425"/>
            <a:ext cx="3666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hh.индекс в сфере IT равен 1.8. </a:t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141" name="Google Shape;141;gfa270e77c9_2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257850"/>
            <a:ext cx="7232950" cy="555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a270e77c9_2_1"/>
          <p:cNvSpPr txBox="1"/>
          <p:nvPr/>
        </p:nvSpPr>
        <p:spPr>
          <a:xfrm>
            <a:off x="6857275" y="3642800"/>
            <a:ext cx="49095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Командой </a:t>
            </a:r>
            <a:r>
              <a:rPr lang="ru-RU" sz="1700">
                <a:solidFill>
                  <a:srgbClr val="131B6A"/>
                </a:solidFill>
              </a:rPr>
              <a:t>был выполнен расчет собственного индекса заинтересованности* каждой из специальностей. Результаты для ТОП-20 специальностей будут представлены далее.</a:t>
            </a:r>
            <a:endParaRPr/>
          </a:p>
        </p:txBody>
      </p:sp>
      <p:sp>
        <p:nvSpPr>
          <p:cNvPr id="143" name="Google Shape;143;gfa270e77c9_2_1"/>
          <p:cNvSpPr txBox="1"/>
          <p:nvPr/>
        </p:nvSpPr>
        <p:spPr>
          <a:xfrm>
            <a:off x="6898100" y="5637100"/>
            <a:ext cx="490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131B6A"/>
                </a:solidFill>
              </a:rPr>
              <a:t>*Индекс заинтересованности представляет собой отношение количества откликов на определенную специальность к количеству вакансий на эту специальность</a:t>
            </a:r>
            <a:endParaRPr sz="1200"/>
          </a:p>
        </p:txBody>
      </p:sp>
      <p:sp>
        <p:nvSpPr>
          <p:cNvPr id="144" name="Google Shape;144;gfa270e77c9_2_1"/>
          <p:cNvSpPr txBox="1"/>
          <p:nvPr>
            <p:ph idx="12" type="sldNum"/>
          </p:nvPr>
        </p:nvSpPr>
        <p:spPr>
          <a:xfrm>
            <a:off x="9219225" y="63214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fa270e715c_0_5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fa270e715c_0_55"/>
          <p:cNvSpPr txBox="1"/>
          <p:nvPr>
            <p:ph type="title"/>
          </p:nvPr>
        </p:nvSpPr>
        <p:spPr>
          <a:xfrm>
            <a:off x="163375" y="365200"/>
            <a:ext cx="93771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</a:t>
            </a:r>
            <a:r>
              <a:rPr lang="ru-RU" sz="2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инамика вакансий и резюме в проф. областях</a:t>
            </a:r>
            <a:endParaRPr b="1" sz="29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1" name="Google Shape;151;gfa270e715c_0_55"/>
          <p:cNvSpPr/>
          <p:nvPr/>
        </p:nvSpPr>
        <p:spPr>
          <a:xfrm>
            <a:off x="939550" y="5430975"/>
            <a:ext cx="89466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rgbClr val="131B6A"/>
                </a:solidFill>
              </a:rPr>
              <a:t>Среди соискателей в сфере IT преобладают мужчины (81%), большинство с высшим образованием, в возрасте от 25 до 55 лет.</a:t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152" name="Google Shape;152;gfa270e715c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43999"/>
            <a:ext cx="6268799" cy="39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fa270e715c_0_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1525" y="1244000"/>
            <a:ext cx="6268799" cy="391415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fa270e715c_0_55"/>
          <p:cNvSpPr txBox="1"/>
          <p:nvPr>
            <p:ph idx="12" type="sldNum"/>
          </p:nvPr>
        </p:nvSpPr>
        <p:spPr>
          <a:xfrm>
            <a:off x="9293425" y="63513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10342eb3a22_1_1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55241"/>
            <a:ext cx="10515600" cy="9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0342eb3a22_1_12"/>
          <p:cNvSpPr txBox="1"/>
          <p:nvPr>
            <p:ph type="title"/>
          </p:nvPr>
        </p:nvSpPr>
        <p:spPr>
          <a:xfrm>
            <a:off x="163375" y="365200"/>
            <a:ext cx="93771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Количество вакансий в сфере IT по городам России</a:t>
            </a:r>
            <a:endParaRPr b="1" sz="27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1" name="Google Shape;161;g10342eb3a22_1_12"/>
          <p:cNvSpPr/>
          <p:nvPr/>
        </p:nvSpPr>
        <p:spPr>
          <a:xfrm>
            <a:off x="152400" y="6262925"/>
            <a:ext cx="43023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highlight>
                  <a:srgbClr val="FAFAFA"/>
                </a:highlight>
              </a:rPr>
              <a:t>Источник: </a:t>
            </a:r>
            <a:r>
              <a:rPr lang="ru-RU" u="sng">
                <a:solidFill>
                  <a:srgbClr val="3C78D8"/>
                </a:solidFill>
                <a:highlight>
                  <a:srgbClr val="FAFAFA"/>
                </a:highlight>
              </a:rPr>
              <a:t>https://datalens.yandex/auh4o0iw8iru3</a:t>
            </a:r>
            <a:endParaRPr u="sng">
              <a:solidFill>
                <a:srgbClr val="3C78D8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31B6A"/>
              </a:solidFill>
            </a:endParaRPr>
          </a:p>
          <a:p>
            <a:pPr indent="0" lvl="0" marL="914400" marR="19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B6A"/>
              </a:solidFill>
            </a:endParaRPr>
          </a:p>
        </p:txBody>
      </p:sp>
      <p:pic>
        <p:nvPicPr>
          <p:cNvPr id="162" name="Google Shape;162;g10342eb3a22_1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34041"/>
            <a:ext cx="11887200" cy="466654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0342eb3a22_1_12"/>
          <p:cNvSpPr txBox="1"/>
          <p:nvPr>
            <p:ph idx="12" type="sldNum"/>
          </p:nvPr>
        </p:nvSpPr>
        <p:spPr>
          <a:xfrm>
            <a:off x="9296400" y="62828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2021-03-17T08:44:13Z</dcterms:created>
  <dc:creator>Anna</dc:creator>
</cp:coreProperties>
</file>