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charset="0"/>
      <p:regular r:id="rId20"/>
      <p:bold r:id="rId21"/>
      <p:italic r:id="rId22"/>
      <p:boldItalic r:id="rId23"/>
    </p:embeddedFont>
    <p:embeddedFont>
      <p:font typeface="Lato"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e7ed5cda52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e7ed5cda52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e83c48567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e83c48567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e7ed5cda52_0_4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e7ed5cda52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83c48567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e83c48567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e7ed5cda52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e7ed5cda52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e83c48567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e83c48567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e83c48567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e83c48567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e83c48567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e83c48567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8fdade52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8fdade52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8fdade52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8fdade52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8fdade52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8fdade52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97e5f743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97e5f74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e7ed5cda52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e7ed5cda52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e83c4856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e83c4856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7ed5cda52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7ed5cda52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7ed5cda52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e7ed5cda52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227850" y="1280550"/>
            <a:ext cx="5069100" cy="11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Online Book Store</a:t>
            </a:r>
            <a:endParaRPr/>
          </a:p>
          <a:p>
            <a:pPr marL="0" lvl="0" indent="0" algn="l" rtl="0">
              <a:spcBef>
                <a:spcPts val="0"/>
              </a:spcBef>
              <a:spcAft>
                <a:spcPts val="0"/>
              </a:spcAft>
              <a:buNone/>
            </a:pPr>
            <a:r>
              <a:rPr lang="en-GB" sz="1750"/>
              <a:t>                       FInal Presentation</a:t>
            </a:r>
            <a:endParaRPr sz="1750"/>
          </a:p>
        </p:txBody>
      </p:sp>
      <p:sp>
        <p:nvSpPr>
          <p:cNvPr id="135" name="Google Shape;135;p13"/>
          <p:cNvSpPr txBox="1">
            <a:spLocks noGrp="1"/>
          </p:cNvSpPr>
          <p:nvPr>
            <p:ph type="subTitle" idx="1"/>
          </p:nvPr>
        </p:nvSpPr>
        <p:spPr>
          <a:xfrm>
            <a:off x="5387225" y="2469150"/>
            <a:ext cx="4696800" cy="319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Course title : Database Management System Lab</a:t>
            </a:r>
            <a:endParaRPr/>
          </a:p>
          <a:p>
            <a:pPr marL="0" lvl="0" indent="0" algn="l" rtl="0">
              <a:spcBef>
                <a:spcPts val="0"/>
              </a:spcBef>
              <a:spcAft>
                <a:spcPts val="0"/>
              </a:spcAft>
              <a:buNone/>
            </a:pPr>
            <a:r>
              <a:rPr lang="en-GB"/>
              <a:t>Course code: CSE-314</a:t>
            </a:r>
            <a:endParaRPr/>
          </a:p>
          <a:p>
            <a:pPr marL="0" lvl="0" indent="0" algn="l" rtl="0">
              <a:spcBef>
                <a:spcPts val="0"/>
              </a:spcBef>
              <a:spcAft>
                <a:spcPts val="0"/>
              </a:spcAft>
              <a:buNone/>
            </a:pPr>
            <a:endParaRPr/>
          </a:p>
          <a:p>
            <a:pPr marL="0" lvl="0" indent="0" algn="l" rtl="0">
              <a:spcBef>
                <a:spcPts val="0"/>
              </a:spcBef>
              <a:spcAft>
                <a:spcPts val="0"/>
              </a:spcAft>
              <a:buNone/>
            </a:pPr>
            <a:r>
              <a:rPr lang="en-GB"/>
              <a:t>Submitted to :</a:t>
            </a:r>
            <a:endParaRPr/>
          </a:p>
          <a:p>
            <a:pPr marL="0" lvl="0" indent="0" algn="l" rtl="0">
              <a:spcBef>
                <a:spcPts val="0"/>
              </a:spcBef>
              <a:spcAft>
                <a:spcPts val="0"/>
              </a:spcAft>
              <a:buNone/>
            </a:pPr>
            <a:endParaRPr/>
          </a:p>
          <a:p>
            <a:pPr marL="0" lvl="0" indent="0" algn="l" rtl="0">
              <a:spcBef>
                <a:spcPts val="0"/>
              </a:spcBef>
              <a:spcAft>
                <a:spcPts val="0"/>
              </a:spcAft>
              <a:buNone/>
            </a:pPr>
            <a:r>
              <a:rPr lang="en-GB"/>
              <a:t>Razorshi Prozzwal Talukder</a:t>
            </a:r>
            <a:endParaRPr/>
          </a:p>
          <a:p>
            <a:pPr marL="0" lvl="0" indent="0" algn="l" rtl="0">
              <a:spcBef>
                <a:spcPts val="0"/>
              </a:spcBef>
              <a:spcAft>
                <a:spcPts val="0"/>
              </a:spcAft>
              <a:buNone/>
            </a:pPr>
            <a:r>
              <a:rPr lang="en-GB"/>
              <a:t>Lecturer</a:t>
            </a:r>
            <a:endParaRPr/>
          </a:p>
          <a:p>
            <a:pPr marL="0" lvl="0" indent="0" algn="l" rtl="0">
              <a:spcBef>
                <a:spcPts val="0"/>
              </a:spcBef>
              <a:spcAft>
                <a:spcPts val="0"/>
              </a:spcAft>
              <a:buNone/>
            </a:pPr>
            <a:r>
              <a:rPr lang="en-GB"/>
              <a:t>North East University Bangladesh</a:t>
            </a:r>
            <a:endParaRPr/>
          </a:p>
          <a:p>
            <a:pPr marL="0" lvl="0" indent="0" algn="l" rtl="0">
              <a:spcBef>
                <a:spcPts val="0"/>
              </a:spcBef>
              <a:spcAft>
                <a:spcPts val="0"/>
              </a:spcAft>
              <a:buNone/>
            </a:pPr>
            <a:endParaRPr/>
          </a:p>
          <a:p>
            <a:pPr marL="0" lvl="0" indent="0" algn="l" rtl="0">
              <a:spcBef>
                <a:spcPts val="0"/>
              </a:spcBef>
              <a:spcAft>
                <a:spcPts val="0"/>
              </a:spcAft>
              <a:buNone/>
            </a:pPr>
            <a:r>
              <a:rPr lang="en-GB"/>
              <a:t>Submitted By:</a:t>
            </a:r>
            <a:endParaRPr/>
          </a:p>
          <a:p>
            <a:pPr marL="0" lvl="0" indent="0" algn="l" rtl="0">
              <a:spcBef>
                <a:spcPts val="0"/>
              </a:spcBef>
              <a:spcAft>
                <a:spcPts val="0"/>
              </a:spcAft>
              <a:buNone/>
            </a:pPr>
            <a:endParaRPr/>
          </a:p>
          <a:p>
            <a:pPr marL="0" lvl="0" indent="0" algn="l" rtl="0">
              <a:spcBef>
                <a:spcPts val="0"/>
              </a:spcBef>
              <a:spcAft>
                <a:spcPts val="0"/>
              </a:spcAft>
              <a:buNone/>
            </a:pPr>
            <a:r>
              <a:rPr lang="en-GB"/>
              <a:t>Allo Rani Malakar</a:t>
            </a:r>
            <a:endParaRPr/>
          </a:p>
          <a:p>
            <a:pPr marL="0" lvl="0" indent="0" algn="l" rtl="0">
              <a:spcBef>
                <a:spcPts val="0"/>
              </a:spcBef>
              <a:spcAft>
                <a:spcPts val="0"/>
              </a:spcAft>
              <a:buNone/>
            </a:pPr>
            <a:r>
              <a:rPr lang="en-GB"/>
              <a:t>Id: 0562220005101013</a:t>
            </a:r>
            <a:endParaRPr/>
          </a:p>
          <a:p>
            <a:pPr marL="0" lvl="0" indent="0" algn="l" rtl="0">
              <a:spcBef>
                <a:spcPts val="0"/>
              </a:spcBef>
              <a:spcAft>
                <a:spcPts val="0"/>
              </a:spcAft>
              <a:buNone/>
            </a:pPr>
            <a:r>
              <a:rPr lang="en-GB"/>
              <a:t>Session: Summer - 22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36" name="Google Shape;136;p13"/>
          <p:cNvPicPr preferRelativeResize="0"/>
          <p:nvPr/>
        </p:nvPicPr>
        <p:blipFill>
          <a:blip r:embed="rId3">
            <a:alphaModFix/>
          </a:blip>
          <a:stretch>
            <a:fillRect/>
          </a:stretch>
        </p:blipFill>
        <p:spPr>
          <a:xfrm>
            <a:off x="3989975" y="49300"/>
            <a:ext cx="1328475" cy="132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Category</a:t>
            </a:r>
            <a:endParaRPr/>
          </a:p>
        </p:txBody>
      </p:sp>
      <p:sp>
        <p:nvSpPr>
          <p:cNvPr id="196" name="Google Shape;196;p22"/>
          <p:cNvSpPr txBox="1">
            <a:spLocks noGrp="1"/>
          </p:cNvSpPr>
          <p:nvPr>
            <p:ph type="body" idx="1"/>
          </p:nvPr>
        </p:nvSpPr>
        <p:spPr>
          <a:xfrm>
            <a:off x="438350" y="1808125"/>
            <a:ext cx="22911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page allows admins to add new categories for books in the store.</a:t>
            </a:r>
            <a:endParaRPr/>
          </a:p>
          <a:p>
            <a:pPr marL="0" lvl="0" indent="0" algn="l" rtl="0">
              <a:spcBef>
                <a:spcPts val="1200"/>
              </a:spcBef>
              <a:spcAft>
                <a:spcPts val="0"/>
              </a:spcAft>
              <a:buNone/>
            </a:pPr>
            <a:r>
              <a:rPr lang="en-GB"/>
              <a:t>There's a text field where admins can enter the name of the new category.</a:t>
            </a:r>
            <a:endParaRPr/>
          </a:p>
          <a:p>
            <a:pPr marL="0" lvl="0" indent="0" algn="l" rtl="0">
              <a:spcBef>
                <a:spcPts val="1200"/>
              </a:spcBef>
              <a:spcAft>
                <a:spcPts val="0"/>
              </a:spcAft>
              <a:buNone/>
            </a:pPr>
            <a:r>
              <a:rPr lang="en-GB"/>
              <a:t>Once the name is entered, clicking the "Add Category" button likely saves the new category to the database</a:t>
            </a:r>
            <a:endParaRPr/>
          </a:p>
          <a:p>
            <a:pPr marL="0" lvl="0" indent="0" algn="l" rtl="0">
              <a:spcBef>
                <a:spcPts val="1200"/>
              </a:spcBef>
              <a:spcAft>
                <a:spcPts val="1200"/>
              </a:spcAft>
              <a:buNone/>
            </a:pPr>
            <a:endParaRPr/>
          </a:p>
        </p:txBody>
      </p:sp>
      <p:pic>
        <p:nvPicPr>
          <p:cNvPr id="197" name="Google Shape;197;p22"/>
          <p:cNvPicPr preferRelativeResize="0"/>
          <p:nvPr/>
        </p:nvPicPr>
        <p:blipFill>
          <a:blip r:embed="rId3">
            <a:alphaModFix/>
          </a:blip>
          <a:stretch>
            <a:fillRect/>
          </a:stretch>
        </p:blipFill>
        <p:spPr>
          <a:xfrm>
            <a:off x="4092725" y="1597050"/>
            <a:ext cx="4898874" cy="2911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Edit Category</a:t>
            </a:r>
            <a:endParaRPr/>
          </a:p>
        </p:txBody>
      </p:sp>
      <p:sp>
        <p:nvSpPr>
          <p:cNvPr id="203" name="Google Shape;203;p23"/>
          <p:cNvSpPr txBox="1">
            <a:spLocks noGrp="1"/>
          </p:cNvSpPr>
          <p:nvPr>
            <p:ph type="body" idx="1"/>
          </p:nvPr>
        </p:nvSpPr>
        <p:spPr>
          <a:xfrm>
            <a:off x="106125" y="1682100"/>
            <a:ext cx="24288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This page allows admin to edit the name of an existing category on his website.</a:t>
            </a:r>
            <a:endParaRPr/>
          </a:p>
          <a:p>
            <a:pPr marL="0" lvl="0" indent="0" algn="l" rtl="0">
              <a:spcBef>
                <a:spcPts val="1200"/>
              </a:spcBef>
              <a:spcAft>
                <a:spcPts val="0"/>
              </a:spcAft>
              <a:buNone/>
            </a:pPr>
            <a:r>
              <a:rPr lang="en-GB"/>
              <a:t> The page has a text field for entering the new category name and a button to save the changes.</a:t>
            </a:r>
            <a:endParaRPr/>
          </a:p>
          <a:p>
            <a:pPr marL="0" lvl="0" indent="0" algn="l" rtl="0">
              <a:spcBef>
                <a:spcPts val="1200"/>
              </a:spcBef>
              <a:spcAft>
                <a:spcPts val="0"/>
              </a:spcAft>
              <a:buNone/>
            </a:pPr>
            <a:r>
              <a:rPr lang="en-GB"/>
              <a:t> Once you have made your changes, you can click the "Update" button to update the category name on your website.</a:t>
            </a:r>
            <a:endParaRPr/>
          </a:p>
          <a:p>
            <a:pPr marL="0" lvl="0" indent="0" algn="l" rtl="0">
              <a:spcBef>
                <a:spcPts val="1200"/>
              </a:spcBef>
              <a:spcAft>
                <a:spcPts val="1200"/>
              </a:spcAft>
              <a:buNone/>
            </a:pPr>
            <a:endParaRPr/>
          </a:p>
        </p:txBody>
      </p:sp>
      <p:pic>
        <p:nvPicPr>
          <p:cNvPr id="204" name="Google Shape;204;p23"/>
          <p:cNvPicPr preferRelativeResize="0"/>
          <p:nvPr/>
        </p:nvPicPr>
        <p:blipFill>
          <a:blip r:embed="rId3">
            <a:alphaModFix/>
          </a:blip>
          <a:stretch>
            <a:fillRect/>
          </a:stretch>
        </p:blipFill>
        <p:spPr>
          <a:xfrm>
            <a:off x="2687325" y="1460250"/>
            <a:ext cx="6304275" cy="3418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Book</a:t>
            </a:r>
            <a:endParaRPr/>
          </a:p>
        </p:txBody>
      </p:sp>
      <p:sp>
        <p:nvSpPr>
          <p:cNvPr id="210" name="Google Shape;210;p24"/>
          <p:cNvSpPr txBox="1">
            <a:spLocks noGrp="1"/>
          </p:cNvSpPr>
          <p:nvPr>
            <p:ph type="body" idx="1"/>
          </p:nvPr>
        </p:nvSpPr>
        <p:spPr>
          <a:xfrm>
            <a:off x="186425" y="1896400"/>
            <a:ext cx="2325600" cy="2857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a:t>This page allows admins to add new books to the store's inventory.</a:t>
            </a:r>
            <a:endParaRPr/>
          </a:p>
          <a:p>
            <a:pPr marL="0" lvl="0" indent="0" algn="l" rtl="0">
              <a:spcBef>
                <a:spcPts val="1200"/>
              </a:spcBef>
              <a:spcAft>
                <a:spcPts val="0"/>
              </a:spcAft>
              <a:buNone/>
            </a:pPr>
            <a:r>
              <a:rPr lang="en-GB"/>
              <a:t>The form includes fields for book title, description, author selection, category selection, cover image upload, and book file upload.</a:t>
            </a:r>
            <a:endParaRPr/>
          </a:p>
          <a:p>
            <a:pPr marL="0" lvl="0" indent="0" algn="l" rtl="0">
              <a:spcBef>
                <a:spcPts val="1200"/>
              </a:spcBef>
              <a:spcAft>
                <a:spcPts val="0"/>
              </a:spcAft>
              <a:buNone/>
            </a:pPr>
            <a:r>
              <a:rPr lang="en-GB"/>
              <a:t>Clicking "Add Book" likely submits the form data to create a new book entry in the database.</a:t>
            </a:r>
            <a:endParaRPr/>
          </a:p>
          <a:p>
            <a:pPr marL="0" lvl="0" indent="0" algn="l" rtl="0">
              <a:spcBef>
                <a:spcPts val="1200"/>
              </a:spcBef>
              <a:spcAft>
                <a:spcPts val="1200"/>
              </a:spcAft>
              <a:buNone/>
            </a:pPr>
            <a:endParaRPr/>
          </a:p>
        </p:txBody>
      </p:sp>
      <p:pic>
        <p:nvPicPr>
          <p:cNvPr id="211" name="Google Shape;211;p24"/>
          <p:cNvPicPr preferRelativeResize="0"/>
          <p:nvPr/>
        </p:nvPicPr>
        <p:blipFill>
          <a:blip r:embed="rId3">
            <a:alphaModFix/>
          </a:blip>
          <a:stretch>
            <a:fillRect/>
          </a:stretch>
        </p:blipFill>
        <p:spPr>
          <a:xfrm>
            <a:off x="2873975" y="1821950"/>
            <a:ext cx="6270024" cy="31611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Edit Books</a:t>
            </a:r>
            <a:endParaRPr/>
          </a:p>
        </p:txBody>
      </p:sp>
      <p:sp>
        <p:nvSpPr>
          <p:cNvPr id="217" name="Google Shape;217;p25"/>
          <p:cNvSpPr txBox="1">
            <a:spLocks noGrp="1"/>
          </p:cNvSpPr>
          <p:nvPr>
            <p:ph type="body" idx="1"/>
          </p:nvPr>
        </p:nvSpPr>
        <p:spPr>
          <a:xfrm>
            <a:off x="48850" y="1762300"/>
            <a:ext cx="2978400" cy="3125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This page allows admin to edit the details of a book. The admin can edit the title, description, category, and cover image of the book.</a:t>
            </a:r>
            <a:endParaRPr/>
          </a:p>
          <a:p>
            <a:pPr marL="0" lvl="0" indent="0" algn="l" rtl="0">
              <a:spcBef>
                <a:spcPts val="1200"/>
              </a:spcBef>
              <a:spcAft>
                <a:spcPts val="0"/>
              </a:spcAft>
              <a:buNone/>
            </a:pPr>
            <a:r>
              <a:rPr lang="en-GB"/>
              <a:t>  The labels for each field are clear and easy to understand. This makes it easy for you to find and edit the information you need.</a:t>
            </a:r>
            <a:endParaRPr/>
          </a:p>
          <a:p>
            <a:pPr marL="0" lvl="0" indent="0" algn="l" rtl="0">
              <a:spcBef>
                <a:spcPts val="1200"/>
              </a:spcBef>
              <a:spcAft>
                <a:spcPts val="0"/>
              </a:spcAft>
              <a:buNone/>
            </a:pPr>
            <a:r>
              <a:rPr lang="en-GB"/>
              <a:t> Once you have made your changes, you can click the "Save" button to update the book information in your bookstore .</a:t>
            </a:r>
            <a:endParaRPr/>
          </a:p>
          <a:p>
            <a:pPr marL="0" lvl="0" indent="0" algn="l" rtl="0">
              <a:spcBef>
                <a:spcPts val="1200"/>
              </a:spcBef>
              <a:spcAft>
                <a:spcPts val="1200"/>
              </a:spcAft>
              <a:buNone/>
            </a:pPr>
            <a:endParaRPr/>
          </a:p>
        </p:txBody>
      </p:sp>
      <p:pic>
        <p:nvPicPr>
          <p:cNvPr id="218" name="Google Shape;218;p25"/>
          <p:cNvPicPr preferRelativeResize="0"/>
          <p:nvPr/>
        </p:nvPicPr>
        <p:blipFill>
          <a:blip r:embed="rId3">
            <a:alphaModFix/>
          </a:blip>
          <a:stretch>
            <a:fillRect/>
          </a:stretch>
        </p:blipFill>
        <p:spPr>
          <a:xfrm>
            <a:off x="3374575" y="1357150"/>
            <a:ext cx="5672604" cy="353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Add authors</a:t>
            </a:r>
            <a:endParaRPr/>
          </a:p>
        </p:txBody>
      </p:sp>
      <p:sp>
        <p:nvSpPr>
          <p:cNvPr id="224" name="Google Shape;224;p26"/>
          <p:cNvSpPr txBox="1">
            <a:spLocks noGrp="1"/>
          </p:cNvSpPr>
          <p:nvPr>
            <p:ph type="body" idx="1"/>
          </p:nvPr>
        </p:nvSpPr>
        <p:spPr>
          <a:xfrm>
            <a:off x="381150" y="1853925"/>
            <a:ext cx="25776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page allows admins to add new authors to the store's database.</a:t>
            </a:r>
            <a:endParaRPr/>
          </a:p>
          <a:p>
            <a:pPr marL="0" lvl="0" indent="0" algn="l" rtl="0">
              <a:spcBef>
                <a:spcPts val="1200"/>
              </a:spcBef>
              <a:spcAft>
                <a:spcPts val="0"/>
              </a:spcAft>
              <a:buNone/>
            </a:pPr>
            <a:r>
              <a:rPr lang="en-GB"/>
              <a:t>There's a text field where admins can enter the author's name.</a:t>
            </a:r>
            <a:endParaRPr/>
          </a:p>
          <a:p>
            <a:pPr marL="0" lvl="0" indent="0" algn="l" rtl="0">
              <a:spcBef>
                <a:spcPts val="1200"/>
              </a:spcBef>
              <a:spcAft>
                <a:spcPts val="0"/>
              </a:spcAft>
              <a:buNone/>
            </a:pPr>
            <a:r>
              <a:rPr lang="en-GB"/>
              <a:t>Clicking "Add Author" likely saves the new author's information and creates a new entry in the database.</a:t>
            </a:r>
            <a:endParaRPr/>
          </a:p>
          <a:p>
            <a:pPr marL="0" lvl="0" indent="0" algn="l" rtl="0">
              <a:spcBef>
                <a:spcPts val="1200"/>
              </a:spcBef>
              <a:spcAft>
                <a:spcPts val="1200"/>
              </a:spcAft>
              <a:buNone/>
            </a:pPr>
            <a:endParaRPr/>
          </a:p>
        </p:txBody>
      </p:sp>
      <p:pic>
        <p:nvPicPr>
          <p:cNvPr id="225" name="Google Shape;225;p26"/>
          <p:cNvPicPr preferRelativeResize="0"/>
          <p:nvPr/>
        </p:nvPicPr>
        <p:blipFill>
          <a:blip r:embed="rId3">
            <a:alphaModFix/>
          </a:blip>
          <a:stretch>
            <a:fillRect/>
          </a:stretch>
        </p:blipFill>
        <p:spPr>
          <a:xfrm>
            <a:off x="3835575" y="1853925"/>
            <a:ext cx="5182424" cy="2624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Edit Authors</a:t>
            </a:r>
            <a:endParaRPr/>
          </a:p>
        </p:txBody>
      </p:sp>
      <p:sp>
        <p:nvSpPr>
          <p:cNvPr id="231" name="Google Shape;231;p27"/>
          <p:cNvSpPr txBox="1">
            <a:spLocks noGrp="1"/>
          </p:cNvSpPr>
          <p:nvPr>
            <p:ph type="body" idx="1"/>
          </p:nvPr>
        </p:nvSpPr>
        <p:spPr>
          <a:xfrm>
            <a:off x="106150" y="1750850"/>
            <a:ext cx="2222400" cy="29112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GB"/>
              <a:t>This page allows an admin to edit the information of an existing author in his bookstore website.</a:t>
            </a:r>
            <a:endParaRPr/>
          </a:p>
          <a:p>
            <a:pPr marL="0" lvl="0" indent="0" algn="l" rtl="0">
              <a:spcBef>
                <a:spcPts val="1200"/>
              </a:spcBef>
              <a:spcAft>
                <a:spcPts val="0"/>
              </a:spcAft>
              <a:buNone/>
            </a:pPr>
            <a:r>
              <a:rPr lang="en-GB"/>
              <a:t> The page includes a label for "Author Name" and a text field to enter the author's name.</a:t>
            </a:r>
            <a:endParaRPr/>
          </a:p>
          <a:p>
            <a:pPr marL="0" lvl="0" indent="0" algn="l" rtl="0">
              <a:spcBef>
                <a:spcPts val="1200"/>
              </a:spcBef>
              <a:spcAft>
                <a:spcPts val="0"/>
              </a:spcAft>
              <a:buNone/>
            </a:pPr>
            <a:r>
              <a:rPr lang="en-GB"/>
              <a:t> Once you've made the changes, you can click the "Update" button to save the updated information.</a:t>
            </a:r>
            <a:endParaRPr/>
          </a:p>
          <a:p>
            <a:pPr marL="0" lvl="0" indent="0" algn="l" rtl="0">
              <a:spcBef>
                <a:spcPts val="1200"/>
              </a:spcBef>
              <a:spcAft>
                <a:spcPts val="1200"/>
              </a:spcAft>
              <a:buNone/>
            </a:pPr>
            <a:endParaRPr/>
          </a:p>
        </p:txBody>
      </p:sp>
      <p:pic>
        <p:nvPicPr>
          <p:cNvPr id="232" name="Google Shape;232;p27"/>
          <p:cNvPicPr preferRelativeResize="0"/>
          <p:nvPr/>
        </p:nvPicPr>
        <p:blipFill>
          <a:blip r:embed="rId3">
            <a:alphaModFix/>
          </a:blip>
          <a:stretch>
            <a:fillRect/>
          </a:stretch>
        </p:blipFill>
        <p:spPr>
          <a:xfrm>
            <a:off x="2480950" y="1460250"/>
            <a:ext cx="6510651" cy="31334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Delete Books</a:t>
            </a:r>
            <a:endParaRPr/>
          </a:p>
        </p:txBody>
      </p:sp>
      <p:sp>
        <p:nvSpPr>
          <p:cNvPr id="238" name="Google Shape;238;p28"/>
          <p:cNvSpPr txBox="1">
            <a:spLocks noGrp="1"/>
          </p:cNvSpPr>
          <p:nvPr>
            <p:ph type="body" idx="1"/>
          </p:nvPr>
        </p:nvSpPr>
        <p:spPr>
          <a:xfrm>
            <a:off x="117575" y="1819575"/>
            <a:ext cx="24057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page provides an overview of the bookstore's management system. It includes sections for adding books, adding categories, adding authors, logging out, searching for books, and displaying a message indicating there are currently no books in the database.</a:t>
            </a:r>
            <a:endParaRPr/>
          </a:p>
        </p:txBody>
      </p:sp>
      <p:pic>
        <p:nvPicPr>
          <p:cNvPr id="239" name="Google Shape;239;p28"/>
          <p:cNvPicPr preferRelativeResize="0"/>
          <p:nvPr/>
        </p:nvPicPr>
        <p:blipFill>
          <a:blip r:embed="rId3">
            <a:alphaModFix/>
          </a:blip>
          <a:stretch>
            <a:fillRect/>
          </a:stretch>
        </p:blipFill>
        <p:spPr>
          <a:xfrm>
            <a:off x="2828075" y="1819575"/>
            <a:ext cx="6315927" cy="24478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Delete Categories and Authors</a:t>
            </a:r>
            <a:endParaRPr/>
          </a:p>
        </p:txBody>
      </p:sp>
      <p:sp>
        <p:nvSpPr>
          <p:cNvPr id="245" name="Google Shape;245;p29"/>
          <p:cNvSpPr txBox="1">
            <a:spLocks noGrp="1"/>
          </p:cNvSpPr>
          <p:nvPr>
            <p:ph type="body" idx="1"/>
          </p:nvPr>
        </p:nvSpPr>
        <p:spPr>
          <a:xfrm>
            <a:off x="129025" y="1964525"/>
            <a:ext cx="2188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page indicates an error message stating "There is no category in the database" and "There is no author in the database". This suggests that the system is unable to find any categories or authors currently.</a:t>
            </a:r>
            <a:endParaRPr/>
          </a:p>
        </p:txBody>
      </p:sp>
      <p:pic>
        <p:nvPicPr>
          <p:cNvPr id="246" name="Google Shape;246;p29"/>
          <p:cNvPicPr preferRelativeResize="0"/>
          <p:nvPr/>
        </p:nvPicPr>
        <p:blipFill>
          <a:blip r:embed="rId3">
            <a:alphaModFix/>
          </a:blip>
          <a:stretch>
            <a:fillRect/>
          </a:stretch>
        </p:blipFill>
        <p:spPr>
          <a:xfrm>
            <a:off x="2515450" y="1964525"/>
            <a:ext cx="6487599" cy="24837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Overview</a:t>
            </a:r>
            <a:endParaRPr/>
          </a:p>
        </p:txBody>
      </p:sp>
      <p:sp>
        <p:nvSpPr>
          <p:cNvPr id="142" name="Google Shape;142;p14"/>
          <p:cNvSpPr txBox="1">
            <a:spLocks noGrp="1"/>
          </p:cNvSpPr>
          <p:nvPr>
            <p:ph type="body" idx="1"/>
          </p:nvPr>
        </p:nvSpPr>
        <p:spPr>
          <a:xfrm>
            <a:off x="1251675" y="15446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This project successfully developed a user-friendly online bookstore platform catering to a broad audience. Customers can now browse a well-organized collection of books, categorized by genre and author for easy navigation. A built-in search function facilitates efficient exploration of the book collection. To enhance the user experience, detailed information pages for each book provide comprehensive descriptions.  This completed project has demonstrably improved access to literature by creating a user-friendly online bookstore experience.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Technologies</a:t>
            </a:r>
            <a:endParaRPr/>
          </a:p>
        </p:txBody>
      </p:sp>
      <p:sp>
        <p:nvSpPr>
          <p:cNvPr id="148" name="Google Shape;148;p15"/>
          <p:cNvSpPr txBox="1">
            <a:spLocks noGrp="1"/>
          </p:cNvSpPr>
          <p:nvPr>
            <p:ph type="body" idx="1"/>
          </p:nvPr>
        </p:nvSpPr>
        <p:spPr>
          <a:xfrm>
            <a:off x="1297500" y="16019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Frontend:</a:t>
            </a:r>
            <a:endParaRPr/>
          </a:p>
          <a:p>
            <a:pPr marL="457200" lvl="0" indent="-311150" algn="l" rtl="0">
              <a:spcBef>
                <a:spcPts val="1200"/>
              </a:spcBef>
              <a:spcAft>
                <a:spcPts val="0"/>
              </a:spcAft>
              <a:buSzPts val="1300"/>
              <a:buChar char="●"/>
            </a:pPr>
            <a:r>
              <a:rPr lang="en-GB"/>
              <a:t>HTML</a:t>
            </a:r>
            <a:endParaRPr/>
          </a:p>
          <a:p>
            <a:pPr marL="457200" lvl="0" indent="-311150" algn="l" rtl="0">
              <a:spcBef>
                <a:spcPts val="0"/>
              </a:spcBef>
              <a:spcAft>
                <a:spcPts val="0"/>
              </a:spcAft>
              <a:buSzPts val="1300"/>
              <a:buChar char="●"/>
            </a:pPr>
            <a:r>
              <a:rPr lang="en-GB"/>
              <a:t>CSS</a:t>
            </a:r>
            <a:endParaRPr/>
          </a:p>
          <a:p>
            <a:pPr marL="457200" lvl="0" indent="-311150" algn="l" rtl="0">
              <a:spcBef>
                <a:spcPts val="0"/>
              </a:spcBef>
              <a:spcAft>
                <a:spcPts val="0"/>
              </a:spcAft>
              <a:buSzPts val="1300"/>
              <a:buChar char="●"/>
            </a:pPr>
            <a:r>
              <a:rPr lang="en-GB"/>
              <a:t>JAVASCRIPT</a:t>
            </a:r>
            <a:endParaRPr/>
          </a:p>
          <a:p>
            <a:pPr marL="457200" lvl="0" indent="-311150" algn="l" rtl="0">
              <a:spcBef>
                <a:spcPts val="0"/>
              </a:spcBef>
              <a:spcAft>
                <a:spcPts val="0"/>
              </a:spcAft>
              <a:buSzPts val="1300"/>
              <a:buChar char="●"/>
            </a:pPr>
            <a:r>
              <a:rPr lang="en-GB"/>
              <a:t>BOOTSTRAP</a:t>
            </a:r>
            <a:endParaRPr/>
          </a:p>
          <a:p>
            <a:pPr marL="0" lvl="0" indent="0" algn="l" rtl="0">
              <a:spcBef>
                <a:spcPts val="1200"/>
              </a:spcBef>
              <a:spcAft>
                <a:spcPts val="0"/>
              </a:spcAft>
              <a:buNone/>
            </a:pPr>
            <a:r>
              <a:rPr lang="en-GB"/>
              <a:t>Backend: </a:t>
            </a:r>
            <a:endParaRPr/>
          </a:p>
          <a:p>
            <a:pPr marL="457200" lvl="0" indent="-311150" algn="l" rtl="0">
              <a:spcBef>
                <a:spcPts val="1200"/>
              </a:spcBef>
              <a:spcAft>
                <a:spcPts val="0"/>
              </a:spcAft>
              <a:buSzPts val="1300"/>
              <a:buChar char="●"/>
            </a:pPr>
            <a:r>
              <a:rPr lang="en-GB"/>
              <a:t>PHP</a:t>
            </a:r>
            <a:endParaRPr/>
          </a:p>
          <a:p>
            <a:pPr marL="457200" lvl="0" indent="-311150" algn="l" rtl="0">
              <a:spcBef>
                <a:spcPts val="0"/>
              </a:spcBef>
              <a:spcAft>
                <a:spcPts val="0"/>
              </a:spcAft>
              <a:buSzPts val="1300"/>
              <a:buChar char="●"/>
            </a:pPr>
            <a:r>
              <a:rPr lang="en-GB"/>
              <a:t>MYSQL (DATABASE)</a:t>
            </a:r>
            <a:endParaRPr/>
          </a:p>
          <a:p>
            <a:pPr marL="457200" lvl="0" indent="0" algn="l" rtl="0">
              <a:spcBef>
                <a:spcPts val="1200"/>
              </a:spcBef>
              <a:spcAft>
                <a:spcPts val="12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8">
                                            <p:txEl>
                                              <p:pRg st="1" end="1"/>
                                            </p:txEl>
                                          </p:spTgt>
                                        </p:tgtEl>
                                        <p:attrNameLst>
                                          <p:attrName>style.visibility</p:attrName>
                                        </p:attrNameLst>
                                      </p:cBhvr>
                                      <p:to>
                                        <p:strVal val="visible"/>
                                      </p:to>
                                    </p:set>
                                    <p:animEffect transition="in" filter="fade">
                                      <p:cBhvr>
                                        <p:cTn id="11" dur="1000"/>
                                        <p:tgtEl>
                                          <p:spTgt spid="148">
                                            <p:txEl>
                                              <p:pRg st="1" end="1"/>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48">
                                            <p:txEl>
                                              <p:pRg st="2" end="2"/>
                                            </p:txEl>
                                          </p:spTgt>
                                        </p:tgtEl>
                                        <p:attrNameLst>
                                          <p:attrName>style.visibility</p:attrName>
                                        </p:attrNameLst>
                                      </p:cBhvr>
                                      <p:to>
                                        <p:strVal val="visible"/>
                                      </p:to>
                                    </p:set>
                                    <p:animEffect transition="in" filter="fade">
                                      <p:cBhvr>
                                        <p:cTn id="15" dur="1000"/>
                                        <p:tgtEl>
                                          <p:spTgt spid="148">
                                            <p:txEl>
                                              <p:pRg st="2" end="2"/>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8">
                                            <p:txEl>
                                              <p:pRg st="3" end="3"/>
                                            </p:txEl>
                                          </p:spTgt>
                                        </p:tgtEl>
                                        <p:attrNameLst>
                                          <p:attrName>style.visibility</p:attrName>
                                        </p:attrNameLst>
                                      </p:cBhvr>
                                      <p:to>
                                        <p:strVal val="visible"/>
                                      </p:to>
                                    </p:set>
                                    <p:animEffect transition="in" filter="fade">
                                      <p:cBhvr>
                                        <p:cTn id="19" dur="1000"/>
                                        <p:tgtEl>
                                          <p:spTgt spid="148">
                                            <p:txEl>
                                              <p:pRg st="3" end="3"/>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48">
                                            <p:txEl>
                                              <p:pRg st="4" end="4"/>
                                            </p:txEl>
                                          </p:spTgt>
                                        </p:tgtEl>
                                        <p:attrNameLst>
                                          <p:attrName>style.visibility</p:attrName>
                                        </p:attrNameLst>
                                      </p:cBhvr>
                                      <p:to>
                                        <p:strVal val="visible"/>
                                      </p:to>
                                    </p:set>
                                    <p:animEffect transition="in" filter="fade">
                                      <p:cBhvr>
                                        <p:cTn id="23" dur="1000"/>
                                        <p:tgtEl>
                                          <p:spTgt spid="148">
                                            <p:txEl>
                                              <p:pRg st="4" end="4"/>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48">
                                            <p:txEl>
                                              <p:pRg st="5" end="5"/>
                                            </p:txEl>
                                          </p:spTgt>
                                        </p:tgtEl>
                                        <p:attrNameLst>
                                          <p:attrName>style.visibility</p:attrName>
                                        </p:attrNameLst>
                                      </p:cBhvr>
                                      <p:to>
                                        <p:strVal val="visible"/>
                                      </p:to>
                                    </p:set>
                                    <p:animEffect transition="in" filter="fade">
                                      <p:cBhvr>
                                        <p:cTn id="27" dur="1000"/>
                                        <p:tgtEl>
                                          <p:spTgt spid="148">
                                            <p:txEl>
                                              <p:pRg st="5" end="5"/>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48">
                                            <p:txEl>
                                              <p:pRg st="6" end="6"/>
                                            </p:txEl>
                                          </p:spTgt>
                                        </p:tgtEl>
                                        <p:attrNameLst>
                                          <p:attrName>style.visibility</p:attrName>
                                        </p:attrNameLst>
                                      </p:cBhvr>
                                      <p:to>
                                        <p:strVal val="visible"/>
                                      </p:to>
                                    </p:set>
                                    <p:animEffect transition="in" filter="fade">
                                      <p:cBhvr>
                                        <p:cTn id="31" dur="1000"/>
                                        <p:tgtEl>
                                          <p:spTgt spid="148">
                                            <p:txEl>
                                              <p:pRg st="6" end="6"/>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48">
                                            <p:txEl>
                                              <p:pRg st="7" end="7"/>
                                            </p:txEl>
                                          </p:spTgt>
                                        </p:tgtEl>
                                        <p:attrNameLst>
                                          <p:attrName>style.visibility</p:attrName>
                                        </p:attrNameLst>
                                      </p:cBhvr>
                                      <p:to>
                                        <p:strVal val="visible"/>
                                      </p:to>
                                    </p:set>
                                    <p:animEffect transition="in" filter="fade">
                                      <p:cBhvr>
                                        <p:cTn id="35" dur="1000"/>
                                        <p:tgtEl>
                                          <p:spTgt spid="148">
                                            <p:txEl>
                                              <p:pRg st="7" end="7"/>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48">
                                            <p:txEl>
                                              <p:pRg st="8" end="8"/>
                                            </p:txEl>
                                          </p:spTgt>
                                        </p:tgtEl>
                                        <p:attrNameLst>
                                          <p:attrName>style.visibility</p:attrName>
                                        </p:attrNameLst>
                                      </p:cBhvr>
                                      <p:to>
                                        <p:strVal val="visible"/>
                                      </p:to>
                                    </p:set>
                                    <p:animEffect transition="in" filter="fade">
                                      <p:cBhvr>
                                        <p:cTn id="39" dur="1000"/>
                                        <p:tgtEl>
                                          <p:spTgt spid="148">
                                            <p:txEl>
                                              <p:pRg st="8" end="8"/>
                                            </p:txEl>
                                          </p:spTgt>
                                        </p:tgtEl>
                                      </p:cBhvr>
                                    </p:animEffect>
                                  </p:childTnLst>
                                </p:cTn>
                              </p:par>
                            </p:childTnLst>
                          </p:cTn>
                        </p:par>
                        <p:par>
                          <p:cTn id="40" fill="hold">
                            <p:stCondLst>
                              <p:cond delay="9000"/>
                            </p:stCondLst>
                            <p:childTnLst>
                              <p:par>
                                <p:cTn id="41" presetID="2" presetClass="exit" presetSubtype="8" fill="hold" nodeType="afterEffect">
                                  <p:stCondLst>
                                    <p:cond delay="0"/>
                                  </p:stCondLst>
                                  <p:childTnLst>
                                    <p:anim calcmode="lin" valueType="num">
                                      <p:cBhvr additive="base">
                                        <p:cTn id="42" dur="700"/>
                                        <p:tgtEl>
                                          <p:spTgt spid="148">
                                            <p:txEl>
                                              <p:pRg st="0" end="0"/>
                                            </p:txEl>
                                          </p:spTgt>
                                        </p:tgtEl>
                                        <p:attrNameLst>
                                          <p:attrName>ppt_x</p:attrName>
                                        </p:attrNameLst>
                                      </p:cBhvr>
                                      <p:tavLst>
                                        <p:tav tm="0">
                                          <p:val>
                                            <p:strVal val="#ppt_x"/>
                                          </p:val>
                                        </p:tav>
                                        <p:tav tm="100000">
                                          <p:val>
                                            <p:strVal val="#ppt_x-1"/>
                                          </p:val>
                                        </p:tav>
                                      </p:tavLst>
                                    </p:anim>
                                    <p:set>
                                      <p:cBhvr>
                                        <p:cTn id="43" dur="1" fill="hold">
                                          <p:stCondLst>
                                            <p:cond delay="700"/>
                                          </p:stCondLst>
                                        </p:cTn>
                                        <p:tgtEl>
                                          <p:spTgt spid="148">
                                            <p:txEl>
                                              <p:pRg st="0" end="0"/>
                                            </p:txEl>
                                          </p:spTgt>
                                        </p:tgtEl>
                                        <p:attrNameLst>
                                          <p:attrName>style.visibility</p:attrName>
                                        </p:attrNameLst>
                                      </p:cBhvr>
                                      <p:to>
                                        <p:strVal val="hidden"/>
                                      </p:to>
                                    </p:set>
                                  </p:childTnLst>
                                </p:cTn>
                              </p:par>
                            </p:childTnLst>
                          </p:cTn>
                        </p:par>
                        <p:par>
                          <p:cTn id="44" fill="hold">
                            <p:stCondLst>
                              <p:cond delay="9700"/>
                            </p:stCondLst>
                            <p:childTnLst>
                              <p:par>
                                <p:cTn id="45" presetID="2" presetClass="exit" presetSubtype="8" fill="hold" nodeType="afterEffect">
                                  <p:stCondLst>
                                    <p:cond delay="0"/>
                                  </p:stCondLst>
                                  <p:childTnLst>
                                    <p:anim calcmode="lin" valueType="num">
                                      <p:cBhvr additive="base">
                                        <p:cTn id="46" dur="700"/>
                                        <p:tgtEl>
                                          <p:spTgt spid="148">
                                            <p:txEl>
                                              <p:pRg st="1" end="1"/>
                                            </p:txEl>
                                          </p:spTgt>
                                        </p:tgtEl>
                                        <p:attrNameLst>
                                          <p:attrName>ppt_x</p:attrName>
                                        </p:attrNameLst>
                                      </p:cBhvr>
                                      <p:tavLst>
                                        <p:tav tm="0">
                                          <p:val>
                                            <p:strVal val="#ppt_x"/>
                                          </p:val>
                                        </p:tav>
                                        <p:tav tm="100000">
                                          <p:val>
                                            <p:strVal val="#ppt_x-1"/>
                                          </p:val>
                                        </p:tav>
                                      </p:tavLst>
                                    </p:anim>
                                    <p:set>
                                      <p:cBhvr>
                                        <p:cTn id="47" dur="1" fill="hold">
                                          <p:stCondLst>
                                            <p:cond delay="700"/>
                                          </p:stCondLst>
                                        </p:cTn>
                                        <p:tgtEl>
                                          <p:spTgt spid="148">
                                            <p:txEl>
                                              <p:pRg st="1" end="1"/>
                                            </p:txEl>
                                          </p:spTgt>
                                        </p:tgtEl>
                                        <p:attrNameLst>
                                          <p:attrName>style.visibility</p:attrName>
                                        </p:attrNameLst>
                                      </p:cBhvr>
                                      <p:to>
                                        <p:strVal val="hidden"/>
                                      </p:to>
                                    </p:set>
                                  </p:childTnLst>
                                </p:cTn>
                              </p:par>
                            </p:childTnLst>
                          </p:cTn>
                        </p:par>
                        <p:par>
                          <p:cTn id="48" fill="hold">
                            <p:stCondLst>
                              <p:cond delay="10400"/>
                            </p:stCondLst>
                            <p:childTnLst>
                              <p:par>
                                <p:cTn id="49" presetID="2" presetClass="exit" presetSubtype="8" fill="hold" nodeType="afterEffect">
                                  <p:stCondLst>
                                    <p:cond delay="0"/>
                                  </p:stCondLst>
                                  <p:childTnLst>
                                    <p:anim calcmode="lin" valueType="num">
                                      <p:cBhvr additive="base">
                                        <p:cTn id="50" dur="700"/>
                                        <p:tgtEl>
                                          <p:spTgt spid="148">
                                            <p:txEl>
                                              <p:pRg st="2" end="2"/>
                                            </p:txEl>
                                          </p:spTgt>
                                        </p:tgtEl>
                                        <p:attrNameLst>
                                          <p:attrName>ppt_x</p:attrName>
                                        </p:attrNameLst>
                                      </p:cBhvr>
                                      <p:tavLst>
                                        <p:tav tm="0">
                                          <p:val>
                                            <p:strVal val="#ppt_x"/>
                                          </p:val>
                                        </p:tav>
                                        <p:tav tm="100000">
                                          <p:val>
                                            <p:strVal val="#ppt_x-1"/>
                                          </p:val>
                                        </p:tav>
                                      </p:tavLst>
                                    </p:anim>
                                    <p:set>
                                      <p:cBhvr>
                                        <p:cTn id="51" dur="1" fill="hold">
                                          <p:stCondLst>
                                            <p:cond delay="700"/>
                                          </p:stCondLst>
                                        </p:cTn>
                                        <p:tgtEl>
                                          <p:spTgt spid="148">
                                            <p:txEl>
                                              <p:pRg st="2" end="2"/>
                                            </p:txEl>
                                          </p:spTgt>
                                        </p:tgtEl>
                                        <p:attrNameLst>
                                          <p:attrName>style.visibility</p:attrName>
                                        </p:attrNameLst>
                                      </p:cBhvr>
                                      <p:to>
                                        <p:strVal val="hidden"/>
                                      </p:to>
                                    </p:set>
                                  </p:childTnLst>
                                </p:cTn>
                              </p:par>
                            </p:childTnLst>
                          </p:cTn>
                        </p:par>
                        <p:par>
                          <p:cTn id="52" fill="hold">
                            <p:stCondLst>
                              <p:cond delay="11100"/>
                            </p:stCondLst>
                            <p:childTnLst>
                              <p:par>
                                <p:cTn id="53" presetID="2" presetClass="exit" presetSubtype="8" fill="hold" nodeType="afterEffect">
                                  <p:stCondLst>
                                    <p:cond delay="0"/>
                                  </p:stCondLst>
                                  <p:childTnLst>
                                    <p:anim calcmode="lin" valueType="num">
                                      <p:cBhvr additive="base">
                                        <p:cTn id="54" dur="700"/>
                                        <p:tgtEl>
                                          <p:spTgt spid="148">
                                            <p:txEl>
                                              <p:pRg st="3" end="3"/>
                                            </p:txEl>
                                          </p:spTgt>
                                        </p:tgtEl>
                                        <p:attrNameLst>
                                          <p:attrName>ppt_x</p:attrName>
                                        </p:attrNameLst>
                                      </p:cBhvr>
                                      <p:tavLst>
                                        <p:tav tm="0">
                                          <p:val>
                                            <p:strVal val="#ppt_x"/>
                                          </p:val>
                                        </p:tav>
                                        <p:tav tm="100000">
                                          <p:val>
                                            <p:strVal val="#ppt_x-1"/>
                                          </p:val>
                                        </p:tav>
                                      </p:tavLst>
                                    </p:anim>
                                    <p:set>
                                      <p:cBhvr>
                                        <p:cTn id="55" dur="1" fill="hold">
                                          <p:stCondLst>
                                            <p:cond delay="700"/>
                                          </p:stCondLst>
                                        </p:cTn>
                                        <p:tgtEl>
                                          <p:spTgt spid="148">
                                            <p:txEl>
                                              <p:pRg st="3" end="3"/>
                                            </p:txEl>
                                          </p:spTgt>
                                        </p:tgtEl>
                                        <p:attrNameLst>
                                          <p:attrName>style.visibility</p:attrName>
                                        </p:attrNameLst>
                                      </p:cBhvr>
                                      <p:to>
                                        <p:strVal val="hidden"/>
                                      </p:to>
                                    </p:set>
                                  </p:childTnLst>
                                </p:cTn>
                              </p:par>
                            </p:childTnLst>
                          </p:cTn>
                        </p:par>
                        <p:par>
                          <p:cTn id="56" fill="hold">
                            <p:stCondLst>
                              <p:cond delay="11800"/>
                            </p:stCondLst>
                            <p:childTnLst>
                              <p:par>
                                <p:cTn id="57" presetID="2" presetClass="exit" presetSubtype="8" fill="hold" nodeType="afterEffect">
                                  <p:stCondLst>
                                    <p:cond delay="0"/>
                                  </p:stCondLst>
                                  <p:childTnLst>
                                    <p:anim calcmode="lin" valueType="num">
                                      <p:cBhvr additive="base">
                                        <p:cTn id="58" dur="700"/>
                                        <p:tgtEl>
                                          <p:spTgt spid="148">
                                            <p:txEl>
                                              <p:pRg st="4" end="4"/>
                                            </p:txEl>
                                          </p:spTgt>
                                        </p:tgtEl>
                                        <p:attrNameLst>
                                          <p:attrName>ppt_x</p:attrName>
                                        </p:attrNameLst>
                                      </p:cBhvr>
                                      <p:tavLst>
                                        <p:tav tm="0">
                                          <p:val>
                                            <p:strVal val="#ppt_x"/>
                                          </p:val>
                                        </p:tav>
                                        <p:tav tm="100000">
                                          <p:val>
                                            <p:strVal val="#ppt_x-1"/>
                                          </p:val>
                                        </p:tav>
                                      </p:tavLst>
                                    </p:anim>
                                    <p:set>
                                      <p:cBhvr>
                                        <p:cTn id="59" dur="1" fill="hold">
                                          <p:stCondLst>
                                            <p:cond delay="700"/>
                                          </p:stCondLst>
                                        </p:cTn>
                                        <p:tgtEl>
                                          <p:spTgt spid="148">
                                            <p:txEl>
                                              <p:pRg st="4" end="4"/>
                                            </p:txEl>
                                          </p:spTgt>
                                        </p:tgtEl>
                                        <p:attrNameLst>
                                          <p:attrName>style.visibility</p:attrName>
                                        </p:attrNameLst>
                                      </p:cBhvr>
                                      <p:to>
                                        <p:strVal val="hidden"/>
                                      </p:to>
                                    </p:set>
                                  </p:childTnLst>
                                </p:cTn>
                              </p:par>
                            </p:childTnLst>
                          </p:cTn>
                        </p:par>
                        <p:par>
                          <p:cTn id="60" fill="hold">
                            <p:stCondLst>
                              <p:cond delay="12500"/>
                            </p:stCondLst>
                            <p:childTnLst>
                              <p:par>
                                <p:cTn id="61" presetID="2" presetClass="exit" presetSubtype="8" fill="hold" nodeType="afterEffect">
                                  <p:stCondLst>
                                    <p:cond delay="0"/>
                                  </p:stCondLst>
                                  <p:childTnLst>
                                    <p:anim calcmode="lin" valueType="num">
                                      <p:cBhvr additive="base">
                                        <p:cTn id="62" dur="700"/>
                                        <p:tgtEl>
                                          <p:spTgt spid="148">
                                            <p:txEl>
                                              <p:pRg st="5" end="5"/>
                                            </p:txEl>
                                          </p:spTgt>
                                        </p:tgtEl>
                                        <p:attrNameLst>
                                          <p:attrName>ppt_x</p:attrName>
                                        </p:attrNameLst>
                                      </p:cBhvr>
                                      <p:tavLst>
                                        <p:tav tm="0">
                                          <p:val>
                                            <p:strVal val="#ppt_x"/>
                                          </p:val>
                                        </p:tav>
                                        <p:tav tm="100000">
                                          <p:val>
                                            <p:strVal val="#ppt_x-1"/>
                                          </p:val>
                                        </p:tav>
                                      </p:tavLst>
                                    </p:anim>
                                    <p:set>
                                      <p:cBhvr>
                                        <p:cTn id="63" dur="1" fill="hold">
                                          <p:stCondLst>
                                            <p:cond delay="700"/>
                                          </p:stCondLst>
                                        </p:cTn>
                                        <p:tgtEl>
                                          <p:spTgt spid="148">
                                            <p:txEl>
                                              <p:pRg st="5" end="5"/>
                                            </p:txEl>
                                          </p:spTgt>
                                        </p:tgtEl>
                                        <p:attrNameLst>
                                          <p:attrName>style.visibility</p:attrName>
                                        </p:attrNameLst>
                                      </p:cBhvr>
                                      <p:to>
                                        <p:strVal val="hidden"/>
                                      </p:to>
                                    </p:set>
                                  </p:childTnLst>
                                </p:cTn>
                              </p:par>
                            </p:childTnLst>
                          </p:cTn>
                        </p:par>
                        <p:par>
                          <p:cTn id="64" fill="hold">
                            <p:stCondLst>
                              <p:cond delay="13200"/>
                            </p:stCondLst>
                            <p:childTnLst>
                              <p:par>
                                <p:cTn id="65" presetID="2" presetClass="exit" presetSubtype="8" fill="hold" nodeType="afterEffect">
                                  <p:stCondLst>
                                    <p:cond delay="0"/>
                                  </p:stCondLst>
                                  <p:childTnLst>
                                    <p:anim calcmode="lin" valueType="num">
                                      <p:cBhvr additive="base">
                                        <p:cTn id="66" dur="700"/>
                                        <p:tgtEl>
                                          <p:spTgt spid="148">
                                            <p:txEl>
                                              <p:pRg st="6" end="6"/>
                                            </p:txEl>
                                          </p:spTgt>
                                        </p:tgtEl>
                                        <p:attrNameLst>
                                          <p:attrName>ppt_x</p:attrName>
                                        </p:attrNameLst>
                                      </p:cBhvr>
                                      <p:tavLst>
                                        <p:tav tm="0">
                                          <p:val>
                                            <p:strVal val="#ppt_x"/>
                                          </p:val>
                                        </p:tav>
                                        <p:tav tm="100000">
                                          <p:val>
                                            <p:strVal val="#ppt_x-1"/>
                                          </p:val>
                                        </p:tav>
                                      </p:tavLst>
                                    </p:anim>
                                    <p:set>
                                      <p:cBhvr>
                                        <p:cTn id="67" dur="1" fill="hold">
                                          <p:stCondLst>
                                            <p:cond delay="700"/>
                                          </p:stCondLst>
                                        </p:cTn>
                                        <p:tgtEl>
                                          <p:spTgt spid="148">
                                            <p:txEl>
                                              <p:pRg st="6" end="6"/>
                                            </p:txEl>
                                          </p:spTgt>
                                        </p:tgtEl>
                                        <p:attrNameLst>
                                          <p:attrName>style.visibility</p:attrName>
                                        </p:attrNameLst>
                                      </p:cBhvr>
                                      <p:to>
                                        <p:strVal val="hidden"/>
                                      </p:to>
                                    </p:set>
                                  </p:childTnLst>
                                </p:cTn>
                              </p:par>
                            </p:childTnLst>
                          </p:cTn>
                        </p:par>
                        <p:par>
                          <p:cTn id="68" fill="hold">
                            <p:stCondLst>
                              <p:cond delay="13900"/>
                            </p:stCondLst>
                            <p:childTnLst>
                              <p:par>
                                <p:cTn id="69" presetID="2" presetClass="exit" presetSubtype="8" fill="hold" nodeType="afterEffect">
                                  <p:stCondLst>
                                    <p:cond delay="0"/>
                                  </p:stCondLst>
                                  <p:childTnLst>
                                    <p:anim calcmode="lin" valueType="num">
                                      <p:cBhvr additive="base">
                                        <p:cTn id="70" dur="700"/>
                                        <p:tgtEl>
                                          <p:spTgt spid="148">
                                            <p:txEl>
                                              <p:pRg st="7" end="7"/>
                                            </p:txEl>
                                          </p:spTgt>
                                        </p:tgtEl>
                                        <p:attrNameLst>
                                          <p:attrName>ppt_x</p:attrName>
                                        </p:attrNameLst>
                                      </p:cBhvr>
                                      <p:tavLst>
                                        <p:tav tm="0">
                                          <p:val>
                                            <p:strVal val="#ppt_x"/>
                                          </p:val>
                                        </p:tav>
                                        <p:tav tm="100000">
                                          <p:val>
                                            <p:strVal val="#ppt_x-1"/>
                                          </p:val>
                                        </p:tav>
                                      </p:tavLst>
                                    </p:anim>
                                    <p:set>
                                      <p:cBhvr>
                                        <p:cTn id="71" dur="1" fill="hold">
                                          <p:stCondLst>
                                            <p:cond delay="700"/>
                                          </p:stCondLst>
                                        </p:cTn>
                                        <p:tgtEl>
                                          <p:spTgt spid="148">
                                            <p:txEl>
                                              <p:pRg st="7" end="7"/>
                                            </p:txEl>
                                          </p:spTgt>
                                        </p:tgtEl>
                                        <p:attrNameLst>
                                          <p:attrName>style.visibility</p:attrName>
                                        </p:attrNameLst>
                                      </p:cBhvr>
                                      <p:to>
                                        <p:strVal val="hidden"/>
                                      </p:to>
                                    </p:set>
                                  </p:childTnLst>
                                </p:cTn>
                              </p:par>
                            </p:childTnLst>
                          </p:cTn>
                        </p:par>
                        <p:par>
                          <p:cTn id="72" fill="hold">
                            <p:stCondLst>
                              <p:cond delay="14600"/>
                            </p:stCondLst>
                            <p:childTnLst>
                              <p:par>
                                <p:cTn id="73" presetID="2" presetClass="exit" presetSubtype="8" fill="hold" nodeType="afterEffect">
                                  <p:stCondLst>
                                    <p:cond delay="0"/>
                                  </p:stCondLst>
                                  <p:childTnLst>
                                    <p:anim calcmode="lin" valueType="num">
                                      <p:cBhvr additive="base">
                                        <p:cTn id="74" dur="700"/>
                                        <p:tgtEl>
                                          <p:spTgt spid="148">
                                            <p:txEl>
                                              <p:pRg st="8" end="8"/>
                                            </p:txEl>
                                          </p:spTgt>
                                        </p:tgtEl>
                                        <p:attrNameLst>
                                          <p:attrName>ppt_x</p:attrName>
                                        </p:attrNameLst>
                                      </p:cBhvr>
                                      <p:tavLst>
                                        <p:tav tm="0">
                                          <p:val>
                                            <p:strVal val="#ppt_x"/>
                                          </p:val>
                                        </p:tav>
                                        <p:tav tm="100000">
                                          <p:val>
                                            <p:strVal val="#ppt_x-1"/>
                                          </p:val>
                                        </p:tav>
                                      </p:tavLst>
                                    </p:anim>
                                    <p:set>
                                      <p:cBhvr>
                                        <p:cTn id="75" dur="1" fill="hold">
                                          <p:stCondLst>
                                            <p:cond delay="700"/>
                                          </p:stCondLst>
                                        </p:cTn>
                                        <p:tgtEl>
                                          <p:spTgt spid="148">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5" name="Google Shape;155;p16"/>
          <p:cNvPicPr preferRelativeResize="0"/>
          <p:nvPr/>
        </p:nvPicPr>
        <p:blipFill>
          <a:blip r:embed="rId3">
            <a:alphaModFix/>
          </a:blip>
          <a:stretch>
            <a:fillRect/>
          </a:stretch>
        </p:blipFill>
        <p:spPr>
          <a:xfrm>
            <a:off x="3565775" y="1472550"/>
            <a:ext cx="5451574" cy="3364250"/>
          </a:xfrm>
          <a:prstGeom prst="rect">
            <a:avLst/>
          </a:prstGeom>
          <a:noFill/>
          <a:ln>
            <a:noFill/>
          </a:ln>
        </p:spPr>
      </p:pic>
      <p:sp>
        <p:nvSpPr>
          <p:cNvPr id="8" name="Oval 7"/>
          <p:cNvSpPr/>
          <p:nvPr/>
        </p:nvSpPr>
        <p:spPr>
          <a:xfrm>
            <a:off x="337624" y="520505"/>
            <a:ext cx="3151163" cy="2743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FLOWCHART</a:t>
            </a:r>
            <a:endParaRPr lang="en-US" sz="24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Database Design (ERD)</a:t>
            </a:r>
            <a:endParaRPr/>
          </a:p>
        </p:txBody>
      </p:sp>
      <p:sp>
        <p:nvSpPr>
          <p:cNvPr id="161" name="Google Shape;161;p17"/>
          <p:cNvSpPr txBox="1">
            <a:spLocks noGrp="1"/>
          </p:cNvSpPr>
          <p:nvPr>
            <p:ph type="body" idx="1"/>
          </p:nvPr>
        </p:nvSpPr>
        <p:spPr>
          <a:xfrm>
            <a:off x="449775" y="1659200"/>
            <a:ext cx="2898300" cy="320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tables include books, categories, authors, and potentially admins.</a:t>
            </a:r>
            <a:endParaRPr/>
          </a:p>
          <a:p>
            <a:pPr marL="0" lvl="0" indent="0" algn="l" rtl="0">
              <a:spcBef>
                <a:spcPts val="1200"/>
              </a:spcBef>
              <a:spcAft>
                <a:spcPts val="0"/>
              </a:spcAft>
              <a:buNone/>
            </a:pPr>
            <a:r>
              <a:rPr lang="en-GB"/>
              <a:t>Each table has an id field as a primary key.</a:t>
            </a:r>
            <a:endParaRPr/>
          </a:p>
          <a:p>
            <a:pPr marL="0" lvl="0" indent="0" algn="l" rtl="0">
              <a:spcBef>
                <a:spcPts val="1200"/>
              </a:spcBef>
              <a:spcAft>
                <a:spcPts val="0"/>
              </a:spcAft>
              <a:buNone/>
            </a:pPr>
            <a:r>
              <a:rPr lang="en-GB"/>
              <a:t>The books table has foreign keys referencing the category_id and author_id fields from the respective tables.</a:t>
            </a:r>
            <a:endParaRPr/>
          </a:p>
          <a:p>
            <a:pPr marL="0" lvl="0" indent="0" algn="l" rtl="0">
              <a:spcBef>
                <a:spcPts val="1200"/>
              </a:spcBef>
              <a:spcAft>
                <a:spcPts val="0"/>
              </a:spcAft>
              <a:buNone/>
            </a:pPr>
            <a:r>
              <a:rPr lang="en-GB"/>
              <a:t>This design allows for efficient storage and retrieval of data related to books, categories, and authors.</a:t>
            </a:r>
            <a:endParaRPr/>
          </a:p>
          <a:p>
            <a:pPr marL="0" lvl="0" indent="0" algn="l" rtl="0">
              <a:spcBef>
                <a:spcPts val="1200"/>
              </a:spcBef>
              <a:spcAft>
                <a:spcPts val="1200"/>
              </a:spcAft>
              <a:buNone/>
            </a:pPr>
            <a:endParaRPr/>
          </a:p>
        </p:txBody>
      </p:sp>
      <p:pic>
        <p:nvPicPr>
          <p:cNvPr id="162" name="Google Shape;162;p17"/>
          <p:cNvPicPr preferRelativeResize="0"/>
          <p:nvPr/>
        </p:nvPicPr>
        <p:blipFill>
          <a:blip r:embed="rId3">
            <a:alphaModFix/>
          </a:blip>
          <a:stretch>
            <a:fillRect/>
          </a:stretch>
        </p:blipFill>
        <p:spPr>
          <a:xfrm>
            <a:off x="3626425" y="1448775"/>
            <a:ext cx="5360914" cy="3530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Home Page</a:t>
            </a:r>
            <a:endParaRPr/>
          </a:p>
        </p:txBody>
      </p:sp>
      <p:sp>
        <p:nvSpPr>
          <p:cNvPr id="168" name="Google Shape;168;p18"/>
          <p:cNvSpPr txBox="1">
            <a:spLocks noGrp="1"/>
          </p:cNvSpPr>
          <p:nvPr>
            <p:ph type="body" idx="1"/>
          </p:nvPr>
        </p:nvSpPr>
        <p:spPr>
          <a:xfrm>
            <a:off x="106225" y="1632925"/>
            <a:ext cx="3230400" cy="404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homepage showcases various books users can purchase to improve their brain function.</a:t>
            </a:r>
            <a:endParaRPr/>
          </a:p>
          <a:p>
            <a:pPr marL="0" lvl="0" indent="0" algn="l" rtl="0">
              <a:spcBef>
                <a:spcPts val="1200"/>
              </a:spcBef>
              <a:spcAft>
                <a:spcPts val="0"/>
              </a:spcAft>
              <a:buNone/>
            </a:pPr>
            <a:r>
              <a:rPr lang="en-GB" dirty="0"/>
              <a:t>It features a search bar to allow users to find specific titles easily.</a:t>
            </a:r>
            <a:endParaRPr/>
          </a:p>
          <a:p>
            <a:pPr marL="0" lvl="0" indent="0" algn="l" rtl="0">
              <a:spcBef>
                <a:spcPts val="1200"/>
              </a:spcBef>
              <a:spcAft>
                <a:spcPts val="0"/>
              </a:spcAft>
              <a:buNone/>
            </a:pPr>
            <a:r>
              <a:rPr lang="en-GB" dirty="0"/>
              <a:t>The homepage also highlights categories </a:t>
            </a:r>
            <a:r>
              <a:rPr lang="en-GB" dirty="0" smtClean="0"/>
              <a:t> like </a:t>
            </a:r>
            <a:r>
              <a:rPr lang="en-GB" dirty="0"/>
              <a:t>motivational and advanced brain training, potentially indicating the website’s range of book </a:t>
            </a:r>
            <a:r>
              <a:rPr lang="en-GB" dirty="0" err="1" smtClean="0"/>
              <a:t>topics.And</a:t>
            </a:r>
            <a:r>
              <a:rPr lang="en-GB" dirty="0" smtClean="0"/>
              <a:t> highlights the authors name ,potentially indicating  the website’s range of  book’s authors.</a:t>
            </a:r>
            <a:endParaRPr/>
          </a:p>
          <a:p>
            <a:pPr marL="0" lvl="0" indent="0" algn="l" rtl="0">
              <a:spcBef>
                <a:spcPts val="1200"/>
              </a:spcBef>
              <a:spcAft>
                <a:spcPts val="1200"/>
              </a:spcAft>
              <a:buNone/>
            </a:pPr>
            <a:endParaRPr/>
          </a:p>
        </p:txBody>
      </p:sp>
      <p:pic>
        <p:nvPicPr>
          <p:cNvPr id="169" name="Google Shape;169;p18"/>
          <p:cNvPicPr preferRelativeResize="0"/>
          <p:nvPr/>
        </p:nvPicPr>
        <p:blipFill rotWithShape="1">
          <a:blip r:embed="rId3">
            <a:alphaModFix/>
          </a:blip>
          <a:srcRect l="1820" t="8130" r="-1819" b="-8130"/>
          <a:stretch/>
        </p:blipFill>
        <p:spPr>
          <a:xfrm>
            <a:off x="3554400" y="1730925"/>
            <a:ext cx="5670449" cy="324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Login</a:t>
            </a:r>
            <a:endParaRPr/>
          </a:p>
        </p:txBody>
      </p:sp>
      <p:sp>
        <p:nvSpPr>
          <p:cNvPr id="175" name="Google Shape;175;p19"/>
          <p:cNvSpPr txBox="1">
            <a:spLocks noGrp="1"/>
          </p:cNvSpPr>
          <p:nvPr>
            <p:ph type="body" idx="1"/>
          </p:nvPr>
        </p:nvSpPr>
        <p:spPr>
          <a:xfrm>
            <a:off x="232150" y="1601900"/>
            <a:ext cx="3070200" cy="334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login page only requires two pieces of information: email address and password. This makes it easy for an admin to log in quickly.</a:t>
            </a:r>
            <a:endParaRPr/>
          </a:p>
          <a:p>
            <a:pPr marL="0" lvl="0" indent="0" algn="l" rtl="0">
              <a:spcBef>
                <a:spcPts val="1200"/>
              </a:spcBef>
              <a:spcAft>
                <a:spcPts val="0"/>
              </a:spcAft>
              <a:buNone/>
            </a:pPr>
            <a:r>
              <a:rPr lang="en-GB"/>
              <a:t> The labels for the email address and password fields are easy to understand. This helps users to avoid confusion when entering their credentials.</a:t>
            </a:r>
            <a:endParaRPr/>
          </a:p>
          <a:p>
            <a:pPr marL="0" lvl="0" indent="0" algn="l" rtl="0">
              <a:spcBef>
                <a:spcPts val="1200"/>
              </a:spcBef>
              <a:spcAft>
                <a:spcPts val="0"/>
              </a:spcAft>
              <a:buNone/>
            </a:pPr>
            <a:r>
              <a:rPr lang="en-GB"/>
              <a:t> This is also Secure. While this login page doesn’t show any security features, it’s likely that the website uses secure encrypted data.</a:t>
            </a:r>
            <a:endParaRPr/>
          </a:p>
          <a:p>
            <a:pPr marL="0" lvl="0" indent="0" algn="l" rtl="0">
              <a:spcBef>
                <a:spcPts val="1200"/>
              </a:spcBef>
              <a:spcAft>
                <a:spcPts val="1200"/>
              </a:spcAft>
              <a:buNone/>
            </a:pPr>
            <a:endParaRPr/>
          </a:p>
        </p:txBody>
      </p:sp>
      <p:pic>
        <p:nvPicPr>
          <p:cNvPr id="176" name="Google Shape;176;p19"/>
          <p:cNvPicPr preferRelativeResize="0"/>
          <p:nvPr/>
        </p:nvPicPr>
        <p:blipFill>
          <a:blip r:embed="rId3">
            <a:alphaModFix/>
          </a:blip>
          <a:stretch>
            <a:fillRect/>
          </a:stretch>
        </p:blipFill>
        <p:spPr>
          <a:xfrm>
            <a:off x="4115625" y="1307850"/>
            <a:ext cx="4775275"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Admin Dashboard</a:t>
            </a:r>
            <a:endParaRPr/>
          </a:p>
        </p:txBody>
      </p:sp>
      <p:sp>
        <p:nvSpPr>
          <p:cNvPr id="182" name="Google Shape;182;p20"/>
          <p:cNvSpPr txBox="1">
            <a:spLocks noGrp="1"/>
          </p:cNvSpPr>
          <p:nvPr>
            <p:ph type="body" idx="1"/>
          </p:nvPr>
        </p:nvSpPr>
        <p:spPr>
          <a:xfrm>
            <a:off x="266600" y="1842475"/>
            <a:ext cx="3322200" cy="338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admin dashboard provides an overview of the store's book collection, including title, author, description, and category.</a:t>
            </a:r>
            <a:endParaRPr/>
          </a:p>
          <a:p>
            <a:pPr marL="0" lvl="0" indent="0" algn="l" rtl="0">
              <a:spcBef>
                <a:spcPts val="1200"/>
              </a:spcBef>
              <a:spcAft>
                <a:spcPts val="0"/>
              </a:spcAft>
              <a:buNone/>
            </a:pPr>
            <a:r>
              <a:rPr lang="en-GB"/>
              <a:t>It seems like admins can edit and delete book information directly on the dashboard.</a:t>
            </a:r>
            <a:endParaRPr/>
          </a:p>
          <a:p>
            <a:pPr marL="0" lvl="0" indent="0" algn="l" rtl="0">
              <a:spcBef>
                <a:spcPts val="1200"/>
              </a:spcBef>
              <a:spcAft>
                <a:spcPts val="0"/>
              </a:spcAft>
              <a:buNone/>
            </a:pPr>
            <a:r>
              <a:rPr lang="en-GB"/>
              <a:t>There's also a search bar to filter the list of books.</a:t>
            </a:r>
            <a:endParaRPr/>
          </a:p>
          <a:p>
            <a:pPr marL="0" lvl="0" indent="0" algn="l" rtl="0">
              <a:spcBef>
                <a:spcPts val="1200"/>
              </a:spcBef>
              <a:spcAft>
                <a:spcPts val="1200"/>
              </a:spcAft>
              <a:buNone/>
            </a:pPr>
            <a:endParaRPr/>
          </a:p>
        </p:txBody>
      </p:sp>
      <p:pic>
        <p:nvPicPr>
          <p:cNvPr id="183" name="Google Shape;183;p20"/>
          <p:cNvPicPr preferRelativeResize="0"/>
          <p:nvPr/>
        </p:nvPicPr>
        <p:blipFill>
          <a:blip r:embed="rId3">
            <a:alphaModFix/>
          </a:blip>
          <a:stretch>
            <a:fillRect/>
          </a:stretch>
        </p:blipFill>
        <p:spPr>
          <a:xfrm>
            <a:off x="4004600" y="1783188"/>
            <a:ext cx="5032798" cy="2704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Admin Dashboard</a:t>
            </a:r>
            <a:endParaRPr/>
          </a:p>
        </p:txBody>
      </p:sp>
      <p:sp>
        <p:nvSpPr>
          <p:cNvPr id="189" name="Google Shape;189;p21"/>
          <p:cNvSpPr txBox="1">
            <a:spLocks noGrp="1"/>
          </p:cNvSpPr>
          <p:nvPr>
            <p:ph type="body" idx="1"/>
          </p:nvPr>
        </p:nvSpPr>
        <p:spPr>
          <a:xfrm>
            <a:off x="209350" y="2220500"/>
            <a:ext cx="2978400" cy="352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This page displays a list of categories and and authors from a database.</a:t>
            </a:r>
            <a:endParaRPr/>
          </a:p>
          <a:p>
            <a:pPr marL="0" lvl="0" indent="0" algn="l" rtl="0">
              <a:spcBef>
                <a:spcPts val="1200"/>
              </a:spcBef>
              <a:spcAft>
                <a:spcPts val="0"/>
              </a:spcAft>
              <a:buNone/>
            </a:pPr>
            <a:r>
              <a:rPr lang="en-GB"/>
              <a:t>Each table allows admins to edit or delete individual entries.</a:t>
            </a:r>
            <a:endParaRPr/>
          </a:p>
          <a:p>
            <a:pPr marL="0" lvl="0" indent="0" algn="l" rtl="0">
              <a:spcBef>
                <a:spcPts val="1200"/>
              </a:spcBef>
              <a:spcAft>
                <a:spcPts val="1200"/>
              </a:spcAft>
              <a:buNone/>
            </a:pPr>
            <a:endParaRPr/>
          </a:p>
        </p:txBody>
      </p:sp>
      <p:pic>
        <p:nvPicPr>
          <p:cNvPr id="190" name="Google Shape;190;p21"/>
          <p:cNvPicPr preferRelativeResize="0"/>
          <p:nvPr/>
        </p:nvPicPr>
        <p:blipFill>
          <a:blip r:embed="rId3">
            <a:alphaModFix/>
          </a:blip>
          <a:stretch>
            <a:fillRect/>
          </a:stretch>
        </p:blipFill>
        <p:spPr>
          <a:xfrm>
            <a:off x="3309250" y="1966863"/>
            <a:ext cx="5697273" cy="25889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886</Words>
  <PresentationFormat>On-screen Show (16:9)</PresentationFormat>
  <Paragraphs>76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Montserrat</vt:lpstr>
      <vt:lpstr>Lato</vt:lpstr>
      <vt:lpstr>Focus</vt:lpstr>
      <vt:lpstr>Online Book Store                        FInal Presentation</vt:lpstr>
      <vt:lpstr>Overview</vt:lpstr>
      <vt:lpstr>Technologies</vt:lpstr>
      <vt:lpstr>Slide 4</vt:lpstr>
      <vt:lpstr>Database Design (ERD)</vt:lpstr>
      <vt:lpstr>Home Page</vt:lpstr>
      <vt:lpstr>Login</vt:lpstr>
      <vt:lpstr>Admin Dashboard</vt:lpstr>
      <vt:lpstr>Admin Dashboard</vt:lpstr>
      <vt:lpstr>Add Category</vt:lpstr>
      <vt:lpstr>Edit Category</vt:lpstr>
      <vt:lpstr>Add Book</vt:lpstr>
      <vt:lpstr>Edit Books</vt:lpstr>
      <vt:lpstr>Add authors</vt:lpstr>
      <vt:lpstr>Edit Authors</vt:lpstr>
      <vt:lpstr>Delete Books</vt:lpstr>
      <vt:lpstr>Delete Categories and Authors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                        FInal Presentation</dc:title>
  <cp:lastModifiedBy>LENOVO</cp:lastModifiedBy>
  <cp:revision>3</cp:revision>
  <dcterms:modified xsi:type="dcterms:W3CDTF">2024-07-02T04:05:04Z</dcterms:modified>
</cp:coreProperties>
</file>