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355" r:id="rId3"/>
    <p:sldId id="360" r:id="rId4"/>
    <p:sldId id="370" r:id="rId5"/>
    <p:sldId id="368" r:id="rId6"/>
    <p:sldId id="289" r:id="rId7"/>
    <p:sldId id="290" r:id="rId8"/>
    <p:sldId id="384" r:id="rId9"/>
    <p:sldId id="386" r:id="rId10"/>
    <p:sldId id="279" r:id="rId11"/>
    <p:sldId id="300" r:id="rId12"/>
    <p:sldId id="373" r:id="rId13"/>
    <p:sldId id="374" r:id="rId14"/>
    <p:sldId id="295" r:id="rId15"/>
    <p:sldId id="331" r:id="rId16"/>
    <p:sldId id="332" r:id="rId17"/>
    <p:sldId id="392" r:id="rId18"/>
    <p:sldId id="325" r:id="rId19"/>
    <p:sldId id="336" r:id="rId20"/>
    <p:sldId id="337" r:id="rId21"/>
    <p:sldId id="363" r:id="rId22"/>
    <p:sldId id="383" r:id="rId23"/>
    <p:sldId id="387" r:id="rId24"/>
    <p:sldId id="388" r:id="rId25"/>
    <p:sldId id="334" r:id="rId26"/>
    <p:sldId id="350" r:id="rId27"/>
    <p:sldId id="390" r:id="rId28"/>
    <p:sldId id="566" r:id="rId29"/>
    <p:sldId id="393" r:id="rId30"/>
    <p:sldId id="385" r:id="rId31"/>
    <p:sldId id="391" r:id="rId32"/>
    <p:sldId id="379" r:id="rId33"/>
    <p:sldId id="262" r:id="rId34"/>
    <p:sldId id="348" r:id="rId35"/>
    <p:sldId id="349" r:id="rId36"/>
    <p:sldId id="375" r:id="rId37"/>
    <p:sldId id="291" r:id="rId38"/>
    <p:sldId id="389" r:id="rId39"/>
    <p:sldId id="346" r:id="rId40"/>
    <p:sldId id="378" r:id="rId41"/>
    <p:sldId id="380" r:id="rId42"/>
    <p:sldId id="365" r:id="rId43"/>
    <p:sldId id="284" r:id="rId44"/>
    <p:sldId id="288" r:id="rId45"/>
    <p:sldId id="306" r:id="rId46"/>
    <p:sldId id="278" r:id="rId47"/>
    <p:sldId id="286" r:id="rId48"/>
    <p:sldId id="377" r:id="rId49"/>
    <p:sldId id="264" r:id="rId50"/>
    <p:sldId id="287" r:id="rId51"/>
    <p:sldId id="340" r:id="rId5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理奈 佐久間" initials="理佐" lastIdx="1" clrIdx="0">
    <p:extLst>
      <p:ext uri="{19B8F6BF-5375-455C-9EA6-DF929625EA0E}">
        <p15:presenceInfo xmlns:p15="http://schemas.microsoft.com/office/powerpoint/2012/main" userId="934263a2cbb1106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84" autoAdjust="0"/>
    <p:restoredTop sz="73817" autoAdjust="0"/>
  </p:normalViewPr>
  <p:slideViewPr>
    <p:cSldViewPr snapToGrid="0">
      <p:cViewPr varScale="1">
        <p:scale>
          <a:sx n="72" d="100"/>
          <a:sy n="72" d="100"/>
        </p:scale>
        <p:origin x="133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理奈 佐久間" userId="934263a2cbb1106c" providerId="LiveId" clId="{32872F62-BE6F-41B1-A5AB-87633833CEDE}"/>
    <pc:docChg chg="undo redo custSel addSld modSld sldOrd">
      <pc:chgData name="理奈 佐久間" userId="934263a2cbb1106c" providerId="LiveId" clId="{32872F62-BE6F-41B1-A5AB-87633833CEDE}" dt="2024-09-10T07:09:16.921" v="1226" actId="20577"/>
      <pc:docMkLst>
        <pc:docMk/>
      </pc:docMkLst>
      <pc:sldChg chg="modSp mod">
        <pc:chgData name="理奈 佐久間" userId="934263a2cbb1106c" providerId="LiveId" clId="{32872F62-BE6F-41B1-A5AB-87633833CEDE}" dt="2024-09-10T02:37:05.761" v="3" actId="20577"/>
        <pc:sldMkLst>
          <pc:docMk/>
          <pc:sldMk cId="1425433" sldId="256"/>
        </pc:sldMkLst>
      </pc:sldChg>
      <pc:sldChg chg="modSp mod">
        <pc:chgData name="理奈 佐久間" userId="934263a2cbb1106c" providerId="LiveId" clId="{32872F62-BE6F-41B1-A5AB-87633833CEDE}" dt="2024-09-10T06:48:34.204" v="1114" actId="20577"/>
        <pc:sldMkLst>
          <pc:docMk/>
          <pc:sldMk cId="2317193781" sldId="257"/>
        </pc:sldMkLst>
      </pc:sldChg>
      <pc:sldChg chg="mod modShow">
        <pc:chgData name="理奈 佐久間" userId="934263a2cbb1106c" providerId="LiveId" clId="{32872F62-BE6F-41B1-A5AB-87633833CEDE}" dt="2024-09-10T02:57:23.833" v="414" actId="729"/>
        <pc:sldMkLst>
          <pc:docMk/>
          <pc:sldMk cId="1452502756" sldId="280"/>
        </pc:sldMkLst>
      </pc:sldChg>
      <pc:sldChg chg="ord">
        <pc:chgData name="理奈 佐久間" userId="934263a2cbb1106c" providerId="LiveId" clId="{32872F62-BE6F-41B1-A5AB-87633833CEDE}" dt="2024-09-10T02:41:54.342" v="168" actId="20578"/>
        <pc:sldMkLst>
          <pc:docMk/>
          <pc:sldMk cId="2035011616" sldId="286"/>
        </pc:sldMkLst>
      </pc:sldChg>
      <pc:sldChg chg="mod ord modShow">
        <pc:chgData name="理奈 佐久間" userId="934263a2cbb1106c" providerId="LiveId" clId="{32872F62-BE6F-41B1-A5AB-87633833CEDE}" dt="2024-09-10T02:57:27.430" v="415" actId="729"/>
        <pc:sldMkLst>
          <pc:docMk/>
          <pc:sldMk cId="3792310546" sldId="293"/>
        </pc:sldMkLst>
      </pc:sldChg>
      <pc:sldChg chg="addSp modSp mod modNotesTx">
        <pc:chgData name="理奈 佐久間" userId="934263a2cbb1106c" providerId="LiveId" clId="{32872F62-BE6F-41B1-A5AB-87633833CEDE}" dt="2024-09-10T06:46:55.866" v="1087" actId="20577"/>
        <pc:sldMkLst>
          <pc:docMk/>
          <pc:sldMk cId="3040365636" sldId="294"/>
        </pc:sldMkLst>
      </pc:sldChg>
      <pc:sldChg chg="modSp mod">
        <pc:chgData name="理奈 佐久間" userId="934263a2cbb1106c" providerId="LiveId" clId="{32872F62-BE6F-41B1-A5AB-87633833CEDE}" dt="2024-09-10T05:18:20.568" v="620" actId="20577"/>
        <pc:sldMkLst>
          <pc:docMk/>
          <pc:sldMk cId="2551553399" sldId="295"/>
        </pc:sldMkLst>
      </pc:sldChg>
      <pc:sldChg chg="modSp mod modNotesTx">
        <pc:chgData name="理奈 佐久間" userId="934263a2cbb1106c" providerId="LiveId" clId="{32872F62-BE6F-41B1-A5AB-87633833CEDE}" dt="2024-09-10T07:09:16.921" v="1226" actId="20577"/>
        <pc:sldMkLst>
          <pc:docMk/>
          <pc:sldMk cId="110291928" sldId="296"/>
        </pc:sldMkLst>
      </pc:sldChg>
      <pc:sldChg chg="mod modShow">
        <pc:chgData name="理奈 佐久間" userId="934263a2cbb1106c" providerId="LiveId" clId="{32872F62-BE6F-41B1-A5AB-87633833CEDE}" dt="2024-09-10T05:58:04.643" v="944" actId="729"/>
        <pc:sldMkLst>
          <pc:docMk/>
          <pc:sldMk cId="3507639613" sldId="302"/>
        </pc:sldMkLst>
      </pc:sldChg>
      <pc:sldChg chg="mod modShow">
        <pc:chgData name="理奈 佐久間" userId="934263a2cbb1106c" providerId="LiveId" clId="{32872F62-BE6F-41B1-A5AB-87633833CEDE}" dt="2024-09-10T03:46:52.028" v="480" actId="729"/>
        <pc:sldMkLst>
          <pc:docMk/>
          <pc:sldMk cId="1789966576" sldId="307"/>
        </pc:sldMkLst>
      </pc:sldChg>
      <pc:sldChg chg="mod modShow">
        <pc:chgData name="理奈 佐久間" userId="934263a2cbb1106c" providerId="LiveId" clId="{32872F62-BE6F-41B1-A5AB-87633833CEDE}" dt="2024-09-10T03:46:43.490" v="477" actId="729"/>
        <pc:sldMkLst>
          <pc:docMk/>
          <pc:sldMk cId="2479673565" sldId="308"/>
        </pc:sldMkLst>
      </pc:sldChg>
      <pc:sldChg chg="mod modShow">
        <pc:chgData name="理奈 佐久間" userId="934263a2cbb1106c" providerId="LiveId" clId="{32872F62-BE6F-41B1-A5AB-87633833CEDE}" dt="2024-09-10T03:46:48.946" v="479" actId="729"/>
        <pc:sldMkLst>
          <pc:docMk/>
          <pc:sldMk cId="2845541117" sldId="309"/>
        </pc:sldMkLst>
      </pc:sldChg>
      <pc:sldChg chg="mod modShow">
        <pc:chgData name="理奈 佐久間" userId="934263a2cbb1106c" providerId="LiveId" clId="{32872F62-BE6F-41B1-A5AB-87633833CEDE}" dt="2024-09-10T03:46:46.185" v="478" actId="729"/>
        <pc:sldMkLst>
          <pc:docMk/>
          <pc:sldMk cId="4205222422" sldId="310"/>
        </pc:sldMkLst>
      </pc:sldChg>
      <pc:sldChg chg="mod modShow">
        <pc:chgData name="理奈 佐久間" userId="934263a2cbb1106c" providerId="LiveId" clId="{32872F62-BE6F-41B1-A5AB-87633833CEDE}" dt="2024-09-10T03:46:40.730" v="476" actId="729"/>
        <pc:sldMkLst>
          <pc:docMk/>
          <pc:sldMk cId="740014479" sldId="312"/>
        </pc:sldMkLst>
      </pc:sldChg>
      <pc:sldChg chg="addSp modSp new mod ord">
        <pc:chgData name="理奈 佐久間" userId="934263a2cbb1106c" providerId="LiveId" clId="{32872F62-BE6F-41B1-A5AB-87633833CEDE}" dt="2024-09-10T05:42:16.133" v="915" actId="5793"/>
        <pc:sldMkLst>
          <pc:docMk/>
          <pc:sldMk cId="4057314276" sldId="313"/>
        </pc:sldMkLst>
      </pc:sldChg>
      <pc:sldChg chg="addSp delSp modSp new mod">
        <pc:chgData name="理奈 佐久間" userId="934263a2cbb1106c" providerId="LiveId" clId="{32872F62-BE6F-41B1-A5AB-87633833CEDE}" dt="2024-09-10T06:37:59.555" v="1025" actId="5793"/>
        <pc:sldMkLst>
          <pc:docMk/>
          <pc:sldMk cId="1314167119" sldId="314"/>
        </pc:sldMkLst>
      </pc:sldChg>
      <pc:sldChg chg="addSp delSp modSp new mod">
        <pc:chgData name="理奈 佐久間" userId="934263a2cbb1106c" providerId="LiveId" clId="{32872F62-BE6F-41B1-A5AB-87633833CEDE}" dt="2024-09-10T06:38:14.518" v="1031" actId="5793"/>
        <pc:sldMkLst>
          <pc:docMk/>
          <pc:sldMk cId="1772726651" sldId="315"/>
        </pc:sldMkLst>
      </pc:sldChg>
      <pc:sldChg chg="modSp new mod">
        <pc:chgData name="理奈 佐久間" userId="934263a2cbb1106c" providerId="LiveId" clId="{32872F62-BE6F-41B1-A5AB-87633833CEDE}" dt="2024-09-10T03:47:54.515" v="615" actId="20577"/>
        <pc:sldMkLst>
          <pc:docMk/>
          <pc:sldMk cId="588700659" sldId="316"/>
        </pc:sldMkLst>
      </pc:sldChg>
      <pc:sldChg chg="modSp new mod">
        <pc:chgData name="理奈 佐久間" userId="934263a2cbb1106c" providerId="LiveId" clId="{32872F62-BE6F-41B1-A5AB-87633833CEDE}" dt="2024-09-10T06:51:18.516" v="1215" actId="20577"/>
        <pc:sldMkLst>
          <pc:docMk/>
          <pc:sldMk cId="1108450654" sldId="317"/>
        </pc:sldMkLst>
      </pc:sldChg>
    </pc:docChg>
  </pc:docChgLst>
  <pc:docChgLst>
    <pc:chgData name="理奈 佐久間" userId="934263a2cbb1106c" providerId="LiveId" clId="{C46824E5-84CA-4563-B226-F3BD3D4D7F58}"/>
    <pc:docChg chg="undo redo custSel addSld delSld modSld sldOrd">
      <pc:chgData name="理奈 佐久間" userId="934263a2cbb1106c" providerId="LiveId" clId="{C46824E5-84CA-4563-B226-F3BD3D4D7F58}" dt="2025-02-05T08:26:22.315" v="2576" actId="20577"/>
      <pc:docMkLst>
        <pc:docMk/>
      </pc:docMkLst>
      <pc:sldChg chg="modNotesTx">
        <pc:chgData name="理奈 佐久間" userId="934263a2cbb1106c" providerId="LiveId" clId="{C46824E5-84CA-4563-B226-F3BD3D4D7F58}" dt="2025-02-05T05:32:58.513" v="1694" actId="20577"/>
        <pc:sldMkLst>
          <pc:docMk/>
          <pc:sldMk cId="1425433" sldId="256"/>
        </pc:sldMkLst>
      </pc:sldChg>
      <pc:sldChg chg="modSp mod">
        <pc:chgData name="理奈 佐久間" userId="934263a2cbb1106c" providerId="LiveId" clId="{C46824E5-84CA-4563-B226-F3BD3D4D7F58}" dt="2025-02-03T05:13:52.076" v="792" actId="20577"/>
        <pc:sldMkLst>
          <pc:docMk/>
          <pc:sldMk cId="1007903458" sldId="279"/>
        </pc:sldMkLst>
        <pc:spChg chg="mod">
          <ac:chgData name="理奈 佐久間" userId="934263a2cbb1106c" providerId="LiveId" clId="{C46824E5-84CA-4563-B226-F3BD3D4D7F58}" dt="2025-02-03T05:13:52.076" v="792" actId="20577"/>
          <ac:spMkLst>
            <pc:docMk/>
            <pc:sldMk cId="1007903458" sldId="279"/>
            <ac:spMk id="3" creationId="{B9DEDDC1-A02F-CE6C-8540-88754A5A3122}"/>
          </ac:spMkLst>
        </pc:spChg>
        <pc:spChg chg="mod">
          <ac:chgData name="理奈 佐久間" userId="934263a2cbb1106c" providerId="LiveId" clId="{C46824E5-84CA-4563-B226-F3BD3D4D7F58}" dt="2025-02-03T05:13:49.211" v="789" actId="20577"/>
          <ac:spMkLst>
            <pc:docMk/>
            <pc:sldMk cId="1007903458" sldId="279"/>
            <ac:spMk id="4" creationId="{94AD7F5F-736E-4563-D210-30CBD50ED77B}"/>
          </ac:spMkLst>
        </pc:spChg>
      </pc:sldChg>
      <pc:sldChg chg="modNotesTx">
        <pc:chgData name="理奈 佐久間" userId="934263a2cbb1106c" providerId="LiveId" clId="{C46824E5-84CA-4563-B226-F3BD3D4D7F58}" dt="2025-01-21T03:56:59.315" v="337" actId="20577"/>
        <pc:sldMkLst>
          <pc:docMk/>
          <pc:sldMk cId="3260992022" sldId="290"/>
        </pc:sldMkLst>
      </pc:sldChg>
      <pc:sldChg chg="addSp modSp mod">
        <pc:chgData name="理奈 佐久間" userId="934263a2cbb1106c" providerId="LiveId" clId="{C46824E5-84CA-4563-B226-F3BD3D4D7F58}" dt="2025-02-05T03:43:01.117" v="1023" actId="14100"/>
        <pc:sldMkLst>
          <pc:docMk/>
          <pc:sldMk cId="2551553399" sldId="295"/>
        </pc:sldMkLst>
        <pc:spChg chg="mod">
          <ac:chgData name="理奈 佐久間" userId="934263a2cbb1106c" providerId="LiveId" clId="{C46824E5-84CA-4563-B226-F3BD3D4D7F58}" dt="2025-02-05T03:43:01.117" v="1023" actId="14100"/>
          <ac:spMkLst>
            <pc:docMk/>
            <pc:sldMk cId="2551553399" sldId="295"/>
            <ac:spMk id="3" creationId="{3E6DB112-D7D2-B031-DA2A-CDB032E1C726}"/>
          </ac:spMkLst>
        </pc:spChg>
        <pc:spChg chg="mod">
          <ac:chgData name="理奈 佐久間" userId="934263a2cbb1106c" providerId="LiveId" clId="{C46824E5-84CA-4563-B226-F3BD3D4D7F58}" dt="2025-01-21T03:54:22.793" v="304" actId="1076"/>
          <ac:spMkLst>
            <pc:docMk/>
            <pc:sldMk cId="2551553399" sldId="295"/>
            <ac:spMk id="4" creationId="{40806F12-0630-00AD-CDD5-8E0A14C7E6C2}"/>
          </ac:spMkLst>
        </pc:spChg>
        <pc:spChg chg="mod">
          <ac:chgData name="理奈 佐久間" userId="934263a2cbb1106c" providerId="LiveId" clId="{C46824E5-84CA-4563-B226-F3BD3D4D7F58}" dt="2025-01-21T03:55:00.319" v="315" actId="20577"/>
          <ac:spMkLst>
            <pc:docMk/>
            <pc:sldMk cId="2551553399" sldId="295"/>
            <ac:spMk id="5" creationId="{1F0A4AAD-2C58-B1F4-80ED-E4A5D3ACFE88}"/>
          </ac:spMkLst>
        </pc:spChg>
        <pc:cxnChg chg="add mod">
          <ac:chgData name="理奈 佐久間" userId="934263a2cbb1106c" providerId="LiveId" clId="{C46824E5-84CA-4563-B226-F3BD3D4D7F58}" dt="2025-01-21T03:54:26.416" v="305" actId="1076"/>
          <ac:cxnSpMkLst>
            <pc:docMk/>
            <pc:sldMk cId="2551553399" sldId="295"/>
            <ac:cxnSpMk id="6" creationId="{07D5C375-AE52-2BC1-C540-E4A9B56D0012}"/>
          </ac:cxnSpMkLst>
        </pc:cxnChg>
      </pc:sldChg>
      <pc:sldChg chg="modSp mod">
        <pc:chgData name="理奈 佐久間" userId="934263a2cbb1106c" providerId="LiveId" clId="{C46824E5-84CA-4563-B226-F3BD3D4D7F58}" dt="2025-02-05T08:00:42.025" v="2306" actId="1076"/>
        <pc:sldMkLst>
          <pc:docMk/>
          <pc:sldMk cId="2868828178" sldId="300"/>
        </pc:sldMkLst>
        <pc:spChg chg="mod">
          <ac:chgData name="理奈 佐久間" userId="934263a2cbb1106c" providerId="LiveId" clId="{C46824E5-84CA-4563-B226-F3BD3D4D7F58}" dt="2025-02-05T08:00:42.025" v="2306" actId="1076"/>
          <ac:spMkLst>
            <pc:docMk/>
            <pc:sldMk cId="2868828178" sldId="300"/>
            <ac:spMk id="4" creationId="{8F1C4916-B989-746E-D4E5-A32E117A9F5A}"/>
          </ac:spMkLst>
        </pc:spChg>
      </pc:sldChg>
      <pc:sldChg chg="addSp modSp mod modNotesTx">
        <pc:chgData name="理奈 佐久間" userId="934263a2cbb1106c" providerId="LiveId" clId="{C46824E5-84CA-4563-B226-F3BD3D4D7F58}" dt="2025-02-03T05:20:39.321" v="811" actId="20577"/>
        <pc:sldMkLst>
          <pc:docMk/>
          <pc:sldMk cId="518773943" sldId="325"/>
        </pc:sldMkLst>
        <pc:spChg chg="mod">
          <ac:chgData name="理奈 佐久間" userId="934263a2cbb1106c" providerId="LiveId" clId="{C46824E5-84CA-4563-B226-F3BD3D4D7F58}" dt="2025-02-03T05:20:34.040" v="810" actId="20577"/>
          <ac:spMkLst>
            <pc:docMk/>
            <pc:sldMk cId="518773943" sldId="325"/>
            <ac:spMk id="3" creationId="{4E3786EE-B6B8-FF85-3112-D9BC68A0AD49}"/>
          </ac:spMkLst>
        </pc:spChg>
        <pc:spChg chg="mod">
          <ac:chgData name="理奈 佐久間" userId="934263a2cbb1106c" providerId="LiveId" clId="{C46824E5-84CA-4563-B226-F3BD3D4D7F58}" dt="2025-01-21T02:45:35.821" v="12" actId="113"/>
          <ac:spMkLst>
            <pc:docMk/>
            <pc:sldMk cId="518773943" sldId="325"/>
            <ac:spMk id="4" creationId="{19095B60-ED80-C431-5195-50427CAA46B1}"/>
          </ac:spMkLst>
        </pc:spChg>
        <pc:spChg chg="add mod">
          <ac:chgData name="理奈 佐久間" userId="934263a2cbb1106c" providerId="LiveId" clId="{C46824E5-84CA-4563-B226-F3BD3D4D7F58}" dt="2025-02-03T05:20:39.321" v="811" actId="20577"/>
          <ac:spMkLst>
            <pc:docMk/>
            <pc:sldMk cId="518773943" sldId="325"/>
            <ac:spMk id="10" creationId="{64C59C58-7A11-C41C-68CD-CA82D69753EC}"/>
          </ac:spMkLst>
        </pc:spChg>
        <pc:cxnChg chg="add mod">
          <ac:chgData name="理奈 佐久間" userId="934263a2cbb1106c" providerId="LiveId" clId="{C46824E5-84CA-4563-B226-F3BD3D4D7F58}" dt="2025-01-21T02:46:10.873" v="16" actId="1076"/>
          <ac:cxnSpMkLst>
            <pc:docMk/>
            <pc:sldMk cId="518773943" sldId="325"/>
            <ac:cxnSpMk id="5" creationId="{BEDE8231-1A49-A2D4-203C-90CF663FF3BE}"/>
          </ac:cxnSpMkLst>
        </pc:cxnChg>
        <pc:cxnChg chg="add mod">
          <ac:chgData name="理奈 佐久間" userId="934263a2cbb1106c" providerId="LiveId" clId="{C46824E5-84CA-4563-B226-F3BD3D4D7F58}" dt="2025-01-21T02:45:54.611" v="14" actId="14100"/>
          <ac:cxnSpMkLst>
            <pc:docMk/>
            <pc:sldMk cId="518773943" sldId="325"/>
            <ac:cxnSpMk id="6" creationId="{FDB29324-95A3-F6CF-212F-A242CFEF74EA}"/>
          </ac:cxnSpMkLst>
        </pc:cxnChg>
        <pc:cxnChg chg="add mod">
          <ac:chgData name="理奈 佐久間" userId="934263a2cbb1106c" providerId="LiveId" clId="{C46824E5-84CA-4563-B226-F3BD3D4D7F58}" dt="2025-01-21T02:46:02.966" v="15" actId="1076"/>
          <ac:cxnSpMkLst>
            <pc:docMk/>
            <pc:sldMk cId="518773943" sldId="325"/>
            <ac:cxnSpMk id="7" creationId="{F4FCD94B-56DE-B9B6-5A07-BA6DA92E87E7}"/>
          </ac:cxnSpMkLst>
        </pc:cxnChg>
      </pc:sldChg>
      <pc:sldChg chg="modSp mod modNotesTx">
        <pc:chgData name="理奈 佐久間" userId="934263a2cbb1106c" providerId="LiveId" clId="{C46824E5-84CA-4563-B226-F3BD3D4D7F58}" dt="2025-02-05T08:07:07.722" v="2371" actId="20577"/>
        <pc:sldMkLst>
          <pc:docMk/>
          <pc:sldMk cId="3637210423" sldId="331"/>
        </pc:sldMkLst>
        <pc:spChg chg="mod">
          <ac:chgData name="理奈 佐久間" userId="934263a2cbb1106c" providerId="LiveId" clId="{C46824E5-84CA-4563-B226-F3BD3D4D7F58}" dt="2025-02-05T07:01:06.468" v="2255" actId="6549"/>
          <ac:spMkLst>
            <pc:docMk/>
            <pc:sldMk cId="3637210423" sldId="331"/>
            <ac:spMk id="3" creationId="{7E992725-4B74-5809-647E-68587D9D2C4A}"/>
          </ac:spMkLst>
        </pc:spChg>
        <pc:picChg chg="mod">
          <ac:chgData name="理奈 佐久間" userId="934263a2cbb1106c" providerId="LiveId" clId="{C46824E5-84CA-4563-B226-F3BD3D4D7F58}" dt="2025-02-05T07:01:15.160" v="2256" actId="1076"/>
          <ac:picMkLst>
            <pc:docMk/>
            <pc:sldMk cId="3637210423" sldId="331"/>
            <ac:picMk id="6" creationId="{93E912A1-5C8D-1815-93A7-A13A3FC12373}"/>
          </ac:picMkLst>
        </pc:picChg>
      </pc:sldChg>
      <pc:sldChg chg="modSp mod modNotesTx">
        <pc:chgData name="理奈 佐久間" userId="934263a2cbb1106c" providerId="LiveId" clId="{C46824E5-84CA-4563-B226-F3BD3D4D7F58}" dt="2025-02-05T03:42:19.964" v="1013" actId="20577"/>
        <pc:sldMkLst>
          <pc:docMk/>
          <pc:sldMk cId="1299238081" sldId="332"/>
        </pc:sldMkLst>
        <pc:spChg chg="mod">
          <ac:chgData name="理奈 佐久間" userId="934263a2cbb1106c" providerId="LiveId" clId="{C46824E5-84CA-4563-B226-F3BD3D4D7F58}" dt="2025-02-05T03:42:19.964" v="1013" actId="20577"/>
          <ac:spMkLst>
            <pc:docMk/>
            <pc:sldMk cId="1299238081" sldId="332"/>
            <ac:spMk id="3" creationId="{C5606E5B-E5A1-59AA-23AA-3C93B3CCF4E4}"/>
          </ac:spMkLst>
        </pc:spChg>
      </pc:sldChg>
      <pc:sldChg chg="addSp modSp mod">
        <pc:chgData name="理奈 佐久間" userId="934263a2cbb1106c" providerId="LiveId" clId="{C46824E5-84CA-4563-B226-F3BD3D4D7F58}" dt="2025-01-21T03:44:45.856" v="161" actId="207"/>
        <pc:sldMkLst>
          <pc:docMk/>
          <pc:sldMk cId="393459829" sldId="334"/>
        </pc:sldMkLst>
        <pc:spChg chg="mod">
          <ac:chgData name="理奈 佐久間" userId="934263a2cbb1106c" providerId="LiveId" clId="{C46824E5-84CA-4563-B226-F3BD3D4D7F58}" dt="2025-01-21T03:44:29.017" v="160" actId="14100"/>
          <ac:spMkLst>
            <pc:docMk/>
            <pc:sldMk cId="393459829" sldId="334"/>
            <ac:spMk id="3" creationId="{91670172-E19C-B3A4-2369-0EE747EF202A}"/>
          </ac:spMkLst>
        </pc:spChg>
        <pc:spChg chg="mod">
          <ac:chgData name="理奈 佐久間" userId="934263a2cbb1106c" providerId="LiveId" clId="{C46824E5-84CA-4563-B226-F3BD3D4D7F58}" dt="2025-01-21T03:44:45.856" v="161" actId="207"/>
          <ac:spMkLst>
            <pc:docMk/>
            <pc:sldMk cId="393459829" sldId="334"/>
            <ac:spMk id="5" creationId="{66C22FE1-B6F2-2FAD-956C-A78D1738B328}"/>
          </ac:spMkLst>
        </pc:spChg>
        <pc:cxnChg chg="add mod">
          <ac:chgData name="理奈 佐久間" userId="934263a2cbb1106c" providerId="LiveId" clId="{C46824E5-84CA-4563-B226-F3BD3D4D7F58}" dt="2025-01-21T03:33:25.772" v="50" actId="1076"/>
          <ac:cxnSpMkLst>
            <pc:docMk/>
            <pc:sldMk cId="393459829" sldId="334"/>
            <ac:cxnSpMk id="6" creationId="{4C1F3D08-4054-538B-4E01-1D2F3D751796}"/>
          </ac:cxnSpMkLst>
        </pc:cxnChg>
      </pc:sldChg>
      <pc:sldChg chg="addSp modSp mod">
        <pc:chgData name="理奈 佐久間" userId="934263a2cbb1106c" providerId="LiveId" clId="{C46824E5-84CA-4563-B226-F3BD3D4D7F58}" dt="2025-02-05T03:42:13.487" v="1010" actId="20577"/>
        <pc:sldMkLst>
          <pc:docMk/>
          <pc:sldMk cId="2445131625" sldId="336"/>
        </pc:sldMkLst>
        <pc:spChg chg="mod">
          <ac:chgData name="理奈 佐久間" userId="934263a2cbb1106c" providerId="LiveId" clId="{C46824E5-84CA-4563-B226-F3BD3D4D7F58}" dt="2025-02-05T03:42:13.487" v="1010" actId="20577"/>
          <ac:spMkLst>
            <pc:docMk/>
            <pc:sldMk cId="2445131625" sldId="336"/>
            <ac:spMk id="3" creationId="{3E6DB112-D7D2-B031-DA2A-CDB032E1C726}"/>
          </ac:spMkLst>
        </pc:spChg>
        <pc:spChg chg="mod">
          <ac:chgData name="理奈 佐久間" userId="934263a2cbb1106c" providerId="LiveId" clId="{C46824E5-84CA-4563-B226-F3BD3D4D7F58}" dt="2025-01-21T02:47:13.624" v="19" actId="1076"/>
          <ac:spMkLst>
            <pc:docMk/>
            <pc:sldMk cId="2445131625" sldId="336"/>
            <ac:spMk id="4" creationId="{50689FC0-C441-D58A-260E-54D371CBF506}"/>
          </ac:spMkLst>
        </pc:spChg>
        <pc:cxnChg chg="add mod">
          <ac:chgData name="理奈 佐久間" userId="934263a2cbb1106c" providerId="LiveId" clId="{C46824E5-84CA-4563-B226-F3BD3D4D7F58}" dt="2025-01-21T02:47:17.622" v="20" actId="1076"/>
          <ac:cxnSpMkLst>
            <pc:docMk/>
            <pc:sldMk cId="2445131625" sldId="336"/>
            <ac:cxnSpMk id="5" creationId="{E9C645F1-3E8F-7691-45B4-AC4FEDB98F8B}"/>
          </ac:cxnSpMkLst>
        </pc:cxnChg>
      </pc:sldChg>
      <pc:sldChg chg="addSp modSp mod modNotesTx">
        <pc:chgData name="理奈 佐久間" userId="934263a2cbb1106c" providerId="LiveId" clId="{C46824E5-84CA-4563-B226-F3BD3D4D7F58}" dt="2025-02-05T05:17:13.051" v="1589" actId="20577"/>
        <pc:sldMkLst>
          <pc:docMk/>
          <pc:sldMk cId="594980909" sldId="337"/>
        </pc:sldMkLst>
        <pc:spChg chg="mod">
          <ac:chgData name="理奈 佐久間" userId="934263a2cbb1106c" providerId="LiveId" clId="{C46824E5-84CA-4563-B226-F3BD3D4D7F58}" dt="2025-02-05T05:17:13.051" v="1589" actId="20577"/>
          <ac:spMkLst>
            <pc:docMk/>
            <pc:sldMk cId="594980909" sldId="337"/>
            <ac:spMk id="3" creationId="{7E992725-4B74-5809-647E-68587D9D2C4A}"/>
          </ac:spMkLst>
        </pc:spChg>
        <pc:picChg chg="add mod">
          <ac:chgData name="理奈 佐久間" userId="934263a2cbb1106c" providerId="LiveId" clId="{C46824E5-84CA-4563-B226-F3BD3D4D7F58}" dt="2025-02-05T05:16:44.893" v="1579" actId="1076"/>
          <ac:picMkLst>
            <pc:docMk/>
            <pc:sldMk cId="594980909" sldId="337"/>
            <ac:picMk id="6" creationId="{CE466B6D-6601-7F83-D527-3413BD28250C}"/>
          </ac:picMkLst>
        </pc:picChg>
      </pc:sldChg>
      <pc:sldChg chg="modSp">
        <pc:chgData name="理奈 佐久間" userId="934263a2cbb1106c" providerId="LiveId" clId="{C46824E5-84CA-4563-B226-F3BD3D4D7F58}" dt="2025-01-21T04:47:50.630" v="552" actId="20578"/>
        <pc:sldMkLst>
          <pc:docMk/>
          <pc:sldMk cId="2920886210" sldId="355"/>
        </pc:sldMkLst>
        <pc:spChg chg="mod">
          <ac:chgData name="理奈 佐久間" userId="934263a2cbb1106c" providerId="LiveId" clId="{C46824E5-84CA-4563-B226-F3BD3D4D7F58}" dt="2025-01-21T04:47:50.630" v="552" actId="20578"/>
          <ac:spMkLst>
            <pc:docMk/>
            <pc:sldMk cId="2920886210" sldId="355"/>
            <ac:spMk id="3" creationId="{32390C2E-A46D-50B3-CC99-B7AB4A9CAC44}"/>
          </ac:spMkLst>
        </pc:spChg>
      </pc:sldChg>
      <pc:sldChg chg="modSp mod">
        <pc:chgData name="理奈 佐久間" userId="934263a2cbb1106c" providerId="LiveId" clId="{C46824E5-84CA-4563-B226-F3BD3D4D7F58}" dt="2025-02-05T06:04:28.309" v="2063" actId="1076"/>
        <pc:sldMkLst>
          <pc:docMk/>
          <pc:sldMk cId="154803468" sldId="360"/>
        </pc:sldMkLst>
        <pc:spChg chg="mod">
          <ac:chgData name="理奈 佐久間" userId="934263a2cbb1106c" providerId="LiveId" clId="{C46824E5-84CA-4563-B226-F3BD3D4D7F58}" dt="2025-02-05T06:04:28.309" v="2063" actId="1076"/>
          <ac:spMkLst>
            <pc:docMk/>
            <pc:sldMk cId="154803468" sldId="360"/>
            <ac:spMk id="3" creationId="{8126FF29-DF23-C177-C1E9-C4066EF62363}"/>
          </ac:spMkLst>
        </pc:spChg>
        <pc:spChg chg="mod">
          <ac:chgData name="理奈 佐久間" userId="934263a2cbb1106c" providerId="LiveId" clId="{C46824E5-84CA-4563-B226-F3BD3D4D7F58}" dt="2025-02-05T06:04:15.337" v="2061" actId="1076"/>
          <ac:spMkLst>
            <pc:docMk/>
            <pc:sldMk cId="154803468" sldId="360"/>
            <ac:spMk id="11" creationId="{E3C63674-DC88-BA59-3DF1-870D91A62BAB}"/>
          </ac:spMkLst>
        </pc:spChg>
        <pc:grpChg chg="mod">
          <ac:chgData name="理奈 佐久間" userId="934263a2cbb1106c" providerId="LiveId" clId="{C46824E5-84CA-4563-B226-F3BD3D4D7F58}" dt="2025-02-05T06:04:20.565" v="2062" actId="1076"/>
          <ac:grpSpMkLst>
            <pc:docMk/>
            <pc:sldMk cId="154803468" sldId="360"/>
            <ac:grpSpMk id="6" creationId="{97C7F44D-D64D-4847-4129-D9F6B2C9ED48}"/>
          </ac:grpSpMkLst>
        </pc:grpChg>
      </pc:sldChg>
      <pc:sldChg chg="addSp delSp modSp mod modNotesTx">
        <pc:chgData name="理奈 佐久間" userId="934263a2cbb1106c" providerId="LiveId" clId="{C46824E5-84CA-4563-B226-F3BD3D4D7F58}" dt="2025-02-05T07:34:13.532" v="2304"/>
        <pc:sldMkLst>
          <pc:docMk/>
          <pc:sldMk cId="2923524409" sldId="368"/>
        </pc:sldMkLst>
        <pc:spChg chg="mod">
          <ac:chgData name="理奈 佐久間" userId="934263a2cbb1106c" providerId="LiveId" clId="{C46824E5-84CA-4563-B226-F3BD3D4D7F58}" dt="2025-02-05T07:34:13.532" v="2304"/>
          <ac:spMkLst>
            <pc:docMk/>
            <pc:sldMk cId="2923524409" sldId="368"/>
            <ac:spMk id="3" creationId="{50468C8B-8F37-519F-464A-5C700CBEE23C}"/>
          </ac:spMkLst>
        </pc:spChg>
        <pc:spChg chg="add mod">
          <ac:chgData name="理奈 佐久間" userId="934263a2cbb1106c" providerId="LiveId" clId="{C46824E5-84CA-4563-B226-F3BD3D4D7F58}" dt="2025-02-05T07:02:30.026" v="2264" actId="6549"/>
          <ac:spMkLst>
            <pc:docMk/>
            <pc:sldMk cId="2923524409" sldId="368"/>
            <ac:spMk id="4" creationId="{BD0982F1-16EE-97EF-899E-4A16AF68BBC1}"/>
          </ac:spMkLst>
        </pc:spChg>
        <pc:spChg chg="mod">
          <ac:chgData name="理奈 佐久間" userId="934263a2cbb1106c" providerId="LiveId" clId="{C46824E5-84CA-4563-B226-F3BD3D4D7F58}" dt="2025-02-05T04:54:50.845" v="1432" actId="1076"/>
          <ac:spMkLst>
            <pc:docMk/>
            <pc:sldMk cId="2923524409" sldId="368"/>
            <ac:spMk id="52" creationId="{B0A29E7C-553E-EF81-E488-92DEA902744C}"/>
          </ac:spMkLst>
        </pc:spChg>
      </pc:sldChg>
      <pc:sldChg chg="modNotesTx">
        <pc:chgData name="理奈 佐久間" userId="934263a2cbb1106c" providerId="LiveId" clId="{C46824E5-84CA-4563-B226-F3BD3D4D7F58}" dt="2025-02-05T08:26:22.315" v="2576" actId="20577"/>
        <pc:sldMkLst>
          <pc:docMk/>
          <pc:sldMk cId="2464432817" sldId="373"/>
        </pc:sldMkLst>
      </pc:sldChg>
      <pc:sldChg chg="modSp mod">
        <pc:chgData name="理奈 佐久間" userId="934263a2cbb1106c" providerId="LiveId" clId="{C46824E5-84CA-4563-B226-F3BD3D4D7F58}" dt="2025-02-03T05:14:03.016" v="796" actId="20577"/>
        <pc:sldMkLst>
          <pc:docMk/>
          <pc:sldMk cId="1051464316" sldId="374"/>
        </pc:sldMkLst>
        <pc:spChg chg="mod">
          <ac:chgData name="理奈 佐久間" userId="934263a2cbb1106c" providerId="LiveId" clId="{C46824E5-84CA-4563-B226-F3BD3D4D7F58}" dt="2025-02-03T05:14:03.016" v="796" actId="20577"/>
          <ac:spMkLst>
            <pc:docMk/>
            <pc:sldMk cId="1051464316" sldId="374"/>
            <ac:spMk id="3" creationId="{EFCEB88B-E67A-C0A4-9540-AD840807C7E9}"/>
          </ac:spMkLst>
        </pc:spChg>
        <pc:spChg chg="mod">
          <ac:chgData name="理奈 佐久間" userId="934263a2cbb1106c" providerId="LiveId" clId="{C46824E5-84CA-4563-B226-F3BD3D4D7F58}" dt="2025-02-03T05:14:00.519" v="794" actId="20577"/>
          <ac:spMkLst>
            <pc:docMk/>
            <pc:sldMk cId="1051464316" sldId="374"/>
            <ac:spMk id="4" creationId="{2A6AB9FB-0E9F-4E55-EEC9-5ED5861B5CDA}"/>
          </ac:spMkLst>
        </pc:spChg>
      </pc:sldChg>
      <pc:sldChg chg="addSp modSp mod ord modShow modNotesTx">
        <pc:chgData name="理奈 佐久間" userId="934263a2cbb1106c" providerId="LiveId" clId="{C46824E5-84CA-4563-B226-F3BD3D4D7F58}" dt="2025-02-05T05:58:52.487" v="2050" actId="729"/>
        <pc:sldMkLst>
          <pc:docMk/>
          <pc:sldMk cId="2782604703" sldId="379"/>
        </pc:sldMkLst>
        <pc:spChg chg="mod">
          <ac:chgData name="理奈 佐久間" userId="934263a2cbb1106c" providerId="LiveId" clId="{C46824E5-84CA-4563-B226-F3BD3D4D7F58}" dt="2025-02-05T05:34:40.242" v="1700" actId="20577"/>
          <ac:spMkLst>
            <pc:docMk/>
            <pc:sldMk cId="2782604703" sldId="379"/>
            <ac:spMk id="3" creationId="{50760C7C-2BBA-0F5F-CB2B-7030E4AE8C6C}"/>
          </ac:spMkLst>
        </pc:spChg>
        <pc:picChg chg="add mod modCrop">
          <ac:chgData name="理奈 佐久間" userId="934263a2cbb1106c" providerId="LiveId" clId="{C46824E5-84CA-4563-B226-F3BD3D4D7F58}" dt="2025-02-05T05:32:26.055" v="1684" actId="1076"/>
          <ac:picMkLst>
            <pc:docMk/>
            <pc:sldMk cId="2782604703" sldId="379"/>
            <ac:picMk id="10" creationId="{CCEE570F-A77E-3444-C9C7-A47952A26A40}"/>
          </ac:picMkLst>
        </pc:picChg>
      </pc:sldChg>
      <pc:sldChg chg="addSp modSp mod modNotesTx">
        <pc:chgData name="理奈 佐久間" userId="934263a2cbb1106c" providerId="LiveId" clId="{C46824E5-84CA-4563-B226-F3BD3D4D7F58}" dt="2025-02-03T05:55:45.142" v="950" actId="1076"/>
        <pc:sldMkLst>
          <pc:docMk/>
          <pc:sldMk cId="3077512137" sldId="383"/>
        </pc:sldMkLst>
        <pc:spChg chg="mod">
          <ac:chgData name="理奈 佐久間" userId="934263a2cbb1106c" providerId="LiveId" clId="{C46824E5-84CA-4563-B226-F3BD3D4D7F58}" dt="2025-02-03T05:23:01.911" v="825" actId="1076"/>
          <ac:spMkLst>
            <pc:docMk/>
            <pc:sldMk cId="3077512137" sldId="383"/>
            <ac:spMk id="2" creationId="{3FD3B1D6-CD70-450B-09D0-D38F3FFC4EA9}"/>
          </ac:spMkLst>
        </pc:spChg>
        <pc:spChg chg="mod">
          <ac:chgData name="理奈 佐久間" userId="934263a2cbb1106c" providerId="LiveId" clId="{C46824E5-84CA-4563-B226-F3BD3D4D7F58}" dt="2025-02-03T05:55:07.729" v="941" actId="20577"/>
          <ac:spMkLst>
            <pc:docMk/>
            <pc:sldMk cId="3077512137" sldId="383"/>
            <ac:spMk id="3" creationId="{50173F5F-6566-F38B-E4A4-92E12782381A}"/>
          </ac:spMkLst>
        </pc:spChg>
        <pc:spChg chg="mod">
          <ac:chgData name="理奈 佐久間" userId="934263a2cbb1106c" providerId="LiveId" clId="{C46824E5-84CA-4563-B226-F3BD3D4D7F58}" dt="2025-02-03T05:55:17.760" v="943" actId="1076"/>
          <ac:spMkLst>
            <pc:docMk/>
            <pc:sldMk cId="3077512137" sldId="383"/>
            <ac:spMk id="4" creationId="{BA0E6639-1A27-BF58-77BC-FE43ED6DA46D}"/>
          </ac:spMkLst>
        </pc:spChg>
        <pc:spChg chg="mod">
          <ac:chgData name="理奈 佐久間" userId="934263a2cbb1106c" providerId="LiveId" clId="{C46824E5-84CA-4563-B226-F3BD3D4D7F58}" dt="2025-02-03T05:54:36.512" v="932" actId="1076"/>
          <ac:spMkLst>
            <pc:docMk/>
            <pc:sldMk cId="3077512137" sldId="383"/>
            <ac:spMk id="7" creationId="{38EF308B-621D-5FB1-75DA-F54B02D891AC}"/>
          </ac:spMkLst>
        </pc:spChg>
        <pc:spChg chg="mod">
          <ac:chgData name="理奈 佐久間" userId="934263a2cbb1106c" providerId="LiveId" clId="{C46824E5-84CA-4563-B226-F3BD3D4D7F58}" dt="2025-02-03T05:54:36.512" v="932" actId="1076"/>
          <ac:spMkLst>
            <pc:docMk/>
            <pc:sldMk cId="3077512137" sldId="383"/>
            <ac:spMk id="8" creationId="{2DB5A03E-3C1B-7DAF-5EF8-990E932BB0DD}"/>
          </ac:spMkLst>
        </pc:spChg>
        <pc:spChg chg="mod">
          <ac:chgData name="理奈 佐久間" userId="934263a2cbb1106c" providerId="LiveId" clId="{C46824E5-84CA-4563-B226-F3BD3D4D7F58}" dt="2025-02-03T05:22:42.057" v="821" actId="1076"/>
          <ac:spMkLst>
            <pc:docMk/>
            <pc:sldMk cId="3077512137" sldId="383"/>
            <ac:spMk id="9" creationId="{15BC5EB9-0A02-053D-F706-DB698DFB326D}"/>
          </ac:spMkLst>
        </pc:spChg>
        <pc:spChg chg="mod">
          <ac:chgData name="理奈 佐久間" userId="934263a2cbb1106c" providerId="LiveId" clId="{C46824E5-84CA-4563-B226-F3BD3D4D7F58}" dt="2025-02-03T05:22:42.057" v="821" actId="1076"/>
          <ac:spMkLst>
            <pc:docMk/>
            <pc:sldMk cId="3077512137" sldId="383"/>
            <ac:spMk id="10" creationId="{6912710A-5089-87F9-1AD6-EE3614FFA6DD}"/>
          </ac:spMkLst>
        </pc:spChg>
        <pc:spChg chg="mod">
          <ac:chgData name="理奈 佐久間" userId="934263a2cbb1106c" providerId="LiveId" clId="{C46824E5-84CA-4563-B226-F3BD3D4D7F58}" dt="2025-02-03T05:55:38.694" v="949" actId="20577"/>
          <ac:spMkLst>
            <pc:docMk/>
            <pc:sldMk cId="3077512137" sldId="383"/>
            <ac:spMk id="11" creationId="{CCDFBB7D-C8B8-3165-83DA-3216AA9F3224}"/>
          </ac:spMkLst>
        </pc:spChg>
        <pc:spChg chg="mod">
          <ac:chgData name="理奈 佐久間" userId="934263a2cbb1106c" providerId="LiveId" clId="{C46824E5-84CA-4563-B226-F3BD3D4D7F58}" dt="2025-02-03T05:55:31.828" v="946" actId="20577"/>
          <ac:spMkLst>
            <pc:docMk/>
            <pc:sldMk cId="3077512137" sldId="383"/>
            <ac:spMk id="12" creationId="{228150B5-E77F-6CD4-35FE-B684AF7FB52B}"/>
          </ac:spMkLst>
        </pc:spChg>
        <pc:spChg chg="add mod">
          <ac:chgData name="理奈 佐久間" userId="934263a2cbb1106c" providerId="LiveId" clId="{C46824E5-84CA-4563-B226-F3BD3D4D7F58}" dt="2025-02-03T05:40:50.839" v="858" actId="20577"/>
          <ac:spMkLst>
            <pc:docMk/>
            <pc:sldMk cId="3077512137" sldId="383"/>
            <ac:spMk id="18" creationId="{324B43EB-7039-65A4-D88D-AD0C864E6F0C}"/>
          </ac:spMkLst>
        </pc:spChg>
        <pc:picChg chg="mod">
          <ac:chgData name="理奈 佐久間" userId="934263a2cbb1106c" providerId="LiveId" clId="{C46824E5-84CA-4563-B226-F3BD3D4D7F58}" dt="2025-02-03T05:54:36.512" v="932" actId="1076"/>
          <ac:picMkLst>
            <pc:docMk/>
            <pc:sldMk cId="3077512137" sldId="383"/>
            <ac:picMk id="5" creationId="{47B87A54-FFE8-C4BE-FECB-6825FED11EA9}"/>
          </ac:picMkLst>
        </pc:picChg>
        <pc:picChg chg="mod">
          <ac:chgData name="理奈 佐久間" userId="934263a2cbb1106c" providerId="LiveId" clId="{C46824E5-84CA-4563-B226-F3BD3D4D7F58}" dt="2025-02-03T05:54:36.512" v="932" actId="1076"/>
          <ac:picMkLst>
            <pc:docMk/>
            <pc:sldMk cId="3077512137" sldId="383"/>
            <ac:picMk id="6" creationId="{32C3FC4D-65D6-1F21-E1B8-BF60E38A59DD}"/>
          </ac:picMkLst>
        </pc:picChg>
        <pc:cxnChg chg="add mod">
          <ac:chgData name="理奈 佐久間" userId="934263a2cbb1106c" providerId="LiveId" clId="{C46824E5-84CA-4563-B226-F3BD3D4D7F58}" dt="2025-02-03T05:55:12.484" v="942" actId="1076"/>
          <ac:cxnSpMkLst>
            <pc:docMk/>
            <pc:sldMk cId="3077512137" sldId="383"/>
            <ac:cxnSpMk id="13" creationId="{D30F60DF-B357-074A-231C-74A0E5F56E33}"/>
          </ac:cxnSpMkLst>
        </pc:cxnChg>
        <pc:cxnChg chg="add mod">
          <ac:chgData name="理奈 佐久間" userId="934263a2cbb1106c" providerId="LiveId" clId="{C46824E5-84CA-4563-B226-F3BD3D4D7F58}" dt="2025-02-03T05:55:23.632" v="944" actId="1076"/>
          <ac:cxnSpMkLst>
            <pc:docMk/>
            <pc:sldMk cId="3077512137" sldId="383"/>
            <ac:cxnSpMk id="14" creationId="{F0D1F531-3226-5FB6-3D2F-10979E59065C}"/>
          </ac:cxnSpMkLst>
        </pc:cxnChg>
        <pc:cxnChg chg="add mod">
          <ac:chgData name="理奈 佐久間" userId="934263a2cbb1106c" providerId="LiveId" clId="{C46824E5-84CA-4563-B226-F3BD3D4D7F58}" dt="2025-02-03T05:55:35.913" v="947" actId="1076"/>
          <ac:cxnSpMkLst>
            <pc:docMk/>
            <pc:sldMk cId="3077512137" sldId="383"/>
            <ac:cxnSpMk id="15" creationId="{C57CFA93-A74A-E2BB-9D74-DF59A664307E}"/>
          </ac:cxnSpMkLst>
        </pc:cxnChg>
        <pc:cxnChg chg="add mod">
          <ac:chgData name="理奈 佐久間" userId="934263a2cbb1106c" providerId="LiveId" clId="{C46824E5-84CA-4563-B226-F3BD3D4D7F58}" dt="2025-02-03T05:55:45.142" v="950" actId="1076"/>
          <ac:cxnSpMkLst>
            <pc:docMk/>
            <pc:sldMk cId="3077512137" sldId="383"/>
            <ac:cxnSpMk id="16" creationId="{B13F831E-CF7E-861A-448C-15BAB77E2F85}"/>
          </ac:cxnSpMkLst>
        </pc:cxnChg>
      </pc:sldChg>
      <pc:sldChg chg="addSp modSp mod modNotesTx">
        <pc:chgData name="理奈 佐久間" userId="934263a2cbb1106c" providerId="LiveId" clId="{C46824E5-84CA-4563-B226-F3BD3D4D7F58}" dt="2025-01-21T04:32:40.318" v="512" actId="207"/>
        <pc:sldMkLst>
          <pc:docMk/>
          <pc:sldMk cId="3497162691" sldId="384"/>
        </pc:sldMkLst>
        <pc:spChg chg="mod">
          <ac:chgData name="理奈 佐久間" userId="934263a2cbb1106c" providerId="LiveId" clId="{C46824E5-84CA-4563-B226-F3BD3D4D7F58}" dt="2025-01-21T04:32:40.318" v="512" actId="207"/>
          <ac:spMkLst>
            <pc:docMk/>
            <pc:sldMk cId="3497162691" sldId="384"/>
            <ac:spMk id="3" creationId="{A70135EB-B088-8A41-4859-7F28FB3D1C28}"/>
          </ac:spMkLst>
        </pc:spChg>
        <pc:spChg chg="add mod">
          <ac:chgData name="理奈 佐久間" userId="934263a2cbb1106c" providerId="LiveId" clId="{C46824E5-84CA-4563-B226-F3BD3D4D7F58}" dt="2025-01-21T03:40:01.850" v="111" actId="207"/>
          <ac:spMkLst>
            <pc:docMk/>
            <pc:sldMk cId="3497162691" sldId="384"/>
            <ac:spMk id="5" creationId="{256E6F36-A806-DF68-A1DF-BC7CC957F842}"/>
          </ac:spMkLst>
        </pc:spChg>
        <pc:spChg chg="mod">
          <ac:chgData name="理奈 佐久間" userId="934263a2cbb1106c" providerId="LiveId" clId="{C46824E5-84CA-4563-B226-F3BD3D4D7F58}" dt="2025-01-21T03:40:21.676" v="112" actId="255"/>
          <ac:spMkLst>
            <pc:docMk/>
            <pc:sldMk cId="3497162691" sldId="384"/>
            <ac:spMk id="9" creationId="{FA65A2A7-871F-EDB6-655E-0227DC736ADF}"/>
          </ac:spMkLst>
        </pc:spChg>
        <pc:spChg chg="mod">
          <ac:chgData name="理奈 佐久間" userId="934263a2cbb1106c" providerId="LiveId" clId="{C46824E5-84CA-4563-B226-F3BD3D4D7F58}" dt="2025-01-21T03:40:26.716" v="113" actId="255"/>
          <ac:spMkLst>
            <pc:docMk/>
            <pc:sldMk cId="3497162691" sldId="384"/>
            <ac:spMk id="15" creationId="{B3BF8A94-EB0F-D0E2-7C45-AB2E18A706F3}"/>
          </ac:spMkLst>
        </pc:spChg>
      </pc:sldChg>
      <pc:sldChg chg="ord">
        <pc:chgData name="理奈 佐久間" userId="934263a2cbb1106c" providerId="LiveId" clId="{C46824E5-84CA-4563-B226-F3BD3D4D7F58}" dt="2025-01-21T03:41:04.726" v="115"/>
        <pc:sldMkLst>
          <pc:docMk/>
          <pc:sldMk cId="546005283" sldId="385"/>
        </pc:sldMkLst>
      </pc:sldChg>
      <pc:sldChg chg="addSp delSp modSp mod">
        <pc:chgData name="理奈 佐久間" userId="934263a2cbb1106c" providerId="LiveId" clId="{C46824E5-84CA-4563-B226-F3BD3D4D7F58}" dt="2025-02-05T05:33:46.220" v="1696" actId="5793"/>
        <pc:sldMkLst>
          <pc:docMk/>
          <pc:sldMk cId="2146239954" sldId="386"/>
        </pc:sldMkLst>
        <pc:spChg chg="mod">
          <ac:chgData name="理奈 佐久間" userId="934263a2cbb1106c" providerId="LiveId" clId="{C46824E5-84CA-4563-B226-F3BD3D4D7F58}" dt="2025-02-05T05:33:46.220" v="1696" actId="5793"/>
          <ac:spMkLst>
            <pc:docMk/>
            <pc:sldMk cId="2146239954" sldId="386"/>
            <ac:spMk id="3" creationId="{3CC75A2E-C4F3-3E63-E18B-CEF8F60DF595}"/>
          </ac:spMkLst>
        </pc:spChg>
        <pc:spChg chg="add mod">
          <ac:chgData name="理奈 佐久間" userId="934263a2cbb1106c" providerId="LiveId" clId="{C46824E5-84CA-4563-B226-F3BD3D4D7F58}" dt="2025-02-03T05:13:28.401" v="785" actId="1076"/>
          <ac:spMkLst>
            <pc:docMk/>
            <pc:sldMk cId="2146239954" sldId="386"/>
            <ac:spMk id="5" creationId="{71981143-77B5-9AF0-02AF-00EE94506F95}"/>
          </ac:spMkLst>
        </pc:spChg>
      </pc:sldChg>
      <pc:sldChg chg="addSp delSp modSp mod">
        <pc:chgData name="理奈 佐久間" userId="934263a2cbb1106c" providerId="LiveId" clId="{C46824E5-84CA-4563-B226-F3BD3D4D7F58}" dt="2025-02-05T05:15:54.571" v="1567" actId="1076"/>
        <pc:sldMkLst>
          <pc:docMk/>
          <pc:sldMk cId="3668508550" sldId="387"/>
        </pc:sldMkLst>
        <pc:picChg chg="add mod">
          <ac:chgData name="理奈 佐久間" userId="934263a2cbb1106c" providerId="LiveId" clId="{C46824E5-84CA-4563-B226-F3BD3D4D7F58}" dt="2025-02-05T05:15:54.571" v="1567" actId="1076"/>
          <ac:picMkLst>
            <pc:docMk/>
            <pc:sldMk cId="3668508550" sldId="387"/>
            <ac:picMk id="5" creationId="{A65A0DA9-7CA2-9477-7C39-90F4395D2AB0}"/>
          </ac:picMkLst>
        </pc:picChg>
        <pc:picChg chg="mod">
          <ac:chgData name="理奈 佐久間" userId="934263a2cbb1106c" providerId="LiveId" clId="{C46824E5-84CA-4563-B226-F3BD3D4D7F58}" dt="2025-02-05T05:15:45.948" v="1563" actId="1076"/>
          <ac:picMkLst>
            <pc:docMk/>
            <pc:sldMk cId="3668508550" sldId="387"/>
            <ac:picMk id="6" creationId="{2D1D6337-109B-14F7-C3F4-14F732311E02}"/>
          </ac:picMkLst>
        </pc:picChg>
      </pc:sldChg>
      <pc:sldChg chg="addSp modSp new mod">
        <pc:chgData name="理奈 佐久間" userId="934263a2cbb1106c" providerId="LiveId" clId="{C46824E5-84CA-4563-B226-F3BD3D4D7F58}" dt="2025-01-27T04:15:32.730" v="642" actId="20577"/>
        <pc:sldMkLst>
          <pc:docMk/>
          <pc:sldMk cId="3880470501" sldId="388"/>
        </pc:sldMkLst>
        <pc:spChg chg="mod">
          <ac:chgData name="理奈 佐久間" userId="934263a2cbb1106c" providerId="LiveId" clId="{C46824E5-84CA-4563-B226-F3BD3D4D7F58}" dt="2025-01-27T04:04:26.326" v="613" actId="20577"/>
          <ac:spMkLst>
            <pc:docMk/>
            <pc:sldMk cId="3880470501" sldId="388"/>
            <ac:spMk id="2" creationId="{3A422E25-B7FB-2ABF-2CC5-DE6AB2BE8073}"/>
          </ac:spMkLst>
        </pc:spChg>
      </pc:sldChg>
      <pc:sldChg chg="ord">
        <pc:chgData name="理奈 佐久間" userId="934263a2cbb1106c" providerId="LiveId" clId="{C46824E5-84CA-4563-B226-F3BD3D4D7F58}" dt="2025-02-05T05:01:56.665" v="1502"/>
        <pc:sldMkLst>
          <pc:docMk/>
          <pc:sldMk cId="3863524276" sldId="389"/>
        </pc:sldMkLst>
      </pc:sldChg>
      <pc:sldChg chg="addSp delSp modSp new mod">
        <pc:chgData name="理奈 佐久間" userId="934263a2cbb1106c" providerId="LiveId" clId="{C46824E5-84CA-4563-B226-F3BD3D4D7F58}" dt="2025-02-05T05:05:12.574" v="1559" actId="5793"/>
        <pc:sldMkLst>
          <pc:docMk/>
          <pc:sldMk cId="872751829" sldId="390"/>
        </pc:sldMkLst>
        <pc:spChg chg="mod">
          <ac:chgData name="理奈 佐久間" userId="934263a2cbb1106c" providerId="LiveId" clId="{C46824E5-84CA-4563-B226-F3BD3D4D7F58}" dt="2025-02-05T05:03:20.964" v="1536" actId="20577"/>
          <ac:spMkLst>
            <pc:docMk/>
            <pc:sldMk cId="872751829" sldId="390"/>
            <ac:spMk id="2" creationId="{5867E070-7E55-B4B6-1F31-F24F7B551D15}"/>
          </ac:spMkLst>
        </pc:spChg>
        <pc:spChg chg="mod">
          <ac:chgData name="理奈 佐久間" userId="934263a2cbb1106c" providerId="LiveId" clId="{C46824E5-84CA-4563-B226-F3BD3D4D7F58}" dt="2025-02-05T05:05:12.574" v="1559" actId="5793"/>
          <ac:spMkLst>
            <pc:docMk/>
            <pc:sldMk cId="872751829" sldId="390"/>
            <ac:spMk id="3" creationId="{90EF8490-F579-8227-E0D5-0B83F3E9C848}"/>
          </ac:spMkLst>
        </pc:spChg>
      </pc:sldChg>
      <pc:sldChg chg="del ord">
        <pc:chgData name="理奈 佐久間" userId="934263a2cbb1106c" providerId="LiveId" clId="{C46824E5-84CA-4563-B226-F3BD3D4D7F58}" dt="2025-02-05T05:02:51.944" v="1505" actId="47"/>
        <pc:sldMkLst>
          <pc:docMk/>
          <pc:sldMk cId="1798052566" sldId="390"/>
        </pc:sldMkLst>
      </pc:sldChg>
      <pc:sldChg chg="add">
        <pc:chgData name="理奈 佐久間" userId="934263a2cbb1106c" providerId="LiveId" clId="{C46824E5-84CA-4563-B226-F3BD3D4D7F58}" dt="2025-02-05T05:03:57.747" v="1538"/>
        <pc:sldMkLst>
          <pc:docMk/>
          <pc:sldMk cId="780928059" sldId="391"/>
        </pc:sldMkLst>
      </pc:sldChg>
      <pc:sldChg chg="addSp delSp modSp add mod modNotesTx">
        <pc:chgData name="理奈 佐久間" userId="934263a2cbb1106c" providerId="LiveId" clId="{C46824E5-84CA-4563-B226-F3BD3D4D7F58}" dt="2025-02-05T06:00:47.012" v="2057" actId="14100"/>
        <pc:sldMkLst>
          <pc:docMk/>
          <pc:sldMk cId="2095135657" sldId="392"/>
        </pc:sldMkLst>
        <pc:spChg chg="mod">
          <ac:chgData name="理奈 佐久間" userId="934263a2cbb1106c" providerId="LiveId" clId="{C46824E5-84CA-4563-B226-F3BD3D4D7F58}" dt="2025-02-05T05:49:35.888" v="1935" actId="20577"/>
          <ac:spMkLst>
            <pc:docMk/>
            <pc:sldMk cId="2095135657" sldId="392"/>
            <ac:spMk id="3" creationId="{1759969E-A203-1DF4-A17E-89DA998A51A0}"/>
          </ac:spMkLst>
        </pc:spChg>
        <pc:spChg chg="mod">
          <ac:chgData name="理奈 佐久間" userId="934263a2cbb1106c" providerId="LiveId" clId="{C46824E5-84CA-4563-B226-F3BD3D4D7F58}" dt="2025-02-05T05:49:06.158" v="1931" actId="1076"/>
          <ac:spMkLst>
            <pc:docMk/>
            <pc:sldMk cId="2095135657" sldId="392"/>
            <ac:spMk id="4" creationId="{987BF43F-940A-CB92-92D2-70DBC7F623B3}"/>
          </ac:spMkLst>
        </pc:spChg>
        <pc:spChg chg="mod">
          <ac:chgData name="理奈 佐久間" userId="934263a2cbb1106c" providerId="LiveId" clId="{C46824E5-84CA-4563-B226-F3BD3D4D7F58}" dt="2025-02-05T05:49:13.875" v="1934" actId="20577"/>
          <ac:spMkLst>
            <pc:docMk/>
            <pc:sldMk cId="2095135657" sldId="392"/>
            <ac:spMk id="6" creationId="{6C284B4C-10B5-7602-5D9D-013E9D8D60A9}"/>
          </ac:spMkLst>
        </pc:spChg>
        <pc:spChg chg="mod">
          <ac:chgData name="理奈 佐久間" userId="934263a2cbb1106c" providerId="LiveId" clId="{C46824E5-84CA-4563-B226-F3BD3D4D7F58}" dt="2025-02-05T05:48:07.487" v="1910" actId="1076"/>
          <ac:spMkLst>
            <pc:docMk/>
            <pc:sldMk cId="2095135657" sldId="392"/>
            <ac:spMk id="7" creationId="{8D407356-233F-CB0D-F3B5-B578E04E854B}"/>
          </ac:spMkLst>
        </pc:spChg>
        <pc:spChg chg="mod">
          <ac:chgData name="理奈 佐久間" userId="934263a2cbb1106c" providerId="LiveId" clId="{C46824E5-84CA-4563-B226-F3BD3D4D7F58}" dt="2025-02-05T05:48:02.231" v="1909" actId="1076"/>
          <ac:spMkLst>
            <pc:docMk/>
            <pc:sldMk cId="2095135657" sldId="392"/>
            <ac:spMk id="8" creationId="{AD7253C4-E46B-C4A3-807C-CED9DA335D74}"/>
          </ac:spMkLst>
        </pc:spChg>
        <pc:spChg chg="add mod">
          <ac:chgData name="理奈 佐久間" userId="934263a2cbb1106c" providerId="LiveId" clId="{C46824E5-84CA-4563-B226-F3BD3D4D7F58}" dt="2025-02-05T05:48:12.940" v="1911" actId="1076"/>
          <ac:spMkLst>
            <pc:docMk/>
            <pc:sldMk cId="2095135657" sldId="392"/>
            <ac:spMk id="9" creationId="{08533D4F-CF68-A765-3E45-721E2B7BCD11}"/>
          </ac:spMkLst>
        </pc:spChg>
        <pc:spChg chg="add mod">
          <ac:chgData name="理奈 佐久間" userId="934263a2cbb1106c" providerId="LiveId" clId="{C46824E5-84CA-4563-B226-F3BD3D4D7F58}" dt="2025-02-05T05:54:02.983" v="2009" actId="14100"/>
          <ac:spMkLst>
            <pc:docMk/>
            <pc:sldMk cId="2095135657" sldId="392"/>
            <ac:spMk id="12" creationId="{2ACDCA9F-FE85-DBE3-FE84-75545C3A1827}"/>
          </ac:spMkLst>
        </pc:spChg>
        <pc:spChg chg="add mod">
          <ac:chgData name="理奈 佐久間" userId="934263a2cbb1106c" providerId="LiveId" clId="{C46824E5-84CA-4563-B226-F3BD3D4D7F58}" dt="2025-02-05T05:54:10.250" v="2012" actId="1076"/>
          <ac:spMkLst>
            <pc:docMk/>
            <pc:sldMk cId="2095135657" sldId="392"/>
            <ac:spMk id="13" creationId="{19D4F207-63EA-7088-6068-8E93DD911E6F}"/>
          </ac:spMkLst>
        </pc:spChg>
        <pc:spChg chg="add mod">
          <ac:chgData name="理奈 佐久間" userId="934263a2cbb1106c" providerId="LiveId" clId="{C46824E5-84CA-4563-B226-F3BD3D4D7F58}" dt="2025-02-05T05:53:38.742" v="2003" actId="1076"/>
          <ac:spMkLst>
            <pc:docMk/>
            <pc:sldMk cId="2095135657" sldId="392"/>
            <ac:spMk id="14" creationId="{267DCA7B-63B2-FFE9-7C70-1B84BF2EA0B0}"/>
          </ac:spMkLst>
        </pc:spChg>
        <pc:spChg chg="add mod">
          <ac:chgData name="理奈 佐久間" userId="934263a2cbb1106c" providerId="LiveId" clId="{C46824E5-84CA-4563-B226-F3BD3D4D7F58}" dt="2025-02-05T05:53:34.120" v="2002" actId="1076"/>
          <ac:spMkLst>
            <pc:docMk/>
            <pc:sldMk cId="2095135657" sldId="392"/>
            <ac:spMk id="15" creationId="{E86708AF-7047-06AC-4134-12AB66C9A37D}"/>
          </ac:spMkLst>
        </pc:spChg>
        <pc:spChg chg="add mod">
          <ac:chgData name="理奈 佐久間" userId="934263a2cbb1106c" providerId="LiveId" clId="{C46824E5-84CA-4563-B226-F3BD3D4D7F58}" dt="2025-02-05T05:55:00.981" v="2046" actId="1076"/>
          <ac:spMkLst>
            <pc:docMk/>
            <pc:sldMk cId="2095135657" sldId="392"/>
            <ac:spMk id="16" creationId="{158990EA-6788-0786-3BC1-1CE1E4F2BD71}"/>
          </ac:spMkLst>
        </pc:spChg>
        <pc:picChg chg="mod ord modCrop">
          <ac:chgData name="理奈 佐久間" userId="934263a2cbb1106c" providerId="LiveId" clId="{C46824E5-84CA-4563-B226-F3BD3D4D7F58}" dt="2025-02-05T05:54:51.489" v="2044" actId="732"/>
          <ac:picMkLst>
            <pc:docMk/>
            <pc:sldMk cId="2095135657" sldId="392"/>
            <ac:picMk id="10" creationId="{39887944-E8FA-9713-8C13-A727E249D5E8}"/>
          </ac:picMkLst>
        </pc:picChg>
        <pc:picChg chg="add mod modCrop">
          <ac:chgData name="理奈 佐久間" userId="934263a2cbb1106c" providerId="LiveId" clId="{C46824E5-84CA-4563-B226-F3BD3D4D7F58}" dt="2025-02-05T06:00:47.012" v="2057" actId="14100"/>
          <ac:picMkLst>
            <pc:docMk/>
            <pc:sldMk cId="2095135657" sldId="392"/>
            <ac:picMk id="17" creationId="{1524C1A6-598E-FE87-9B6D-73F6136D2D72}"/>
          </ac:picMkLst>
        </pc:picChg>
      </pc:sldChg>
      <pc:sldChg chg="new del">
        <pc:chgData name="理奈 佐久間" userId="934263a2cbb1106c" providerId="LiveId" clId="{C46824E5-84CA-4563-B226-F3BD3D4D7F58}" dt="2025-02-05T06:23:54.783" v="2066" actId="47"/>
        <pc:sldMkLst>
          <pc:docMk/>
          <pc:sldMk cId="2206541723" sldId="393"/>
        </pc:sldMkLst>
      </pc:sldChg>
      <pc:sldChg chg="new del">
        <pc:chgData name="理奈 佐久間" userId="934263a2cbb1106c" providerId="LiveId" clId="{C46824E5-84CA-4563-B226-F3BD3D4D7F58}" dt="2025-02-05T06:23:57.538" v="2067" actId="47"/>
        <pc:sldMkLst>
          <pc:docMk/>
          <pc:sldMk cId="2919586572" sldId="394"/>
        </pc:sldMkLst>
      </pc:sldChg>
    </pc:docChg>
  </pc:docChgLst>
  <pc:docChgLst>
    <pc:chgData name="理奈 佐久間" userId="934263a2cbb1106c" providerId="LiveId" clId="{1D0A9B1F-4ACE-4B02-AB7C-88EAB202AF69}"/>
    <pc:docChg chg="undo redo custSel addSld delSld modSld sldOrd modMainMaster">
      <pc:chgData name="理奈 佐久間" userId="934263a2cbb1106c" providerId="LiveId" clId="{1D0A9B1F-4ACE-4B02-AB7C-88EAB202AF69}" dt="2025-02-07T05:43:21.866" v="5638" actId="20577"/>
      <pc:docMkLst>
        <pc:docMk/>
      </pc:docMkLst>
      <pc:sldChg chg="modSp mod">
        <pc:chgData name="理奈 佐久間" userId="934263a2cbb1106c" providerId="LiveId" clId="{1D0A9B1F-4ACE-4B02-AB7C-88EAB202AF69}" dt="2025-01-20T05:12:04.701" v="2012" actId="20577"/>
        <pc:sldMkLst>
          <pc:docMk/>
          <pc:sldMk cId="1425433" sldId="256"/>
        </pc:sldMkLst>
        <pc:spChg chg="mod">
          <ac:chgData name="理奈 佐久間" userId="934263a2cbb1106c" providerId="LiveId" clId="{1D0A9B1F-4ACE-4B02-AB7C-88EAB202AF69}" dt="2025-01-20T05:12:04.701" v="2012" actId="20577"/>
          <ac:spMkLst>
            <pc:docMk/>
            <pc:sldMk cId="1425433" sldId="256"/>
            <ac:spMk id="4" creationId="{6A85899F-8ED6-A3E8-1000-1B33DC624508}"/>
          </ac:spMkLst>
        </pc:spChg>
        <pc:spChg chg="mod">
          <ac:chgData name="理奈 佐久間" userId="934263a2cbb1106c" providerId="LiveId" clId="{1D0A9B1F-4ACE-4B02-AB7C-88EAB202AF69}" dt="2025-01-20T05:11:56.154" v="2000" actId="20577"/>
          <ac:spMkLst>
            <pc:docMk/>
            <pc:sldMk cId="1425433" sldId="256"/>
            <ac:spMk id="5" creationId="{19D861D6-1B33-50C2-1F98-A727DE57629C}"/>
          </ac:spMkLst>
        </pc:spChg>
      </pc:sldChg>
      <pc:sldChg chg="modSp mod modNotesTx">
        <pc:chgData name="理奈 佐久間" userId="934263a2cbb1106c" providerId="LiveId" clId="{1D0A9B1F-4ACE-4B02-AB7C-88EAB202AF69}" dt="2025-02-06T23:46:21.404" v="4825" actId="20577"/>
        <pc:sldMkLst>
          <pc:docMk/>
          <pc:sldMk cId="1007903458" sldId="279"/>
        </pc:sldMkLst>
        <pc:spChg chg="mod">
          <ac:chgData name="理奈 佐久間" userId="934263a2cbb1106c" providerId="LiveId" clId="{1D0A9B1F-4ACE-4B02-AB7C-88EAB202AF69}" dt="2025-01-20T05:51:05.557" v="2043" actId="1076"/>
          <ac:spMkLst>
            <pc:docMk/>
            <pc:sldMk cId="1007903458" sldId="279"/>
            <ac:spMk id="2" creationId="{9FA3A06C-99E0-B5B5-F5F5-4486F6645A25}"/>
          </ac:spMkLst>
        </pc:spChg>
      </pc:sldChg>
      <pc:sldChg chg="modNotesTx">
        <pc:chgData name="理奈 佐久間" userId="934263a2cbb1106c" providerId="LiveId" clId="{1D0A9B1F-4ACE-4B02-AB7C-88EAB202AF69}" dt="2025-02-07T02:34:27.867" v="5149"/>
        <pc:sldMkLst>
          <pc:docMk/>
          <pc:sldMk cId="1019435917" sldId="289"/>
        </pc:sldMkLst>
      </pc:sldChg>
      <pc:sldChg chg="modSp mod ord modNotesTx">
        <pc:chgData name="理奈 佐久間" userId="934263a2cbb1106c" providerId="LiveId" clId="{1D0A9B1F-4ACE-4B02-AB7C-88EAB202AF69}" dt="2025-02-07T04:47:27.310" v="5536"/>
        <pc:sldMkLst>
          <pc:docMk/>
          <pc:sldMk cId="3260992022" sldId="290"/>
        </pc:sldMkLst>
        <pc:spChg chg="mod">
          <ac:chgData name="理奈 佐久間" userId="934263a2cbb1106c" providerId="LiveId" clId="{1D0A9B1F-4ACE-4B02-AB7C-88EAB202AF69}" dt="2025-01-19T14:51:36.341" v="62" actId="207"/>
          <ac:spMkLst>
            <pc:docMk/>
            <pc:sldMk cId="3260992022" sldId="290"/>
            <ac:spMk id="3" creationId="{F18CF411-B403-76EE-BFD8-7A1434AB820B}"/>
          </ac:spMkLst>
        </pc:spChg>
      </pc:sldChg>
      <pc:sldChg chg="modNotesTx">
        <pc:chgData name="理奈 佐久間" userId="934263a2cbb1106c" providerId="LiveId" clId="{1D0A9B1F-4ACE-4B02-AB7C-88EAB202AF69}" dt="2025-02-07T05:43:21.866" v="5638" actId="20577"/>
        <pc:sldMkLst>
          <pc:docMk/>
          <pc:sldMk cId="2143791859" sldId="291"/>
        </pc:sldMkLst>
      </pc:sldChg>
      <pc:sldChg chg="modNotesTx">
        <pc:chgData name="理奈 佐久間" userId="934263a2cbb1106c" providerId="LiveId" clId="{1D0A9B1F-4ACE-4B02-AB7C-88EAB202AF69}" dt="2025-02-06T23:46:57.397" v="4848" actId="20577"/>
        <pc:sldMkLst>
          <pc:docMk/>
          <pc:sldMk cId="2551553399" sldId="295"/>
        </pc:sldMkLst>
      </pc:sldChg>
      <pc:sldChg chg="modNotesTx">
        <pc:chgData name="理奈 佐久間" userId="934263a2cbb1106c" providerId="LiveId" clId="{1D0A9B1F-4ACE-4B02-AB7C-88EAB202AF69}" dt="2025-02-06T23:46:31.793" v="4829" actId="20577"/>
        <pc:sldMkLst>
          <pc:docMk/>
          <pc:sldMk cId="2868828178" sldId="300"/>
        </pc:sldMkLst>
      </pc:sldChg>
      <pc:sldChg chg="modSp mod modNotesTx">
        <pc:chgData name="理奈 佐久間" userId="934263a2cbb1106c" providerId="LiveId" clId="{1D0A9B1F-4ACE-4B02-AB7C-88EAB202AF69}" dt="2025-02-06T23:48:13.540" v="4876" actId="20577"/>
        <pc:sldMkLst>
          <pc:docMk/>
          <pc:sldMk cId="518773943" sldId="325"/>
        </pc:sldMkLst>
        <pc:spChg chg="mod">
          <ac:chgData name="理奈 佐久間" userId="934263a2cbb1106c" providerId="LiveId" clId="{1D0A9B1F-4ACE-4B02-AB7C-88EAB202AF69}" dt="2025-01-20T03:37:28.092" v="1771" actId="14100"/>
          <ac:spMkLst>
            <pc:docMk/>
            <pc:sldMk cId="518773943" sldId="325"/>
            <ac:spMk id="3" creationId="{4E3786EE-B6B8-FF85-3112-D9BC68A0AD49}"/>
          </ac:spMkLst>
        </pc:spChg>
      </pc:sldChg>
      <pc:sldChg chg="modSp mod modNotesTx">
        <pc:chgData name="理奈 佐久間" userId="934263a2cbb1106c" providerId="LiveId" clId="{1D0A9B1F-4ACE-4B02-AB7C-88EAB202AF69}" dt="2025-02-06T23:47:20.934" v="4852" actId="20577"/>
        <pc:sldMkLst>
          <pc:docMk/>
          <pc:sldMk cId="3637210423" sldId="331"/>
        </pc:sldMkLst>
        <pc:picChg chg="mod">
          <ac:chgData name="理奈 佐久間" userId="934263a2cbb1106c" providerId="LiveId" clId="{1D0A9B1F-4ACE-4B02-AB7C-88EAB202AF69}" dt="2025-01-20T05:51:43.908" v="2045" actId="1036"/>
          <ac:picMkLst>
            <pc:docMk/>
            <pc:sldMk cId="3637210423" sldId="331"/>
            <ac:picMk id="6" creationId="{93E912A1-5C8D-1815-93A7-A13A3FC12373}"/>
          </ac:picMkLst>
        </pc:picChg>
      </pc:sldChg>
      <pc:sldChg chg="modNotesTx">
        <pc:chgData name="理奈 佐久間" userId="934263a2cbb1106c" providerId="LiveId" clId="{1D0A9B1F-4ACE-4B02-AB7C-88EAB202AF69}" dt="2025-02-06T23:47:37.269" v="4868" actId="20577"/>
        <pc:sldMkLst>
          <pc:docMk/>
          <pc:sldMk cId="1299238081" sldId="332"/>
        </pc:sldMkLst>
      </pc:sldChg>
      <pc:sldChg chg="modSp mod modNotesTx">
        <pc:chgData name="理奈 佐久間" userId="934263a2cbb1106c" providerId="LiveId" clId="{1D0A9B1F-4ACE-4B02-AB7C-88EAB202AF69}" dt="2025-02-06T23:48:58.146" v="4882" actId="6549"/>
        <pc:sldMkLst>
          <pc:docMk/>
          <pc:sldMk cId="393459829" sldId="334"/>
        </pc:sldMkLst>
        <pc:spChg chg="mod">
          <ac:chgData name="理奈 佐久間" userId="934263a2cbb1106c" providerId="LiveId" clId="{1D0A9B1F-4ACE-4B02-AB7C-88EAB202AF69}" dt="2025-01-20T03:38:36.870" v="1813" actId="6549"/>
          <ac:spMkLst>
            <pc:docMk/>
            <pc:sldMk cId="393459829" sldId="334"/>
            <ac:spMk id="3" creationId="{91670172-E19C-B3A4-2369-0EE747EF202A}"/>
          </ac:spMkLst>
        </pc:spChg>
      </pc:sldChg>
      <pc:sldChg chg="modSp mod modNotesTx">
        <pc:chgData name="理奈 佐久間" userId="934263a2cbb1106c" providerId="LiveId" clId="{1D0A9B1F-4ACE-4B02-AB7C-88EAB202AF69}" dt="2025-02-07T02:46:53.714" v="5210" actId="20577"/>
        <pc:sldMkLst>
          <pc:docMk/>
          <pc:sldMk cId="2445131625" sldId="336"/>
        </pc:sldMkLst>
        <pc:spChg chg="mod">
          <ac:chgData name="理奈 佐久間" userId="934263a2cbb1106c" providerId="LiveId" clId="{1D0A9B1F-4ACE-4B02-AB7C-88EAB202AF69}" dt="2025-01-20T22:52:43.035" v="2076" actId="1076"/>
          <ac:spMkLst>
            <pc:docMk/>
            <pc:sldMk cId="2445131625" sldId="336"/>
            <ac:spMk id="2" creationId="{D862AF55-2C16-2A31-2620-23F626F00CDC}"/>
          </ac:spMkLst>
        </pc:spChg>
      </pc:sldChg>
      <pc:sldChg chg="addSp delSp modSp mod modNotesTx">
        <pc:chgData name="理奈 佐久間" userId="934263a2cbb1106c" providerId="LiveId" clId="{1D0A9B1F-4ACE-4B02-AB7C-88EAB202AF69}" dt="2025-02-07T02:48:06.522" v="5306" actId="20577"/>
        <pc:sldMkLst>
          <pc:docMk/>
          <pc:sldMk cId="594980909" sldId="337"/>
        </pc:sldMkLst>
        <pc:spChg chg="mod">
          <ac:chgData name="理奈 佐久間" userId="934263a2cbb1106c" providerId="LiveId" clId="{1D0A9B1F-4ACE-4B02-AB7C-88EAB202AF69}" dt="2025-01-20T03:22:12.989" v="1658" actId="255"/>
          <ac:spMkLst>
            <pc:docMk/>
            <pc:sldMk cId="594980909" sldId="337"/>
            <ac:spMk id="3" creationId="{7E992725-4B74-5809-647E-68587D9D2C4A}"/>
          </ac:spMkLst>
        </pc:spChg>
        <pc:picChg chg="add mod">
          <ac:chgData name="理奈 佐久間" userId="934263a2cbb1106c" providerId="LiveId" clId="{1D0A9B1F-4ACE-4B02-AB7C-88EAB202AF69}" dt="2025-01-20T03:16:21.868" v="1487" actId="1076"/>
          <ac:picMkLst>
            <pc:docMk/>
            <pc:sldMk cId="594980909" sldId="337"/>
            <ac:picMk id="5" creationId="{3D063E18-926B-2559-CA57-434BFEAA7369}"/>
          </ac:picMkLst>
        </pc:picChg>
      </pc:sldChg>
      <pc:sldChg chg="addSp delSp modSp mod modNotesTx">
        <pc:chgData name="理奈 佐久間" userId="934263a2cbb1106c" providerId="LiveId" clId="{1D0A9B1F-4ACE-4B02-AB7C-88EAB202AF69}" dt="2025-02-06T23:40:15.838" v="4756" actId="20577"/>
        <pc:sldMkLst>
          <pc:docMk/>
          <pc:sldMk cId="2920886210" sldId="355"/>
        </pc:sldMkLst>
        <pc:spChg chg="mod">
          <ac:chgData name="理奈 佐久間" userId="934263a2cbb1106c" providerId="LiveId" clId="{1D0A9B1F-4ACE-4B02-AB7C-88EAB202AF69}" dt="2025-02-02T11:05:17.852" v="4294" actId="20577"/>
          <ac:spMkLst>
            <pc:docMk/>
            <pc:sldMk cId="2920886210" sldId="355"/>
            <ac:spMk id="3" creationId="{32390C2E-A46D-50B3-CC99-B7AB4A9CAC44}"/>
          </ac:spMkLst>
        </pc:spChg>
        <pc:spChg chg="add mod ord">
          <ac:chgData name="理奈 佐久間" userId="934263a2cbb1106c" providerId="LiveId" clId="{1D0A9B1F-4ACE-4B02-AB7C-88EAB202AF69}" dt="2025-02-02T11:00:07.899" v="4223" actId="1076"/>
          <ac:spMkLst>
            <pc:docMk/>
            <pc:sldMk cId="2920886210" sldId="355"/>
            <ac:spMk id="8" creationId="{B9E36F4B-3752-9E85-1EF9-951609F9B4D0}"/>
          </ac:spMkLst>
        </pc:spChg>
        <pc:spChg chg="add mod ord">
          <ac:chgData name="理奈 佐久間" userId="934263a2cbb1106c" providerId="LiveId" clId="{1D0A9B1F-4ACE-4B02-AB7C-88EAB202AF69}" dt="2025-02-02T11:00:27.679" v="4226" actId="167"/>
          <ac:spMkLst>
            <pc:docMk/>
            <pc:sldMk cId="2920886210" sldId="355"/>
            <ac:spMk id="9" creationId="{B08E1F39-8D2D-E5EA-136E-39E350254EB6}"/>
          </ac:spMkLst>
        </pc:spChg>
        <pc:spChg chg="mod">
          <ac:chgData name="理奈 佐久間" userId="934263a2cbb1106c" providerId="LiveId" clId="{1D0A9B1F-4ACE-4B02-AB7C-88EAB202AF69}" dt="2025-02-02T11:01:52.842" v="4235" actId="1076"/>
          <ac:spMkLst>
            <pc:docMk/>
            <pc:sldMk cId="2920886210" sldId="355"/>
            <ac:spMk id="26" creationId="{AA5BC74E-7B3A-03A4-4F66-B58A91303F50}"/>
          </ac:spMkLst>
        </pc:spChg>
        <pc:spChg chg="mod">
          <ac:chgData name="理奈 佐久間" userId="934263a2cbb1106c" providerId="LiveId" clId="{1D0A9B1F-4ACE-4B02-AB7C-88EAB202AF69}" dt="2025-02-02T11:01:45.076" v="4234" actId="1076"/>
          <ac:spMkLst>
            <pc:docMk/>
            <pc:sldMk cId="2920886210" sldId="355"/>
            <ac:spMk id="27" creationId="{8140F2C6-FC9A-7F95-8A92-ED72C7F600FD}"/>
          </ac:spMkLst>
        </pc:spChg>
        <pc:spChg chg="mod">
          <ac:chgData name="理奈 佐久間" userId="934263a2cbb1106c" providerId="LiveId" clId="{1D0A9B1F-4ACE-4B02-AB7C-88EAB202AF69}" dt="2025-02-02T11:00:48.820" v="4229" actId="1076"/>
          <ac:spMkLst>
            <pc:docMk/>
            <pc:sldMk cId="2920886210" sldId="355"/>
            <ac:spMk id="33" creationId="{F765ABA2-AF4E-101A-D773-761445027184}"/>
          </ac:spMkLst>
        </pc:spChg>
        <pc:spChg chg="mod">
          <ac:chgData name="理奈 佐久間" userId="934263a2cbb1106c" providerId="LiveId" clId="{1D0A9B1F-4ACE-4B02-AB7C-88EAB202AF69}" dt="2025-02-02T11:01:00.141" v="4231" actId="1076"/>
          <ac:spMkLst>
            <pc:docMk/>
            <pc:sldMk cId="2920886210" sldId="355"/>
            <ac:spMk id="34" creationId="{D4E4710B-FFED-4E53-6477-4B255D31E7C5}"/>
          </ac:spMkLst>
        </pc:spChg>
        <pc:spChg chg="mod">
          <ac:chgData name="理奈 佐久間" userId="934263a2cbb1106c" providerId="LiveId" clId="{1D0A9B1F-4ACE-4B02-AB7C-88EAB202AF69}" dt="2025-02-02T11:00:52.824" v="4230" actId="1076"/>
          <ac:spMkLst>
            <pc:docMk/>
            <pc:sldMk cId="2920886210" sldId="355"/>
            <ac:spMk id="36" creationId="{462A6E38-B354-E187-B159-53157EB92C53}"/>
          </ac:spMkLst>
        </pc:spChg>
        <pc:spChg chg="mod">
          <ac:chgData name="理奈 佐久間" userId="934263a2cbb1106c" providerId="LiveId" clId="{1D0A9B1F-4ACE-4B02-AB7C-88EAB202AF69}" dt="2025-02-02T11:01:08.541" v="4232" actId="1076"/>
          <ac:spMkLst>
            <pc:docMk/>
            <pc:sldMk cId="2920886210" sldId="355"/>
            <ac:spMk id="37" creationId="{88D3A1BC-8658-CCA3-B33D-1414C28A3F21}"/>
          </ac:spMkLst>
        </pc:spChg>
        <pc:grpChg chg="add mod">
          <ac:chgData name="理奈 佐久間" userId="934263a2cbb1106c" providerId="LiveId" clId="{1D0A9B1F-4ACE-4B02-AB7C-88EAB202AF69}" dt="2025-02-02T11:04:27.518" v="4270" actId="1076"/>
          <ac:grpSpMkLst>
            <pc:docMk/>
            <pc:sldMk cId="2920886210" sldId="355"/>
            <ac:grpSpMk id="5" creationId="{090E030B-DBB2-53A7-51A3-AC2D56089FBA}"/>
          </ac:grpSpMkLst>
        </pc:grpChg>
        <pc:picChg chg="mod">
          <ac:chgData name="理奈 佐久間" userId="934263a2cbb1106c" providerId="LiveId" clId="{1D0A9B1F-4ACE-4B02-AB7C-88EAB202AF69}" dt="2025-02-02T10:57:31.372" v="4210" actId="164"/>
          <ac:picMkLst>
            <pc:docMk/>
            <pc:sldMk cId="2920886210" sldId="355"/>
            <ac:picMk id="30" creationId="{F76A44C7-C072-9A04-E2FF-913807B96DFE}"/>
          </ac:picMkLst>
        </pc:picChg>
        <pc:picChg chg="mod">
          <ac:chgData name="理奈 佐久間" userId="934263a2cbb1106c" providerId="LiveId" clId="{1D0A9B1F-4ACE-4B02-AB7C-88EAB202AF69}" dt="2025-02-02T10:57:31.372" v="4210" actId="164"/>
          <ac:picMkLst>
            <pc:docMk/>
            <pc:sldMk cId="2920886210" sldId="355"/>
            <ac:picMk id="31" creationId="{40D3B567-AD0D-1420-3EBB-A47A563B7F71}"/>
          </ac:picMkLst>
        </pc:picChg>
        <pc:picChg chg="mod">
          <ac:chgData name="理奈 佐久間" userId="934263a2cbb1106c" providerId="LiveId" clId="{1D0A9B1F-4ACE-4B02-AB7C-88EAB202AF69}" dt="2025-02-02T10:57:31.372" v="4210" actId="164"/>
          <ac:picMkLst>
            <pc:docMk/>
            <pc:sldMk cId="2920886210" sldId="355"/>
            <ac:picMk id="32" creationId="{5CF8AFF0-6EC0-8D70-8504-578F97BD2E3B}"/>
          </ac:picMkLst>
        </pc:picChg>
        <pc:cxnChg chg="mod">
          <ac:chgData name="理奈 佐久間" userId="934263a2cbb1106c" providerId="LiveId" clId="{1D0A9B1F-4ACE-4B02-AB7C-88EAB202AF69}" dt="2025-02-02T10:56:32.907" v="4206" actId="164"/>
          <ac:cxnSpMkLst>
            <pc:docMk/>
            <pc:sldMk cId="2920886210" sldId="355"/>
            <ac:cxnSpMk id="25" creationId="{1AA04900-52B9-4A43-B448-26666DDA963B}"/>
          </ac:cxnSpMkLst>
        </pc:cxnChg>
      </pc:sldChg>
      <pc:sldChg chg="modSp mod modNotesTx">
        <pc:chgData name="理奈 佐久間" userId="934263a2cbb1106c" providerId="LiveId" clId="{1D0A9B1F-4ACE-4B02-AB7C-88EAB202AF69}" dt="2025-02-06T23:40:51.119" v="4762" actId="20577"/>
        <pc:sldMkLst>
          <pc:docMk/>
          <pc:sldMk cId="154803468" sldId="360"/>
        </pc:sldMkLst>
        <pc:spChg chg="mod">
          <ac:chgData name="理奈 佐久間" userId="934263a2cbb1106c" providerId="LiveId" clId="{1D0A9B1F-4ACE-4B02-AB7C-88EAB202AF69}" dt="2025-02-05T00:15:50.007" v="4487" actId="14100"/>
          <ac:spMkLst>
            <pc:docMk/>
            <pc:sldMk cId="154803468" sldId="360"/>
            <ac:spMk id="3" creationId="{8126FF29-DF23-C177-C1E9-C4066EF62363}"/>
          </ac:spMkLst>
        </pc:spChg>
        <pc:spChg chg="mod">
          <ac:chgData name="理奈 佐久間" userId="934263a2cbb1106c" providerId="LiveId" clId="{1D0A9B1F-4ACE-4B02-AB7C-88EAB202AF69}" dt="2025-02-05T00:15:33.121" v="4485" actId="1076"/>
          <ac:spMkLst>
            <pc:docMk/>
            <pc:sldMk cId="154803468" sldId="360"/>
            <ac:spMk id="11" creationId="{E3C63674-DC88-BA59-3DF1-870D91A62BAB}"/>
          </ac:spMkLst>
        </pc:spChg>
        <pc:grpChg chg="mod">
          <ac:chgData name="理奈 佐久間" userId="934263a2cbb1106c" providerId="LiveId" clId="{1D0A9B1F-4ACE-4B02-AB7C-88EAB202AF69}" dt="2025-02-05T00:15:37.261" v="4486" actId="1076"/>
          <ac:grpSpMkLst>
            <pc:docMk/>
            <pc:sldMk cId="154803468" sldId="360"/>
            <ac:grpSpMk id="6" creationId="{97C7F44D-D64D-4847-4129-D9F6B2C9ED48}"/>
          </ac:grpSpMkLst>
        </pc:grpChg>
      </pc:sldChg>
      <pc:sldChg chg="modSp mod modNotesTx">
        <pc:chgData name="理奈 佐久間" userId="934263a2cbb1106c" providerId="LiveId" clId="{1D0A9B1F-4ACE-4B02-AB7C-88EAB202AF69}" dt="2025-02-06T23:49:45.828" v="4912" actId="20577"/>
        <pc:sldMkLst>
          <pc:docMk/>
          <pc:sldMk cId="407719722" sldId="363"/>
        </pc:sldMkLst>
        <pc:spChg chg="mod">
          <ac:chgData name="理奈 佐久間" userId="934263a2cbb1106c" providerId="LiveId" clId="{1D0A9B1F-4ACE-4B02-AB7C-88EAB202AF69}" dt="2025-01-28T04:32:35.078" v="3615" actId="20577"/>
          <ac:spMkLst>
            <pc:docMk/>
            <pc:sldMk cId="407719722" sldId="363"/>
            <ac:spMk id="2" creationId="{D8847B22-98F1-8B19-BD6F-52F0FF568B01}"/>
          </ac:spMkLst>
        </pc:spChg>
        <pc:picChg chg="mod">
          <ac:chgData name="理奈 佐久間" userId="934263a2cbb1106c" providerId="LiveId" clId="{1D0A9B1F-4ACE-4B02-AB7C-88EAB202AF69}" dt="2025-01-20T05:52:35.384" v="2051" actId="14100"/>
          <ac:picMkLst>
            <pc:docMk/>
            <pc:sldMk cId="407719722" sldId="363"/>
            <ac:picMk id="5" creationId="{A32B5D46-8966-437C-402F-962BC5F4F253}"/>
          </ac:picMkLst>
        </pc:picChg>
      </pc:sldChg>
      <pc:sldChg chg="delSp modSp mod modNotesTx">
        <pc:chgData name="理奈 佐久間" userId="934263a2cbb1106c" providerId="LiveId" clId="{1D0A9B1F-4ACE-4B02-AB7C-88EAB202AF69}" dt="2025-02-07T04:26:10.239" v="5534" actId="20577"/>
        <pc:sldMkLst>
          <pc:docMk/>
          <pc:sldMk cId="2923524409" sldId="368"/>
        </pc:sldMkLst>
        <pc:spChg chg="mod">
          <ac:chgData name="理奈 佐久間" userId="934263a2cbb1106c" providerId="LiveId" clId="{1D0A9B1F-4ACE-4B02-AB7C-88EAB202AF69}" dt="2025-02-05T00:19:03.191" v="4516" actId="14100"/>
          <ac:spMkLst>
            <pc:docMk/>
            <pc:sldMk cId="2923524409" sldId="368"/>
            <ac:spMk id="3" creationId="{50468C8B-8F37-519F-464A-5C700CBEE23C}"/>
          </ac:spMkLst>
        </pc:spChg>
        <pc:spChg chg="mod">
          <ac:chgData name="理奈 佐久間" userId="934263a2cbb1106c" providerId="LiveId" clId="{1D0A9B1F-4ACE-4B02-AB7C-88EAB202AF69}" dt="2025-02-05T00:39:31.113" v="4520"/>
          <ac:spMkLst>
            <pc:docMk/>
            <pc:sldMk cId="2923524409" sldId="368"/>
            <ac:spMk id="4" creationId="{BD0982F1-16EE-97EF-899E-4A16AF68BBC1}"/>
          </ac:spMkLst>
        </pc:spChg>
        <pc:spChg chg="mod">
          <ac:chgData name="理奈 佐久間" userId="934263a2cbb1106c" providerId="LiveId" clId="{1D0A9B1F-4ACE-4B02-AB7C-88EAB202AF69}" dt="2025-02-05T00:18:33.203" v="4506" actId="1076"/>
          <ac:spMkLst>
            <pc:docMk/>
            <pc:sldMk cId="2923524409" sldId="368"/>
            <ac:spMk id="52" creationId="{B0A29E7C-553E-EF81-E488-92DEA902744C}"/>
          </ac:spMkLst>
        </pc:spChg>
      </pc:sldChg>
      <pc:sldChg chg="modSp mod modNotesTx">
        <pc:chgData name="理奈 佐久間" userId="934263a2cbb1106c" providerId="LiveId" clId="{1D0A9B1F-4ACE-4B02-AB7C-88EAB202AF69}" dt="2025-02-06T23:41:57.920" v="4777" actId="20577"/>
        <pc:sldMkLst>
          <pc:docMk/>
          <pc:sldMk cId="3725398529" sldId="370"/>
        </pc:sldMkLst>
        <pc:spChg chg="mod">
          <ac:chgData name="理奈 佐久間" userId="934263a2cbb1106c" providerId="LiveId" clId="{1D0A9B1F-4ACE-4B02-AB7C-88EAB202AF69}" dt="2025-02-04T23:45:42.342" v="4464"/>
          <ac:spMkLst>
            <pc:docMk/>
            <pc:sldMk cId="3725398529" sldId="370"/>
            <ac:spMk id="32" creationId="{0029648B-2C75-84C5-6A70-F9DFB5857C60}"/>
          </ac:spMkLst>
        </pc:spChg>
      </pc:sldChg>
      <pc:sldChg chg="addSp modSp mod modNotesTx">
        <pc:chgData name="理奈 佐久間" userId="934263a2cbb1106c" providerId="LiveId" clId="{1D0A9B1F-4ACE-4B02-AB7C-88EAB202AF69}" dt="2025-02-06T23:46:37.284" v="4833" actId="20577"/>
        <pc:sldMkLst>
          <pc:docMk/>
          <pc:sldMk cId="2464432817" sldId="373"/>
        </pc:sldMkLst>
        <pc:spChg chg="mod">
          <ac:chgData name="理奈 佐久間" userId="934263a2cbb1106c" providerId="LiveId" clId="{1D0A9B1F-4ACE-4B02-AB7C-88EAB202AF69}" dt="2025-01-28T04:57:06.947" v="3648" actId="14100"/>
          <ac:spMkLst>
            <pc:docMk/>
            <pc:sldMk cId="2464432817" sldId="373"/>
            <ac:spMk id="3" creationId="{C3A5EB7D-6804-EA8E-616B-37087275AABA}"/>
          </ac:spMkLst>
        </pc:spChg>
        <pc:spChg chg="add mod">
          <ac:chgData name="理奈 佐久間" userId="934263a2cbb1106c" providerId="LiveId" clId="{1D0A9B1F-4ACE-4B02-AB7C-88EAB202AF69}" dt="2025-01-28T04:35:05.760" v="3638" actId="1582"/>
          <ac:spMkLst>
            <pc:docMk/>
            <pc:sldMk cId="2464432817" sldId="373"/>
            <ac:spMk id="14" creationId="{755C3BC6-8402-43E7-D79F-5EEE5C4912EA}"/>
          </ac:spMkLst>
        </pc:spChg>
        <pc:spChg chg="add mod ord">
          <ac:chgData name="理奈 佐久間" userId="934263a2cbb1106c" providerId="LiveId" clId="{1D0A9B1F-4ACE-4B02-AB7C-88EAB202AF69}" dt="2025-01-28T04:57:04.292" v="3647" actId="208"/>
          <ac:spMkLst>
            <pc:docMk/>
            <pc:sldMk cId="2464432817" sldId="373"/>
            <ac:spMk id="15" creationId="{0EED3599-D19A-D2D5-2FE1-8DE8FB4D3EE7}"/>
          </ac:spMkLst>
        </pc:spChg>
      </pc:sldChg>
      <pc:sldChg chg="modNotesTx">
        <pc:chgData name="理奈 佐久間" userId="934263a2cbb1106c" providerId="LiveId" clId="{1D0A9B1F-4ACE-4B02-AB7C-88EAB202AF69}" dt="2025-02-06T23:46:44.803" v="4842" actId="20577"/>
        <pc:sldMkLst>
          <pc:docMk/>
          <pc:sldMk cId="1051464316" sldId="374"/>
        </pc:sldMkLst>
      </pc:sldChg>
      <pc:sldChg chg="add del mod modShow">
        <pc:chgData name="理奈 佐久間" userId="934263a2cbb1106c" providerId="LiveId" clId="{1D0A9B1F-4ACE-4B02-AB7C-88EAB202AF69}" dt="2025-01-20T03:32:27.725" v="1754" actId="47"/>
        <pc:sldMkLst>
          <pc:docMk/>
          <pc:sldMk cId="3063476701" sldId="376"/>
        </pc:sldMkLst>
      </pc:sldChg>
      <pc:sldChg chg="addSp modSp mod modNotesTx">
        <pc:chgData name="理奈 佐久間" userId="934263a2cbb1106c" providerId="LiveId" clId="{1D0A9B1F-4ACE-4B02-AB7C-88EAB202AF69}" dt="2025-01-28T06:58:46.602" v="4153" actId="20577"/>
        <pc:sldMkLst>
          <pc:docMk/>
          <pc:sldMk cId="2782604703" sldId="379"/>
        </pc:sldMkLst>
        <pc:spChg chg="mod">
          <ac:chgData name="理奈 佐久間" userId="934263a2cbb1106c" providerId="LiveId" clId="{1D0A9B1F-4ACE-4B02-AB7C-88EAB202AF69}" dt="2025-01-20T05:52:09.819" v="2050" actId="1076"/>
          <ac:spMkLst>
            <pc:docMk/>
            <pc:sldMk cId="2782604703" sldId="379"/>
            <ac:spMk id="2" creationId="{29541F60-5EA5-886A-4116-79594EB0E040}"/>
          </ac:spMkLst>
        </pc:spChg>
        <pc:spChg chg="mod">
          <ac:chgData name="理奈 佐久間" userId="934263a2cbb1106c" providerId="LiveId" clId="{1D0A9B1F-4ACE-4B02-AB7C-88EAB202AF69}" dt="2025-01-28T06:57:44.029" v="4079" actId="20577"/>
          <ac:spMkLst>
            <pc:docMk/>
            <pc:sldMk cId="2782604703" sldId="379"/>
            <ac:spMk id="3" creationId="{50760C7C-2BBA-0F5F-CB2B-7030E4AE8C6C}"/>
          </ac:spMkLst>
        </pc:spChg>
        <pc:spChg chg="add mod">
          <ac:chgData name="理奈 佐久間" userId="934263a2cbb1106c" providerId="LiveId" clId="{1D0A9B1F-4ACE-4B02-AB7C-88EAB202AF69}" dt="2025-01-28T06:54:49.280" v="4027" actId="1076"/>
          <ac:spMkLst>
            <pc:docMk/>
            <pc:sldMk cId="2782604703" sldId="379"/>
            <ac:spMk id="4" creationId="{25A050B6-898E-62A3-B6F9-4162A5341D4D}"/>
          </ac:spMkLst>
        </pc:spChg>
        <pc:spChg chg="add mod">
          <ac:chgData name="理奈 佐久間" userId="934263a2cbb1106c" providerId="LiveId" clId="{1D0A9B1F-4ACE-4B02-AB7C-88EAB202AF69}" dt="2025-01-28T06:57:02.350" v="4070" actId="1076"/>
          <ac:spMkLst>
            <pc:docMk/>
            <pc:sldMk cId="2782604703" sldId="379"/>
            <ac:spMk id="6" creationId="{8751173C-3E1A-CB19-DFED-663A670B47A2}"/>
          </ac:spMkLst>
        </pc:spChg>
        <pc:spChg chg="mod">
          <ac:chgData name="理奈 佐久間" userId="934263a2cbb1106c" providerId="LiveId" clId="{1D0A9B1F-4ACE-4B02-AB7C-88EAB202AF69}" dt="2025-01-28T06:54:30.517" v="4025" actId="1076"/>
          <ac:spMkLst>
            <pc:docMk/>
            <pc:sldMk cId="2782604703" sldId="379"/>
            <ac:spMk id="7" creationId="{F90603B1-AEF2-206F-A76D-A181B733E63A}"/>
          </ac:spMkLst>
        </pc:spChg>
        <pc:spChg chg="add mod">
          <ac:chgData name="理奈 佐久間" userId="934263a2cbb1106c" providerId="LiveId" clId="{1D0A9B1F-4ACE-4B02-AB7C-88EAB202AF69}" dt="2025-01-28T06:56:53.909" v="4069" actId="20577"/>
          <ac:spMkLst>
            <pc:docMk/>
            <pc:sldMk cId="2782604703" sldId="379"/>
            <ac:spMk id="8" creationId="{E0274BD7-96FE-050C-6C64-29E2F517AD30}"/>
          </ac:spMkLst>
        </pc:spChg>
        <pc:picChg chg="mod">
          <ac:chgData name="理奈 佐久間" userId="934263a2cbb1106c" providerId="LiveId" clId="{1D0A9B1F-4ACE-4B02-AB7C-88EAB202AF69}" dt="2025-01-28T06:48:44.128" v="3970" actId="1076"/>
          <ac:picMkLst>
            <pc:docMk/>
            <pc:sldMk cId="2782604703" sldId="379"/>
            <ac:picMk id="5" creationId="{0E52A463-DDEB-F7EF-AF2F-05549FDE080F}"/>
          </ac:picMkLst>
        </pc:picChg>
      </pc:sldChg>
      <pc:sldChg chg="modSp new del mod">
        <pc:chgData name="理奈 佐久間" userId="934263a2cbb1106c" providerId="LiveId" clId="{1D0A9B1F-4ACE-4B02-AB7C-88EAB202AF69}" dt="2025-01-20T00:21:08.568" v="562" actId="47"/>
        <pc:sldMkLst>
          <pc:docMk/>
          <pc:sldMk cId="1654111661" sldId="381"/>
        </pc:sldMkLst>
      </pc:sldChg>
      <pc:sldChg chg="new del">
        <pc:chgData name="理奈 佐久間" userId="934263a2cbb1106c" providerId="LiveId" clId="{1D0A9B1F-4ACE-4B02-AB7C-88EAB202AF69}" dt="2025-01-20T03:17:15.751" v="1489" actId="47"/>
        <pc:sldMkLst>
          <pc:docMk/>
          <pc:sldMk cId="192181185" sldId="382"/>
        </pc:sldMkLst>
      </pc:sldChg>
      <pc:sldChg chg="addSp delSp modSp add mod modNotesTx">
        <pc:chgData name="理奈 佐久間" userId="934263a2cbb1106c" providerId="LiveId" clId="{1D0A9B1F-4ACE-4B02-AB7C-88EAB202AF69}" dt="2025-02-06T23:50:06.776" v="4930" actId="20577"/>
        <pc:sldMkLst>
          <pc:docMk/>
          <pc:sldMk cId="3077512137" sldId="383"/>
        </pc:sldMkLst>
        <pc:spChg chg="mod">
          <ac:chgData name="理奈 佐久間" userId="934263a2cbb1106c" providerId="LiveId" clId="{1D0A9B1F-4ACE-4B02-AB7C-88EAB202AF69}" dt="2025-01-20T23:02:53.339" v="2277" actId="1076"/>
          <ac:spMkLst>
            <pc:docMk/>
            <pc:sldMk cId="3077512137" sldId="383"/>
            <ac:spMk id="2" creationId="{3FD3B1D6-CD70-450B-09D0-D38F3FFC4EA9}"/>
          </ac:spMkLst>
        </pc:spChg>
        <pc:spChg chg="mod">
          <ac:chgData name="理奈 佐久間" userId="934263a2cbb1106c" providerId="LiveId" clId="{1D0A9B1F-4ACE-4B02-AB7C-88EAB202AF69}" dt="2025-01-20T23:03:26.277" v="2284" actId="14100"/>
          <ac:spMkLst>
            <pc:docMk/>
            <pc:sldMk cId="3077512137" sldId="383"/>
            <ac:spMk id="3" creationId="{50173F5F-6566-F38B-E4A4-92E12782381A}"/>
          </ac:spMkLst>
        </pc:spChg>
        <pc:spChg chg="mod">
          <ac:chgData name="理奈 佐久間" userId="934263a2cbb1106c" providerId="LiveId" clId="{1D0A9B1F-4ACE-4B02-AB7C-88EAB202AF69}" dt="2025-01-20T23:04:39.571" v="2298" actId="14100"/>
          <ac:spMkLst>
            <pc:docMk/>
            <pc:sldMk cId="3077512137" sldId="383"/>
            <ac:spMk id="4" creationId="{BA0E6639-1A27-BF58-77BC-FE43ED6DA46D}"/>
          </ac:spMkLst>
        </pc:spChg>
        <pc:spChg chg="add mod">
          <ac:chgData name="理奈 佐久間" userId="934263a2cbb1106c" providerId="LiveId" clId="{1D0A9B1F-4ACE-4B02-AB7C-88EAB202AF69}" dt="2025-01-20T23:04:56.723" v="2302" actId="1076"/>
          <ac:spMkLst>
            <pc:docMk/>
            <pc:sldMk cId="3077512137" sldId="383"/>
            <ac:spMk id="7" creationId="{38EF308B-621D-5FB1-75DA-F54B02D891AC}"/>
          </ac:spMkLst>
        </pc:spChg>
        <pc:spChg chg="add mod">
          <ac:chgData name="理奈 佐久間" userId="934263a2cbb1106c" providerId="LiveId" clId="{1D0A9B1F-4ACE-4B02-AB7C-88EAB202AF69}" dt="2025-01-20T23:04:53.019" v="2301" actId="1076"/>
          <ac:spMkLst>
            <pc:docMk/>
            <pc:sldMk cId="3077512137" sldId="383"/>
            <ac:spMk id="8" creationId="{2DB5A03E-3C1B-7DAF-5EF8-990E932BB0DD}"/>
          </ac:spMkLst>
        </pc:spChg>
        <pc:spChg chg="add mod">
          <ac:chgData name="理奈 佐久間" userId="934263a2cbb1106c" providerId="LiveId" clId="{1D0A9B1F-4ACE-4B02-AB7C-88EAB202AF69}" dt="2025-01-20T23:05:34.979" v="2310" actId="1076"/>
          <ac:spMkLst>
            <pc:docMk/>
            <pc:sldMk cId="3077512137" sldId="383"/>
            <ac:spMk id="9" creationId="{15BC5EB9-0A02-053D-F706-DB698DFB326D}"/>
          </ac:spMkLst>
        </pc:spChg>
        <pc:spChg chg="add mod">
          <ac:chgData name="理奈 佐久間" userId="934263a2cbb1106c" providerId="LiveId" clId="{1D0A9B1F-4ACE-4B02-AB7C-88EAB202AF69}" dt="2025-01-20T23:05:42.070" v="2311" actId="1076"/>
          <ac:spMkLst>
            <pc:docMk/>
            <pc:sldMk cId="3077512137" sldId="383"/>
            <ac:spMk id="10" creationId="{6912710A-5089-87F9-1AD6-EE3614FFA6DD}"/>
          </ac:spMkLst>
        </pc:spChg>
        <pc:spChg chg="add mod">
          <ac:chgData name="理奈 佐久間" userId="934263a2cbb1106c" providerId="LiveId" clId="{1D0A9B1F-4ACE-4B02-AB7C-88EAB202AF69}" dt="2025-01-20T23:05:31.048" v="2309" actId="14100"/>
          <ac:spMkLst>
            <pc:docMk/>
            <pc:sldMk cId="3077512137" sldId="383"/>
            <ac:spMk id="11" creationId="{CCDFBB7D-C8B8-3165-83DA-3216AA9F3224}"/>
          </ac:spMkLst>
        </pc:spChg>
        <pc:spChg chg="add mod">
          <ac:chgData name="理奈 佐久間" userId="934263a2cbb1106c" providerId="LiveId" clId="{1D0A9B1F-4ACE-4B02-AB7C-88EAB202AF69}" dt="2025-01-20T23:05:12.959" v="2307" actId="1076"/>
          <ac:spMkLst>
            <pc:docMk/>
            <pc:sldMk cId="3077512137" sldId="383"/>
            <ac:spMk id="12" creationId="{228150B5-E77F-6CD4-35FE-B684AF7FB52B}"/>
          </ac:spMkLst>
        </pc:spChg>
        <pc:picChg chg="add mod">
          <ac:chgData name="理奈 佐久間" userId="934263a2cbb1106c" providerId="LiveId" clId="{1D0A9B1F-4ACE-4B02-AB7C-88EAB202AF69}" dt="2025-01-20T23:04:48.258" v="2300" actId="1076"/>
          <ac:picMkLst>
            <pc:docMk/>
            <pc:sldMk cId="3077512137" sldId="383"/>
            <ac:picMk id="5" creationId="{47B87A54-FFE8-C4BE-FECB-6825FED11EA9}"/>
          </ac:picMkLst>
        </pc:picChg>
        <pc:picChg chg="add mod">
          <ac:chgData name="理奈 佐久間" userId="934263a2cbb1106c" providerId="LiveId" clId="{1D0A9B1F-4ACE-4B02-AB7C-88EAB202AF69}" dt="2025-01-20T23:04:44.443" v="2299" actId="1076"/>
          <ac:picMkLst>
            <pc:docMk/>
            <pc:sldMk cId="3077512137" sldId="383"/>
            <ac:picMk id="6" creationId="{32C3FC4D-65D6-1F21-E1B8-BF60E38A59DD}"/>
          </ac:picMkLst>
        </pc:picChg>
      </pc:sldChg>
      <pc:sldChg chg="addSp delSp modSp new mod modNotesTx">
        <pc:chgData name="理奈 佐久間" userId="934263a2cbb1106c" providerId="LiveId" clId="{1D0A9B1F-4ACE-4B02-AB7C-88EAB202AF69}" dt="2025-02-06T23:45:48.327" v="4802" actId="20577"/>
        <pc:sldMkLst>
          <pc:docMk/>
          <pc:sldMk cId="3497162691" sldId="384"/>
        </pc:sldMkLst>
        <pc:spChg chg="mod">
          <ac:chgData name="理奈 佐久間" userId="934263a2cbb1106c" providerId="LiveId" clId="{1D0A9B1F-4ACE-4B02-AB7C-88EAB202AF69}" dt="2025-01-20T00:27:09.469" v="597" actId="20577"/>
          <ac:spMkLst>
            <pc:docMk/>
            <pc:sldMk cId="3497162691" sldId="384"/>
            <ac:spMk id="2" creationId="{EE37B12D-861E-293F-B06C-3065C58A3A95}"/>
          </ac:spMkLst>
        </pc:spChg>
        <pc:spChg chg="mod">
          <ac:chgData name="理奈 佐久間" userId="934263a2cbb1106c" providerId="LiveId" clId="{1D0A9B1F-4ACE-4B02-AB7C-88EAB202AF69}" dt="2025-01-28T05:55:12.438" v="3803" actId="20577"/>
          <ac:spMkLst>
            <pc:docMk/>
            <pc:sldMk cId="3497162691" sldId="384"/>
            <ac:spMk id="3" creationId="{A70135EB-B088-8A41-4859-7F28FB3D1C28}"/>
          </ac:spMkLst>
        </pc:spChg>
        <pc:spChg chg="add mod">
          <ac:chgData name="理奈 佐久間" userId="934263a2cbb1106c" providerId="LiveId" clId="{1D0A9B1F-4ACE-4B02-AB7C-88EAB202AF69}" dt="2025-01-20T00:50:40.159" v="993" actId="1076"/>
          <ac:spMkLst>
            <pc:docMk/>
            <pc:sldMk cId="3497162691" sldId="384"/>
            <ac:spMk id="4" creationId="{032CE1E5-8BB7-0DC3-7EB8-84BE1F61CB6C}"/>
          </ac:spMkLst>
        </pc:spChg>
        <pc:spChg chg="add mod">
          <ac:chgData name="理奈 佐久間" userId="934263a2cbb1106c" providerId="LiveId" clId="{1D0A9B1F-4ACE-4B02-AB7C-88EAB202AF69}" dt="2025-01-20T03:34:44.398" v="1766" actId="113"/>
          <ac:spMkLst>
            <pc:docMk/>
            <pc:sldMk cId="3497162691" sldId="384"/>
            <ac:spMk id="6" creationId="{19336F46-F8CD-DFC4-758C-5EB05AA3557A}"/>
          </ac:spMkLst>
        </pc:spChg>
        <pc:spChg chg="add mod">
          <ac:chgData name="理奈 佐久間" userId="934263a2cbb1106c" providerId="LiveId" clId="{1D0A9B1F-4ACE-4B02-AB7C-88EAB202AF69}" dt="2025-01-20T03:33:01.832" v="1756" actId="1582"/>
          <ac:spMkLst>
            <pc:docMk/>
            <pc:sldMk cId="3497162691" sldId="384"/>
            <ac:spMk id="7" creationId="{4F3DDFD7-2475-D207-9787-A0BA62721BB1}"/>
          </ac:spMkLst>
        </pc:spChg>
        <pc:spChg chg="add mod">
          <ac:chgData name="理奈 佐久間" userId="934263a2cbb1106c" providerId="LiveId" clId="{1D0A9B1F-4ACE-4B02-AB7C-88EAB202AF69}" dt="2025-01-20T03:33:09.103" v="1757" actId="1582"/>
          <ac:spMkLst>
            <pc:docMk/>
            <pc:sldMk cId="3497162691" sldId="384"/>
            <ac:spMk id="8" creationId="{D764005B-19AD-2422-F5CF-6C76652AF471}"/>
          </ac:spMkLst>
        </pc:spChg>
        <pc:spChg chg="add mod">
          <ac:chgData name="理奈 佐久間" userId="934263a2cbb1106c" providerId="LiveId" clId="{1D0A9B1F-4ACE-4B02-AB7C-88EAB202AF69}" dt="2025-01-20T03:33:44.166" v="1760" actId="207"/>
          <ac:spMkLst>
            <pc:docMk/>
            <pc:sldMk cId="3497162691" sldId="384"/>
            <ac:spMk id="9" creationId="{FA65A2A7-871F-EDB6-655E-0227DC736ADF}"/>
          </ac:spMkLst>
        </pc:spChg>
        <pc:spChg chg="add mod">
          <ac:chgData name="理奈 佐久間" userId="934263a2cbb1106c" providerId="LiveId" clId="{1D0A9B1F-4ACE-4B02-AB7C-88EAB202AF69}" dt="2025-01-20T03:34:07.322" v="1764" actId="1076"/>
          <ac:spMkLst>
            <pc:docMk/>
            <pc:sldMk cId="3497162691" sldId="384"/>
            <ac:spMk id="15" creationId="{B3BF8A94-EB0F-D0E2-7C45-AB2E18A706F3}"/>
          </ac:spMkLst>
        </pc:spChg>
        <pc:cxnChg chg="add mod">
          <ac:chgData name="理奈 佐久間" userId="934263a2cbb1106c" providerId="LiveId" clId="{1D0A9B1F-4ACE-4B02-AB7C-88EAB202AF69}" dt="2025-01-20T22:51:16.111" v="2071" actId="14100"/>
          <ac:cxnSpMkLst>
            <pc:docMk/>
            <pc:sldMk cId="3497162691" sldId="384"/>
            <ac:cxnSpMk id="11" creationId="{AC93BFC2-5187-C0E8-CA41-68F926FA6287}"/>
          </ac:cxnSpMkLst>
        </pc:cxnChg>
      </pc:sldChg>
      <pc:sldChg chg="add mod modShow">
        <pc:chgData name="理奈 佐久間" userId="934263a2cbb1106c" providerId="LiveId" clId="{1D0A9B1F-4ACE-4B02-AB7C-88EAB202AF69}" dt="2025-01-20T01:48:49.730" v="1004" actId="729"/>
        <pc:sldMkLst>
          <pc:docMk/>
          <pc:sldMk cId="546005283" sldId="385"/>
        </pc:sldMkLst>
      </pc:sldChg>
      <pc:sldChg chg="modSp add mod modShow modNotesTx">
        <pc:chgData name="理奈 佐久間" userId="934263a2cbb1106c" providerId="LiveId" clId="{1D0A9B1F-4ACE-4B02-AB7C-88EAB202AF69}" dt="2025-02-06T23:46:05.158" v="4816" actId="20577"/>
        <pc:sldMkLst>
          <pc:docMk/>
          <pc:sldMk cId="2146239954" sldId="386"/>
        </pc:sldMkLst>
        <pc:spChg chg="mod">
          <ac:chgData name="理奈 佐久間" userId="934263a2cbb1106c" providerId="LiveId" clId="{1D0A9B1F-4ACE-4B02-AB7C-88EAB202AF69}" dt="2025-01-20T22:47:02.734" v="2058" actId="207"/>
          <ac:spMkLst>
            <pc:docMk/>
            <pc:sldMk cId="2146239954" sldId="386"/>
            <ac:spMk id="3" creationId="{3CC75A2E-C4F3-3E63-E18B-CEF8F60DF595}"/>
          </ac:spMkLst>
        </pc:spChg>
      </pc:sldChg>
      <pc:sldChg chg="addSp delSp modSp add mod ord modNotesTx">
        <pc:chgData name="理奈 佐久間" userId="934263a2cbb1106c" providerId="LiveId" clId="{1D0A9B1F-4ACE-4B02-AB7C-88EAB202AF69}" dt="2025-02-06T23:50:24.474" v="4936" actId="20577"/>
        <pc:sldMkLst>
          <pc:docMk/>
          <pc:sldMk cId="3668508550" sldId="387"/>
        </pc:sldMkLst>
        <pc:spChg chg="mod">
          <ac:chgData name="理奈 佐久間" userId="934263a2cbb1106c" providerId="LiveId" clId="{1D0A9B1F-4ACE-4B02-AB7C-88EAB202AF69}" dt="2025-01-28T03:26:44.544" v="3537" actId="14100"/>
          <ac:spMkLst>
            <pc:docMk/>
            <pc:sldMk cId="3668508550" sldId="387"/>
            <ac:spMk id="3" creationId="{71EFF3EB-F904-72ED-277D-49B9FA23816D}"/>
          </ac:spMkLst>
        </pc:spChg>
        <pc:picChg chg="add mod">
          <ac:chgData name="理奈 佐久間" userId="934263a2cbb1106c" providerId="LiveId" clId="{1D0A9B1F-4ACE-4B02-AB7C-88EAB202AF69}" dt="2025-01-28T03:26:11.286" v="3536" actId="1076"/>
          <ac:picMkLst>
            <pc:docMk/>
            <pc:sldMk cId="3668508550" sldId="387"/>
            <ac:picMk id="6" creationId="{2D1D6337-109B-14F7-C3F4-14F732311E02}"/>
          </ac:picMkLst>
        </pc:picChg>
      </pc:sldChg>
      <pc:sldChg chg="addSp delSp modSp mod modNotesTx">
        <pc:chgData name="理奈 佐久間" userId="934263a2cbb1106c" providerId="LiveId" clId="{1D0A9B1F-4ACE-4B02-AB7C-88EAB202AF69}" dt="2025-02-07T03:00:18.908" v="5476" actId="20577"/>
        <pc:sldMkLst>
          <pc:docMk/>
          <pc:sldMk cId="3880470501" sldId="388"/>
        </pc:sldMkLst>
        <pc:spChg chg="mod">
          <ac:chgData name="理奈 佐久間" userId="934263a2cbb1106c" providerId="LiveId" clId="{1D0A9B1F-4ACE-4B02-AB7C-88EAB202AF69}" dt="2025-01-28T04:32:52.088" v="3635" actId="20577"/>
          <ac:spMkLst>
            <pc:docMk/>
            <pc:sldMk cId="3880470501" sldId="388"/>
            <ac:spMk id="2" creationId="{3A422E25-B7FB-2ABF-2CC5-DE6AB2BE8073}"/>
          </ac:spMkLst>
        </pc:spChg>
        <pc:spChg chg="add mod ord">
          <ac:chgData name="理奈 佐久間" userId="934263a2cbb1106c" providerId="LiveId" clId="{1D0A9B1F-4ACE-4B02-AB7C-88EAB202AF69}" dt="2025-01-28T00:48:29.721" v="2824" actId="14100"/>
          <ac:spMkLst>
            <pc:docMk/>
            <pc:sldMk cId="3880470501" sldId="388"/>
            <ac:spMk id="11" creationId="{3D898751-6C1D-0655-7929-471A04DE15A2}"/>
          </ac:spMkLst>
        </pc:spChg>
        <pc:spChg chg="add mod">
          <ac:chgData name="理奈 佐久間" userId="934263a2cbb1106c" providerId="LiveId" clId="{1D0A9B1F-4ACE-4B02-AB7C-88EAB202AF69}" dt="2025-01-28T01:30:03.335" v="3119" actId="1076"/>
          <ac:spMkLst>
            <pc:docMk/>
            <pc:sldMk cId="3880470501" sldId="388"/>
            <ac:spMk id="12" creationId="{0F4D8EB7-FC9A-765F-965A-2FD71301BABA}"/>
          </ac:spMkLst>
        </pc:spChg>
        <pc:picChg chg="add mod ord modCrop">
          <ac:chgData name="理奈 佐久間" userId="934263a2cbb1106c" providerId="LiveId" clId="{1D0A9B1F-4ACE-4B02-AB7C-88EAB202AF69}" dt="2025-01-28T01:27:23.161" v="3085" actId="1076"/>
          <ac:picMkLst>
            <pc:docMk/>
            <pc:sldMk cId="3880470501" sldId="388"/>
            <ac:picMk id="9" creationId="{01DF0DC4-3E7A-DEF1-45FC-66262A0DED9B}"/>
          </ac:picMkLst>
        </pc:picChg>
        <pc:picChg chg="add mod modCrop">
          <ac:chgData name="理奈 佐久間" userId="934263a2cbb1106c" providerId="LiveId" clId="{1D0A9B1F-4ACE-4B02-AB7C-88EAB202AF69}" dt="2025-01-28T01:26:58.017" v="3081" actId="14100"/>
          <ac:picMkLst>
            <pc:docMk/>
            <pc:sldMk cId="3880470501" sldId="388"/>
            <ac:picMk id="16" creationId="{3AF4E9A4-FC17-9680-EB9F-E8D3C53AE67D}"/>
          </ac:picMkLst>
        </pc:picChg>
      </pc:sldChg>
      <pc:sldChg chg="add mod modShow">
        <pc:chgData name="理奈 佐久間" userId="934263a2cbb1106c" providerId="LiveId" clId="{1D0A9B1F-4ACE-4B02-AB7C-88EAB202AF69}" dt="2025-02-02T15:11:17.662" v="4459" actId="729"/>
        <pc:sldMkLst>
          <pc:docMk/>
          <pc:sldMk cId="3863524276" sldId="389"/>
        </pc:sldMkLst>
      </pc:sldChg>
      <pc:sldChg chg="modSp mod modShow">
        <pc:chgData name="理奈 佐久間" userId="934263a2cbb1106c" providerId="LiveId" clId="{1D0A9B1F-4ACE-4B02-AB7C-88EAB202AF69}" dt="2025-02-07T04:24:26.327" v="5529" actId="729"/>
        <pc:sldMkLst>
          <pc:docMk/>
          <pc:sldMk cId="872751829" sldId="390"/>
        </pc:sldMkLst>
        <pc:spChg chg="mod">
          <ac:chgData name="理奈 佐久間" userId="934263a2cbb1106c" providerId="LiveId" clId="{1D0A9B1F-4ACE-4B02-AB7C-88EAB202AF69}" dt="2025-02-07T00:57:46.057" v="5011" actId="27636"/>
          <ac:spMkLst>
            <pc:docMk/>
            <pc:sldMk cId="872751829" sldId="390"/>
            <ac:spMk id="2" creationId="{5867E070-7E55-B4B6-1F31-F24F7B551D15}"/>
          </ac:spMkLst>
        </pc:spChg>
        <pc:spChg chg="mod">
          <ac:chgData name="理奈 佐久間" userId="934263a2cbb1106c" providerId="LiveId" clId="{1D0A9B1F-4ACE-4B02-AB7C-88EAB202AF69}" dt="2025-02-07T01:20:07.770" v="5090" actId="20577"/>
          <ac:spMkLst>
            <pc:docMk/>
            <pc:sldMk cId="872751829" sldId="390"/>
            <ac:spMk id="3" creationId="{90EF8490-F579-8227-E0D5-0B83F3E9C848}"/>
          </ac:spMkLst>
        </pc:spChg>
      </pc:sldChg>
      <pc:sldChg chg="add">
        <pc:chgData name="理奈 佐久間" userId="934263a2cbb1106c" providerId="LiveId" clId="{1D0A9B1F-4ACE-4B02-AB7C-88EAB202AF69}" dt="2025-02-04T15:54:08.436" v="4460"/>
        <pc:sldMkLst>
          <pc:docMk/>
          <pc:sldMk cId="1798052566" sldId="390"/>
        </pc:sldMkLst>
      </pc:sldChg>
      <pc:sldChg chg="modNotesTx">
        <pc:chgData name="理奈 佐久間" userId="934263a2cbb1106c" providerId="LiveId" clId="{1D0A9B1F-4ACE-4B02-AB7C-88EAB202AF69}" dt="2025-02-06T23:47:43.638" v="4872" actId="20577"/>
        <pc:sldMkLst>
          <pc:docMk/>
          <pc:sldMk cId="2095135657" sldId="392"/>
        </pc:sldMkLst>
      </pc:sldChg>
      <pc:sldChg chg="addSp modSp new mod">
        <pc:chgData name="理奈 佐久間" userId="934263a2cbb1106c" providerId="LiveId" clId="{1D0A9B1F-4ACE-4B02-AB7C-88EAB202AF69}" dt="2025-02-07T04:02:53.055" v="5528" actId="20577"/>
        <pc:sldMkLst>
          <pc:docMk/>
          <pc:sldMk cId="930754437" sldId="393"/>
        </pc:sldMkLst>
        <pc:spChg chg="mod">
          <ac:chgData name="理奈 佐久間" userId="934263a2cbb1106c" providerId="LiveId" clId="{1D0A9B1F-4ACE-4B02-AB7C-88EAB202AF69}" dt="2025-02-07T04:02:53.055" v="5528" actId="20577"/>
          <ac:spMkLst>
            <pc:docMk/>
            <pc:sldMk cId="930754437" sldId="393"/>
            <ac:spMk id="2" creationId="{9FF67E27-A7B5-952E-4BE6-14251C71956D}"/>
          </ac:spMkLst>
        </pc:spChg>
        <pc:spChg chg="mod">
          <ac:chgData name="理奈 佐久間" userId="934263a2cbb1106c" providerId="LiveId" clId="{1D0A9B1F-4ACE-4B02-AB7C-88EAB202AF69}" dt="2025-02-07T02:26:14.408" v="5093" actId="20577"/>
          <ac:spMkLst>
            <pc:docMk/>
            <pc:sldMk cId="930754437" sldId="393"/>
            <ac:spMk id="3" creationId="{626B1949-832F-54FD-683F-E21B3F628F0A}"/>
          </ac:spMkLst>
        </pc:spChg>
        <pc:picChg chg="add mod">
          <ac:chgData name="理奈 佐久間" userId="934263a2cbb1106c" providerId="LiveId" clId="{1D0A9B1F-4ACE-4B02-AB7C-88EAB202AF69}" dt="2025-02-07T02:26:48.105" v="5101" actId="1076"/>
          <ac:picMkLst>
            <pc:docMk/>
            <pc:sldMk cId="930754437" sldId="393"/>
            <ac:picMk id="5" creationId="{99266DD7-97EE-956A-6EF0-9C348CB921B0}"/>
          </ac:picMkLst>
        </pc:picChg>
        <pc:picChg chg="add mod modCrop">
          <ac:chgData name="理奈 佐久間" userId="934263a2cbb1106c" providerId="LiveId" clId="{1D0A9B1F-4ACE-4B02-AB7C-88EAB202AF69}" dt="2025-02-07T02:27:03.301" v="5103" actId="14100"/>
          <ac:picMkLst>
            <pc:docMk/>
            <pc:sldMk cId="930754437" sldId="393"/>
            <ac:picMk id="7" creationId="{C56B208C-8CED-014B-C272-DCF658189A52}"/>
          </ac:picMkLst>
        </pc:picChg>
      </pc:sldChg>
      <pc:sldChg chg="delSp modSp add mod">
        <pc:chgData name="理奈 佐久間" userId="934263a2cbb1106c" providerId="LiveId" clId="{1D0A9B1F-4ACE-4B02-AB7C-88EAB202AF69}" dt="2025-02-07T04:24:36.283" v="5530" actId="20577"/>
        <pc:sldMkLst>
          <pc:docMk/>
          <pc:sldMk cId="2446556014" sldId="566"/>
        </pc:sldMkLst>
        <pc:spChg chg="mod">
          <ac:chgData name="理奈 佐久間" userId="934263a2cbb1106c" providerId="LiveId" clId="{1D0A9B1F-4ACE-4B02-AB7C-88EAB202AF69}" dt="2025-02-07T02:53:05.404" v="5324" actId="14100"/>
          <ac:spMkLst>
            <pc:docMk/>
            <pc:sldMk cId="2446556014" sldId="566"/>
            <ac:spMk id="3" creationId="{A899F0C0-C820-7820-4FF9-3F9C194C76F3}"/>
          </ac:spMkLst>
        </pc:spChg>
        <pc:spChg chg="mod">
          <ac:chgData name="理奈 佐久間" userId="934263a2cbb1106c" providerId="LiveId" clId="{1D0A9B1F-4ACE-4B02-AB7C-88EAB202AF69}" dt="2025-02-07T02:53:12.180" v="5325" actId="1076"/>
          <ac:spMkLst>
            <pc:docMk/>
            <pc:sldMk cId="2446556014" sldId="566"/>
            <ac:spMk id="12" creationId="{D67C47F8-AFF9-2B81-2BD5-E474910BDFEF}"/>
          </ac:spMkLst>
        </pc:spChg>
        <pc:spChg chg="del mod">
          <ac:chgData name="理奈 佐久間" userId="934263a2cbb1106c" providerId="LiveId" clId="{1D0A9B1F-4ACE-4B02-AB7C-88EAB202AF69}" dt="2025-02-07T02:52:41.728" v="5313" actId="478"/>
          <ac:spMkLst>
            <pc:docMk/>
            <pc:sldMk cId="2446556014" sldId="566"/>
            <ac:spMk id="14" creationId="{AA29675D-FD53-BFC3-23DC-7AAD7961E0EE}"/>
          </ac:spMkLst>
        </pc:spChg>
        <pc:spChg chg="del">
          <ac:chgData name="理奈 佐久間" userId="934263a2cbb1106c" providerId="LiveId" clId="{1D0A9B1F-4ACE-4B02-AB7C-88EAB202AF69}" dt="2025-02-07T02:52:43.981" v="5314" actId="478"/>
          <ac:spMkLst>
            <pc:docMk/>
            <pc:sldMk cId="2446556014" sldId="566"/>
            <ac:spMk id="15" creationId="{D6988B05-3935-0DC2-771F-D59F91EB745E}"/>
          </ac:spMkLst>
        </pc:spChg>
        <pc:spChg chg="mod">
          <ac:chgData name="理奈 佐久間" userId="934263a2cbb1106c" providerId="LiveId" clId="{1D0A9B1F-4ACE-4B02-AB7C-88EAB202AF69}" dt="2025-02-07T04:24:36.283" v="5530" actId="20577"/>
          <ac:spMkLst>
            <pc:docMk/>
            <pc:sldMk cId="2446556014" sldId="566"/>
            <ac:spMk id="19" creationId="{EC0DF15A-572C-E8D3-ED79-C5E9BA7B55A0}"/>
          </ac:spMkLst>
        </pc:spChg>
        <pc:grpChg chg="mod">
          <ac:chgData name="理奈 佐久間" userId="934263a2cbb1106c" providerId="LiveId" clId="{1D0A9B1F-4ACE-4B02-AB7C-88EAB202AF69}" dt="2025-02-07T02:53:12.180" v="5325" actId="1076"/>
          <ac:grpSpMkLst>
            <pc:docMk/>
            <pc:sldMk cId="2446556014" sldId="566"/>
            <ac:grpSpMk id="45" creationId="{85A06444-1E3F-AA5A-47AE-D254A828EF76}"/>
          </ac:grpSpMkLst>
        </pc:grpChg>
      </pc:sldChg>
      <pc:sldMasterChg chg="modSldLayout">
        <pc:chgData name="理奈 佐久間" userId="934263a2cbb1106c" providerId="LiveId" clId="{1D0A9B1F-4ACE-4B02-AB7C-88EAB202AF69}" dt="2025-01-20T22:45:33.895" v="2054" actId="208"/>
        <pc:sldMasterMkLst>
          <pc:docMk/>
          <pc:sldMasterMk cId="1729134795" sldId="2147483648"/>
        </pc:sldMasterMkLst>
        <pc:sldLayoutChg chg="addSp modSp mod">
          <pc:chgData name="理奈 佐久間" userId="934263a2cbb1106c" providerId="LiveId" clId="{1D0A9B1F-4ACE-4B02-AB7C-88EAB202AF69}" dt="2025-01-20T22:45:33.895" v="2054" actId="208"/>
          <pc:sldLayoutMkLst>
            <pc:docMk/>
            <pc:sldMasterMk cId="1729134795" sldId="2147483648"/>
            <pc:sldLayoutMk cId="1293957661" sldId="2147483650"/>
          </pc:sldLayoutMkLst>
          <pc:spChg chg="add mod ord">
            <ac:chgData name="理奈 佐久間" userId="934263a2cbb1106c" providerId="LiveId" clId="{1D0A9B1F-4ACE-4B02-AB7C-88EAB202AF69}" dt="2025-01-20T22:45:33.895" v="2054" actId="208"/>
            <ac:spMkLst>
              <pc:docMk/>
              <pc:sldMasterMk cId="1729134795" sldId="2147483648"/>
              <pc:sldLayoutMk cId="1293957661" sldId="2147483650"/>
              <ac:spMk id="7" creationId="{52605ED9-C094-2C04-A4FE-E229944CCDB5}"/>
            </ac:spMkLst>
          </pc:spChg>
        </pc:sldLayoutChg>
      </pc:sldMasterChg>
    </pc:docChg>
  </pc:docChgLst>
  <pc:docChgLst>
    <pc:chgData name="理奈 佐久間" userId="934263a2cbb1106c" providerId="LiveId" clId="{4AFC1D22-6F23-4013-B1EF-B0F8528E27DF}"/>
    <pc:docChg chg="undo redo custSel addSld delSld modSld sldOrd addMainMaster delMainMaster modMainMaster">
      <pc:chgData name="理奈 佐久間" userId="934263a2cbb1106c" providerId="LiveId" clId="{4AFC1D22-6F23-4013-B1EF-B0F8528E27DF}" dt="2024-10-03T06:25:34.046" v="15281" actId="6549"/>
      <pc:docMkLst>
        <pc:docMk/>
      </pc:docMkLst>
      <pc:sldChg chg="addSp modSp mod modNotesTx">
        <pc:chgData name="理奈 佐久間" userId="934263a2cbb1106c" providerId="LiveId" clId="{4AFC1D22-6F23-4013-B1EF-B0F8528E27DF}" dt="2024-10-03T03:47:13.130" v="15200" actId="20577"/>
        <pc:sldMkLst>
          <pc:docMk/>
          <pc:sldMk cId="1425433" sldId="256"/>
        </pc:sldMkLst>
      </pc:sldChg>
      <pc:sldChg chg="del">
        <pc:chgData name="理奈 佐久間" userId="934263a2cbb1106c" providerId="LiveId" clId="{4AFC1D22-6F23-4013-B1EF-B0F8528E27DF}" dt="2024-09-20T05:36:27.280" v="18" actId="47"/>
        <pc:sldMkLst>
          <pc:docMk/>
          <pc:sldMk cId="2317193781" sldId="257"/>
        </pc:sldMkLst>
      </pc:sldChg>
      <pc:sldChg chg="add del mod ord modShow modNotesTx">
        <pc:chgData name="理奈 佐久間" userId="934263a2cbb1106c" providerId="LiveId" clId="{4AFC1D22-6F23-4013-B1EF-B0F8528E27DF}" dt="2024-10-03T03:14:13.741" v="15195" actId="729"/>
        <pc:sldMkLst>
          <pc:docMk/>
          <pc:sldMk cId="1818781866" sldId="262"/>
        </pc:sldMkLst>
      </pc:sldChg>
      <pc:sldChg chg="modSp mod ord modShow">
        <pc:chgData name="理奈 佐久間" userId="934263a2cbb1106c" providerId="LiveId" clId="{4AFC1D22-6F23-4013-B1EF-B0F8528E27DF}" dt="2024-09-22T01:42:49.656" v="4008"/>
        <pc:sldMkLst>
          <pc:docMk/>
          <pc:sldMk cId="727441650" sldId="264"/>
        </pc:sldMkLst>
      </pc:sldChg>
      <pc:sldChg chg="delSp modSp del mod ord modShow modNotesTx">
        <pc:chgData name="理奈 佐久間" userId="934263a2cbb1106c" providerId="LiveId" clId="{4AFC1D22-6F23-4013-B1EF-B0F8528E27DF}" dt="2024-10-01T01:48:38.108" v="11949" actId="47"/>
        <pc:sldMkLst>
          <pc:docMk/>
          <pc:sldMk cId="3438550001" sldId="277"/>
        </pc:sldMkLst>
      </pc:sldChg>
      <pc:sldChg chg="modSp mod">
        <pc:chgData name="理奈 佐久間" userId="934263a2cbb1106c" providerId="LiveId" clId="{4AFC1D22-6F23-4013-B1EF-B0F8528E27DF}" dt="2024-10-02T08:26:41.955" v="13400"/>
        <pc:sldMkLst>
          <pc:docMk/>
          <pc:sldMk cId="803139239" sldId="278"/>
        </pc:sldMkLst>
      </pc:sldChg>
      <pc:sldChg chg="modSp mod ord modShow modNotesTx">
        <pc:chgData name="理奈 佐久間" userId="934263a2cbb1106c" providerId="LiveId" clId="{4AFC1D22-6F23-4013-B1EF-B0F8528E27DF}" dt="2024-10-03T03:04:35.543" v="15122" actId="6549"/>
        <pc:sldMkLst>
          <pc:docMk/>
          <pc:sldMk cId="1007903458" sldId="279"/>
        </pc:sldMkLst>
      </pc:sldChg>
      <pc:sldChg chg="del">
        <pc:chgData name="理奈 佐久間" userId="934263a2cbb1106c" providerId="LiveId" clId="{4AFC1D22-6F23-4013-B1EF-B0F8528E27DF}" dt="2024-09-22T00:57:00.642" v="3170" actId="47"/>
        <pc:sldMkLst>
          <pc:docMk/>
          <pc:sldMk cId="1452502756" sldId="280"/>
        </pc:sldMkLst>
      </pc:sldChg>
      <pc:sldChg chg="modSp add del mod ord modShow">
        <pc:chgData name="理奈 佐久間" userId="934263a2cbb1106c" providerId="LiveId" clId="{4AFC1D22-6F23-4013-B1EF-B0F8528E27DF}" dt="2024-10-03T03:12:54.474" v="15194" actId="729"/>
        <pc:sldMkLst>
          <pc:docMk/>
          <pc:sldMk cId="3997742683" sldId="284"/>
        </pc:sldMkLst>
      </pc:sldChg>
      <pc:sldChg chg="add del mod ord modShow">
        <pc:chgData name="理奈 佐久間" userId="934263a2cbb1106c" providerId="LiveId" clId="{4AFC1D22-6F23-4013-B1EF-B0F8528E27DF}" dt="2024-10-01T00:33:42.862" v="11077" actId="47"/>
        <pc:sldMkLst>
          <pc:docMk/>
          <pc:sldMk cId="115077356" sldId="285"/>
        </pc:sldMkLst>
      </pc:sldChg>
      <pc:sldChg chg="modSp mod ord modShow modNotesTx">
        <pc:chgData name="理奈 佐久間" userId="934263a2cbb1106c" providerId="LiveId" clId="{4AFC1D22-6F23-4013-B1EF-B0F8528E27DF}" dt="2024-10-03T03:10:34.371" v="15145" actId="729"/>
        <pc:sldMkLst>
          <pc:docMk/>
          <pc:sldMk cId="2035011616" sldId="286"/>
        </pc:sldMkLst>
      </pc:sldChg>
      <pc:sldChg chg="modSp">
        <pc:chgData name="理奈 佐久間" userId="934263a2cbb1106c" providerId="LiveId" clId="{4AFC1D22-6F23-4013-B1EF-B0F8528E27DF}" dt="2024-10-02T08:26:41.955" v="13400"/>
        <pc:sldMkLst>
          <pc:docMk/>
          <pc:sldMk cId="1489009731" sldId="287"/>
        </pc:sldMkLst>
      </pc:sldChg>
      <pc:sldChg chg="modSp mod ord modShow">
        <pc:chgData name="理奈 佐久間" userId="934263a2cbb1106c" providerId="LiveId" clId="{4AFC1D22-6F23-4013-B1EF-B0F8528E27DF}" dt="2024-10-02T08:26:41.955" v="13400"/>
        <pc:sldMkLst>
          <pc:docMk/>
          <pc:sldMk cId="430024598" sldId="288"/>
        </pc:sldMkLst>
      </pc:sldChg>
      <pc:sldChg chg="modSp mod ord modNotesTx">
        <pc:chgData name="理奈 佐久間" userId="934263a2cbb1106c" providerId="LiveId" clId="{4AFC1D22-6F23-4013-B1EF-B0F8528E27DF}" dt="2024-10-03T02:24:32.281" v="15073"/>
        <pc:sldMkLst>
          <pc:docMk/>
          <pc:sldMk cId="1019435917" sldId="289"/>
        </pc:sldMkLst>
      </pc:sldChg>
      <pc:sldChg chg="modSp mod ord modNotesTx">
        <pc:chgData name="理奈 佐久間" userId="934263a2cbb1106c" providerId="LiveId" clId="{4AFC1D22-6F23-4013-B1EF-B0F8528E27DF}" dt="2024-10-03T06:25:34.046" v="15281" actId="6549"/>
        <pc:sldMkLst>
          <pc:docMk/>
          <pc:sldMk cId="3260992022" sldId="290"/>
        </pc:sldMkLst>
      </pc:sldChg>
      <pc:sldChg chg="modSp mod ord modShow">
        <pc:chgData name="理奈 佐久間" userId="934263a2cbb1106c" providerId="LiveId" clId="{4AFC1D22-6F23-4013-B1EF-B0F8528E27DF}" dt="2024-10-02T08:26:41.955" v="13400"/>
        <pc:sldMkLst>
          <pc:docMk/>
          <pc:sldMk cId="2143791859" sldId="291"/>
        </pc:sldMkLst>
      </pc:sldChg>
      <pc:sldChg chg="del">
        <pc:chgData name="理奈 佐久間" userId="934263a2cbb1106c" providerId="LiveId" clId="{4AFC1D22-6F23-4013-B1EF-B0F8528E27DF}" dt="2024-10-01T00:01:48.557" v="10426" actId="47"/>
        <pc:sldMkLst>
          <pc:docMk/>
          <pc:sldMk cId="3340598203" sldId="292"/>
        </pc:sldMkLst>
      </pc:sldChg>
      <pc:sldChg chg="del">
        <pc:chgData name="理奈 佐久間" userId="934263a2cbb1106c" providerId="LiveId" clId="{4AFC1D22-6F23-4013-B1EF-B0F8528E27DF}" dt="2024-09-22T00:56:57.415" v="3169" actId="47"/>
        <pc:sldMkLst>
          <pc:docMk/>
          <pc:sldMk cId="3792310546" sldId="293"/>
        </pc:sldMkLst>
      </pc:sldChg>
      <pc:sldChg chg="del">
        <pc:chgData name="理奈 佐久間" userId="934263a2cbb1106c" providerId="LiveId" clId="{4AFC1D22-6F23-4013-B1EF-B0F8528E27DF}" dt="2024-09-22T00:59:45.352" v="3176" actId="47"/>
        <pc:sldMkLst>
          <pc:docMk/>
          <pc:sldMk cId="3040365636" sldId="294"/>
        </pc:sldMkLst>
      </pc:sldChg>
      <pc:sldChg chg="addSp modSp mod ord modNotesTx">
        <pc:chgData name="理奈 佐久間" userId="934263a2cbb1106c" providerId="LiveId" clId="{4AFC1D22-6F23-4013-B1EF-B0F8528E27DF}" dt="2024-10-03T02:15:49.001" v="15062"/>
        <pc:sldMkLst>
          <pc:docMk/>
          <pc:sldMk cId="2551553399" sldId="295"/>
        </pc:sldMkLst>
      </pc:sldChg>
      <pc:sldChg chg="del">
        <pc:chgData name="理奈 佐久間" userId="934263a2cbb1106c" providerId="LiveId" clId="{4AFC1D22-6F23-4013-B1EF-B0F8528E27DF}" dt="2024-09-22T00:59:41.791" v="3175" actId="47"/>
        <pc:sldMkLst>
          <pc:docMk/>
          <pc:sldMk cId="110291928" sldId="296"/>
        </pc:sldMkLst>
      </pc:sldChg>
      <pc:sldChg chg="del">
        <pc:chgData name="理奈 佐久間" userId="934263a2cbb1106c" providerId="LiveId" clId="{4AFC1D22-6F23-4013-B1EF-B0F8528E27DF}" dt="2024-09-21T10:46:47.501" v="3167" actId="47"/>
        <pc:sldMkLst>
          <pc:docMk/>
          <pc:sldMk cId="723911201" sldId="297"/>
        </pc:sldMkLst>
      </pc:sldChg>
      <pc:sldChg chg="del">
        <pc:chgData name="理奈 佐久間" userId="934263a2cbb1106c" providerId="LiveId" clId="{4AFC1D22-6F23-4013-B1EF-B0F8528E27DF}" dt="2024-09-22T00:57:11.816" v="3172" actId="47"/>
        <pc:sldMkLst>
          <pc:docMk/>
          <pc:sldMk cId="2136986134" sldId="298"/>
        </pc:sldMkLst>
      </pc:sldChg>
      <pc:sldChg chg="addSp delSp modSp mod ord modNotesTx">
        <pc:chgData name="理奈 佐久間" userId="934263a2cbb1106c" providerId="LiveId" clId="{4AFC1D22-6F23-4013-B1EF-B0F8528E27DF}" dt="2024-10-02T23:09:16.789" v="14568" actId="20577"/>
        <pc:sldMkLst>
          <pc:docMk/>
          <pc:sldMk cId="2868828178" sldId="300"/>
        </pc:sldMkLst>
      </pc:sldChg>
      <pc:sldChg chg="add del">
        <pc:chgData name="理奈 佐久間" userId="934263a2cbb1106c" providerId="LiveId" clId="{4AFC1D22-6F23-4013-B1EF-B0F8528E27DF}" dt="2024-09-21T10:45:46.544" v="3146" actId="47"/>
        <pc:sldMkLst>
          <pc:docMk/>
          <pc:sldMk cId="3507639613" sldId="302"/>
        </pc:sldMkLst>
      </pc:sldChg>
      <pc:sldChg chg="del">
        <pc:chgData name="理奈 佐久間" userId="934263a2cbb1106c" providerId="LiveId" clId="{4AFC1D22-6F23-4013-B1EF-B0F8528E27DF}" dt="2024-09-22T01:00:04.281" v="3177" actId="47"/>
        <pc:sldMkLst>
          <pc:docMk/>
          <pc:sldMk cId="3350732452" sldId="303"/>
        </pc:sldMkLst>
      </pc:sldChg>
      <pc:sldChg chg="del">
        <pc:chgData name="理奈 佐久間" userId="934263a2cbb1106c" providerId="LiveId" clId="{4AFC1D22-6F23-4013-B1EF-B0F8528E27DF}" dt="2024-09-20T05:37:58.172" v="23" actId="47"/>
        <pc:sldMkLst>
          <pc:docMk/>
          <pc:sldMk cId="3728719310" sldId="304"/>
        </pc:sldMkLst>
      </pc:sldChg>
      <pc:sldChg chg="del">
        <pc:chgData name="理奈 佐久間" userId="934263a2cbb1106c" providerId="LiveId" clId="{4AFC1D22-6F23-4013-B1EF-B0F8528E27DF}" dt="2024-09-20T05:37:59.891" v="24" actId="47"/>
        <pc:sldMkLst>
          <pc:docMk/>
          <pc:sldMk cId="409132453" sldId="305"/>
        </pc:sldMkLst>
      </pc:sldChg>
      <pc:sldChg chg="modSp mod ord modShow">
        <pc:chgData name="理奈 佐久間" userId="934263a2cbb1106c" providerId="LiveId" clId="{4AFC1D22-6F23-4013-B1EF-B0F8528E27DF}" dt="2024-10-02T08:26:41.955" v="13400"/>
        <pc:sldMkLst>
          <pc:docMk/>
          <pc:sldMk cId="481652900" sldId="306"/>
        </pc:sldMkLst>
      </pc:sldChg>
      <pc:sldChg chg="add del">
        <pc:chgData name="理奈 佐久間" userId="934263a2cbb1106c" providerId="LiveId" clId="{4AFC1D22-6F23-4013-B1EF-B0F8528E27DF}" dt="2024-09-21T10:46:01.484" v="3155" actId="47"/>
        <pc:sldMkLst>
          <pc:docMk/>
          <pc:sldMk cId="1789966576" sldId="307"/>
        </pc:sldMkLst>
      </pc:sldChg>
      <pc:sldChg chg="add del">
        <pc:chgData name="理奈 佐久間" userId="934263a2cbb1106c" providerId="LiveId" clId="{4AFC1D22-6F23-4013-B1EF-B0F8528E27DF}" dt="2024-09-21T10:46:03.918" v="3158" actId="47"/>
        <pc:sldMkLst>
          <pc:docMk/>
          <pc:sldMk cId="2479673565" sldId="308"/>
        </pc:sldMkLst>
      </pc:sldChg>
      <pc:sldChg chg="add del">
        <pc:chgData name="理奈 佐久間" userId="934263a2cbb1106c" providerId="LiveId" clId="{4AFC1D22-6F23-4013-B1EF-B0F8528E27DF}" dt="2024-09-21T10:46:02.036" v="3156" actId="47"/>
        <pc:sldMkLst>
          <pc:docMk/>
          <pc:sldMk cId="2845541117" sldId="309"/>
        </pc:sldMkLst>
      </pc:sldChg>
      <pc:sldChg chg="add del">
        <pc:chgData name="理奈 佐久間" userId="934263a2cbb1106c" providerId="LiveId" clId="{4AFC1D22-6F23-4013-B1EF-B0F8528E27DF}" dt="2024-09-21T10:46:02.898" v="3157" actId="47"/>
        <pc:sldMkLst>
          <pc:docMk/>
          <pc:sldMk cId="4205222422" sldId="310"/>
        </pc:sldMkLst>
      </pc:sldChg>
      <pc:sldChg chg="del">
        <pc:chgData name="理奈 佐久間" userId="934263a2cbb1106c" providerId="LiveId" clId="{4AFC1D22-6F23-4013-B1EF-B0F8528E27DF}" dt="2024-09-21T10:45:36.864" v="3143" actId="47"/>
        <pc:sldMkLst>
          <pc:docMk/>
          <pc:sldMk cId="740014479" sldId="312"/>
        </pc:sldMkLst>
      </pc:sldChg>
      <pc:sldChg chg="del">
        <pc:chgData name="理奈 佐久間" userId="934263a2cbb1106c" providerId="LiveId" clId="{4AFC1D22-6F23-4013-B1EF-B0F8528E27DF}" dt="2024-09-22T00:56:47.493" v="3168" actId="47"/>
        <pc:sldMkLst>
          <pc:docMk/>
          <pc:sldMk cId="4057314276" sldId="313"/>
        </pc:sldMkLst>
      </pc:sldChg>
      <pc:sldChg chg="del">
        <pc:chgData name="理奈 佐久間" userId="934263a2cbb1106c" providerId="LiveId" clId="{4AFC1D22-6F23-4013-B1EF-B0F8528E27DF}" dt="2024-09-21T10:46:42.223" v="3166" actId="47"/>
        <pc:sldMkLst>
          <pc:docMk/>
          <pc:sldMk cId="1314167119" sldId="314"/>
        </pc:sldMkLst>
      </pc:sldChg>
      <pc:sldChg chg="del">
        <pc:chgData name="理奈 佐久間" userId="934263a2cbb1106c" providerId="LiveId" clId="{4AFC1D22-6F23-4013-B1EF-B0F8528E27DF}" dt="2024-09-21T10:46:33.632" v="3163" actId="47"/>
        <pc:sldMkLst>
          <pc:docMk/>
          <pc:sldMk cId="1772726651" sldId="315"/>
        </pc:sldMkLst>
      </pc:sldChg>
      <pc:sldChg chg="modSp del mod">
        <pc:chgData name="理奈 佐久間" userId="934263a2cbb1106c" providerId="LiveId" clId="{4AFC1D22-6F23-4013-B1EF-B0F8528E27DF}" dt="2024-09-21T10:46:07.869" v="3159" actId="47"/>
        <pc:sldMkLst>
          <pc:docMk/>
          <pc:sldMk cId="588700659" sldId="316"/>
        </pc:sldMkLst>
      </pc:sldChg>
      <pc:sldChg chg="del mod modShow">
        <pc:chgData name="理奈 佐久間" userId="934263a2cbb1106c" providerId="LiveId" clId="{4AFC1D22-6F23-4013-B1EF-B0F8528E27DF}" dt="2024-09-22T01:00:08.643" v="3178" actId="47"/>
        <pc:sldMkLst>
          <pc:docMk/>
          <pc:sldMk cId="1108450654" sldId="317"/>
        </pc:sldMkLst>
      </pc:sldChg>
      <pc:sldChg chg="del ord">
        <pc:chgData name="理奈 佐久間" userId="934263a2cbb1106c" providerId="LiveId" clId="{4AFC1D22-6F23-4013-B1EF-B0F8528E27DF}" dt="2024-09-22T00:57:06.859" v="3171" actId="47"/>
        <pc:sldMkLst>
          <pc:docMk/>
          <pc:sldMk cId="2680167144" sldId="318"/>
        </pc:sldMkLst>
      </pc:sldChg>
      <pc:sldChg chg="del">
        <pc:chgData name="理奈 佐久間" userId="934263a2cbb1106c" providerId="LiveId" clId="{4AFC1D22-6F23-4013-B1EF-B0F8528E27DF}" dt="2024-09-21T10:46:36.814" v="3165" actId="47"/>
        <pc:sldMkLst>
          <pc:docMk/>
          <pc:sldMk cId="47334200" sldId="319"/>
        </pc:sldMkLst>
      </pc:sldChg>
      <pc:sldChg chg="del">
        <pc:chgData name="理奈 佐久間" userId="934263a2cbb1106c" providerId="LiveId" clId="{4AFC1D22-6F23-4013-B1EF-B0F8528E27DF}" dt="2024-09-21T10:46:35.832" v="3164" actId="47"/>
        <pc:sldMkLst>
          <pc:docMk/>
          <pc:sldMk cId="871397308" sldId="320"/>
        </pc:sldMkLst>
      </pc:sldChg>
      <pc:sldChg chg="del">
        <pc:chgData name="理奈 佐久間" userId="934263a2cbb1106c" providerId="LiveId" clId="{4AFC1D22-6F23-4013-B1EF-B0F8528E27DF}" dt="2024-09-21T10:46:19.584" v="3162" actId="47"/>
        <pc:sldMkLst>
          <pc:docMk/>
          <pc:sldMk cId="3824442481" sldId="321"/>
        </pc:sldMkLst>
      </pc:sldChg>
      <pc:sldChg chg="modSp new del mod">
        <pc:chgData name="理奈 佐久間" userId="934263a2cbb1106c" providerId="LiveId" clId="{4AFC1D22-6F23-4013-B1EF-B0F8528E27DF}" dt="2024-09-21T08:09:05.050" v="2317" actId="47"/>
        <pc:sldMkLst>
          <pc:docMk/>
          <pc:sldMk cId="263579560" sldId="322"/>
        </pc:sldMkLst>
      </pc:sldChg>
      <pc:sldChg chg="modSp new del mod">
        <pc:chgData name="理奈 佐久間" userId="934263a2cbb1106c" providerId="LiveId" clId="{4AFC1D22-6F23-4013-B1EF-B0F8528E27DF}" dt="2024-09-21T10:46:10.661" v="3160" actId="47"/>
        <pc:sldMkLst>
          <pc:docMk/>
          <pc:sldMk cId="4097684305" sldId="323"/>
        </pc:sldMkLst>
      </pc:sldChg>
      <pc:sldChg chg="modSp new del mod">
        <pc:chgData name="理奈 佐久間" userId="934263a2cbb1106c" providerId="LiveId" clId="{4AFC1D22-6F23-4013-B1EF-B0F8528E27DF}" dt="2024-09-21T07:35:27.542" v="2177" actId="47"/>
        <pc:sldMkLst>
          <pc:docMk/>
          <pc:sldMk cId="291951531" sldId="324"/>
        </pc:sldMkLst>
      </pc:sldChg>
      <pc:sldChg chg="addSp delSp modSp new mod ord modNotesTx">
        <pc:chgData name="理奈 佐久間" userId="934263a2cbb1106c" providerId="LiveId" clId="{4AFC1D22-6F23-4013-B1EF-B0F8528E27DF}" dt="2024-10-02T23:16:57.190" v="14845" actId="20577"/>
        <pc:sldMkLst>
          <pc:docMk/>
          <pc:sldMk cId="518773943" sldId="325"/>
        </pc:sldMkLst>
      </pc:sldChg>
      <pc:sldChg chg="modSp new del mod ord modShow">
        <pc:chgData name="理奈 佐久間" userId="934263a2cbb1106c" providerId="LiveId" clId="{4AFC1D22-6F23-4013-B1EF-B0F8528E27DF}" dt="2024-09-24T05:22:11.831" v="6826" actId="47"/>
        <pc:sldMkLst>
          <pc:docMk/>
          <pc:sldMk cId="4175152930" sldId="326"/>
        </pc:sldMkLst>
      </pc:sldChg>
      <pc:sldChg chg="add del">
        <pc:chgData name="理奈 佐久間" userId="934263a2cbb1106c" providerId="LiveId" clId="{4AFC1D22-6F23-4013-B1EF-B0F8528E27DF}" dt="2024-09-21T00:33:55.453" v="309"/>
        <pc:sldMkLst>
          <pc:docMk/>
          <pc:sldMk cId="149368076" sldId="327"/>
        </pc:sldMkLst>
      </pc:sldChg>
      <pc:sldChg chg="addSp modSp new del mod ord modNotesTx">
        <pc:chgData name="理奈 佐久間" userId="934263a2cbb1106c" providerId="LiveId" clId="{4AFC1D22-6F23-4013-B1EF-B0F8528E27DF}" dt="2024-10-01T00:31:31.878" v="11072" actId="47"/>
        <pc:sldMkLst>
          <pc:docMk/>
          <pc:sldMk cId="1211016303" sldId="327"/>
        </pc:sldMkLst>
      </pc:sldChg>
      <pc:sldChg chg="add del">
        <pc:chgData name="理奈 佐久間" userId="934263a2cbb1106c" providerId="LiveId" clId="{4AFC1D22-6F23-4013-B1EF-B0F8528E27DF}" dt="2024-09-21T00:33:54.161" v="306"/>
        <pc:sldMkLst>
          <pc:docMk/>
          <pc:sldMk cId="901483166" sldId="328"/>
        </pc:sldMkLst>
      </pc:sldChg>
      <pc:sldChg chg="add del">
        <pc:chgData name="理奈 佐久間" userId="934263a2cbb1106c" providerId="LiveId" clId="{4AFC1D22-6F23-4013-B1EF-B0F8528E27DF}" dt="2024-09-21T00:33:54.208" v="308"/>
        <pc:sldMkLst>
          <pc:docMk/>
          <pc:sldMk cId="1782333347" sldId="328"/>
        </pc:sldMkLst>
      </pc:sldChg>
      <pc:sldChg chg="modSp add del mod ord modNotesTx">
        <pc:chgData name="理奈 佐久間" userId="934263a2cbb1106c" providerId="LiveId" clId="{4AFC1D22-6F23-4013-B1EF-B0F8528E27DF}" dt="2024-10-01T00:31:35.222" v="11073" actId="47"/>
        <pc:sldMkLst>
          <pc:docMk/>
          <pc:sldMk cId="3015128597" sldId="328"/>
        </pc:sldMkLst>
      </pc:sldChg>
      <pc:sldChg chg="modSp add del mod">
        <pc:chgData name="理奈 佐久間" userId="934263a2cbb1106c" providerId="LiveId" clId="{4AFC1D22-6F23-4013-B1EF-B0F8528E27DF}" dt="2024-09-22T01:26:06.200" v="3459" actId="47"/>
        <pc:sldMkLst>
          <pc:docMk/>
          <pc:sldMk cId="2394910645" sldId="329"/>
        </pc:sldMkLst>
      </pc:sldChg>
      <pc:sldChg chg="add del">
        <pc:chgData name="理奈 佐久間" userId="934263a2cbb1106c" providerId="LiveId" clId="{4AFC1D22-6F23-4013-B1EF-B0F8528E27DF}" dt="2024-09-21T00:33:54.130" v="305"/>
        <pc:sldMkLst>
          <pc:docMk/>
          <pc:sldMk cId="3959257463" sldId="329"/>
        </pc:sldMkLst>
      </pc:sldChg>
      <pc:sldChg chg="add del">
        <pc:chgData name="理奈 佐久間" userId="934263a2cbb1106c" providerId="LiveId" clId="{4AFC1D22-6F23-4013-B1EF-B0F8528E27DF}" dt="2024-09-21T00:33:54.019" v="304"/>
        <pc:sldMkLst>
          <pc:docMk/>
          <pc:sldMk cId="755766822" sldId="330"/>
        </pc:sldMkLst>
      </pc:sldChg>
      <pc:sldChg chg="modSp add del mod ord modNotesTx">
        <pc:chgData name="理奈 佐久間" userId="934263a2cbb1106c" providerId="LiveId" clId="{4AFC1D22-6F23-4013-B1EF-B0F8528E27DF}" dt="2024-10-01T00:31:40.861" v="11074" actId="47"/>
        <pc:sldMkLst>
          <pc:docMk/>
          <pc:sldMk cId="1614073526" sldId="330"/>
        </pc:sldMkLst>
      </pc:sldChg>
      <pc:sldChg chg="add del">
        <pc:chgData name="理奈 佐久間" userId="934263a2cbb1106c" providerId="LiveId" clId="{4AFC1D22-6F23-4013-B1EF-B0F8528E27DF}" dt="2024-09-21T00:33:53.925" v="303"/>
        <pc:sldMkLst>
          <pc:docMk/>
          <pc:sldMk cId="2279023584" sldId="331"/>
        </pc:sldMkLst>
      </pc:sldChg>
      <pc:sldChg chg="addSp delSp modSp new mod modNotesTx">
        <pc:chgData name="理奈 佐久間" userId="934263a2cbb1106c" providerId="LiveId" clId="{4AFC1D22-6F23-4013-B1EF-B0F8528E27DF}" dt="2024-10-02T22:54:28.623" v="14353" actId="20577"/>
        <pc:sldMkLst>
          <pc:docMk/>
          <pc:sldMk cId="3637210423" sldId="331"/>
        </pc:sldMkLst>
      </pc:sldChg>
      <pc:sldChg chg="addSp delSp modSp new mod modNotesTx">
        <pc:chgData name="理奈 佐久間" userId="934263a2cbb1106c" providerId="LiveId" clId="{4AFC1D22-6F23-4013-B1EF-B0F8528E27DF}" dt="2024-10-02T23:29:45.998" v="15027" actId="20577"/>
        <pc:sldMkLst>
          <pc:docMk/>
          <pc:sldMk cId="1299238081" sldId="332"/>
        </pc:sldMkLst>
      </pc:sldChg>
      <pc:sldChg chg="add del">
        <pc:chgData name="理奈 佐久間" userId="934263a2cbb1106c" providerId="LiveId" clId="{4AFC1D22-6F23-4013-B1EF-B0F8528E27DF}" dt="2024-09-21T00:33:53.909" v="302"/>
        <pc:sldMkLst>
          <pc:docMk/>
          <pc:sldMk cId="2841405973" sldId="332"/>
        </pc:sldMkLst>
      </pc:sldChg>
      <pc:sldChg chg="add del">
        <pc:chgData name="理奈 佐久間" userId="934263a2cbb1106c" providerId="LiveId" clId="{4AFC1D22-6F23-4013-B1EF-B0F8528E27DF}" dt="2024-09-21T00:33:53.407" v="301"/>
        <pc:sldMkLst>
          <pc:docMk/>
          <pc:sldMk cId="271501565" sldId="333"/>
        </pc:sldMkLst>
      </pc:sldChg>
      <pc:sldChg chg="modSp new del mod">
        <pc:chgData name="理奈 佐久間" userId="934263a2cbb1106c" providerId="LiveId" clId="{4AFC1D22-6F23-4013-B1EF-B0F8528E27DF}" dt="2024-09-21T05:29:58.455" v="854" actId="47"/>
        <pc:sldMkLst>
          <pc:docMk/>
          <pc:sldMk cId="3783078499" sldId="333"/>
        </pc:sldMkLst>
      </pc:sldChg>
      <pc:sldChg chg="addSp modSp new mod modNotesTx">
        <pc:chgData name="理奈 佐久間" userId="934263a2cbb1106c" providerId="LiveId" clId="{4AFC1D22-6F23-4013-B1EF-B0F8528E27DF}" dt="2024-10-03T03:47:48.312" v="15201" actId="20577"/>
        <pc:sldMkLst>
          <pc:docMk/>
          <pc:sldMk cId="393459829" sldId="334"/>
        </pc:sldMkLst>
      </pc:sldChg>
      <pc:sldChg chg="add del">
        <pc:chgData name="理奈 佐久間" userId="934263a2cbb1106c" providerId="LiveId" clId="{4AFC1D22-6F23-4013-B1EF-B0F8528E27DF}" dt="2024-09-21T00:33:52.779" v="300"/>
        <pc:sldMkLst>
          <pc:docMk/>
          <pc:sldMk cId="1483423503" sldId="334"/>
        </pc:sldMkLst>
      </pc:sldChg>
      <pc:sldChg chg="add del">
        <pc:chgData name="理奈 佐久間" userId="934263a2cbb1106c" providerId="LiveId" clId="{4AFC1D22-6F23-4013-B1EF-B0F8528E27DF}" dt="2024-09-21T00:33:52.701" v="299"/>
        <pc:sldMkLst>
          <pc:docMk/>
          <pc:sldMk cId="2071885755" sldId="335"/>
        </pc:sldMkLst>
      </pc:sldChg>
      <pc:sldChg chg="modSp new del mod">
        <pc:chgData name="理奈 佐久間" userId="934263a2cbb1106c" providerId="LiveId" clId="{4AFC1D22-6F23-4013-B1EF-B0F8528E27DF}" dt="2024-09-21T06:41:10.822" v="1751" actId="47"/>
        <pc:sldMkLst>
          <pc:docMk/>
          <pc:sldMk cId="2211344901" sldId="335"/>
        </pc:sldMkLst>
      </pc:sldChg>
      <pc:sldChg chg="addSp modSp add mod modNotesTx">
        <pc:chgData name="理奈 佐久間" userId="934263a2cbb1106c" providerId="LiveId" clId="{4AFC1D22-6F23-4013-B1EF-B0F8528E27DF}" dt="2024-10-03T04:15:31.690" v="15259" actId="20577"/>
        <pc:sldMkLst>
          <pc:docMk/>
          <pc:sldMk cId="2445131625" sldId="336"/>
        </pc:sldMkLst>
      </pc:sldChg>
      <pc:sldChg chg="add del">
        <pc:chgData name="理奈 佐久間" userId="934263a2cbb1106c" providerId="LiveId" clId="{4AFC1D22-6F23-4013-B1EF-B0F8528E27DF}" dt="2024-09-21T00:33:52.638" v="298"/>
        <pc:sldMkLst>
          <pc:docMk/>
          <pc:sldMk cId="3516368273" sldId="336"/>
        </pc:sldMkLst>
      </pc:sldChg>
      <pc:sldChg chg="addSp delSp modSp add mod modNotesTx">
        <pc:chgData name="理奈 佐久間" userId="934263a2cbb1106c" providerId="LiveId" clId="{4AFC1D22-6F23-4013-B1EF-B0F8528E27DF}" dt="2024-10-02T08:26:41.955" v="13400"/>
        <pc:sldMkLst>
          <pc:docMk/>
          <pc:sldMk cId="594980909" sldId="337"/>
        </pc:sldMkLst>
      </pc:sldChg>
      <pc:sldChg chg="add del">
        <pc:chgData name="理奈 佐久間" userId="934263a2cbb1106c" providerId="LiveId" clId="{4AFC1D22-6F23-4013-B1EF-B0F8528E27DF}" dt="2024-09-21T00:33:52.590" v="297"/>
        <pc:sldMkLst>
          <pc:docMk/>
          <pc:sldMk cId="2296584787" sldId="337"/>
        </pc:sldMkLst>
      </pc:sldChg>
      <pc:sldChg chg="add del mod ord modShow">
        <pc:chgData name="理奈 佐久間" userId="934263a2cbb1106c" providerId="LiveId" clId="{4AFC1D22-6F23-4013-B1EF-B0F8528E27DF}" dt="2024-09-21T10:46:16.319" v="3161" actId="47"/>
        <pc:sldMkLst>
          <pc:docMk/>
          <pc:sldMk cId="677194349" sldId="338"/>
        </pc:sldMkLst>
      </pc:sldChg>
      <pc:sldChg chg="new del">
        <pc:chgData name="理奈 佐久間" userId="934263a2cbb1106c" providerId="LiveId" clId="{4AFC1D22-6F23-4013-B1EF-B0F8528E27DF}" dt="2024-09-21T06:39:49.485" v="1694" actId="47"/>
        <pc:sldMkLst>
          <pc:docMk/>
          <pc:sldMk cId="1610753637" sldId="339"/>
        </pc:sldMkLst>
      </pc:sldChg>
      <pc:sldChg chg="modSp add mod ord modShow modNotesTx">
        <pc:chgData name="理奈 佐久間" userId="934263a2cbb1106c" providerId="LiveId" clId="{4AFC1D22-6F23-4013-B1EF-B0F8528E27DF}" dt="2024-10-02T08:25:42.435" v="13370"/>
        <pc:sldMkLst>
          <pc:docMk/>
          <pc:sldMk cId="687124764" sldId="340"/>
        </pc:sldMkLst>
      </pc:sldChg>
      <pc:sldChg chg="modSp new del mod">
        <pc:chgData name="理奈 佐久間" userId="934263a2cbb1106c" providerId="LiveId" clId="{4AFC1D22-6F23-4013-B1EF-B0F8528E27DF}" dt="2024-09-21T08:08:31.338" v="2312" actId="47"/>
        <pc:sldMkLst>
          <pc:docMk/>
          <pc:sldMk cId="3724916294" sldId="341"/>
        </pc:sldMkLst>
      </pc:sldChg>
      <pc:sldChg chg="modSp new del mod">
        <pc:chgData name="理奈 佐久間" userId="934263a2cbb1106c" providerId="LiveId" clId="{4AFC1D22-6F23-4013-B1EF-B0F8528E27DF}" dt="2024-09-21T08:08:34.348" v="2313" actId="47"/>
        <pc:sldMkLst>
          <pc:docMk/>
          <pc:sldMk cId="3556954797" sldId="342"/>
        </pc:sldMkLst>
      </pc:sldChg>
      <pc:sldChg chg="modSp new del mod ord modShow modNotesTx">
        <pc:chgData name="理奈 佐久間" userId="934263a2cbb1106c" providerId="LiveId" clId="{4AFC1D22-6F23-4013-B1EF-B0F8528E27DF}" dt="2024-10-01T00:29:53.885" v="11067" actId="47"/>
        <pc:sldMkLst>
          <pc:docMk/>
          <pc:sldMk cId="4000569735" sldId="343"/>
        </pc:sldMkLst>
      </pc:sldChg>
      <pc:sldChg chg="add del mod ord modShow">
        <pc:chgData name="理奈 佐久間" userId="934263a2cbb1106c" providerId="LiveId" clId="{4AFC1D22-6F23-4013-B1EF-B0F8528E27DF}" dt="2024-10-01T00:02:05.737" v="10427" actId="47"/>
        <pc:sldMkLst>
          <pc:docMk/>
          <pc:sldMk cId="1478738459" sldId="344"/>
        </pc:sldMkLst>
      </pc:sldChg>
      <pc:sldChg chg="modSp add del mod">
        <pc:chgData name="理奈 佐久間" userId="934263a2cbb1106c" providerId="LiveId" clId="{4AFC1D22-6F23-4013-B1EF-B0F8528E27DF}" dt="2024-09-24T04:15:47.357" v="5840" actId="47"/>
        <pc:sldMkLst>
          <pc:docMk/>
          <pc:sldMk cId="3640483748" sldId="345"/>
        </pc:sldMkLst>
      </pc:sldChg>
      <pc:sldChg chg="addSp modSp add mod ord modShow modNotesTx">
        <pc:chgData name="理奈 佐久間" userId="934263a2cbb1106c" providerId="LiveId" clId="{4AFC1D22-6F23-4013-B1EF-B0F8528E27DF}" dt="2024-10-03T03:12:25.279" v="15193" actId="729"/>
        <pc:sldMkLst>
          <pc:docMk/>
          <pc:sldMk cId="252079385" sldId="346"/>
        </pc:sldMkLst>
      </pc:sldChg>
      <pc:sldChg chg="add del">
        <pc:chgData name="理奈 佐久間" userId="934263a2cbb1106c" providerId="LiveId" clId="{4AFC1D22-6F23-4013-B1EF-B0F8528E27DF}" dt="2024-09-21T07:58:09.488" v="2263" actId="47"/>
        <pc:sldMkLst>
          <pc:docMk/>
          <pc:sldMk cId="4211675800" sldId="347"/>
        </pc:sldMkLst>
      </pc:sldChg>
      <pc:sldChg chg="modSp add mod ord modNotesTx">
        <pc:chgData name="理奈 佐久間" userId="934263a2cbb1106c" providerId="LiveId" clId="{4AFC1D22-6F23-4013-B1EF-B0F8528E27DF}" dt="2024-10-02T08:26:41.955" v="13400"/>
        <pc:sldMkLst>
          <pc:docMk/>
          <pc:sldMk cId="1645328684" sldId="348"/>
        </pc:sldMkLst>
      </pc:sldChg>
      <pc:sldChg chg="modSp add mod ord modNotesTx">
        <pc:chgData name="理奈 佐久間" userId="934263a2cbb1106c" providerId="LiveId" clId="{4AFC1D22-6F23-4013-B1EF-B0F8528E27DF}" dt="2024-10-02T08:26:41.955" v="13400"/>
        <pc:sldMkLst>
          <pc:docMk/>
          <pc:sldMk cId="3094510106" sldId="349"/>
        </pc:sldMkLst>
      </pc:sldChg>
      <pc:sldChg chg="modSp new">
        <pc:chgData name="理奈 佐久間" userId="934263a2cbb1106c" providerId="LiveId" clId="{4AFC1D22-6F23-4013-B1EF-B0F8528E27DF}" dt="2024-10-02T08:26:41.955" v="13400"/>
        <pc:sldMkLst>
          <pc:docMk/>
          <pc:sldMk cId="218380966" sldId="350"/>
        </pc:sldMkLst>
      </pc:sldChg>
      <pc:sldChg chg="add del mod ord modShow">
        <pc:chgData name="理奈 佐久間" userId="934263a2cbb1106c" providerId="LiveId" clId="{4AFC1D22-6F23-4013-B1EF-B0F8528E27DF}" dt="2024-10-01T00:01:40.518" v="10425" actId="47"/>
        <pc:sldMkLst>
          <pc:docMk/>
          <pc:sldMk cId="1646569304" sldId="351"/>
        </pc:sldMkLst>
      </pc:sldChg>
      <pc:sldChg chg="new del">
        <pc:chgData name="理奈 佐久間" userId="934263a2cbb1106c" providerId="LiveId" clId="{4AFC1D22-6F23-4013-B1EF-B0F8528E27DF}" dt="2024-09-21T08:08:53.960" v="2316" actId="47"/>
        <pc:sldMkLst>
          <pc:docMk/>
          <pc:sldMk cId="3688229117" sldId="351"/>
        </pc:sldMkLst>
      </pc:sldChg>
      <pc:sldChg chg="add del mod ord modShow">
        <pc:chgData name="理奈 佐久間" userId="934263a2cbb1106c" providerId="LiveId" clId="{4AFC1D22-6F23-4013-B1EF-B0F8528E27DF}" dt="2024-10-01T00:01:32.581" v="10424" actId="47"/>
        <pc:sldMkLst>
          <pc:docMk/>
          <pc:sldMk cId="3543128653" sldId="352"/>
        </pc:sldMkLst>
      </pc:sldChg>
      <pc:sldChg chg="add del mod ord modShow">
        <pc:chgData name="理奈 佐久間" userId="934263a2cbb1106c" providerId="LiveId" clId="{4AFC1D22-6F23-4013-B1EF-B0F8528E27DF}" dt="2024-10-01T00:02:09.095" v="10428" actId="47"/>
        <pc:sldMkLst>
          <pc:docMk/>
          <pc:sldMk cId="3048827733" sldId="353"/>
        </pc:sldMkLst>
      </pc:sldChg>
      <pc:sldChg chg="add del mod ord modShow">
        <pc:chgData name="理奈 佐久間" userId="934263a2cbb1106c" providerId="LiveId" clId="{4AFC1D22-6F23-4013-B1EF-B0F8528E27DF}" dt="2024-10-01T00:02:11.976" v="10429" actId="47"/>
        <pc:sldMkLst>
          <pc:docMk/>
          <pc:sldMk cId="124192800" sldId="354"/>
        </pc:sldMkLst>
      </pc:sldChg>
      <pc:sldChg chg="addSp delSp modSp new mod ord modNotesTx">
        <pc:chgData name="理奈 佐久間" userId="934263a2cbb1106c" providerId="LiveId" clId="{4AFC1D22-6F23-4013-B1EF-B0F8528E27DF}" dt="2024-10-03T03:09:01.790" v="15137" actId="6549"/>
        <pc:sldMkLst>
          <pc:docMk/>
          <pc:sldMk cId="2920886210" sldId="355"/>
        </pc:sldMkLst>
      </pc:sldChg>
      <pc:sldChg chg="addSp delSp modSp new del mod">
        <pc:chgData name="理奈 佐久間" userId="934263a2cbb1106c" providerId="LiveId" clId="{4AFC1D22-6F23-4013-B1EF-B0F8528E27DF}" dt="2024-09-30T04:53:37.876" v="8135" actId="47"/>
        <pc:sldMkLst>
          <pc:docMk/>
          <pc:sldMk cId="2879664288" sldId="356"/>
        </pc:sldMkLst>
      </pc:sldChg>
      <pc:sldChg chg="addSp modSp new del mod">
        <pc:chgData name="理奈 佐久間" userId="934263a2cbb1106c" providerId="LiveId" clId="{4AFC1D22-6F23-4013-B1EF-B0F8528E27DF}" dt="2024-09-30T05:47:15.136" v="8302" actId="47"/>
        <pc:sldMkLst>
          <pc:docMk/>
          <pc:sldMk cId="624866315" sldId="357"/>
        </pc:sldMkLst>
      </pc:sldChg>
      <pc:sldChg chg="addSp modSp new add del mod ord modShow">
        <pc:chgData name="理奈 佐久間" userId="934263a2cbb1106c" providerId="LiveId" clId="{4AFC1D22-6F23-4013-B1EF-B0F8528E27DF}" dt="2024-10-01T00:30:22.378" v="11069" actId="47"/>
        <pc:sldMkLst>
          <pc:docMk/>
          <pc:sldMk cId="927521238" sldId="358"/>
        </pc:sldMkLst>
      </pc:sldChg>
      <pc:sldChg chg="addSp delSp modSp new del mod ord">
        <pc:chgData name="理奈 佐久間" userId="934263a2cbb1106c" providerId="LiveId" clId="{4AFC1D22-6F23-4013-B1EF-B0F8528E27DF}" dt="2024-09-30T04:10:14.381" v="7768" actId="47"/>
        <pc:sldMkLst>
          <pc:docMk/>
          <pc:sldMk cId="2572295032" sldId="359"/>
        </pc:sldMkLst>
      </pc:sldChg>
      <pc:sldChg chg="addSp modSp add mod modNotesTx">
        <pc:chgData name="理奈 佐久間" userId="934263a2cbb1106c" providerId="LiveId" clId="{4AFC1D22-6F23-4013-B1EF-B0F8528E27DF}" dt="2024-10-03T03:10:02.054" v="15143" actId="20577"/>
        <pc:sldMkLst>
          <pc:docMk/>
          <pc:sldMk cId="154803468" sldId="360"/>
        </pc:sldMkLst>
      </pc:sldChg>
      <pc:sldChg chg="modSp add del mod ord modShow modNotesTx">
        <pc:chgData name="理奈 佐久間" userId="934263a2cbb1106c" providerId="LiveId" clId="{4AFC1D22-6F23-4013-B1EF-B0F8528E27DF}" dt="2024-10-01T00:30:20.581" v="11068" actId="47"/>
        <pc:sldMkLst>
          <pc:docMk/>
          <pc:sldMk cId="641756748" sldId="361"/>
        </pc:sldMkLst>
      </pc:sldChg>
      <pc:sldChg chg="modSp add del mod ord modShow">
        <pc:chgData name="理奈 佐久間" userId="934263a2cbb1106c" providerId="LiveId" clId="{4AFC1D22-6F23-4013-B1EF-B0F8528E27DF}" dt="2024-10-01T00:33:18.968" v="11076" actId="47"/>
        <pc:sldMkLst>
          <pc:docMk/>
          <pc:sldMk cId="2311197784" sldId="362"/>
        </pc:sldMkLst>
      </pc:sldChg>
      <pc:sldChg chg="addSp modSp new mod modNotesTx">
        <pc:chgData name="理奈 佐久間" userId="934263a2cbb1106c" providerId="LiveId" clId="{4AFC1D22-6F23-4013-B1EF-B0F8528E27DF}" dt="2024-10-02T23:20:25.661" v="15014" actId="20577"/>
        <pc:sldMkLst>
          <pc:docMk/>
          <pc:sldMk cId="407719722" sldId="363"/>
        </pc:sldMkLst>
      </pc:sldChg>
      <pc:sldChg chg="new del">
        <pc:chgData name="理奈 佐久間" userId="934263a2cbb1106c" providerId="LiveId" clId="{4AFC1D22-6F23-4013-B1EF-B0F8528E27DF}" dt="2024-09-30T05:49:28.455" v="8306" actId="47"/>
        <pc:sldMkLst>
          <pc:docMk/>
          <pc:sldMk cId="2235368120" sldId="364"/>
        </pc:sldMkLst>
      </pc:sldChg>
      <pc:sldChg chg="modSp add mod ord modShow">
        <pc:chgData name="理奈 佐久間" userId="934263a2cbb1106c" providerId="LiveId" clId="{4AFC1D22-6F23-4013-B1EF-B0F8528E27DF}" dt="2024-10-02T08:26:41.955" v="13400"/>
        <pc:sldMkLst>
          <pc:docMk/>
          <pc:sldMk cId="2097768591" sldId="365"/>
        </pc:sldMkLst>
      </pc:sldChg>
      <pc:sldChg chg="addSp delSp modSp new del mod">
        <pc:chgData name="理奈 佐久間" userId="934263a2cbb1106c" providerId="LiveId" clId="{4AFC1D22-6F23-4013-B1EF-B0F8528E27DF}" dt="2024-09-30T08:12:20.660" v="8732" actId="47"/>
        <pc:sldMkLst>
          <pc:docMk/>
          <pc:sldMk cId="1594501454" sldId="366"/>
        </pc:sldMkLst>
      </pc:sldChg>
      <pc:sldChg chg="modSp new del mod">
        <pc:chgData name="理奈 佐久間" userId="934263a2cbb1106c" providerId="LiveId" clId="{4AFC1D22-6F23-4013-B1EF-B0F8528E27DF}" dt="2024-09-30T06:14:39.979" v="8575" actId="47"/>
        <pc:sldMkLst>
          <pc:docMk/>
          <pc:sldMk cId="779995297" sldId="367"/>
        </pc:sldMkLst>
      </pc:sldChg>
      <pc:sldChg chg="addSp delSp modSp add mod modNotesTx">
        <pc:chgData name="理奈 佐久間" userId="934263a2cbb1106c" providerId="LiveId" clId="{4AFC1D22-6F23-4013-B1EF-B0F8528E27DF}" dt="2024-10-02T08:26:41.955" v="13400"/>
        <pc:sldMkLst>
          <pc:docMk/>
          <pc:sldMk cId="2923524409" sldId="368"/>
        </pc:sldMkLst>
      </pc:sldChg>
      <pc:sldChg chg="addSp modSp add del mod ord modShow">
        <pc:chgData name="理奈 佐久間" userId="934263a2cbb1106c" providerId="LiveId" clId="{4AFC1D22-6F23-4013-B1EF-B0F8528E27DF}" dt="2024-10-01T00:33:10.466" v="11075" actId="47"/>
        <pc:sldMkLst>
          <pc:docMk/>
          <pc:sldMk cId="3213312901" sldId="369"/>
        </pc:sldMkLst>
      </pc:sldChg>
      <pc:sldChg chg="addSp delSp modSp add mod chgLayout modNotesTx">
        <pc:chgData name="理奈 佐久間" userId="934263a2cbb1106c" providerId="LiveId" clId="{4AFC1D22-6F23-4013-B1EF-B0F8528E27DF}" dt="2024-10-02T04:47:07.049" v="13026" actId="478"/>
        <pc:sldMkLst>
          <pc:docMk/>
          <pc:sldMk cId="3725398529" sldId="370"/>
        </pc:sldMkLst>
      </pc:sldChg>
      <pc:sldChg chg="add del ord">
        <pc:chgData name="理奈 佐久間" userId="934263a2cbb1106c" providerId="LiveId" clId="{4AFC1D22-6F23-4013-B1EF-B0F8528E27DF}" dt="2024-10-01T00:30:38.281" v="11070" actId="47"/>
        <pc:sldMkLst>
          <pc:docMk/>
          <pc:sldMk cId="3585840642" sldId="371"/>
        </pc:sldMkLst>
      </pc:sldChg>
      <pc:sldChg chg="delSp modSp add del mod ord">
        <pc:chgData name="理奈 佐久間" userId="934263a2cbb1106c" providerId="LiveId" clId="{4AFC1D22-6F23-4013-B1EF-B0F8528E27DF}" dt="2024-10-01T00:33:51.923" v="11078" actId="47"/>
        <pc:sldMkLst>
          <pc:docMk/>
          <pc:sldMk cId="900243421" sldId="372"/>
        </pc:sldMkLst>
      </pc:sldChg>
      <pc:sldChg chg="add del">
        <pc:chgData name="理奈 佐久間" userId="934263a2cbb1106c" providerId="LiveId" clId="{4AFC1D22-6F23-4013-B1EF-B0F8528E27DF}" dt="2024-09-30T08:57:53.301" v="9116" actId="47"/>
        <pc:sldMkLst>
          <pc:docMk/>
          <pc:sldMk cId="3478685963" sldId="372"/>
        </pc:sldMkLst>
      </pc:sldChg>
      <pc:sldChg chg="add del">
        <pc:chgData name="理奈 佐久間" userId="934263a2cbb1106c" providerId="LiveId" clId="{4AFC1D22-6F23-4013-B1EF-B0F8528E27DF}" dt="2024-09-30T09:19:21.180" v="9429"/>
        <pc:sldMkLst>
          <pc:docMk/>
          <pc:sldMk cId="2264638624" sldId="373"/>
        </pc:sldMkLst>
      </pc:sldChg>
      <pc:sldChg chg="modSp add mod modNotesTx">
        <pc:chgData name="理奈 佐久間" userId="934263a2cbb1106c" providerId="LiveId" clId="{4AFC1D22-6F23-4013-B1EF-B0F8528E27DF}" dt="2024-10-02T23:09:48.310" v="14581" actId="20577"/>
        <pc:sldMkLst>
          <pc:docMk/>
          <pc:sldMk cId="2464432817" sldId="373"/>
        </pc:sldMkLst>
      </pc:sldChg>
      <pc:sldChg chg="modSp add mod modNotesTx">
        <pc:chgData name="理奈 佐久間" userId="934263a2cbb1106c" providerId="LiveId" clId="{4AFC1D22-6F23-4013-B1EF-B0F8528E27DF}" dt="2024-10-03T02:36:54.966" v="15114" actId="20577"/>
        <pc:sldMkLst>
          <pc:docMk/>
          <pc:sldMk cId="1051464316" sldId="374"/>
        </pc:sldMkLst>
      </pc:sldChg>
      <pc:sldChg chg="modSp add mod modShow">
        <pc:chgData name="理奈 佐久間" userId="934263a2cbb1106c" providerId="LiveId" clId="{4AFC1D22-6F23-4013-B1EF-B0F8528E27DF}" dt="2024-10-02T08:26:41.955" v="13400"/>
        <pc:sldMkLst>
          <pc:docMk/>
          <pc:sldMk cId="4250571038" sldId="375"/>
        </pc:sldMkLst>
      </pc:sldChg>
      <pc:sldChg chg="delSp modSp add mod modNotesTx">
        <pc:chgData name="理奈 佐久間" userId="934263a2cbb1106c" providerId="LiveId" clId="{4AFC1D22-6F23-4013-B1EF-B0F8528E27DF}" dt="2024-10-02T04:40:33.565" v="12977" actId="14100"/>
        <pc:sldMkLst>
          <pc:docMk/>
          <pc:sldMk cId="3063476701" sldId="376"/>
        </pc:sldMkLst>
      </pc:sldChg>
      <pc:sldChg chg="modSp add mod modShow">
        <pc:chgData name="理奈 佐久間" userId="934263a2cbb1106c" providerId="LiveId" clId="{4AFC1D22-6F23-4013-B1EF-B0F8528E27DF}" dt="2024-10-03T03:10:30.767" v="15144" actId="729"/>
        <pc:sldMkLst>
          <pc:docMk/>
          <pc:sldMk cId="3787555869" sldId="377"/>
        </pc:sldMkLst>
      </pc:sldChg>
      <pc:sldChg chg="addSp delSp modSp add mod">
        <pc:chgData name="理奈 佐久間" userId="934263a2cbb1106c" providerId="LiveId" clId="{4AFC1D22-6F23-4013-B1EF-B0F8528E27DF}" dt="2024-10-03T03:11:26.482" v="15192" actId="1076"/>
        <pc:sldMkLst>
          <pc:docMk/>
          <pc:sldMk cId="1281410578" sldId="378"/>
        </pc:sldMkLst>
      </pc:sldChg>
      <pc:sldChg chg="addSp delSp modSp add mod modNotesTx">
        <pc:chgData name="理奈 佐久間" userId="934263a2cbb1106c" providerId="LiveId" clId="{4AFC1D22-6F23-4013-B1EF-B0F8528E27DF}" dt="2024-10-02T23:29:57.980" v="15031" actId="20577"/>
        <pc:sldMkLst>
          <pc:docMk/>
          <pc:sldMk cId="2782604703" sldId="379"/>
        </pc:sldMkLst>
      </pc:sldChg>
      <pc:sldChg chg="add mod modShow">
        <pc:chgData name="理奈 佐久間" userId="934263a2cbb1106c" providerId="LiveId" clId="{4AFC1D22-6F23-4013-B1EF-B0F8528E27DF}" dt="2024-10-02T09:30:47.093" v="14049" actId="729"/>
        <pc:sldMkLst>
          <pc:docMk/>
          <pc:sldMk cId="1075629886" sldId="380"/>
        </pc:sldMkLst>
      </pc:sldChg>
      <pc:sldMasterChg chg="modSp mod modSldLayout">
        <pc:chgData name="理奈 佐久間" userId="934263a2cbb1106c" providerId="LiveId" clId="{4AFC1D22-6F23-4013-B1EF-B0F8528E27DF}" dt="2024-10-02T08:26:29.848" v="13387" actId="478"/>
        <pc:sldMasterMkLst>
          <pc:docMk/>
          <pc:sldMasterMk cId="1729134795" sldId="2147483648"/>
        </pc:sldMasterMkLst>
        <pc:sldLayoutChg chg="addSp delSp modSp mod">
          <pc:chgData name="理奈 佐久間" userId="934263a2cbb1106c" providerId="LiveId" clId="{4AFC1D22-6F23-4013-B1EF-B0F8528E27DF}" dt="2024-10-02T08:26:29.848" v="13387" actId="478"/>
          <pc:sldLayoutMkLst>
            <pc:docMk/>
            <pc:sldMasterMk cId="1729134795" sldId="2147483648"/>
            <pc:sldLayoutMk cId="1293957661" sldId="2147483650"/>
          </pc:sldLayoutMkLst>
        </pc:sldLayoutChg>
      </pc:sldMasterChg>
      <pc:sldMasterChg chg="modSldLayout">
        <pc:chgData name="理奈 佐久間" userId="934263a2cbb1106c" providerId="LiveId" clId="{4AFC1D22-6F23-4013-B1EF-B0F8528E27DF}" dt="2024-10-02T08:26:05.489" v="13371"/>
        <pc:sldMasterMkLst>
          <pc:docMk/>
          <pc:sldMasterMk cId="779457786" sldId="2147483660"/>
        </pc:sldMasterMkLst>
        <pc:sldLayoutChg chg="addSp">
          <pc:chgData name="理奈 佐久間" userId="934263a2cbb1106c" providerId="LiveId" clId="{4AFC1D22-6F23-4013-B1EF-B0F8528E27DF}" dt="2024-10-02T08:26:05.489" v="13371"/>
          <pc:sldLayoutMkLst>
            <pc:docMk/>
            <pc:sldMasterMk cId="779457786" sldId="2147483660"/>
            <pc:sldLayoutMk cId="3613788617" sldId="2147483662"/>
          </pc:sldLayoutMkLst>
        </pc:sldLayoutChg>
      </pc:sldMasterChg>
      <pc:sldMasterChg chg="modSldLayout">
        <pc:chgData name="理奈 佐久間" userId="934263a2cbb1106c" providerId="LiveId" clId="{4AFC1D22-6F23-4013-B1EF-B0F8528E27DF}" dt="2024-10-02T08:25:06.619" v="13347"/>
        <pc:sldMasterMkLst>
          <pc:docMk/>
          <pc:sldMasterMk cId="1652038505" sldId="2147483660"/>
        </pc:sldMasterMkLst>
        <pc:sldLayoutChg chg="addSp">
          <pc:chgData name="理奈 佐久間" userId="934263a2cbb1106c" providerId="LiveId" clId="{4AFC1D22-6F23-4013-B1EF-B0F8528E27DF}" dt="2024-10-02T08:25:06.619" v="13347"/>
          <pc:sldLayoutMkLst>
            <pc:docMk/>
            <pc:sldMasterMk cId="1652038505" sldId="2147483660"/>
            <pc:sldLayoutMk cId="2524457751" sldId="2147483662"/>
          </pc:sldLayoutMkLst>
        </pc:sldLayoutChg>
      </pc:sldMasterChg>
      <pc:sldMasterChg chg="modSldLayout">
        <pc:chgData name="理奈 佐久間" userId="934263a2cbb1106c" providerId="LiveId" clId="{4AFC1D22-6F23-4013-B1EF-B0F8528E27DF}" dt="2024-10-02T08:26:19.561" v="13382"/>
        <pc:sldMasterMkLst>
          <pc:docMk/>
          <pc:sldMasterMk cId="3182334471" sldId="2147483660"/>
        </pc:sldMasterMkLst>
        <pc:sldLayoutChg chg="addSp">
          <pc:chgData name="理奈 佐久間" userId="934263a2cbb1106c" providerId="LiveId" clId="{4AFC1D22-6F23-4013-B1EF-B0F8528E27DF}" dt="2024-10-02T08:26:19.561" v="13382"/>
          <pc:sldLayoutMkLst>
            <pc:docMk/>
            <pc:sldMasterMk cId="3182334471" sldId="2147483660"/>
            <pc:sldLayoutMk cId="2067516394" sldId="2147483662"/>
          </pc:sldLayoutMkLst>
        </pc:sldLayoutChg>
      </pc:sldMasterChg>
      <pc:sldMasterChg chg="modSldLayout">
        <pc:chgData name="理奈 佐久間" userId="934263a2cbb1106c" providerId="LiveId" clId="{4AFC1D22-6F23-4013-B1EF-B0F8528E27DF}" dt="2024-10-02T08:24:45.727" v="13334"/>
        <pc:sldMasterMkLst>
          <pc:docMk/>
          <pc:sldMasterMk cId="3341850255" sldId="2147483660"/>
        </pc:sldMasterMkLst>
        <pc:sldLayoutChg chg="addSp">
          <pc:chgData name="理奈 佐久間" userId="934263a2cbb1106c" providerId="LiveId" clId="{4AFC1D22-6F23-4013-B1EF-B0F8528E27DF}" dt="2024-10-02T08:24:45.727" v="13334"/>
          <pc:sldLayoutMkLst>
            <pc:docMk/>
            <pc:sldMasterMk cId="3341850255" sldId="2147483660"/>
            <pc:sldLayoutMk cId="4160788292" sldId="2147483662"/>
          </pc:sldLayoutMkLst>
        </pc:sldLayoutChg>
      </pc:sldMasterChg>
      <pc:sldMasterChg chg="modSldLayout">
        <pc:chgData name="理奈 佐久間" userId="934263a2cbb1106c" providerId="LiveId" clId="{4AFC1D22-6F23-4013-B1EF-B0F8528E27DF}" dt="2024-10-02T08:22:40.441" v="13323"/>
        <pc:sldMasterMkLst>
          <pc:docMk/>
          <pc:sldMasterMk cId="3727345186" sldId="2147483660"/>
        </pc:sldMasterMkLst>
        <pc:sldLayoutChg chg="addSp">
          <pc:chgData name="理奈 佐久間" userId="934263a2cbb1106c" providerId="LiveId" clId="{4AFC1D22-6F23-4013-B1EF-B0F8528E27DF}" dt="2024-10-02T08:22:40.441" v="13323"/>
          <pc:sldLayoutMkLst>
            <pc:docMk/>
            <pc:sldMasterMk cId="3727345186" sldId="2147483660"/>
            <pc:sldLayoutMk cId="2172550160" sldId="2147483662"/>
          </pc:sldLayoutMkLst>
        </pc:sldLayoutChg>
      </pc:sldMasterChg>
      <pc:sldMasterChg chg="new del mod addSldLayout delSldLayout">
        <pc:chgData name="理奈 佐久間" userId="934263a2cbb1106c" providerId="LiveId" clId="{4AFC1D22-6F23-4013-B1EF-B0F8528E27DF}" dt="2024-09-30T05:29:45.520" v="8291" actId="6938"/>
        <pc:sldMasterMkLst>
          <pc:docMk/>
          <pc:sldMasterMk cId="3735905415" sldId="2147483660"/>
        </pc:sldMasterMkLst>
        <pc:sldLayoutChg chg="new del replId">
          <pc:chgData name="理奈 佐久間" userId="934263a2cbb1106c" providerId="LiveId" clId="{4AFC1D22-6F23-4013-B1EF-B0F8528E27DF}" dt="2024-09-30T05:29:45.520" v="8291" actId="6938"/>
          <pc:sldLayoutMkLst>
            <pc:docMk/>
            <pc:sldMasterMk cId="3735905415" sldId="2147483660"/>
            <pc:sldLayoutMk cId="3922457742" sldId="2147483661"/>
          </pc:sldLayoutMkLst>
        </pc:sldLayoutChg>
        <pc:sldLayoutChg chg="new del replId">
          <pc:chgData name="理奈 佐久間" userId="934263a2cbb1106c" providerId="LiveId" clId="{4AFC1D22-6F23-4013-B1EF-B0F8528E27DF}" dt="2024-09-30T05:29:45.520" v="8291" actId="6938"/>
          <pc:sldLayoutMkLst>
            <pc:docMk/>
            <pc:sldMasterMk cId="3735905415" sldId="2147483660"/>
            <pc:sldLayoutMk cId="942715968" sldId="2147483662"/>
          </pc:sldLayoutMkLst>
        </pc:sldLayoutChg>
        <pc:sldLayoutChg chg="new del replId">
          <pc:chgData name="理奈 佐久間" userId="934263a2cbb1106c" providerId="LiveId" clId="{4AFC1D22-6F23-4013-B1EF-B0F8528E27DF}" dt="2024-09-30T05:29:45.520" v="8291" actId="6938"/>
          <pc:sldLayoutMkLst>
            <pc:docMk/>
            <pc:sldMasterMk cId="3735905415" sldId="2147483660"/>
            <pc:sldLayoutMk cId="1390613243" sldId="2147483663"/>
          </pc:sldLayoutMkLst>
        </pc:sldLayoutChg>
        <pc:sldLayoutChg chg="new del replId">
          <pc:chgData name="理奈 佐久間" userId="934263a2cbb1106c" providerId="LiveId" clId="{4AFC1D22-6F23-4013-B1EF-B0F8528E27DF}" dt="2024-09-30T05:29:45.520" v="8291" actId="6938"/>
          <pc:sldLayoutMkLst>
            <pc:docMk/>
            <pc:sldMasterMk cId="3735905415" sldId="2147483660"/>
            <pc:sldLayoutMk cId="1794926981" sldId="2147483664"/>
          </pc:sldLayoutMkLst>
        </pc:sldLayoutChg>
        <pc:sldLayoutChg chg="new del replId">
          <pc:chgData name="理奈 佐久間" userId="934263a2cbb1106c" providerId="LiveId" clId="{4AFC1D22-6F23-4013-B1EF-B0F8528E27DF}" dt="2024-09-30T05:29:45.520" v="8291" actId="6938"/>
          <pc:sldLayoutMkLst>
            <pc:docMk/>
            <pc:sldMasterMk cId="3735905415" sldId="2147483660"/>
            <pc:sldLayoutMk cId="834548281" sldId="2147483665"/>
          </pc:sldLayoutMkLst>
        </pc:sldLayoutChg>
        <pc:sldLayoutChg chg="new del replId">
          <pc:chgData name="理奈 佐久間" userId="934263a2cbb1106c" providerId="LiveId" clId="{4AFC1D22-6F23-4013-B1EF-B0F8528E27DF}" dt="2024-09-30T05:29:45.520" v="8291" actId="6938"/>
          <pc:sldLayoutMkLst>
            <pc:docMk/>
            <pc:sldMasterMk cId="3735905415" sldId="2147483660"/>
            <pc:sldLayoutMk cId="1067492379" sldId="2147483666"/>
          </pc:sldLayoutMkLst>
        </pc:sldLayoutChg>
        <pc:sldLayoutChg chg="new del replId">
          <pc:chgData name="理奈 佐久間" userId="934263a2cbb1106c" providerId="LiveId" clId="{4AFC1D22-6F23-4013-B1EF-B0F8528E27DF}" dt="2024-09-30T05:29:45.520" v="8291" actId="6938"/>
          <pc:sldLayoutMkLst>
            <pc:docMk/>
            <pc:sldMasterMk cId="3735905415" sldId="2147483660"/>
            <pc:sldLayoutMk cId="1614392721" sldId="2147483667"/>
          </pc:sldLayoutMkLst>
        </pc:sldLayoutChg>
        <pc:sldLayoutChg chg="new del replId">
          <pc:chgData name="理奈 佐久間" userId="934263a2cbb1106c" providerId="LiveId" clId="{4AFC1D22-6F23-4013-B1EF-B0F8528E27DF}" dt="2024-09-30T05:29:45.520" v="8291" actId="6938"/>
          <pc:sldLayoutMkLst>
            <pc:docMk/>
            <pc:sldMasterMk cId="3735905415" sldId="2147483660"/>
            <pc:sldLayoutMk cId="2478760223" sldId="2147483668"/>
          </pc:sldLayoutMkLst>
        </pc:sldLayoutChg>
        <pc:sldLayoutChg chg="new del replId">
          <pc:chgData name="理奈 佐久間" userId="934263a2cbb1106c" providerId="LiveId" clId="{4AFC1D22-6F23-4013-B1EF-B0F8528E27DF}" dt="2024-09-30T05:29:45.520" v="8291" actId="6938"/>
          <pc:sldLayoutMkLst>
            <pc:docMk/>
            <pc:sldMasterMk cId="3735905415" sldId="2147483660"/>
            <pc:sldLayoutMk cId="675891148" sldId="2147483669"/>
          </pc:sldLayoutMkLst>
        </pc:sldLayoutChg>
        <pc:sldLayoutChg chg="new del replId">
          <pc:chgData name="理奈 佐久間" userId="934263a2cbb1106c" providerId="LiveId" clId="{4AFC1D22-6F23-4013-B1EF-B0F8528E27DF}" dt="2024-09-30T05:29:45.520" v="8291" actId="6938"/>
          <pc:sldLayoutMkLst>
            <pc:docMk/>
            <pc:sldMasterMk cId="3735905415" sldId="2147483660"/>
            <pc:sldLayoutMk cId="3203804018" sldId="2147483670"/>
          </pc:sldLayoutMkLst>
        </pc:sldLayoutChg>
        <pc:sldLayoutChg chg="new del replId">
          <pc:chgData name="理奈 佐久間" userId="934263a2cbb1106c" providerId="LiveId" clId="{4AFC1D22-6F23-4013-B1EF-B0F8528E27DF}" dt="2024-09-30T05:29:45.520" v="8291" actId="6938"/>
          <pc:sldLayoutMkLst>
            <pc:docMk/>
            <pc:sldMasterMk cId="3735905415" sldId="2147483660"/>
            <pc:sldLayoutMk cId="2169003701" sldId="2147483671"/>
          </pc:sldLayoutMkLst>
        </pc:sldLayoutChg>
      </pc:sldMasterChg>
      <pc:sldMasterChg chg="modSldLayout">
        <pc:chgData name="理奈 佐久間" userId="934263a2cbb1106c" providerId="LiveId" clId="{4AFC1D22-6F23-4013-B1EF-B0F8528E27DF}" dt="2024-10-02T08:25:28.225" v="13358"/>
        <pc:sldMasterMkLst>
          <pc:docMk/>
          <pc:sldMasterMk cId="2576365989" sldId="2147483672"/>
        </pc:sldMasterMkLst>
        <pc:sldLayoutChg chg="addSp">
          <pc:chgData name="理奈 佐久間" userId="934263a2cbb1106c" providerId="LiveId" clId="{4AFC1D22-6F23-4013-B1EF-B0F8528E27DF}" dt="2024-10-02T08:25:28.225" v="13358"/>
          <pc:sldLayoutMkLst>
            <pc:docMk/>
            <pc:sldMasterMk cId="2576365989" sldId="2147483672"/>
            <pc:sldLayoutMk cId="2933820991" sldId="2147483674"/>
          </pc:sldLayoutMkLst>
        </pc:sldLayoutChg>
      </pc:sldMasterChg>
    </pc:docChg>
  </pc:docChgLst>
  <pc:docChgLst>
    <pc:chgData name="理奈 佐久間" userId="934263a2cbb1106c" providerId="LiveId" clId="{200D3198-03CF-4857-9F7D-6FF5C816C62B}"/>
    <pc:docChg chg="undo custSel addSld delSld modSld sldOrd">
      <pc:chgData name="理奈 佐久間" userId="934263a2cbb1106c" providerId="LiveId" clId="{200D3198-03CF-4857-9F7D-6FF5C816C62B}" dt="2024-09-16T10:30:52.578" v="1986" actId="20577"/>
      <pc:docMkLst>
        <pc:docMk/>
      </pc:docMkLst>
      <pc:sldChg chg="modSp mod">
        <pc:chgData name="理奈 佐久間" userId="934263a2cbb1106c" providerId="LiveId" clId="{200D3198-03CF-4857-9F7D-6FF5C816C62B}" dt="2024-09-16T05:06:30.494" v="1" actId="20577"/>
        <pc:sldMkLst>
          <pc:docMk/>
          <pc:sldMk cId="1425433" sldId="256"/>
        </pc:sldMkLst>
      </pc:sldChg>
      <pc:sldChg chg="modSp mod">
        <pc:chgData name="理奈 佐久間" userId="934263a2cbb1106c" providerId="LiveId" clId="{200D3198-03CF-4857-9F7D-6FF5C816C62B}" dt="2024-09-16T10:30:52.578" v="1986" actId="20577"/>
        <pc:sldMkLst>
          <pc:docMk/>
          <pc:sldMk cId="2317193781" sldId="257"/>
        </pc:sldMkLst>
      </pc:sldChg>
      <pc:sldChg chg="mod modShow">
        <pc:chgData name="理奈 佐久間" userId="934263a2cbb1106c" providerId="LiveId" clId="{200D3198-03CF-4857-9F7D-6FF5C816C62B}" dt="2024-09-16T05:08:50.193" v="126" actId="729"/>
        <pc:sldMkLst>
          <pc:docMk/>
          <pc:sldMk cId="803139239" sldId="278"/>
        </pc:sldMkLst>
      </pc:sldChg>
      <pc:sldChg chg="mod modShow">
        <pc:chgData name="理奈 佐久間" userId="934263a2cbb1106c" providerId="LiveId" clId="{200D3198-03CF-4857-9F7D-6FF5C816C62B}" dt="2024-09-16T05:07:42.788" v="122" actId="729"/>
        <pc:sldMkLst>
          <pc:docMk/>
          <pc:sldMk cId="3997742683" sldId="284"/>
        </pc:sldMkLst>
      </pc:sldChg>
      <pc:sldChg chg="mod modShow">
        <pc:chgData name="理奈 佐久間" userId="934263a2cbb1106c" providerId="LiveId" clId="{200D3198-03CF-4857-9F7D-6FF5C816C62B}" dt="2024-09-16T05:07:47.305" v="123" actId="729"/>
        <pc:sldMkLst>
          <pc:docMk/>
          <pc:sldMk cId="115077356" sldId="285"/>
        </pc:sldMkLst>
      </pc:sldChg>
      <pc:sldChg chg="mod modShow">
        <pc:chgData name="理奈 佐久間" userId="934263a2cbb1106c" providerId="LiveId" clId="{200D3198-03CF-4857-9F7D-6FF5C816C62B}" dt="2024-09-16T05:08:00.518" v="124" actId="729"/>
        <pc:sldMkLst>
          <pc:docMk/>
          <pc:sldMk cId="430024598" sldId="288"/>
        </pc:sldMkLst>
      </pc:sldChg>
      <pc:sldChg chg="modSp mod">
        <pc:chgData name="理奈 佐久間" userId="934263a2cbb1106c" providerId="LiveId" clId="{200D3198-03CF-4857-9F7D-6FF5C816C62B}" dt="2024-09-16T09:41:10.784" v="514" actId="20577"/>
        <pc:sldMkLst>
          <pc:docMk/>
          <pc:sldMk cId="2551553399" sldId="295"/>
        </pc:sldMkLst>
      </pc:sldChg>
      <pc:sldChg chg="modSp mod">
        <pc:chgData name="理奈 佐久間" userId="934263a2cbb1106c" providerId="LiveId" clId="{200D3198-03CF-4857-9F7D-6FF5C816C62B}" dt="2024-09-16T08:58:08.821" v="380" actId="14100"/>
        <pc:sldMkLst>
          <pc:docMk/>
          <pc:sldMk cId="3350732452" sldId="303"/>
        </pc:sldMkLst>
      </pc:sldChg>
      <pc:sldChg chg="mod modShow">
        <pc:chgData name="理奈 佐久間" userId="934263a2cbb1106c" providerId="LiveId" clId="{200D3198-03CF-4857-9F7D-6FF5C816C62B}" dt="2024-09-16T05:08:05.149" v="125" actId="729"/>
        <pc:sldMkLst>
          <pc:docMk/>
          <pc:sldMk cId="481652900" sldId="306"/>
        </pc:sldMkLst>
      </pc:sldChg>
      <pc:sldChg chg="modSp mod modShow">
        <pc:chgData name="理奈 佐久間" userId="934263a2cbb1106c" providerId="LiveId" clId="{200D3198-03CF-4857-9F7D-6FF5C816C62B}" dt="2024-09-16T05:10:40.447" v="134" actId="729"/>
        <pc:sldMkLst>
          <pc:docMk/>
          <pc:sldMk cId="4057314276" sldId="313"/>
        </pc:sldMkLst>
      </pc:sldChg>
      <pc:sldChg chg="mod modShow">
        <pc:chgData name="理奈 佐久間" userId="934263a2cbb1106c" providerId="LiveId" clId="{200D3198-03CF-4857-9F7D-6FF5C816C62B}" dt="2024-09-16T05:12:04.266" v="184" actId="729"/>
        <pc:sldMkLst>
          <pc:docMk/>
          <pc:sldMk cId="1314167119" sldId="314"/>
        </pc:sldMkLst>
      </pc:sldChg>
      <pc:sldChg chg="mod modShow">
        <pc:chgData name="理奈 佐久間" userId="934263a2cbb1106c" providerId="LiveId" clId="{200D3198-03CF-4857-9F7D-6FF5C816C62B}" dt="2024-09-16T05:12:07.094" v="185" actId="729"/>
        <pc:sldMkLst>
          <pc:docMk/>
          <pc:sldMk cId="1772726651" sldId="315"/>
        </pc:sldMkLst>
      </pc:sldChg>
      <pc:sldChg chg="ord">
        <pc:chgData name="理奈 佐久間" userId="934263a2cbb1106c" providerId="LiveId" clId="{200D3198-03CF-4857-9F7D-6FF5C816C62B}" dt="2024-09-16T05:17:01.587" v="246"/>
        <pc:sldMkLst>
          <pc:docMk/>
          <pc:sldMk cId="1108450654" sldId="317"/>
        </pc:sldMkLst>
      </pc:sldChg>
      <pc:sldChg chg="addSp delSp modSp add mod modShow">
        <pc:chgData name="理奈 佐久間" userId="934263a2cbb1106c" providerId="LiveId" clId="{200D3198-03CF-4857-9F7D-6FF5C816C62B}" dt="2024-09-16T05:22:53.627" v="297" actId="14100"/>
        <pc:sldMkLst>
          <pc:docMk/>
          <pc:sldMk cId="2680167144" sldId="318"/>
        </pc:sldMkLst>
      </pc:sldChg>
      <pc:sldChg chg="addSp modSp new mod ord">
        <pc:chgData name="理奈 佐久間" userId="934263a2cbb1106c" providerId="LiveId" clId="{200D3198-03CF-4857-9F7D-6FF5C816C62B}" dt="2024-09-16T10:28:48.556" v="1976" actId="20577"/>
        <pc:sldMkLst>
          <pc:docMk/>
          <pc:sldMk cId="47334200" sldId="319"/>
        </pc:sldMkLst>
      </pc:sldChg>
      <pc:sldChg chg="addSp delSp modSp new mod">
        <pc:chgData name="理奈 佐久間" userId="934263a2cbb1106c" providerId="LiveId" clId="{200D3198-03CF-4857-9F7D-6FF5C816C62B}" dt="2024-09-16T09:57:39.218" v="713" actId="20577"/>
        <pc:sldMkLst>
          <pc:docMk/>
          <pc:sldMk cId="871397308" sldId="320"/>
        </pc:sldMkLst>
      </pc:sldChg>
      <pc:sldChg chg="modSp new del mod">
        <pc:chgData name="理奈 佐久間" userId="934263a2cbb1106c" providerId="LiveId" clId="{200D3198-03CF-4857-9F7D-6FF5C816C62B}" dt="2024-09-16T05:24:36.301" v="298" actId="47"/>
        <pc:sldMkLst>
          <pc:docMk/>
          <pc:sldMk cId="2215496803" sldId="321"/>
        </pc:sldMkLst>
      </pc:sldChg>
      <pc:sldChg chg="modSp new del mod">
        <pc:chgData name="理奈 佐久間" userId="934263a2cbb1106c" providerId="LiveId" clId="{200D3198-03CF-4857-9F7D-6FF5C816C62B}" dt="2024-09-16T10:06:14.533" v="983" actId="47"/>
        <pc:sldMkLst>
          <pc:docMk/>
          <pc:sldMk cId="2331121653" sldId="321"/>
        </pc:sldMkLst>
      </pc:sldChg>
      <pc:sldChg chg="addSp delSp modSp new mod modNotesTx">
        <pc:chgData name="理奈 佐久間" userId="934263a2cbb1106c" providerId="LiveId" clId="{200D3198-03CF-4857-9F7D-6FF5C816C62B}" dt="2024-09-16T10:25:11.760" v="1744" actId="1076"/>
        <pc:sldMkLst>
          <pc:docMk/>
          <pc:sldMk cId="3824442481" sldId="32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38F8A2-5BF0-4388-9565-CBD0A3A82335}" type="datetimeFigureOut">
              <a:rPr kumimoji="1" lang="ja-JP" altLang="en-US" smtClean="0"/>
              <a:t>2025/2/7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4F17EA-1D88-43E8-B4F8-743778D2051F}" type="slidenum">
              <a:rPr kumimoji="1" lang="ja-JP" altLang="en-US" smtClean="0"/>
              <a:t>‹#›</a:t>
            </a:fld>
            <a:endParaRPr kumimoji="1" lang="ja-JP" altLang="en-US"/>
          </a:p>
        </p:txBody>
      </p:sp>
    </p:spTree>
    <p:extLst>
      <p:ext uri="{BB962C8B-B14F-4D97-AF65-F5344CB8AC3E}">
        <p14:creationId xmlns:p14="http://schemas.microsoft.com/office/powerpoint/2010/main" val="383562591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best-biostatistics.com/design/randomization.html" TargetMode="External"/><Relationship Id="rId2" Type="http://schemas.openxmlformats.org/officeDocument/2006/relationships/slide" Target="../slides/slide35.xml"/><Relationship Id="rId1" Type="http://schemas.openxmlformats.org/officeDocument/2006/relationships/notesMaster" Target="../notesMasters/notesMaster1.xml"/><Relationship Id="rId5" Type="http://schemas.openxmlformats.org/officeDocument/2006/relationships/hyperlink" Target="https://ez2understand.ifi.u-tokyo.ac.jp/terms/terms_03/" TargetMode="External"/><Relationship Id="rId4" Type="http://schemas.openxmlformats.org/officeDocument/2006/relationships/hyperlink" Target="https://ja.wikipedia.org/wiki/%E3%83%A9%E3%83%B3%E3%83%80%E3%83%A0%E5%8C%96%E6%AF%94%E8%BC%83%E8%A9%A6%E9%A8%93"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こちらの表題で植野研究室の佐久間が発表します</a:t>
            </a:r>
          </a:p>
        </p:txBody>
      </p:sp>
      <p:sp>
        <p:nvSpPr>
          <p:cNvPr id="4" name="スライド番号プレースホルダー 3"/>
          <p:cNvSpPr>
            <a:spLocks noGrp="1"/>
          </p:cNvSpPr>
          <p:nvPr>
            <p:ph type="sldNum" sz="quarter" idx="5"/>
          </p:nvPr>
        </p:nvSpPr>
        <p:spPr/>
        <p:txBody>
          <a:bodyPr/>
          <a:lstStyle/>
          <a:p>
            <a:fld id="{E04F17EA-1D88-43E8-B4F8-743778D2051F}" type="slidenum">
              <a:rPr kumimoji="1" lang="ja-JP" altLang="en-US" smtClean="0"/>
              <a:t>1</a:t>
            </a:fld>
            <a:endParaRPr kumimoji="1" lang="ja-JP" altLang="en-US"/>
          </a:p>
        </p:txBody>
      </p:sp>
    </p:spTree>
    <p:extLst>
      <p:ext uri="{BB962C8B-B14F-4D97-AF65-F5344CB8AC3E}">
        <p14:creationId xmlns:p14="http://schemas.microsoft.com/office/powerpoint/2010/main" val="4034836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Sugahara</a:t>
            </a:r>
            <a:r>
              <a:rPr kumimoji="1" lang="ja-JP" altLang="en-US" dirty="0"/>
              <a:t>らは分類に影響する目的変数パラメータ数</a:t>
            </a:r>
            <a:r>
              <a:rPr kumimoji="1" lang="en-US" altLang="ja-JP" dirty="0"/>
              <a:t>(NCP)</a:t>
            </a:r>
            <a:r>
              <a:rPr kumimoji="1" lang="ja-JP" altLang="en-US" dirty="0"/>
              <a:t>の最小化によるベイジアンネットワーク分類器を開発しました。</a:t>
            </a:r>
            <a:endParaRPr kumimoji="1" lang="en-US" altLang="ja-JP" dirty="0"/>
          </a:p>
          <a:p>
            <a:r>
              <a:rPr kumimoji="1" lang="ja-JP" altLang="en-US" sz="1200" dirty="0">
                <a:solidFill>
                  <a:srgbClr val="C00000"/>
                </a:solidFill>
              </a:rPr>
              <a:t>利点は真のモデルが</a:t>
            </a:r>
            <a:r>
              <a:rPr lang="ja-JP" altLang="en-US" sz="1200" dirty="0">
                <a:solidFill>
                  <a:srgbClr val="C00000"/>
                </a:solidFill>
              </a:rPr>
              <a:t>ベイジアンネットワークに従わない場合でも真の分類確率に</a:t>
            </a:r>
            <a:r>
              <a:rPr kumimoji="1" lang="ja-JP" altLang="en-US" sz="1200" dirty="0">
                <a:solidFill>
                  <a:srgbClr val="C00000"/>
                </a:solidFill>
              </a:rPr>
              <a:t>漸近的に一致することです。この利点に加えて</a:t>
            </a:r>
          </a:p>
          <a:p>
            <a:r>
              <a:rPr kumimoji="1" lang="en-US" altLang="ja-JP" dirty="0"/>
              <a:t>-----2:40</a:t>
            </a:r>
          </a:p>
          <a:p>
            <a:r>
              <a:rPr kumimoji="1" lang="ja-JP" altLang="en-US" dirty="0"/>
              <a:t>各ノードに対して条件付確率が与えられる</a:t>
            </a:r>
            <a:endParaRPr kumimoji="1" lang="en-US" altLang="ja-JP" dirty="0"/>
          </a:p>
          <a:p>
            <a:r>
              <a:rPr kumimoji="1" lang="ja-JP" altLang="en-US" dirty="0"/>
              <a:t>介入の確率を</a:t>
            </a:r>
            <a:r>
              <a:rPr kumimoji="1" lang="en-US" altLang="ja-JP" dirty="0"/>
              <a:t>BN</a:t>
            </a:r>
            <a:r>
              <a:rPr kumimoji="1" lang="ja-JP" altLang="en-US" dirty="0"/>
              <a:t>のパラメータ学習によって計算してる</a:t>
            </a:r>
            <a:br>
              <a:rPr kumimoji="1" lang="en-US" altLang="ja-JP" dirty="0"/>
            </a:br>
            <a:br>
              <a:rPr kumimoji="1" lang="en-US" altLang="ja-JP" dirty="0"/>
            </a:br>
            <a:r>
              <a:rPr lang="ja-JP" altLang="en-US" b="0" i="0" dirty="0">
                <a:solidFill>
                  <a:srgbClr val="D1D2D3"/>
                </a:solidFill>
                <a:effectLst/>
                <a:latin typeface="NotoSansJP"/>
              </a:rPr>
              <a:t>真の</a:t>
            </a:r>
            <a:r>
              <a:rPr lang="en-US" altLang="ja-JP" b="0" i="0" dirty="0">
                <a:solidFill>
                  <a:srgbClr val="D1D2D3"/>
                </a:solidFill>
                <a:effectLst/>
                <a:latin typeface="NotoSansJP"/>
              </a:rPr>
              <a:t>bn</a:t>
            </a:r>
            <a:r>
              <a:rPr lang="ja-JP" altLang="en-US" b="0" i="0" dirty="0">
                <a:solidFill>
                  <a:srgbClr val="D1D2D3"/>
                </a:solidFill>
                <a:effectLst/>
                <a:latin typeface="NotoSansJP"/>
              </a:rPr>
              <a:t>に従わないとは</a:t>
            </a:r>
            <a:br>
              <a:rPr lang="ja-JP" altLang="en-US" dirty="0"/>
            </a:br>
            <a:r>
              <a:rPr lang="ja-JP" altLang="en-US" b="0" i="0" dirty="0">
                <a:solidFill>
                  <a:srgbClr val="D1D2D3"/>
                </a:solidFill>
                <a:effectLst/>
                <a:latin typeface="NotoSansJP"/>
              </a:rPr>
              <a:t>ベイジアンネットワーク（</a:t>
            </a:r>
            <a:r>
              <a:rPr lang="en-US" altLang="ja-JP" b="0" i="0" dirty="0">
                <a:solidFill>
                  <a:srgbClr val="D1D2D3"/>
                </a:solidFill>
                <a:effectLst/>
                <a:latin typeface="NotoSansJP"/>
              </a:rPr>
              <a:t>Bayesian network: BN</a:t>
            </a:r>
            <a:r>
              <a:rPr lang="ja-JP" altLang="en-US" b="0" i="0" dirty="0">
                <a:solidFill>
                  <a:srgbClr val="D1D2D3"/>
                </a:solidFill>
                <a:effectLst/>
                <a:latin typeface="NotoSansJP"/>
              </a:rPr>
              <a:t>）は，確率変数をノードとし，ノード間の条件付き従属関係を非循環有向グラフで表し，</a:t>
            </a:r>
            <a:endParaRPr lang="en-US" altLang="ja-JP" b="0" i="0" dirty="0">
              <a:solidFill>
                <a:srgbClr val="D1D2D3"/>
              </a:solidFill>
              <a:effectLst/>
              <a:latin typeface="NotoSansJP"/>
            </a:endParaRPr>
          </a:p>
          <a:p>
            <a:r>
              <a:rPr lang="ja-JP" altLang="en-US" b="0" i="0" dirty="0">
                <a:solidFill>
                  <a:srgbClr val="D1D2D3"/>
                </a:solidFill>
                <a:effectLst/>
                <a:latin typeface="NotoSansJP"/>
              </a:rPr>
              <a:t>各ノードの親ノード集合を所与とした条件付き確率で表現される確率的グラフィカルモデルである．</a:t>
            </a:r>
            <a:br>
              <a:rPr lang="ja-JP" altLang="en-US" dirty="0"/>
            </a:br>
            <a:r>
              <a:rPr lang="ja-JP" altLang="en-US" b="0" i="0" dirty="0">
                <a:solidFill>
                  <a:srgbClr val="D1D2D3"/>
                </a:solidFill>
                <a:effectLst/>
                <a:latin typeface="NotoSansJP"/>
              </a:rPr>
              <a:t>に従わない</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04F17EA-1D88-43E8-B4F8-743778D2051F}" type="slidenum">
              <a:rPr kumimoji="1" lang="ja-JP" altLang="en-US" smtClean="0"/>
              <a:t>10</a:t>
            </a:fld>
            <a:endParaRPr kumimoji="1" lang="ja-JP" altLang="en-US"/>
          </a:p>
        </p:txBody>
      </p:sp>
    </p:spTree>
    <p:extLst>
      <p:ext uri="{BB962C8B-B14F-4D97-AF65-F5344CB8AC3E}">
        <p14:creationId xmlns:p14="http://schemas.microsoft.com/office/powerpoint/2010/main" val="3719570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2400" dirty="0"/>
              <a:t>原稿</a:t>
            </a:r>
            <a:endParaRPr lang="en-US" altLang="ja-JP" sz="24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3600" dirty="0">
                <a:solidFill>
                  <a:srgbClr val="C00000"/>
                </a:solidFill>
              </a:rPr>
              <a:t>解釈のしやすさ、自動的な変数選択も利点として挙げられます。</a:t>
            </a:r>
            <a:endParaRPr kumimoji="1" lang="en-US" altLang="ja-JP" sz="3600" dirty="0">
              <a:solidFill>
                <a:srgbClr val="C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3600" dirty="0">
              <a:solidFill>
                <a:srgbClr val="C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3600" dirty="0">
                <a:solidFill>
                  <a:srgbClr val="C00000"/>
                </a:solidFill>
              </a:rPr>
              <a:t>ーーー</a:t>
            </a:r>
            <a:r>
              <a:rPr kumimoji="1" lang="en-US" altLang="ja-JP" sz="3600" dirty="0">
                <a:solidFill>
                  <a:srgbClr val="C00000"/>
                </a:solidFill>
              </a:rPr>
              <a:t>2:50</a:t>
            </a:r>
            <a:endParaRPr lang="en-US" altLang="ja-JP" sz="2400" dirty="0"/>
          </a:p>
          <a:p>
            <a:r>
              <a:rPr lang="ja-JP" altLang="en-US" sz="2400" dirty="0"/>
              <a:t>真のモデル：データ生成する元のモデル</a:t>
            </a:r>
            <a:endParaRPr lang="en-US" altLang="ja-JP" sz="2400" dirty="0"/>
          </a:p>
          <a:p>
            <a:r>
              <a:rPr lang="ja-JP" altLang="en-US" sz="2400" dirty="0"/>
              <a:t>自動的な変数選択：ｘから使うものを自動的に選ぶ</a:t>
            </a:r>
            <a:endParaRPr lang="en-US" altLang="ja-JP" sz="2400" dirty="0"/>
          </a:p>
          <a:p>
            <a:endParaRPr lang="en-US" altLang="ja-JP" sz="2400" dirty="0"/>
          </a:p>
          <a:p>
            <a:endParaRPr lang="en-US" altLang="ja-JP" sz="2400" dirty="0"/>
          </a:p>
          <a:p>
            <a:r>
              <a:rPr lang="ja-JP" altLang="en-US" sz="2400" dirty="0"/>
              <a:t>ロジスティック回帰</a:t>
            </a:r>
            <a:endParaRPr lang="en-US" altLang="ja-JP" sz="2400" dirty="0"/>
          </a:p>
          <a:p>
            <a:pPr lvl="1"/>
            <a:r>
              <a:rPr lang="ja-JP" altLang="en-US" sz="2000" dirty="0"/>
              <a:t>変数間の関係が線形であることを仮定しているため非線形な関係を正確にとらえにくい</a:t>
            </a:r>
            <a:endParaRPr lang="en-US" altLang="ja-JP" sz="2000" dirty="0"/>
          </a:p>
          <a:p>
            <a:pPr lvl="1"/>
            <a:endParaRPr lang="en-US" altLang="ja-JP" sz="2000" dirty="0"/>
          </a:p>
          <a:p>
            <a:r>
              <a:rPr lang="ja-JP" altLang="en-US" sz="2400" dirty="0"/>
              <a:t>勾配ブースティング</a:t>
            </a:r>
            <a:endParaRPr lang="en-US" altLang="ja-JP" sz="2400" dirty="0"/>
          </a:p>
          <a:p>
            <a:pPr lvl="1"/>
            <a:r>
              <a:rPr kumimoji="1" lang="ja-JP" altLang="en-US" sz="2000" dirty="0"/>
              <a:t>ハイパーパラメータの調整が困難で特に小規模データセットで過学習のリスクがある</a:t>
            </a:r>
            <a:endParaRPr kumimoji="1" lang="en-US" altLang="ja-JP" sz="2000" dirty="0"/>
          </a:p>
          <a:p>
            <a:pPr lvl="1"/>
            <a:endParaRPr kumimoji="1" lang="en-US" altLang="ja-JP" sz="2000" dirty="0"/>
          </a:p>
          <a:p>
            <a:r>
              <a:rPr kumimoji="1" lang="ja-JP" altLang="en-US" sz="2400" dirty="0"/>
              <a:t>ニューラルネットワーク</a:t>
            </a:r>
            <a:endParaRPr kumimoji="1" lang="en-US" altLang="ja-JP" sz="2400" dirty="0"/>
          </a:p>
          <a:p>
            <a:pPr lvl="1"/>
            <a:r>
              <a:rPr kumimoji="1" lang="ja-JP" altLang="en-US" sz="2000" dirty="0"/>
              <a:t>ブラックボックス化しやすく、解釈が難しい</a:t>
            </a:r>
            <a:endParaRPr kumimoji="1" lang="en-US" altLang="ja-JP" sz="2000" dirty="0"/>
          </a:p>
          <a:p>
            <a:pPr lvl="1"/>
            <a:endParaRPr kumimoji="1" lang="en-US" altLang="ja-JP" sz="2000" dirty="0"/>
          </a:p>
          <a:p>
            <a:r>
              <a:rPr kumimoji="1" lang="ja-JP" altLang="en-US" dirty="0"/>
              <a:t>決定</a:t>
            </a:r>
            <a:r>
              <a:rPr lang="ja-JP" altLang="en-US" dirty="0"/>
              <a:t>木</a:t>
            </a:r>
            <a:endParaRPr lang="en-US" altLang="ja-JP" dirty="0"/>
          </a:p>
          <a:p>
            <a:pPr lvl="1"/>
            <a:r>
              <a:rPr lang="ja-JP" altLang="en-US" sz="2000" dirty="0"/>
              <a:t>データの分散が大きいと不安定</a:t>
            </a:r>
            <a:endParaRPr lang="en-US" altLang="ja-JP" sz="2000" dirty="0"/>
          </a:p>
          <a:p>
            <a:pPr lvl="1"/>
            <a:r>
              <a:rPr lang="ja-JP" altLang="en-US" sz="2000" dirty="0"/>
              <a:t>交互作用や多次元の関係の表現が難しい</a:t>
            </a:r>
            <a:endParaRPr lang="en-US" altLang="ja-JP" sz="2000" dirty="0"/>
          </a:p>
          <a:p>
            <a:endParaRPr lang="en-US" altLang="ja-JP" sz="2400" dirty="0">
              <a:solidFill>
                <a:srgbClr val="C00000"/>
              </a:solidFill>
            </a:endParaRPr>
          </a:p>
          <a:p>
            <a:endParaRPr lang="en-US" altLang="ja-JP" sz="2400" dirty="0">
              <a:solidFill>
                <a:srgbClr val="C00000"/>
              </a:solidFill>
            </a:endParaRPr>
          </a:p>
          <a:p>
            <a:endParaRPr lang="en-US" altLang="ja-JP" sz="2000" dirty="0">
              <a:solidFill>
                <a:srgbClr val="C00000"/>
              </a:solidFill>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E04F17EA-1D88-43E8-B4F8-743778D2051F}" type="slidenum">
              <a:rPr kumimoji="1" lang="ja-JP" altLang="en-US" smtClean="0"/>
              <a:t>11</a:t>
            </a:fld>
            <a:endParaRPr kumimoji="1" lang="ja-JP" altLang="en-US"/>
          </a:p>
        </p:txBody>
      </p:sp>
    </p:spTree>
    <p:extLst>
      <p:ext uri="{BB962C8B-B14F-4D97-AF65-F5344CB8AC3E}">
        <p14:creationId xmlns:p14="http://schemas.microsoft.com/office/powerpoint/2010/main" val="3049626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実験はマルコフネットワークのシミュレーション実験と実データセット</a:t>
            </a:r>
            <a:r>
              <a:rPr kumimoji="1" lang="en-US" altLang="ja-JP" dirty="0"/>
              <a:t>jobs</a:t>
            </a:r>
            <a:r>
              <a:rPr kumimoji="1" lang="ja-JP" altLang="en-US" dirty="0"/>
              <a:t>と</a:t>
            </a:r>
            <a:r>
              <a:rPr kumimoji="1" lang="en-US" altLang="ja-JP" dirty="0"/>
              <a:t>twins</a:t>
            </a:r>
            <a:r>
              <a:rPr kumimoji="1" lang="ja-JP" altLang="en-US" dirty="0"/>
              <a:t>を用いた実験を行いました。</a:t>
            </a:r>
            <a:endParaRPr kumimoji="1" lang="en-US" altLang="ja-JP" dirty="0"/>
          </a:p>
          <a:p>
            <a:r>
              <a:rPr lang="ja-JP" altLang="en-US" dirty="0"/>
              <a:t>マルコフネットワークはベイジアンネットワークでは表現できない条件付き独立性を表現します</a:t>
            </a:r>
            <a:r>
              <a:rPr lang="en-US" altLang="ja-JP" dirty="0"/>
              <a:t>. </a:t>
            </a:r>
            <a:r>
              <a:rPr lang="ja-JP" altLang="en-US" dirty="0"/>
              <a:t>したがって</a:t>
            </a:r>
            <a:r>
              <a:rPr lang="en-US" altLang="ja-JP" dirty="0"/>
              <a:t>, </a:t>
            </a:r>
            <a:r>
              <a:rPr lang="ja-JP" altLang="en-US" dirty="0"/>
              <a:t>真のモデルをすべての手法と異なるものにできます。</a:t>
            </a:r>
            <a:endParaRPr kumimoji="1" lang="en-US" altLang="ja-JP" dirty="0"/>
          </a:p>
          <a:p>
            <a:r>
              <a:rPr kumimoji="1" lang="ja-JP" altLang="en-US" dirty="0"/>
              <a:t>ーーー</a:t>
            </a:r>
            <a:r>
              <a:rPr kumimoji="1" lang="en-US" altLang="ja-JP" dirty="0"/>
              <a:t>3:10</a:t>
            </a:r>
          </a:p>
          <a:p>
            <a:r>
              <a:rPr kumimoji="1" lang="ja-JP" altLang="en-US" dirty="0"/>
              <a:t>なぜマルコフ</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真のモデルをすべての手法と異なるものにするためにマルコフにした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想定質問</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条件付き独立性</a:t>
            </a:r>
            <a:br>
              <a:rPr kumimoji="1" lang="en-US" altLang="ja-JP" dirty="0"/>
            </a:br>
            <a:r>
              <a:rPr kumimoji="1" lang="ja-JP" altLang="en-US" dirty="0"/>
              <a:t>マルコフ　</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X1</a:t>
            </a:r>
            <a:r>
              <a:rPr kumimoji="1" lang="ja-JP" altLang="en-US" dirty="0"/>
              <a:t>と</a:t>
            </a:r>
            <a:r>
              <a:rPr kumimoji="1" lang="en-US" altLang="ja-JP" dirty="0"/>
              <a:t>X2</a:t>
            </a:r>
            <a:r>
              <a:rPr kumimoji="1" lang="ja-JP" altLang="en-US" dirty="0"/>
              <a:t>は</a:t>
            </a:r>
            <a:r>
              <a:rPr kumimoji="1" lang="en-US" altLang="ja-JP" dirty="0"/>
              <a:t>Y</a:t>
            </a:r>
            <a:r>
              <a:rPr kumimoji="1" lang="ja-JP" altLang="en-US" dirty="0"/>
              <a:t>と</a:t>
            </a:r>
            <a:r>
              <a:rPr kumimoji="1" lang="en-US" altLang="ja-JP" dirty="0"/>
              <a:t>Z</a:t>
            </a:r>
            <a:r>
              <a:rPr kumimoji="1" lang="ja-JP" altLang="en-US" dirty="0"/>
              <a:t>を所与として条件付き独立</a:t>
            </a:r>
            <a:r>
              <a:rPr kumimoji="1" lang="en-US" altLang="ja-JP" dirty="0"/>
              <a:t>, Z</a:t>
            </a:r>
            <a:r>
              <a:rPr kumimoji="1" lang="ja-JP" altLang="en-US" dirty="0"/>
              <a:t>と</a:t>
            </a:r>
            <a:r>
              <a:rPr kumimoji="1" lang="en-US" altLang="ja-JP" dirty="0"/>
              <a:t>Y</a:t>
            </a:r>
            <a:r>
              <a:rPr kumimoji="1" lang="ja-JP" altLang="en-US" dirty="0"/>
              <a:t>は</a:t>
            </a:r>
            <a:r>
              <a:rPr kumimoji="1" lang="en-US" altLang="ja-JP" dirty="0"/>
              <a:t>X1</a:t>
            </a:r>
            <a:r>
              <a:rPr kumimoji="1" lang="ja-JP" altLang="en-US" dirty="0"/>
              <a:t>と</a:t>
            </a:r>
            <a:r>
              <a:rPr kumimoji="1" lang="en-US" altLang="ja-JP" dirty="0"/>
              <a:t>X2</a:t>
            </a:r>
            <a:r>
              <a:rPr kumimoji="1" lang="ja-JP" altLang="en-US" dirty="0"/>
              <a:t>を所与として条件付き独立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ベイ　</a:t>
            </a:r>
            <a:br>
              <a:rPr kumimoji="1" lang="en-US" altLang="ja-JP" dirty="0"/>
            </a:br>
            <a:r>
              <a:rPr kumimoji="1" lang="en-US" altLang="ja-JP" dirty="0"/>
              <a:t>X1</a:t>
            </a:r>
            <a:r>
              <a:rPr kumimoji="1" lang="ja-JP" altLang="en-US" dirty="0"/>
              <a:t>と</a:t>
            </a:r>
            <a:r>
              <a:rPr kumimoji="1" lang="en-US" altLang="ja-JP" dirty="0"/>
              <a:t>X2</a:t>
            </a:r>
            <a:r>
              <a:rPr kumimoji="1" lang="ja-JP" altLang="en-US" dirty="0"/>
              <a:t>は</a:t>
            </a:r>
            <a:r>
              <a:rPr kumimoji="1" lang="en-US" altLang="ja-JP" dirty="0"/>
              <a:t>Y</a:t>
            </a:r>
            <a:r>
              <a:rPr kumimoji="1" lang="ja-JP" altLang="en-US" dirty="0"/>
              <a:t>と</a:t>
            </a:r>
            <a:r>
              <a:rPr kumimoji="1" lang="en-US" altLang="ja-JP" dirty="0"/>
              <a:t>Z</a:t>
            </a:r>
            <a:r>
              <a:rPr kumimoji="1" lang="ja-JP" altLang="en-US" dirty="0"/>
              <a:t>を所与として条件付き独立としたら</a:t>
            </a:r>
            <a:r>
              <a:rPr kumimoji="1" lang="en-US" altLang="ja-JP" dirty="0"/>
              <a:t>Z</a:t>
            </a:r>
            <a:r>
              <a:rPr kumimoji="1" lang="ja-JP" altLang="en-US" dirty="0"/>
              <a:t>と</a:t>
            </a:r>
            <a:r>
              <a:rPr kumimoji="1" lang="en-US" altLang="ja-JP" dirty="0"/>
              <a:t>Y</a:t>
            </a:r>
            <a:r>
              <a:rPr kumimoji="1" lang="ja-JP" altLang="en-US" dirty="0"/>
              <a:t>は</a:t>
            </a:r>
            <a:r>
              <a:rPr kumimoji="1" lang="en-US" altLang="ja-JP" dirty="0"/>
              <a:t>X1</a:t>
            </a:r>
            <a:r>
              <a:rPr kumimoji="1" lang="ja-JP" altLang="en-US" dirty="0"/>
              <a:t>と</a:t>
            </a:r>
            <a:r>
              <a:rPr kumimoji="1" lang="en-US" altLang="ja-JP" dirty="0"/>
              <a:t>X2</a:t>
            </a:r>
            <a:r>
              <a:rPr kumimoji="1" lang="ja-JP" altLang="en-US" dirty="0"/>
              <a:t>を所与として条件付き独立とならない</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DAG</a:t>
            </a:r>
            <a:r>
              <a:rPr kumimoji="1" lang="ja-JP" altLang="en-US" dirty="0"/>
              <a:t>にならない。循環してしまう</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ベイジアンネットワークに有利なのでは？</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そうかもしれませんが、実データでも性能を示せてるので真のモデルがマルコフネットワーク以外でもできる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br>
              <a:rPr kumimoji="1" lang="en-US" altLang="ja-JP" dirty="0"/>
            </a:br>
            <a:r>
              <a:rPr kumimoji="1" lang="ja-JP" altLang="en-US" dirty="0"/>
              <a:t>一般の同時確率分布ではなくマルコフ。ベイジアンネットワーク</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04F17EA-1D88-43E8-B4F8-743778D2051F}" type="slidenum">
              <a:rPr kumimoji="1" lang="ja-JP" altLang="en-US" smtClean="0"/>
              <a:t>12</a:t>
            </a:fld>
            <a:endParaRPr kumimoji="1" lang="ja-JP" altLang="en-US"/>
          </a:p>
        </p:txBody>
      </p:sp>
    </p:spTree>
    <p:extLst>
      <p:ext uri="{BB962C8B-B14F-4D97-AF65-F5344CB8AC3E}">
        <p14:creationId xmlns:p14="http://schemas.microsoft.com/office/powerpoint/2010/main" val="929636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212121"/>
                </a:solidFill>
                <a:effectLst/>
                <a:latin typeface="Cambria" panose="02040503050406030204" pitchFamily="18" charset="0"/>
              </a:rPr>
              <a:t>比較手法はロジスティック回帰</a:t>
            </a:r>
            <a:r>
              <a:rPr lang="en-US" altLang="ja-JP" b="0" i="0" dirty="0">
                <a:solidFill>
                  <a:srgbClr val="212121"/>
                </a:solidFill>
                <a:effectLst/>
                <a:latin typeface="Cambria" panose="02040503050406030204" pitchFamily="18" charset="0"/>
              </a:rPr>
              <a:t>, boosted cart, </a:t>
            </a:r>
            <a:r>
              <a:rPr lang="ja-JP" altLang="en-US" b="0" i="0" dirty="0">
                <a:solidFill>
                  <a:srgbClr val="212121"/>
                </a:solidFill>
                <a:effectLst/>
                <a:latin typeface="Cambria" panose="02040503050406030204" pitchFamily="18" charset="0"/>
              </a:rPr>
              <a:t>ニューラルネットワーク</a:t>
            </a:r>
            <a:r>
              <a:rPr lang="en-US" altLang="ja-JP" b="0" i="0" dirty="0">
                <a:solidFill>
                  <a:srgbClr val="212121"/>
                </a:solidFill>
                <a:effectLst/>
                <a:latin typeface="Cambria" panose="02040503050406030204" pitchFamily="18" charset="0"/>
              </a:rPr>
              <a:t>, GBN</a:t>
            </a:r>
            <a:r>
              <a:rPr lang="ja-JP" altLang="en-US" b="0" i="0" dirty="0">
                <a:solidFill>
                  <a:srgbClr val="212121"/>
                </a:solidFill>
                <a:effectLst/>
                <a:latin typeface="Cambria" panose="02040503050406030204" pitchFamily="18" charset="0"/>
              </a:rPr>
              <a:t>と提案手法である</a:t>
            </a:r>
            <a:r>
              <a:rPr lang="en-US" altLang="ja-JP" b="0" i="0" dirty="0">
                <a:solidFill>
                  <a:srgbClr val="212121"/>
                </a:solidFill>
                <a:effectLst/>
                <a:latin typeface="Cambria" panose="02040503050406030204" pitchFamily="18" charset="0"/>
              </a:rPr>
              <a:t>NCPMIN</a:t>
            </a:r>
            <a:r>
              <a:rPr lang="ja-JP" altLang="en-US" b="0" i="0" dirty="0">
                <a:solidFill>
                  <a:srgbClr val="212121"/>
                </a:solidFill>
                <a:effectLst/>
                <a:latin typeface="Cambria" panose="02040503050406030204" pitchFamily="18" charset="0"/>
              </a:rPr>
              <a:t>です。</a:t>
            </a:r>
            <a:endParaRPr lang="en-US" altLang="ja-JP" b="0" i="0" dirty="0">
              <a:solidFill>
                <a:srgbClr val="212121"/>
              </a:solidFill>
              <a:effectLst/>
              <a:latin typeface="Cambria" panose="02040503050406030204" pitchFamily="18" charset="0"/>
            </a:endParaRPr>
          </a:p>
          <a:p>
            <a:r>
              <a:rPr lang="en-US" altLang="ja-JP" b="0" i="0" dirty="0">
                <a:solidFill>
                  <a:srgbClr val="212121"/>
                </a:solidFill>
                <a:effectLst/>
                <a:latin typeface="Cambria" panose="02040503050406030204" pitchFamily="18" charset="0"/>
              </a:rPr>
              <a:t>-----3:20</a:t>
            </a:r>
          </a:p>
          <a:p>
            <a:endParaRPr lang="en-US" altLang="ja-JP" b="0" i="0" dirty="0">
              <a:solidFill>
                <a:srgbClr val="212121"/>
              </a:solidFill>
              <a:effectLst/>
              <a:latin typeface="Cambria" panose="02040503050406030204" pitchFamily="18" charset="0"/>
            </a:endParaRPr>
          </a:p>
          <a:p>
            <a:r>
              <a:rPr lang="ja-JP" altLang="en-US" b="0" i="0" dirty="0">
                <a:solidFill>
                  <a:srgbClr val="212121"/>
                </a:solidFill>
                <a:effectLst/>
                <a:latin typeface="Cambria" panose="02040503050406030204" pitchFamily="18" charset="0"/>
              </a:rPr>
              <a:t>ロジスティック回帰</a:t>
            </a:r>
            <a:endParaRPr lang="en-US" altLang="ja-JP" b="0" i="0" dirty="0">
              <a:solidFill>
                <a:srgbClr val="212121"/>
              </a:solidFill>
              <a:effectLst/>
              <a:latin typeface="Cambria" panose="02040503050406030204" pitchFamily="18" charset="0"/>
            </a:endParaRPr>
          </a:p>
          <a:p>
            <a:r>
              <a:rPr lang="en-US" altLang="ja-JP" b="0" i="0" dirty="0">
                <a:solidFill>
                  <a:srgbClr val="212121"/>
                </a:solidFill>
                <a:effectLst/>
                <a:latin typeface="Cambria" panose="02040503050406030204" pitchFamily="18" charset="0"/>
              </a:rPr>
              <a:t>Boosted cart</a:t>
            </a:r>
          </a:p>
          <a:p>
            <a:r>
              <a:rPr lang="en-US" altLang="ja-JP" b="0" i="0" dirty="0" err="1">
                <a:solidFill>
                  <a:srgbClr val="212121"/>
                </a:solidFill>
                <a:effectLst/>
                <a:latin typeface="Cambria" panose="02040503050406030204" pitchFamily="18" charset="0"/>
              </a:rPr>
              <a:t>Nn</a:t>
            </a:r>
            <a:endParaRPr lang="en-US" altLang="ja-JP" b="0" i="0" dirty="0">
              <a:solidFill>
                <a:srgbClr val="212121"/>
              </a:solidFill>
              <a:effectLst/>
              <a:latin typeface="Cambria" panose="02040503050406030204" pitchFamily="18" charset="0"/>
            </a:endParaRPr>
          </a:p>
          <a:p>
            <a:r>
              <a:rPr lang="en-US" altLang="ja-JP" b="0" i="0" dirty="0" err="1">
                <a:solidFill>
                  <a:srgbClr val="212121"/>
                </a:solidFill>
                <a:effectLst/>
                <a:latin typeface="Cambria" panose="02040503050406030204" pitchFamily="18" charset="0"/>
              </a:rPr>
              <a:t>Gbn</a:t>
            </a:r>
            <a:r>
              <a:rPr lang="en-US" altLang="ja-JP" b="0" i="0" dirty="0">
                <a:solidFill>
                  <a:srgbClr val="212121"/>
                </a:solidFill>
                <a:effectLst/>
                <a:latin typeface="Cambria" panose="02040503050406030204" pitchFamily="18" charset="0"/>
              </a:rPr>
              <a:t>, </a:t>
            </a:r>
            <a:r>
              <a:rPr lang="en-US" altLang="ja-JP" b="0" i="0" dirty="0" err="1">
                <a:solidFill>
                  <a:srgbClr val="212121"/>
                </a:solidFill>
                <a:effectLst/>
                <a:latin typeface="Cambria" panose="02040503050406030204" pitchFamily="18" charset="0"/>
              </a:rPr>
              <a:t>ncpmin</a:t>
            </a:r>
            <a:endParaRPr lang="en-US" altLang="ja-JP" b="0" i="0" dirty="0">
              <a:solidFill>
                <a:srgbClr val="212121"/>
              </a:solidFill>
              <a:effectLst/>
              <a:latin typeface="Cambria" panose="02040503050406030204" pitchFamily="18" charset="0"/>
            </a:endParaRPr>
          </a:p>
          <a:p>
            <a:r>
              <a:rPr lang="ja-JP" altLang="en-US" b="1" dirty="0"/>
              <a:t>ロジスティック回帰 </a:t>
            </a:r>
            <a:r>
              <a:rPr lang="en-US" altLang="ja-JP" b="1" dirty="0"/>
              <a:t>(LR)</a:t>
            </a:r>
          </a:p>
          <a:p>
            <a:pPr>
              <a:buFont typeface="Arial" panose="020B0604020202020204" pitchFamily="34" charset="0"/>
              <a:buChar char="•"/>
            </a:pPr>
            <a:r>
              <a:rPr lang="ja-JP" altLang="en-US" b="1" dirty="0"/>
              <a:t>概要</a:t>
            </a:r>
            <a:r>
              <a:rPr lang="en-US" altLang="ja-JP" dirty="0"/>
              <a:t>: </a:t>
            </a:r>
            <a:r>
              <a:rPr lang="ja-JP" altLang="en-US" dirty="0"/>
              <a:t>最も基本的な傾向スコア推定手法で、共変量を用いて処置を受ける確率を推定する二項ロジスティック回帰モデルです。</a:t>
            </a:r>
          </a:p>
          <a:p>
            <a:pPr>
              <a:buFont typeface="Arial" panose="020B0604020202020204" pitchFamily="34" charset="0"/>
              <a:buChar char="•"/>
            </a:pPr>
            <a:r>
              <a:rPr lang="ja-JP" altLang="en-US" b="1" dirty="0"/>
              <a:t>特徴</a:t>
            </a:r>
            <a:r>
              <a:rPr lang="en-US" altLang="ja-JP" dirty="0"/>
              <a:t>: </a:t>
            </a:r>
            <a:r>
              <a:rPr lang="ja-JP" altLang="en-US" dirty="0"/>
              <a:t>線形性の仮定に基づくモデルで、パラメータが解釈しやすく、単純な構造を持ちます。大規模なデータにも対応可能ですが、非線形性を表現する能力は限られています。</a:t>
            </a:r>
          </a:p>
          <a:p>
            <a:r>
              <a:rPr lang="en-US" altLang="ja-JP" b="1" dirty="0"/>
              <a:t>2. Boosted CART (BOOST)</a:t>
            </a:r>
            <a:r>
              <a:rPr lang="ja-JP" altLang="en-US" b="0" i="0" dirty="0">
                <a:solidFill>
                  <a:srgbClr val="111111"/>
                </a:solidFill>
                <a:effectLst/>
                <a:latin typeface="-apple-system"/>
              </a:rPr>
              <a:t> </a:t>
            </a:r>
            <a:endParaRPr lang="en-US" altLang="ja-JP" b="0" i="0" dirty="0">
              <a:solidFill>
                <a:srgbClr val="111111"/>
              </a:solidFill>
              <a:effectLst/>
              <a:latin typeface="-apple-system"/>
            </a:endParaRPr>
          </a:p>
          <a:p>
            <a:r>
              <a:rPr lang="en-US" altLang="ja-JP" b="0" i="0" dirty="0">
                <a:solidFill>
                  <a:srgbClr val="111111"/>
                </a:solidFill>
                <a:effectLst/>
                <a:latin typeface="-apple-system"/>
              </a:rPr>
              <a:t>Boosted CART</a:t>
            </a:r>
            <a:r>
              <a:rPr lang="ja-JP" altLang="en-US" b="0" i="0" dirty="0">
                <a:solidFill>
                  <a:srgbClr val="111111"/>
                </a:solidFill>
                <a:effectLst/>
                <a:latin typeface="-apple-system"/>
              </a:rPr>
              <a:t>（分類回帰木）は、複数の決定木を組み合わせて予測精度を向上させる手法です。</a:t>
            </a:r>
            <a:r>
              <a:rPr lang="en-US" altLang="ja-JP" b="0" i="0" dirty="0">
                <a:solidFill>
                  <a:srgbClr val="111111"/>
                </a:solidFill>
                <a:effectLst/>
                <a:latin typeface="-apple-system"/>
              </a:rPr>
              <a:t>Boosting</a:t>
            </a:r>
            <a:r>
              <a:rPr lang="ja-JP" altLang="en-US" b="0" i="0" dirty="0">
                <a:solidFill>
                  <a:srgbClr val="111111"/>
                </a:solidFill>
                <a:effectLst/>
                <a:latin typeface="-apple-system"/>
              </a:rPr>
              <a:t>は、各決定木が前の木の誤差を修正するように学習するプロセスです。</a:t>
            </a:r>
            <a:endParaRPr lang="en-US" altLang="ja-JP" b="1" dirty="0"/>
          </a:p>
          <a:p>
            <a:pPr>
              <a:buFont typeface="Arial" panose="020B0604020202020204" pitchFamily="34" charset="0"/>
              <a:buChar char="•"/>
            </a:pPr>
            <a:r>
              <a:rPr lang="ja-JP" altLang="en-US" b="1" dirty="0"/>
              <a:t>概要</a:t>
            </a:r>
            <a:r>
              <a:rPr lang="en-US" altLang="ja-JP" dirty="0"/>
              <a:t>: </a:t>
            </a:r>
            <a:r>
              <a:rPr lang="ja-JP" altLang="en-US" dirty="0"/>
              <a:t>勾配ブースティング（</a:t>
            </a:r>
            <a:r>
              <a:rPr lang="en-US" altLang="ja-JP" dirty="0"/>
              <a:t>Boosting</a:t>
            </a:r>
            <a:r>
              <a:rPr lang="ja-JP" altLang="en-US" dirty="0"/>
              <a:t>）を用いた分類木（</a:t>
            </a:r>
            <a:r>
              <a:rPr lang="en-US" altLang="ja-JP" dirty="0"/>
              <a:t>CART</a:t>
            </a:r>
            <a:r>
              <a:rPr lang="ja-JP" altLang="en-US" dirty="0"/>
              <a:t>）をベースとした手法で、反復的に決定木を作成し、モデルの誤差を補正しながら精度を向上させます。</a:t>
            </a:r>
          </a:p>
          <a:p>
            <a:pPr>
              <a:buFont typeface="Arial" panose="020B0604020202020204" pitchFamily="34" charset="0"/>
              <a:buChar char="•"/>
            </a:pPr>
            <a:r>
              <a:rPr lang="ja-JP" altLang="en-US" b="1" dirty="0"/>
              <a:t>特徴</a:t>
            </a:r>
            <a:r>
              <a:rPr lang="en-US" altLang="ja-JP" dirty="0"/>
              <a:t>: </a:t>
            </a:r>
            <a:r>
              <a:rPr lang="ja-JP" altLang="en-US" dirty="0"/>
              <a:t>多くの弱い学習器（木）をアンサンブルして強力な分類器を作成するため、複雑な非線形の関係も捉えられる点が強みです。しかし、計算コストが高くなる傾向があり、反復回数やパラメータのチューニングが重要です。</a:t>
            </a:r>
            <a:endParaRPr lang="en-US" altLang="ja-JP" dirty="0"/>
          </a:p>
          <a:p>
            <a:pPr>
              <a:buFont typeface="Arial" panose="020B0604020202020204" pitchFamily="34" charset="0"/>
              <a:buNone/>
            </a:pPr>
            <a:r>
              <a:rPr lang="ja-JP" altLang="en-US" b="0" i="0" dirty="0">
                <a:solidFill>
                  <a:srgbClr val="111111"/>
                </a:solidFill>
                <a:effectLst/>
                <a:latin typeface="-apple-system"/>
              </a:rPr>
              <a:t>決定木とはデータをツリー構造で分類・回帰するための機械学習手法の一つです</a:t>
            </a:r>
            <a:endParaRPr lang="ja-JP" altLang="en-US" dirty="0"/>
          </a:p>
          <a:p>
            <a:r>
              <a:rPr lang="en-US" altLang="ja-JP" b="1" dirty="0"/>
              <a:t>3. </a:t>
            </a:r>
            <a:r>
              <a:rPr lang="ja-JP" altLang="en-US" b="1" dirty="0"/>
              <a:t>ニューラルネットワーク </a:t>
            </a:r>
            <a:r>
              <a:rPr lang="en-US" altLang="ja-JP" b="1" dirty="0"/>
              <a:t>(NN)</a:t>
            </a:r>
          </a:p>
          <a:p>
            <a:pPr>
              <a:buFont typeface="Arial" panose="020B0604020202020204" pitchFamily="34" charset="0"/>
              <a:buChar char="•"/>
            </a:pPr>
            <a:r>
              <a:rPr lang="ja-JP" altLang="en-US" b="1" dirty="0"/>
              <a:t>概要</a:t>
            </a:r>
            <a:r>
              <a:rPr lang="en-US" altLang="ja-JP" dirty="0"/>
              <a:t>: </a:t>
            </a:r>
            <a:r>
              <a:rPr lang="ja-JP" altLang="en-US" dirty="0"/>
              <a:t>人工ニューラルネットワークを用いて傾向スコアを推定する手法です。データの複雑なパターンや非線形性を捉えるのに適しています。</a:t>
            </a:r>
          </a:p>
          <a:p>
            <a:pPr>
              <a:buFont typeface="Arial" panose="020B0604020202020204" pitchFamily="34" charset="0"/>
              <a:buChar char="•"/>
            </a:pPr>
            <a:r>
              <a:rPr lang="ja-JP" altLang="en-US" b="1" dirty="0"/>
              <a:t>特徴</a:t>
            </a:r>
            <a:r>
              <a:rPr lang="en-US" altLang="ja-JP" dirty="0"/>
              <a:t>: </a:t>
            </a:r>
            <a:r>
              <a:rPr lang="ja-JP" altLang="en-US" dirty="0"/>
              <a:t>非線形データに対して強力な表現力を持ちます。隠れ層やノード数などのハイパーパラメータによって性能が大きく左右されるため、調整が難しい点もありますが、非線形性を十分に捉えられます。</a:t>
            </a:r>
          </a:p>
          <a:p>
            <a:endParaRPr lang="en-US" altLang="ja-JP" b="0" i="0" dirty="0">
              <a:solidFill>
                <a:srgbClr val="212121"/>
              </a:solidFill>
              <a:effectLst/>
              <a:latin typeface="Cambria" panose="02040503050406030204" pitchFamily="18" charset="0"/>
            </a:endParaRPr>
          </a:p>
          <a:p>
            <a:r>
              <a:rPr lang="en-US" altLang="ja-JP" b="0" i="0" dirty="0">
                <a:solidFill>
                  <a:srgbClr val="212121"/>
                </a:solidFill>
                <a:effectLst/>
                <a:latin typeface="Cambria" panose="02040503050406030204" pitchFamily="18" charset="0"/>
              </a:rPr>
              <a:t>Kolmogorov-Smirnov </a:t>
            </a:r>
            <a:r>
              <a:rPr lang="ja-JP" altLang="en-US" b="0" i="0" dirty="0">
                <a:solidFill>
                  <a:srgbClr val="212121"/>
                </a:solidFill>
                <a:effectLst/>
                <a:latin typeface="Cambria" panose="02040503050406030204" pitchFamily="18" charset="0"/>
              </a:rPr>
              <a:t>検定統計の平均を最小化する反復停止点を使用</a:t>
            </a:r>
            <a:endParaRPr kumimoji="1" lang="ja-JP" altLang="en-US" dirty="0"/>
          </a:p>
        </p:txBody>
      </p:sp>
      <p:sp>
        <p:nvSpPr>
          <p:cNvPr id="4" name="スライド番号プレースホルダー 3"/>
          <p:cNvSpPr>
            <a:spLocks noGrp="1"/>
          </p:cNvSpPr>
          <p:nvPr>
            <p:ph type="sldNum" sz="quarter" idx="5"/>
          </p:nvPr>
        </p:nvSpPr>
        <p:spPr/>
        <p:txBody>
          <a:bodyPr/>
          <a:lstStyle/>
          <a:p>
            <a:fld id="{E04F17EA-1D88-43E8-B4F8-743778D2051F}" type="slidenum">
              <a:rPr kumimoji="1" lang="ja-JP" altLang="en-US" smtClean="0"/>
              <a:t>13</a:t>
            </a:fld>
            <a:endParaRPr kumimoji="1" lang="ja-JP" altLang="en-US"/>
          </a:p>
        </p:txBody>
      </p:sp>
    </p:spTree>
    <p:extLst>
      <p:ext uri="{BB962C8B-B14F-4D97-AF65-F5344CB8AC3E}">
        <p14:creationId xmlns:p14="http://schemas.microsoft.com/office/powerpoint/2010/main" val="2577255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133350" indent="0">
                  <a:buFont typeface="+mj-lt"/>
                  <a:buNone/>
                </a:pPr>
                <a:r>
                  <a:rPr kumimoji="1" lang="ja-JP" altLang="en-US" dirty="0"/>
                  <a:t>シミュレーション実験手順は</a:t>
                </a:r>
                <a:endParaRPr kumimoji="1" lang="en-US" altLang="ja-JP" dirty="0"/>
              </a:p>
              <a:p>
                <a:pPr marL="133350" indent="0">
                  <a:buFont typeface="+mj-lt"/>
                  <a:buNone/>
                </a:pPr>
                <a:r>
                  <a:rPr kumimoji="1" lang="ja-JP" altLang="en-US" dirty="0"/>
                  <a:t>対象の数の各場合で訓練、テスト用のシミュレーションデータを発生させ、</a:t>
                </a:r>
                <a:endParaRPr kumimoji="1" lang="en-US" altLang="ja-JP" dirty="0"/>
              </a:p>
              <a:p>
                <a:pPr marL="133350" indent="0">
                  <a:buFont typeface="+mj-lt"/>
                  <a:buNone/>
                </a:pPr>
                <a:r>
                  <a:rPr lang="ja-JP" altLang="en-US" dirty="0"/>
                  <a:t>各手法で傾向スコアの推定をし、それを用いて</a:t>
                </a:r>
                <a:r>
                  <a:rPr kumimoji="1" lang="en-US" altLang="ja-JP" dirty="0"/>
                  <a:t>ATE</a:t>
                </a:r>
                <a:r>
                  <a:rPr kumimoji="1" lang="ja-JP" altLang="en-US" dirty="0"/>
                  <a:t>を推定します。</a:t>
                </a:r>
                <a:r>
                  <a:rPr lang="ja-JP" altLang="en-US" dirty="0"/>
                  <a:t>これを</a:t>
                </a:r>
                <a:r>
                  <a:rPr lang="en-US" altLang="ja-JP" dirty="0"/>
                  <a:t>10</a:t>
                </a:r>
                <a:r>
                  <a:rPr lang="ja-JP" altLang="en-US" dirty="0"/>
                  <a:t>回繰り返します</a:t>
                </a:r>
                <a:endParaRPr lang="en-US" altLang="ja-JP" dirty="0"/>
              </a:p>
              <a:p>
                <a:endParaRPr kumimoji="1" lang="en-US" altLang="ja-JP" dirty="0"/>
              </a:p>
              <a:p>
                <a:r>
                  <a:rPr kumimoji="1" lang="ja-JP" altLang="en-US" dirty="0"/>
                  <a:t>評価指標は</a:t>
                </a:r>
                <a:r>
                  <a:rPr lang="ja-JP" altLang="en-US" dirty="0"/>
                  <a:t>推定した</a:t>
                </a:r>
                <a:r>
                  <a:rPr lang="en-US" altLang="ja-JP" dirty="0"/>
                  <a:t>ATE</a:t>
                </a:r>
                <a:r>
                  <a:rPr lang="ja-JP" altLang="en-US" dirty="0"/>
                  <a:t>に対し</a:t>
                </a:r>
                <a:r>
                  <a:rPr lang="en-US" altLang="ja-JP" dirty="0"/>
                  <a:t>Bias</a:t>
                </a:r>
                <a:r>
                  <a:rPr lang="ja-JP" altLang="en-US" dirty="0"/>
                  <a:t>と</a:t>
                </a:r>
                <a:r>
                  <a:rPr lang="en-US" altLang="ja-JP" dirty="0"/>
                  <a:t>RMSE</a:t>
                </a:r>
                <a:r>
                  <a:rPr lang="ja-JP" altLang="en-US" dirty="0"/>
                  <a:t>と</a:t>
                </a:r>
                <a:r>
                  <a:rPr lang="en-US" altLang="ja-JP" dirty="0"/>
                  <a:t>MAE</a:t>
                </a:r>
              </a:p>
              <a:p>
                <a:r>
                  <a:rPr lang="ja-JP" altLang="en-US" dirty="0"/>
                  <a:t>推定した傾向スコアに対しカルバックライブラー情報量です</a:t>
                </a:r>
                <a:endParaRPr lang="en-US" altLang="ja-JP" dirty="0"/>
              </a:p>
              <a:p>
                <a:endParaRPr kumimoji="1" lang="en-US" altLang="ja-JP" dirty="0"/>
              </a:p>
              <a:p>
                <a:endParaRPr kumimoji="1" lang="en-US" altLang="ja-JP" dirty="0"/>
              </a:p>
              <a:p>
                <a:r>
                  <a:rPr kumimoji="1" lang="en-US" altLang="ja-JP" dirty="0"/>
                  <a:t>---3:40</a:t>
                </a:r>
              </a:p>
              <a:p>
                <a:endParaRPr kumimoji="1" lang="en-US" altLang="ja-JP" dirty="0"/>
              </a:p>
              <a:p>
                <a:r>
                  <a:rPr kumimoji="1" lang="en-US" altLang="ja-JP" dirty="0"/>
                  <a:t>Bias</a:t>
                </a:r>
                <a:r>
                  <a:rPr lang="ja-JP" altLang="en-US" dirty="0"/>
                  <a:t>バイアスは、推定量の期待値と真の値（真のパラメータ）との間の差を示します。推定がどれだけ真の値からずれているかを表す指標です。</a:t>
                </a:r>
                <a:endParaRPr lang="en-US" altLang="ja-JP" dirty="0"/>
              </a:p>
              <a:p>
                <a:r>
                  <a:rPr kumimoji="1" lang="en-US" altLang="ja-JP" dirty="0" err="1"/>
                  <a:t>Rmse</a:t>
                </a:r>
                <a:r>
                  <a:rPr lang="en-US" altLang="ja-JP" dirty="0" err="1"/>
                  <a:t>RMSE</a:t>
                </a:r>
                <a:r>
                  <a:rPr lang="ja-JP" altLang="en-US" dirty="0"/>
                  <a:t>は、推定値と真の値との間の差を二乗し、その平均の平方根を取ったものです。誤差の大きさを測る指標の</a:t>
                </a:r>
                <a:r>
                  <a:rPr lang="en-US" altLang="ja-JP" dirty="0"/>
                  <a:t>1</a:t>
                </a:r>
                <a:r>
                  <a:rPr lang="ja-JP" altLang="en-US" dirty="0"/>
                  <a:t>つで、誤差が大きいと</a:t>
                </a:r>
                <a:r>
                  <a:rPr lang="en-US" altLang="ja-JP" dirty="0"/>
                  <a:t>RMSE</a:t>
                </a:r>
                <a:r>
                  <a:rPr lang="ja-JP" altLang="en-US" dirty="0"/>
                  <a:t>も大きくなります。</a:t>
                </a:r>
                <a:endParaRPr kumimoji="1" lang="en-US" altLang="ja-JP" dirty="0"/>
              </a:p>
              <a:p>
                <a:r>
                  <a:rPr kumimoji="1" lang="en-US" altLang="ja-JP" dirty="0" err="1"/>
                  <a:t>Mae</a:t>
                </a:r>
                <a:r>
                  <a:rPr lang="en-US" altLang="ja-JP" dirty="0" err="1"/>
                  <a:t>MAE</a:t>
                </a:r>
                <a:r>
                  <a:rPr lang="ja-JP" altLang="en-US" dirty="0"/>
                  <a:t>は、推定値と真の値との絶対誤差の平均を示します。これは、誤差がどれだけの大きさであるかを示す指標です。</a:t>
                </a:r>
                <a:endParaRPr kumimoji="1" lang="en-US" altLang="ja-JP" dirty="0"/>
              </a:p>
              <a:p>
                <a:r>
                  <a:rPr kumimoji="1" lang="en-US" altLang="ja-JP" dirty="0" err="1"/>
                  <a:t>kl</a:t>
                </a:r>
                <a:r>
                  <a:rPr lang="en-US" altLang="ja-JP" dirty="0" err="1"/>
                  <a:t>KL</a:t>
                </a:r>
                <a:r>
                  <a:rPr lang="ja-JP" altLang="en-US" dirty="0"/>
                  <a:t>情報量は、ある確率分布 </a:t>
                </a:r>
                <a:r>
                  <a:rPr lang="en-US" altLang="ja-JP" dirty="0"/>
                  <a:t>PPP </a:t>
                </a:r>
                <a:r>
                  <a:rPr lang="ja-JP" altLang="en-US" dirty="0"/>
                  <a:t>と別の分布 </a:t>
                </a:r>
                <a:r>
                  <a:rPr lang="en-US" altLang="ja-JP" dirty="0"/>
                  <a:t>QQQ </a:t>
                </a:r>
                <a:r>
                  <a:rPr lang="ja-JP" altLang="en-US" dirty="0"/>
                  <a:t>の間の距離（差異）を測定する非対称な指標です。具体的には、分布 </a:t>
                </a:r>
                <a:r>
                  <a:rPr lang="en-US" altLang="ja-JP" dirty="0"/>
                  <a:t>PPP </a:t>
                </a:r>
                <a:r>
                  <a:rPr lang="ja-JP" altLang="en-US" dirty="0"/>
                  <a:t>に従うデータを使って、分布 </a:t>
                </a:r>
                <a:r>
                  <a:rPr lang="en-US" altLang="ja-JP" dirty="0"/>
                  <a:t>QQQ </a:t>
                </a:r>
                <a:r>
                  <a:rPr lang="ja-JP" altLang="en-US" dirty="0"/>
                  <a:t>がどれだけ適切にデータを説明できるかを測定します。</a:t>
                </a:r>
                <a:endParaRPr kumimoji="1" lang="ja-JP" altLang="en-US" dirty="0"/>
              </a:p>
            </p:txBody>
          </p:sp>
        </mc:Choice>
        <mc:Fallback xmlns="">
          <p:sp>
            <p:nvSpPr>
              <p:cNvPr id="3" name="ノート プレースホルダー 2"/>
              <p:cNvSpPr>
                <a:spLocks noGrp="1"/>
              </p:cNvSpPr>
              <p:nvPr>
                <p:ph type="body" idx="1"/>
              </p:nvPr>
            </p:nvSpPr>
            <p:spPr/>
            <p:txBody>
              <a:bodyPr/>
              <a:lstStyle/>
              <a:p>
                <a:pPr marL="133350" indent="0">
                  <a:buFont typeface="+mj-lt"/>
                  <a:buNone/>
                </a:pPr>
                <a:r>
                  <a:rPr kumimoji="1" lang="ja-JP" altLang="en-US" dirty="0"/>
                  <a:t>シミュレーション実験手順は</a:t>
                </a:r>
                <a:endParaRPr kumimoji="1" lang="en-US" altLang="ja-JP" dirty="0"/>
              </a:p>
              <a:p>
                <a:pPr marL="133350" indent="0">
                  <a:buFont typeface="+mj-lt"/>
                  <a:buNone/>
                </a:pPr>
                <a:r>
                  <a:rPr kumimoji="1" lang="ja-JP" altLang="en-US" dirty="0"/>
                  <a:t>対象の数が</a:t>
                </a:r>
                <a:r>
                  <a:rPr kumimoji="1" lang="en-US" altLang="ja-JP" b="0" i="0">
                    <a:latin typeface="Cambria Math" panose="02040503050406030204" pitchFamily="18" charset="0"/>
                  </a:rPr>
                  <a:t>100, 1000, 10000,100000</a:t>
                </a:r>
                <a:r>
                  <a:rPr kumimoji="1" lang="ja-JP" altLang="en-US" dirty="0"/>
                  <a:t>の各場合で訓練、テスト用のシミュレーションデータを発生させ、</a:t>
                </a:r>
                <a:endParaRPr kumimoji="1" lang="en-US" altLang="ja-JP" dirty="0"/>
              </a:p>
              <a:p>
                <a:pPr marL="133350" indent="0">
                  <a:buFont typeface="+mj-lt"/>
                  <a:buNone/>
                </a:pPr>
                <a:r>
                  <a:rPr lang="ja-JP" altLang="en-US" dirty="0"/>
                  <a:t>各手法で傾向スコアの推定をし、それを用いて</a:t>
                </a:r>
                <a:r>
                  <a:rPr kumimoji="1" lang="en-US" altLang="ja-JP" dirty="0"/>
                  <a:t>ATE</a:t>
                </a:r>
                <a:r>
                  <a:rPr kumimoji="1" lang="ja-JP" altLang="en-US" dirty="0"/>
                  <a:t>の推定します。</a:t>
                </a:r>
                <a:r>
                  <a:rPr lang="ja-JP" altLang="en-US" dirty="0"/>
                  <a:t>これを</a:t>
                </a:r>
                <a:r>
                  <a:rPr lang="en-US" altLang="ja-JP" dirty="0"/>
                  <a:t>10</a:t>
                </a:r>
                <a:r>
                  <a:rPr lang="ja-JP" altLang="en-US" dirty="0"/>
                  <a:t>回繰り返します</a:t>
                </a:r>
                <a:endParaRPr lang="en-US" altLang="ja-JP" dirty="0"/>
              </a:p>
              <a:p>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E04F17EA-1D88-43E8-B4F8-743778D2051F}" type="slidenum">
              <a:rPr kumimoji="1" lang="ja-JP" altLang="en-US" smtClean="0"/>
              <a:t>14</a:t>
            </a:fld>
            <a:endParaRPr kumimoji="1" lang="ja-JP" altLang="en-US"/>
          </a:p>
        </p:txBody>
      </p:sp>
    </p:spTree>
    <p:extLst>
      <p:ext uri="{BB962C8B-B14F-4D97-AF65-F5344CB8AC3E}">
        <p14:creationId xmlns:p14="http://schemas.microsoft.com/office/powerpoint/2010/main" val="1773885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ATE</a:t>
            </a:r>
            <a:r>
              <a:rPr kumimoji="1" lang="ja-JP" altLang="en-US" dirty="0"/>
              <a:t>推定の結果はサンプルサイズが小さいと</a:t>
            </a:r>
            <a:r>
              <a:rPr lang="ja-JP" altLang="en-US" dirty="0"/>
              <a:t>ニューラルネットワーク</a:t>
            </a:r>
            <a:r>
              <a:rPr kumimoji="1" lang="ja-JP" altLang="en-US" dirty="0"/>
              <a:t>やロジスティック回帰</a:t>
            </a:r>
            <a:r>
              <a:rPr lang="ja-JP" altLang="en-US" dirty="0"/>
              <a:t>で精度が高く、</a:t>
            </a:r>
            <a:endParaRPr lang="en-US" altLang="ja-JP" dirty="0"/>
          </a:p>
          <a:p>
            <a:r>
              <a:rPr lang="ja-JP" altLang="en-US" dirty="0"/>
              <a:t>サンプルサイズが大きいと提案手法の精度が高くなりました。</a:t>
            </a:r>
            <a:endParaRPr kumimoji="1" lang="ja-JP" altLang="en-US" dirty="0"/>
          </a:p>
          <a:p>
            <a:endParaRPr kumimoji="1" lang="en-US" altLang="ja-JP" dirty="0"/>
          </a:p>
          <a:p>
            <a:r>
              <a:rPr kumimoji="1" lang="ja-JP" altLang="en-US" dirty="0"/>
              <a:t>ーーー</a:t>
            </a:r>
            <a:r>
              <a:rPr kumimoji="1" lang="en-US" altLang="ja-JP" dirty="0"/>
              <a:t>3:50</a:t>
            </a:r>
          </a:p>
          <a:p>
            <a:r>
              <a:rPr kumimoji="1" lang="ja-JP" altLang="en-US" dirty="0"/>
              <a:t>考察　言わない</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dirty="0">
                <a:solidFill>
                  <a:srgbClr val="000000"/>
                </a:solidFill>
                <a:latin typeface="Adobe Clean DC"/>
              </a:rPr>
              <a:t>この結果は</a:t>
            </a:r>
            <a:r>
              <a:rPr lang="en-US" altLang="ja-JP" sz="1800" dirty="0">
                <a:solidFill>
                  <a:srgbClr val="000000"/>
                </a:solidFill>
                <a:latin typeface="Adobe Clean DC"/>
              </a:rPr>
              <a:t>, </a:t>
            </a:r>
            <a:r>
              <a:rPr lang="ja-JP" altLang="en-US" sz="1800" dirty="0">
                <a:solidFill>
                  <a:srgbClr val="000000"/>
                </a:solidFill>
                <a:latin typeface="Adobe Clean DC"/>
              </a:rPr>
              <a:t>真のモデルがベイジアンネットワークでない場合でも</a:t>
            </a:r>
            <a:r>
              <a:rPr lang="en-US" altLang="ja-JP" sz="1800" dirty="0">
                <a:solidFill>
                  <a:srgbClr val="000000"/>
                </a:solidFill>
                <a:latin typeface="Adobe Clean DC"/>
              </a:rPr>
              <a:t>, </a:t>
            </a:r>
            <a:r>
              <a:rPr lang="ja-JP" altLang="en-US" sz="1800" dirty="0">
                <a:solidFill>
                  <a:srgbClr val="000000"/>
                </a:solidFill>
                <a:latin typeface="Adobe Clean DC"/>
              </a:rPr>
              <a:t>提案手法は漸近的に真の傾向スコアを推定できるためだと考えられる</a:t>
            </a:r>
            <a:r>
              <a:rPr lang="en-US" altLang="ja-JP" sz="1800" dirty="0">
                <a:solidFill>
                  <a:srgbClr val="000000"/>
                </a:solidFill>
                <a:latin typeface="Adobe Clean DC"/>
              </a:rPr>
              <a:t>.</a:t>
            </a:r>
            <a:endParaRPr lang="ja-JP" altLang="en-US" sz="1800" dirty="0">
              <a:solidFill>
                <a:prstClr val="black"/>
              </a:solidFill>
              <a:latin typeface="Adobe Clean DC"/>
            </a:endParaRPr>
          </a:p>
          <a:p>
            <a:r>
              <a:rPr kumimoji="1" lang="ja-JP" altLang="en-US" dirty="0"/>
              <a:t>目的関数の事前分布ロジスティック回帰から</a:t>
            </a:r>
            <a:r>
              <a:rPr kumimoji="1" lang="en-US" altLang="ja-JP" dirty="0"/>
              <a:t>BNC</a:t>
            </a:r>
          </a:p>
          <a:p>
            <a:endParaRPr kumimoji="1" lang="en-US" altLang="ja-JP" dirty="0"/>
          </a:p>
          <a:p>
            <a:endParaRPr kumimoji="1" lang="en-US" altLang="ja-JP" dirty="0"/>
          </a:p>
          <a:p>
            <a:r>
              <a:rPr kumimoji="1" lang="ja-JP" altLang="en-US" dirty="0"/>
              <a:t>想定質問</a:t>
            </a:r>
            <a:endParaRPr kumimoji="1" lang="en-US" altLang="ja-JP" dirty="0"/>
          </a:p>
          <a:p>
            <a:r>
              <a:rPr kumimoji="1" lang="ja-JP" altLang="en-US" dirty="0"/>
              <a:t>なぜ</a:t>
            </a:r>
            <a:r>
              <a:rPr kumimoji="1" lang="en-US" altLang="ja-JP" dirty="0"/>
              <a:t>samplesize100</a:t>
            </a:r>
            <a:r>
              <a:rPr kumimoji="1" lang="ja-JP" altLang="en-US" dirty="0"/>
              <a:t>のとき</a:t>
            </a:r>
            <a:r>
              <a:rPr kumimoji="1" lang="en-US" altLang="ja-JP" dirty="0"/>
              <a:t>NN</a:t>
            </a:r>
            <a:r>
              <a:rPr kumimoji="1" lang="ja-JP" altLang="en-US" dirty="0"/>
              <a:t>が一番いいのか</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E04F17EA-1D88-43E8-B4F8-743778D2051F}" type="slidenum">
              <a:rPr kumimoji="1" lang="ja-JP" altLang="en-US" smtClean="0"/>
              <a:t>15</a:t>
            </a:fld>
            <a:endParaRPr kumimoji="1" lang="ja-JP" altLang="en-US"/>
          </a:p>
        </p:txBody>
      </p:sp>
    </p:spTree>
    <p:extLst>
      <p:ext uri="{BB962C8B-B14F-4D97-AF65-F5344CB8AC3E}">
        <p14:creationId xmlns:p14="http://schemas.microsoft.com/office/powerpoint/2010/main" val="2334045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傾向スコアの推定精度はサンプルサイズが小さいと</a:t>
            </a:r>
            <a:r>
              <a:rPr lang="en-US" altLang="ja-JP" dirty="0"/>
              <a:t>BOOST</a:t>
            </a:r>
            <a:r>
              <a:rPr lang="ja-JP" altLang="en-US" dirty="0"/>
              <a:t>が高く、サンプルサイズが大きくなると</a:t>
            </a:r>
            <a:r>
              <a:rPr lang="en-US" altLang="ja-JP" dirty="0"/>
              <a:t>BOOST</a:t>
            </a:r>
            <a:r>
              <a:rPr lang="ja-JP" altLang="en-US" dirty="0"/>
              <a:t>はメモリ不足により推定できず、提案手法の精度が高くなります。</a:t>
            </a:r>
            <a:endParaRPr lang="en-US" altLang="ja-JP" dirty="0"/>
          </a:p>
          <a:p>
            <a:endParaRPr kumimoji="1" lang="en-US" altLang="ja-JP" dirty="0"/>
          </a:p>
          <a:p>
            <a:r>
              <a:rPr kumimoji="1" lang="en-US" altLang="ja-JP" dirty="0"/>
              <a:t>------4:00</a:t>
            </a:r>
            <a:endParaRPr kumimoji="1" lang="ja-JP" altLang="en-US" dirty="0"/>
          </a:p>
        </p:txBody>
      </p:sp>
      <p:sp>
        <p:nvSpPr>
          <p:cNvPr id="4" name="スライド番号プレースホルダー 3"/>
          <p:cNvSpPr>
            <a:spLocks noGrp="1"/>
          </p:cNvSpPr>
          <p:nvPr>
            <p:ph type="sldNum" sz="quarter" idx="5"/>
          </p:nvPr>
        </p:nvSpPr>
        <p:spPr/>
        <p:txBody>
          <a:bodyPr/>
          <a:lstStyle/>
          <a:p>
            <a:fld id="{E04F17EA-1D88-43E8-B4F8-743778D2051F}" type="slidenum">
              <a:rPr kumimoji="1" lang="ja-JP" altLang="en-US" smtClean="0"/>
              <a:t>16</a:t>
            </a:fld>
            <a:endParaRPr kumimoji="1" lang="ja-JP" altLang="en-US"/>
          </a:p>
        </p:txBody>
      </p:sp>
    </p:spTree>
    <p:extLst>
      <p:ext uri="{BB962C8B-B14F-4D97-AF65-F5344CB8AC3E}">
        <p14:creationId xmlns:p14="http://schemas.microsoft.com/office/powerpoint/2010/main" val="25009934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DEF1AC-079D-A140-E99A-71C9479212B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633C0DF-01B8-732A-8D5F-57043E654C10}"/>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5B8D2255-6540-A460-309D-11BB1EE9CCD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ATE</a:t>
                </a:r>
                <a:r>
                  <a:rPr lang="ja-JP" altLang="en-US" dirty="0"/>
                  <a:t>は推定した傾向スコアが</a:t>
                </a:r>
                <a:r>
                  <a:rPr lang="en-US" altLang="ja-JP" dirty="0"/>
                  <a:t>0</a:t>
                </a:r>
                <a:r>
                  <a:rPr lang="ja-JP" altLang="en-US" dirty="0"/>
                  <a:t>や</a:t>
                </a:r>
                <a:r>
                  <a:rPr lang="en-US" altLang="ja-JP" dirty="0"/>
                  <a:t>1</a:t>
                </a:r>
                <a:r>
                  <a:rPr lang="ja-JP" altLang="en-US" dirty="0"/>
                  <a:t>に近いときに絶対値が大きい値をとります。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右の図はサンプルサイズ</a:t>
                </a:r>
                <a:r>
                  <a:rPr lang="en-US" altLang="ja-JP" dirty="0"/>
                  <a:t>100</a:t>
                </a:r>
                <a:r>
                  <a:rPr lang="ja-JP" altLang="en-US" dirty="0"/>
                  <a:t>のときの各手法における傾向スコアと個別介入効果</a:t>
                </a:r>
                <a:r>
                  <a:rPr lang="en-US" altLang="ja-JP" dirty="0"/>
                  <a:t>ITE</a:t>
                </a:r>
                <a:r>
                  <a:rPr lang="ja-JP" altLang="en-US" dirty="0"/>
                  <a:t>の分布を表したもので、</a:t>
                </a:r>
                <a:r>
                  <a:rPr lang="en-US" altLang="ja-JP" dirty="0"/>
                  <a:t>BOOST</a:t>
                </a:r>
                <a:r>
                  <a:rPr lang="ja-JP" altLang="en-US" dirty="0"/>
                  <a:t>に外れ値があります。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ここで、個別介入効果とは</a:t>
                </a:r>
                <a:r>
                  <a:rPr lang="en-US" altLang="ja-JP" dirty="0"/>
                  <a:t>ATE</a:t>
                </a:r>
                <a:r>
                  <a:rPr lang="ja-JP" altLang="en-US" dirty="0"/>
                  <a:t>の平均を取らないもので、各データの介入効果です。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BOOST</a:t>
                </a:r>
                <a:r>
                  <a:rPr lang="ja-JP" altLang="en-US" dirty="0"/>
                  <a:t>は傾向スコアを</a:t>
                </a:r>
                <a:r>
                  <a:rPr lang="en-US" altLang="ja-JP" dirty="0"/>
                  <a:t>0</a:t>
                </a:r>
                <a:r>
                  <a:rPr lang="ja-JP" altLang="en-US" dirty="0"/>
                  <a:t>や</a:t>
                </a:r>
                <a:r>
                  <a:rPr lang="en-US" altLang="ja-JP" dirty="0"/>
                  <a:t>1</a:t>
                </a:r>
                <a:r>
                  <a:rPr lang="ja-JP" altLang="en-US" dirty="0"/>
                  <a:t>に近い値に推定する場合があるため</a:t>
                </a:r>
                <a:r>
                  <a:rPr lang="en-US" altLang="ja-JP" dirty="0"/>
                  <a:t>ITE</a:t>
                </a:r>
                <a:r>
                  <a:rPr lang="ja-JP" altLang="en-US" dirty="0"/>
                  <a:t>が大きくなる傾向があり、</a:t>
                </a:r>
                <a:r>
                  <a:rPr lang="en-US" altLang="ja-JP" dirty="0"/>
                  <a:t>ATE</a:t>
                </a:r>
                <a:r>
                  <a:rPr lang="ja-JP" altLang="en-US" dirty="0"/>
                  <a:t>の推定精度が低くなると考えられます。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ーーー</a:t>
                </a:r>
                <a:r>
                  <a:rPr lang="en-US" altLang="ja-JP" dirty="0"/>
                  <a:t>4:30</a:t>
                </a:r>
                <a:br>
                  <a:rPr lang="en-US" altLang="ja-JP" dirty="0"/>
                </a:br>
                <a:r>
                  <a:rPr kumimoji="1" lang="en-US" altLang="ja-JP" dirty="0"/>
                  <a:t>ITE</a:t>
                </a:r>
                <a:r>
                  <a:rPr kumimoji="1" lang="ja-JP" altLang="en-US" dirty="0"/>
                  <a:t>の定義を書く 　図のラベルが小さい　論文の図に変える</a:t>
                </a:r>
              </a:p>
              <a:p>
                <a:endParaRPr lang="en-US" altLang="ja-JP" dirty="0"/>
              </a:p>
              <a:p>
                <a:r>
                  <a:rPr lang="en-US" altLang="ja-JP" dirty="0"/>
                  <a:t>ITE</a:t>
                </a:r>
                <a:r>
                  <a:rPr lang="ja-JP" altLang="en-US" dirty="0"/>
                  <a:t>（</a:t>
                </a:r>
                <a:r>
                  <a:rPr lang="en-US" altLang="ja-JP" dirty="0"/>
                  <a:t>individual treatment effect</a:t>
                </a:r>
                <a:r>
                  <a:rPr lang="ja-JP" altLang="en-US" dirty="0"/>
                  <a:t>）</a:t>
                </a:r>
                <a:endParaRPr lang="en-US" altLang="ja-JP" dirty="0"/>
              </a:p>
              <a:p>
                <a:r>
                  <a:rPr lang="ja-JP" altLang="en-US" dirty="0"/>
                  <a:t>、結果変数</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r>
                      <a:rPr lang="ja-JP" altLang="en-US" i="1">
                        <a:latin typeface="Cambria Math" panose="02040503050406030204" pitchFamily="18" charset="0"/>
                      </a:rPr>
                      <m:t>と</m:t>
                    </m:r>
                  </m:oMath>
                </a14:m>
                <a:r>
                  <a:rPr kumimoji="1" lang="ja-JP" altLang="en-US" dirty="0"/>
                  <a:t>介入</a:t>
                </a:r>
                <a14:m>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𝑍</m:t>
                        </m:r>
                      </m:e>
                      <m:sub>
                        <m:r>
                          <a:rPr lang="en-US" altLang="ja-JP" i="1">
                            <a:latin typeface="Cambria Math" panose="02040503050406030204" pitchFamily="18" charset="0"/>
                          </a:rPr>
                          <m:t>𝑖</m:t>
                        </m:r>
                      </m:sub>
                    </m:sSub>
                  </m:oMath>
                </a14:m>
                <a:r>
                  <a:rPr kumimoji="1" lang="ja-JP" altLang="en-US" dirty="0"/>
                  <a:t>が正</a:t>
                </a:r>
              </a:p>
            </p:txBody>
          </p:sp>
        </mc:Choice>
        <mc:Fallback xmlns="">
          <p:sp>
            <p:nvSpPr>
              <p:cNvPr id="3" name="ノート プレースホルダー 2"/>
              <p:cNvSpPr>
                <a:spLocks noGrp="1"/>
              </p:cNvSpPr>
              <p:nvPr>
                <p:ph type="body" idx="1"/>
              </p:nvPr>
            </p:nvSpPr>
            <p:spPr/>
            <p:txBody>
              <a:bodyPr/>
              <a:lstStyle/>
              <a:p>
                <a:r>
                  <a:rPr lang="ja-JP" altLang="en-US" dirty="0"/>
                  <a:t>、結果変数</a:t>
                </a:r>
                <a:r>
                  <a:rPr lang="en-US" altLang="ja-JP" b="0" i="0">
                    <a:latin typeface="Cambria Math" panose="02040503050406030204" pitchFamily="18" charset="0"/>
                  </a:rPr>
                  <a:t>𝑦_𝑖</a:t>
                </a:r>
                <a:r>
                  <a:rPr lang="ja-JP" altLang="en-US" b="0" i="0">
                    <a:latin typeface="Cambria Math" panose="02040503050406030204" pitchFamily="18" charset="0"/>
                  </a:rPr>
                  <a:t> </a:t>
                </a:r>
                <a:r>
                  <a:rPr lang="ja-JP" altLang="en-US" i="0">
                    <a:latin typeface="Cambria Math" panose="02040503050406030204" pitchFamily="18" charset="0"/>
                  </a:rPr>
                  <a:t>と</a:t>
                </a:r>
                <a:r>
                  <a:rPr kumimoji="1" lang="ja-JP" altLang="en-US" dirty="0"/>
                  <a:t>介入</a:t>
                </a:r>
                <a:r>
                  <a:rPr lang="en-US" altLang="ja-JP" b="0" i="0">
                    <a:latin typeface="Cambria Math" panose="02040503050406030204" pitchFamily="18" charset="0"/>
                  </a:rPr>
                  <a:t>𝑍_</a:t>
                </a:r>
                <a:r>
                  <a:rPr lang="en-US" altLang="ja-JP" i="0">
                    <a:latin typeface="Cambria Math" panose="02040503050406030204" pitchFamily="18" charset="0"/>
                  </a:rPr>
                  <a:t>𝑖</a:t>
                </a:r>
                <a:r>
                  <a:rPr kumimoji="1" lang="ja-JP" altLang="en-US" dirty="0"/>
                  <a:t>が正</a:t>
                </a:r>
              </a:p>
            </p:txBody>
          </p:sp>
        </mc:Fallback>
      </mc:AlternateContent>
      <p:sp>
        <p:nvSpPr>
          <p:cNvPr id="4" name="スライド番号プレースホルダー 3">
            <a:extLst>
              <a:ext uri="{FF2B5EF4-FFF2-40B4-BE49-F238E27FC236}">
                <a16:creationId xmlns:a16="http://schemas.microsoft.com/office/drawing/2014/main" id="{FE15126C-7847-BDC9-5860-81478E1C5BC1}"/>
              </a:ext>
            </a:extLst>
          </p:cNvPr>
          <p:cNvSpPr>
            <a:spLocks noGrp="1"/>
          </p:cNvSpPr>
          <p:nvPr>
            <p:ph type="sldNum" sz="quarter" idx="5"/>
          </p:nvPr>
        </p:nvSpPr>
        <p:spPr/>
        <p:txBody>
          <a:bodyPr/>
          <a:lstStyle/>
          <a:p>
            <a:fld id="{E04F17EA-1D88-43E8-B4F8-743778D2051F}" type="slidenum">
              <a:rPr kumimoji="1" lang="ja-JP" altLang="en-US" smtClean="0"/>
              <a:t>17</a:t>
            </a:fld>
            <a:endParaRPr kumimoji="1" lang="ja-JP" altLang="en-US"/>
          </a:p>
        </p:txBody>
      </p:sp>
    </p:spTree>
    <p:extLst>
      <p:ext uri="{BB962C8B-B14F-4D97-AF65-F5344CB8AC3E}">
        <p14:creationId xmlns:p14="http://schemas.microsoft.com/office/powerpoint/2010/main" val="6301013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Jobs</a:t>
            </a:r>
            <a:r>
              <a:rPr kumimoji="1" lang="ja-JP" altLang="en-US" dirty="0"/>
              <a:t>データセットは、</a:t>
            </a:r>
            <a:r>
              <a:rPr lang="ja-JP" altLang="en-US" b="0" i="0" dirty="0">
                <a:solidFill>
                  <a:srgbClr val="111111"/>
                </a:solidFill>
                <a:effectLst/>
                <a:latin typeface="-apple-system"/>
              </a:rPr>
              <a:t>職業訓練プログラムの効果を評価するために使用される実データセットです。</a:t>
            </a:r>
            <a:endParaRPr lang="en-US" altLang="ja-JP" b="0" i="0" dirty="0">
              <a:solidFill>
                <a:srgbClr val="111111"/>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介入は職業訓練への参加有無、効果は介入後に就職できたかどうかです。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データの特徴として、無作為化比較試験で得たデータは真の</a:t>
            </a:r>
            <a:r>
              <a:rPr kumimoji="1" lang="en-US" altLang="ja-JP" dirty="0"/>
              <a:t>ATE</a:t>
            </a:r>
            <a:r>
              <a:rPr kumimoji="1" lang="ja-JP" altLang="en-US" dirty="0"/>
              <a:t>が正の値になり効果があるという結果になるのに対し、対照群を追加すると推定した</a:t>
            </a:r>
            <a:r>
              <a:rPr kumimoji="1" lang="en-US" altLang="ja-JP" dirty="0"/>
              <a:t>ATE</a:t>
            </a:r>
            <a:r>
              <a:rPr kumimoji="1" lang="ja-JP" altLang="en-US" dirty="0"/>
              <a:t>が負の値になるという誤った結論になります。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---4:50</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モデルの性能を確かめるためにバイアス追加している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無作為化比較試験でない場合に使いたい</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無作為化比較試験が実施された介入群</a:t>
            </a:r>
            <a:r>
              <a:rPr lang="en-US" altLang="ja-JP" sz="1200" dirty="0"/>
              <a:t>297</a:t>
            </a:r>
            <a:r>
              <a:rPr lang="ja-JP" altLang="en-US" sz="1200" dirty="0"/>
              <a:t>件と対照群</a:t>
            </a:r>
            <a:r>
              <a:rPr lang="en-US" altLang="ja-JP" sz="1200" dirty="0"/>
              <a:t>425</a:t>
            </a:r>
            <a:r>
              <a:rPr lang="ja-JP" altLang="en-US" sz="1200" dirty="0"/>
              <a:t>件から真の</a:t>
            </a:r>
            <a:r>
              <a:rPr lang="en-US" altLang="ja-JP" sz="1200" dirty="0"/>
              <a:t>ATE</a:t>
            </a:r>
            <a:r>
              <a:rPr lang="ja-JP" altLang="en-US" sz="1200" dirty="0"/>
              <a:t>を求める</a:t>
            </a:r>
            <a:endParaRPr kumimoji="1" lang="en-US" altLang="ja-JP" dirty="0"/>
          </a:p>
          <a:p>
            <a:r>
              <a:rPr lang="ja-JP" altLang="en-US" sz="1200" dirty="0"/>
              <a:t>このデータセットに無作為化比較試験ではない状況で実施された</a:t>
            </a:r>
            <a:r>
              <a:rPr lang="en-US" altLang="ja-JP" sz="1200" dirty="0">
                <a:solidFill>
                  <a:srgbClr val="C00000"/>
                </a:solidFill>
              </a:rPr>
              <a:t>2490 </a:t>
            </a:r>
            <a:r>
              <a:rPr lang="ja-JP" altLang="en-US" sz="1200" dirty="0">
                <a:solidFill>
                  <a:srgbClr val="C00000"/>
                </a:solidFill>
              </a:rPr>
              <a:t>件の対照群を加えることで</a:t>
            </a:r>
            <a:r>
              <a:rPr lang="en-US" altLang="ja-JP" sz="1200" dirty="0">
                <a:solidFill>
                  <a:srgbClr val="C00000"/>
                </a:solidFill>
              </a:rPr>
              <a:t>, </a:t>
            </a:r>
            <a:r>
              <a:rPr lang="ja-JP" altLang="en-US" sz="1200" dirty="0">
                <a:solidFill>
                  <a:srgbClr val="C00000"/>
                </a:solidFill>
              </a:rPr>
              <a:t>バイアスのあるデータセットを作成</a:t>
            </a:r>
            <a:r>
              <a:rPr lang="ja-JP" altLang="en-US" sz="1200" dirty="0"/>
              <a:t>している</a:t>
            </a:r>
            <a:r>
              <a:rPr lang="en-US" altLang="ja-JP" sz="1200" dirty="0"/>
              <a:t>. </a:t>
            </a:r>
          </a:p>
          <a:p>
            <a:r>
              <a:rPr lang="ja-JP" altLang="en-US" sz="1200" dirty="0"/>
              <a:t>真の</a:t>
            </a:r>
            <a:r>
              <a:rPr lang="en-US" altLang="ja-JP" sz="1200" dirty="0"/>
              <a:t>ATE</a:t>
            </a:r>
            <a:r>
              <a:rPr lang="ja-JP" altLang="en-US" sz="1200" dirty="0"/>
              <a:t>は </a:t>
            </a:r>
            <a:r>
              <a:rPr lang="en-US" altLang="ja-JP" sz="1200" dirty="0">
                <a:solidFill>
                  <a:srgbClr val="C00000"/>
                </a:solidFill>
              </a:rPr>
              <a:t>0.0779</a:t>
            </a:r>
            <a:r>
              <a:rPr lang="en-US" altLang="ja-JP" sz="1200" dirty="0"/>
              <a:t> </a:t>
            </a:r>
            <a:r>
              <a:rPr lang="ja-JP" altLang="en-US" sz="1200" dirty="0"/>
              <a:t>であり</a:t>
            </a:r>
            <a:r>
              <a:rPr lang="en-US" altLang="ja-JP" sz="1200" dirty="0"/>
              <a:t>, </a:t>
            </a:r>
            <a:r>
              <a:rPr lang="ja-JP" altLang="en-US" sz="1200" dirty="0"/>
              <a:t>職業訓練の効果が認められるが</a:t>
            </a:r>
            <a:r>
              <a:rPr lang="en-US" altLang="ja-JP" sz="1200" dirty="0"/>
              <a:t>, jobs</a:t>
            </a:r>
            <a:r>
              <a:rPr lang="ja-JP" altLang="en-US" sz="1200" dirty="0"/>
              <a:t>データセット全体に対し</a:t>
            </a:r>
            <a:r>
              <a:rPr lang="en-US" altLang="ja-JP" sz="1200" dirty="0"/>
              <a:t>, </a:t>
            </a:r>
            <a:r>
              <a:rPr lang="ja-JP" altLang="en-US" sz="1200" dirty="0"/>
              <a:t>介入群の結果の期待値から対照群の結果の期待値を単純に計算すると</a:t>
            </a:r>
            <a:r>
              <a:rPr lang="en-US" altLang="ja-JP" sz="1200" dirty="0"/>
              <a:t>,</a:t>
            </a:r>
            <a:r>
              <a:rPr lang="en-US" altLang="ja-JP" sz="1200" dirty="0">
                <a:solidFill>
                  <a:schemeClr val="accent1"/>
                </a:solidFill>
              </a:rPr>
              <a:t>-0.0832</a:t>
            </a:r>
            <a:r>
              <a:rPr lang="ja-JP" altLang="en-US" sz="1200" dirty="0"/>
              <a:t>となり職業訓練をすることで負の効果が出るという</a:t>
            </a:r>
            <a:r>
              <a:rPr lang="ja-JP" altLang="en-US" sz="1200" dirty="0">
                <a:solidFill>
                  <a:srgbClr val="C00000"/>
                </a:solidFill>
              </a:rPr>
              <a:t>誤った結論</a:t>
            </a:r>
            <a:r>
              <a:rPr lang="ja-JP" altLang="en-US" sz="1200" dirty="0"/>
              <a:t>となる</a:t>
            </a:r>
            <a:r>
              <a:rPr lang="en-US" altLang="ja-JP" sz="120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algn="l">
              <a:buFont typeface="Arial" panose="020B0604020202020204" pitchFamily="34" charset="0"/>
              <a:buChar char="•"/>
            </a:pPr>
            <a:r>
              <a:rPr lang="en-US" altLang="ja-JP" sz="1200" b="0" i="0" dirty="0">
                <a:effectLst/>
                <a:latin typeface="YakuHanJPs"/>
              </a:rPr>
              <a:t>age,education,black,hispanic,married,nodegree,re75,employ_flag,treat</a:t>
            </a:r>
            <a:endParaRPr lang="ja-JP" altLang="en-US" sz="1200" b="0" i="0" dirty="0">
              <a:effectLst/>
              <a:latin typeface="YakuHanJPs"/>
            </a:endParaRPr>
          </a:p>
          <a:p>
            <a:endParaRPr kumimoji="1" lang="en-US" altLang="ja-JP" dirty="0"/>
          </a:p>
          <a:p>
            <a:r>
              <a:rPr kumimoji="1" lang="ja-JP" altLang="en-US" dirty="0"/>
              <a:t>最終学歴は学校のレベル、中卒高卒とか</a:t>
            </a:r>
            <a:endParaRPr kumimoji="1" lang="en-US" altLang="ja-JP" dirty="0"/>
          </a:p>
          <a:p>
            <a:endParaRPr kumimoji="1" lang="en-US" altLang="ja-JP" dirty="0"/>
          </a:p>
          <a:p>
            <a:endParaRPr kumimoji="1" lang="en-US" altLang="ja-JP" dirty="0"/>
          </a:p>
          <a:p>
            <a:r>
              <a:rPr kumimoji="1" lang="en-US" altLang="ja-JP" dirty="0"/>
              <a:t>Jobs</a:t>
            </a:r>
            <a:r>
              <a:rPr kumimoji="1" lang="ja-JP" altLang="en-US" dirty="0"/>
              <a:t>データセットは、主に因果推論の研究で使用されるデータセットです。このデータセットは、職業訓練プログラムの効果を評価するために設計されており、参加者の雇用状況や収入に関する情報が含まれています。</a:t>
            </a:r>
          </a:p>
          <a:p>
            <a:r>
              <a:rPr kumimoji="1" lang="en-US" altLang="ja-JP" dirty="0"/>
              <a:t>### </a:t>
            </a:r>
            <a:r>
              <a:rPr kumimoji="1" lang="ja-JP" altLang="en-US" dirty="0"/>
              <a:t>データセットの内容</a:t>
            </a:r>
          </a:p>
          <a:p>
            <a:r>
              <a:rPr kumimoji="1" lang="en-US" altLang="ja-JP" dirty="0"/>
              <a:t>- **</a:t>
            </a:r>
            <a:r>
              <a:rPr kumimoji="1" lang="ja-JP" altLang="en-US" dirty="0"/>
              <a:t>参加者情報**</a:t>
            </a:r>
            <a:r>
              <a:rPr kumimoji="1" lang="en-US" altLang="ja-JP" dirty="0"/>
              <a:t>: </a:t>
            </a:r>
            <a:r>
              <a:rPr kumimoji="1" lang="ja-JP" altLang="en-US" dirty="0"/>
              <a:t>年齢、性別、教育レベルなどの個人属性。</a:t>
            </a:r>
          </a:p>
          <a:p>
            <a:r>
              <a:rPr kumimoji="1" lang="en-US" altLang="ja-JP" dirty="0"/>
              <a:t>- **</a:t>
            </a:r>
            <a:r>
              <a:rPr kumimoji="1" lang="ja-JP" altLang="en-US" dirty="0"/>
              <a:t>訓練プログラム情報**</a:t>
            </a:r>
            <a:r>
              <a:rPr kumimoji="1" lang="en-US" altLang="ja-JP" dirty="0"/>
              <a:t>: </a:t>
            </a:r>
            <a:r>
              <a:rPr kumimoji="1" lang="ja-JP" altLang="en-US" dirty="0"/>
              <a:t>プログラムへの参加有無、参加期間など。</a:t>
            </a:r>
          </a:p>
          <a:p>
            <a:r>
              <a:rPr kumimoji="1" lang="en-US" altLang="ja-JP" dirty="0"/>
              <a:t>- **</a:t>
            </a:r>
            <a:r>
              <a:rPr kumimoji="1" lang="ja-JP" altLang="en-US" dirty="0"/>
              <a:t>結果変数**</a:t>
            </a:r>
            <a:r>
              <a:rPr kumimoji="1" lang="en-US" altLang="ja-JP" dirty="0"/>
              <a:t>: </a:t>
            </a:r>
            <a:r>
              <a:rPr kumimoji="1" lang="ja-JP" altLang="en-US" dirty="0"/>
              <a:t>雇用状況、収入、職業の種類など。</a:t>
            </a:r>
          </a:p>
          <a:p>
            <a:r>
              <a:rPr kumimoji="1" lang="en-US" altLang="ja-JP" dirty="0"/>
              <a:t>### </a:t>
            </a:r>
            <a:r>
              <a:rPr kumimoji="1" lang="ja-JP" altLang="en-US" dirty="0"/>
              <a:t>使い方</a:t>
            </a:r>
          </a:p>
          <a:p>
            <a:r>
              <a:rPr kumimoji="1" lang="en-US" altLang="ja-JP" dirty="0"/>
              <a:t>1. **</a:t>
            </a:r>
            <a:r>
              <a:rPr kumimoji="1" lang="ja-JP" altLang="en-US" dirty="0"/>
              <a:t>データの前処理**</a:t>
            </a:r>
            <a:r>
              <a:rPr kumimoji="1" lang="en-US" altLang="ja-JP" dirty="0"/>
              <a:t>: </a:t>
            </a:r>
            <a:r>
              <a:rPr kumimoji="1" lang="ja-JP" altLang="en-US" dirty="0"/>
              <a:t>欠損値の処理やデータの正規化を行います。</a:t>
            </a:r>
          </a:p>
          <a:p>
            <a:r>
              <a:rPr kumimoji="1" lang="en-US" altLang="ja-JP" dirty="0"/>
              <a:t>2. **</a:t>
            </a:r>
            <a:r>
              <a:rPr kumimoji="1" lang="ja-JP" altLang="en-US" dirty="0"/>
              <a:t>因果推論モデルの構築**</a:t>
            </a:r>
            <a:r>
              <a:rPr kumimoji="1" lang="en-US" altLang="ja-JP" dirty="0"/>
              <a:t>: </a:t>
            </a:r>
            <a:r>
              <a:rPr kumimoji="1" lang="ja-JP" altLang="en-US" dirty="0"/>
              <a:t>例えば、傾向スコアマッチングや回帰分析を用いて、訓練プログラムの効果を推定します。</a:t>
            </a:r>
          </a:p>
          <a:p>
            <a:r>
              <a:rPr kumimoji="1" lang="en-US" altLang="ja-JP" dirty="0"/>
              <a:t>3. **</a:t>
            </a:r>
            <a:r>
              <a:rPr kumimoji="1" lang="ja-JP" altLang="en-US" dirty="0"/>
              <a:t>結果の評価**</a:t>
            </a:r>
            <a:r>
              <a:rPr kumimoji="1" lang="en-US" altLang="ja-JP" dirty="0"/>
              <a:t>: </a:t>
            </a:r>
            <a:r>
              <a:rPr kumimoji="1" lang="ja-JP" altLang="en-US" dirty="0"/>
              <a:t>モデルの精度を評価し、訓練プログラムが雇用状況や収入に与える影響を分析します。</a:t>
            </a:r>
          </a:p>
          <a:p>
            <a:r>
              <a:rPr kumimoji="1" lang="ja-JP" altLang="en-US" dirty="0"/>
              <a:t>このデータセットは、政策評価や社会科学の研究において非常に有用です。具体的な使用例やコードサンプルが必要であれば、お知らせください。</a:t>
            </a:r>
          </a:p>
          <a:p>
            <a:r>
              <a:rPr kumimoji="1" lang="ja-JP" altLang="en-US" dirty="0"/>
              <a:t>ソース</a:t>
            </a:r>
            <a:r>
              <a:rPr kumimoji="1" lang="en-US" altLang="ja-JP" dirty="0"/>
              <a:t>: Copilot </a:t>
            </a:r>
            <a:r>
              <a:rPr kumimoji="1" lang="ja-JP" altLang="en-US" dirty="0"/>
              <a:t>との会話、 </a:t>
            </a:r>
            <a:r>
              <a:rPr kumimoji="1" lang="en-US" altLang="ja-JP" dirty="0"/>
              <a:t>2024/9/21</a:t>
            </a:r>
          </a:p>
          <a:p>
            <a:r>
              <a:rPr kumimoji="1" lang="en-US" altLang="ja-JP" dirty="0"/>
              <a:t>(1) </a:t>
            </a:r>
            <a:r>
              <a:rPr kumimoji="1" lang="ja-JP" altLang="en-US" dirty="0"/>
              <a:t>機械学習で使うデータセットの種類、入手方法、作り方や注意 </a:t>
            </a:r>
            <a:r>
              <a:rPr kumimoji="1" lang="en-US" altLang="ja-JP" dirty="0"/>
              <a:t>.... https://exawizards.com/column/article/ai/machine-leaning-data-set/.</a:t>
            </a:r>
          </a:p>
          <a:p>
            <a:r>
              <a:rPr kumimoji="1" lang="en-US" altLang="ja-JP" dirty="0"/>
              <a:t>(2) </a:t>
            </a:r>
            <a:r>
              <a:rPr kumimoji="1" lang="ja-JP" altLang="en-US" dirty="0"/>
              <a:t>データセットとは？重要性や分類方法、作り方を</a:t>
            </a:r>
            <a:r>
              <a:rPr kumimoji="1" lang="en-US" altLang="ja-JP" dirty="0"/>
              <a:t>3</a:t>
            </a:r>
            <a:r>
              <a:rPr kumimoji="1" lang="ja-JP" altLang="en-US" dirty="0"/>
              <a:t>つのステップ </a:t>
            </a:r>
            <a:r>
              <a:rPr kumimoji="1" lang="en-US" altLang="ja-JP" dirty="0"/>
              <a:t>.... https://jitera.com/ja/insights/42534.</a:t>
            </a:r>
          </a:p>
          <a:p>
            <a:r>
              <a:rPr kumimoji="1" lang="en-US" altLang="ja-JP" dirty="0"/>
              <a:t>(3) </a:t>
            </a:r>
            <a:r>
              <a:rPr kumimoji="1" lang="ja-JP" altLang="en-US" dirty="0"/>
              <a:t>機械学習のデータセットとは </a:t>
            </a:r>
            <a:r>
              <a:rPr kumimoji="1" lang="en-US" altLang="ja-JP" dirty="0"/>
              <a:t>- </a:t>
            </a:r>
            <a:r>
              <a:rPr kumimoji="1" lang="ja-JP" altLang="en-US" dirty="0"/>
              <a:t>アンドエンジニア</a:t>
            </a:r>
            <a:r>
              <a:rPr kumimoji="1" lang="en-US" altLang="ja-JP" dirty="0"/>
              <a:t>. https://and-engineer.com/articles/ZNJbkhEAACIATiMZ.</a:t>
            </a:r>
          </a:p>
          <a:p>
            <a:r>
              <a:rPr kumimoji="1" lang="en-US" altLang="ja-JP" dirty="0"/>
              <a:t>(4) scikit-learn </a:t>
            </a:r>
            <a:r>
              <a:rPr kumimoji="1" lang="ja-JP" altLang="en-US" dirty="0"/>
              <a:t>で線形回帰 </a:t>
            </a:r>
            <a:r>
              <a:rPr kumimoji="1" lang="en-US" altLang="ja-JP" dirty="0"/>
              <a:t>(</a:t>
            </a:r>
            <a:r>
              <a:rPr kumimoji="1" lang="ja-JP" altLang="en-US" dirty="0"/>
              <a:t>単回帰分析・重回帰分析</a:t>
            </a:r>
            <a:r>
              <a:rPr kumimoji="1" lang="en-US" altLang="ja-JP" dirty="0"/>
              <a:t>) – Python </a:t>
            </a:r>
            <a:r>
              <a:rPr kumimoji="1" lang="ja-JP" altLang="en-US" dirty="0"/>
              <a:t>で </a:t>
            </a:r>
            <a:r>
              <a:rPr kumimoji="1" lang="en-US" altLang="ja-JP" dirty="0"/>
              <a:t>.... https://pythondatascience.plavox.info/scikit-learn/%E7%B7%9A%E5%BD%A2%E5%9B%9E%E5%B8%B0.</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E04F17EA-1D88-43E8-B4F8-743778D2051F}" type="slidenum">
              <a:rPr kumimoji="1" lang="ja-JP" altLang="en-US" smtClean="0"/>
              <a:t>18</a:t>
            </a:fld>
            <a:endParaRPr kumimoji="1" lang="ja-JP" altLang="en-US"/>
          </a:p>
        </p:txBody>
      </p:sp>
    </p:spTree>
    <p:extLst>
      <p:ext uri="{BB962C8B-B14F-4D97-AF65-F5344CB8AC3E}">
        <p14:creationId xmlns:p14="http://schemas.microsoft.com/office/powerpoint/2010/main" val="24841931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実験手順は</a:t>
            </a:r>
            <a:r>
              <a:rPr lang="en-US" altLang="ja-JP" dirty="0"/>
              <a:t>Jobs</a:t>
            </a:r>
            <a:r>
              <a:rPr lang="ja-JP" altLang="en-US" dirty="0"/>
              <a:t>データを訓練データとテストデータに</a:t>
            </a:r>
            <a:r>
              <a:rPr lang="en-US" altLang="ja-JP" dirty="0"/>
              <a:t>8:2</a:t>
            </a:r>
            <a:r>
              <a:rPr lang="ja-JP" altLang="en-US" dirty="0"/>
              <a:t>で</a:t>
            </a:r>
            <a:r>
              <a:rPr kumimoji="1" lang="ja-JP" altLang="en-US" dirty="0"/>
              <a:t>分け、それ以降はシミュレーション実験と同じ手順です。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評価指標は</a:t>
            </a:r>
            <a:r>
              <a:rPr lang="ja-JP" altLang="en-US" dirty="0"/>
              <a:t>推定した</a:t>
            </a:r>
            <a:r>
              <a:rPr lang="en-US" altLang="ja-JP" dirty="0"/>
              <a:t>ATE</a:t>
            </a:r>
            <a:r>
              <a:rPr lang="ja-JP" altLang="en-US" dirty="0"/>
              <a:t>に対し</a:t>
            </a:r>
            <a:r>
              <a:rPr lang="en-US" altLang="ja-JP" dirty="0"/>
              <a:t>Bias</a:t>
            </a:r>
            <a:r>
              <a:rPr lang="ja-JP" altLang="en-US" dirty="0"/>
              <a:t>と</a:t>
            </a:r>
            <a:r>
              <a:rPr lang="en-US" altLang="ja-JP" dirty="0"/>
              <a:t>RMSE</a:t>
            </a:r>
            <a:r>
              <a:rPr lang="ja-JP" altLang="en-US" dirty="0"/>
              <a:t>と</a:t>
            </a:r>
            <a:r>
              <a:rPr lang="en-US" altLang="ja-JP" dirty="0"/>
              <a:t>MAE</a:t>
            </a:r>
            <a:r>
              <a:rPr lang="ja-JP" altLang="en-US" dirty="0"/>
              <a:t>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ーーーー</a:t>
            </a:r>
            <a:r>
              <a:rPr kumimoji="1" lang="en-US" altLang="ja-JP" dirty="0"/>
              <a:t>5:00</a:t>
            </a:r>
          </a:p>
          <a:p>
            <a:r>
              <a:rPr kumimoji="1" lang="ja-JP" altLang="en-US" dirty="0"/>
              <a:t>（実験手順と評価指標はシミュレーション実験と同じです</a:t>
            </a:r>
            <a:endParaRPr kumimoji="1" lang="en-US" altLang="ja-JP" dirty="0"/>
          </a:p>
          <a:p>
            <a:endParaRPr kumimoji="1" lang="en-US" altLang="ja-JP" dirty="0"/>
          </a:p>
          <a:p>
            <a:r>
              <a:rPr kumimoji="1" lang="ja-JP" altLang="en-US" dirty="0"/>
              <a:t>なんで</a:t>
            </a:r>
            <a:r>
              <a:rPr kumimoji="1" lang="en-US" altLang="ja-JP" dirty="0"/>
              <a:t>8:2</a:t>
            </a:r>
            <a:r>
              <a:rPr kumimoji="1" lang="ja-JP" altLang="en-US" dirty="0"/>
              <a:t>？</a:t>
            </a:r>
            <a:endParaRPr kumimoji="1" lang="en-US" altLang="ja-JP" dirty="0"/>
          </a:p>
          <a:p>
            <a:r>
              <a:rPr kumimoji="1" lang="ja-JP" altLang="en-US" dirty="0"/>
              <a:t>既存手法と同じ方法で使いました</a:t>
            </a:r>
          </a:p>
        </p:txBody>
      </p:sp>
      <p:sp>
        <p:nvSpPr>
          <p:cNvPr id="4" name="スライド番号プレースホルダー 3"/>
          <p:cNvSpPr>
            <a:spLocks noGrp="1"/>
          </p:cNvSpPr>
          <p:nvPr>
            <p:ph type="sldNum" sz="quarter" idx="5"/>
          </p:nvPr>
        </p:nvSpPr>
        <p:spPr/>
        <p:txBody>
          <a:bodyPr/>
          <a:lstStyle/>
          <a:p>
            <a:fld id="{E04F17EA-1D88-43E8-B4F8-743778D2051F}" type="slidenum">
              <a:rPr kumimoji="1" lang="ja-JP" altLang="en-US" smtClean="0"/>
              <a:t>19</a:t>
            </a:fld>
            <a:endParaRPr kumimoji="1" lang="ja-JP" altLang="en-US"/>
          </a:p>
        </p:txBody>
      </p:sp>
    </p:spTree>
    <p:extLst>
      <p:ext uri="{BB962C8B-B14F-4D97-AF65-F5344CB8AC3E}">
        <p14:creationId xmlns:p14="http://schemas.microsoft.com/office/powerpoint/2010/main" val="1390926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ja-JP" altLang="en-US" dirty="0"/>
                  <a:t>原稿</a:t>
                </a:r>
                <a:endParaRPr kumimoji="1" lang="en-US" altLang="ja-JP" dirty="0"/>
              </a:p>
              <a:p>
                <a:r>
                  <a:rPr lang="ja-JP" altLang="en-US" sz="1200" dirty="0"/>
                  <a:t>反事実の仮定をおいた</a:t>
                </a:r>
                <a:r>
                  <a:rPr lang="en-US" altLang="ja-JP" sz="1200" dirty="0"/>
                  <a:t>Rubin</a:t>
                </a:r>
                <a:r>
                  <a:rPr lang="ja-JP" altLang="en-US" sz="1200" dirty="0"/>
                  <a:t>因果モデル</a:t>
                </a:r>
                <a:r>
                  <a:rPr lang="en-US" altLang="ja-JP" sz="1200" dirty="0"/>
                  <a:t>[1]</a:t>
                </a:r>
                <a:r>
                  <a:rPr lang="ja-JP" altLang="en-US" sz="1200" dirty="0"/>
                  <a:t>は</a:t>
                </a:r>
                <a:r>
                  <a:rPr lang="en-US" altLang="ja-JP" sz="1200" dirty="0"/>
                  <a:t>, </a:t>
                </a:r>
                <a:r>
                  <a:rPr lang="ja-JP" altLang="en-US" sz="1200" dirty="0"/>
                  <a:t>介入の有無による結果を比較して因果推論を行う統計的手法です。</a:t>
                </a:r>
                <a:endParaRPr lang="en-US" altLang="ja-JP" sz="1200" dirty="0"/>
              </a:p>
              <a:p>
                <a:r>
                  <a:rPr kumimoji="1" lang="ja-JP" altLang="en-US" sz="1200" b="0" i="0" kern="1200" dirty="0">
                    <a:solidFill>
                      <a:schemeClr val="tx1"/>
                    </a:solidFill>
                    <a:effectLst/>
                    <a:latin typeface="+mn-lt"/>
                    <a:ea typeface="+mn-ea"/>
                    <a:cs typeface="+mn-cs"/>
                  </a:rPr>
                  <a:t>例えば、頭痛薬の効果を確かめる際、介入ｚを頭痛薬の投与とすると、</a:t>
                </a:r>
                <a:r>
                  <a:rPr lang="ja-JP" altLang="en-US" sz="1200" dirty="0"/>
                  <a:t>因果効果は薬を飲んだ時の効き目</a:t>
                </a:r>
                <a14:m>
                  <m:oMath xmlns:m="http://schemas.openxmlformats.org/officeDocument/2006/math">
                    <m:sSub>
                      <m:sSubPr>
                        <m:ctrlPr>
                          <a:rPr lang="en-US" altLang="ja-JP" sz="1200" i="1" smtClean="0">
                            <a:latin typeface="Cambria Math" panose="02040503050406030204" pitchFamily="18" charset="0"/>
                          </a:rPr>
                        </m:ctrlPr>
                      </m:sSubPr>
                      <m:e>
                        <m:r>
                          <a:rPr lang="en-US" altLang="ja-JP" sz="1200" i="1">
                            <a:latin typeface="Cambria Math" panose="02040503050406030204" pitchFamily="18" charset="0"/>
                          </a:rPr>
                          <m:t>𝑦</m:t>
                        </m:r>
                      </m:e>
                      <m:sub>
                        <m:r>
                          <a:rPr lang="en-US" altLang="ja-JP" sz="1200" i="1">
                            <a:latin typeface="Cambria Math" panose="02040503050406030204" pitchFamily="18" charset="0"/>
                          </a:rPr>
                          <m:t>1</m:t>
                        </m:r>
                      </m:sub>
                    </m:sSub>
                    <m:r>
                      <a:rPr lang="en-US" altLang="ja-JP" sz="1200" i="1">
                        <a:latin typeface="Cambria Math" panose="02040503050406030204" pitchFamily="18" charset="0"/>
                      </a:rPr>
                      <m:t> </m:t>
                    </m:r>
                    <m:r>
                      <a:rPr lang="ja-JP" altLang="en-US" sz="1200" i="1">
                        <a:latin typeface="Cambria Math" panose="02040503050406030204" pitchFamily="18" charset="0"/>
                      </a:rPr>
                      <m:t>と</m:t>
                    </m:r>
                  </m:oMath>
                </a14:m>
                <a:r>
                  <a:rPr lang="ja-JP" altLang="en-US" sz="1200" dirty="0"/>
                  <a:t>飲まなかったときの効き目</a:t>
                </a:r>
                <a14:m>
                  <m:oMath xmlns:m="http://schemas.openxmlformats.org/officeDocument/2006/math">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𝑦</m:t>
                        </m:r>
                      </m:e>
                      <m:sub>
                        <m:r>
                          <a:rPr lang="en-US" altLang="ja-JP" sz="1200" b="0" i="1" smtClean="0">
                            <a:latin typeface="Cambria Math" panose="02040503050406030204" pitchFamily="18" charset="0"/>
                          </a:rPr>
                          <m:t>0</m:t>
                        </m:r>
                      </m:sub>
                    </m:sSub>
                    <m:r>
                      <a:rPr lang="ja-JP" altLang="en-US" sz="1200" b="0" i="1" smtClean="0">
                        <a:latin typeface="Cambria Math" panose="02040503050406030204" pitchFamily="18" charset="0"/>
                      </a:rPr>
                      <m:t>の</m:t>
                    </m:r>
                  </m:oMath>
                </a14:m>
                <a:r>
                  <a:rPr kumimoji="1" lang="ja-JP" altLang="en-US" dirty="0"/>
                  <a:t>差で表せます。</a:t>
                </a:r>
                <a:endParaRPr kumimoji="1" lang="en-US" altLang="ja-JP" dirty="0"/>
              </a:p>
              <a:p>
                <a:r>
                  <a:rPr kumimoji="1" lang="ja-JP" altLang="en-US" dirty="0"/>
                  <a:t>しかし、同一の対象では介入の有無を同時に観測できません。</a:t>
                </a:r>
                <a:endParaRPr kumimoji="1" lang="en-US" altLang="ja-JP" dirty="0"/>
              </a:p>
              <a:p>
                <a:r>
                  <a:rPr kumimoji="1" lang="ja-JP" altLang="en-US" dirty="0"/>
                  <a:t>ーーー</a:t>
                </a:r>
                <a:r>
                  <a:rPr kumimoji="1" lang="en-US" altLang="ja-JP" dirty="0"/>
                  <a:t>0:27</a:t>
                </a:r>
              </a:p>
              <a:p>
                <a:r>
                  <a:rPr kumimoji="1" lang="ja-JP" altLang="en-US" dirty="0"/>
                  <a:t>データサイエンスからいう。データサイエンスは比較ランダムサンプリングが取れない場合の比較を行う手法その中の一つがるーびん因果モデル</a:t>
                </a:r>
                <a:endParaRPr kumimoji="1" lang="en-US" altLang="ja-JP" dirty="0"/>
              </a:p>
              <a:p>
                <a:r>
                  <a:rPr kumimoji="1" lang="ja-JP" altLang="en-US" dirty="0"/>
                  <a:t>変えなくてもおｋ</a:t>
                </a:r>
                <a:endParaRPr kumimoji="1" lang="en-US" altLang="ja-JP" dirty="0"/>
              </a:p>
              <a:p>
                <a:endParaRPr kumimoji="1" lang="en-US" altLang="ja-JP" dirty="0"/>
              </a:p>
              <a:p>
                <a:endParaRPr kumimoji="1" lang="en-US" altLang="ja-JP" dirty="0"/>
              </a:p>
              <a:p>
                <a:r>
                  <a:rPr kumimoji="1" lang="ja-JP" altLang="en-US" dirty="0"/>
                  <a:t>因果推論とはある事象が結果に影響を与えるかしらべる方法</a:t>
                </a:r>
                <a:endParaRPr kumimoji="1" lang="en-US" altLang="ja-JP" dirty="0"/>
              </a:p>
              <a:p>
                <a:r>
                  <a:rPr lang="ja-JP" altLang="en-US" b="1" i="0" dirty="0">
                    <a:solidFill>
                      <a:srgbClr val="333333"/>
                    </a:solidFill>
                    <a:effectLst/>
                    <a:latin typeface="Yu Gothic" panose="020B0400000000000000" pitchFamily="50" charset="-128"/>
                    <a:ea typeface="Yu Gothic" panose="020B0400000000000000" pitchFamily="50" charset="-128"/>
                  </a:rPr>
                  <a:t>因果推論</a:t>
                </a:r>
                <a:r>
                  <a:rPr lang="ja-JP" altLang="en-US" b="0" i="0" dirty="0">
                    <a:solidFill>
                      <a:srgbClr val="333333"/>
                    </a:solidFill>
                    <a:effectLst/>
                    <a:latin typeface="Yu Gothic" panose="020B0400000000000000" pitchFamily="50" charset="-128"/>
                    <a:ea typeface="Yu Gothic" panose="020B0400000000000000" pitchFamily="50" charset="-128"/>
                  </a:rPr>
                  <a:t>は、「</a:t>
                </a:r>
                <a:r>
                  <a:rPr lang="en-US" altLang="ja-JP" b="0" i="0" dirty="0">
                    <a:solidFill>
                      <a:srgbClr val="333333"/>
                    </a:solidFill>
                    <a:effectLst/>
                    <a:latin typeface="Yu Gothic" panose="020B0400000000000000" pitchFamily="50" charset="-128"/>
                    <a:ea typeface="Yu Gothic" panose="020B0400000000000000" pitchFamily="50" charset="-128"/>
                  </a:rPr>
                  <a:t>A</a:t>
                </a:r>
                <a:r>
                  <a:rPr lang="ja-JP" altLang="en-US" b="0" i="0" dirty="0">
                    <a:solidFill>
                      <a:srgbClr val="333333"/>
                    </a:solidFill>
                    <a:effectLst/>
                    <a:latin typeface="Yu Gothic" panose="020B0400000000000000" pitchFamily="50" charset="-128"/>
                    <a:ea typeface="Yu Gothic" panose="020B0400000000000000" pitchFamily="50" charset="-128"/>
                  </a:rPr>
                  <a:t>をすると</a:t>
                </a:r>
                <a:r>
                  <a:rPr lang="en-US" altLang="ja-JP" b="0" i="0" dirty="0">
                    <a:solidFill>
                      <a:srgbClr val="333333"/>
                    </a:solidFill>
                    <a:effectLst/>
                    <a:latin typeface="Yu Gothic" panose="020B0400000000000000" pitchFamily="50" charset="-128"/>
                    <a:ea typeface="Yu Gothic" panose="020B0400000000000000" pitchFamily="50" charset="-128"/>
                  </a:rPr>
                  <a:t>B</a:t>
                </a:r>
                <a:r>
                  <a:rPr lang="ja-JP" altLang="en-US" b="0" i="0" dirty="0">
                    <a:solidFill>
                      <a:srgbClr val="333333"/>
                    </a:solidFill>
                    <a:effectLst/>
                    <a:latin typeface="Yu Gothic" panose="020B0400000000000000" pitchFamily="50" charset="-128"/>
                    <a:ea typeface="Yu Gothic" panose="020B0400000000000000" pitchFamily="50" charset="-128"/>
                  </a:rPr>
                  <a:t>がどうなるか」を科学的に明らかにする方法です。単に「</a:t>
                </a:r>
                <a:r>
                  <a:rPr lang="en-US" altLang="ja-JP" b="0" i="0" dirty="0">
                    <a:solidFill>
                      <a:srgbClr val="333333"/>
                    </a:solidFill>
                    <a:effectLst/>
                    <a:latin typeface="Yu Gothic" panose="020B0400000000000000" pitchFamily="50" charset="-128"/>
                    <a:ea typeface="Yu Gothic" panose="020B0400000000000000" pitchFamily="50" charset="-128"/>
                  </a:rPr>
                  <a:t>A</a:t>
                </a:r>
                <a:r>
                  <a:rPr lang="ja-JP" altLang="en-US" b="0" i="0" dirty="0">
                    <a:solidFill>
                      <a:srgbClr val="333333"/>
                    </a:solidFill>
                    <a:effectLst/>
                    <a:latin typeface="Yu Gothic" panose="020B0400000000000000" pitchFamily="50" charset="-128"/>
                    <a:ea typeface="Yu Gothic" panose="020B0400000000000000" pitchFamily="50" charset="-128"/>
                  </a:rPr>
                  <a:t>と</a:t>
                </a:r>
                <a:r>
                  <a:rPr lang="en-US" altLang="ja-JP" b="0" i="0" dirty="0">
                    <a:solidFill>
                      <a:srgbClr val="333333"/>
                    </a:solidFill>
                    <a:effectLst/>
                    <a:latin typeface="Yu Gothic" panose="020B0400000000000000" pitchFamily="50" charset="-128"/>
                    <a:ea typeface="Yu Gothic" panose="020B0400000000000000" pitchFamily="50" charset="-128"/>
                  </a:rPr>
                  <a:t>B</a:t>
                </a:r>
                <a:r>
                  <a:rPr lang="ja-JP" altLang="en-US" b="0" i="0" dirty="0">
                    <a:solidFill>
                      <a:srgbClr val="333333"/>
                    </a:solidFill>
                    <a:effectLst/>
                    <a:latin typeface="Yu Gothic" panose="020B0400000000000000" pitchFamily="50" charset="-128"/>
                    <a:ea typeface="Yu Gothic" panose="020B0400000000000000" pitchFamily="50" charset="-128"/>
                  </a:rPr>
                  <a:t>が一緒に起こる」という</a:t>
                </a:r>
                <a:r>
                  <a:rPr lang="ja-JP" altLang="en-US" b="1" i="0" dirty="0">
                    <a:solidFill>
                      <a:srgbClr val="333333"/>
                    </a:solidFill>
                    <a:effectLst/>
                    <a:latin typeface="Yu Gothic" panose="020B0400000000000000" pitchFamily="50" charset="-128"/>
                    <a:ea typeface="Yu Gothic" panose="020B0400000000000000" pitchFamily="50" charset="-128"/>
                  </a:rPr>
                  <a:t>相関関係</a:t>
                </a:r>
                <a:r>
                  <a:rPr lang="ja-JP" altLang="en-US" b="0" i="0" dirty="0">
                    <a:solidFill>
                      <a:srgbClr val="333333"/>
                    </a:solidFill>
                    <a:effectLst/>
                    <a:latin typeface="Yu Gothic" panose="020B0400000000000000" pitchFamily="50" charset="-128"/>
                    <a:ea typeface="Yu Gothic" panose="020B0400000000000000" pitchFamily="50" charset="-128"/>
                  </a:rPr>
                  <a:t>を見るだけでなく、「</a:t>
                </a:r>
                <a:r>
                  <a:rPr lang="en-US" altLang="ja-JP" b="0" i="0" dirty="0">
                    <a:solidFill>
                      <a:srgbClr val="333333"/>
                    </a:solidFill>
                    <a:effectLst/>
                    <a:latin typeface="Yu Gothic" panose="020B0400000000000000" pitchFamily="50" charset="-128"/>
                    <a:ea typeface="Yu Gothic" panose="020B0400000000000000" pitchFamily="50" charset="-128"/>
                  </a:rPr>
                  <a:t>A</a:t>
                </a:r>
                <a:r>
                  <a:rPr lang="ja-JP" altLang="en-US" b="0" i="0" dirty="0">
                    <a:solidFill>
                      <a:srgbClr val="333333"/>
                    </a:solidFill>
                    <a:effectLst/>
                    <a:latin typeface="Yu Gothic" panose="020B0400000000000000" pitchFamily="50" charset="-128"/>
                    <a:ea typeface="Yu Gothic" panose="020B0400000000000000" pitchFamily="50" charset="-128"/>
                  </a:rPr>
                  <a:t>が</a:t>
                </a:r>
                <a:r>
                  <a:rPr lang="en-US" altLang="ja-JP" b="0" i="0" dirty="0">
                    <a:solidFill>
                      <a:srgbClr val="333333"/>
                    </a:solidFill>
                    <a:effectLst/>
                    <a:latin typeface="Yu Gothic" panose="020B0400000000000000" pitchFamily="50" charset="-128"/>
                    <a:ea typeface="Yu Gothic" panose="020B0400000000000000" pitchFamily="50" charset="-128"/>
                  </a:rPr>
                  <a:t>B</a:t>
                </a:r>
                <a:r>
                  <a:rPr lang="ja-JP" altLang="en-US" b="0" i="0" dirty="0">
                    <a:solidFill>
                      <a:srgbClr val="333333"/>
                    </a:solidFill>
                    <a:effectLst/>
                    <a:latin typeface="Yu Gothic" panose="020B0400000000000000" pitchFamily="50" charset="-128"/>
                    <a:ea typeface="Yu Gothic" panose="020B0400000000000000" pitchFamily="50" charset="-128"/>
                  </a:rPr>
                  <a:t>の原因となっているか」という</a:t>
                </a:r>
                <a:r>
                  <a:rPr lang="ja-JP" altLang="en-US" b="1" i="0" dirty="0">
                    <a:solidFill>
                      <a:srgbClr val="333333"/>
                    </a:solidFill>
                    <a:effectLst/>
                    <a:latin typeface="Yu Gothic" panose="020B0400000000000000" pitchFamily="50" charset="-128"/>
                    <a:ea typeface="Yu Gothic" panose="020B0400000000000000" pitchFamily="50" charset="-128"/>
                  </a:rPr>
                  <a:t>因果関係</a:t>
                </a:r>
                <a:r>
                  <a:rPr lang="ja-JP" altLang="en-US" b="0" i="0" dirty="0">
                    <a:solidFill>
                      <a:srgbClr val="333333"/>
                    </a:solidFill>
                    <a:effectLst/>
                    <a:latin typeface="Yu Gothic" panose="020B0400000000000000" pitchFamily="50" charset="-128"/>
                    <a:ea typeface="Yu Gothic" panose="020B0400000000000000" pitchFamily="50" charset="-128"/>
                  </a:rPr>
                  <a:t>を解明することを目指します。</a:t>
                </a:r>
                <a:endParaRPr kumimoji="1" lang="en-US" altLang="ja-JP" dirty="0"/>
              </a:p>
              <a:p>
                <a:endParaRPr kumimoji="1" lang="en-US" altLang="ja-JP" dirty="0"/>
              </a:p>
              <a:p>
                <a:endParaRPr kumimoji="1" lang="en-US" altLang="ja-JP" dirty="0"/>
              </a:p>
              <a:p>
                <a:endParaRPr kumimoji="1" lang="en-US" altLang="ja-JP" dirty="0"/>
              </a:p>
              <a:p>
                <a:r>
                  <a:rPr kumimoji="1" lang="ja-JP" altLang="en-US" dirty="0"/>
                  <a:t>観測データに対して結果に対する特定の要因のみの影響を調べるための手法</a:t>
                </a:r>
                <a:endParaRPr kumimoji="1" lang="en-US" altLang="ja-JP" dirty="0"/>
              </a:p>
              <a:p>
                <a:endParaRPr kumimoji="1" lang="en-US" altLang="ja-JP" dirty="0"/>
              </a:p>
              <a:p>
                <a:endParaRPr kumimoji="1" lang="en-US" altLang="ja-JP" dirty="0"/>
              </a:p>
              <a:p>
                <a:r>
                  <a:rPr lang="ja-JP" altLang="en-US" b="0" i="0" dirty="0">
                    <a:solidFill>
                      <a:srgbClr val="281B1B"/>
                    </a:solidFill>
                    <a:effectLst/>
                    <a:latin typeface="ヒラギノ角ゴ ProN W3"/>
                  </a:rPr>
                  <a:t>結果に影響を与えている要因や結果と調べたい要因の両方に影響を与える要因（交絡因子）を含めて分析する必要があります．このように様々な要因を考慮して因果関係を調べる手法を因果推論と言います．</a:t>
                </a:r>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ja-JP" altLang="en-US" dirty="0"/>
                  <a:t>原稿データサイエンスからいう。データサイエンスは比較ランダムさんプリンがうが取れない場合の比較を行う手法その中の一つがるーびん因果モデル</a:t>
                </a:r>
                <a:endParaRPr kumimoji="1" lang="en-US" altLang="ja-JP" dirty="0"/>
              </a:p>
              <a:p>
                <a:r>
                  <a:rPr kumimoji="1" lang="ja-JP" altLang="en-US" dirty="0"/>
                  <a:t>変えなくてもおｋ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反事実の仮定をおいた</a:t>
                </a:r>
                <a:r>
                  <a:rPr lang="en-US" altLang="ja-JP" sz="1200" dirty="0"/>
                  <a:t>Rubin</a:t>
                </a:r>
                <a:r>
                  <a:rPr lang="ja-JP" altLang="en-US" sz="1200" dirty="0"/>
                  <a:t>因果モデル</a:t>
                </a:r>
                <a:r>
                  <a:rPr lang="en-US" altLang="ja-JP" sz="1200" dirty="0"/>
                  <a:t>[1]</a:t>
                </a:r>
                <a:r>
                  <a:rPr lang="ja-JP" altLang="en-US" sz="1200" dirty="0"/>
                  <a:t>は</a:t>
                </a:r>
                <a:r>
                  <a:rPr lang="en-US" altLang="ja-JP" sz="1200" dirty="0"/>
                  <a:t>, </a:t>
                </a:r>
                <a:r>
                  <a:rPr lang="ja-JP" altLang="en-US" sz="1200" dirty="0"/>
                  <a:t>介入の有無による結果を比較して因果推論を行う統計的手法です。</a:t>
                </a:r>
                <a:endParaRPr lang="en-US" altLang="ja-JP" sz="1200" dirty="0"/>
              </a:p>
              <a:p>
                <a:r>
                  <a:rPr kumimoji="1" lang="ja-JP" altLang="en-US" sz="1200" b="0" i="0" kern="1200" dirty="0">
                    <a:solidFill>
                      <a:schemeClr val="tx1"/>
                    </a:solidFill>
                    <a:effectLst/>
                    <a:latin typeface="+mn-lt"/>
                    <a:ea typeface="+mn-ea"/>
                    <a:cs typeface="+mn-cs"/>
                  </a:rPr>
                  <a:t>例えば、頭痛薬の効果を確かめる際、介入ｚを頭痛薬の投与とすると、</a:t>
                </a:r>
                <a:r>
                  <a:rPr lang="ja-JP" altLang="en-US" sz="1200" dirty="0"/>
                  <a:t>因果効果は薬を飲んだ時の効き目</a:t>
                </a:r>
                <a:r>
                  <a:rPr lang="en-US" altLang="ja-JP" sz="1200" i="0">
                    <a:latin typeface="Cambria Math" panose="02040503050406030204" pitchFamily="18" charset="0"/>
                  </a:rPr>
                  <a:t>𝑦_1  </a:t>
                </a:r>
                <a:r>
                  <a:rPr lang="ja-JP" altLang="en-US" sz="1200" i="0">
                    <a:latin typeface="Cambria Math" panose="02040503050406030204" pitchFamily="18" charset="0"/>
                  </a:rPr>
                  <a:t>と</a:t>
                </a:r>
                <a:r>
                  <a:rPr lang="ja-JP" altLang="en-US" sz="1200" dirty="0"/>
                  <a:t>飲まなかったときの効き目</a:t>
                </a:r>
                <a:r>
                  <a:rPr lang="en-US" altLang="ja-JP" sz="1200" i="0">
                    <a:latin typeface="Cambria Math" panose="02040503050406030204" pitchFamily="18" charset="0"/>
                  </a:rPr>
                  <a:t>𝑦_</a:t>
                </a:r>
                <a:r>
                  <a:rPr lang="en-US" altLang="ja-JP" sz="1200" b="0" i="0">
                    <a:latin typeface="Cambria Math" panose="02040503050406030204" pitchFamily="18" charset="0"/>
                  </a:rPr>
                  <a:t>0</a:t>
                </a:r>
                <a:r>
                  <a:rPr lang="ja-JP" altLang="en-US" sz="1200" b="0" i="0">
                    <a:latin typeface="Cambria Math" panose="02040503050406030204" pitchFamily="18" charset="0"/>
                  </a:rPr>
                  <a:t> の</a:t>
                </a:r>
                <a:r>
                  <a:rPr kumimoji="1" lang="ja-JP" altLang="en-US" dirty="0"/>
                  <a:t>差で表せます。</a:t>
                </a:r>
                <a:endParaRPr kumimoji="1" lang="en-US" altLang="ja-JP" dirty="0"/>
              </a:p>
              <a:p>
                <a:r>
                  <a:rPr kumimoji="1" lang="ja-JP" altLang="en-US" dirty="0"/>
                  <a:t>しかし、同一の対象では介入の有無を同時に観測できません。</a:t>
                </a:r>
                <a:endParaRPr kumimoji="1" lang="en-US" altLang="ja-JP" dirty="0"/>
              </a:p>
              <a:p>
                <a:r>
                  <a:rPr kumimoji="1" lang="ja-JP" altLang="en-US" dirty="0"/>
                  <a:t>ーーー</a:t>
                </a:r>
                <a:endParaRPr kumimoji="1" lang="en-US" altLang="ja-JP" dirty="0"/>
              </a:p>
              <a:p>
                <a:endParaRPr kumimoji="1" lang="en-US" altLang="ja-JP" dirty="0"/>
              </a:p>
              <a:p>
                <a:r>
                  <a:rPr kumimoji="1" lang="ja-JP" altLang="en-US" dirty="0"/>
                  <a:t>因果推論とはある事象が結果に影響を与えるかしらべる方法</a:t>
                </a:r>
                <a:endParaRPr kumimoji="1" lang="en-US" altLang="ja-JP" dirty="0"/>
              </a:p>
              <a:p>
                <a:r>
                  <a:rPr lang="ja-JP" altLang="en-US" b="1" i="0" dirty="0">
                    <a:solidFill>
                      <a:srgbClr val="333333"/>
                    </a:solidFill>
                    <a:effectLst/>
                    <a:latin typeface="Yu Gothic" panose="020B0400000000000000" pitchFamily="50" charset="-128"/>
                    <a:ea typeface="Yu Gothic" panose="020B0400000000000000" pitchFamily="50" charset="-128"/>
                  </a:rPr>
                  <a:t>因果推論</a:t>
                </a:r>
                <a:r>
                  <a:rPr lang="ja-JP" altLang="en-US" b="0" i="0" dirty="0">
                    <a:solidFill>
                      <a:srgbClr val="333333"/>
                    </a:solidFill>
                    <a:effectLst/>
                    <a:latin typeface="Yu Gothic" panose="020B0400000000000000" pitchFamily="50" charset="-128"/>
                    <a:ea typeface="Yu Gothic" panose="020B0400000000000000" pitchFamily="50" charset="-128"/>
                  </a:rPr>
                  <a:t>は、「</a:t>
                </a:r>
                <a:r>
                  <a:rPr lang="en-US" altLang="ja-JP" b="0" i="0" dirty="0">
                    <a:solidFill>
                      <a:srgbClr val="333333"/>
                    </a:solidFill>
                    <a:effectLst/>
                    <a:latin typeface="Yu Gothic" panose="020B0400000000000000" pitchFamily="50" charset="-128"/>
                    <a:ea typeface="Yu Gothic" panose="020B0400000000000000" pitchFamily="50" charset="-128"/>
                  </a:rPr>
                  <a:t>A</a:t>
                </a:r>
                <a:r>
                  <a:rPr lang="ja-JP" altLang="en-US" b="0" i="0" dirty="0">
                    <a:solidFill>
                      <a:srgbClr val="333333"/>
                    </a:solidFill>
                    <a:effectLst/>
                    <a:latin typeface="Yu Gothic" panose="020B0400000000000000" pitchFamily="50" charset="-128"/>
                    <a:ea typeface="Yu Gothic" panose="020B0400000000000000" pitchFamily="50" charset="-128"/>
                  </a:rPr>
                  <a:t>をすると</a:t>
                </a:r>
                <a:r>
                  <a:rPr lang="en-US" altLang="ja-JP" b="0" i="0" dirty="0">
                    <a:solidFill>
                      <a:srgbClr val="333333"/>
                    </a:solidFill>
                    <a:effectLst/>
                    <a:latin typeface="Yu Gothic" panose="020B0400000000000000" pitchFamily="50" charset="-128"/>
                    <a:ea typeface="Yu Gothic" panose="020B0400000000000000" pitchFamily="50" charset="-128"/>
                  </a:rPr>
                  <a:t>B</a:t>
                </a:r>
                <a:r>
                  <a:rPr lang="ja-JP" altLang="en-US" b="0" i="0" dirty="0">
                    <a:solidFill>
                      <a:srgbClr val="333333"/>
                    </a:solidFill>
                    <a:effectLst/>
                    <a:latin typeface="Yu Gothic" panose="020B0400000000000000" pitchFamily="50" charset="-128"/>
                    <a:ea typeface="Yu Gothic" panose="020B0400000000000000" pitchFamily="50" charset="-128"/>
                  </a:rPr>
                  <a:t>がどうなるか」を科学的に明らかにする方法です。単に「</a:t>
                </a:r>
                <a:r>
                  <a:rPr lang="en-US" altLang="ja-JP" b="0" i="0" dirty="0">
                    <a:solidFill>
                      <a:srgbClr val="333333"/>
                    </a:solidFill>
                    <a:effectLst/>
                    <a:latin typeface="Yu Gothic" panose="020B0400000000000000" pitchFamily="50" charset="-128"/>
                    <a:ea typeface="Yu Gothic" panose="020B0400000000000000" pitchFamily="50" charset="-128"/>
                  </a:rPr>
                  <a:t>A</a:t>
                </a:r>
                <a:r>
                  <a:rPr lang="ja-JP" altLang="en-US" b="0" i="0" dirty="0">
                    <a:solidFill>
                      <a:srgbClr val="333333"/>
                    </a:solidFill>
                    <a:effectLst/>
                    <a:latin typeface="Yu Gothic" panose="020B0400000000000000" pitchFamily="50" charset="-128"/>
                    <a:ea typeface="Yu Gothic" panose="020B0400000000000000" pitchFamily="50" charset="-128"/>
                  </a:rPr>
                  <a:t>と</a:t>
                </a:r>
                <a:r>
                  <a:rPr lang="en-US" altLang="ja-JP" b="0" i="0" dirty="0">
                    <a:solidFill>
                      <a:srgbClr val="333333"/>
                    </a:solidFill>
                    <a:effectLst/>
                    <a:latin typeface="Yu Gothic" panose="020B0400000000000000" pitchFamily="50" charset="-128"/>
                    <a:ea typeface="Yu Gothic" panose="020B0400000000000000" pitchFamily="50" charset="-128"/>
                  </a:rPr>
                  <a:t>B</a:t>
                </a:r>
                <a:r>
                  <a:rPr lang="ja-JP" altLang="en-US" b="0" i="0" dirty="0">
                    <a:solidFill>
                      <a:srgbClr val="333333"/>
                    </a:solidFill>
                    <a:effectLst/>
                    <a:latin typeface="Yu Gothic" panose="020B0400000000000000" pitchFamily="50" charset="-128"/>
                    <a:ea typeface="Yu Gothic" panose="020B0400000000000000" pitchFamily="50" charset="-128"/>
                  </a:rPr>
                  <a:t>が一緒に起こる」という</a:t>
                </a:r>
                <a:r>
                  <a:rPr lang="ja-JP" altLang="en-US" b="1" i="0" dirty="0">
                    <a:solidFill>
                      <a:srgbClr val="333333"/>
                    </a:solidFill>
                    <a:effectLst/>
                    <a:latin typeface="Yu Gothic" panose="020B0400000000000000" pitchFamily="50" charset="-128"/>
                    <a:ea typeface="Yu Gothic" panose="020B0400000000000000" pitchFamily="50" charset="-128"/>
                  </a:rPr>
                  <a:t>相関関係</a:t>
                </a:r>
                <a:r>
                  <a:rPr lang="ja-JP" altLang="en-US" b="0" i="0" dirty="0">
                    <a:solidFill>
                      <a:srgbClr val="333333"/>
                    </a:solidFill>
                    <a:effectLst/>
                    <a:latin typeface="Yu Gothic" panose="020B0400000000000000" pitchFamily="50" charset="-128"/>
                    <a:ea typeface="Yu Gothic" panose="020B0400000000000000" pitchFamily="50" charset="-128"/>
                  </a:rPr>
                  <a:t>を見るだけでなく、「</a:t>
                </a:r>
                <a:r>
                  <a:rPr lang="en-US" altLang="ja-JP" b="0" i="0" dirty="0">
                    <a:solidFill>
                      <a:srgbClr val="333333"/>
                    </a:solidFill>
                    <a:effectLst/>
                    <a:latin typeface="Yu Gothic" panose="020B0400000000000000" pitchFamily="50" charset="-128"/>
                    <a:ea typeface="Yu Gothic" panose="020B0400000000000000" pitchFamily="50" charset="-128"/>
                  </a:rPr>
                  <a:t>A</a:t>
                </a:r>
                <a:r>
                  <a:rPr lang="ja-JP" altLang="en-US" b="0" i="0" dirty="0">
                    <a:solidFill>
                      <a:srgbClr val="333333"/>
                    </a:solidFill>
                    <a:effectLst/>
                    <a:latin typeface="Yu Gothic" panose="020B0400000000000000" pitchFamily="50" charset="-128"/>
                    <a:ea typeface="Yu Gothic" panose="020B0400000000000000" pitchFamily="50" charset="-128"/>
                  </a:rPr>
                  <a:t>が</a:t>
                </a:r>
                <a:r>
                  <a:rPr lang="en-US" altLang="ja-JP" b="0" i="0" dirty="0">
                    <a:solidFill>
                      <a:srgbClr val="333333"/>
                    </a:solidFill>
                    <a:effectLst/>
                    <a:latin typeface="Yu Gothic" panose="020B0400000000000000" pitchFamily="50" charset="-128"/>
                    <a:ea typeface="Yu Gothic" panose="020B0400000000000000" pitchFamily="50" charset="-128"/>
                  </a:rPr>
                  <a:t>B</a:t>
                </a:r>
                <a:r>
                  <a:rPr lang="ja-JP" altLang="en-US" b="0" i="0" dirty="0">
                    <a:solidFill>
                      <a:srgbClr val="333333"/>
                    </a:solidFill>
                    <a:effectLst/>
                    <a:latin typeface="Yu Gothic" panose="020B0400000000000000" pitchFamily="50" charset="-128"/>
                    <a:ea typeface="Yu Gothic" panose="020B0400000000000000" pitchFamily="50" charset="-128"/>
                  </a:rPr>
                  <a:t>の原因となっているか」という</a:t>
                </a:r>
                <a:r>
                  <a:rPr lang="ja-JP" altLang="en-US" b="1" i="0" dirty="0">
                    <a:solidFill>
                      <a:srgbClr val="333333"/>
                    </a:solidFill>
                    <a:effectLst/>
                    <a:latin typeface="Yu Gothic" panose="020B0400000000000000" pitchFamily="50" charset="-128"/>
                    <a:ea typeface="Yu Gothic" panose="020B0400000000000000" pitchFamily="50" charset="-128"/>
                  </a:rPr>
                  <a:t>因果関係</a:t>
                </a:r>
                <a:r>
                  <a:rPr lang="ja-JP" altLang="en-US" b="0" i="0" dirty="0">
                    <a:solidFill>
                      <a:srgbClr val="333333"/>
                    </a:solidFill>
                    <a:effectLst/>
                    <a:latin typeface="Yu Gothic" panose="020B0400000000000000" pitchFamily="50" charset="-128"/>
                    <a:ea typeface="Yu Gothic" panose="020B0400000000000000" pitchFamily="50" charset="-128"/>
                  </a:rPr>
                  <a:t>を解明することを目指します。</a:t>
                </a:r>
                <a:endParaRPr kumimoji="1" lang="en-US" altLang="ja-JP" dirty="0"/>
              </a:p>
              <a:p>
                <a:endParaRPr kumimoji="1" lang="en-US" altLang="ja-JP" dirty="0"/>
              </a:p>
              <a:p>
                <a:endParaRPr kumimoji="1" lang="en-US" altLang="ja-JP" dirty="0"/>
              </a:p>
              <a:p>
                <a:endParaRPr kumimoji="1" lang="en-US" altLang="ja-JP" dirty="0"/>
              </a:p>
              <a:p>
                <a:r>
                  <a:rPr kumimoji="1" lang="ja-JP" altLang="en-US" dirty="0"/>
                  <a:t>観測データに対して結果に対する特定の要因のみの影響を調べるための手法</a:t>
                </a:r>
                <a:endParaRPr kumimoji="1" lang="en-US" altLang="ja-JP" dirty="0"/>
              </a:p>
              <a:p>
                <a:endParaRPr kumimoji="1" lang="en-US" altLang="ja-JP" dirty="0"/>
              </a:p>
              <a:p>
                <a:endParaRPr kumimoji="1" lang="en-US" altLang="ja-JP" dirty="0"/>
              </a:p>
              <a:p>
                <a:r>
                  <a:rPr lang="ja-JP" altLang="en-US" b="0" i="0" dirty="0">
                    <a:solidFill>
                      <a:srgbClr val="281B1B"/>
                    </a:solidFill>
                    <a:effectLst/>
                    <a:latin typeface="ヒラギノ角ゴ ProN W3"/>
                  </a:rPr>
                  <a:t>結果に影響を与えている要因や結果と調べたい要因の両方に影響を与える要因（交絡因子）を含めて分析する必要があります．このように様々な要因を考慮して因果関係を調べる手法を因果推論と言います．</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E04F17EA-1D88-43E8-B4F8-743778D2051F}" type="slidenum">
              <a:rPr kumimoji="1" lang="ja-JP" altLang="en-US" smtClean="0"/>
              <a:t>2</a:t>
            </a:fld>
            <a:endParaRPr kumimoji="1" lang="ja-JP" altLang="en-US"/>
          </a:p>
        </p:txBody>
      </p:sp>
    </p:spTree>
    <p:extLst>
      <p:ext uri="{BB962C8B-B14F-4D97-AF65-F5344CB8AC3E}">
        <p14:creationId xmlns:p14="http://schemas.microsoft.com/office/powerpoint/2010/main" val="23155451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結果として提案手法の</a:t>
            </a:r>
            <a:r>
              <a:rPr kumimoji="1" lang="en-US" altLang="ja-JP" dirty="0"/>
              <a:t>ATE</a:t>
            </a:r>
            <a:r>
              <a:rPr kumimoji="1" lang="ja-JP" altLang="en-US" dirty="0"/>
              <a:t>推定精度が最も高くなりました。また、</a:t>
            </a:r>
            <a:r>
              <a:rPr kumimoji="1" lang="en-US" altLang="ja-JP" dirty="0"/>
              <a:t>Bias</a:t>
            </a:r>
            <a:r>
              <a:rPr kumimoji="1" lang="ja-JP" altLang="en-US" dirty="0"/>
              <a:t>の結果から</a:t>
            </a:r>
            <a:r>
              <a:rPr lang="ja-JP" altLang="en-US" dirty="0"/>
              <a:t>職業訓練に正の効果があると正しく推定できたのは </a:t>
            </a:r>
            <a:r>
              <a:rPr lang="en-US" altLang="ja-JP" dirty="0"/>
              <a:t>GBN</a:t>
            </a:r>
            <a:r>
              <a:rPr lang="ja-JP" altLang="en-US" dirty="0"/>
              <a:t>と提案手法のみでした</a:t>
            </a:r>
            <a:endParaRPr kumimoji="1" lang="en-US" altLang="ja-JP" dirty="0"/>
          </a:p>
          <a:p>
            <a:r>
              <a:rPr kumimoji="1" lang="en-US" altLang="ja-JP" dirty="0"/>
              <a:t>-----5:10</a:t>
            </a:r>
            <a:br>
              <a:rPr kumimoji="1" lang="en-US" altLang="ja-JP" dirty="0"/>
            </a:br>
            <a:r>
              <a:rPr kumimoji="1" lang="ja-JP" altLang="en-US" dirty="0"/>
              <a:t>目的変数に親がたくさんつくと精度が悪くことがなると知られている</a:t>
            </a:r>
            <a:br>
              <a:rPr kumimoji="1" lang="en-US" altLang="ja-JP" dirty="0"/>
            </a:br>
            <a:endParaRPr kumimoji="1" lang="en-US" altLang="ja-JP" dirty="0"/>
          </a:p>
          <a:p>
            <a:r>
              <a:rPr kumimoji="1" lang="ja-JP" altLang="en-US" dirty="0"/>
              <a:t>表を直す</a:t>
            </a:r>
            <a:endParaRPr kumimoji="1" lang="en-US" altLang="ja-JP" dirty="0"/>
          </a:p>
          <a:p>
            <a:r>
              <a:rPr lang="ja-JP" altLang="en-US" dirty="0"/>
              <a:t>真の</a:t>
            </a:r>
            <a:r>
              <a:rPr lang="en-US" altLang="ja-JP" dirty="0"/>
              <a:t>ATE</a:t>
            </a:r>
            <a:r>
              <a:rPr lang="ja-JP" altLang="en-US" dirty="0"/>
              <a:t>を求め</a:t>
            </a:r>
            <a:r>
              <a:rPr lang="en-US" altLang="ja-JP" dirty="0"/>
              <a:t>, </a:t>
            </a:r>
            <a:r>
              <a:rPr lang="ja-JP" altLang="en-US" dirty="0"/>
              <a:t>このデータセットに無作為化比較試験ではない状況で実施された</a:t>
            </a:r>
            <a:r>
              <a:rPr lang="en-US" altLang="ja-JP" dirty="0"/>
              <a:t>2490 </a:t>
            </a:r>
            <a:r>
              <a:rPr lang="ja-JP" altLang="en-US" dirty="0"/>
              <a:t>件の対照群を加えることで</a:t>
            </a:r>
            <a:r>
              <a:rPr lang="en-US" altLang="ja-JP" dirty="0"/>
              <a:t>, </a:t>
            </a:r>
            <a:r>
              <a:rPr lang="ja-JP" altLang="en-US" dirty="0"/>
              <a:t>バイアスのあるデータセットを作成している</a:t>
            </a:r>
            <a:r>
              <a:rPr lang="en-US" altLang="ja-JP" dirty="0"/>
              <a:t>. </a:t>
            </a:r>
            <a:r>
              <a:rPr lang="ja-JP" altLang="en-US" dirty="0"/>
              <a:t>真の</a:t>
            </a:r>
            <a:r>
              <a:rPr lang="en-US" altLang="ja-JP" dirty="0"/>
              <a:t>ATE</a:t>
            </a:r>
            <a:r>
              <a:rPr lang="ja-JP" altLang="en-US" dirty="0"/>
              <a:t>は </a:t>
            </a:r>
            <a:r>
              <a:rPr lang="en-US" altLang="ja-JP" dirty="0"/>
              <a:t>0.0779 </a:t>
            </a:r>
            <a:r>
              <a:rPr lang="ja-JP" altLang="en-US" dirty="0"/>
              <a:t>であり</a:t>
            </a:r>
            <a:r>
              <a:rPr lang="en-US" altLang="ja-JP" dirty="0"/>
              <a:t>, </a:t>
            </a:r>
            <a:r>
              <a:rPr lang="ja-JP" altLang="en-US" dirty="0"/>
              <a:t>職業訓練の効果が認められるが</a:t>
            </a:r>
            <a:r>
              <a:rPr lang="en-US" altLang="ja-JP" dirty="0"/>
              <a:t>, jobs</a:t>
            </a:r>
            <a:r>
              <a:rPr lang="ja-JP" altLang="en-US" dirty="0"/>
              <a:t>データセット全体に対し</a:t>
            </a:r>
            <a:r>
              <a:rPr lang="en-US" altLang="ja-JP" dirty="0"/>
              <a:t>, </a:t>
            </a:r>
            <a:r>
              <a:rPr lang="ja-JP" altLang="en-US" dirty="0"/>
              <a:t>介入群の 結果の期待値から対照群の結果の期待値を単純に計算すると</a:t>
            </a:r>
            <a:r>
              <a:rPr lang="en-US" altLang="ja-JP" dirty="0"/>
              <a:t>,-0.0832</a:t>
            </a:r>
            <a:r>
              <a:rPr lang="ja-JP" altLang="en-US" dirty="0"/>
              <a:t>となり職業訓練を することで負の効果が出るという誤った結論となる</a:t>
            </a:r>
            <a:r>
              <a:rPr lang="en-US" altLang="ja-JP" dirty="0"/>
              <a:t>. </a:t>
            </a:r>
            <a:endParaRPr kumimoji="1" lang="ja-JP" altLang="en-US" dirty="0"/>
          </a:p>
        </p:txBody>
      </p:sp>
      <p:sp>
        <p:nvSpPr>
          <p:cNvPr id="4" name="スライド番号プレースホルダー 3"/>
          <p:cNvSpPr>
            <a:spLocks noGrp="1"/>
          </p:cNvSpPr>
          <p:nvPr>
            <p:ph type="sldNum" sz="quarter" idx="5"/>
          </p:nvPr>
        </p:nvSpPr>
        <p:spPr/>
        <p:txBody>
          <a:bodyPr/>
          <a:lstStyle/>
          <a:p>
            <a:fld id="{E04F17EA-1D88-43E8-B4F8-743778D2051F}" type="slidenum">
              <a:rPr kumimoji="1" lang="ja-JP" altLang="en-US" smtClean="0"/>
              <a:t>20</a:t>
            </a:fld>
            <a:endParaRPr kumimoji="1" lang="ja-JP" altLang="en-US"/>
          </a:p>
        </p:txBody>
      </p:sp>
    </p:spTree>
    <p:extLst>
      <p:ext uri="{BB962C8B-B14F-4D97-AF65-F5344CB8AC3E}">
        <p14:creationId xmlns:p14="http://schemas.microsoft.com/office/powerpoint/2010/main" val="30774466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原稿</a:t>
            </a:r>
            <a:br>
              <a:rPr lang="en-US" altLang="ja-JP" dirty="0"/>
            </a:br>
            <a:r>
              <a:rPr lang="ja-JP" altLang="en-US" dirty="0"/>
              <a:t>提案手法の利点である、確率的因果構造を可視化したものがこちらになります。</a:t>
            </a:r>
            <a:endParaRPr lang="en-US" altLang="ja-JP" dirty="0"/>
          </a:p>
          <a:p>
            <a:r>
              <a:rPr lang="ja-JP" altLang="en-US" dirty="0"/>
              <a:t>提案手法は対象が黒人の方か</a:t>
            </a:r>
            <a:r>
              <a:rPr lang="en-US" altLang="ja-JP" dirty="0"/>
              <a:t>,</a:t>
            </a:r>
            <a:r>
              <a:rPr lang="ja-JP" altLang="en-US" dirty="0"/>
              <a:t>結婚の有無</a:t>
            </a:r>
            <a:r>
              <a:rPr lang="en-US" altLang="ja-JP" dirty="0"/>
              <a:t>, </a:t>
            </a:r>
            <a:r>
              <a:rPr lang="ja-JP" altLang="en-US" dirty="0"/>
              <a:t>ヒスパニックの方かどうかで傾向スコアの推定を行ったことがわかりました。</a:t>
            </a:r>
            <a:endParaRPr lang="en-US" altLang="ja-JP" dirty="0"/>
          </a:p>
          <a:p>
            <a:endParaRPr lang="en-US" altLang="ja-JP" dirty="0"/>
          </a:p>
          <a:p>
            <a:r>
              <a:rPr lang="ja-JP" altLang="en-US" dirty="0"/>
              <a:t>ーーー</a:t>
            </a:r>
            <a:r>
              <a:rPr lang="en-US" altLang="ja-JP" dirty="0"/>
              <a:t>5:30</a:t>
            </a:r>
          </a:p>
          <a:p>
            <a:r>
              <a:rPr lang="ja-JP" altLang="en-US" dirty="0"/>
              <a:t>ベイジアンネットワーク分類器では目的変数の子変数、子の親変数で介入の確率（傾向スコア）が決まる。</a:t>
            </a:r>
            <a:endParaRPr lang="en-US" altLang="ja-JP" dirty="0"/>
          </a:p>
          <a:p>
            <a:endParaRPr lang="en-US" altLang="ja-JP" dirty="0"/>
          </a:p>
          <a:p>
            <a:r>
              <a:rPr lang="ja-JP" altLang="en-US" dirty="0"/>
              <a:t>Ｚに対して３つを所与とすると他の変数に対して条件付独立になる</a:t>
            </a:r>
            <a:endParaRPr lang="en-US" altLang="ja-JP" dirty="0"/>
          </a:p>
          <a:p>
            <a:endParaRPr lang="en-US" altLang="ja-JP" dirty="0"/>
          </a:p>
          <a:p>
            <a:r>
              <a:rPr lang="ja-JP" altLang="en-US" dirty="0"/>
              <a:t>条件付の独立関係を示してる</a:t>
            </a:r>
            <a:br>
              <a:rPr lang="en-US" altLang="ja-JP" dirty="0"/>
            </a:br>
            <a:r>
              <a:rPr lang="en-US" altLang="ja-JP" dirty="0"/>
              <a:t>z</a:t>
            </a:r>
            <a:r>
              <a:rPr lang="ja-JP" altLang="en-US" dirty="0"/>
              <a:t>と</a:t>
            </a:r>
            <a:r>
              <a:rPr lang="en-US" altLang="ja-JP" dirty="0"/>
              <a:t>y</a:t>
            </a:r>
            <a:r>
              <a:rPr lang="ja-JP" altLang="en-US" dirty="0"/>
              <a:t>がｘを所与として条件付独立は傾向スコアを使う条件</a:t>
            </a:r>
            <a:endParaRPr lang="en-US" altLang="ja-JP" dirty="0"/>
          </a:p>
          <a:p>
            <a:endParaRPr lang="en-US" altLang="ja-JP" dirty="0"/>
          </a:p>
          <a:p>
            <a:r>
              <a:rPr lang="ja-JP" altLang="en-US" dirty="0"/>
              <a:t>ベイジアンネットワーク分類器では目的変数のマルコフブランケットに属する変数を用 いて推定を行う</a:t>
            </a:r>
            <a:r>
              <a:rPr lang="en-US" altLang="ja-JP" dirty="0"/>
              <a:t>. </a:t>
            </a:r>
            <a:r>
              <a:rPr lang="ja-JP" altLang="en-US" dirty="0"/>
              <a:t>したがって</a:t>
            </a:r>
            <a:r>
              <a:rPr lang="en-US" altLang="ja-JP" dirty="0"/>
              <a:t>,</a:t>
            </a:r>
            <a:r>
              <a:rPr lang="ja-JP" altLang="en-US" dirty="0"/>
              <a:t>図</a:t>
            </a:r>
            <a:r>
              <a:rPr lang="en-US" altLang="ja-JP" dirty="0"/>
              <a:t>2</a:t>
            </a:r>
            <a:r>
              <a:rPr lang="ja-JP" altLang="en-US" dirty="0"/>
              <a:t>より</a:t>
            </a:r>
            <a:r>
              <a:rPr lang="en-US" altLang="ja-JP" dirty="0"/>
              <a:t>,</a:t>
            </a:r>
            <a:r>
              <a:rPr lang="ja-JP" altLang="en-US" dirty="0"/>
              <a:t>提案手法は対象が黒人の方か</a:t>
            </a:r>
            <a:r>
              <a:rPr lang="en-US" altLang="ja-JP" dirty="0"/>
              <a:t>,</a:t>
            </a:r>
            <a:r>
              <a:rPr lang="ja-JP" altLang="en-US" dirty="0"/>
              <a:t>結婚をしているか</a:t>
            </a:r>
            <a:r>
              <a:rPr lang="en-US" altLang="ja-JP" dirty="0"/>
              <a:t>, </a:t>
            </a:r>
            <a:r>
              <a:rPr lang="ja-JP" altLang="en-US" dirty="0"/>
              <a:t>ヒスパニックの方かどうかで傾向スコアの推定を行なったことがわかった</a:t>
            </a:r>
            <a:r>
              <a:rPr lang="en-US" altLang="ja-JP" dirty="0"/>
              <a:t>. </a:t>
            </a:r>
            <a:r>
              <a:rPr lang="ja-JP" altLang="en-US" dirty="0"/>
              <a:t>また</a:t>
            </a:r>
            <a:r>
              <a:rPr lang="en-US" altLang="ja-JP" dirty="0"/>
              <a:t>, z</a:t>
            </a:r>
            <a:r>
              <a:rPr lang="ja-JP" altLang="en-US" dirty="0"/>
              <a:t>と</a:t>
            </a:r>
            <a:r>
              <a:rPr lang="en-US" altLang="ja-JP" dirty="0"/>
              <a:t>y </a:t>
            </a:r>
            <a:r>
              <a:rPr lang="ja-JP" altLang="en-US" dirty="0"/>
              <a:t>が共変量を所与として条件付き独立になっていることも確認できた</a:t>
            </a:r>
            <a:r>
              <a:rPr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E04F17EA-1D88-43E8-B4F8-743778D2051F}" type="slidenum">
              <a:rPr kumimoji="1" lang="ja-JP" altLang="en-US" smtClean="0"/>
              <a:t>21</a:t>
            </a:fld>
            <a:endParaRPr kumimoji="1" lang="ja-JP" altLang="en-US"/>
          </a:p>
        </p:txBody>
      </p:sp>
    </p:spTree>
    <p:extLst>
      <p:ext uri="{BB962C8B-B14F-4D97-AF65-F5344CB8AC3E}">
        <p14:creationId xmlns:p14="http://schemas.microsoft.com/office/powerpoint/2010/main" val="3648685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10F64F-F2BA-9AEA-0057-8A62AEDDB14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BAEBE10-F559-0C99-2320-597E56A7635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E621666-9042-BEB7-CF5F-2433D76B858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Twins</a:t>
            </a:r>
            <a:r>
              <a:rPr kumimoji="1" lang="ja-JP" altLang="en-US" dirty="0"/>
              <a:t>データセットは、</a:t>
            </a:r>
            <a:r>
              <a:rPr lang="ja-JP" altLang="en-US" sz="1200" dirty="0"/>
              <a:t>乳幼児の出生体重による死亡率を評価するために使用される</a:t>
            </a:r>
            <a:r>
              <a:rPr lang="ja-JP" altLang="en-US" b="0" i="0" dirty="0">
                <a:solidFill>
                  <a:srgbClr val="111111"/>
                </a:solidFill>
                <a:effectLst/>
                <a:latin typeface="-apple-system"/>
              </a:rPr>
              <a:t>実データセットです。</a:t>
            </a:r>
            <a:br>
              <a:rPr lang="en-US" altLang="ja-JP" b="0" i="0" dirty="0">
                <a:solidFill>
                  <a:srgbClr val="111111"/>
                </a:solidFill>
                <a:effectLst/>
                <a:latin typeface="-apple-system"/>
              </a:rPr>
            </a:br>
            <a:r>
              <a:rPr lang="ja-JP" altLang="en-US" sz="1200" dirty="0">
                <a:latin typeface="YakuHanJPs"/>
              </a:rPr>
              <a:t>出生体重が</a:t>
            </a:r>
            <a:r>
              <a:rPr lang="en-US" altLang="ja-JP" sz="1200" dirty="0">
                <a:latin typeface="YakuHanJPs"/>
              </a:rPr>
              <a:t>2kg</a:t>
            </a:r>
            <a:r>
              <a:rPr lang="ja-JP" altLang="en-US" sz="1200" dirty="0">
                <a:latin typeface="YakuHanJPs"/>
              </a:rPr>
              <a:t>未満の同性の双子を選択</a:t>
            </a:r>
            <a:r>
              <a:rPr lang="ja-JP" altLang="en-US" sz="1200" b="0" i="0" dirty="0">
                <a:solidFill>
                  <a:schemeClr val="tx1"/>
                </a:solidFill>
                <a:effectLst/>
                <a:latin typeface="YakuHanJPs"/>
              </a:rPr>
              <a:t>しました。</a:t>
            </a:r>
            <a:endParaRPr lang="en-US" altLang="ja-JP" b="0" i="0" dirty="0">
              <a:solidFill>
                <a:srgbClr val="111111"/>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介入は、双子のうち体重が重い方、効果は一年後に死亡しているかどうかです。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データの特徴として、双子のうち体重が軽い方が死亡率が高く、真の</a:t>
            </a:r>
            <a:r>
              <a:rPr kumimoji="1" lang="en-US" altLang="ja-JP" dirty="0"/>
              <a:t>ATE</a:t>
            </a:r>
            <a:r>
              <a:rPr kumimoji="1" lang="ja-JP" altLang="en-US" dirty="0"/>
              <a:t>が負になります。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介入があるときとないときのデータがあるので介入の選択を行いました。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実験の手順と評価指標は</a:t>
            </a:r>
            <a:r>
              <a:rPr kumimoji="1" lang="en-US" altLang="ja-JP" dirty="0"/>
              <a:t>jobs</a:t>
            </a:r>
            <a:r>
              <a:rPr kumimoji="1" lang="ja-JP" altLang="en-US" dirty="0"/>
              <a:t>データと同じです。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-------6:00</a:t>
            </a:r>
          </a:p>
          <a:p>
            <a:pPr marL="0" indent="0">
              <a:buNone/>
            </a:pPr>
            <a:endParaRPr lang="en-US" altLang="ja-JP" dirty="0"/>
          </a:p>
          <a:p>
            <a:pPr marL="0" indent="0">
              <a:buNone/>
            </a:pPr>
            <a:endParaRPr lang="en-US" altLang="ja-JP" dirty="0"/>
          </a:p>
          <a:p>
            <a:pPr marL="0" indent="0">
              <a:buNone/>
            </a:pPr>
            <a:r>
              <a:rPr lang="ja-JP" altLang="en-US" dirty="0"/>
              <a:t>データの特徴</a:t>
            </a:r>
            <a:endParaRPr lang="en-US" altLang="ja-JP" dirty="0"/>
          </a:p>
          <a:p>
            <a:r>
              <a:rPr lang="ja-JP" altLang="en-US" sz="1200" dirty="0"/>
              <a:t>軽い方の双子 の死亡率は</a:t>
            </a:r>
            <a:r>
              <a:rPr lang="en-US" altLang="ja-JP" sz="1200" dirty="0"/>
              <a:t>16.91 %, </a:t>
            </a:r>
            <a:r>
              <a:rPr lang="ja-JP" altLang="en-US" sz="1200" dirty="0"/>
              <a:t>重い方は</a:t>
            </a:r>
            <a:r>
              <a:rPr lang="en-US" altLang="ja-JP" sz="1200" dirty="0"/>
              <a:t>14.42 %</a:t>
            </a:r>
          </a:p>
          <a:p>
            <a:r>
              <a:rPr lang="ja-JP" altLang="en-US" sz="1200" dirty="0"/>
              <a:t>真の</a:t>
            </a:r>
            <a:r>
              <a:rPr lang="en-US" altLang="ja-JP" sz="1200" dirty="0"/>
              <a:t>ATE</a:t>
            </a:r>
            <a:r>
              <a:rPr lang="ja-JP" altLang="en-US" sz="1200" dirty="0"/>
              <a:t>は</a:t>
            </a:r>
            <a:r>
              <a:rPr lang="en-US" altLang="ja-JP" sz="1200" dirty="0"/>
              <a:t>-0.0248</a:t>
            </a:r>
          </a:p>
          <a:p>
            <a:r>
              <a:rPr lang="ja-JP" altLang="en-US" sz="1200" dirty="0"/>
              <a:t>双子のうち体重が軽い方が死亡率が高い</a:t>
            </a:r>
            <a:endParaRPr lang="en-US" altLang="ja-JP" sz="1200" dirty="0"/>
          </a:p>
          <a:p>
            <a:endParaRPr lang="en-US" altLang="ja-JP" sz="1200" dirty="0"/>
          </a:p>
          <a:p>
            <a:r>
              <a:rPr lang="ja-JP" altLang="en-US" sz="1200" dirty="0"/>
              <a:t>このデータセットでは</a:t>
            </a:r>
            <a:r>
              <a:rPr lang="en-US" altLang="ja-JP" sz="1200" dirty="0"/>
              <a:t>, </a:t>
            </a:r>
            <a:r>
              <a:rPr lang="ja-JP" altLang="en-US" sz="1200" dirty="0"/>
              <a:t>各双子ペアにつ いて軽い方</a:t>
            </a:r>
            <a:r>
              <a:rPr lang="en-US" altLang="ja-JP" sz="1200" dirty="0"/>
              <a:t>(z =0) </a:t>
            </a:r>
            <a:r>
              <a:rPr lang="ja-JP" altLang="en-US" sz="1200" dirty="0"/>
              <a:t>と重い方</a:t>
            </a:r>
            <a:r>
              <a:rPr lang="en-US" altLang="ja-JP" sz="1200" dirty="0"/>
              <a:t>(z = 1) </a:t>
            </a:r>
            <a:r>
              <a:rPr lang="ja-JP" altLang="en-US" sz="1200" dirty="0"/>
              <a:t>の両方の結果が観測されているため</a:t>
            </a:r>
            <a:r>
              <a:rPr lang="en-US" altLang="ja-JP" sz="1200" dirty="0"/>
              <a:t>, ATE</a:t>
            </a:r>
            <a:r>
              <a:rPr lang="ja-JP" altLang="en-US" sz="1200" dirty="0"/>
              <a:t>の真値 が既知である</a:t>
            </a:r>
            <a:r>
              <a:rPr lang="en-US" altLang="ja-JP" sz="120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モデルの性能を確かめるためにバイアス追加している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無作為化比較試験でない場合に使いたい</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無作為化比較試験が実施された介入群</a:t>
            </a:r>
            <a:r>
              <a:rPr lang="en-US" altLang="ja-JP" sz="1200" dirty="0"/>
              <a:t>297</a:t>
            </a:r>
            <a:r>
              <a:rPr lang="ja-JP" altLang="en-US" sz="1200" dirty="0"/>
              <a:t>件と対照群</a:t>
            </a:r>
            <a:r>
              <a:rPr lang="en-US" altLang="ja-JP" sz="1200" dirty="0"/>
              <a:t>425</a:t>
            </a:r>
            <a:r>
              <a:rPr lang="ja-JP" altLang="en-US" sz="1200" dirty="0"/>
              <a:t>件から真の</a:t>
            </a:r>
            <a:r>
              <a:rPr lang="en-US" altLang="ja-JP" sz="1200" dirty="0"/>
              <a:t>ATE</a:t>
            </a:r>
            <a:r>
              <a:rPr lang="ja-JP" altLang="en-US" sz="1200" dirty="0"/>
              <a:t>を求める</a:t>
            </a:r>
            <a:endParaRPr kumimoji="1" lang="en-US" altLang="ja-JP" dirty="0"/>
          </a:p>
          <a:p>
            <a:r>
              <a:rPr lang="ja-JP" altLang="en-US" sz="1200" dirty="0"/>
              <a:t>このデータセットに無作為化比較試験ではない状況で実施された</a:t>
            </a:r>
            <a:r>
              <a:rPr lang="en-US" altLang="ja-JP" sz="1200" dirty="0">
                <a:solidFill>
                  <a:srgbClr val="C00000"/>
                </a:solidFill>
              </a:rPr>
              <a:t>2490 </a:t>
            </a:r>
            <a:r>
              <a:rPr lang="ja-JP" altLang="en-US" sz="1200" dirty="0">
                <a:solidFill>
                  <a:srgbClr val="C00000"/>
                </a:solidFill>
              </a:rPr>
              <a:t>件の対照群を加えることで</a:t>
            </a:r>
            <a:r>
              <a:rPr lang="en-US" altLang="ja-JP" sz="1200" dirty="0">
                <a:solidFill>
                  <a:srgbClr val="C00000"/>
                </a:solidFill>
              </a:rPr>
              <a:t>, </a:t>
            </a:r>
            <a:r>
              <a:rPr lang="ja-JP" altLang="en-US" sz="1200" dirty="0">
                <a:solidFill>
                  <a:srgbClr val="C00000"/>
                </a:solidFill>
              </a:rPr>
              <a:t>バイアスのあるデータセットを作成</a:t>
            </a:r>
            <a:r>
              <a:rPr lang="ja-JP" altLang="en-US" sz="1200" dirty="0"/>
              <a:t>している</a:t>
            </a:r>
            <a:r>
              <a:rPr lang="en-US" altLang="ja-JP" sz="1200" dirty="0"/>
              <a:t>. </a:t>
            </a:r>
          </a:p>
          <a:p>
            <a:r>
              <a:rPr lang="ja-JP" altLang="en-US" sz="1200" dirty="0"/>
              <a:t>真の</a:t>
            </a:r>
            <a:r>
              <a:rPr lang="en-US" altLang="ja-JP" sz="1200" dirty="0"/>
              <a:t>ATE</a:t>
            </a:r>
            <a:r>
              <a:rPr lang="ja-JP" altLang="en-US" sz="1200" dirty="0"/>
              <a:t>は </a:t>
            </a:r>
            <a:r>
              <a:rPr lang="en-US" altLang="ja-JP" sz="1200" dirty="0">
                <a:solidFill>
                  <a:srgbClr val="C00000"/>
                </a:solidFill>
              </a:rPr>
              <a:t>0.0779</a:t>
            </a:r>
            <a:r>
              <a:rPr lang="en-US" altLang="ja-JP" sz="1200" dirty="0"/>
              <a:t> </a:t>
            </a:r>
            <a:r>
              <a:rPr lang="ja-JP" altLang="en-US" sz="1200" dirty="0"/>
              <a:t>であり</a:t>
            </a:r>
            <a:r>
              <a:rPr lang="en-US" altLang="ja-JP" sz="1200" dirty="0"/>
              <a:t>, </a:t>
            </a:r>
            <a:r>
              <a:rPr lang="ja-JP" altLang="en-US" sz="1200" dirty="0"/>
              <a:t>職業訓練の効果が認められるが</a:t>
            </a:r>
            <a:r>
              <a:rPr lang="en-US" altLang="ja-JP" sz="1200" dirty="0"/>
              <a:t>, jobs</a:t>
            </a:r>
            <a:r>
              <a:rPr lang="ja-JP" altLang="en-US" sz="1200" dirty="0"/>
              <a:t>データセット全体に対し</a:t>
            </a:r>
            <a:r>
              <a:rPr lang="en-US" altLang="ja-JP" sz="1200" dirty="0"/>
              <a:t>, </a:t>
            </a:r>
            <a:r>
              <a:rPr lang="ja-JP" altLang="en-US" sz="1200" dirty="0"/>
              <a:t>介入群の結果の期待値から対照群の結果の期待値を単純に計算すると</a:t>
            </a:r>
            <a:r>
              <a:rPr lang="en-US" altLang="ja-JP" sz="1200" dirty="0"/>
              <a:t>,</a:t>
            </a:r>
            <a:r>
              <a:rPr lang="en-US" altLang="ja-JP" sz="1200" dirty="0">
                <a:solidFill>
                  <a:schemeClr val="accent1"/>
                </a:solidFill>
              </a:rPr>
              <a:t>-0.0832</a:t>
            </a:r>
            <a:r>
              <a:rPr lang="ja-JP" altLang="en-US" sz="1200" dirty="0"/>
              <a:t>となり職業訓練をすることで負の効果が出るという</a:t>
            </a:r>
            <a:r>
              <a:rPr lang="ja-JP" altLang="en-US" sz="1200" dirty="0">
                <a:solidFill>
                  <a:srgbClr val="C00000"/>
                </a:solidFill>
              </a:rPr>
              <a:t>誤った結論</a:t>
            </a:r>
            <a:r>
              <a:rPr lang="ja-JP" altLang="en-US" sz="1200" dirty="0"/>
              <a:t>となる</a:t>
            </a:r>
            <a:r>
              <a:rPr lang="en-US" altLang="ja-JP" sz="120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algn="l">
              <a:buFont typeface="Arial" panose="020B0604020202020204" pitchFamily="34" charset="0"/>
              <a:buChar char="•"/>
            </a:pPr>
            <a:r>
              <a:rPr lang="en-US" altLang="ja-JP" sz="1200" b="0" i="0" dirty="0">
                <a:effectLst/>
                <a:latin typeface="YakuHanJPs"/>
              </a:rPr>
              <a:t>age,education,black,hispanic,married,nodegree,re75,employ_flag,treat</a:t>
            </a:r>
            <a:endParaRPr lang="ja-JP" altLang="en-US" sz="1200" b="0" i="0" dirty="0">
              <a:effectLst/>
              <a:latin typeface="YakuHanJPs"/>
            </a:endParaRPr>
          </a:p>
          <a:p>
            <a:endParaRPr kumimoji="1" lang="en-US" altLang="ja-JP" dirty="0"/>
          </a:p>
          <a:p>
            <a:r>
              <a:rPr kumimoji="1" lang="ja-JP" altLang="en-US" dirty="0"/>
              <a:t>最終学歴は学校のレベル、中卒高卒とか</a:t>
            </a:r>
            <a:endParaRPr kumimoji="1" lang="en-US" altLang="ja-JP" dirty="0"/>
          </a:p>
          <a:p>
            <a:endParaRPr kumimoji="1" lang="en-US" altLang="ja-JP" dirty="0"/>
          </a:p>
          <a:p>
            <a:endParaRPr kumimoji="1" lang="en-US" altLang="ja-JP" dirty="0"/>
          </a:p>
          <a:p>
            <a:r>
              <a:rPr kumimoji="1" lang="en-US" altLang="ja-JP" dirty="0"/>
              <a:t>Jobs</a:t>
            </a:r>
            <a:r>
              <a:rPr kumimoji="1" lang="ja-JP" altLang="en-US" dirty="0"/>
              <a:t>データセットは、主に因果推論の研究で使用されるデータセットです。このデータセットは、職業訓練プログラムの効果を評価するために設計されており、参加者の雇用状況や収入に関する情報が含まれています。</a:t>
            </a:r>
          </a:p>
          <a:p>
            <a:r>
              <a:rPr kumimoji="1" lang="en-US" altLang="ja-JP" dirty="0"/>
              <a:t>### </a:t>
            </a:r>
            <a:r>
              <a:rPr kumimoji="1" lang="ja-JP" altLang="en-US" dirty="0"/>
              <a:t>データセットの内容</a:t>
            </a:r>
          </a:p>
          <a:p>
            <a:r>
              <a:rPr kumimoji="1" lang="en-US" altLang="ja-JP" dirty="0"/>
              <a:t>- **</a:t>
            </a:r>
            <a:r>
              <a:rPr kumimoji="1" lang="ja-JP" altLang="en-US" dirty="0"/>
              <a:t>参加者情報**</a:t>
            </a:r>
            <a:r>
              <a:rPr kumimoji="1" lang="en-US" altLang="ja-JP" dirty="0"/>
              <a:t>: </a:t>
            </a:r>
            <a:r>
              <a:rPr kumimoji="1" lang="ja-JP" altLang="en-US" dirty="0"/>
              <a:t>年齢、性別、教育レベルなどの個人属性。</a:t>
            </a:r>
          </a:p>
          <a:p>
            <a:r>
              <a:rPr kumimoji="1" lang="en-US" altLang="ja-JP" dirty="0"/>
              <a:t>- **</a:t>
            </a:r>
            <a:r>
              <a:rPr kumimoji="1" lang="ja-JP" altLang="en-US" dirty="0"/>
              <a:t>訓練プログラム情報**</a:t>
            </a:r>
            <a:r>
              <a:rPr kumimoji="1" lang="en-US" altLang="ja-JP" dirty="0"/>
              <a:t>: </a:t>
            </a:r>
            <a:r>
              <a:rPr kumimoji="1" lang="ja-JP" altLang="en-US" dirty="0"/>
              <a:t>プログラムへの参加有無、参加期間など。</a:t>
            </a:r>
          </a:p>
          <a:p>
            <a:r>
              <a:rPr kumimoji="1" lang="en-US" altLang="ja-JP" dirty="0"/>
              <a:t>- **</a:t>
            </a:r>
            <a:r>
              <a:rPr kumimoji="1" lang="ja-JP" altLang="en-US" dirty="0"/>
              <a:t>結果変数**</a:t>
            </a:r>
            <a:r>
              <a:rPr kumimoji="1" lang="en-US" altLang="ja-JP" dirty="0"/>
              <a:t>: </a:t>
            </a:r>
            <a:r>
              <a:rPr kumimoji="1" lang="ja-JP" altLang="en-US" dirty="0"/>
              <a:t>雇用状況、収入、職業の種類など。</a:t>
            </a:r>
          </a:p>
          <a:p>
            <a:r>
              <a:rPr kumimoji="1" lang="en-US" altLang="ja-JP" dirty="0"/>
              <a:t>### </a:t>
            </a:r>
            <a:r>
              <a:rPr kumimoji="1" lang="ja-JP" altLang="en-US" dirty="0"/>
              <a:t>使い方</a:t>
            </a:r>
          </a:p>
          <a:p>
            <a:r>
              <a:rPr kumimoji="1" lang="en-US" altLang="ja-JP" dirty="0"/>
              <a:t>1. **</a:t>
            </a:r>
            <a:r>
              <a:rPr kumimoji="1" lang="ja-JP" altLang="en-US" dirty="0"/>
              <a:t>データの前処理**</a:t>
            </a:r>
            <a:r>
              <a:rPr kumimoji="1" lang="en-US" altLang="ja-JP" dirty="0"/>
              <a:t>: </a:t>
            </a:r>
            <a:r>
              <a:rPr kumimoji="1" lang="ja-JP" altLang="en-US" dirty="0"/>
              <a:t>欠損値の処理やデータの正規化を行います。</a:t>
            </a:r>
          </a:p>
          <a:p>
            <a:r>
              <a:rPr kumimoji="1" lang="en-US" altLang="ja-JP" dirty="0"/>
              <a:t>2. **</a:t>
            </a:r>
            <a:r>
              <a:rPr kumimoji="1" lang="ja-JP" altLang="en-US" dirty="0"/>
              <a:t>因果推論モデルの構築**</a:t>
            </a:r>
            <a:r>
              <a:rPr kumimoji="1" lang="en-US" altLang="ja-JP" dirty="0"/>
              <a:t>: </a:t>
            </a:r>
            <a:r>
              <a:rPr kumimoji="1" lang="ja-JP" altLang="en-US" dirty="0"/>
              <a:t>例えば、傾向スコアマッチングや回帰分析を用いて、訓練プログラムの効果を推定します。</a:t>
            </a:r>
          </a:p>
          <a:p>
            <a:r>
              <a:rPr kumimoji="1" lang="en-US" altLang="ja-JP" dirty="0"/>
              <a:t>3. **</a:t>
            </a:r>
            <a:r>
              <a:rPr kumimoji="1" lang="ja-JP" altLang="en-US" dirty="0"/>
              <a:t>結果の評価**</a:t>
            </a:r>
            <a:r>
              <a:rPr kumimoji="1" lang="en-US" altLang="ja-JP" dirty="0"/>
              <a:t>: </a:t>
            </a:r>
            <a:r>
              <a:rPr kumimoji="1" lang="ja-JP" altLang="en-US" dirty="0"/>
              <a:t>モデルの精度を評価し、訓練プログラムが雇用状況や収入に与える影響を分析します。</a:t>
            </a:r>
          </a:p>
          <a:p>
            <a:r>
              <a:rPr kumimoji="1" lang="ja-JP" altLang="en-US" dirty="0"/>
              <a:t>このデータセットは、政策評価や社会科学の研究において非常に有用です。具体的な使用例やコードサンプルが必要であれば、お知らせください。</a:t>
            </a:r>
          </a:p>
          <a:p>
            <a:r>
              <a:rPr kumimoji="1" lang="ja-JP" altLang="en-US" dirty="0"/>
              <a:t>ソース</a:t>
            </a:r>
            <a:r>
              <a:rPr kumimoji="1" lang="en-US" altLang="ja-JP" dirty="0"/>
              <a:t>: Copilot </a:t>
            </a:r>
            <a:r>
              <a:rPr kumimoji="1" lang="ja-JP" altLang="en-US" dirty="0"/>
              <a:t>との会話、 </a:t>
            </a:r>
            <a:r>
              <a:rPr kumimoji="1" lang="en-US" altLang="ja-JP" dirty="0"/>
              <a:t>2024/9/21</a:t>
            </a:r>
          </a:p>
          <a:p>
            <a:r>
              <a:rPr kumimoji="1" lang="en-US" altLang="ja-JP" dirty="0"/>
              <a:t>(1) </a:t>
            </a:r>
            <a:r>
              <a:rPr kumimoji="1" lang="ja-JP" altLang="en-US" dirty="0"/>
              <a:t>機械学習で使うデータセットの種類、入手方法、作り方や注意 </a:t>
            </a:r>
            <a:r>
              <a:rPr kumimoji="1" lang="en-US" altLang="ja-JP" dirty="0"/>
              <a:t>.... https://exawizards.com/column/article/ai/machine-leaning-data-set/.</a:t>
            </a:r>
          </a:p>
          <a:p>
            <a:r>
              <a:rPr kumimoji="1" lang="en-US" altLang="ja-JP" dirty="0"/>
              <a:t>(2) </a:t>
            </a:r>
            <a:r>
              <a:rPr kumimoji="1" lang="ja-JP" altLang="en-US" dirty="0"/>
              <a:t>データセットとは？重要性や分類方法、作り方を</a:t>
            </a:r>
            <a:r>
              <a:rPr kumimoji="1" lang="en-US" altLang="ja-JP" dirty="0"/>
              <a:t>3</a:t>
            </a:r>
            <a:r>
              <a:rPr kumimoji="1" lang="ja-JP" altLang="en-US" dirty="0"/>
              <a:t>つのステップ </a:t>
            </a:r>
            <a:r>
              <a:rPr kumimoji="1" lang="en-US" altLang="ja-JP" dirty="0"/>
              <a:t>.... https://jitera.com/ja/insights/42534.</a:t>
            </a:r>
          </a:p>
          <a:p>
            <a:r>
              <a:rPr kumimoji="1" lang="en-US" altLang="ja-JP" dirty="0"/>
              <a:t>(3) </a:t>
            </a:r>
            <a:r>
              <a:rPr kumimoji="1" lang="ja-JP" altLang="en-US" dirty="0"/>
              <a:t>機械学習のデータセットとは </a:t>
            </a:r>
            <a:r>
              <a:rPr kumimoji="1" lang="en-US" altLang="ja-JP" dirty="0"/>
              <a:t>- </a:t>
            </a:r>
            <a:r>
              <a:rPr kumimoji="1" lang="ja-JP" altLang="en-US" dirty="0"/>
              <a:t>アンドエンジニア</a:t>
            </a:r>
            <a:r>
              <a:rPr kumimoji="1" lang="en-US" altLang="ja-JP" dirty="0"/>
              <a:t>. https://and-engineer.com/articles/ZNJbkhEAACIATiMZ.</a:t>
            </a:r>
          </a:p>
          <a:p>
            <a:r>
              <a:rPr kumimoji="1" lang="en-US" altLang="ja-JP" dirty="0"/>
              <a:t>(4) scikit-learn </a:t>
            </a:r>
            <a:r>
              <a:rPr kumimoji="1" lang="ja-JP" altLang="en-US" dirty="0"/>
              <a:t>で線形回帰 </a:t>
            </a:r>
            <a:r>
              <a:rPr kumimoji="1" lang="en-US" altLang="ja-JP" dirty="0"/>
              <a:t>(</a:t>
            </a:r>
            <a:r>
              <a:rPr kumimoji="1" lang="ja-JP" altLang="en-US" dirty="0"/>
              <a:t>単回帰分析・重回帰分析</a:t>
            </a:r>
            <a:r>
              <a:rPr kumimoji="1" lang="en-US" altLang="ja-JP" dirty="0"/>
              <a:t>) – Python </a:t>
            </a:r>
            <a:r>
              <a:rPr kumimoji="1" lang="ja-JP" altLang="en-US" dirty="0"/>
              <a:t>で </a:t>
            </a:r>
            <a:r>
              <a:rPr kumimoji="1" lang="en-US" altLang="ja-JP" dirty="0"/>
              <a:t>.... https://pythondatascience.plavox.info/scikit-learn/%E7%B7%9A%E5%BD%A2%E5%9B%9E%E5%B8%B0.</a:t>
            </a:r>
            <a:endParaRPr kumimoji="1" lang="ja-JP" altLang="en-US" dirty="0"/>
          </a:p>
          <a:p>
            <a:endParaRPr kumimoji="1" lang="ja-JP" altLang="en-US" dirty="0"/>
          </a:p>
        </p:txBody>
      </p:sp>
      <p:sp>
        <p:nvSpPr>
          <p:cNvPr id="4" name="スライド番号プレースホルダー 3">
            <a:extLst>
              <a:ext uri="{FF2B5EF4-FFF2-40B4-BE49-F238E27FC236}">
                <a16:creationId xmlns:a16="http://schemas.microsoft.com/office/drawing/2014/main" id="{EDC6FFBC-7259-3738-03D6-5BDF7F30F8A8}"/>
              </a:ext>
            </a:extLst>
          </p:cNvPr>
          <p:cNvSpPr>
            <a:spLocks noGrp="1"/>
          </p:cNvSpPr>
          <p:nvPr>
            <p:ph type="sldNum" sz="quarter" idx="5"/>
          </p:nvPr>
        </p:nvSpPr>
        <p:spPr/>
        <p:txBody>
          <a:bodyPr/>
          <a:lstStyle/>
          <a:p>
            <a:fld id="{E04F17EA-1D88-43E8-B4F8-743778D2051F}" type="slidenum">
              <a:rPr kumimoji="1" lang="ja-JP" altLang="en-US" smtClean="0"/>
              <a:t>22</a:t>
            </a:fld>
            <a:endParaRPr kumimoji="1" lang="ja-JP" altLang="en-US"/>
          </a:p>
        </p:txBody>
      </p:sp>
    </p:spTree>
    <p:extLst>
      <p:ext uri="{BB962C8B-B14F-4D97-AF65-F5344CB8AC3E}">
        <p14:creationId xmlns:p14="http://schemas.microsoft.com/office/powerpoint/2010/main" val="38821674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408ED7-BF75-0373-8424-8E05CF7D27A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A227526-F181-DB95-00B4-29A13817C15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D40F3DB-380F-4ED5-6221-68D4DE7C3F13}"/>
              </a:ext>
            </a:extLst>
          </p:cNvPr>
          <p:cNvSpPr>
            <a:spLocks noGrp="1"/>
          </p:cNvSpPr>
          <p:nvPr>
            <p:ph type="body" idx="1"/>
          </p:nvPr>
        </p:nvSpPr>
        <p:spPr/>
        <p:txBody>
          <a:bodyPr/>
          <a:lstStyle/>
          <a:p>
            <a:r>
              <a:rPr kumimoji="1" lang="ja-JP" altLang="en-US" dirty="0"/>
              <a:t>結果として提案手法の</a:t>
            </a:r>
            <a:r>
              <a:rPr kumimoji="1" lang="en-US" altLang="ja-JP" dirty="0"/>
              <a:t>ATE</a:t>
            </a:r>
            <a:r>
              <a:rPr kumimoji="1" lang="ja-JP" altLang="en-US" dirty="0"/>
              <a:t>推定精度が最も高くなりました。また、</a:t>
            </a:r>
            <a:r>
              <a:rPr kumimoji="1" lang="en-US" altLang="ja-JP" dirty="0"/>
              <a:t>Bias</a:t>
            </a:r>
            <a:r>
              <a:rPr kumimoji="1" lang="ja-JP" altLang="en-US" dirty="0"/>
              <a:t>の結果から体重が重い方が死亡率が低い</a:t>
            </a:r>
            <a:r>
              <a:rPr lang="ja-JP" altLang="en-US" dirty="0"/>
              <a:t>と正しく推定できたのは 提案手法のみでした</a:t>
            </a:r>
            <a:endParaRPr kumimoji="1" lang="en-US" altLang="ja-JP" dirty="0"/>
          </a:p>
          <a:p>
            <a:r>
              <a:rPr kumimoji="1" lang="en-US" altLang="ja-JP" dirty="0"/>
              <a:t>----6:10</a:t>
            </a:r>
          </a:p>
          <a:p>
            <a:r>
              <a:rPr lang="ja-JP" altLang="en-US" dirty="0"/>
              <a:t>真の</a:t>
            </a:r>
            <a:r>
              <a:rPr lang="en-US" altLang="ja-JP" dirty="0"/>
              <a:t>ATE</a:t>
            </a:r>
            <a:r>
              <a:rPr lang="ja-JP" altLang="en-US" dirty="0"/>
              <a:t>を求め</a:t>
            </a:r>
            <a:r>
              <a:rPr lang="en-US" altLang="ja-JP" dirty="0"/>
              <a:t>, </a:t>
            </a:r>
            <a:r>
              <a:rPr lang="ja-JP" altLang="en-US" dirty="0"/>
              <a:t>このデータセットに無作為化比較試験ではない状況で実施された</a:t>
            </a:r>
            <a:r>
              <a:rPr lang="en-US" altLang="ja-JP" dirty="0"/>
              <a:t>2490 </a:t>
            </a:r>
            <a:r>
              <a:rPr lang="ja-JP" altLang="en-US" dirty="0"/>
              <a:t>件の対照群を加えることで</a:t>
            </a:r>
            <a:r>
              <a:rPr lang="en-US" altLang="ja-JP" dirty="0"/>
              <a:t>, </a:t>
            </a:r>
            <a:r>
              <a:rPr lang="ja-JP" altLang="en-US" dirty="0"/>
              <a:t>バイアスのあるデータセットを作成している</a:t>
            </a:r>
            <a:r>
              <a:rPr lang="en-US" altLang="ja-JP" dirty="0"/>
              <a:t>. </a:t>
            </a:r>
            <a:r>
              <a:rPr lang="ja-JP" altLang="en-US" dirty="0"/>
              <a:t>真の</a:t>
            </a:r>
            <a:r>
              <a:rPr lang="en-US" altLang="ja-JP" dirty="0"/>
              <a:t>ATE</a:t>
            </a:r>
            <a:r>
              <a:rPr lang="ja-JP" altLang="en-US" dirty="0"/>
              <a:t>は </a:t>
            </a:r>
            <a:r>
              <a:rPr lang="en-US" altLang="ja-JP" dirty="0"/>
              <a:t>0.0779 </a:t>
            </a:r>
            <a:r>
              <a:rPr lang="ja-JP" altLang="en-US" dirty="0"/>
              <a:t>であり</a:t>
            </a:r>
            <a:r>
              <a:rPr lang="en-US" altLang="ja-JP" dirty="0"/>
              <a:t>, </a:t>
            </a:r>
            <a:r>
              <a:rPr lang="ja-JP" altLang="en-US" dirty="0"/>
              <a:t>職業訓練の効果が認められるが</a:t>
            </a:r>
            <a:r>
              <a:rPr lang="en-US" altLang="ja-JP" dirty="0"/>
              <a:t>, jobs</a:t>
            </a:r>
            <a:r>
              <a:rPr lang="ja-JP" altLang="en-US" dirty="0"/>
              <a:t>データセット全体に対し</a:t>
            </a:r>
            <a:r>
              <a:rPr lang="en-US" altLang="ja-JP" dirty="0"/>
              <a:t>, </a:t>
            </a:r>
            <a:r>
              <a:rPr lang="ja-JP" altLang="en-US" dirty="0"/>
              <a:t>介入群の 結果の期待値から対照群の結果の期待値を単純に計算すると</a:t>
            </a:r>
            <a:r>
              <a:rPr lang="en-US" altLang="ja-JP" dirty="0"/>
              <a:t>,-0.0832</a:t>
            </a:r>
            <a:r>
              <a:rPr lang="ja-JP" altLang="en-US" dirty="0"/>
              <a:t>となり職業訓練を することで負の効果が出るという誤った結論となる</a:t>
            </a:r>
            <a:r>
              <a:rPr lang="en-US" altLang="ja-JP" dirty="0"/>
              <a:t>. </a:t>
            </a:r>
            <a:endParaRPr kumimoji="1" lang="ja-JP" altLang="en-US" dirty="0"/>
          </a:p>
        </p:txBody>
      </p:sp>
      <p:sp>
        <p:nvSpPr>
          <p:cNvPr id="4" name="スライド番号プレースホルダー 3">
            <a:extLst>
              <a:ext uri="{FF2B5EF4-FFF2-40B4-BE49-F238E27FC236}">
                <a16:creationId xmlns:a16="http://schemas.microsoft.com/office/drawing/2014/main" id="{C9541C76-FB92-904B-0253-443DD8B74D48}"/>
              </a:ext>
            </a:extLst>
          </p:cNvPr>
          <p:cNvSpPr>
            <a:spLocks noGrp="1"/>
          </p:cNvSpPr>
          <p:nvPr>
            <p:ph type="sldNum" sz="quarter" idx="5"/>
          </p:nvPr>
        </p:nvSpPr>
        <p:spPr/>
        <p:txBody>
          <a:bodyPr/>
          <a:lstStyle/>
          <a:p>
            <a:fld id="{E04F17EA-1D88-43E8-B4F8-743778D2051F}" type="slidenum">
              <a:rPr kumimoji="1" lang="ja-JP" altLang="en-US" smtClean="0"/>
              <a:t>23</a:t>
            </a:fld>
            <a:endParaRPr kumimoji="1" lang="ja-JP" altLang="en-US"/>
          </a:p>
        </p:txBody>
      </p:sp>
    </p:spTree>
    <p:extLst>
      <p:ext uri="{BB962C8B-B14F-4D97-AF65-F5344CB8AC3E}">
        <p14:creationId xmlns:p14="http://schemas.microsoft.com/office/powerpoint/2010/main" val="1506428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提案手法の利点である、確率的因果構造を可視化したものがこちらになります。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r>
              <a:rPr lang="ja-JP" altLang="en-US" dirty="0"/>
              <a:t>提案手法は</a:t>
            </a:r>
            <a:r>
              <a:rPr lang="ja-JP" altLang="en-US" sz="1200" dirty="0"/>
              <a:t>飲酒 </a:t>
            </a:r>
            <a:r>
              <a:rPr lang="en-US" altLang="ja-JP" sz="1200" dirty="0"/>
              <a:t>(alcohol), </a:t>
            </a:r>
            <a:r>
              <a:rPr lang="ja-JP" altLang="en-US" sz="1200" dirty="0"/>
              <a:t>心血管疾患</a:t>
            </a:r>
            <a:r>
              <a:rPr lang="en-US" altLang="ja-JP" sz="1200" dirty="0"/>
              <a:t>(cardiac), </a:t>
            </a:r>
            <a:r>
              <a:rPr lang="ja-JP" altLang="en-US" sz="1200" dirty="0"/>
              <a:t>急性及び慢性の肺疾患</a:t>
            </a:r>
            <a:r>
              <a:rPr lang="en-US" altLang="ja-JP" sz="1200" dirty="0"/>
              <a:t>(lung), </a:t>
            </a:r>
            <a:r>
              <a:rPr lang="ja-JP" altLang="en-US" sz="1200" dirty="0"/>
              <a:t>子癇</a:t>
            </a:r>
            <a:r>
              <a:rPr lang="en-US" altLang="ja-JP" sz="1200" dirty="0"/>
              <a:t>(</a:t>
            </a:r>
            <a:r>
              <a:rPr lang="en-US" altLang="ja-JP" sz="1200" dirty="0" err="1"/>
              <a:t>eclump</a:t>
            </a:r>
            <a:r>
              <a:rPr lang="en-US" altLang="ja-JP" sz="1200" dirty="0"/>
              <a:t>), </a:t>
            </a:r>
            <a:r>
              <a:rPr lang="ja-JP" altLang="en-US" sz="1200" dirty="0"/>
              <a:t>生まれた順番</a:t>
            </a:r>
            <a:r>
              <a:rPr lang="en-US" altLang="ja-JP" sz="1200" dirty="0"/>
              <a:t>(bord), </a:t>
            </a:r>
            <a:r>
              <a:rPr lang="ja-JP" altLang="en-US" sz="1200" dirty="0"/>
              <a:t>体重で傾向スコアの推定を行ったことがわかりました</a:t>
            </a:r>
            <a:endParaRPr lang="en-US" altLang="ja-JP" dirty="0"/>
          </a:p>
          <a:p>
            <a:endParaRPr lang="en-US" altLang="ja-JP" dirty="0"/>
          </a:p>
          <a:p>
            <a:r>
              <a:rPr lang="ja-JP" altLang="en-US" dirty="0"/>
              <a:t>ーーーー</a:t>
            </a:r>
            <a:r>
              <a:rPr lang="en-US" altLang="ja-JP" dirty="0"/>
              <a:t>6:30</a:t>
            </a:r>
          </a:p>
          <a:p>
            <a:r>
              <a:rPr lang="ja-JP" altLang="en-US" dirty="0"/>
              <a:t>読み始めが</a:t>
            </a:r>
            <a:r>
              <a:rPr lang="en-US" altLang="ja-JP" dirty="0"/>
              <a:t>6:30</a:t>
            </a:r>
            <a:r>
              <a:rPr lang="ja-JP" altLang="en-US" dirty="0"/>
              <a:t>の場合</a:t>
            </a:r>
            <a:r>
              <a:rPr lang="en-US" altLang="ja-JP" dirty="0"/>
              <a:t>2</a:t>
            </a:r>
            <a:r>
              <a:rPr lang="ja-JP" altLang="en-US" dirty="0"/>
              <a:t>行目とばす</a:t>
            </a:r>
            <a:endParaRPr lang="en-US" altLang="ja-JP" dirty="0"/>
          </a:p>
          <a:p>
            <a:r>
              <a:rPr lang="ja-JP" altLang="en-US" dirty="0"/>
              <a:t>また</a:t>
            </a:r>
            <a:r>
              <a:rPr lang="en-US" altLang="ja-JP" dirty="0"/>
              <a:t>, alcohol </a:t>
            </a:r>
            <a:r>
              <a:rPr lang="ja-JP" altLang="en-US" dirty="0"/>
              <a:t>は飲酒したか</a:t>
            </a:r>
            <a:r>
              <a:rPr lang="en-US" altLang="ja-JP" dirty="0"/>
              <a:t>, cardiac </a:t>
            </a:r>
            <a:r>
              <a:rPr lang="ja-JP" altLang="en-US" dirty="0"/>
              <a:t>は心血管疾患があるか</a:t>
            </a:r>
            <a:r>
              <a:rPr lang="en-US" altLang="ja-JP" dirty="0"/>
              <a:t>, lung </a:t>
            </a:r>
            <a:r>
              <a:rPr lang="ja-JP" altLang="en-US" dirty="0"/>
              <a:t>は急性および慢性の 肺疾患があるか</a:t>
            </a:r>
            <a:r>
              <a:rPr lang="en-US" altLang="ja-JP" dirty="0"/>
              <a:t>, </a:t>
            </a:r>
            <a:r>
              <a:rPr lang="en-US" altLang="ja-JP" dirty="0" err="1"/>
              <a:t>eclump</a:t>
            </a:r>
            <a:r>
              <a:rPr lang="ja-JP" altLang="en-US" dirty="0"/>
              <a:t>は子癇</a:t>
            </a:r>
            <a:r>
              <a:rPr lang="en-US" altLang="ja-JP" dirty="0"/>
              <a:t>(</a:t>
            </a:r>
            <a:r>
              <a:rPr lang="ja-JP" altLang="en-US" dirty="0"/>
              <a:t>けいれんを引き起こす病気</a:t>
            </a:r>
            <a:r>
              <a:rPr lang="en-US" altLang="ja-JP" dirty="0"/>
              <a:t>), </a:t>
            </a:r>
            <a:r>
              <a:rPr lang="en-US" altLang="ja-JP" dirty="0" err="1"/>
              <a:t>dbirwt</a:t>
            </a:r>
            <a:r>
              <a:rPr lang="ja-JP" altLang="en-US" dirty="0"/>
              <a:t>は子の体重である</a:t>
            </a:r>
            <a:r>
              <a:rPr lang="en-US" altLang="ja-JP" dirty="0"/>
              <a:t>. </a:t>
            </a:r>
            <a:r>
              <a:rPr lang="ja-JP" altLang="en-US" dirty="0"/>
              <a:t>提案手法はこれらの共変量で推定を行ったことが学習したグラフ構造からわかる</a:t>
            </a:r>
            <a:br>
              <a:rPr lang="en-US" altLang="ja-JP" dirty="0"/>
            </a:br>
            <a:br>
              <a:rPr lang="en-US" altLang="ja-JP" dirty="0"/>
            </a:br>
            <a:r>
              <a:rPr lang="ja-JP" altLang="en-US" dirty="0"/>
              <a:t>確率的因果構造として条件付き独立性が表せる</a:t>
            </a:r>
            <a:br>
              <a:rPr lang="en-US" altLang="ja-JP" dirty="0"/>
            </a:br>
            <a:r>
              <a:rPr lang="ja-JP" altLang="en-US" dirty="0"/>
              <a:t>今後はほかの手法でも可視化して比較していきます</a:t>
            </a:r>
            <a:endParaRPr kumimoji="1" lang="ja-JP" altLang="en-US" dirty="0"/>
          </a:p>
        </p:txBody>
      </p:sp>
      <p:sp>
        <p:nvSpPr>
          <p:cNvPr id="4" name="スライド番号プレースホルダー 3"/>
          <p:cNvSpPr>
            <a:spLocks noGrp="1"/>
          </p:cNvSpPr>
          <p:nvPr>
            <p:ph type="sldNum" sz="quarter" idx="5"/>
          </p:nvPr>
        </p:nvSpPr>
        <p:spPr/>
        <p:txBody>
          <a:bodyPr/>
          <a:lstStyle/>
          <a:p>
            <a:fld id="{E04F17EA-1D88-43E8-B4F8-743778D2051F}" type="slidenum">
              <a:rPr kumimoji="1" lang="ja-JP" altLang="en-US" smtClean="0"/>
              <a:t>24</a:t>
            </a:fld>
            <a:endParaRPr kumimoji="1" lang="ja-JP" altLang="en-US"/>
          </a:p>
        </p:txBody>
      </p:sp>
    </p:spTree>
    <p:extLst>
      <p:ext uri="{BB962C8B-B14F-4D97-AF65-F5344CB8AC3E}">
        <p14:creationId xmlns:p14="http://schemas.microsoft.com/office/powerpoint/2010/main" val="15626647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solidFill>
                  <a:srgbClr val="C00000"/>
                </a:solidFill>
              </a:rPr>
              <a:t>本研究では真の傾向スコアに漸近的に一致する</a:t>
            </a:r>
            <a:r>
              <a:rPr lang="ja-JP" altLang="en-US" dirty="0"/>
              <a:t>ベイジアンネットワーク分類器を用いた傾向スコア推定法を提案しました。</a:t>
            </a:r>
            <a:endParaRPr lang="en-US" altLang="ja-JP" dirty="0"/>
          </a:p>
          <a:p>
            <a:r>
              <a:rPr kumimoji="1" lang="ja-JP" altLang="en-US" dirty="0"/>
              <a:t>結果はどの実験でも提案手法の</a:t>
            </a:r>
            <a:r>
              <a:rPr kumimoji="1" lang="en-US" altLang="ja-JP" dirty="0"/>
              <a:t>ATE</a:t>
            </a:r>
            <a:r>
              <a:rPr kumimoji="1" lang="ja-JP" altLang="en-US" dirty="0"/>
              <a:t>推定精度が高くなりました。</a:t>
            </a:r>
            <a:endParaRPr kumimoji="1" lang="en-US" altLang="ja-JP" dirty="0"/>
          </a:p>
          <a:p>
            <a:r>
              <a:rPr lang="ja-JP" altLang="en-US" dirty="0"/>
              <a:t>今後は、提案手法は離散値しか扱えないため、連続値を扱えるようにしてより高精度な傾向スコア推定、</a:t>
            </a:r>
            <a:r>
              <a:rPr lang="en-US" altLang="ja-JP" dirty="0"/>
              <a:t>ATE</a:t>
            </a:r>
            <a:r>
              <a:rPr lang="ja-JP" altLang="en-US" dirty="0"/>
              <a:t>推定を行いたいです。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rgbClr val="C00000"/>
                </a:solidFill>
              </a:rPr>
              <a:t>ご清聴ありがとうございました</a:t>
            </a:r>
            <a:br>
              <a:rPr lang="en-US" altLang="ja-JP" dirty="0">
                <a:solidFill>
                  <a:srgbClr val="C00000"/>
                </a:solidFill>
              </a:rPr>
            </a:br>
            <a:endParaRPr lang="en-US" altLang="ja-JP" dirty="0">
              <a:solidFill>
                <a:srgbClr val="C00000"/>
              </a:solidFill>
            </a:endParaRPr>
          </a:p>
          <a:p>
            <a:r>
              <a:rPr lang="ja-JP" altLang="en-US" dirty="0">
                <a:solidFill>
                  <a:srgbClr val="C00000"/>
                </a:solidFill>
              </a:rPr>
              <a:t>むすびと今後の研究は以上となります</a:t>
            </a:r>
            <a:endParaRPr lang="en-US" altLang="ja-JP" dirty="0">
              <a:solidFill>
                <a:srgbClr val="C00000"/>
              </a:solidFill>
            </a:endParaRPr>
          </a:p>
          <a:p>
            <a:r>
              <a:rPr lang="ja-JP" altLang="en-US" dirty="0">
                <a:solidFill>
                  <a:srgbClr val="C00000"/>
                </a:solidFill>
              </a:rPr>
              <a:t>（発表は以上となります）</a:t>
            </a:r>
            <a:endParaRPr lang="en-US" altLang="ja-JP" dirty="0">
              <a:solidFill>
                <a:srgbClr val="C00000"/>
              </a:solidFill>
            </a:endParaRPr>
          </a:p>
          <a:p>
            <a:r>
              <a:rPr lang="ja-JP" altLang="en-US" dirty="0">
                <a:solidFill>
                  <a:srgbClr val="C00000"/>
                </a:solidFill>
              </a:rPr>
              <a:t>ご清聴ありがとうございました</a:t>
            </a:r>
            <a:endParaRPr lang="en-US" altLang="ja-JP" dirty="0">
              <a:solidFill>
                <a:srgbClr val="C00000"/>
              </a:solidFill>
            </a:endParaRPr>
          </a:p>
          <a:p>
            <a:endParaRPr lang="ja-JP" altLang="en-US" dirty="0"/>
          </a:p>
        </p:txBody>
      </p:sp>
      <p:sp>
        <p:nvSpPr>
          <p:cNvPr id="4" name="スライド番号プレースホルダー 3"/>
          <p:cNvSpPr>
            <a:spLocks noGrp="1"/>
          </p:cNvSpPr>
          <p:nvPr>
            <p:ph type="sldNum" sz="quarter" idx="5"/>
          </p:nvPr>
        </p:nvSpPr>
        <p:spPr/>
        <p:txBody>
          <a:bodyPr/>
          <a:lstStyle/>
          <a:p>
            <a:fld id="{E04F17EA-1D88-43E8-B4F8-743778D2051F}" type="slidenum">
              <a:rPr kumimoji="1" lang="ja-JP" altLang="en-US" smtClean="0"/>
              <a:t>25</a:t>
            </a:fld>
            <a:endParaRPr kumimoji="1" lang="ja-JP" altLang="en-US"/>
          </a:p>
        </p:txBody>
      </p:sp>
    </p:spTree>
    <p:extLst>
      <p:ext uri="{BB962C8B-B14F-4D97-AF65-F5344CB8AC3E}">
        <p14:creationId xmlns:p14="http://schemas.microsoft.com/office/powerpoint/2010/main" val="33982340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A798F7-A1EF-0D7D-9D61-95746718172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D12172A-5214-1FF9-64B0-6EB872D24F7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FD163C0-1A90-1595-2400-82ADEAD02132}"/>
              </a:ext>
            </a:extLst>
          </p:cNvPr>
          <p:cNvSpPr>
            <a:spLocks noGrp="1"/>
          </p:cNvSpPr>
          <p:nvPr>
            <p:ph type="body" idx="1"/>
          </p:nvPr>
        </p:nvSpPr>
        <p:spPr/>
        <p:txBody>
          <a:bodyPr/>
          <a:lstStyle/>
          <a:p>
            <a:r>
              <a:rPr kumimoji="1" lang="ja-JP" altLang="en-US" dirty="0"/>
              <a:t>そこで介入を受けるかどうかを目的変数とし</a:t>
            </a:r>
            <a:r>
              <a:rPr kumimoji="1" lang="en-US" altLang="ja-JP" dirty="0"/>
              <a:t>, </a:t>
            </a:r>
            <a:r>
              <a:rPr lang="ja-JP" altLang="en-US" dirty="0"/>
              <a:t>共変量と結果変数を説明変数とした</a:t>
            </a:r>
            <a:endParaRPr lang="en-US" altLang="ja-JP" dirty="0"/>
          </a:p>
          <a:p>
            <a:r>
              <a:rPr lang="ja-JP" altLang="en-US" dirty="0">
                <a:solidFill>
                  <a:srgbClr val="C00000"/>
                </a:solidFill>
              </a:rPr>
              <a:t>真の分類確率に漸近的に一致する</a:t>
            </a:r>
            <a:r>
              <a:rPr lang="ja-JP" altLang="en-US" dirty="0"/>
              <a:t>ベイジアンネットワーク分類器を提案し</a:t>
            </a:r>
            <a:r>
              <a:rPr lang="en-US" altLang="ja-JP" dirty="0"/>
              <a:t>, </a:t>
            </a:r>
            <a:r>
              <a:rPr lang="ja-JP" altLang="en-US" dirty="0"/>
              <a:t>傾向スコアを推定します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schemeClr val="accent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chemeClr val="accent2"/>
                </a:solidFill>
              </a:rPr>
              <a:t>以下言わない</a:t>
            </a:r>
            <a:endParaRPr lang="en-US" altLang="ja-JP" dirty="0">
              <a:solidFill>
                <a:schemeClr val="accent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chemeClr val="accent2"/>
                </a:solidFill>
              </a:rPr>
              <a:t>ベイジアンネットワーク分類器</a:t>
            </a:r>
            <a:r>
              <a:rPr lang="ja-JP" altLang="en-US" dirty="0"/>
              <a:t>は，離散変数を扱う分類器として知られています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制約のない一般的なベイジアンネットワーク分類器を</a:t>
            </a:r>
            <a:r>
              <a:rPr lang="en-US" altLang="ja-JP" dirty="0">
                <a:solidFill>
                  <a:schemeClr val="accent2"/>
                </a:solidFill>
              </a:rPr>
              <a:t>GBN</a:t>
            </a:r>
            <a:r>
              <a:rPr lang="ja-JP" altLang="en-US" dirty="0"/>
              <a:t>と呼びます</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965141DF-D8C1-DFFC-7E7C-6065FEA7BCE1}"/>
              </a:ext>
            </a:extLst>
          </p:cNvPr>
          <p:cNvSpPr>
            <a:spLocks noGrp="1"/>
          </p:cNvSpPr>
          <p:nvPr>
            <p:ph type="sldNum" sz="quarter" idx="5"/>
          </p:nvPr>
        </p:nvSpPr>
        <p:spPr/>
        <p:txBody>
          <a:bodyPr/>
          <a:lstStyle/>
          <a:p>
            <a:fld id="{E04F17EA-1D88-43E8-B4F8-743778D2051F}" type="slidenum">
              <a:rPr kumimoji="1" lang="ja-JP" altLang="en-US" smtClean="0"/>
              <a:t>30</a:t>
            </a:fld>
            <a:endParaRPr kumimoji="1" lang="ja-JP" altLang="en-US"/>
          </a:p>
        </p:txBody>
      </p:sp>
    </p:spTree>
    <p:extLst>
      <p:ext uri="{BB962C8B-B14F-4D97-AF65-F5344CB8AC3E}">
        <p14:creationId xmlns:p14="http://schemas.microsoft.com/office/powerpoint/2010/main" val="7388898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92C143-6BCC-ABD8-04CE-421E12DA981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2D2DC30-87FC-7B00-D5AD-61BC5B2662E4}"/>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B3601CF2-F141-BFCD-7979-3777A1DB11F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そこで</a:t>
                </a:r>
                <a:r>
                  <a:rPr kumimoji="1" lang="en-US" altLang="ja-JP" sz="1200" dirty="0"/>
                  <a:t>Rosenbaum &amp; Rubin [2] </a:t>
                </a:r>
                <a:r>
                  <a:rPr kumimoji="1" lang="ja-JP" altLang="en-US" sz="1200" dirty="0"/>
                  <a:t>は傾向スコアを用いた共変量調整法を提案しました。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傾向スコア</a:t>
                </a:r>
                <a:r>
                  <a:rPr kumimoji="1" lang="en-US" altLang="ja-JP" dirty="0"/>
                  <a:t>e(x)</a:t>
                </a:r>
                <a:r>
                  <a:rPr kumimoji="1" lang="ja-JP" altLang="en-US" dirty="0"/>
                  <a:t>は共変量を所与としたときの対象が介入を受ける確率です。</a:t>
                </a:r>
                <a:br>
                  <a:rPr kumimoji="1" lang="en-US" altLang="ja-JP" dirty="0"/>
                </a:br>
                <a:r>
                  <a:rPr kumimoji="1" lang="ja-JP" altLang="en-US" dirty="0"/>
                  <a:t>このとき、傾向スコアを所与として結果と介入は独立であるため、</a:t>
                </a:r>
                <a:r>
                  <a:rPr lang="ja-JP" altLang="en-US" sz="1200" b="0" i="0" dirty="0">
                    <a:solidFill>
                      <a:srgbClr val="111111"/>
                    </a:solidFill>
                    <a:effectLst/>
                    <a:latin typeface="-apple-system"/>
                  </a:rPr>
                  <a:t>平均介入効果</a:t>
                </a:r>
                <a:r>
                  <a:rPr lang="en-US" altLang="ja-JP" sz="1200" b="0" i="0" dirty="0">
                    <a:solidFill>
                      <a:srgbClr val="111111"/>
                    </a:solidFill>
                    <a:effectLst/>
                    <a:latin typeface="-apple-system"/>
                  </a:rPr>
                  <a:t>ATE</a:t>
                </a:r>
                <a:r>
                  <a:rPr lang="ja-JP" altLang="en-US" sz="1200" b="0" i="0" dirty="0">
                    <a:solidFill>
                      <a:srgbClr val="111111"/>
                    </a:solidFill>
                    <a:effectLst/>
                    <a:latin typeface="-apple-system"/>
                  </a:rPr>
                  <a:t>は介入群での結果の期待値と対照群での結果の期待値の差で表すことができ、</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逆確率重みづけ法で平均介入効果を推定できます。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br>
                  <a:rPr kumimoji="1" lang="en-US" altLang="ja-JP" dirty="0"/>
                </a:b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介入群と対照群の傾向スコアが等しいペアで比較可能となり、平均介入効果を推定できます。</a:t>
                </a:r>
                <a:br>
                  <a:rPr kumimoji="1" lang="en-US" altLang="ja-JP" dirty="0"/>
                </a:br>
                <a:r>
                  <a:rPr kumimoji="1" lang="ja-JP" altLang="en-US" dirty="0"/>
                  <a:t>傾向スコアにより介入群と対照群の共変量の分布のバランスが取れ、平均介入効果を推定できます。</a:t>
                </a:r>
                <a:r>
                  <a:rPr kumimoji="1" lang="en-US" altLang="ja-JP" dirty="0"/>
                  <a:t>(</a:t>
                </a:r>
                <a:r>
                  <a:rPr kumimoji="1" lang="ja-JP" altLang="en-US" dirty="0"/>
                  <a:t>介入の効果だけを比較できるようになります。</a:t>
                </a:r>
                <a:r>
                  <a:rPr kumimoji="1" lang="en-US" altLang="ja-JP" dirty="0"/>
                  <a:t>)</a:t>
                </a:r>
                <a:br>
                  <a:rPr kumimoji="1" lang="en-US" altLang="ja-JP" dirty="0"/>
                </a:br>
                <a:br>
                  <a:rPr kumimoji="1" lang="en-US" altLang="ja-JP" dirty="0"/>
                </a:br>
                <a:r>
                  <a:rPr kumimoji="1" lang="en-US" altLang="ja-JP" dirty="0"/>
                  <a:t>x</a:t>
                </a:r>
                <a:r>
                  <a:rPr kumimoji="1" lang="ja-JP" altLang="en-US" dirty="0"/>
                  <a:t>の全</a:t>
                </a:r>
                <a14:m>
                  <m:oMath xmlns:m="http://schemas.openxmlformats.org/officeDocument/2006/math">
                    <m:r>
                      <a:rPr kumimoji="1" lang="ja-JP" altLang="en-US" sz="1200" b="0" i="1" dirty="0" smtClean="0">
                        <a:latin typeface="Cambria Math" panose="02040503050406030204" pitchFamily="18" charset="0"/>
                      </a:rPr>
                      <m:t>パターン</m:t>
                    </m:r>
                    <m:sSub>
                      <m:sSubPr>
                        <m:ctrlPr>
                          <a:rPr lang="en-US" altLang="ja-JP" sz="1200" b="0" i="1" smtClean="0">
                            <a:latin typeface="Cambria Math" panose="02040503050406030204" pitchFamily="18" charset="0"/>
                          </a:rPr>
                        </m:ctrlPr>
                      </m:sSubPr>
                      <m:e>
                        <m:r>
                          <a:rPr lang="ja-JP" altLang="en-US" sz="1200" b="0" i="1" smtClean="0">
                            <a:latin typeface="Cambria Math" panose="02040503050406030204" pitchFamily="18" charset="0"/>
                          </a:rPr>
                          <m:t>の期待値　</m:t>
                        </m:r>
                        <m:r>
                          <a:rPr lang="en-US" altLang="ja-JP" sz="1200" b="0" i="1" smtClean="0">
                            <a:latin typeface="Cambria Math" panose="02040503050406030204" pitchFamily="18" charset="0"/>
                          </a:rPr>
                          <m:t>𝐸</m:t>
                        </m:r>
                      </m:e>
                      <m:sub>
                        <m:r>
                          <a:rPr lang="en-US" altLang="ja-JP" sz="1200" b="0" i="1" smtClean="0">
                            <a:latin typeface="Cambria Math" panose="02040503050406030204" pitchFamily="18" charset="0"/>
                          </a:rPr>
                          <m:t>𝑥</m:t>
                        </m:r>
                      </m:sub>
                    </m:sSub>
                    <m:r>
                      <a:rPr lang="en-US" altLang="ja-JP" sz="1200" b="0" i="1" smtClean="0">
                        <a:latin typeface="Cambria Math" panose="02040503050406030204" pitchFamily="18" charset="0"/>
                      </a:rPr>
                      <m:t>(</m:t>
                    </m:r>
                    <m:r>
                      <a:rPr lang="en-US" altLang="ja-JP" sz="1200" b="0" i="1" smtClean="0">
                        <a:latin typeface="Cambria Math" panose="02040503050406030204" pitchFamily="18" charset="0"/>
                      </a:rPr>
                      <m:t>𝐸</m:t>
                    </m:r>
                    <m:d>
                      <m:dPr>
                        <m:sepChr m:val="∣"/>
                        <m:ctrlPr>
                          <a:rPr lang="en-US" altLang="ja-JP" sz="1200" b="0" i="1" smtClean="0">
                            <a:latin typeface="Cambria Math" panose="02040503050406030204" pitchFamily="18" charset="0"/>
                          </a:rPr>
                        </m:ctrlPr>
                      </m:dPr>
                      <m:e>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𝑦</m:t>
                            </m:r>
                          </m:e>
                          <m:sub>
                            <m:r>
                              <a:rPr lang="en-US" altLang="ja-JP" sz="1200" b="0" i="1" smtClean="0">
                                <a:latin typeface="Cambria Math" panose="02040503050406030204" pitchFamily="18" charset="0"/>
                              </a:rPr>
                              <m:t>1</m:t>
                            </m:r>
                          </m:sub>
                        </m:sSub>
                      </m:e>
                      <m:e>
                        <m:r>
                          <a:rPr lang="en-US" altLang="ja-JP" sz="1200" b="0" i="1" smtClean="0">
                            <a:latin typeface="Cambria Math" panose="02040503050406030204" pitchFamily="18" charset="0"/>
                          </a:rPr>
                          <m:t>𝑒</m:t>
                        </m:r>
                        <m:d>
                          <m:dPr>
                            <m:ctrlPr>
                              <a:rPr lang="en-US" altLang="ja-JP" sz="1200" b="0" i="1" smtClean="0">
                                <a:latin typeface="Cambria Math" panose="02040503050406030204" pitchFamily="18" charset="0"/>
                              </a:rPr>
                            </m:ctrlPr>
                          </m:dPr>
                          <m:e>
                            <m:r>
                              <a:rPr lang="en-US" altLang="ja-JP" sz="1200" b="0" i="1" smtClean="0">
                                <a:latin typeface="Cambria Math" panose="02040503050406030204" pitchFamily="18" charset="0"/>
                              </a:rPr>
                              <m:t>𝑥</m:t>
                            </m:r>
                          </m:e>
                        </m:d>
                        <m:r>
                          <a:rPr lang="en-US" altLang="ja-JP" sz="1200" b="0" i="1" smtClean="0">
                            <a:latin typeface="Cambria Math" panose="02040503050406030204" pitchFamily="18" charset="0"/>
                          </a:rPr>
                          <m:t>, </m:t>
                        </m:r>
                        <m:r>
                          <a:rPr lang="en-US" altLang="ja-JP" sz="1200" b="0" i="1" smtClean="0">
                            <a:latin typeface="Cambria Math" panose="02040503050406030204" pitchFamily="18" charset="0"/>
                          </a:rPr>
                          <m:t>𝑧</m:t>
                        </m:r>
                        <m:r>
                          <a:rPr lang="en-US" altLang="ja-JP" sz="1200" b="0" i="1" smtClean="0">
                            <a:latin typeface="Cambria Math" panose="02040503050406030204" pitchFamily="18" charset="0"/>
                          </a:rPr>
                          <m:t>=1</m:t>
                        </m:r>
                      </m:e>
                    </m:d>
                    <m:r>
                      <a:rPr lang="en-US" altLang="ja-JP" sz="1200" b="0" i="1" smtClean="0">
                        <a:latin typeface="Cambria Math" panose="02040503050406030204" pitchFamily="18" charset="0"/>
                      </a:rPr>
                      <m:t>−</m:t>
                    </m:r>
                    <m:r>
                      <a:rPr lang="en-US" altLang="ja-JP" sz="1200" b="0" i="1" smtClean="0">
                        <a:latin typeface="Cambria Math" panose="02040503050406030204" pitchFamily="18" charset="0"/>
                      </a:rPr>
                      <m:t>𝐸</m:t>
                    </m:r>
                    <m:r>
                      <a:rPr lang="en-US" altLang="ja-JP" sz="1200" b="0" i="1" smtClean="0">
                        <a:latin typeface="Cambria Math" panose="02040503050406030204" pitchFamily="18" charset="0"/>
                      </a:rPr>
                      <m:t>(</m:t>
                    </m:r>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𝑦</m:t>
                        </m:r>
                      </m:e>
                      <m:sub>
                        <m:r>
                          <a:rPr lang="en-US" altLang="ja-JP" sz="1200" b="0" i="1" smtClean="0">
                            <a:latin typeface="Cambria Math" panose="02040503050406030204" pitchFamily="18" charset="0"/>
                          </a:rPr>
                          <m:t>0</m:t>
                        </m:r>
                      </m:sub>
                    </m:sSub>
                    <m:r>
                      <a:rPr lang="en-US" altLang="ja-JP" sz="1200" b="0" i="1" smtClean="0">
                        <a:latin typeface="Cambria Math" panose="02040503050406030204" pitchFamily="18" charset="0"/>
                      </a:rPr>
                      <m:t>∣</m:t>
                    </m:r>
                    <m:r>
                      <a:rPr lang="en-US" altLang="ja-JP" sz="1200" b="0" i="1" smtClean="0">
                        <a:latin typeface="Cambria Math" panose="02040503050406030204" pitchFamily="18" charset="0"/>
                      </a:rPr>
                      <m:t>𝑒</m:t>
                    </m:r>
                    <m:r>
                      <a:rPr lang="en-US" altLang="ja-JP" sz="1200" b="0" i="1" smtClean="0">
                        <a:latin typeface="Cambria Math" panose="02040503050406030204" pitchFamily="18" charset="0"/>
                      </a:rPr>
                      <m:t>(</m:t>
                    </m:r>
                    <m:r>
                      <a:rPr lang="en-US" altLang="ja-JP" sz="1200" b="0" i="1" smtClean="0">
                        <a:latin typeface="Cambria Math" panose="02040503050406030204" pitchFamily="18" charset="0"/>
                      </a:rPr>
                      <m:t>𝑥</m:t>
                    </m:r>
                    <m:r>
                      <a:rPr lang="en-US" altLang="ja-JP" sz="1200" b="0" i="1" smtClean="0">
                        <a:latin typeface="Cambria Math" panose="02040503050406030204" pitchFamily="18" charset="0"/>
                      </a:rPr>
                      <m:t>), </m:t>
                    </m:r>
                    <m:r>
                      <a:rPr lang="en-US" altLang="ja-JP" sz="1200" b="0" i="1" smtClean="0">
                        <a:latin typeface="Cambria Math" panose="02040503050406030204" pitchFamily="18" charset="0"/>
                      </a:rPr>
                      <m:t>𝑧</m:t>
                    </m:r>
                    <m:r>
                      <a:rPr lang="en-US" altLang="ja-JP" sz="1200" b="0" i="1" smtClean="0">
                        <a:latin typeface="Cambria Math" panose="02040503050406030204" pitchFamily="18" charset="0"/>
                      </a:rPr>
                      <m:t>=0))</m:t>
                    </m:r>
                  </m:oMath>
                </a14:m>
                <a:br>
                  <a:rPr kumimoji="1" lang="en-US" altLang="ja-JP" dirty="0"/>
                </a:br>
                <a:r>
                  <a:rPr kumimoji="1" lang="ja-JP" altLang="en-US" dirty="0"/>
                  <a:t>式を書く</a:t>
                </a:r>
                <a:br>
                  <a:rPr kumimoji="1" lang="en-US" altLang="ja-JP" dirty="0"/>
                </a:br>
                <a:r>
                  <a:rPr kumimoji="1" lang="ja-JP" altLang="en-US" dirty="0"/>
                  <a:t>なんで傾向スコアがいいか言う</a:t>
                </a:r>
                <a:br>
                  <a:rPr kumimoji="1" lang="en-US" altLang="ja-JP" dirty="0"/>
                </a:br>
                <a:r>
                  <a:rPr kumimoji="1" lang="ja-JP" altLang="en-US" dirty="0"/>
                  <a:t>期待値が一致するから</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数式書く図を消す</a:t>
                </a:r>
              </a:p>
            </p:txBody>
          </p:sp>
        </mc:Choice>
        <mc:Fallback xmlns="">
          <p:sp>
            <p:nvSpPr>
              <p:cNvPr id="3" name="ノート プレースホルダー 2">
                <a:extLst>
                  <a:ext uri="{FF2B5EF4-FFF2-40B4-BE49-F238E27FC236}">
                    <a16:creationId xmlns:a16="http://schemas.microsoft.com/office/drawing/2014/main" id="{B3601CF2-F141-BFCD-7979-3777A1DB11F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そこで</a:t>
                </a:r>
                <a:r>
                  <a:rPr kumimoji="1" lang="en-US" altLang="ja-JP" sz="1200" dirty="0"/>
                  <a:t>Rosenbaum &amp; Rubin [2] </a:t>
                </a:r>
                <a:r>
                  <a:rPr kumimoji="1" lang="ja-JP" altLang="en-US" sz="1200" dirty="0"/>
                  <a:t>は傾向スコアを用いた共変量調整法を提案しました。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傾向スコア</a:t>
                </a:r>
                <a:r>
                  <a:rPr kumimoji="1" lang="en-US" altLang="ja-JP" dirty="0"/>
                  <a:t>e(x)</a:t>
                </a:r>
                <a:r>
                  <a:rPr kumimoji="1" lang="ja-JP" altLang="en-US" dirty="0"/>
                  <a:t>は共変量を所与としたときの対象が介入を受ける確率です。</a:t>
                </a:r>
                <a:br>
                  <a:rPr kumimoji="1" lang="en-US" altLang="ja-JP" dirty="0"/>
                </a:br>
                <a:r>
                  <a:rPr kumimoji="1" lang="ja-JP" altLang="en-US" dirty="0"/>
                  <a:t>このとき、傾向スコアを所与として結果と介入は独立であるため、</a:t>
                </a:r>
                <a:r>
                  <a:rPr lang="ja-JP" altLang="en-US" sz="1200" b="0" i="0" dirty="0">
                    <a:solidFill>
                      <a:srgbClr val="111111"/>
                    </a:solidFill>
                    <a:effectLst/>
                    <a:latin typeface="-apple-system"/>
                  </a:rPr>
                  <a:t>平均介入効果</a:t>
                </a:r>
                <a:r>
                  <a:rPr lang="en-US" altLang="ja-JP" sz="1200" b="0" i="0" dirty="0">
                    <a:solidFill>
                      <a:srgbClr val="111111"/>
                    </a:solidFill>
                    <a:effectLst/>
                    <a:latin typeface="-apple-system"/>
                  </a:rPr>
                  <a:t>ATE</a:t>
                </a:r>
                <a:r>
                  <a:rPr lang="ja-JP" altLang="en-US" sz="1200" b="0" i="0" dirty="0">
                    <a:solidFill>
                      <a:srgbClr val="111111"/>
                    </a:solidFill>
                    <a:effectLst/>
                    <a:latin typeface="-apple-system"/>
                  </a:rPr>
                  <a:t>は介入群での結果の期待値と対照群での結果の期待値の差で表すことができ、</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逆確率重みづけ法で平均介入効果を推定できます。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br>
                  <a:rPr kumimoji="1" lang="en-US" altLang="ja-JP" dirty="0"/>
                </a:b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介入群と対照群の傾向スコアが等しいペアで比較可能となり、平均介入効果を推定できます。</a:t>
                </a:r>
                <a:br>
                  <a:rPr kumimoji="1" lang="en-US" altLang="ja-JP" dirty="0"/>
                </a:br>
                <a:r>
                  <a:rPr kumimoji="1" lang="ja-JP" altLang="en-US" dirty="0"/>
                  <a:t>傾向スコアにより介入群と対照群の共変量の分布のバランスが取れ、平均介入効果を推定できます。</a:t>
                </a:r>
                <a:r>
                  <a:rPr kumimoji="1" lang="en-US" altLang="ja-JP" dirty="0"/>
                  <a:t>(</a:t>
                </a:r>
                <a:r>
                  <a:rPr kumimoji="1" lang="ja-JP" altLang="en-US" dirty="0"/>
                  <a:t>介入の効果だけを比較できるようになります。</a:t>
                </a:r>
                <a:r>
                  <a:rPr kumimoji="1" lang="en-US" altLang="ja-JP" dirty="0"/>
                  <a:t>)</a:t>
                </a:r>
                <a:br>
                  <a:rPr kumimoji="1" lang="en-US" altLang="ja-JP" dirty="0"/>
                </a:br>
                <a:br>
                  <a:rPr kumimoji="1" lang="en-US" altLang="ja-JP" dirty="0"/>
                </a:br>
                <a:r>
                  <a:rPr kumimoji="1" lang="en-US" altLang="ja-JP" dirty="0"/>
                  <a:t>x</a:t>
                </a:r>
                <a:r>
                  <a:rPr kumimoji="1" lang="ja-JP" altLang="en-US" dirty="0"/>
                  <a:t>の全</a:t>
                </a:r>
                <a:r>
                  <a:rPr kumimoji="1" lang="ja-JP" altLang="en-US" sz="1200" b="0" i="0" dirty="0">
                    <a:latin typeface="Cambria Math" panose="02040503050406030204" pitchFamily="18" charset="0"/>
                  </a:rPr>
                  <a:t>パターン</a:t>
                </a:r>
                <a:r>
                  <a:rPr lang="en-US" altLang="ja-JP" sz="1200" b="0" i="0">
                    <a:latin typeface="Cambria Math" panose="02040503050406030204" pitchFamily="18" charset="0"/>
                  </a:rPr>
                  <a:t>〖</a:t>
                </a:r>
                <a:r>
                  <a:rPr lang="ja-JP" altLang="en-US" sz="1200" b="0" i="0">
                    <a:latin typeface="Cambria Math" panose="02040503050406030204" pitchFamily="18" charset="0"/>
                  </a:rPr>
                  <a:t>の期待値　</a:t>
                </a:r>
                <a:r>
                  <a:rPr lang="en-US" altLang="ja-JP" sz="1200" b="0" i="0">
                    <a:latin typeface="Cambria Math" panose="02040503050406030204" pitchFamily="18" charset="0"/>
                  </a:rPr>
                  <a:t>𝐸〗_𝑥 (𝐸(𝑦_1∣𝑒(𝑥), 𝑧=1)−𝐸(𝑦_0∣𝑒(𝑥), 𝑧=0))</a:t>
                </a:r>
                <a:br>
                  <a:rPr kumimoji="1" lang="en-US" altLang="ja-JP" dirty="0"/>
                </a:br>
                <a:r>
                  <a:rPr kumimoji="1" lang="ja-JP" altLang="en-US" dirty="0"/>
                  <a:t>式を書く</a:t>
                </a:r>
                <a:br>
                  <a:rPr kumimoji="1" lang="en-US" altLang="ja-JP" dirty="0"/>
                </a:br>
                <a:r>
                  <a:rPr kumimoji="1" lang="ja-JP" altLang="en-US" dirty="0"/>
                  <a:t>なんで傾向スコアがいいか言う</a:t>
                </a:r>
                <a:br>
                  <a:rPr kumimoji="1" lang="en-US" altLang="ja-JP" dirty="0"/>
                </a:br>
                <a:r>
                  <a:rPr kumimoji="1" lang="ja-JP" altLang="en-US" dirty="0"/>
                  <a:t>期待値が一致するから</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数式書く図を消す</a:t>
                </a:r>
              </a:p>
            </p:txBody>
          </p:sp>
        </mc:Fallback>
      </mc:AlternateContent>
      <p:sp>
        <p:nvSpPr>
          <p:cNvPr id="4" name="スライド番号プレースホルダー 3">
            <a:extLst>
              <a:ext uri="{FF2B5EF4-FFF2-40B4-BE49-F238E27FC236}">
                <a16:creationId xmlns:a16="http://schemas.microsoft.com/office/drawing/2014/main" id="{C5368BE4-B194-D509-53E1-4BB7FBDFDE77}"/>
              </a:ext>
            </a:extLst>
          </p:cNvPr>
          <p:cNvSpPr>
            <a:spLocks noGrp="1"/>
          </p:cNvSpPr>
          <p:nvPr>
            <p:ph type="sldNum" sz="quarter" idx="5"/>
          </p:nvPr>
        </p:nvSpPr>
        <p:spPr/>
        <p:txBody>
          <a:bodyPr/>
          <a:lstStyle/>
          <a:p>
            <a:fld id="{E04F17EA-1D88-43E8-B4F8-743778D2051F}" type="slidenum">
              <a:rPr kumimoji="1" lang="ja-JP" altLang="en-US" smtClean="0"/>
              <a:t>31</a:t>
            </a:fld>
            <a:endParaRPr kumimoji="1" lang="ja-JP" altLang="en-US"/>
          </a:p>
        </p:txBody>
      </p:sp>
    </p:spTree>
    <p:extLst>
      <p:ext uri="{BB962C8B-B14F-4D97-AF65-F5344CB8AC3E}">
        <p14:creationId xmlns:p14="http://schemas.microsoft.com/office/powerpoint/2010/main" val="11264953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ATE</a:t>
                </a:r>
                <a:r>
                  <a:rPr lang="ja-JP" altLang="en-US" dirty="0"/>
                  <a:t>は推定した傾向スコアが</a:t>
                </a:r>
                <a:r>
                  <a:rPr lang="en-US" altLang="ja-JP" dirty="0"/>
                  <a:t>0</a:t>
                </a:r>
                <a:r>
                  <a:rPr lang="ja-JP" altLang="en-US" dirty="0"/>
                  <a:t>や</a:t>
                </a:r>
                <a:r>
                  <a:rPr lang="en-US" altLang="ja-JP" dirty="0"/>
                  <a:t>1</a:t>
                </a:r>
                <a:r>
                  <a:rPr lang="ja-JP" altLang="en-US" dirty="0"/>
                  <a:t>に近いときに絶対値が大きい値をとります。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右の図はサンプルサイズ</a:t>
                </a:r>
                <a:r>
                  <a:rPr lang="en-US" altLang="ja-JP" dirty="0"/>
                  <a:t>100</a:t>
                </a:r>
                <a:r>
                  <a:rPr lang="ja-JP" altLang="en-US" dirty="0"/>
                  <a:t>のときの各手法における傾向スコアと個別介入効果</a:t>
                </a:r>
                <a:r>
                  <a:rPr lang="en-US" altLang="ja-JP" dirty="0"/>
                  <a:t>ITE</a:t>
                </a:r>
                <a:r>
                  <a:rPr lang="ja-JP" altLang="en-US" dirty="0"/>
                  <a:t>の分布を表したもので、</a:t>
                </a:r>
                <a:r>
                  <a:rPr lang="en-US" altLang="ja-JP" dirty="0"/>
                  <a:t>BOOST</a:t>
                </a:r>
                <a:r>
                  <a:rPr lang="ja-JP" altLang="en-US" dirty="0"/>
                  <a:t>に外れ値があります。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ここで、個別介入効果とは</a:t>
                </a:r>
                <a:r>
                  <a:rPr lang="en-US" altLang="ja-JP" dirty="0"/>
                  <a:t>ATE</a:t>
                </a:r>
                <a:r>
                  <a:rPr lang="ja-JP" altLang="en-US" dirty="0"/>
                  <a:t>の平均を取らないもので、各データの介入効果です。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BOOST</a:t>
                </a:r>
                <a:r>
                  <a:rPr lang="ja-JP" altLang="en-US" dirty="0"/>
                  <a:t>は傾向スコアを</a:t>
                </a:r>
                <a:r>
                  <a:rPr lang="en-US" altLang="ja-JP" dirty="0"/>
                  <a:t>0</a:t>
                </a:r>
                <a:r>
                  <a:rPr lang="ja-JP" altLang="en-US" dirty="0"/>
                  <a:t>や</a:t>
                </a:r>
                <a:r>
                  <a:rPr lang="en-US" altLang="ja-JP" dirty="0"/>
                  <a:t>1</a:t>
                </a:r>
                <a:r>
                  <a:rPr lang="ja-JP" altLang="en-US" dirty="0"/>
                  <a:t>に近い値に推定する場合があるため</a:t>
                </a:r>
                <a:r>
                  <a:rPr lang="en-US" altLang="ja-JP" dirty="0"/>
                  <a:t>ITE</a:t>
                </a:r>
                <a:r>
                  <a:rPr lang="ja-JP" altLang="en-US" dirty="0"/>
                  <a:t>が大きくなる傾向があり、</a:t>
                </a:r>
                <a:r>
                  <a:rPr lang="en-US" altLang="ja-JP" dirty="0"/>
                  <a:t>ATE</a:t>
                </a:r>
                <a:r>
                  <a:rPr lang="ja-JP" altLang="en-US" dirty="0"/>
                  <a:t>の推定精度が低くなると考えられます。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ITE</a:t>
                </a:r>
                <a:r>
                  <a:rPr kumimoji="1" lang="ja-JP" altLang="en-US" dirty="0"/>
                  <a:t>の定義を書く 　図のラベルが小さい　論文の図に変える</a:t>
                </a:r>
              </a:p>
              <a:p>
                <a:r>
                  <a:rPr lang="ja-JP" altLang="en-US" dirty="0"/>
                  <a:t>ーーー</a:t>
                </a:r>
                <a:endParaRPr lang="en-US" altLang="ja-JP" dirty="0"/>
              </a:p>
              <a:p>
                <a:r>
                  <a:rPr lang="en-US" altLang="ja-JP" dirty="0"/>
                  <a:t>ITE</a:t>
                </a:r>
                <a:r>
                  <a:rPr lang="ja-JP" altLang="en-US" dirty="0"/>
                  <a:t>（</a:t>
                </a:r>
                <a:r>
                  <a:rPr lang="en-US" altLang="ja-JP" dirty="0"/>
                  <a:t>individual treatment effect</a:t>
                </a:r>
                <a:r>
                  <a:rPr lang="ja-JP" altLang="en-US" dirty="0"/>
                  <a:t>）</a:t>
                </a:r>
                <a:endParaRPr lang="en-US" altLang="ja-JP" dirty="0"/>
              </a:p>
              <a:p>
                <a:r>
                  <a:rPr lang="ja-JP" altLang="en-US" dirty="0"/>
                  <a:t>、結果変数</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r>
                      <a:rPr lang="ja-JP" altLang="en-US" i="1">
                        <a:latin typeface="Cambria Math" panose="02040503050406030204" pitchFamily="18" charset="0"/>
                      </a:rPr>
                      <m:t>と</m:t>
                    </m:r>
                  </m:oMath>
                </a14:m>
                <a:r>
                  <a:rPr kumimoji="1" lang="ja-JP" altLang="en-US" dirty="0"/>
                  <a:t>介入</a:t>
                </a:r>
                <a14:m>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𝑍</m:t>
                        </m:r>
                      </m:e>
                      <m:sub>
                        <m:r>
                          <a:rPr lang="en-US" altLang="ja-JP" i="1">
                            <a:latin typeface="Cambria Math" panose="02040503050406030204" pitchFamily="18" charset="0"/>
                          </a:rPr>
                          <m:t>𝑖</m:t>
                        </m:r>
                      </m:sub>
                    </m:sSub>
                  </m:oMath>
                </a14:m>
                <a:r>
                  <a:rPr kumimoji="1" lang="ja-JP" altLang="en-US" dirty="0"/>
                  <a:t>が正</a:t>
                </a:r>
              </a:p>
            </p:txBody>
          </p:sp>
        </mc:Choice>
        <mc:Fallback xmlns="">
          <p:sp>
            <p:nvSpPr>
              <p:cNvPr id="3" name="ノート プレースホルダー 2"/>
              <p:cNvSpPr>
                <a:spLocks noGrp="1"/>
              </p:cNvSpPr>
              <p:nvPr>
                <p:ph type="body" idx="1"/>
              </p:nvPr>
            </p:nvSpPr>
            <p:spPr/>
            <p:txBody>
              <a:bodyPr/>
              <a:lstStyle/>
              <a:p>
                <a:r>
                  <a:rPr lang="ja-JP" altLang="en-US" dirty="0"/>
                  <a:t>、結果変数</a:t>
                </a:r>
                <a:r>
                  <a:rPr lang="en-US" altLang="ja-JP" b="0" i="0">
                    <a:latin typeface="Cambria Math" panose="02040503050406030204" pitchFamily="18" charset="0"/>
                  </a:rPr>
                  <a:t>𝑦_𝑖</a:t>
                </a:r>
                <a:r>
                  <a:rPr lang="ja-JP" altLang="en-US" b="0" i="0">
                    <a:latin typeface="Cambria Math" panose="02040503050406030204" pitchFamily="18" charset="0"/>
                  </a:rPr>
                  <a:t> </a:t>
                </a:r>
                <a:r>
                  <a:rPr lang="ja-JP" altLang="en-US" i="0">
                    <a:latin typeface="Cambria Math" panose="02040503050406030204" pitchFamily="18" charset="0"/>
                  </a:rPr>
                  <a:t>と</a:t>
                </a:r>
                <a:r>
                  <a:rPr kumimoji="1" lang="ja-JP" altLang="en-US" dirty="0"/>
                  <a:t>介入</a:t>
                </a:r>
                <a:r>
                  <a:rPr lang="en-US" altLang="ja-JP" b="0" i="0">
                    <a:latin typeface="Cambria Math" panose="02040503050406030204" pitchFamily="18" charset="0"/>
                  </a:rPr>
                  <a:t>𝑍_</a:t>
                </a:r>
                <a:r>
                  <a:rPr lang="en-US" altLang="ja-JP" i="0">
                    <a:latin typeface="Cambria Math" panose="02040503050406030204" pitchFamily="18" charset="0"/>
                  </a:rPr>
                  <a:t>𝑖</a:t>
                </a:r>
                <a:r>
                  <a:rPr kumimoji="1" lang="ja-JP" altLang="en-US" dirty="0"/>
                  <a:t>が正</a:t>
                </a:r>
              </a:p>
            </p:txBody>
          </p:sp>
        </mc:Fallback>
      </mc:AlternateContent>
      <p:sp>
        <p:nvSpPr>
          <p:cNvPr id="4" name="スライド番号プレースホルダー 3"/>
          <p:cNvSpPr>
            <a:spLocks noGrp="1"/>
          </p:cNvSpPr>
          <p:nvPr>
            <p:ph type="sldNum" sz="quarter" idx="5"/>
          </p:nvPr>
        </p:nvSpPr>
        <p:spPr/>
        <p:txBody>
          <a:bodyPr/>
          <a:lstStyle/>
          <a:p>
            <a:fld id="{E04F17EA-1D88-43E8-B4F8-743778D2051F}" type="slidenum">
              <a:rPr kumimoji="1" lang="ja-JP" altLang="en-US" smtClean="0"/>
              <a:t>32</a:t>
            </a:fld>
            <a:endParaRPr kumimoji="1" lang="ja-JP" altLang="en-US"/>
          </a:p>
        </p:txBody>
      </p:sp>
    </p:spTree>
    <p:extLst>
      <p:ext uri="{BB962C8B-B14F-4D97-AF65-F5344CB8AC3E}">
        <p14:creationId xmlns:p14="http://schemas.microsoft.com/office/powerpoint/2010/main" val="39173408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因果効果を推定するために傾向スコアが提案され、広く用いられています。傾向スコア推定の既存の手法では確率値を正確に推定できないため</a:t>
            </a:r>
            <a:endParaRPr kumimoji="1" lang="en-US" altLang="ja-JP" dirty="0"/>
          </a:p>
          <a:p>
            <a:r>
              <a:rPr kumimoji="1" lang="ja-JP" altLang="en-US" dirty="0"/>
              <a:t>確率値を正確に推定できるベイジアンネットワーク分類器を用いた傾向スコア推定法を提案します</a:t>
            </a:r>
          </a:p>
        </p:txBody>
      </p:sp>
      <p:sp>
        <p:nvSpPr>
          <p:cNvPr id="4" name="スライド番号プレースホルダー 3"/>
          <p:cNvSpPr>
            <a:spLocks noGrp="1"/>
          </p:cNvSpPr>
          <p:nvPr>
            <p:ph type="sldNum" sz="quarter" idx="5"/>
          </p:nvPr>
        </p:nvSpPr>
        <p:spPr/>
        <p:txBody>
          <a:bodyPr/>
          <a:lstStyle/>
          <a:p>
            <a:fld id="{E04F17EA-1D88-43E8-B4F8-743778D2051F}" type="slidenum">
              <a:rPr kumimoji="1" lang="ja-JP" altLang="en-US" smtClean="0"/>
              <a:t>33</a:t>
            </a:fld>
            <a:endParaRPr kumimoji="1" lang="ja-JP" altLang="en-US"/>
          </a:p>
        </p:txBody>
      </p:sp>
    </p:spTree>
    <p:extLst>
      <p:ext uri="{BB962C8B-B14F-4D97-AF65-F5344CB8AC3E}">
        <p14:creationId xmlns:p14="http://schemas.microsoft.com/office/powerpoint/2010/main" val="733606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そこで、</a:t>
            </a:r>
            <a:r>
              <a:rPr lang="ja-JP" altLang="en-US" sz="1200" b="0" i="0" dirty="0">
                <a:solidFill>
                  <a:srgbClr val="111111"/>
                </a:solidFill>
                <a:effectLst/>
                <a:latin typeface="-apple-system"/>
              </a:rPr>
              <a:t>対象をランダムに介入群と対照群に分けて介入の効果を評価する無作為化比較試験が有効です。</a:t>
            </a:r>
            <a:endParaRPr lang="en-US" altLang="ja-JP" sz="1200" b="0" i="0" dirty="0">
              <a:solidFill>
                <a:srgbClr val="111111"/>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i="0" dirty="0">
                <a:solidFill>
                  <a:srgbClr val="111111"/>
                </a:solidFill>
                <a:effectLst/>
                <a:latin typeface="-apple-system"/>
              </a:rPr>
              <a:t>介入ｚを受ける対象を介入群、受けない対象を対照群とすると、平均介入効果</a:t>
            </a:r>
            <a:r>
              <a:rPr lang="en-US" altLang="ja-JP" sz="1200" b="0" i="0" dirty="0">
                <a:solidFill>
                  <a:srgbClr val="111111"/>
                </a:solidFill>
                <a:effectLst/>
                <a:latin typeface="-apple-system"/>
              </a:rPr>
              <a:t>ATE</a:t>
            </a:r>
            <a:r>
              <a:rPr lang="ja-JP" altLang="en-US" sz="1200" b="0" i="0" dirty="0">
                <a:solidFill>
                  <a:srgbClr val="111111"/>
                </a:solidFill>
                <a:effectLst/>
                <a:latin typeface="-apple-system"/>
              </a:rPr>
              <a:t>は介入群での結果の期待値と対照群での結果の期待値の差で表せます。</a:t>
            </a:r>
            <a:endParaRPr lang="en-US" altLang="ja-JP" sz="1200" b="0" i="0" dirty="0">
              <a:solidFill>
                <a:srgbClr val="111111"/>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indent="0">
              <a:buNone/>
            </a:pPr>
            <a:r>
              <a:rPr lang="ja-JP" altLang="en-US" dirty="0"/>
              <a:t>ーーー</a:t>
            </a:r>
            <a:r>
              <a:rPr lang="en-US" altLang="ja-JP" dirty="0"/>
              <a:t>0:48</a:t>
            </a:r>
          </a:p>
          <a:p>
            <a:pPr marL="0" indent="0">
              <a:buNone/>
            </a:pPr>
            <a:endParaRPr lang="en-US" altLang="ja-JP" dirty="0"/>
          </a:p>
          <a:p>
            <a:pPr marL="0" indent="0">
              <a:buNone/>
            </a:pPr>
            <a:r>
              <a:rPr lang="ja-JP" altLang="en-US" dirty="0"/>
              <a:t>しかし</a:t>
            </a:r>
            <a:r>
              <a:rPr lang="en-US" altLang="ja-JP" dirty="0"/>
              <a:t>, </a:t>
            </a:r>
            <a:r>
              <a:rPr lang="ja-JP" altLang="en-US" dirty="0"/>
              <a:t>多くの分野で</a:t>
            </a:r>
            <a:r>
              <a:rPr kumimoji="1" lang="ja-JP" altLang="en-US" dirty="0"/>
              <a:t>倫理的、費用的にできない場合がある</a:t>
            </a:r>
            <a:r>
              <a:rPr kumimoji="1" lang="en-US" altLang="ja-JP" dirty="0"/>
              <a:t>. </a:t>
            </a:r>
          </a:p>
          <a:p>
            <a:pPr marL="0" indent="0">
              <a:buNone/>
            </a:pPr>
            <a:r>
              <a:rPr lang="ja-JP" altLang="en-US" dirty="0"/>
              <a:t>この場合では介入群と対照群で</a:t>
            </a:r>
            <a:r>
              <a:rPr lang="ja-JP" altLang="en-US" dirty="0">
                <a:solidFill>
                  <a:srgbClr val="C00000"/>
                </a:solidFill>
              </a:rPr>
              <a:t>共変量</a:t>
            </a:r>
            <a:r>
              <a:rPr lang="ja-JP" altLang="en-US" dirty="0"/>
              <a:t>の分布が合っていないため</a:t>
            </a:r>
            <a:r>
              <a:rPr lang="en-US" altLang="ja-JP" dirty="0"/>
              <a:t>ATE</a:t>
            </a:r>
            <a:r>
              <a:rPr lang="ja-JP" altLang="en-US" dirty="0"/>
              <a:t>を計算することができない</a:t>
            </a:r>
            <a:endParaRPr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E04F17EA-1D88-43E8-B4F8-743778D2051F}" type="slidenum">
              <a:rPr kumimoji="1" lang="ja-JP" altLang="en-US" smtClean="0"/>
              <a:t>3</a:t>
            </a:fld>
            <a:endParaRPr kumimoji="1" lang="ja-JP" altLang="en-US"/>
          </a:p>
        </p:txBody>
      </p:sp>
    </p:spTree>
    <p:extLst>
      <p:ext uri="{BB962C8B-B14F-4D97-AF65-F5344CB8AC3E}">
        <p14:creationId xmlns:p14="http://schemas.microsoft.com/office/powerpoint/2010/main" val="9220416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対象が介入を受けた場合の結果変数を</a:t>
                </a:r>
                <a14:m>
                  <m:oMath xmlns:m="http://schemas.openxmlformats.org/officeDocument/2006/math">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𝑦</m:t>
                        </m:r>
                      </m:e>
                      <m:sub>
                        <m:r>
                          <a:rPr lang="en-US" altLang="ja-JP" sz="1200" b="0" i="1" smtClean="0">
                            <a:latin typeface="Cambria Math" panose="02040503050406030204" pitchFamily="18" charset="0"/>
                          </a:rPr>
                          <m:t>1</m:t>
                        </m:r>
                      </m:sub>
                    </m:sSub>
                  </m:oMath>
                </a14:m>
                <a:r>
                  <a:rPr kumimoji="1" lang="en-US" altLang="ja-JP" sz="1200" dirty="0"/>
                  <a:t>, </a:t>
                </a:r>
                <a:r>
                  <a:rPr kumimoji="1" lang="ja-JP" altLang="en-US" sz="1200" dirty="0"/>
                  <a:t>受けなかった場合を</a:t>
                </a:r>
                <a14:m>
                  <m:oMath xmlns:m="http://schemas.openxmlformats.org/officeDocument/2006/math">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𝑦</m:t>
                        </m:r>
                      </m:e>
                      <m:sub>
                        <m:r>
                          <a:rPr kumimoji="1" lang="en-US" altLang="ja-JP" sz="1200" b="0" i="1" smtClean="0">
                            <a:latin typeface="Cambria Math" panose="02040503050406030204" pitchFamily="18" charset="0"/>
                          </a:rPr>
                          <m:t>0</m:t>
                        </m:r>
                      </m:sub>
                    </m:sSub>
                  </m:oMath>
                </a14:m>
                <a:r>
                  <a:rPr kumimoji="1" lang="ja-JP" altLang="en-US" sz="1200" dirty="0"/>
                  <a:t>とします。</a:t>
                </a:r>
                <a:r>
                  <a:rPr kumimoji="1" lang="en-US" altLang="ja-JP" sz="1200" dirty="0"/>
                  <a:t> </a:t>
                </a:r>
                <a:r>
                  <a:rPr kumimoji="1" lang="ja-JP" altLang="en-US" sz="1200" dirty="0"/>
                  <a:t>また</a:t>
                </a:r>
                <a:r>
                  <a:rPr kumimoji="1" lang="en-US" altLang="ja-JP" sz="1200" dirty="0"/>
                  <a:t>, </a:t>
                </a:r>
                <a:r>
                  <a:rPr lang="ja-JP" altLang="en-US" sz="1200" dirty="0"/>
                  <a:t>変数</a:t>
                </a:r>
                <a14:m>
                  <m:oMath xmlns:m="http://schemas.openxmlformats.org/officeDocument/2006/math">
                    <m:r>
                      <a:rPr lang="en-US" altLang="ja-JP" sz="1200" i="1">
                        <a:latin typeface="Cambria Math" panose="02040503050406030204" pitchFamily="18" charset="0"/>
                      </a:rPr>
                      <m:t>𝑧</m:t>
                    </m:r>
                    <m:r>
                      <a:rPr lang="ja-JP" altLang="en-US" sz="1200" i="1" smtClean="0">
                        <a:latin typeface="Cambria Math" panose="02040503050406030204" pitchFamily="18" charset="0"/>
                      </a:rPr>
                      <m:t>は</m:t>
                    </m:r>
                  </m:oMath>
                </a14:m>
                <a:r>
                  <a:rPr kumimoji="1" lang="ja-JP" altLang="en-US" sz="1200" dirty="0"/>
                  <a:t>対象が介入を受けたとき</a:t>
                </a:r>
                <a:r>
                  <a:rPr kumimoji="1" lang="en-US" altLang="ja-JP" sz="1200" dirty="0"/>
                  <a:t>, </a:t>
                </a:r>
                <a14:m>
                  <m:oMath xmlns:m="http://schemas.openxmlformats.org/officeDocument/2006/math">
                    <m:r>
                      <a:rPr kumimoji="1" lang="en-US" altLang="ja-JP" sz="1200" b="0" i="1" smtClean="0">
                        <a:latin typeface="Cambria Math" panose="02040503050406030204" pitchFamily="18" charset="0"/>
                      </a:rPr>
                      <m:t>𝑧</m:t>
                    </m:r>
                    <m:r>
                      <a:rPr kumimoji="1" lang="en-US" altLang="ja-JP" sz="1200" b="0" i="1" smtClean="0">
                        <a:latin typeface="Cambria Math" panose="02040503050406030204" pitchFamily="18" charset="0"/>
                      </a:rPr>
                      <m:t>=1, </m:t>
                    </m:r>
                  </m:oMath>
                </a14:m>
                <a:r>
                  <a:rPr kumimoji="1" lang="ja-JP" altLang="en-US" sz="1200" dirty="0"/>
                  <a:t>受けなかったとき</a:t>
                </a:r>
                <a:r>
                  <a:rPr kumimoji="1" lang="en-US" altLang="ja-JP" sz="1200" dirty="0"/>
                  <a:t>, </a:t>
                </a:r>
                <a14:m>
                  <m:oMath xmlns:m="http://schemas.openxmlformats.org/officeDocument/2006/math">
                    <m:r>
                      <a:rPr kumimoji="1" lang="en-US" altLang="ja-JP" sz="1200" b="0" i="1" smtClean="0">
                        <a:latin typeface="Cambria Math" panose="02040503050406030204" pitchFamily="18" charset="0"/>
                      </a:rPr>
                      <m:t>𝑧</m:t>
                    </m:r>
                    <m:r>
                      <a:rPr kumimoji="1" lang="en-US" altLang="ja-JP" sz="1200" b="0" i="1" smtClean="0">
                        <a:latin typeface="Cambria Math" panose="02040503050406030204" pitchFamily="18" charset="0"/>
                      </a:rPr>
                      <m:t>=0</m:t>
                    </m:r>
                  </m:oMath>
                </a14:m>
                <a:r>
                  <a:rPr kumimoji="1" lang="ja-JP" altLang="en-US" sz="1200" dirty="0"/>
                  <a:t>を取るとします。</a:t>
                </a:r>
                <a:endParaRPr kumimoji="1" lang="en-US" altLang="ja-JP" sz="1200" dirty="0"/>
              </a:p>
              <a:p>
                <a:endParaRPr kumimoji="1" lang="ja-JP" altLang="en-US"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対象が介入を受けた場合の結果変数を</a:t>
                </a:r>
                <a:r>
                  <a:rPr lang="en-US" altLang="ja-JP" sz="1200" b="0" i="0">
                    <a:latin typeface="Cambria Math" panose="02040503050406030204" pitchFamily="18" charset="0"/>
                  </a:rPr>
                  <a:t>𝑦_1</a:t>
                </a:r>
                <a:r>
                  <a:rPr kumimoji="1" lang="en-US" altLang="ja-JP" sz="1200" dirty="0"/>
                  <a:t>, </a:t>
                </a:r>
                <a:r>
                  <a:rPr kumimoji="1" lang="ja-JP" altLang="en-US" sz="1200" dirty="0"/>
                  <a:t>受けなかった場合を</a:t>
                </a:r>
                <a:r>
                  <a:rPr kumimoji="1" lang="en-US" altLang="ja-JP" sz="1200" b="0" i="0">
                    <a:latin typeface="Cambria Math" panose="02040503050406030204" pitchFamily="18" charset="0"/>
                  </a:rPr>
                  <a:t>𝑦_0</a:t>
                </a:r>
                <a:r>
                  <a:rPr kumimoji="1" lang="ja-JP" altLang="en-US" sz="1200" dirty="0"/>
                  <a:t>とします。</a:t>
                </a:r>
                <a:r>
                  <a:rPr kumimoji="1" lang="en-US" altLang="ja-JP" sz="1200" dirty="0"/>
                  <a:t> </a:t>
                </a:r>
                <a:r>
                  <a:rPr kumimoji="1" lang="ja-JP" altLang="en-US" sz="1200" dirty="0"/>
                  <a:t>また</a:t>
                </a:r>
                <a:r>
                  <a:rPr kumimoji="1" lang="en-US" altLang="ja-JP" sz="1200" dirty="0"/>
                  <a:t>, </a:t>
                </a:r>
                <a:r>
                  <a:rPr lang="ja-JP" altLang="en-US" sz="1200" dirty="0"/>
                  <a:t>変数</a:t>
                </a:r>
                <a:r>
                  <a:rPr lang="en-US" altLang="ja-JP" sz="1200" i="0">
                    <a:latin typeface="Cambria Math" panose="02040503050406030204" pitchFamily="18" charset="0"/>
                  </a:rPr>
                  <a:t>𝑧</a:t>
                </a:r>
                <a:r>
                  <a:rPr lang="ja-JP" altLang="en-US" sz="1200" i="0">
                    <a:latin typeface="Cambria Math" panose="02040503050406030204" pitchFamily="18" charset="0"/>
                  </a:rPr>
                  <a:t>は</a:t>
                </a:r>
                <a:r>
                  <a:rPr kumimoji="1" lang="ja-JP" altLang="en-US" sz="1200" dirty="0"/>
                  <a:t>対象が介入を受けたとき</a:t>
                </a:r>
                <a:r>
                  <a:rPr kumimoji="1" lang="en-US" altLang="ja-JP" sz="1200" dirty="0"/>
                  <a:t>, </a:t>
                </a:r>
                <a:r>
                  <a:rPr kumimoji="1" lang="en-US" altLang="ja-JP" sz="1200" b="0" i="0">
                    <a:latin typeface="Cambria Math" panose="02040503050406030204" pitchFamily="18" charset="0"/>
                  </a:rPr>
                  <a:t>𝑧=1, </a:t>
                </a:r>
                <a:r>
                  <a:rPr kumimoji="1" lang="ja-JP" altLang="en-US" sz="1200" dirty="0"/>
                  <a:t>受けなかったとき</a:t>
                </a:r>
                <a:r>
                  <a:rPr kumimoji="1" lang="en-US" altLang="ja-JP" sz="1200" dirty="0"/>
                  <a:t>, </a:t>
                </a:r>
                <a:r>
                  <a:rPr kumimoji="1" lang="en-US" altLang="ja-JP" sz="1200" b="0" i="0">
                    <a:latin typeface="Cambria Math" panose="02040503050406030204" pitchFamily="18" charset="0"/>
                  </a:rPr>
                  <a:t>𝑧=0</a:t>
                </a:r>
                <a:r>
                  <a:rPr kumimoji="1" lang="ja-JP" altLang="en-US" sz="1200" dirty="0"/>
                  <a:t>を取るとします。</a:t>
                </a:r>
                <a:endParaRPr kumimoji="1" lang="en-US" altLang="ja-JP" sz="1200" dirty="0"/>
              </a:p>
              <a:p>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E04F17EA-1D88-43E8-B4F8-743778D2051F}" type="slidenum">
              <a:rPr kumimoji="1" lang="ja-JP" altLang="en-US" smtClean="0"/>
              <a:t>34</a:t>
            </a:fld>
            <a:endParaRPr kumimoji="1" lang="ja-JP" altLang="en-US"/>
          </a:p>
        </p:txBody>
      </p:sp>
    </p:spTree>
    <p:extLst>
      <p:ext uri="{BB962C8B-B14F-4D97-AF65-F5344CB8AC3E}">
        <p14:creationId xmlns:p14="http://schemas.microsoft.com/office/powerpoint/2010/main" val="2829832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無作為化比較実験では介入群での結果の期待値ー対照群での結果の期待値で因果効果を求めることができます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しかし、多くの分野では無作為化比較実験を行うことが困難です。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そのような実験では</a:t>
            </a:r>
            <a:r>
              <a:rPr lang="ja-JP" altLang="en-US" dirty="0"/>
              <a:t>介入群と対照群で</a:t>
            </a:r>
            <a:r>
              <a:rPr lang="ja-JP" altLang="en-US" dirty="0">
                <a:solidFill>
                  <a:srgbClr val="C00000"/>
                </a:solidFill>
              </a:rPr>
              <a:t>共変量</a:t>
            </a:r>
            <a:r>
              <a:rPr lang="ja-JP" altLang="en-US" dirty="0"/>
              <a:t>の分布が合っていないため</a:t>
            </a:r>
            <a:r>
              <a:rPr lang="en-US" altLang="ja-JP" dirty="0"/>
              <a:t>ATE</a:t>
            </a:r>
            <a:r>
              <a:rPr lang="ja-JP" altLang="en-US" dirty="0"/>
              <a:t>を計算することができません</a:t>
            </a:r>
            <a:endParaRPr kumimoji="1" lang="en-US" altLang="ja-JP" dirty="0"/>
          </a:p>
          <a:p>
            <a:endParaRPr kumimoji="1" lang="en-US" altLang="ja-JP" dirty="0"/>
          </a:p>
          <a:p>
            <a:r>
              <a:rPr kumimoji="1" lang="ja-JP" altLang="en-US" dirty="0"/>
              <a:t>ーーーーーー</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Y1</a:t>
            </a:r>
            <a:r>
              <a:rPr kumimoji="1" lang="ja-JP" altLang="en-US" dirty="0"/>
              <a:t>と</a:t>
            </a:r>
            <a:r>
              <a:rPr kumimoji="1" lang="en-US" altLang="ja-JP" dirty="0"/>
              <a:t>y0</a:t>
            </a:r>
            <a:r>
              <a:rPr kumimoji="1" lang="ja-JP" altLang="en-US" dirty="0"/>
              <a:t>がｚに対し独立であるため</a:t>
            </a:r>
            <a:endParaRPr kumimoji="1" lang="en-US" altLang="ja-JP" dirty="0"/>
          </a:p>
          <a:p>
            <a:endParaRPr kumimoji="1" lang="en-US" altLang="ja-JP" dirty="0"/>
          </a:p>
          <a:p>
            <a:pPr algn="l"/>
            <a:r>
              <a:rPr lang="ja-JP" altLang="en-US" b="0" i="0" dirty="0">
                <a:solidFill>
                  <a:srgbClr val="111111"/>
                </a:solidFill>
                <a:effectLst/>
                <a:latin typeface="-apple-system"/>
                <a:hlinkClick r:id="rId3"/>
              </a:rPr>
              <a:t>無作為化比較実験（ランダム化比較試験、</a:t>
            </a:r>
            <a:r>
              <a:rPr lang="en-US" altLang="ja-JP" b="0" i="0" dirty="0">
                <a:solidFill>
                  <a:srgbClr val="111111"/>
                </a:solidFill>
                <a:effectLst/>
                <a:latin typeface="-apple-system"/>
                <a:hlinkClick r:id="rId3"/>
              </a:rPr>
              <a:t>RCT</a:t>
            </a:r>
            <a:r>
              <a:rPr lang="ja-JP" altLang="en-US" b="0" i="0" dirty="0">
                <a:solidFill>
                  <a:srgbClr val="111111"/>
                </a:solidFill>
                <a:effectLst/>
                <a:latin typeface="-apple-system"/>
                <a:hlinkClick r:id="rId3"/>
              </a:rPr>
              <a:t>）とは、研究対象を無作為に複数のグループに分け、各グループに異なる介入や治療を行い、その効果を比較する実験方法です</a:t>
            </a:r>
            <a:r>
              <a:rPr lang="en-US" altLang="ja-JP" b="0" i="0" baseline="30000" dirty="0">
                <a:solidFill>
                  <a:srgbClr val="111111"/>
                </a:solidFill>
                <a:effectLst/>
                <a:latin typeface="-apple-system"/>
                <a:hlinkClick r:id="rId3"/>
              </a:rPr>
              <a:t>1</a:t>
            </a:r>
            <a:r>
              <a:rPr lang="en-US" altLang="ja-JP" b="0" i="0" baseline="30000" dirty="0">
                <a:solidFill>
                  <a:srgbClr val="111111"/>
                </a:solidFill>
                <a:effectLst/>
                <a:latin typeface="-apple-system"/>
                <a:hlinkClick r:id="rId4"/>
              </a:rPr>
              <a:t>2</a:t>
            </a:r>
            <a:r>
              <a:rPr lang="ja-JP" altLang="en-US" b="0" i="0" dirty="0">
                <a:solidFill>
                  <a:srgbClr val="111111"/>
                </a:solidFill>
                <a:effectLst/>
                <a:latin typeface="-apple-system"/>
                <a:hlinkClick r:id="rId4"/>
              </a:rPr>
              <a:t>。この方法は、バイアス（偏り）を最小限に抑え、介入の効果を客観的に評価するために用いられます</a:t>
            </a:r>
            <a:r>
              <a:rPr lang="en-US" altLang="ja-JP" b="0" i="0" baseline="30000" dirty="0">
                <a:solidFill>
                  <a:srgbClr val="111111"/>
                </a:solidFill>
                <a:effectLst/>
                <a:latin typeface="-apple-system"/>
                <a:hlinkClick r:id="rId4"/>
              </a:rPr>
              <a:t>2</a:t>
            </a:r>
            <a:r>
              <a:rPr lang="ja-JP" altLang="en-US" b="0" i="0" dirty="0">
                <a:solidFill>
                  <a:srgbClr val="111111"/>
                </a:solidFill>
                <a:effectLst/>
                <a:latin typeface="-apple-system"/>
              </a:rPr>
              <a:t>。</a:t>
            </a:r>
          </a:p>
          <a:p>
            <a:pPr algn="l"/>
            <a:r>
              <a:rPr lang="ja-JP" altLang="en-US" b="0" i="0" dirty="0">
                <a:solidFill>
                  <a:srgbClr val="111111"/>
                </a:solidFill>
                <a:effectLst/>
                <a:latin typeface="-apple-system"/>
                <a:hlinkClick r:id="rId5"/>
              </a:rPr>
              <a:t>例えば、新しい薬の効果を検証する際に、患者を無作為に新薬を投与するグループとプラセボ（偽薬）を投与するグループに分けて比較します</a:t>
            </a:r>
            <a:r>
              <a:rPr lang="en-US" altLang="ja-JP" b="0" i="0" baseline="30000" dirty="0">
                <a:solidFill>
                  <a:srgbClr val="111111"/>
                </a:solidFill>
                <a:effectLst/>
                <a:latin typeface="-apple-system"/>
                <a:hlinkClick r:id="rId5"/>
              </a:rPr>
              <a:t>3</a:t>
            </a:r>
            <a:r>
              <a:rPr lang="ja-JP" altLang="en-US" b="0" i="0" dirty="0">
                <a:solidFill>
                  <a:srgbClr val="111111"/>
                </a:solidFill>
                <a:effectLst/>
                <a:latin typeface="-apple-system"/>
              </a:rPr>
              <a:t>。これにより、治療の効果が実際に薬によるものかどうかを明確にすることができます。</a:t>
            </a:r>
          </a:p>
          <a:p>
            <a:endParaRPr kumimoji="1" lang="en-US" altLang="ja-JP" dirty="0"/>
          </a:p>
        </p:txBody>
      </p:sp>
      <p:sp>
        <p:nvSpPr>
          <p:cNvPr id="4" name="スライド番号プレースホルダー 3"/>
          <p:cNvSpPr>
            <a:spLocks noGrp="1"/>
          </p:cNvSpPr>
          <p:nvPr>
            <p:ph type="sldNum" sz="quarter" idx="5"/>
          </p:nvPr>
        </p:nvSpPr>
        <p:spPr/>
        <p:txBody>
          <a:bodyPr/>
          <a:lstStyle/>
          <a:p>
            <a:fld id="{E04F17EA-1D88-43E8-B4F8-743778D2051F}" type="slidenum">
              <a:rPr kumimoji="1" lang="ja-JP" altLang="en-US" smtClean="0"/>
              <a:t>35</a:t>
            </a:fld>
            <a:endParaRPr kumimoji="1" lang="ja-JP" altLang="en-US"/>
          </a:p>
        </p:txBody>
      </p:sp>
    </p:spTree>
    <p:extLst>
      <p:ext uri="{BB962C8B-B14F-4D97-AF65-F5344CB8AC3E}">
        <p14:creationId xmlns:p14="http://schemas.microsoft.com/office/powerpoint/2010/main" val="28959307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ja-JP" altLang="en-US" dirty="0"/>
                  <a:t>原稿</a:t>
                </a:r>
                <a:endParaRPr kumimoji="1" lang="en-US" altLang="ja-JP" dirty="0"/>
              </a:p>
              <a:p>
                <a:pPr marL="133350" indent="0">
                  <a:buNone/>
                </a:pPr>
                <a:r>
                  <a:rPr kumimoji="1" lang="en-US" altLang="ja-JP" sz="1200" dirty="0"/>
                  <a:t>Rosenbaum &amp; Rubin [1] </a:t>
                </a:r>
                <a:r>
                  <a:rPr kumimoji="1" lang="ja-JP" altLang="en-US" sz="1200" dirty="0"/>
                  <a:t>は傾向スコアを 用いた共変量調整法を提案しました</a:t>
                </a:r>
                <a:endParaRPr kumimoji="1" lang="en-US" altLang="ja-JP" sz="1200" dirty="0"/>
              </a:p>
              <a:p>
                <a:pPr marL="133350" indent="0">
                  <a:buNone/>
                </a:pPr>
                <a:r>
                  <a:rPr lang="ja-JP" altLang="en-US" sz="1200" dirty="0"/>
                  <a:t>共変量を</a:t>
                </a:r>
                <a14:m>
                  <m:oMath xmlns:m="http://schemas.openxmlformats.org/officeDocument/2006/math">
                    <m:r>
                      <a:rPr lang="en-US" altLang="ja-JP" sz="1200" i="1">
                        <a:latin typeface="Cambria Math" panose="02040503050406030204" pitchFamily="18" charset="0"/>
                      </a:rPr>
                      <m:t>𝑥</m:t>
                    </m:r>
                  </m:oMath>
                </a14:m>
                <a:r>
                  <a:rPr lang="ja-JP" altLang="en-US" sz="1200" dirty="0"/>
                  <a:t>とすると</a:t>
                </a:r>
                <a:r>
                  <a:rPr lang="en-US" altLang="ja-JP" sz="1200" dirty="0"/>
                  <a:t>, </a:t>
                </a:r>
                <a:r>
                  <a:rPr kumimoji="1" lang="ja-JP" altLang="en-US" sz="1200" dirty="0"/>
                  <a:t>傾向スコア</a:t>
                </a:r>
                <a14:m>
                  <m:oMath xmlns:m="http://schemas.openxmlformats.org/officeDocument/2006/math">
                    <m:r>
                      <a:rPr kumimoji="1" lang="en-US" altLang="ja-JP" sz="1200" b="0" i="1" smtClean="0">
                        <a:latin typeface="Cambria Math" panose="02040503050406030204" pitchFamily="18" charset="0"/>
                      </a:rPr>
                      <m:t>𝑒</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𝑥</m:t>
                    </m:r>
                    <m:r>
                      <a:rPr kumimoji="1" lang="en-US" altLang="ja-JP" sz="1200" b="0" i="1" smtClean="0">
                        <a:latin typeface="Cambria Math" panose="02040503050406030204" pitchFamily="18" charset="0"/>
                      </a:rPr>
                      <m:t>)</m:t>
                    </m:r>
                  </m:oMath>
                </a14:m>
                <a:r>
                  <a:rPr kumimoji="1" lang="ja-JP" altLang="en-US" sz="1200" dirty="0"/>
                  <a:t>とはある対象が介入を受ける確率を表したスコアです</a:t>
                </a:r>
                <a:endParaRPr kumimoji="1" lang="en-US" altLang="ja-JP" dirty="0"/>
              </a:p>
              <a:p>
                <a:r>
                  <a:rPr kumimoji="1" lang="ja-JP" altLang="en-US" dirty="0"/>
                  <a:t>傾向スコアを使って</a:t>
                </a:r>
                <a:r>
                  <a:rPr lang="en-US" altLang="ja-JP" sz="1200" dirty="0"/>
                  <a:t>, </a:t>
                </a:r>
                <a:r>
                  <a:rPr kumimoji="1" lang="en-US" altLang="ja-JP" sz="1200" b="0" dirty="0"/>
                  <a:t> </a:t>
                </a:r>
                <a:r>
                  <a:rPr kumimoji="1" lang="en-US" altLang="ja-JP" sz="1200" dirty="0"/>
                  <a:t>IPW(</a:t>
                </a:r>
                <a:r>
                  <a:rPr kumimoji="1" lang="ja-JP" altLang="en-US" sz="1200" dirty="0"/>
                  <a:t>逆確率重み付け法</a:t>
                </a:r>
                <a:r>
                  <a:rPr kumimoji="1" lang="en-US" altLang="ja-JP" sz="1200" dirty="0"/>
                  <a:t>)</a:t>
                </a:r>
                <a:r>
                  <a:rPr kumimoji="1" lang="ja-JP" altLang="en-US" sz="1200" dirty="0"/>
                  <a:t>で</a:t>
                </a:r>
                <a:r>
                  <a:rPr kumimoji="1" lang="en-US" altLang="ja-JP" sz="1200" dirty="0"/>
                  <a:t>ATE</a:t>
                </a:r>
                <a:r>
                  <a:rPr kumimoji="1" lang="ja-JP" altLang="en-US" sz="1200" dirty="0"/>
                  <a:t>を求められます</a:t>
                </a:r>
                <a:endParaRPr kumimoji="1" lang="en-US" altLang="ja-JP" dirty="0"/>
              </a:p>
              <a:p>
                <a:endParaRPr kumimoji="1" lang="en-US" altLang="ja-JP" dirty="0"/>
              </a:p>
              <a:p>
                <a:endParaRPr kumimoji="1" lang="en-US" altLang="ja-JP" dirty="0"/>
              </a:p>
              <a:p>
                <a:endParaRPr kumimoji="1" lang="en-US" altLang="ja-JP" dirty="0"/>
              </a:p>
              <a:p>
                <a:r>
                  <a:rPr kumimoji="1" lang="ja-JP" altLang="en-US" dirty="0"/>
                  <a:t>ーーー</a:t>
                </a:r>
                <a:endParaRPr kumimoji="1" lang="en-US" altLang="ja-JP" dirty="0"/>
              </a:p>
              <a:p>
                <a:r>
                  <a:rPr kumimoji="1" lang="ja-JP" altLang="en-US" dirty="0"/>
                  <a:t>傾向スコアとはある対象が処置を受ける確率を表したスコアである。</a:t>
                </a:r>
                <a:endParaRPr kumimoji="1" lang="en-US" altLang="ja-JP" dirty="0"/>
              </a:p>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𝐴𝑇𝐸</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𝐸</m:t>
                      </m:r>
                      <m:d>
                        <m:dPr>
                          <m:ctrlPr>
                            <a:rPr kumimoji="1" lang="en-US" altLang="ja-JP" sz="1200" b="0" i="1" smtClean="0">
                              <a:latin typeface="Cambria Math" panose="02040503050406030204" pitchFamily="18" charset="0"/>
                            </a:rPr>
                          </m:ctrlPr>
                        </m:dPr>
                        <m:e>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𝑦</m:t>
                              </m:r>
                            </m:e>
                            <m:sub>
                              <m:r>
                                <a:rPr kumimoji="1" lang="en-US" altLang="ja-JP" sz="1200" b="0" i="1" smtClean="0">
                                  <a:latin typeface="Cambria Math" panose="02040503050406030204" pitchFamily="18" charset="0"/>
                                </a:rPr>
                                <m:t>1</m:t>
                              </m:r>
                            </m:sub>
                          </m:sSub>
                          <m:r>
                            <a:rPr kumimoji="1" lang="en-US" altLang="ja-JP" sz="1200" b="0" i="1" smtClean="0">
                              <a:latin typeface="Cambria Math" panose="02040503050406030204" pitchFamily="18" charset="0"/>
                            </a:rPr>
                            <m:t> −</m:t>
                          </m:r>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𝑦</m:t>
                              </m:r>
                            </m:e>
                            <m:sub>
                              <m:r>
                                <a:rPr kumimoji="1" lang="en-US" altLang="ja-JP" sz="1200" b="0" i="1" smtClean="0">
                                  <a:latin typeface="Cambria Math" panose="02040503050406030204" pitchFamily="18" charset="0"/>
                                </a:rPr>
                                <m:t>0</m:t>
                              </m:r>
                            </m:sub>
                          </m:sSub>
                        </m:e>
                      </m:d>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𝐸</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𝐸</m:t>
                      </m:r>
                      <m:d>
                        <m:dPr>
                          <m:sepChr m:val="∣"/>
                          <m:ctrlPr>
                            <a:rPr kumimoji="1" lang="en-US" altLang="ja-JP" sz="1200" b="0" i="1" smtClean="0">
                              <a:latin typeface="Cambria Math" panose="02040503050406030204" pitchFamily="18" charset="0"/>
                            </a:rPr>
                          </m:ctrlPr>
                        </m:dPr>
                        <m:e>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𝑦</m:t>
                              </m:r>
                            </m:e>
                            <m:sub>
                              <m:r>
                                <a:rPr kumimoji="1" lang="en-US" altLang="ja-JP" sz="1200" b="0" i="1" smtClean="0">
                                  <a:latin typeface="Cambria Math" panose="02040503050406030204" pitchFamily="18" charset="0"/>
                                </a:rPr>
                                <m:t>1</m:t>
                              </m:r>
                            </m:sub>
                          </m:sSub>
                        </m:e>
                        <m:e>
                          <m:r>
                            <a:rPr kumimoji="1" lang="en-US" altLang="ja-JP" sz="1200" b="0" i="1" smtClean="0">
                              <a:latin typeface="Cambria Math" panose="02040503050406030204" pitchFamily="18" charset="0"/>
                            </a:rPr>
                            <m:t>𝑒</m:t>
                          </m:r>
                          <m:d>
                            <m:dPr>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𝑥</m:t>
                              </m:r>
                            </m:e>
                          </m:d>
                          <m:r>
                            <a:rPr kumimoji="1" lang="en-US" altLang="ja-JP" sz="1200" b="0" i="1" smtClean="0">
                              <a:latin typeface="Cambria Math" panose="02040503050406030204" pitchFamily="18" charset="0"/>
                            </a:rPr>
                            <m:t>,</m:t>
                          </m:r>
                          <m:r>
                            <a:rPr lang="en-US" altLang="ja-JP" sz="1200" b="0" i="1" smtClean="0">
                              <a:latin typeface="Cambria Math" panose="02040503050406030204" pitchFamily="18" charset="0"/>
                            </a:rPr>
                            <m:t>𝑧</m:t>
                          </m:r>
                          <m:r>
                            <a:rPr lang="en-US" altLang="ja-JP" sz="1200" b="0" i="1" smtClean="0">
                              <a:latin typeface="Cambria Math" panose="02040503050406030204" pitchFamily="18" charset="0"/>
                            </a:rPr>
                            <m:t>=1</m:t>
                          </m:r>
                        </m:e>
                      </m:d>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𝐸</m:t>
                      </m:r>
                      <m:d>
                        <m:dPr>
                          <m:sepChr m:val="∣"/>
                          <m:ctrlPr>
                            <a:rPr kumimoji="1" lang="en-US" altLang="ja-JP" sz="1200" b="0" i="1" smtClean="0">
                              <a:latin typeface="Cambria Math" panose="02040503050406030204" pitchFamily="18" charset="0"/>
                            </a:rPr>
                          </m:ctrlPr>
                        </m:dPr>
                        <m:e>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𝑦</m:t>
                              </m:r>
                            </m:e>
                            <m:sub>
                              <m:r>
                                <a:rPr kumimoji="1" lang="en-US" altLang="ja-JP" sz="1200" b="0" i="1" smtClean="0">
                                  <a:latin typeface="Cambria Math" panose="02040503050406030204" pitchFamily="18" charset="0"/>
                                </a:rPr>
                                <m:t>0</m:t>
                              </m:r>
                            </m:sub>
                          </m:sSub>
                        </m:e>
                        <m:e>
                          <m:r>
                            <a:rPr kumimoji="1" lang="en-US" altLang="ja-JP" sz="1200" b="0" i="1" smtClean="0">
                              <a:latin typeface="Cambria Math" panose="02040503050406030204" pitchFamily="18" charset="0"/>
                            </a:rPr>
                            <m:t>𝑒</m:t>
                          </m:r>
                          <m:d>
                            <m:dPr>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𝑥</m:t>
                              </m:r>
                            </m:e>
                          </m:d>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𝑧</m:t>
                          </m:r>
                          <m:r>
                            <a:rPr kumimoji="1" lang="en-US" altLang="ja-JP" sz="1200" b="0" i="1" smtClean="0">
                              <a:latin typeface="Cambria Math" panose="02040503050406030204" pitchFamily="18" charset="0"/>
                            </a:rPr>
                            <m:t>=0</m:t>
                          </m:r>
                        </m:e>
                      </m:d>
                      <m:r>
                        <a:rPr kumimoji="1" lang="en-US" altLang="ja-JP" sz="1200" b="0" i="1" smtClean="0">
                          <a:latin typeface="Cambria Math" panose="02040503050406030204" pitchFamily="18" charset="0"/>
                        </a:rPr>
                        <m:t>]</m:t>
                      </m:r>
                    </m:oMath>
                  </m:oMathPara>
                </a14:m>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ja-JP" altLang="en-US" dirty="0"/>
                  <a:t>傾向スコアとはある対象が処置を受ける確率を表したスコアである。</a:t>
                </a:r>
                <a:endParaRPr kumimoji="1" lang="en-US" altLang="ja-JP" dirty="0"/>
              </a:p>
              <a:p>
                <a:r>
                  <a:rPr kumimoji="1" lang="en-US" altLang="ja-JP" sz="1200" b="0" i="0">
                    <a:latin typeface="Cambria Math" panose="02040503050406030204" pitchFamily="18" charset="0"/>
                  </a:rPr>
                  <a:t>𝐴𝑇𝐸=𝐸(𝑦_1  −𝑦_0 )=𝐸[𝐸(𝑦_1∣𝑒(𝑥),</a:t>
                </a:r>
                <a:r>
                  <a:rPr lang="en-US" altLang="ja-JP" sz="1200" b="0" i="0">
                    <a:latin typeface="Cambria Math" panose="02040503050406030204" pitchFamily="18" charset="0"/>
                  </a:rPr>
                  <a:t>𝑧=1)</a:t>
                </a:r>
                <a:r>
                  <a:rPr kumimoji="1" lang="en-US" altLang="ja-JP" sz="1200" b="0" i="0">
                    <a:latin typeface="Cambria Math" panose="02040503050406030204" pitchFamily="18" charset="0"/>
                  </a:rPr>
                  <a:t>−𝐸(𝑦_0∣𝑒(𝑥),𝑧=0)]</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E04F17EA-1D88-43E8-B4F8-743778D2051F}" type="slidenum">
              <a:rPr kumimoji="1" lang="ja-JP" altLang="en-US" smtClean="0"/>
              <a:t>36</a:t>
            </a:fld>
            <a:endParaRPr kumimoji="1" lang="ja-JP" altLang="en-US"/>
          </a:p>
        </p:txBody>
      </p:sp>
    </p:spTree>
    <p:extLst>
      <p:ext uri="{BB962C8B-B14F-4D97-AF65-F5344CB8AC3E}">
        <p14:creationId xmlns:p14="http://schemas.microsoft.com/office/powerpoint/2010/main" val="24191644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BNC</a:t>
            </a:r>
            <a:r>
              <a:rPr kumimoji="1" lang="ja-JP" altLang="en-US" dirty="0"/>
              <a:t>は同時確率分布を計算できる</a:t>
            </a:r>
            <a:br>
              <a:rPr kumimoji="1" lang="en-US" altLang="ja-JP" dirty="0"/>
            </a:br>
            <a:endParaRPr kumimoji="1" lang="en-US" altLang="ja-JP" dirty="0"/>
          </a:p>
          <a:p>
            <a:r>
              <a:rPr kumimoji="1" lang="ja-JP" altLang="en-US" dirty="0"/>
              <a:t>傾向スコアが同時確率分布で表現できる</a:t>
            </a:r>
          </a:p>
        </p:txBody>
      </p:sp>
      <p:sp>
        <p:nvSpPr>
          <p:cNvPr id="4" name="スライド番号プレースホルダー 3"/>
          <p:cNvSpPr>
            <a:spLocks noGrp="1"/>
          </p:cNvSpPr>
          <p:nvPr>
            <p:ph type="sldNum" sz="quarter" idx="5"/>
          </p:nvPr>
        </p:nvSpPr>
        <p:spPr/>
        <p:txBody>
          <a:bodyPr/>
          <a:lstStyle/>
          <a:p>
            <a:fld id="{E04F17EA-1D88-43E8-B4F8-743778D2051F}" type="slidenum">
              <a:rPr kumimoji="1" lang="ja-JP" altLang="en-US" smtClean="0"/>
              <a:t>37</a:t>
            </a:fld>
            <a:endParaRPr kumimoji="1" lang="ja-JP" altLang="en-US"/>
          </a:p>
        </p:txBody>
      </p:sp>
    </p:spTree>
    <p:extLst>
      <p:ext uri="{BB962C8B-B14F-4D97-AF65-F5344CB8AC3E}">
        <p14:creationId xmlns:p14="http://schemas.microsoft.com/office/powerpoint/2010/main" val="38922227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D1566F-09F8-BFD0-634F-9288BBD099A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F1D7661-7246-67E7-CE78-0FDF64E23FC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0D95734-3AD7-37E9-F771-33363839171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そこで</a:t>
            </a:r>
            <a:r>
              <a:rPr kumimoji="1" lang="en-US" altLang="ja-JP" sz="1200" dirty="0"/>
              <a:t>Rosenbaum &amp; Rubin [2] </a:t>
            </a:r>
            <a:r>
              <a:rPr kumimoji="1" lang="ja-JP" altLang="en-US" sz="1200" dirty="0"/>
              <a:t>は傾向スコアを用いた共変量調整法を提案しました。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傾向スコア</a:t>
            </a:r>
            <a:r>
              <a:rPr kumimoji="1" lang="en-US" altLang="ja-JP" dirty="0"/>
              <a:t>e(x)</a:t>
            </a:r>
            <a:r>
              <a:rPr kumimoji="1" lang="ja-JP" altLang="en-US" dirty="0"/>
              <a:t>は対象が介入を受ける確率です。介入群と対照群の傾向スコアが等しいペアで比較可能となり、平均介入効果を推定できます。</a:t>
            </a:r>
            <a:br>
              <a:rPr kumimoji="1" lang="en-US" altLang="ja-JP" dirty="0"/>
            </a:br>
            <a:br>
              <a:rPr kumimoji="1" lang="en-US" altLang="ja-JP" dirty="0"/>
            </a:br>
            <a:r>
              <a:rPr kumimoji="1" lang="ja-JP" altLang="en-US" dirty="0"/>
              <a:t>式を書く</a:t>
            </a:r>
            <a:br>
              <a:rPr kumimoji="1" lang="en-US" altLang="ja-JP" dirty="0"/>
            </a:br>
            <a:r>
              <a:rPr kumimoji="1" lang="ja-JP" altLang="en-US" dirty="0"/>
              <a:t>なんで傾向スコアがいいか言う</a:t>
            </a:r>
            <a:br>
              <a:rPr kumimoji="1" lang="en-US" altLang="ja-JP" dirty="0"/>
            </a:br>
            <a:r>
              <a:rPr kumimoji="1" lang="ja-JP" altLang="en-US" dirty="0"/>
              <a:t>期待値が一致するから</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数式書く図を消す</a:t>
            </a:r>
          </a:p>
        </p:txBody>
      </p:sp>
      <p:sp>
        <p:nvSpPr>
          <p:cNvPr id="4" name="スライド番号プレースホルダー 3">
            <a:extLst>
              <a:ext uri="{FF2B5EF4-FFF2-40B4-BE49-F238E27FC236}">
                <a16:creationId xmlns:a16="http://schemas.microsoft.com/office/drawing/2014/main" id="{67ECFB1A-7600-3A56-9391-DB5382CF69E1}"/>
              </a:ext>
            </a:extLst>
          </p:cNvPr>
          <p:cNvSpPr>
            <a:spLocks noGrp="1"/>
          </p:cNvSpPr>
          <p:nvPr>
            <p:ph type="sldNum" sz="quarter" idx="5"/>
          </p:nvPr>
        </p:nvSpPr>
        <p:spPr/>
        <p:txBody>
          <a:bodyPr/>
          <a:lstStyle/>
          <a:p>
            <a:fld id="{E04F17EA-1D88-43E8-B4F8-743778D2051F}" type="slidenum">
              <a:rPr kumimoji="1" lang="ja-JP" altLang="en-US" smtClean="0"/>
              <a:t>38</a:t>
            </a:fld>
            <a:endParaRPr kumimoji="1" lang="ja-JP" altLang="en-US"/>
          </a:p>
        </p:txBody>
      </p:sp>
    </p:spTree>
    <p:extLst>
      <p:ext uri="{BB962C8B-B14F-4D97-AF65-F5344CB8AC3E}">
        <p14:creationId xmlns:p14="http://schemas.microsoft.com/office/powerpoint/2010/main" val="8742731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ja-JP" altLang="en-US" dirty="0"/>
                  <a:t>原稿</a:t>
                </a:r>
                <a:endParaRPr kumimoji="1" lang="en-US" altLang="ja-JP" dirty="0"/>
              </a:p>
              <a:p>
                <a:pPr marL="133350" indent="0">
                  <a:buNone/>
                </a:pPr>
                <a:r>
                  <a:rPr kumimoji="1" lang="en-US" altLang="ja-JP" sz="1200" dirty="0"/>
                  <a:t>Rosenbaum &amp; Rubin [1] </a:t>
                </a:r>
                <a:r>
                  <a:rPr kumimoji="1" lang="ja-JP" altLang="en-US" sz="1200" dirty="0"/>
                  <a:t>は傾向スコアを 用いた共変量調整法を提案しました</a:t>
                </a:r>
                <a:endParaRPr kumimoji="1" lang="en-US" altLang="ja-JP" sz="1200" dirty="0"/>
              </a:p>
              <a:p>
                <a:pPr marL="133350" indent="0">
                  <a:buNone/>
                </a:pPr>
                <a:r>
                  <a:rPr lang="ja-JP" altLang="en-US" sz="1200" dirty="0"/>
                  <a:t>共変量を</a:t>
                </a:r>
                <a14:m>
                  <m:oMath xmlns:m="http://schemas.openxmlformats.org/officeDocument/2006/math">
                    <m:r>
                      <a:rPr lang="en-US" altLang="ja-JP" sz="1200" i="1">
                        <a:latin typeface="Cambria Math" panose="02040503050406030204" pitchFamily="18" charset="0"/>
                      </a:rPr>
                      <m:t>𝑥</m:t>
                    </m:r>
                  </m:oMath>
                </a14:m>
                <a:r>
                  <a:rPr lang="ja-JP" altLang="en-US" sz="1200" dirty="0"/>
                  <a:t>とすると</a:t>
                </a:r>
                <a:r>
                  <a:rPr lang="en-US" altLang="ja-JP" sz="1200" dirty="0"/>
                  <a:t>, </a:t>
                </a:r>
                <a:r>
                  <a:rPr kumimoji="1" lang="ja-JP" altLang="en-US" sz="1200" dirty="0"/>
                  <a:t>傾向スコア</a:t>
                </a:r>
                <a14:m>
                  <m:oMath xmlns:m="http://schemas.openxmlformats.org/officeDocument/2006/math">
                    <m:r>
                      <a:rPr kumimoji="1" lang="en-US" altLang="ja-JP" sz="1200" b="0" i="1" smtClean="0">
                        <a:latin typeface="Cambria Math" panose="02040503050406030204" pitchFamily="18" charset="0"/>
                      </a:rPr>
                      <m:t>𝑒</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𝑥</m:t>
                    </m:r>
                    <m:r>
                      <a:rPr kumimoji="1" lang="en-US" altLang="ja-JP" sz="1200" b="0" i="1" smtClean="0">
                        <a:latin typeface="Cambria Math" panose="02040503050406030204" pitchFamily="18" charset="0"/>
                      </a:rPr>
                      <m:t>)</m:t>
                    </m:r>
                  </m:oMath>
                </a14:m>
                <a:r>
                  <a:rPr kumimoji="1" lang="ja-JP" altLang="en-US" sz="1200" dirty="0"/>
                  <a:t>とはある対象が介入を受ける確率を表したスコアです</a:t>
                </a:r>
                <a:endParaRPr kumimoji="1" lang="en-US" altLang="ja-JP" dirty="0"/>
              </a:p>
              <a:p>
                <a:r>
                  <a:rPr kumimoji="1" lang="ja-JP" altLang="en-US" dirty="0"/>
                  <a:t>傾向スコアを使って</a:t>
                </a:r>
                <a:r>
                  <a:rPr lang="en-US" altLang="ja-JP" sz="1200" dirty="0"/>
                  <a:t>, </a:t>
                </a:r>
                <a:r>
                  <a:rPr kumimoji="1" lang="en-US" altLang="ja-JP" sz="1200" b="0" dirty="0"/>
                  <a:t> </a:t>
                </a:r>
                <a:r>
                  <a:rPr kumimoji="1" lang="en-US" altLang="ja-JP" sz="1200" dirty="0"/>
                  <a:t>IPW(</a:t>
                </a:r>
                <a:r>
                  <a:rPr kumimoji="1" lang="ja-JP" altLang="en-US" sz="1200" dirty="0"/>
                  <a:t>逆確率重み付け法</a:t>
                </a:r>
                <a:r>
                  <a:rPr kumimoji="1" lang="en-US" altLang="ja-JP" sz="1200" dirty="0"/>
                  <a:t>)</a:t>
                </a:r>
                <a:r>
                  <a:rPr kumimoji="1" lang="ja-JP" altLang="en-US" sz="1200" dirty="0"/>
                  <a:t>で</a:t>
                </a:r>
                <a:r>
                  <a:rPr kumimoji="1" lang="en-US" altLang="ja-JP" sz="1200" dirty="0"/>
                  <a:t>ATE</a:t>
                </a:r>
                <a:r>
                  <a:rPr kumimoji="1" lang="ja-JP" altLang="en-US" sz="1200" dirty="0"/>
                  <a:t>を求められます</a:t>
                </a:r>
                <a:endParaRPr kumimoji="1" lang="en-US" altLang="ja-JP" dirty="0"/>
              </a:p>
              <a:p>
                <a:endParaRPr kumimoji="1" lang="en-US" altLang="ja-JP" dirty="0"/>
              </a:p>
              <a:p>
                <a:endParaRPr kumimoji="1" lang="en-US" altLang="ja-JP" dirty="0"/>
              </a:p>
              <a:p>
                <a:endParaRPr kumimoji="1" lang="en-US" altLang="ja-JP" dirty="0"/>
              </a:p>
              <a:p>
                <a:r>
                  <a:rPr kumimoji="1" lang="ja-JP" altLang="en-US" dirty="0"/>
                  <a:t>ーーー</a:t>
                </a:r>
                <a:endParaRPr kumimoji="1" lang="en-US" altLang="ja-JP" dirty="0"/>
              </a:p>
              <a:p>
                <a:r>
                  <a:rPr kumimoji="1" lang="ja-JP" altLang="en-US" dirty="0"/>
                  <a:t>傾向スコアとはある対象が処置を受ける確率を表したスコアである。</a:t>
                </a:r>
                <a:endParaRPr kumimoji="1" lang="en-US" altLang="ja-JP" dirty="0"/>
              </a:p>
              <a:p>
                <a:pPr/>
                <a14:m>
                  <m:oMathPara xmlns:m="http://schemas.openxmlformats.org/officeDocument/2006/math">
                    <m:oMathParaPr>
                      <m:jc m:val="centerGroup"/>
                    </m:oMathParaPr>
                    <m:oMath xmlns:m="http://schemas.openxmlformats.org/officeDocument/2006/math">
                      <m:r>
                        <a:rPr kumimoji="1" lang="en-US" altLang="ja-JP" sz="1200" b="0" i="1" smtClean="0">
                          <a:latin typeface="Cambria Math" panose="02040503050406030204" pitchFamily="18" charset="0"/>
                        </a:rPr>
                        <m:t>𝐴𝑇𝐸</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𝐸</m:t>
                      </m:r>
                      <m:d>
                        <m:dPr>
                          <m:ctrlPr>
                            <a:rPr kumimoji="1" lang="en-US" altLang="ja-JP" sz="1200" b="0" i="1" smtClean="0">
                              <a:latin typeface="Cambria Math" panose="02040503050406030204" pitchFamily="18" charset="0"/>
                            </a:rPr>
                          </m:ctrlPr>
                        </m:dPr>
                        <m:e>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𝑦</m:t>
                              </m:r>
                            </m:e>
                            <m:sub>
                              <m:r>
                                <a:rPr kumimoji="1" lang="en-US" altLang="ja-JP" sz="1200" b="0" i="1" smtClean="0">
                                  <a:latin typeface="Cambria Math" panose="02040503050406030204" pitchFamily="18" charset="0"/>
                                </a:rPr>
                                <m:t>1</m:t>
                              </m:r>
                            </m:sub>
                          </m:sSub>
                          <m:r>
                            <a:rPr kumimoji="1" lang="en-US" altLang="ja-JP" sz="1200" b="0" i="1" smtClean="0">
                              <a:latin typeface="Cambria Math" panose="02040503050406030204" pitchFamily="18" charset="0"/>
                            </a:rPr>
                            <m:t> −</m:t>
                          </m:r>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𝑦</m:t>
                              </m:r>
                            </m:e>
                            <m:sub>
                              <m:r>
                                <a:rPr kumimoji="1" lang="en-US" altLang="ja-JP" sz="1200" b="0" i="1" smtClean="0">
                                  <a:latin typeface="Cambria Math" panose="02040503050406030204" pitchFamily="18" charset="0"/>
                                </a:rPr>
                                <m:t>0</m:t>
                              </m:r>
                            </m:sub>
                          </m:sSub>
                        </m:e>
                      </m:d>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𝐸</m:t>
                      </m:r>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𝐸</m:t>
                      </m:r>
                      <m:d>
                        <m:dPr>
                          <m:sepChr m:val="∣"/>
                          <m:ctrlPr>
                            <a:rPr kumimoji="1" lang="en-US" altLang="ja-JP" sz="1200" b="0" i="1" smtClean="0">
                              <a:latin typeface="Cambria Math" panose="02040503050406030204" pitchFamily="18" charset="0"/>
                            </a:rPr>
                          </m:ctrlPr>
                        </m:dPr>
                        <m:e>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𝑦</m:t>
                              </m:r>
                            </m:e>
                            <m:sub>
                              <m:r>
                                <a:rPr kumimoji="1" lang="en-US" altLang="ja-JP" sz="1200" b="0" i="1" smtClean="0">
                                  <a:latin typeface="Cambria Math" panose="02040503050406030204" pitchFamily="18" charset="0"/>
                                </a:rPr>
                                <m:t>1</m:t>
                              </m:r>
                            </m:sub>
                          </m:sSub>
                        </m:e>
                        <m:e>
                          <m:r>
                            <a:rPr kumimoji="1" lang="en-US" altLang="ja-JP" sz="1200" b="0" i="1" smtClean="0">
                              <a:latin typeface="Cambria Math" panose="02040503050406030204" pitchFamily="18" charset="0"/>
                            </a:rPr>
                            <m:t>𝑒</m:t>
                          </m:r>
                          <m:d>
                            <m:dPr>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𝑥</m:t>
                              </m:r>
                            </m:e>
                          </m:d>
                          <m:r>
                            <a:rPr kumimoji="1" lang="en-US" altLang="ja-JP" sz="1200" b="0" i="1" smtClean="0">
                              <a:latin typeface="Cambria Math" panose="02040503050406030204" pitchFamily="18" charset="0"/>
                            </a:rPr>
                            <m:t>,</m:t>
                          </m:r>
                          <m:r>
                            <a:rPr lang="en-US" altLang="ja-JP" sz="1200" b="0" i="1" smtClean="0">
                              <a:latin typeface="Cambria Math" panose="02040503050406030204" pitchFamily="18" charset="0"/>
                            </a:rPr>
                            <m:t>𝑧</m:t>
                          </m:r>
                          <m:r>
                            <a:rPr lang="en-US" altLang="ja-JP" sz="1200" b="0" i="1" smtClean="0">
                              <a:latin typeface="Cambria Math" panose="02040503050406030204" pitchFamily="18" charset="0"/>
                            </a:rPr>
                            <m:t>=1</m:t>
                          </m:r>
                        </m:e>
                      </m:d>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𝐸</m:t>
                      </m:r>
                      <m:d>
                        <m:dPr>
                          <m:sepChr m:val="∣"/>
                          <m:ctrlPr>
                            <a:rPr kumimoji="1" lang="en-US" altLang="ja-JP" sz="1200" b="0" i="1" smtClean="0">
                              <a:latin typeface="Cambria Math" panose="02040503050406030204" pitchFamily="18" charset="0"/>
                            </a:rPr>
                          </m:ctrlPr>
                        </m:dPr>
                        <m:e>
                          <m:sSub>
                            <m:sSubPr>
                              <m:ctrlPr>
                                <a:rPr kumimoji="1" lang="en-US" altLang="ja-JP" sz="1200" b="0" i="1" smtClean="0">
                                  <a:latin typeface="Cambria Math" panose="02040503050406030204" pitchFamily="18" charset="0"/>
                                </a:rPr>
                              </m:ctrlPr>
                            </m:sSubPr>
                            <m:e>
                              <m:r>
                                <a:rPr kumimoji="1" lang="en-US" altLang="ja-JP" sz="1200" b="0" i="1" smtClean="0">
                                  <a:latin typeface="Cambria Math" panose="02040503050406030204" pitchFamily="18" charset="0"/>
                                </a:rPr>
                                <m:t>𝑦</m:t>
                              </m:r>
                            </m:e>
                            <m:sub>
                              <m:r>
                                <a:rPr kumimoji="1" lang="en-US" altLang="ja-JP" sz="1200" b="0" i="1" smtClean="0">
                                  <a:latin typeface="Cambria Math" panose="02040503050406030204" pitchFamily="18" charset="0"/>
                                </a:rPr>
                                <m:t>0</m:t>
                              </m:r>
                            </m:sub>
                          </m:sSub>
                        </m:e>
                        <m:e>
                          <m:r>
                            <a:rPr kumimoji="1" lang="en-US" altLang="ja-JP" sz="1200" b="0" i="1" smtClean="0">
                              <a:latin typeface="Cambria Math" panose="02040503050406030204" pitchFamily="18" charset="0"/>
                            </a:rPr>
                            <m:t>𝑒</m:t>
                          </m:r>
                          <m:d>
                            <m:dPr>
                              <m:ctrlPr>
                                <a:rPr kumimoji="1" lang="en-US" altLang="ja-JP" sz="1200" b="0" i="1" smtClean="0">
                                  <a:latin typeface="Cambria Math" panose="02040503050406030204" pitchFamily="18" charset="0"/>
                                </a:rPr>
                              </m:ctrlPr>
                            </m:dPr>
                            <m:e>
                              <m:r>
                                <a:rPr kumimoji="1" lang="en-US" altLang="ja-JP" sz="1200" b="0" i="1" smtClean="0">
                                  <a:latin typeface="Cambria Math" panose="02040503050406030204" pitchFamily="18" charset="0"/>
                                </a:rPr>
                                <m:t>𝑥</m:t>
                              </m:r>
                            </m:e>
                          </m:d>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𝑧</m:t>
                          </m:r>
                          <m:r>
                            <a:rPr kumimoji="1" lang="en-US" altLang="ja-JP" sz="1200" b="0" i="1" smtClean="0">
                              <a:latin typeface="Cambria Math" panose="02040503050406030204" pitchFamily="18" charset="0"/>
                            </a:rPr>
                            <m:t>=0</m:t>
                          </m:r>
                        </m:e>
                      </m:d>
                      <m:r>
                        <a:rPr kumimoji="1" lang="en-US" altLang="ja-JP" sz="1200" b="0" i="1" smtClean="0">
                          <a:latin typeface="Cambria Math" panose="02040503050406030204" pitchFamily="18" charset="0"/>
                        </a:rPr>
                        <m:t>]</m:t>
                      </m:r>
                    </m:oMath>
                  </m:oMathPara>
                </a14:m>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ja-JP" altLang="en-US" dirty="0"/>
                  <a:t>傾向スコアとはある対象が処置を受ける確率を表したスコアである。</a:t>
                </a:r>
                <a:endParaRPr kumimoji="1" lang="en-US" altLang="ja-JP" dirty="0"/>
              </a:p>
              <a:p>
                <a:r>
                  <a:rPr kumimoji="1" lang="en-US" altLang="ja-JP" sz="1200" b="0" i="0">
                    <a:latin typeface="Cambria Math" panose="02040503050406030204" pitchFamily="18" charset="0"/>
                  </a:rPr>
                  <a:t>𝐴𝑇𝐸=𝐸(𝑦_1  −𝑦_0 )=𝐸[𝐸(𝑦_1∣𝑒(𝑥),</a:t>
                </a:r>
                <a:r>
                  <a:rPr lang="en-US" altLang="ja-JP" sz="1200" b="0" i="0">
                    <a:latin typeface="Cambria Math" panose="02040503050406030204" pitchFamily="18" charset="0"/>
                  </a:rPr>
                  <a:t>𝑧=1)</a:t>
                </a:r>
                <a:r>
                  <a:rPr kumimoji="1" lang="en-US" altLang="ja-JP" sz="1200" b="0" i="0">
                    <a:latin typeface="Cambria Math" panose="02040503050406030204" pitchFamily="18" charset="0"/>
                  </a:rPr>
                  <a:t>−𝐸(𝑦_0∣𝑒(𝑥),𝑧=0)]</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E04F17EA-1D88-43E8-B4F8-743778D2051F}" type="slidenum">
              <a:rPr kumimoji="1" lang="ja-JP" altLang="en-US" smtClean="0"/>
              <a:t>39</a:t>
            </a:fld>
            <a:endParaRPr kumimoji="1" lang="ja-JP" altLang="en-US"/>
          </a:p>
        </p:txBody>
      </p:sp>
    </p:spTree>
    <p:extLst>
      <p:ext uri="{BB962C8B-B14F-4D97-AF65-F5344CB8AC3E}">
        <p14:creationId xmlns:p14="http://schemas.microsoft.com/office/powerpoint/2010/main" val="35796565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原稿</a:t>
            </a:r>
            <a:endParaRPr kumimoji="1" lang="en-US" altLang="ja-JP" dirty="0"/>
          </a:p>
          <a:p>
            <a:r>
              <a:rPr kumimoji="1" lang="ja-JP" altLang="en-US" dirty="0"/>
              <a:t>因果推論とはある事象が結果に影響を与えるかしらべる方法</a:t>
            </a:r>
            <a:endParaRPr kumimoji="1" lang="en-US" altLang="ja-JP" dirty="0"/>
          </a:p>
          <a:p>
            <a:r>
              <a:rPr lang="ja-JP" altLang="en-US" b="1" i="0" dirty="0">
                <a:solidFill>
                  <a:srgbClr val="333333"/>
                </a:solidFill>
                <a:effectLst/>
                <a:latin typeface="Yu Gothic" panose="020B0400000000000000" pitchFamily="50" charset="-128"/>
                <a:ea typeface="Yu Gothic" panose="020B0400000000000000" pitchFamily="50" charset="-128"/>
              </a:rPr>
              <a:t>因果推論</a:t>
            </a:r>
            <a:r>
              <a:rPr lang="ja-JP" altLang="en-US" b="0" i="0" dirty="0">
                <a:solidFill>
                  <a:srgbClr val="333333"/>
                </a:solidFill>
                <a:effectLst/>
                <a:latin typeface="Yu Gothic" panose="020B0400000000000000" pitchFamily="50" charset="-128"/>
                <a:ea typeface="Yu Gothic" panose="020B0400000000000000" pitchFamily="50" charset="-128"/>
              </a:rPr>
              <a:t>は、「</a:t>
            </a:r>
            <a:r>
              <a:rPr lang="en-US" altLang="ja-JP" b="0" i="0" dirty="0">
                <a:solidFill>
                  <a:srgbClr val="333333"/>
                </a:solidFill>
                <a:effectLst/>
                <a:latin typeface="Yu Gothic" panose="020B0400000000000000" pitchFamily="50" charset="-128"/>
                <a:ea typeface="Yu Gothic" panose="020B0400000000000000" pitchFamily="50" charset="-128"/>
              </a:rPr>
              <a:t>A</a:t>
            </a:r>
            <a:r>
              <a:rPr lang="ja-JP" altLang="en-US" b="0" i="0" dirty="0">
                <a:solidFill>
                  <a:srgbClr val="333333"/>
                </a:solidFill>
                <a:effectLst/>
                <a:latin typeface="Yu Gothic" panose="020B0400000000000000" pitchFamily="50" charset="-128"/>
                <a:ea typeface="Yu Gothic" panose="020B0400000000000000" pitchFamily="50" charset="-128"/>
              </a:rPr>
              <a:t>をすると</a:t>
            </a:r>
            <a:r>
              <a:rPr lang="en-US" altLang="ja-JP" b="0" i="0" dirty="0">
                <a:solidFill>
                  <a:srgbClr val="333333"/>
                </a:solidFill>
                <a:effectLst/>
                <a:latin typeface="Yu Gothic" panose="020B0400000000000000" pitchFamily="50" charset="-128"/>
                <a:ea typeface="Yu Gothic" panose="020B0400000000000000" pitchFamily="50" charset="-128"/>
              </a:rPr>
              <a:t>B</a:t>
            </a:r>
            <a:r>
              <a:rPr lang="ja-JP" altLang="en-US" b="0" i="0" dirty="0">
                <a:solidFill>
                  <a:srgbClr val="333333"/>
                </a:solidFill>
                <a:effectLst/>
                <a:latin typeface="Yu Gothic" panose="020B0400000000000000" pitchFamily="50" charset="-128"/>
                <a:ea typeface="Yu Gothic" panose="020B0400000000000000" pitchFamily="50" charset="-128"/>
              </a:rPr>
              <a:t>がどうなるか」を科学的に明らかにする方法です。単に「</a:t>
            </a:r>
            <a:r>
              <a:rPr lang="en-US" altLang="ja-JP" b="0" i="0" dirty="0">
                <a:solidFill>
                  <a:srgbClr val="333333"/>
                </a:solidFill>
                <a:effectLst/>
                <a:latin typeface="Yu Gothic" panose="020B0400000000000000" pitchFamily="50" charset="-128"/>
                <a:ea typeface="Yu Gothic" panose="020B0400000000000000" pitchFamily="50" charset="-128"/>
              </a:rPr>
              <a:t>A</a:t>
            </a:r>
            <a:r>
              <a:rPr lang="ja-JP" altLang="en-US" b="0" i="0" dirty="0">
                <a:solidFill>
                  <a:srgbClr val="333333"/>
                </a:solidFill>
                <a:effectLst/>
                <a:latin typeface="Yu Gothic" panose="020B0400000000000000" pitchFamily="50" charset="-128"/>
                <a:ea typeface="Yu Gothic" panose="020B0400000000000000" pitchFamily="50" charset="-128"/>
              </a:rPr>
              <a:t>と</a:t>
            </a:r>
            <a:r>
              <a:rPr lang="en-US" altLang="ja-JP" b="0" i="0" dirty="0">
                <a:solidFill>
                  <a:srgbClr val="333333"/>
                </a:solidFill>
                <a:effectLst/>
                <a:latin typeface="Yu Gothic" panose="020B0400000000000000" pitchFamily="50" charset="-128"/>
                <a:ea typeface="Yu Gothic" panose="020B0400000000000000" pitchFamily="50" charset="-128"/>
              </a:rPr>
              <a:t>B</a:t>
            </a:r>
            <a:r>
              <a:rPr lang="ja-JP" altLang="en-US" b="0" i="0" dirty="0">
                <a:solidFill>
                  <a:srgbClr val="333333"/>
                </a:solidFill>
                <a:effectLst/>
                <a:latin typeface="Yu Gothic" panose="020B0400000000000000" pitchFamily="50" charset="-128"/>
                <a:ea typeface="Yu Gothic" panose="020B0400000000000000" pitchFamily="50" charset="-128"/>
              </a:rPr>
              <a:t>が一緒に起こる」という</a:t>
            </a:r>
            <a:r>
              <a:rPr lang="ja-JP" altLang="en-US" b="1" i="0" dirty="0">
                <a:solidFill>
                  <a:srgbClr val="333333"/>
                </a:solidFill>
                <a:effectLst/>
                <a:latin typeface="Yu Gothic" panose="020B0400000000000000" pitchFamily="50" charset="-128"/>
                <a:ea typeface="Yu Gothic" panose="020B0400000000000000" pitchFamily="50" charset="-128"/>
              </a:rPr>
              <a:t>相関関係</a:t>
            </a:r>
            <a:r>
              <a:rPr lang="ja-JP" altLang="en-US" b="0" i="0" dirty="0">
                <a:solidFill>
                  <a:srgbClr val="333333"/>
                </a:solidFill>
                <a:effectLst/>
                <a:latin typeface="Yu Gothic" panose="020B0400000000000000" pitchFamily="50" charset="-128"/>
                <a:ea typeface="Yu Gothic" panose="020B0400000000000000" pitchFamily="50" charset="-128"/>
              </a:rPr>
              <a:t>を見るだけでなく、「</a:t>
            </a:r>
            <a:r>
              <a:rPr lang="en-US" altLang="ja-JP" b="0" i="0" dirty="0">
                <a:solidFill>
                  <a:srgbClr val="333333"/>
                </a:solidFill>
                <a:effectLst/>
                <a:latin typeface="Yu Gothic" panose="020B0400000000000000" pitchFamily="50" charset="-128"/>
                <a:ea typeface="Yu Gothic" panose="020B0400000000000000" pitchFamily="50" charset="-128"/>
              </a:rPr>
              <a:t>A</a:t>
            </a:r>
            <a:r>
              <a:rPr lang="ja-JP" altLang="en-US" b="0" i="0" dirty="0">
                <a:solidFill>
                  <a:srgbClr val="333333"/>
                </a:solidFill>
                <a:effectLst/>
                <a:latin typeface="Yu Gothic" panose="020B0400000000000000" pitchFamily="50" charset="-128"/>
                <a:ea typeface="Yu Gothic" panose="020B0400000000000000" pitchFamily="50" charset="-128"/>
              </a:rPr>
              <a:t>が</a:t>
            </a:r>
            <a:r>
              <a:rPr lang="en-US" altLang="ja-JP" b="0" i="0" dirty="0">
                <a:solidFill>
                  <a:srgbClr val="333333"/>
                </a:solidFill>
                <a:effectLst/>
                <a:latin typeface="Yu Gothic" panose="020B0400000000000000" pitchFamily="50" charset="-128"/>
                <a:ea typeface="Yu Gothic" panose="020B0400000000000000" pitchFamily="50" charset="-128"/>
              </a:rPr>
              <a:t>B</a:t>
            </a:r>
            <a:r>
              <a:rPr lang="ja-JP" altLang="en-US" b="0" i="0" dirty="0">
                <a:solidFill>
                  <a:srgbClr val="333333"/>
                </a:solidFill>
                <a:effectLst/>
                <a:latin typeface="Yu Gothic" panose="020B0400000000000000" pitchFamily="50" charset="-128"/>
                <a:ea typeface="Yu Gothic" panose="020B0400000000000000" pitchFamily="50" charset="-128"/>
              </a:rPr>
              <a:t>の原因となっているか」という</a:t>
            </a:r>
            <a:r>
              <a:rPr lang="ja-JP" altLang="en-US" b="1" i="0" dirty="0">
                <a:solidFill>
                  <a:srgbClr val="333333"/>
                </a:solidFill>
                <a:effectLst/>
                <a:latin typeface="Yu Gothic" panose="020B0400000000000000" pitchFamily="50" charset="-128"/>
                <a:ea typeface="Yu Gothic" panose="020B0400000000000000" pitchFamily="50" charset="-128"/>
              </a:rPr>
              <a:t>因果関係</a:t>
            </a:r>
            <a:r>
              <a:rPr lang="ja-JP" altLang="en-US" b="0" i="0" dirty="0">
                <a:solidFill>
                  <a:srgbClr val="333333"/>
                </a:solidFill>
                <a:effectLst/>
                <a:latin typeface="Yu Gothic" panose="020B0400000000000000" pitchFamily="50" charset="-128"/>
                <a:ea typeface="Yu Gothic" panose="020B0400000000000000" pitchFamily="50" charset="-128"/>
              </a:rPr>
              <a:t>を解明することを目指します。</a:t>
            </a:r>
            <a:endParaRPr kumimoji="1" lang="en-US" altLang="ja-JP" dirty="0"/>
          </a:p>
          <a:p>
            <a:endParaRPr kumimoji="1" lang="en-US" altLang="ja-JP" dirty="0"/>
          </a:p>
          <a:p>
            <a:endParaRPr kumimoji="1" lang="en-US" altLang="ja-JP" dirty="0"/>
          </a:p>
          <a:p>
            <a:endParaRPr kumimoji="1" lang="en-US" altLang="ja-JP" dirty="0"/>
          </a:p>
          <a:p>
            <a:r>
              <a:rPr kumimoji="1" lang="ja-JP" altLang="en-US" dirty="0"/>
              <a:t>観測データに対して結果に対する特定の要因のみの影響を調べるための手法</a:t>
            </a:r>
            <a:endParaRPr kumimoji="1" lang="en-US" altLang="ja-JP" dirty="0"/>
          </a:p>
          <a:p>
            <a:endParaRPr kumimoji="1" lang="en-US" altLang="ja-JP" dirty="0"/>
          </a:p>
          <a:p>
            <a:endParaRPr kumimoji="1" lang="en-US" altLang="ja-JP" dirty="0"/>
          </a:p>
          <a:p>
            <a:r>
              <a:rPr lang="ja-JP" altLang="en-US" b="0" i="0" dirty="0">
                <a:solidFill>
                  <a:srgbClr val="281B1B"/>
                </a:solidFill>
                <a:effectLst/>
                <a:latin typeface="ヒラギノ角ゴ ProN W3"/>
              </a:rPr>
              <a:t>結果に影響を与えている要因や結果と調べたい要因の両方に影響を与える要因（交絡因子）を含めて分析する必要があります．このように様々な要因を考慮して因果関係を調べる手法を因果推論と言います．</a:t>
            </a:r>
            <a:endParaRPr kumimoji="1" lang="ja-JP" altLang="en-US" dirty="0"/>
          </a:p>
        </p:txBody>
      </p:sp>
      <p:sp>
        <p:nvSpPr>
          <p:cNvPr id="4" name="スライド番号プレースホルダー 3"/>
          <p:cNvSpPr>
            <a:spLocks noGrp="1"/>
          </p:cNvSpPr>
          <p:nvPr>
            <p:ph type="sldNum" sz="quarter" idx="5"/>
          </p:nvPr>
        </p:nvSpPr>
        <p:spPr/>
        <p:txBody>
          <a:bodyPr/>
          <a:lstStyle/>
          <a:p>
            <a:fld id="{E04F17EA-1D88-43E8-B4F8-743778D2051F}" type="slidenum">
              <a:rPr kumimoji="1" lang="ja-JP" altLang="en-US" smtClean="0"/>
              <a:t>42</a:t>
            </a:fld>
            <a:endParaRPr kumimoji="1" lang="ja-JP" altLang="en-US"/>
          </a:p>
        </p:txBody>
      </p:sp>
    </p:spTree>
    <p:extLst>
      <p:ext uri="{BB962C8B-B14F-4D97-AF65-F5344CB8AC3E}">
        <p14:creationId xmlns:p14="http://schemas.microsoft.com/office/powerpoint/2010/main" val="36282600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傾向スコアとはある対象が処置を受ける確率を表したスコアである。</a:t>
            </a:r>
          </a:p>
        </p:txBody>
      </p:sp>
      <p:sp>
        <p:nvSpPr>
          <p:cNvPr id="4" name="スライド番号プレースホルダー 3"/>
          <p:cNvSpPr>
            <a:spLocks noGrp="1"/>
          </p:cNvSpPr>
          <p:nvPr>
            <p:ph type="sldNum" sz="quarter" idx="5"/>
          </p:nvPr>
        </p:nvSpPr>
        <p:spPr/>
        <p:txBody>
          <a:bodyPr/>
          <a:lstStyle/>
          <a:p>
            <a:fld id="{E04F17EA-1D88-43E8-B4F8-743778D2051F}" type="slidenum">
              <a:rPr kumimoji="1" lang="ja-JP" altLang="en-US" smtClean="0"/>
              <a:t>45</a:t>
            </a:fld>
            <a:endParaRPr kumimoji="1" lang="ja-JP" altLang="en-US"/>
          </a:p>
        </p:txBody>
      </p:sp>
    </p:spTree>
    <p:extLst>
      <p:ext uri="{BB962C8B-B14F-4D97-AF65-F5344CB8AC3E}">
        <p14:creationId xmlns:p14="http://schemas.microsoft.com/office/powerpoint/2010/main" val="21829915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傾向スコアとはある対象が処置を受ける確率を表したスコアである。</a:t>
            </a:r>
          </a:p>
        </p:txBody>
      </p:sp>
      <p:sp>
        <p:nvSpPr>
          <p:cNvPr id="4" name="スライド番号プレースホルダー 3"/>
          <p:cNvSpPr>
            <a:spLocks noGrp="1"/>
          </p:cNvSpPr>
          <p:nvPr>
            <p:ph type="sldNum" sz="quarter" idx="5"/>
          </p:nvPr>
        </p:nvSpPr>
        <p:spPr/>
        <p:txBody>
          <a:bodyPr/>
          <a:lstStyle/>
          <a:p>
            <a:fld id="{E04F17EA-1D88-43E8-B4F8-743778D2051F}" type="slidenum">
              <a:rPr kumimoji="1" lang="ja-JP" altLang="en-US" smtClean="0"/>
              <a:t>46</a:t>
            </a:fld>
            <a:endParaRPr kumimoji="1" lang="ja-JP" altLang="en-US"/>
          </a:p>
        </p:txBody>
      </p:sp>
    </p:spTree>
    <p:extLst>
      <p:ext uri="{BB962C8B-B14F-4D97-AF65-F5344CB8AC3E}">
        <p14:creationId xmlns:p14="http://schemas.microsoft.com/office/powerpoint/2010/main" val="40973824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そこで介入を受けるかどうかを目的変数とし</a:t>
            </a:r>
            <a:r>
              <a:rPr kumimoji="1" lang="en-US" altLang="ja-JP" dirty="0"/>
              <a:t>, </a:t>
            </a:r>
            <a:r>
              <a:rPr lang="ja-JP" altLang="en-US" dirty="0"/>
              <a:t>共変量と結果変数</a:t>
            </a:r>
            <a:r>
              <a:rPr lang="en-US" altLang="ja-JP" dirty="0"/>
              <a:t>y</a:t>
            </a:r>
            <a:r>
              <a:rPr lang="ja-JP" altLang="en-US" dirty="0"/>
              <a:t>を説明変数とした</a:t>
            </a:r>
            <a:endParaRPr lang="en-US" altLang="ja-JP" dirty="0"/>
          </a:p>
          <a:p>
            <a:r>
              <a:rPr lang="ja-JP" altLang="en-US" dirty="0">
                <a:solidFill>
                  <a:srgbClr val="C00000"/>
                </a:solidFill>
              </a:rPr>
              <a:t>真の分類確率に漸近的に一致する</a:t>
            </a:r>
            <a:r>
              <a:rPr lang="ja-JP" altLang="en-US" dirty="0"/>
              <a:t>ベイジアンネットワーク分類器を提案し</a:t>
            </a:r>
            <a:r>
              <a:rPr lang="en-US" altLang="ja-JP" dirty="0"/>
              <a:t>, </a:t>
            </a:r>
            <a:r>
              <a:rPr lang="ja-JP" altLang="en-US" dirty="0"/>
              <a:t>傾向スコアを推定する</a:t>
            </a:r>
            <a:endParaRPr kumimoji="1" lang="ja-JP" altLang="en-US" dirty="0"/>
          </a:p>
        </p:txBody>
      </p:sp>
      <p:sp>
        <p:nvSpPr>
          <p:cNvPr id="4" name="スライド番号プレースホルダー 3"/>
          <p:cNvSpPr>
            <a:spLocks noGrp="1"/>
          </p:cNvSpPr>
          <p:nvPr>
            <p:ph type="sldNum" sz="quarter" idx="5"/>
          </p:nvPr>
        </p:nvSpPr>
        <p:spPr/>
        <p:txBody>
          <a:bodyPr/>
          <a:lstStyle/>
          <a:p>
            <a:fld id="{E04F17EA-1D88-43E8-B4F8-743778D2051F}" type="slidenum">
              <a:rPr kumimoji="1" lang="ja-JP" altLang="en-US" smtClean="0"/>
              <a:t>47</a:t>
            </a:fld>
            <a:endParaRPr kumimoji="1" lang="ja-JP" altLang="en-US"/>
          </a:p>
        </p:txBody>
      </p:sp>
    </p:spTree>
    <p:extLst>
      <p:ext uri="{BB962C8B-B14F-4D97-AF65-F5344CB8AC3E}">
        <p14:creationId xmlns:p14="http://schemas.microsoft.com/office/powerpoint/2010/main" val="3296827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無作為化比較試験ができない場合、対象の特徴である共変量</a:t>
            </a:r>
            <a:r>
              <a:rPr kumimoji="1" lang="en-US" altLang="ja-JP" dirty="0"/>
              <a:t>x</a:t>
            </a:r>
            <a:r>
              <a:rPr kumimoji="1" lang="ja-JP" altLang="en-US" dirty="0"/>
              <a:t>に偏りがあり、平均介入効果を推定できません。</a:t>
            </a:r>
            <a:endParaRPr kumimoji="1" lang="en-US" altLang="ja-JP" dirty="0"/>
          </a:p>
          <a:p>
            <a:endParaRPr kumimoji="1" lang="en-US" altLang="ja-JP" dirty="0"/>
          </a:p>
          <a:p>
            <a:r>
              <a:rPr kumimoji="1" lang="en-US" altLang="ja-JP" dirty="0"/>
              <a:t>-----1:00</a:t>
            </a:r>
            <a:endParaRPr kumimoji="1" lang="ja-JP" altLang="en-US" dirty="0"/>
          </a:p>
        </p:txBody>
      </p:sp>
      <p:sp>
        <p:nvSpPr>
          <p:cNvPr id="4" name="スライド番号プレースホルダー 3"/>
          <p:cNvSpPr>
            <a:spLocks noGrp="1"/>
          </p:cNvSpPr>
          <p:nvPr>
            <p:ph type="sldNum" sz="quarter" idx="5"/>
          </p:nvPr>
        </p:nvSpPr>
        <p:spPr/>
        <p:txBody>
          <a:bodyPr/>
          <a:lstStyle/>
          <a:p>
            <a:fld id="{E04F17EA-1D88-43E8-B4F8-743778D2051F}" type="slidenum">
              <a:rPr kumimoji="1" lang="ja-JP" altLang="en-US" smtClean="0"/>
              <a:t>4</a:t>
            </a:fld>
            <a:endParaRPr kumimoji="1" lang="ja-JP" altLang="en-US"/>
          </a:p>
        </p:txBody>
      </p:sp>
    </p:spTree>
    <p:extLst>
      <p:ext uri="{BB962C8B-B14F-4D97-AF65-F5344CB8AC3E}">
        <p14:creationId xmlns:p14="http://schemas.microsoft.com/office/powerpoint/2010/main" val="30917343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原稿</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chemeClr val="accent2"/>
                </a:solidFill>
              </a:rPr>
              <a:t>ベイジアンネットワーク分類器</a:t>
            </a:r>
            <a:r>
              <a:rPr lang="ja-JP" altLang="en-US" dirty="0"/>
              <a:t>は，離散変数を扱う分類器として知られています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制約のない一般的なベイジアンネットワーク分類器を</a:t>
            </a:r>
            <a:r>
              <a:rPr lang="en-US" altLang="ja-JP" dirty="0">
                <a:solidFill>
                  <a:schemeClr val="accent2"/>
                </a:solidFill>
              </a:rPr>
              <a:t>GBN</a:t>
            </a:r>
            <a:r>
              <a:rPr lang="ja-JP" altLang="en-US" dirty="0"/>
              <a:t>と呼びます</a:t>
            </a:r>
            <a:endParaRPr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r>
              <a:rPr kumimoji="1" lang="ja-JP" altLang="en-US" dirty="0"/>
              <a:t>句読点の統一</a:t>
            </a:r>
          </a:p>
        </p:txBody>
      </p:sp>
      <p:sp>
        <p:nvSpPr>
          <p:cNvPr id="4" name="スライド番号プレースホルダー 3"/>
          <p:cNvSpPr>
            <a:spLocks noGrp="1"/>
          </p:cNvSpPr>
          <p:nvPr>
            <p:ph type="sldNum" sz="quarter" idx="5"/>
          </p:nvPr>
        </p:nvSpPr>
        <p:spPr/>
        <p:txBody>
          <a:bodyPr/>
          <a:lstStyle/>
          <a:p>
            <a:fld id="{F77AAD02-CFF7-4D14-8AEB-94F1BD56000E}" type="slidenum">
              <a:rPr kumimoji="1" lang="ja-JP" altLang="en-US" smtClean="0"/>
              <a:t>48</a:t>
            </a:fld>
            <a:endParaRPr kumimoji="1" lang="ja-JP" altLang="en-US"/>
          </a:p>
        </p:txBody>
      </p:sp>
    </p:spTree>
    <p:extLst>
      <p:ext uri="{BB962C8B-B14F-4D97-AF65-F5344CB8AC3E}">
        <p14:creationId xmlns:p14="http://schemas.microsoft.com/office/powerpoint/2010/main" val="13130635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離散確率変数集合</a:t>
            </a:r>
            <a:r>
              <a:rPr lang="en-US" altLang="ja-JP" dirty="0"/>
              <a:t>X0</a:t>
            </a:r>
            <a:r>
              <a:rPr lang="ja-JP" altLang="en-US" dirty="0"/>
              <a:t>から</a:t>
            </a:r>
            <a:r>
              <a:rPr lang="en-US" altLang="ja-JP" dirty="0" err="1"/>
              <a:t>Xn</a:t>
            </a:r>
            <a:r>
              <a:rPr lang="ja-JP" altLang="en-US" dirty="0"/>
              <a:t>において，各変数</a:t>
            </a:r>
            <a:r>
              <a:rPr lang="en-US" altLang="ja-JP" dirty="0"/>
              <a:t>Xi</a:t>
            </a:r>
            <a:r>
              <a:rPr lang="ja-JP" altLang="en-US" dirty="0"/>
              <a:t>は</a:t>
            </a:r>
            <a:r>
              <a:rPr lang="en-US" altLang="ja-JP" dirty="0" err="1"/>
              <a:t>ri</a:t>
            </a:r>
            <a:r>
              <a:rPr lang="ja-JP" altLang="en-US" dirty="0"/>
              <a:t>個の状態集合</a:t>
            </a:r>
            <a:r>
              <a:rPr lang="en-US" altLang="ja-JP" dirty="0"/>
              <a:t>1,,,ri</a:t>
            </a:r>
            <a:r>
              <a:rPr lang="ja-JP" altLang="en-US" dirty="0"/>
              <a:t>から一つ の値をとるとし，各変数</a:t>
            </a:r>
            <a:r>
              <a:rPr lang="en-US" altLang="ja-JP" dirty="0"/>
              <a:t>Xi</a:t>
            </a:r>
            <a:r>
              <a:rPr lang="ja-JP" altLang="en-US" dirty="0"/>
              <a:t>が値をとるとき，</a:t>
            </a:r>
            <a:r>
              <a:rPr lang="en-US" altLang="ja-JP" dirty="0"/>
              <a:t>Xi=k </a:t>
            </a:r>
            <a:r>
              <a:rPr lang="ja-JP" altLang="en-US" dirty="0"/>
              <a:t>と書く．</a:t>
            </a:r>
            <a:endParaRPr lang="en-US" altLang="ja-JP" dirty="0"/>
          </a:p>
          <a:p>
            <a:r>
              <a:rPr lang="ja-JP" altLang="en-US" dirty="0"/>
              <a:t>また，変数の親変数集合を</a:t>
            </a:r>
            <a:r>
              <a:rPr lang="en-US" altLang="ja-JP" dirty="0"/>
              <a:t>Gi</a:t>
            </a:r>
            <a:r>
              <a:rPr lang="ja-JP" altLang="en-US" dirty="0"/>
              <a:t>とし，ベイ ジアンネットワークの構造を</a:t>
            </a:r>
            <a:r>
              <a:rPr lang="en-US" altLang="ja-JP" dirty="0"/>
              <a:t>G=(G0,G1,,,Gn) </a:t>
            </a:r>
            <a:r>
              <a:rPr lang="ja-JP" altLang="en-US" dirty="0"/>
              <a:t>と定義する．さらに，</a:t>
            </a:r>
            <a:r>
              <a:rPr lang="en-US" altLang="ja-JP" dirty="0" err="1"/>
              <a:t>θijk</a:t>
            </a:r>
            <a:r>
              <a:rPr lang="ja-JP" altLang="en-US" dirty="0"/>
              <a:t>を</a:t>
            </a:r>
            <a:r>
              <a:rPr lang="en-US" altLang="ja-JP" dirty="0"/>
              <a:t>Gi</a:t>
            </a:r>
            <a:r>
              <a:rPr lang="ja-JP" altLang="en-US" dirty="0"/>
              <a:t>が</a:t>
            </a:r>
            <a:r>
              <a:rPr lang="en-US" altLang="ja-JP" dirty="0"/>
              <a:t>j</a:t>
            </a:r>
            <a:r>
              <a:rPr lang="ja-JP" altLang="en-US" dirty="0"/>
              <a:t>番目のパター ンをとったときに</a:t>
            </a:r>
            <a:r>
              <a:rPr lang="en-US" altLang="ja-JP" dirty="0"/>
              <a:t>Xi=k</a:t>
            </a:r>
            <a:r>
              <a:rPr lang="ja-JP" altLang="en-US" dirty="0"/>
              <a:t>となる 条件付き確率</a:t>
            </a:r>
            <a:r>
              <a:rPr lang="en-US" altLang="ja-JP" dirty="0"/>
              <a:t>P(Xi =</a:t>
            </a:r>
            <a:r>
              <a:rPr lang="en-US" altLang="ja-JP" dirty="0" err="1"/>
              <a:t>k|Gi</a:t>
            </a:r>
            <a:r>
              <a:rPr lang="en-US" altLang="ja-JP" dirty="0"/>
              <a:t> =j )</a:t>
            </a:r>
            <a:r>
              <a:rPr lang="ja-JP" altLang="en-US" dirty="0"/>
              <a:t>を示すパラメー タとし，</a:t>
            </a:r>
            <a:r>
              <a:rPr lang="en-US" altLang="ja-JP" dirty="0"/>
              <a:t>Θ = ∪ =1 </a:t>
            </a:r>
            <a:r>
              <a:rPr lang="ja-JP" altLang="en-US" dirty="0"/>
              <a:t>，</a:t>
            </a:r>
            <a:r>
              <a:rPr lang="en-US" altLang="ja-JP" dirty="0"/>
              <a:t>Θ= ∪ =0 ∪ =1 Θ </a:t>
            </a:r>
            <a:r>
              <a:rPr lang="ja-JP" altLang="en-US" dirty="0"/>
              <a:t>とする．ここで，</a:t>
            </a:r>
            <a:r>
              <a:rPr lang="en-US" altLang="ja-JP" dirty="0"/>
              <a:t>= ∏ : </a:t>
            </a:r>
            <a:r>
              <a:rPr lang="ja-JP" altLang="en-US" dirty="0"/>
              <a:t>である．</a:t>
            </a:r>
            <a:endParaRPr lang="en-US" altLang="ja-JP" dirty="0"/>
          </a:p>
          <a:p>
            <a:endParaRPr kumimoji="1" lang="en-US" altLang="ja-JP" dirty="0"/>
          </a:p>
          <a:p>
            <a:r>
              <a:rPr kumimoji="1" lang="ja-JP" altLang="en-US" dirty="0"/>
              <a:t>定義を書く</a:t>
            </a:r>
            <a:endParaRPr kumimoji="1" lang="en-US" altLang="ja-JP" dirty="0"/>
          </a:p>
          <a:p>
            <a:r>
              <a:rPr kumimoji="1" lang="ja-JP" altLang="en-US" dirty="0"/>
              <a:t>文章の切れ目</a:t>
            </a:r>
          </a:p>
        </p:txBody>
      </p:sp>
      <p:sp>
        <p:nvSpPr>
          <p:cNvPr id="4" name="スライド番号プレースホルダー 3"/>
          <p:cNvSpPr>
            <a:spLocks noGrp="1"/>
          </p:cNvSpPr>
          <p:nvPr>
            <p:ph type="sldNum" sz="quarter" idx="5"/>
          </p:nvPr>
        </p:nvSpPr>
        <p:spPr/>
        <p:txBody>
          <a:bodyPr/>
          <a:lstStyle/>
          <a:p>
            <a:fld id="{F77AAD02-CFF7-4D14-8AEB-94F1BD56000E}" type="slidenum">
              <a:rPr kumimoji="1" lang="ja-JP" altLang="en-US" smtClean="0"/>
              <a:t>49</a:t>
            </a:fld>
            <a:endParaRPr kumimoji="1" lang="ja-JP" altLang="en-US"/>
          </a:p>
        </p:txBody>
      </p:sp>
    </p:spTree>
    <p:extLst>
      <p:ext uri="{BB962C8B-B14F-4D97-AF65-F5344CB8AC3E}">
        <p14:creationId xmlns:p14="http://schemas.microsoft.com/office/powerpoint/2010/main" val="31127847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ATE</a:t>
                </a:r>
                <a:r>
                  <a:rPr lang="ja-JP" altLang="en-US" dirty="0"/>
                  <a:t>は推定した傾向スコアが</a:t>
                </a:r>
                <a:r>
                  <a:rPr lang="en-US" altLang="ja-JP" dirty="0"/>
                  <a:t>0</a:t>
                </a:r>
                <a:r>
                  <a:rPr lang="ja-JP" altLang="en-US" dirty="0"/>
                  <a:t>や</a:t>
                </a:r>
                <a:r>
                  <a:rPr lang="en-US" altLang="ja-JP" dirty="0"/>
                  <a:t>1</a:t>
                </a:r>
                <a:r>
                  <a:rPr lang="ja-JP" altLang="en-US" dirty="0"/>
                  <a:t>に近いときに絶対値が大きい値をとります。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BOOST</a:t>
                </a:r>
                <a:r>
                  <a:rPr lang="ja-JP" altLang="en-US" dirty="0"/>
                  <a:t>は傾向スコアを</a:t>
                </a:r>
                <a:r>
                  <a:rPr lang="en-US" altLang="ja-JP" dirty="0"/>
                  <a:t>0</a:t>
                </a:r>
                <a:r>
                  <a:rPr lang="ja-JP" altLang="en-US" dirty="0"/>
                  <a:t>や</a:t>
                </a:r>
                <a:r>
                  <a:rPr lang="en-US" altLang="ja-JP" dirty="0"/>
                  <a:t>1</a:t>
                </a:r>
                <a:r>
                  <a:rPr lang="ja-JP" altLang="en-US" dirty="0"/>
                  <a:t>に近い値に推定する場合があるため</a:t>
                </a:r>
                <a:r>
                  <a:rPr lang="en-US" altLang="ja-JP" dirty="0"/>
                  <a:t>ATE</a:t>
                </a:r>
                <a:r>
                  <a:rPr lang="ja-JP" altLang="en-US" dirty="0"/>
                  <a:t>が大きくなる傾向があり、</a:t>
                </a:r>
                <a:r>
                  <a:rPr lang="en-US" altLang="ja-JP" dirty="0"/>
                  <a:t>ATE</a:t>
                </a:r>
                <a:r>
                  <a:rPr lang="ja-JP" altLang="en-US" dirty="0"/>
                  <a:t>の推定精度が低くなると考えられます。</a:t>
                </a:r>
                <a:endParaRPr kumimoji="1" lang="ja-JP" altLang="en-US" dirty="0"/>
              </a:p>
              <a:p>
                <a:endParaRPr lang="en-US" altLang="ja-JP" dirty="0"/>
              </a:p>
              <a:p>
                <a:r>
                  <a:rPr lang="ja-JP" altLang="en-US" dirty="0"/>
                  <a:t>データで出す。プロットして出す</a:t>
                </a:r>
                <a:endParaRPr kumimoji="1" lang="en-US" altLang="ja-JP" dirty="0"/>
              </a:p>
              <a:p>
                <a:r>
                  <a:rPr kumimoji="1" lang="en-US" altLang="ja-JP" dirty="0"/>
                  <a:t>922</a:t>
                </a:r>
                <a:r>
                  <a:rPr kumimoji="1" lang="ja-JP" altLang="en-US" dirty="0"/>
                  <a:t>行目</a:t>
                </a:r>
              </a:p>
              <a:p>
                <a:endParaRPr lang="en-US" altLang="ja-JP" dirty="0"/>
              </a:p>
              <a:p>
                <a:endParaRPr lang="en-US" altLang="ja-JP" dirty="0"/>
              </a:p>
              <a:p>
                <a:r>
                  <a:rPr lang="ja-JP" altLang="en-US" dirty="0"/>
                  <a:t>、結果変数</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r>
                      <a:rPr lang="ja-JP" altLang="en-US" i="1">
                        <a:latin typeface="Cambria Math" panose="02040503050406030204" pitchFamily="18" charset="0"/>
                      </a:rPr>
                      <m:t>と</m:t>
                    </m:r>
                  </m:oMath>
                </a14:m>
                <a:r>
                  <a:rPr kumimoji="1" lang="ja-JP" altLang="en-US" dirty="0"/>
                  <a:t>介入</a:t>
                </a:r>
                <a14:m>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𝑍</m:t>
                        </m:r>
                      </m:e>
                      <m:sub>
                        <m:r>
                          <a:rPr lang="en-US" altLang="ja-JP" i="1">
                            <a:latin typeface="Cambria Math" panose="02040503050406030204" pitchFamily="18" charset="0"/>
                          </a:rPr>
                          <m:t>𝑖</m:t>
                        </m:r>
                      </m:sub>
                    </m:sSub>
                  </m:oMath>
                </a14:m>
                <a:r>
                  <a:rPr kumimoji="1" lang="ja-JP" altLang="en-US" dirty="0"/>
                  <a:t>が正</a:t>
                </a:r>
              </a:p>
            </p:txBody>
          </p:sp>
        </mc:Choice>
        <mc:Fallback xmlns="">
          <p:sp>
            <p:nvSpPr>
              <p:cNvPr id="3" name="ノート プレースホルダー 2"/>
              <p:cNvSpPr>
                <a:spLocks noGrp="1"/>
              </p:cNvSpPr>
              <p:nvPr>
                <p:ph type="body" idx="1"/>
              </p:nvPr>
            </p:nvSpPr>
            <p:spPr/>
            <p:txBody>
              <a:bodyPr/>
              <a:lstStyle/>
              <a:p>
                <a:r>
                  <a:rPr lang="ja-JP" altLang="en-US" dirty="0"/>
                  <a:t>、結果変数</a:t>
                </a:r>
                <a:r>
                  <a:rPr lang="en-US" altLang="ja-JP" b="0" i="0">
                    <a:latin typeface="Cambria Math" panose="02040503050406030204" pitchFamily="18" charset="0"/>
                  </a:rPr>
                  <a:t>𝑦_𝑖</a:t>
                </a:r>
                <a:r>
                  <a:rPr lang="ja-JP" altLang="en-US" b="0" i="0">
                    <a:latin typeface="Cambria Math" panose="02040503050406030204" pitchFamily="18" charset="0"/>
                  </a:rPr>
                  <a:t> </a:t>
                </a:r>
                <a:r>
                  <a:rPr lang="ja-JP" altLang="en-US" i="0">
                    <a:latin typeface="Cambria Math" panose="02040503050406030204" pitchFamily="18" charset="0"/>
                  </a:rPr>
                  <a:t>と</a:t>
                </a:r>
                <a:r>
                  <a:rPr kumimoji="1" lang="ja-JP" altLang="en-US" dirty="0"/>
                  <a:t>介入</a:t>
                </a:r>
                <a:r>
                  <a:rPr lang="en-US" altLang="ja-JP" b="0" i="0">
                    <a:latin typeface="Cambria Math" panose="02040503050406030204" pitchFamily="18" charset="0"/>
                  </a:rPr>
                  <a:t>𝑍_</a:t>
                </a:r>
                <a:r>
                  <a:rPr lang="en-US" altLang="ja-JP" i="0">
                    <a:latin typeface="Cambria Math" panose="02040503050406030204" pitchFamily="18" charset="0"/>
                  </a:rPr>
                  <a:t>𝑖</a:t>
                </a:r>
                <a:r>
                  <a:rPr kumimoji="1" lang="ja-JP" altLang="en-US" dirty="0"/>
                  <a:t>が正</a:t>
                </a:r>
              </a:p>
            </p:txBody>
          </p:sp>
        </mc:Fallback>
      </mc:AlternateContent>
      <p:sp>
        <p:nvSpPr>
          <p:cNvPr id="4" name="スライド番号プレースホルダー 3"/>
          <p:cNvSpPr>
            <a:spLocks noGrp="1"/>
          </p:cNvSpPr>
          <p:nvPr>
            <p:ph type="sldNum" sz="quarter" idx="5"/>
          </p:nvPr>
        </p:nvSpPr>
        <p:spPr/>
        <p:txBody>
          <a:bodyPr/>
          <a:lstStyle/>
          <a:p>
            <a:fld id="{E04F17EA-1D88-43E8-B4F8-743778D2051F}" type="slidenum">
              <a:rPr kumimoji="1" lang="ja-JP" altLang="en-US" smtClean="0"/>
              <a:t>51</a:t>
            </a:fld>
            <a:endParaRPr kumimoji="1" lang="ja-JP" altLang="en-US"/>
          </a:p>
        </p:txBody>
      </p:sp>
    </p:spTree>
    <p:extLst>
      <p:ext uri="{BB962C8B-B14F-4D97-AF65-F5344CB8AC3E}">
        <p14:creationId xmlns:p14="http://schemas.microsoft.com/office/powerpoint/2010/main" val="3917340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そこで</a:t>
                </a:r>
                <a:r>
                  <a:rPr kumimoji="1" lang="en-US" altLang="ja-JP" sz="1200" dirty="0"/>
                  <a:t>Rosenbaum &amp; Rubin [2] </a:t>
                </a:r>
                <a:r>
                  <a:rPr kumimoji="1" lang="ja-JP" altLang="en-US" sz="1200" dirty="0"/>
                  <a:t>は傾向スコアを用いた共変量調整法を提案しました。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傾向スコア</a:t>
                </a:r>
                <a:r>
                  <a:rPr kumimoji="1" lang="en-US" altLang="ja-JP" dirty="0"/>
                  <a:t>e(x)</a:t>
                </a:r>
                <a:r>
                  <a:rPr kumimoji="1" lang="ja-JP" altLang="en-US" dirty="0"/>
                  <a:t>は共変量を所与としたときの対象が介入を受ける確率です。</a:t>
                </a:r>
                <a:br>
                  <a:rPr kumimoji="1" lang="en-US" altLang="ja-JP" dirty="0"/>
                </a:br>
                <a:r>
                  <a:rPr kumimoji="1" lang="ja-JP" altLang="en-US" dirty="0"/>
                  <a:t>このとき、</a:t>
                </a:r>
                <a:r>
                  <a:rPr lang="ja-JP" altLang="en-US" dirty="0"/>
                  <a:t>共変量</a:t>
                </a:r>
                <a:r>
                  <a:rPr lang="en-US" altLang="ja-JP" dirty="0"/>
                  <a:t>x</a:t>
                </a:r>
                <a:r>
                  <a:rPr lang="ja-JP" altLang="en-US" dirty="0"/>
                  <a:t>を一次元の値として利用することが可能になるため</a:t>
                </a:r>
                <a:r>
                  <a:rPr kumimoji="1" lang="ja-JP" altLang="en-US" dirty="0"/>
                  <a:t>共変量を所与としたときの結果の期待値と傾向スコアを所与としたときの結果の期待値が一致します</a:t>
                </a:r>
                <a:br>
                  <a:rPr kumimoji="1" lang="en-US" altLang="ja-JP" dirty="0"/>
                </a:br>
                <a:r>
                  <a:rPr kumimoji="1" lang="ja-JP" altLang="en-US" dirty="0"/>
                  <a:t>傾向スコアを所与として結果と介入は独立であるため、（</a:t>
                </a:r>
                <a:r>
                  <a:rPr lang="ja-JP" altLang="en-US" sz="1200" b="0" i="0" dirty="0">
                    <a:solidFill>
                      <a:srgbClr val="111111"/>
                    </a:solidFill>
                    <a:effectLst/>
                    <a:latin typeface="-apple-system"/>
                  </a:rPr>
                  <a:t>平均介入効果</a:t>
                </a:r>
                <a:r>
                  <a:rPr lang="en-US" altLang="ja-JP" sz="1200" b="0" i="0" dirty="0">
                    <a:solidFill>
                      <a:srgbClr val="111111"/>
                    </a:solidFill>
                    <a:effectLst/>
                    <a:latin typeface="-apple-system"/>
                  </a:rPr>
                  <a:t>ATE</a:t>
                </a:r>
                <a:r>
                  <a:rPr lang="ja-JP" altLang="en-US" sz="1200" b="0" i="0" dirty="0">
                    <a:solidFill>
                      <a:srgbClr val="111111"/>
                    </a:solidFill>
                    <a:effectLst/>
                    <a:latin typeface="-apple-system"/>
                  </a:rPr>
                  <a:t>は介入群での結果の期待値と対照群での結果の期待値の差で表すことができ、）</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逆確率重みづけ法で</a:t>
                </a:r>
                <a:r>
                  <a:rPr kumimoji="1" lang="en-US" altLang="ja-JP" dirty="0"/>
                  <a:t>ATE</a:t>
                </a:r>
                <a:r>
                  <a:rPr kumimoji="1" lang="ja-JP" altLang="en-US" dirty="0"/>
                  <a:t>を推定できます。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br>
                  <a:rPr kumimoji="1" lang="en-US" altLang="ja-JP" dirty="0"/>
                </a:br>
                <a:r>
                  <a:rPr kumimoji="1" lang="en-US" altLang="ja-JP" dirty="0"/>
                  <a:t>----------------1:30</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spc="-5" dirty="0">
                    <a:solidFill>
                      <a:srgbClr val="2A156D"/>
                    </a:solidFill>
                    <a:latin typeface="MS PGothic"/>
                    <a:cs typeface="MS PGothic"/>
                  </a:rPr>
                  <a:t>どちらの群に所属するかが</a:t>
                </a:r>
                <a:r>
                  <a:rPr lang="ja-JP" altLang="en-US" sz="1200" dirty="0">
                    <a:solidFill>
                      <a:srgbClr val="2A156D"/>
                    </a:solidFill>
                    <a:latin typeface="MS PGothic"/>
                    <a:cs typeface="MS PGothic"/>
                  </a:rPr>
                  <a:t>共変量</a:t>
                </a:r>
                <a:r>
                  <a:rPr lang="en-US" altLang="ja-JP" sz="1200" spc="-27" dirty="0">
                    <a:solidFill>
                      <a:srgbClr val="2A156D"/>
                    </a:solidFill>
                    <a:latin typeface="Verdana"/>
                    <a:cs typeface="Verdana"/>
                  </a:rPr>
                  <a:t>X</a:t>
                </a:r>
                <a:r>
                  <a:rPr lang="ja-JP" altLang="en-US" sz="1200" spc="-18" dirty="0">
                    <a:solidFill>
                      <a:srgbClr val="2A156D"/>
                    </a:solidFill>
                    <a:latin typeface="MS PGothic"/>
                    <a:cs typeface="MS PGothic"/>
                  </a:rPr>
                  <a:t>にのみ依存</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rgbClr val="2A156D"/>
                    </a:solidFill>
                    <a:latin typeface="MS PGothic"/>
                    <a:cs typeface="MS PGothic"/>
                  </a:rPr>
                  <a:t>共変量</a:t>
                </a:r>
                <a:r>
                  <a:rPr lang="en-US" altLang="ja-JP" sz="1200" spc="-27" dirty="0">
                    <a:solidFill>
                      <a:srgbClr val="2A156D"/>
                    </a:solidFill>
                    <a:latin typeface="Verdana"/>
                    <a:cs typeface="Verdana"/>
                  </a:rPr>
                  <a:t>X</a:t>
                </a:r>
                <a:r>
                  <a:rPr lang="ja-JP" altLang="en-US" sz="1200" spc="-5" dirty="0">
                    <a:solidFill>
                      <a:srgbClr val="2A156D"/>
                    </a:solidFill>
                    <a:latin typeface="MS PGothic"/>
                    <a:cs typeface="MS PGothic"/>
                  </a:rPr>
                  <a:t>を一次元の値に次元縮約して利用</a:t>
                </a:r>
                <a:br>
                  <a:rPr lang="en-US" altLang="ja-JP" sz="1200" spc="-5" dirty="0">
                    <a:solidFill>
                      <a:srgbClr val="2A156D"/>
                    </a:solidFill>
                    <a:latin typeface="MS PGothic"/>
                    <a:cs typeface="MS PGothic"/>
                  </a:rPr>
                </a:br>
                <a:r>
                  <a:rPr lang="ja-JP" altLang="en-US" dirty="0"/>
                  <a:t>共変量</a:t>
                </a:r>
                <a:r>
                  <a:rPr lang="en-US" altLang="ja-JP" dirty="0"/>
                  <a:t>x</a:t>
                </a:r>
                <a:r>
                  <a:rPr lang="ja-JP" altLang="en-US" dirty="0"/>
                  <a:t>を一次元の値として利用することが可能になる</a:t>
                </a:r>
                <a:r>
                  <a:rPr lang="en-US" altLang="ja-JP" dirty="0"/>
                  <a:t>. </a:t>
                </a:r>
                <a:r>
                  <a:rPr lang="ja-JP" altLang="en-US" dirty="0"/>
                  <a:t>傾向スコアを用いることで</a:t>
                </a:r>
                <a:r>
                  <a:rPr lang="en-US" altLang="ja-JP" dirty="0"/>
                  <a:t>, </a:t>
                </a:r>
                <a:r>
                  <a:rPr lang="ja-JP" altLang="en-US" dirty="0"/>
                  <a:t>介入群と対照群の共変量の分布を一致させ</a:t>
                </a:r>
                <a:r>
                  <a:rPr lang="en-US" altLang="ja-JP" dirty="0"/>
                  <a:t>, </a:t>
                </a:r>
                <a:r>
                  <a:rPr lang="ja-JP" altLang="en-US" dirty="0"/>
                  <a:t>共変量によるバイア スを排除することができる</a:t>
                </a:r>
                <a:r>
                  <a:rPr lang="en-US" altLang="ja-JP" dirty="0"/>
                  <a:t>. </a:t>
                </a:r>
                <a:r>
                  <a:rPr lang="ja-JP" altLang="en-US" dirty="0"/>
                  <a:t>この手法を用いると</a:t>
                </a:r>
                <a:r>
                  <a:rPr lang="en-US" altLang="ja-JP" dirty="0"/>
                  <a:t>,</a:t>
                </a:r>
                <a:r>
                  <a:rPr lang="ja-JP" altLang="en-US" dirty="0"/>
                  <a:t>無作為化比較試験と同様に</a:t>
                </a:r>
                <a:r>
                  <a:rPr lang="en-US" altLang="ja-JP" dirty="0"/>
                  <a:t>,</a:t>
                </a:r>
                <a:r>
                  <a:rPr lang="ja-JP" altLang="en-US" dirty="0"/>
                  <a:t>共変量の影 響を排除した形で介入効果を推定できるため</a:t>
                </a:r>
                <a:r>
                  <a:rPr lang="en-US" altLang="ja-JP" dirty="0"/>
                  <a:t>,</a:t>
                </a:r>
                <a:r>
                  <a:rPr lang="ja-JP" altLang="en-US" dirty="0"/>
                  <a:t>観察データでも因果推論が適用可能となる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介入群と対照群の傾向スコアが等しいペアで比較可能となり、平均介入効果を推定できます。</a:t>
                </a:r>
                <a:br>
                  <a:rPr kumimoji="1" lang="en-US" altLang="ja-JP" dirty="0"/>
                </a:br>
                <a:r>
                  <a:rPr kumimoji="1" lang="ja-JP" altLang="en-US" dirty="0"/>
                  <a:t>傾向スコアにより介入群と対照群の共変量の分布のバランスが取れ、平均介入効果を推定できます。</a:t>
                </a:r>
                <a:r>
                  <a:rPr kumimoji="1" lang="en-US" altLang="ja-JP" dirty="0"/>
                  <a:t>(</a:t>
                </a:r>
                <a:r>
                  <a:rPr kumimoji="1" lang="ja-JP" altLang="en-US" dirty="0"/>
                  <a:t>介入の効果だけを比較できるようになります。</a:t>
                </a:r>
                <a:r>
                  <a:rPr kumimoji="1" lang="en-US" altLang="ja-JP" dirty="0"/>
                  <a:t>)</a:t>
                </a:r>
                <a:br>
                  <a:rPr kumimoji="1" lang="en-US" altLang="ja-JP" dirty="0"/>
                </a:br>
                <a:br>
                  <a:rPr kumimoji="1" lang="en-US" altLang="ja-JP" dirty="0"/>
                </a:br>
                <a:r>
                  <a:rPr kumimoji="1" lang="en-US" altLang="ja-JP" dirty="0"/>
                  <a:t>x</a:t>
                </a:r>
                <a:r>
                  <a:rPr kumimoji="1" lang="ja-JP" altLang="en-US" dirty="0"/>
                  <a:t>の全</a:t>
                </a:r>
                <a14:m>
                  <m:oMath xmlns:m="http://schemas.openxmlformats.org/officeDocument/2006/math">
                    <m:r>
                      <a:rPr kumimoji="1" lang="ja-JP" altLang="en-US" sz="1200" b="0" i="1" dirty="0" smtClean="0">
                        <a:latin typeface="Cambria Math" panose="02040503050406030204" pitchFamily="18" charset="0"/>
                      </a:rPr>
                      <m:t>パターン</m:t>
                    </m:r>
                    <m:sSub>
                      <m:sSubPr>
                        <m:ctrlPr>
                          <a:rPr lang="en-US" altLang="ja-JP" sz="1200" b="0" i="1" smtClean="0">
                            <a:latin typeface="Cambria Math" panose="02040503050406030204" pitchFamily="18" charset="0"/>
                          </a:rPr>
                        </m:ctrlPr>
                      </m:sSubPr>
                      <m:e>
                        <m:r>
                          <a:rPr lang="ja-JP" altLang="en-US" sz="1200" b="0" i="1" smtClean="0">
                            <a:latin typeface="Cambria Math" panose="02040503050406030204" pitchFamily="18" charset="0"/>
                          </a:rPr>
                          <m:t>の期待値　</m:t>
                        </m:r>
                        <m:r>
                          <a:rPr lang="en-US" altLang="ja-JP" sz="1200" b="0" i="1" smtClean="0">
                            <a:latin typeface="Cambria Math" panose="02040503050406030204" pitchFamily="18" charset="0"/>
                          </a:rPr>
                          <m:t>𝐸</m:t>
                        </m:r>
                      </m:e>
                      <m:sub>
                        <m:r>
                          <a:rPr lang="en-US" altLang="ja-JP" sz="1200" b="0" i="1" smtClean="0">
                            <a:latin typeface="Cambria Math" panose="02040503050406030204" pitchFamily="18" charset="0"/>
                          </a:rPr>
                          <m:t>𝑥</m:t>
                        </m:r>
                      </m:sub>
                    </m:sSub>
                    <m:r>
                      <a:rPr lang="en-US" altLang="ja-JP" sz="1200" b="0" i="1" smtClean="0">
                        <a:latin typeface="Cambria Math" panose="02040503050406030204" pitchFamily="18" charset="0"/>
                      </a:rPr>
                      <m:t>(</m:t>
                    </m:r>
                    <m:r>
                      <a:rPr lang="en-US" altLang="ja-JP" sz="1200" b="0" i="1" smtClean="0">
                        <a:latin typeface="Cambria Math" panose="02040503050406030204" pitchFamily="18" charset="0"/>
                      </a:rPr>
                      <m:t>𝐸</m:t>
                    </m:r>
                    <m:d>
                      <m:dPr>
                        <m:sepChr m:val="∣"/>
                        <m:ctrlPr>
                          <a:rPr lang="en-US" altLang="ja-JP" sz="1200" b="0" i="1" smtClean="0">
                            <a:latin typeface="Cambria Math" panose="02040503050406030204" pitchFamily="18" charset="0"/>
                          </a:rPr>
                        </m:ctrlPr>
                      </m:dPr>
                      <m:e>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𝑦</m:t>
                            </m:r>
                          </m:e>
                          <m:sub>
                            <m:r>
                              <a:rPr lang="en-US" altLang="ja-JP" sz="1200" b="0" i="1" smtClean="0">
                                <a:latin typeface="Cambria Math" panose="02040503050406030204" pitchFamily="18" charset="0"/>
                              </a:rPr>
                              <m:t>1</m:t>
                            </m:r>
                          </m:sub>
                        </m:sSub>
                      </m:e>
                      <m:e>
                        <m:r>
                          <a:rPr lang="en-US" altLang="ja-JP" sz="1200" b="0" i="1" smtClean="0">
                            <a:latin typeface="Cambria Math" panose="02040503050406030204" pitchFamily="18" charset="0"/>
                          </a:rPr>
                          <m:t>𝑒</m:t>
                        </m:r>
                        <m:d>
                          <m:dPr>
                            <m:ctrlPr>
                              <a:rPr lang="en-US" altLang="ja-JP" sz="1200" b="0" i="1" smtClean="0">
                                <a:latin typeface="Cambria Math" panose="02040503050406030204" pitchFamily="18" charset="0"/>
                              </a:rPr>
                            </m:ctrlPr>
                          </m:dPr>
                          <m:e>
                            <m:r>
                              <a:rPr lang="en-US" altLang="ja-JP" sz="1200" b="0" i="1" smtClean="0">
                                <a:latin typeface="Cambria Math" panose="02040503050406030204" pitchFamily="18" charset="0"/>
                              </a:rPr>
                              <m:t>𝑥</m:t>
                            </m:r>
                          </m:e>
                        </m:d>
                        <m:r>
                          <a:rPr lang="en-US" altLang="ja-JP" sz="1200" b="0" i="1" smtClean="0">
                            <a:latin typeface="Cambria Math" panose="02040503050406030204" pitchFamily="18" charset="0"/>
                          </a:rPr>
                          <m:t>, </m:t>
                        </m:r>
                        <m:r>
                          <a:rPr lang="en-US" altLang="ja-JP" sz="1200" b="0" i="1" smtClean="0">
                            <a:latin typeface="Cambria Math" panose="02040503050406030204" pitchFamily="18" charset="0"/>
                          </a:rPr>
                          <m:t>𝑧</m:t>
                        </m:r>
                        <m:r>
                          <a:rPr lang="en-US" altLang="ja-JP" sz="1200" b="0" i="1" smtClean="0">
                            <a:latin typeface="Cambria Math" panose="02040503050406030204" pitchFamily="18" charset="0"/>
                          </a:rPr>
                          <m:t>=1</m:t>
                        </m:r>
                      </m:e>
                    </m:d>
                    <m:r>
                      <a:rPr lang="en-US" altLang="ja-JP" sz="1200" b="0" i="1" smtClean="0">
                        <a:latin typeface="Cambria Math" panose="02040503050406030204" pitchFamily="18" charset="0"/>
                      </a:rPr>
                      <m:t>−</m:t>
                    </m:r>
                    <m:r>
                      <a:rPr lang="en-US" altLang="ja-JP" sz="1200" b="0" i="1" smtClean="0">
                        <a:latin typeface="Cambria Math" panose="02040503050406030204" pitchFamily="18" charset="0"/>
                      </a:rPr>
                      <m:t>𝐸</m:t>
                    </m:r>
                    <m:r>
                      <a:rPr lang="en-US" altLang="ja-JP" sz="1200" b="0" i="1" smtClean="0">
                        <a:latin typeface="Cambria Math" panose="02040503050406030204" pitchFamily="18" charset="0"/>
                      </a:rPr>
                      <m:t>(</m:t>
                    </m:r>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𝑦</m:t>
                        </m:r>
                      </m:e>
                      <m:sub>
                        <m:r>
                          <a:rPr lang="en-US" altLang="ja-JP" sz="1200" b="0" i="1" smtClean="0">
                            <a:latin typeface="Cambria Math" panose="02040503050406030204" pitchFamily="18" charset="0"/>
                          </a:rPr>
                          <m:t>0</m:t>
                        </m:r>
                      </m:sub>
                    </m:sSub>
                    <m:r>
                      <a:rPr lang="en-US" altLang="ja-JP" sz="1200" b="0" i="1" smtClean="0">
                        <a:latin typeface="Cambria Math" panose="02040503050406030204" pitchFamily="18" charset="0"/>
                      </a:rPr>
                      <m:t>∣</m:t>
                    </m:r>
                    <m:r>
                      <a:rPr lang="en-US" altLang="ja-JP" sz="1200" b="0" i="1" smtClean="0">
                        <a:latin typeface="Cambria Math" panose="02040503050406030204" pitchFamily="18" charset="0"/>
                      </a:rPr>
                      <m:t>𝑒</m:t>
                    </m:r>
                    <m:r>
                      <a:rPr lang="en-US" altLang="ja-JP" sz="1200" b="0" i="1" smtClean="0">
                        <a:latin typeface="Cambria Math" panose="02040503050406030204" pitchFamily="18" charset="0"/>
                      </a:rPr>
                      <m:t>(</m:t>
                    </m:r>
                    <m:r>
                      <a:rPr lang="en-US" altLang="ja-JP" sz="1200" b="0" i="1" smtClean="0">
                        <a:latin typeface="Cambria Math" panose="02040503050406030204" pitchFamily="18" charset="0"/>
                      </a:rPr>
                      <m:t>𝑥</m:t>
                    </m:r>
                    <m:r>
                      <a:rPr lang="en-US" altLang="ja-JP" sz="1200" b="0" i="1" smtClean="0">
                        <a:latin typeface="Cambria Math" panose="02040503050406030204" pitchFamily="18" charset="0"/>
                      </a:rPr>
                      <m:t>), </m:t>
                    </m:r>
                    <m:r>
                      <a:rPr lang="en-US" altLang="ja-JP" sz="1200" b="0" i="1" smtClean="0">
                        <a:latin typeface="Cambria Math" panose="02040503050406030204" pitchFamily="18" charset="0"/>
                      </a:rPr>
                      <m:t>𝑧</m:t>
                    </m:r>
                    <m:r>
                      <a:rPr lang="en-US" altLang="ja-JP" sz="1200" b="0" i="1" smtClean="0">
                        <a:latin typeface="Cambria Math" panose="02040503050406030204" pitchFamily="18" charset="0"/>
                      </a:rPr>
                      <m:t>=0))</m:t>
                    </m:r>
                  </m:oMath>
                </a14:m>
                <a:br>
                  <a:rPr kumimoji="1" lang="en-US" altLang="ja-JP" dirty="0"/>
                </a:br>
                <a:r>
                  <a:rPr kumimoji="1" lang="ja-JP" altLang="en-US" dirty="0"/>
                  <a:t>式を書く</a:t>
                </a:r>
                <a:br>
                  <a:rPr kumimoji="1" lang="en-US" altLang="ja-JP" dirty="0"/>
                </a:br>
                <a:r>
                  <a:rPr kumimoji="1" lang="ja-JP" altLang="en-US" dirty="0"/>
                  <a:t>なんで傾向スコアがいいか言う</a:t>
                </a:r>
                <a:br>
                  <a:rPr kumimoji="1" lang="en-US" altLang="ja-JP" dirty="0"/>
                </a:br>
                <a:r>
                  <a:rPr kumimoji="1" lang="ja-JP" altLang="en-US" dirty="0"/>
                  <a:t>期待値が一致するから</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数式書く図を消す</a:t>
                </a:r>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そこで</a:t>
                </a:r>
                <a:r>
                  <a:rPr kumimoji="1" lang="en-US" altLang="ja-JP" sz="1200" dirty="0"/>
                  <a:t>Rosenbaum &amp; Rubin [2] </a:t>
                </a:r>
                <a:r>
                  <a:rPr kumimoji="1" lang="ja-JP" altLang="en-US" sz="1200" dirty="0"/>
                  <a:t>は傾向スコアを用いた共変量調整法を提案しました。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傾向スコア</a:t>
                </a:r>
                <a:r>
                  <a:rPr kumimoji="1" lang="en-US" altLang="ja-JP" dirty="0"/>
                  <a:t>e(x)</a:t>
                </a:r>
                <a:r>
                  <a:rPr kumimoji="1" lang="ja-JP" altLang="en-US" dirty="0"/>
                  <a:t>は共変量を所与としたときの対象が介入を受ける確率です。</a:t>
                </a:r>
                <a:br>
                  <a:rPr kumimoji="1" lang="en-US" altLang="ja-JP" dirty="0"/>
                </a:br>
                <a:r>
                  <a:rPr kumimoji="1" lang="ja-JP" altLang="en-US" dirty="0"/>
                  <a:t>このとき、</a:t>
                </a:r>
                <a:r>
                  <a:rPr lang="ja-JP" altLang="en-US" dirty="0"/>
                  <a:t>共変量</a:t>
                </a:r>
                <a:r>
                  <a:rPr lang="en-US" altLang="ja-JP" dirty="0"/>
                  <a:t>x</a:t>
                </a:r>
                <a:r>
                  <a:rPr lang="ja-JP" altLang="en-US" dirty="0"/>
                  <a:t>を一次元の値として利用することが可能になるため</a:t>
                </a:r>
                <a:r>
                  <a:rPr kumimoji="1" lang="ja-JP" altLang="en-US" dirty="0"/>
                  <a:t>共変量を所与としたときの結果の期待値と傾向スコアを所与としたときの結果の期待値が一致します</a:t>
                </a:r>
                <a:br>
                  <a:rPr kumimoji="1" lang="en-US" altLang="ja-JP" dirty="0"/>
                </a:br>
                <a:r>
                  <a:rPr kumimoji="1" lang="ja-JP" altLang="en-US" dirty="0"/>
                  <a:t>傾向スコアを所与として結果と介入は独立であるため、</a:t>
                </a:r>
                <a:r>
                  <a:rPr lang="ja-JP" altLang="en-US" sz="1200" b="0" i="0" dirty="0">
                    <a:solidFill>
                      <a:srgbClr val="111111"/>
                    </a:solidFill>
                    <a:effectLst/>
                    <a:latin typeface="-apple-system"/>
                  </a:rPr>
                  <a:t>平均介入効果</a:t>
                </a:r>
                <a:r>
                  <a:rPr lang="en-US" altLang="ja-JP" sz="1200" b="0" i="0" dirty="0">
                    <a:solidFill>
                      <a:srgbClr val="111111"/>
                    </a:solidFill>
                    <a:effectLst/>
                    <a:latin typeface="-apple-system"/>
                  </a:rPr>
                  <a:t>ATE</a:t>
                </a:r>
                <a:r>
                  <a:rPr lang="ja-JP" altLang="en-US" sz="1200" b="0" i="0" dirty="0">
                    <a:solidFill>
                      <a:srgbClr val="111111"/>
                    </a:solidFill>
                    <a:effectLst/>
                    <a:latin typeface="-apple-system"/>
                  </a:rPr>
                  <a:t>は介入群での結果の期待値と対照群での結果の期待値の差で表すことができ、</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逆確率重みづけ法で</a:t>
                </a:r>
                <a:r>
                  <a:rPr kumimoji="1" lang="en-US" altLang="ja-JP" dirty="0"/>
                  <a:t>ATE</a:t>
                </a:r>
                <a:r>
                  <a:rPr kumimoji="1" lang="ja-JP" altLang="en-US" dirty="0"/>
                  <a:t>を推定できます。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br>
                  <a:rPr kumimoji="1" lang="en-US" altLang="ja-JP" dirty="0"/>
                </a:b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spc="-5" dirty="0">
                    <a:solidFill>
                      <a:srgbClr val="2A156D"/>
                    </a:solidFill>
                    <a:latin typeface="MS PGothic"/>
                    <a:cs typeface="MS PGothic"/>
                  </a:rPr>
                  <a:t>どちらの群に所属するかが</a:t>
                </a:r>
                <a:r>
                  <a:rPr lang="ja-JP" altLang="en-US" sz="1200" dirty="0">
                    <a:solidFill>
                      <a:srgbClr val="2A156D"/>
                    </a:solidFill>
                    <a:latin typeface="MS PGothic"/>
                    <a:cs typeface="MS PGothic"/>
                  </a:rPr>
                  <a:t>共変量</a:t>
                </a:r>
                <a:r>
                  <a:rPr lang="en-US" altLang="ja-JP" sz="1200" spc="-27" dirty="0">
                    <a:solidFill>
                      <a:srgbClr val="2A156D"/>
                    </a:solidFill>
                    <a:latin typeface="Verdana"/>
                    <a:cs typeface="Verdana"/>
                  </a:rPr>
                  <a:t>X</a:t>
                </a:r>
                <a:r>
                  <a:rPr lang="ja-JP" altLang="en-US" sz="1200" spc="-18" dirty="0">
                    <a:solidFill>
                      <a:srgbClr val="2A156D"/>
                    </a:solidFill>
                    <a:latin typeface="MS PGothic"/>
                    <a:cs typeface="MS PGothic"/>
                  </a:rPr>
                  <a:t>にのみ依存</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rgbClr val="2A156D"/>
                    </a:solidFill>
                    <a:latin typeface="MS PGothic"/>
                    <a:cs typeface="MS PGothic"/>
                  </a:rPr>
                  <a:t>共変量</a:t>
                </a:r>
                <a:r>
                  <a:rPr lang="en-US" altLang="ja-JP" sz="1200" spc="-27" dirty="0">
                    <a:solidFill>
                      <a:srgbClr val="2A156D"/>
                    </a:solidFill>
                    <a:latin typeface="Verdana"/>
                    <a:cs typeface="Verdana"/>
                  </a:rPr>
                  <a:t>X</a:t>
                </a:r>
                <a:r>
                  <a:rPr lang="ja-JP" altLang="en-US" sz="1200" spc="-5" dirty="0">
                    <a:solidFill>
                      <a:srgbClr val="2A156D"/>
                    </a:solidFill>
                    <a:latin typeface="MS PGothic"/>
                    <a:cs typeface="MS PGothic"/>
                  </a:rPr>
                  <a:t>を一次元の値に次元縮約して利用</a:t>
                </a:r>
                <a:br>
                  <a:rPr lang="en-US" altLang="ja-JP" sz="1200" spc="-5" dirty="0">
                    <a:solidFill>
                      <a:srgbClr val="2A156D"/>
                    </a:solidFill>
                    <a:latin typeface="MS PGothic"/>
                    <a:cs typeface="MS PGothic"/>
                  </a:rPr>
                </a:br>
                <a:r>
                  <a:rPr lang="ja-JP" altLang="en-US" dirty="0"/>
                  <a:t>共変量</a:t>
                </a:r>
                <a:r>
                  <a:rPr lang="en-US" altLang="ja-JP" dirty="0"/>
                  <a:t>x</a:t>
                </a:r>
                <a:r>
                  <a:rPr lang="ja-JP" altLang="en-US" dirty="0"/>
                  <a:t>を一次元の値として利用することが可能になる</a:t>
                </a:r>
                <a:r>
                  <a:rPr lang="en-US" altLang="ja-JP" dirty="0"/>
                  <a:t>. </a:t>
                </a:r>
                <a:r>
                  <a:rPr lang="ja-JP" altLang="en-US" dirty="0"/>
                  <a:t>傾向スコアを用いることで</a:t>
                </a:r>
                <a:r>
                  <a:rPr lang="en-US" altLang="ja-JP" dirty="0"/>
                  <a:t>, </a:t>
                </a:r>
                <a:r>
                  <a:rPr lang="ja-JP" altLang="en-US" dirty="0"/>
                  <a:t>介入群と対照群の共変量の分布を一致させ</a:t>
                </a:r>
                <a:r>
                  <a:rPr lang="en-US" altLang="ja-JP" dirty="0"/>
                  <a:t>, </a:t>
                </a:r>
                <a:r>
                  <a:rPr lang="ja-JP" altLang="en-US" dirty="0"/>
                  <a:t>共変量によるバイア スを排除することができる</a:t>
                </a:r>
                <a:r>
                  <a:rPr lang="en-US" altLang="ja-JP" dirty="0"/>
                  <a:t>. </a:t>
                </a:r>
                <a:r>
                  <a:rPr lang="ja-JP" altLang="en-US" dirty="0"/>
                  <a:t>この手法を用いると</a:t>
                </a:r>
                <a:r>
                  <a:rPr lang="en-US" altLang="ja-JP" dirty="0"/>
                  <a:t>,</a:t>
                </a:r>
                <a:r>
                  <a:rPr lang="ja-JP" altLang="en-US" dirty="0"/>
                  <a:t>無作為化比較試験と同様に</a:t>
                </a:r>
                <a:r>
                  <a:rPr lang="en-US" altLang="ja-JP" dirty="0"/>
                  <a:t>,</a:t>
                </a:r>
                <a:r>
                  <a:rPr lang="ja-JP" altLang="en-US" dirty="0"/>
                  <a:t>共変量の影 響を排除した形で介入効果を推定できるため</a:t>
                </a:r>
                <a:r>
                  <a:rPr lang="en-US" altLang="ja-JP" dirty="0"/>
                  <a:t>,</a:t>
                </a:r>
                <a:r>
                  <a:rPr lang="ja-JP" altLang="en-US" dirty="0"/>
                  <a:t>観察データでも因果推論が適用可能となる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介入群と対照群の傾向スコアが等しいペアで比較可能となり、平均介入効果を推定できます。</a:t>
                </a:r>
                <a:br>
                  <a:rPr kumimoji="1" lang="en-US" altLang="ja-JP" dirty="0"/>
                </a:br>
                <a:r>
                  <a:rPr kumimoji="1" lang="ja-JP" altLang="en-US" dirty="0"/>
                  <a:t>傾向スコアにより介入群と対照群の共変量の分布のバランスが取れ、平均介入効果を推定できます。</a:t>
                </a:r>
                <a:r>
                  <a:rPr kumimoji="1" lang="en-US" altLang="ja-JP" dirty="0"/>
                  <a:t>(</a:t>
                </a:r>
                <a:r>
                  <a:rPr kumimoji="1" lang="ja-JP" altLang="en-US" dirty="0"/>
                  <a:t>介入の効果だけを比較できるようになります。</a:t>
                </a:r>
                <a:r>
                  <a:rPr kumimoji="1" lang="en-US" altLang="ja-JP" dirty="0"/>
                  <a:t>)</a:t>
                </a:r>
                <a:br>
                  <a:rPr kumimoji="1" lang="en-US" altLang="ja-JP" dirty="0"/>
                </a:br>
                <a:br>
                  <a:rPr kumimoji="1" lang="en-US" altLang="ja-JP" dirty="0"/>
                </a:br>
                <a:r>
                  <a:rPr kumimoji="1" lang="en-US" altLang="ja-JP" dirty="0"/>
                  <a:t>x</a:t>
                </a:r>
                <a:r>
                  <a:rPr kumimoji="1" lang="ja-JP" altLang="en-US" dirty="0"/>
                  <a:t>の全</a:t>
                </a:r>
                <a:r>
                  <a:rPr kumimoji="1" lang="ja-JP" altLang="en-US" sz="1200" b="0" i="0" dirty="0">
                    <a:latin typeface="Cambria Math" panose="02040503050406030204" pitchFamily="18" charset="0"/>
                  </a:rPr>
                  <a:t>パターン</a:t>
                </a:r>
                <a:r>
                  <a:rPr lang="en-US" altLang="ja-JP" sz="1200" b="0" i="0">
                    <a:latin typeface="Cambria Math" panose="02040503050406030204" pitchFamily="18" charset="0"/>
                  </a:rPr>
                  <a:t>〖</a:t>
                </a:r>
                <a:r>
                  <a:rPr lang="ja-JP" altLang="en-US" sz="1200" b="0" i="0">
                    <a:latin typeface="Cambria Math" panose="02040503050406030204" pitchFamily="18" charset="0"/>
                  </a:rPr>
                  <a:t>の期待値　</a:t>
                </a:r>
                <a:r>
                  <a:rPr lang="en-US" altLang="ja-JP" sz="1200" b="0" i="0">
                    <a:latin typeface="Cambria Math" panose="02040503050406030204" pitchFamily="18" charset="0"/>
                  </a:rPr>
                  <a:t>𝐸〗_𝑥 (𝐸(𝑦_1∣𝑒(𝑥), 𝑧=1)−𝐸(𝑦_0∣𝑒(𝑥), 𝑧=0))</a:t>
                </a:r>
                <a:br>
                  <a:rPr kumimoji="1" lang="en-US" altLang="ja-JP" dirty="0"/>
                </a:br>
                <a:r>
                  <a:rPr kumimoji="1" lang="ja-JP" altLang="en-US" dirty="0"/>
                  <a:t>式を書く</a:t>
                </a:r>
                <a:br>
                  <a:rPr kumimoji="1" lang="en-US" altLang="ja-JP" dirty="0"/>
                </a:br>
                <a:r>
                  <a:rPr kumimoji="1" lang="ja-JP" altLang="en-US" dirty="0"/>
                  <a:t>なんで傾向スコアがいいか言う</a:t>
                </a:r>
                <a:br>
                  <a:rPr kumimoji="1" lang="en-US" altLang="ja-JP" dirty="0"/>
                </a:br>
                <a:r>
                  <a:rPr kumimoji="1" lang="ja-JP" altLang="en-US" dirty="0"/>
                  <a:t>期待値が一致するから</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数式書く図を消す</a:t>
                </a:r>
              </a:p>
            </p:txBody>
          </p:sp>
        </mc:Fallback>
      </mc:AlternateContent>
      <p:sp>
        <p:nvSpPr>
          <p:cNvPr id="4" name="スライド番号プレースホルダー 3"/>
          <p:cNvSpPr>
            <a:spLocks noGrp="1"/>
          </p:cNvSpPr>
          <p:nvPr>
            <p:ph type="sldNum" sz="quarter" idx="5"/>
          </p:nvPr>
        </p:nvSpPr>
        <p:spPr/>
        <p:txBody>
          <a:bodyPr/>
          <a:lstStyle/>
          <a:p>
            <a:fld id="{E04F17EA-1D88-43E8-B4F8-743778D2051F}" type="slidenum">
              <a:rPr kumimoji="1" lang="ja-JP" altLang="en-US" smtClean="0"/>
              <a:t>5</a:t>
            </a:fld>
            <a:endParaRPr kumimoji="1" lang="ja-JP" altLang="en-US"/>
          </a:p>
        </p:txBody>
      </p:sp>
    </p:spTree>
    <p:extLst>
      <p:ext uri="{BB962C8B-B14F-4D97-AF65-F5344CB8AC3E}">
        <p14:creationId xmlns:p14="http://schemas.microsoft.com/office/powerpoint/2010/main" val="3972853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33350" indent="0">
              <a:buNone/>
            </a:pPr>
            <a:r>
              <a:rPr kumimoji="1" lang="ja-JP" altLang="en-US" sz="1200" dirty="0"/>
              <a:t>傾向スコアの推定にはロジスティック回帰が最も用いられますが</a:t>
            </a:r>
            <a:endParaRPr lang="en-US" altLang="ja-JP" sz="1200" dirty="0"/>
          </a:p>
          <a:p>
            <a:pPr marL="133350" indent="0">
              <a:buNone/>
            </a:pPr>
            <a:r>
              <a:rPr lang="ja-JP" altLang="en-US" sz="1200" dirty="0"/>
              <a:t>傾向スコアの</a:t>
            </a:r>
            <a:r>
              <a:rPr lang="en-US" altLang="ja-JP" sz="1200" dirty="0"/>
              <a:t>logit</a:t>
            </a:r>
            <a:r>
              <a:rPr lang="ja-JP" altLang="en-US" sz="1200" dirty="0"/>
              <a:t>が共変量の線形関数で表現できない場合</a:t>
            </a:r>
            <a:r>
              <a:rPr lang="en-US" altLang="ja-JP" sz="1200" dirty="0"/>
              <a:t>, </a:t>
            </a:r>
            <a:r>
              <a:rPr lang="ja-JP" altLang="en-US" sz="1200" dirty="0">
                <a:solidFill>
                  <a:srgbClr val="C00000"/>
                </a:solidFill>
              </a:rPr>
              <a:t>推定に一致性</a:t>
            </a:r>
            <a:r>
              <a:rPr lang="ja-JP" altLang="en-US" sz="1200" dirty="0"/>
              <a:t>がなくなるためこの手法は適しません</a:t>
            </a:r>
            <a:endParaRPr lang="en-US" altLang="ja-JP" sz="1200" dirty="0"/>
          </a:p>
          <a:p>
            <a:pPr marL="133350" indent="0">
              <a:buNone/>
            </a:pPr>
            <a:endParaRPr lang="en-US" altLang="ja-JP" sz="1200" dirty="0"/>
          </a:p>
          <a:p>
            <a:pPr marL="133350" indent="0">
              <a:buNone/>
            </a:pPr>
            <a:r>
              <a:rPr kumimoji="1" lang="ja-JP" altLang="en-US" dirty="0"/>
              <a:t>ーーー</a:t>
            </a:r>
            <a:r>
              <a:rPr kumimoji="1" lang="en-US" altLang="ja-JP" dirty="0"/>
              <a:t>1:40</a:t>
            </a:r>
          </a:p>
          <a:p>
            <a:pPr marL="133350" indent="0">
              <a:buNone/>
            </a:pPr>
            <a:r>
              <a:rPr kumimoji="1" lang="ja-JP" altLang="en-US" dirty="0"/>
              <a:t>一致性　サンプルサイズ大きい</a:t>
            </a:r>
            <a:r>
              <a:rPr lang="ja-JP" altLang="en-US" dirty="0"/>
              <a:t>漸近的に真の確率を推定する保証がない</a:t>
            </a:r>
            <a:endParaRPr kumimoji="1" lang="en-US" altLang="ja-JP" dirty="0"/>
          </a:p>
          <a:p>
            <a:pPr marL="133350" indent="0">
              <a:buNone/>
            </a:pPr>
            <a:endParaRPr kumimoji="1" lang="en-US" altLang="ja-JP" dirty="0"/>
          </a:p>
          <a:p>
            <a:pPr marL="133350" indent="0">
              <a:buNone/>
            </a:pPr>
            <a:r>
              <a:rPr lang="ja-JP" altLang="en-US" dirty="0"/>
              <a:t>傾向スコアにおける</a:t>
            </a:r>
            <a:r>
              <a:rPr lang="en-US" altLang="ja-JP" b="1" dirty="0"/>
              <a:t>logit</a:t>
            </a:r>
            <a:r>
              <a:rPr lang="ja-JP" altLang="en-US" dirty="0"/>
              <a:t>とは、ロジスティック回帰を用いて推定される確率を表現する関数の一部です</a:t>
            </a:r>
            <a:endParaRPr lang="en-US" altLang="ja-JP" dirty="0"/>
          </a:p>
          <a:p>
            <a:pPr marL="133350" indent="0">
              <a:buNone/>
            </a:pPr>
            <a:endParaRPr kumimoji="1" lang="en-US" altLang="ja-JP" dirty="0"/>
          </a:p>
          <a:p>
            <a:r>
              <a:rPr lang="ja-JP" altLang="en-US" b="1" dirty="0"/>
              <a:t>ロジスティック回帰</a:t>
            </a:r>
          </a:p>
          <a:p>
            <a:pPr>
              <a:buFont typeface="Arial" panose="020B0604020202020204" pitchFamily="34" charset="0"/>
              <a:buChar char="•"/>
            </a:pPr>
            <a:r>
              <a:rPr lang="ja-JP" altLang="en-US" b="1" dirty="0"/>
              <a:t>目的</a:t>
            </a:r>
            <a:r>
              <a:rPr lang="en-US" altLang="ja-JP" dirty="0"/>
              <a:t>: </a:t>
            </a:r>
            <a:r>
              <a:rPr lang="ja-JP" altLang="en-US" dirty="0"/>
              <a:t>分類問題に使用される回帰モデルで、特に</a:t>
            </a:r>
            <a:r>
              <a:rPr lang="en-US" altLang="ja-JP" dirty="0"/>
              <a:t>2</a:t>
            </a:r>
            <a:r>
              <a:rPr lang="ja-JP" altLang="en-US" dirty="0"/>
              <a:t>値分類（バイナリ分類）に用いられます。</a:t>
            </a:r>
          </a:p>
          <a:p>
            <a:pPr>
              <a:buFont typeface="Arial" panose="020B0604020202020204" pitchFamily="34" charset="0"/>
              <a:buChar char="•"/>
            </a:pPr>
            <a:r>
              <a:rPr lang="ja-JP" altLang="en-US" b="1" dirty="0"/>
              <a:t>特徴</a:t>
            </a:r>
            <a:r>
              <a:rPr lang="en-US" altLang="ja-JP" dirty="0"/>
              <a:t>: </a:t>
            </a:r>
            <a:r>
              <a:rPr lang="ja-JP" altLang="en-US" dirty="0"/>
              <a:t>線形回帰の拡張で、シグモイド関数を用いて結果を</a:t>
            </a:r>
            <a:r>
              <a:rPr lang="en-US" altLang="ja-JP" dirty="0"/>
              <a:t>0</a:t>
            </a:r>
            <a:r>
              <a:rPr lang="ja-JP" altLang="en-US" dirty="0"/>
              <a:t>～</a:t>
            </a:r>
            <a:r>
              <a:rPr lang="en-US" altLang="ja-JP" dirty="0"/>
              <a:t>1</a:t>
            </a:r>
            <a:r>
              <a:rPr lang="ja-JP" altLang="en-US" dirty="0"/>
              <a:t>の確率に変換し、</a:t>
            </a:r>
            <a:r>
              <a:rPr lang="en-US" altLang="ja-JP" dirty="0"/>
              <a:t>2</a:t>
            </a:r>
            <a:r>
              <a:rPr lang="ja-JP" altLang="en-US" dirty="0"/>
              <a:t>つのクラスに分類します。</a:t>
            </a:r>
          </a:p>
          <a:p>
            <a:pPr marL="133350" indent="0">
              <a:buNone/>
            </a:pPr>
            <a:endParaRPr kumimoji="1" lang="ja-JP" altLang="en-US" dirty="0"/>
          </a:p>
        </p:txBody>
      </p:sp>
      <p:sp>
        <p:nvSpPr>
          <p:cNvPr id="4" name="スライド番号プレースホルダー 3"/>
          <p:cNvSpPr>
            <a:spLocks noGrp="1"/>
          </p:cNvSpPr>
          <p:nvPr>
            <p:ph type="sldNum" sz="quarter" idx="5"/>
          </p:nvPr>
        </p:nvSpPr>
        <p:spPr/>
        <p:txBody>
          <a:bodyPr/>
          <a:lstStyle/>
          <a:p>
            <a:fld id="{E04F17EA-1D88-43E8-B4F8-743778D2051F}" type="slidenum">
              <a:rPr kumimoji="1" lang="ja-JP" altLang="en-US" smtClean="0"/>
              <a:t>6</a:t>
            </a:fld>
            <a:endParaRPr kumimoji="1" lang="ja-JP" altLang="en-US"/>
          </a:p>
        </p:txBody>
      </p:sp>
    </p:spTree>
    <p:extLst>
      <p:ext uri="{BB962C8B-B14F-4D97-AF65-F5344CB8AC3E}">
        <p14:creationId xmlns:p14="http://schemas.microsoft.com/office/powerpoint/2010/main" val="246909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他にもこれらの手法による傾向スコア推定がありますが</a:t>
            </a:r>
            <a:r>
              <a:rPr lang="en-US" altLang="ja-JP" sz="1200" dirty="0"/>
              <a:t>, </a:t>
            </a:r>
            <a:r>
              <a:rPr lang="ja-JP" altLang="en-US" sz="1200" dirty="0">
                <a:solidFill>
                  <a:srgbClr val="C00000"/>
                </a:solidFill>
              </a:rPr>
              <a:t>漸近的に真の確率を推定する保証がありません</a:t>
            </a:r>
            <a:endParaRPr lang="en-US" altLang="ja-JP" sz="1200" dirty="0">
              <a:solidFill>
                <a:srgbClr val="C00000"/>
              </a:solidFill>
            </a:endParaRPr>
          </a:p>
          <a:p>
            <a:endParaRPr kumimoji="1" lang="en-US" altLang="ja-JP" sz="1200" dirty="0">
              <a:solidFill>
                <a:srgbClr val="C00000"/>
              </a:solidFill>
            </a:endParaRPr>
          </a:p>
          <a:p>
            <a:r>
              <a:rPr kumimoji="1" lang="ja-JP" altLang="en-US" sz="1200" dirty="0">
                <a:solidFill>
                  <a:srgbClr val="C00000"/>
                </a:solidFill>
              </a:rPr>
              <a:t>ーーー</a:t>
            </a:r>
            <a:r>
              <a:rPr kumimoji="1" lang="en-US" altLang="ja-JP" sz="1200" dirty="0">
                <a:solidFill>
                  <a:srgbClr val="C00000"/>
                </a:solidFill>
              </a:rPr>
              <a:t>1:50</a:t>
            </a:r>
          </a:p>
          <a:p>
            <a:r>
              <a:rPr lang="ja-JP" altLang="en-US" b="1" dirty="0"/>
              <a:t>勾配ブースティング </a:t>
            </a:r>
            <a:r>
              <a:rPr lang="en-US" altLang="ja-JP" b="1" dirty="0"/>
              <a:t>(Gradient Boosting)</a:t>
            </a:r>
          </a:p>
          <a:p>
            <a:pPr>
              <a:buFont typeface="Arial" panose="020B0604020202020204" pitchFamily="34" charset="0"/>
              <a:buChar char="•"/>
            </a:pPr>
            <a:r>
              <a:rPr lang="ja-JP" altLang="en-US" b="1" dirty="0"/>
              <a:t>目的</a:t>
            </a:r>
            <a:r>
              <a:rPr lang="en-US" altLang="ja-JP" dirty="0"/>
              <a:t>: </a:t>
            </a:r>
            <a:r>
              <a:rPr lang="ja-JP" altLang="en-US" dirty="0"/>
              <a:t>主に回帰や分類問題に使用される、アンサンブル学習の手法の一種です。弱い学習器（通常は決定木）を逐次的に学習させ、予測精度を向上させます。</a:t>
            </a:r>
          </a:p>
          <a:p>
            <a:pPr>
              <a:buFont typeface="Arial" panose="020B0604020202020204" pitchFamily="34" charset="0"/>
              <a:buChar char="•"/>
            </a:pPr>
            <a:r>
              <a:rPr lang="ja-JP" altLang="en-US" b="1" dirty="0"/>
              <a:t>特徴</a:t>
            </a:r>
            <a:r>
              <a:rPr lang="en-US" altLang="ja-JP" dirty="0"/>
              <a:t>: </a:t>
            </a:r>
            <a:r>
              <a:rPr lang="ja-JP" altLang="en-US" dirty="0"/>
              <a:t>各学習ステップで前の学習器の誤差を補正するように新しいモデルを追加していくことで、最終的なモデルを構築します。</a:t>
            </a:r>
          </a:p>
          <a:p>
            <a:pPr>
              <a:buFont typeface="Arial" panose="020B0604020202020204" pitchFamily="34" charset="0"/>
              <a:buChar char="•"/>
            </a:pPr>
            <a:r>
              <a:rPr lang="ja-JP" altLang="en-US" b="1" dirty="0"/>
              <a:t>長所</a:t>
            </a:r>
            <a:r>
              <a:rPr lang="en-US" altLang="ja-JP" dirty="0"/>
              <a:t>:</a:t>
            </a:r>
          </a:p>
          <a:p>
            <a:pPr marL="742950" lvl="1" indent="-285750">
              <a:buFont typeface="Arial" panose="020B0604020202020204" pitchFamily="34" charset="0"/>
              <a:buChar char="•"/>
            </a:pPr>
            <a:r>
              <a:rPr lang="ja-JP" altLang="en-US" dirty="0"/>
              <a:t>非線形な複雑なデータに対しても高い予測精度を持つ。</a:t>
            </a:r>
          </a:p>
          <a:p>
            <a:pPr marL="742950" lvl="1" indent="-285750">
              <a:buFont typeface="Arial" panose="020B0604020202020204" pitchFamily="34" charset="0"/>
              <a:buChar char="•"/>
            </a:pPr>
            <a:r>
              <a:rPr lang="ja-JP" altLang="en-US" dirty="0"/>
              <a:t>ハイパーパラメータを適切に調整すれば、非常に強力なモデルが構築できる。</a:t>
            </a:r>
          </a:p>
          <a:p>
            <a:pPr>
              <a:buFont typeface="Arial" panose="020B0604020202020204" pitchFamily="34" charset="0"/>
              <a:buChar char="•"/>
            </a:pPr>
            <a:r>
              <a:rPr lang="ja-JP" altLang="en-US" b="1" dirty="0"/>
              <a:t>短所</a:t>
            </a:r>
            <a:r>
              <a:rPr lang="en-US" altLang="ja-JP" dirty="0"/>
              <a:t>:</a:t>
            </a:r>
          </a:p>
          <a:p>
            <a:pPr marL="742950" lvl="1" indent="-285750">
              <a:buFont typeface="Arial" panose="020B0604020202020204" pitchFamily="34" charset="0"/>
              <a:buChar char="•"/>
            </a:pPr>
            <a:r>
              <a:rPr lang="ja-JP" altLang="en-US" dirty="0"/>
              <a:t>訓練時間が長くなる可能性がある。</a:t>
            </a:r>
          </a:p>
          <a:p>
            <a:pPr marL="742950" lvl="1" indent="-285750">
              <a:buFont typeface="Arial" panose="020B0604020202020204" pitchFamily="34" charset="0"/>
              <a:buChar char="•"/>
            </a:pPr>
            <a:r>
              <a:rPr lang="ja-JP" altLang="en-US" dirty="0"/>
              <a:t>過学習しやすい場合がある。</a:t>
            </a:r>
          </a:p>
          <a:p>
            <a:r>
              <a:rPr lang="ja-JP" altLang="en-US" b="1" dirty="0"/>
              <a:t>ニューラルネットワーク</a:t>
            </a:r>
          </a:p>
          <a:p>
            <a:pPr>
              <a:buFont typeface="Arial" panose="020B0604020202020204" pitchFamily="34" charset="0"/>
              <a:buChar char="•"/>
            </a:pPr>
            <a:r>
              <a:rPr lang="ja-JP" altLang="en-US" b="1" dirty="0"/>
              <a:t>目的</a:t>
            </a:r>
            <a:r>
              <a:rPr lang="en-US" altLang="ja-JP" dirty="0"/>
              <a:t>: </a:t>
            </a:r>
            <a:r>
              <a:rPr lang="ja-JP" altLang="en-US" dirty="0"/>
              <a:t>回帰、分類、時系列予測、画像認識など、幅広いタスクに使用されます。</a:t>
            </a:r>
          </a:p>
          <a:p>
            <a:pPr>
              <a:buFont typeface="Arial" panose="020B0604020202020204" pitchFamily="34" charset="0"/>
              <a:buChar char="•"/>
            </a:pPr>
            <a:r>
              <a:rPr lang="ja-JP" altLang="en-US" b="1" dirty="0"/>
              <a:t>特徴</a:t>
            </a:r>
            <a:r>
              <a:rPr lang="en-US" altLang="ja-JP" dirty="0"/>
              <a:t>: </a:t>
            </a:r>
            <a:r>
              <a:rPr lang="ja-JP" altLang="en-US" dirty="0"/>
              <a:t>複数の層とノードで構成され、データの複雑なパターンを学習します。非線形変換を行うため、非常に複雑な関係を捉えることが可能です。</a:t>
            </a:r>
          </a:p>
          <a:p>
            <a:pPr>
              <a:buFont typeface="Arial" panose="020B0604020202020204" pitchFamily="34" charset="0"/>
              <a:buChar char="•"/>
            </a:pPr>
            <a:r>
              <a:rPr lang="ja-JP" altLang="en-US" b="1" dirty="0"/>
              <a:t>長所</a:t>
            </a:r>
            <a:r>
              <a:rPr lang="en-US" altLang="ja-JP" dirty="0"/>
              <a:t>:</a:t>
            </a:r>
          </a:p>
          <a:p>
            <a:pPr marL="742950" lvl="1" indent="-285750">
              <a:buFont typeface="Arial" panose="020B0604020202020204" pitchFamily="34" charset="0"/>
              <a:buChar char="•"/>
            </a:pPr>
            <a:r>
              <a:rPr lang="ja-JP" altLang="en-US" dirty="0"/>
              <a:t>非線形なデータや非常に複雑なデータに対して強力な予測能力を持つ。</a:t>
            </a:r>
          </a:p>
          <a:p>
            <a:pPr marL="742950" lvl="1" indent="-285750">
              <a:buFont typeface="Arial" panose="020B0604020202020204" pitchFamily="34" charset="0"/>
              <a:buChar char="•"/>
            </a:pPr>
            <a:r>
              <a:rPr lang="ja-JP" altLang="en-US" dirty="0"/>
              <a:t>大量のデータに対して高いパフォーマンスを発揮する。</a:t>
            </a:r>
          </a:p>
          <a:p>
            <a:pPr>
              <a:buFont typeface="Arial" panose="020B0604020202020204" pitchFamily="34" charset="0"/>
              <a:buChar char="•"/>
            </a:pPr>
            <a:r>
              <a:rPr lang="ja-JP" altLang="en-US" b="1" dirty="0"/>
              <a:t>短所</a:t>
            </a:r>
            <a:r>
              <a:rPr lang="en-US" altLang="ja-JP" dirty="0"/>
              <a:t>:</a:t>
            </a:r>
          </a:p>
          <a:p>
            <a:pPr marL="742950" lvl="1" indent="-285750">
              <a:buFont typeface="Arial" panose="020B0604020202020204" pitchFamily="34" charset="0"/>
              <a:buChar char="•"/>
            </a:pPr>
            <a:r>
              <a:rPr lang="ja-JP" altLang="en-US" dirty="0"/>
              <a:t>訓練に時間がかかる。</a:t>
            </a:r>
          </a:p>
          <a:p>
            <a:pPr marL="742950" lvl="1" indent="-285750">
              <a:buFont typeface="Arial" panose="020B0604020202020204" pitchFamily="34" charset="0"/>
              <a:buChar char="•"/>
            </a:pPr>
            <a:r>
              <a:rPr lang="ja-JP" altLang="en-US" dirty="0"/>
              <a:t>適切なハイパーパラメータの選択が難しく、過学習のリスクがある。</a:t>
            </a:r>
          </a:p>
          <a:p>
            <a:r>
              <a:rPr lang="en-US" altLang="ja-JP" b="1" dirty="0"/>
              <a:t>4. </a:t>
            </a:r>
            <a:r>
              <a:rPr lang="ja-JP" altLang="en-US" b="1" dirty="0"/>
              <a:t>決定木</a:t>
            </a:r>
          </a:p>
          <a:p>
            <a:pPr>
              <a:buFont typeface="Arial" panose="020B0604020202020204" pitchFamily="34" charset="0"/>
              <a:buChar char="•"/>
            </a:pPr>
            <a:r>
              <a:rPr lang="ja-JP" altLang="en-US" b="1" dirty="0"/>
              <a:t>目的</a:t>
            </a:r>
            <a:r>
              <a:rPr lang="en-US" altLang="ja-JP" dirty="0"/>
              <a:t>: </a:t>
            </a:r>
            <a:r>
              <a:rPr lang="ja-JP" altLang="en-US" dirty="0"/>
              <a:t>回帰や分類のタスクに使用されるシンプルで直感的なモデルです。</a:t>
            </a:r>
          </a:p>
          <a:p>
            <a:pPr>
              <a:buFont typeface="Arial" panose="020B0604020202020204" pitchFamily="34" charset="0"/>
              <a:buChar char="•"/>
            </a:pPr>
            <a:r>
              <a:rPr lang="ja-JP" altLang="en-US" b="1" dirty="0"/>
              <a:t>特徴</a:t>
            </a:r>
            <a:r>
              <a:rPr lang="en-US" altLang="ja-JP" dirty="0"/>
              <a:t>: </a:t>
            </a:r>
            <a:r>
              <a:rPr lang="ja-JP" altLang="en-US" dirty="0"/>
              <a:t>データを木構造に基づいて分割し、最終的な予測を行います。各ノードでデータが分割され、葉でクラスや値を予測します。</a:t>
            </a:r>
          </a:p>
          <a:p>
            <a:pPr>
              <a:buFont typeface="Arial" panose="020B0604020202020204" pitchFamily="34" charset="0"/>
              <a:buChar char="•"/>
            </a:pPr>
            <a:r>
              <a:rPr lang="ja-JP" altLang="en-US" b="1" dirty="0"/>
              <a:t>長所</a:t>
            </a:r>
            <a:r>
              <a:rPr lang="en-US" altLang="ja-JP" dirty="0"/>
              <a:t>:</a:t>
            </a:r>
          </a:p>
          <a:p>
            <a:pPr marL="742950" lvl="1" indent="-285750">
              <a:buFont typeface="Arial" panose="020B0604020202020204" pitchFamily="34" charset="0"/>
              <a:buChar char="•"/>
            </a:pPr>
            <a:r>
              <a:rPr lang="ja-JP" altLang="en-US" dirty="0"/>
              <a:t>結果の解釈が容易で、特徴量の重要度もわかりやすい。</a:t>
            </a:r>
          </a:p>
          <a:p>
            <a:pPr marL="742950" lvl="1" indent="-285750">
              <a:buFont typeface="Arial" panose="020B0604020202020204" pitchFamily="34" charset="0"/>
              <a:buChar char="•"/>
            </a:pPr>
            <a:r>
              <a:rPr lang="ja-JP" altLang="en-US" dirty="0"/>
              <a:t>非常に高速に訓練できる。</a:t>
            </a:r>
          </a:p>
          <a:p>
            <a:pPr>
              <a:buFont typeface="Arial" panose="020B0604020202020204" pitchFamily="34" charset="0"/>
              <a:buChar char="•"/>
            </a:pPr>
            <a:r>
              <a:rPr lang="ja-JP" altLang="en-US" b="1" dirty="0"/>
              <a:t>短所</a:t>
            </a:r>
            <a:r>
              <a:rPr lang="en-US" altLang="ja-JP" dirty="0"/>
              <a:t>:</a:t>
            </a:r>
          </a:p>
          <a:p>
            <a:pPr marL="742950" lvl="1" indent="-285750">
              <a:buFont typeface="Arial" panose="020B0604020202020204" pitchFamily="34" charset="0"/>
              <a:buChar char="•"/>
            </a:pPr>
            <a:r>
              <a:rPr lang="ja-JP" altLang="en-US" dirty="0"/>
              <a:t>単独では精度が低いことが多く、過学習しやすい。</a:t>
            </a:r>
          </a:p>
          <a:p>
            <a:pPr marL="742950" lvl="1" indent="-285750">
              <a:buFont typeface="Arial" panose="020B0604020202020204" pitchFamily="34" charset="0"/>
              <a:buChar char="•"/>
            </a:pPr>
            <a:r>
              <a:rPr lang="ja-JP" altLang="en-US" dirty="0"/>
              <a:t>データの少ない部分に過剰にフィットすることがある。</a:t>
            </a:r>
          </a:p>
          <a:p>
            <a:endParaRPr kumimoji="1" lang="ja-JP" altLang="en-US" dirty="0"/>
          </a:p>
        </p:txBody>
      </p:sp>
      <p:sp>
        <p:nvSpPr>
          <p:cNvPr id="4" name="スライド番号プレースホルダー 3"/>
          <p:cNvSpPr>
            <a:spLocks noGrp="1"/>
          </p:cNvSpPr>
          <p:nvPr>
            <p:ph type="sldNum" sz="quarter" idx="5"/>
          </p:nvPr>
        </p:nvSpPr>
        <p:spPr/>
        <p:txBody>
          <a:bodyPr/>
          <a:lstStyle/>
          <a:p>
            <a:fld id="{E04F17EA-1D88-43E8-B4F8-743778D2051F}" type="slidenum">
              <a:rPr kumimoji="1" lang="ja-JP" altLang="en-US" smtClean="0"/>
              <a:t>7</a:t>
            </a:fld>
            <a:endParaRPr kumimoji="1" lang="ja-JP" altLang="en-US"/>
          </a:p>
        </p:txBody>
      </p:sp>
    </p:spTree>
    <p:extLst>
      <p:ext uri="{BB962C8B-B14F-4D97-AF65-F5344CB8AC3E}">
        <p14:creationId xmlns:p14="http://schemas.microsoft.com/office/powerpoint/2010/main" val="2490751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本研究の目的は、</a:t>
            </a:r>
            <a:r>
              <a:rPr lang="ja-JP" altLang="en-US" b="1" dirty="0"/>
              <a:t>傾向スコアを利用して、平均介入効果（</a:t>
            </a:r>
            <a:r>
              <a:rPr lang="en-US" altLang="ja-JP" b="1" dirty="0"/>
              <a:t>ATE</a:t>
            </a:r>
            <a:r>
              <a:rPr lang="ja-JP" altLang="en-US" b="1" dirty="0"/>
              <a:t>）の推定精度を向上させること</a:t>
            </a:r>
            <a:r>
              <a:rPr lang="ja-JP" altLang="en-US" dirty="0"/>
              <a:t>です。</a:t>
            </a:r>
          </a:p>
          <a:p>
            <a:r>
              <a:rPr lang="ja-JP" altLang="en-US" b="1" dirty="0"/>
              <a:t>傾向スコアの推定手法として真の分類確率に漸近的に一致するベイジアンネットワーク分類器</a:t>
            </a:r>
            <a:r>
              <a:rPr lang="ja-JP" altLang="en-US" dirty="0"/>
              <a:t>を利用します。</a:t>
            </a:r>
            <a:endParaRPr lang="en-US" altLang="ja-JP" dirty="0"/>
          </a:p>
          <a:p>
            <a:r>
              <a:rPr lang="ja-JP" altLang="en-US" dirty="0"/>
              <a:t>これにより、（</a:t>
            </a:r>
            <a:r>
              <a:rPr lang="ja-JP" altLang="en-US" b="1" dirty="0"/>
              <a:t>推定された傾向スコアが真の分類確率に近づくことで、）平均介入効果（</a:t>
            </a:r>
            <a:r>
              <a:rPr lang="en-US" altLang="ja-JP" b="1" dirty="0"/>
              <a:t>ATE</a:t>
            </a:r>
            <a:r>
              <a:rPr lang="ja-JP" altLang="en-US" b="1" dirty="0"/>
              <a:t>）の推定精度を向上させる</a:t>
            </a:r>
            <a:r>
              <a:rPr lang="ja-JP" altLang="en-US" dirty="0"/>
              <a:t>ことを目指します。</a:t>
            </a:r>
            <a:endParaRPr lang="en-US" altLang="ja-JP" dirty="0"/>
          </a:p>
          <a:p>
            <a:endParaRPr kumimoji="1" lang="en-US" altLang="ja-JP" dirty="0"/>
          </a:p>
          <a:p>
            <a:r>
              <a:rPr kumimoji="1" lang="en-US" altLang="ja-JP" dirty="0"/>
              <a:t>-----2:10</a:t>
            </a:r>
            <a:endParaRPr kumimoji="1" lang="ja-JP" altLang="en-US" dirty="0"/>
          </a:p>
        </p:txBody>
      </p:sp>
      <p:sp>
        <p:nvSpPr>
          <p:cNvPr id="4" name="スライド番号プレースホルダー 3"/>
          <p:cNvSpPr>
            <a:spLocks noGrp="1"/>
          </p:cNvSpPr>
          <p:nvPr>
            <p:ph type="sldNum" sz="quarter" idx="5"/>
          </p:nvPr>
        </p:nvSpPr>
        <p:spPr/>
        <p:txBody>
          <a:bodyPr/>
          <a:lstStyle/>
          <a:p>
            <a:fld id="{E04F17EA-1D88-43E8-B4F8-743778D2051F}" type="slidenum">
              <a:rPr kumimoji="1" lang="ja-JP" altLang="en-US" smtClean="0"/>
              <a:t>8</a:t>
            </a:fld>
            <a:endParaRPr kumimoji="1" lang="ja-JP" altLang="en-US"/>
          </a:p>
        </p:txBody>
      </p:sp>
    </p:spTree>
    <p:extLst>
      <p:ext uri="{BB962C8B-B14F-4D97-AF65-F5344CB8AC3E}">
        <p14:creationId xmlns:p14="http://schemas.microsoft.com/office/powerpoint/2010/main" val="1074813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7F4259-B47A-7144-DC55-C0038DA575F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CDC621D-A44A-6E92-6929-8156BB8912A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66107B9-14FA-E81E-5646-5E3C65EC5B6D}"/>
              </a:ext>
            </a:extLst>
          </p:cNvPr>
          <p:cNvSpPr>
            <a:spLocks noGrp="1"/>
          </p:cNvSpPr>
          <p:nvPr>
            <p:ph type="body" idx="1"/>
          </p:nvPr>
        </p:nvSpPr>
        <p:spPr/>
        <p:txBody>
          <a:bodyPr/>
          <a:lstStyle/>
          <a:p>
            <a:r>
              <a:rPr kumimoji="1" lang="ja-JP" altLang="en-US" dirty="0"/>
              <a:t>原稿</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chemeClr val="accent2"/>
                </a:solidFill>
              </a:rPr>
              <a:t>ベイジアンネットワーク分類器</a:t>
            </a:r>
            <a:r>
              <a:rPr lang="ja-JP" altLang="en-US" dirty="0"/>
              <a:t>は，離散変数を扱う分類器として知られています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制約のない一般的なベイジアンネットワーク分類器を</a:t>
            </a:r>
            <a:r>
              <a:rPr lang="en-US" altLang="ja-JP" dirty="0">
                <a:solidFill>
                  <a:schemeClr val="accent2"/>
                </a:solidFill>
              </a:rPr>
              <a:t>GBN</a:t>
            </a:r>
            <a:r>
              <a:rPr lang="ja-JP" altLang="en-US" dirty="0"/>
              <a:t>と呼びます</a:t>
            </a:r>
            <a:endParaRPr lang="en-US" altLang="ja-JP" dirty="0"/>
          </a:p>
          <a:p>
            <a:r>
              <a:rPr kumimoji="1" lang="en-US" altLang="ja-JP" dirty="0"/>
              <a:t>----2:20</a:t>
            </a:r>
          </a:p>
          <a:p>
            <a:r>
              <a:rPr kumimoji="1" lang="ja-JP" altLang="en-US" dirty="0"/>
              <a:t>文献をのせる</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r>
              <a:rPr kumimoji="1" lang="ja-JP" altLang="en-US" dirty="0"/>
              <a:t>句読点の統一</a:t>
            </a:r>
          </a:p>
        </p:txBody>
      </p:sp>
      <p:sp>
        <p:nvSpPr>
          <p:cNvPr id="4" name="スライド番号プレースホルダー 3">
            <a:extLst>
              <a:ext uri="{FF2B5EF4-FFF2-40B4-BE49-F238E27FC236}">
                <a16:creationId xmlns:a16="http://schemas.microsoft.com/office/drawing/2014/main" id="{3B422709-4A65-D681-65BF-14AECFE385AD}"/>
              </a:ext>
            </a:extLst>
          </p:cNvPr>
          <p:cNvSpPr>
            <a:spLocks noGrp="1"/>
          </p:cNvSpPr>
          <p:nvPr>
            <p:ph type="sldNum" sz="quarter" idx="5"/>
          </p:nvPr>
        </p:nvSpPr>
        <p:spPr/>
        <p:txBody>
          <a:bodyPr/>
          <a:lstStyle/>
          <a:p>
            <a:fld id="{F77AAD02-CFF7-4D14-8AEB-94F1BD56000E}" type="slidenum">
              <a:rPr kumimoji="1" lang="ja-JP" altLang="en-US" smtClean="0"/>
              <a:t>9</a:t>
            </a:fld>
            <a:endParaRPr kumimoji="1" lang="ja-JP" altLang="en-US"/>
          </a:p>
        </p:txBody>
      </p:sp>
    </p:spTree>
    <p:extLst>
      <p:ext uri="{BB962C8B-B14F-4D97-AF65-F5344CB8AC3E}">
        <p14:creationId xmlns:p14="http://schemas.microsoft.com/office/powerpoint/2010/main" val="3687923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946DAA-8D98-04B7-F62D-97CD643A344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A610D52-A3E2-F211-4E74-81D8F7E5A9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5FD0B95-F9F7-3029-6EE3-BF08625BE17B}"/>
              </a:ext>
            </a:extLst>
          </p:cNvPr>
          <p:cNvSpPr>
            <a:spLocks noGrp="1"/>
          </p:cNvSpPr>
          <p:nvPr>
            <p:ph type="dt" sz="half" idx="10"/>
          </p:nvPr>
        </p:nvSpPr>
        <p:spPr/>
        <p:txBody>
          <a:bodyPr/>
          <a:lstStyle/>
          <a:p>
            <a:fld id="{0D9377A6-CA09-4669-B85D-5BB6542C57D2}" type="datetimeFigureOut">
              <a:rPr kumimoji="1" lang="ja-JP" altLang="en-US" smtClean="0"/>
              <a:t>2025/2/7</a:t>
            </a:fld>
            <a:endParaRPr kumimoji="1" lang="ja-JP" altLang="en-US"/>
          </a:p>
        </p:txBody>
      </p:sp>
      <p:sp>
        <p:nvSpPr>
          <p:cNvPr id="5" name="フッター プレースホルダー 4">
            <a:extLst>
              <a:ext uri="{FF2B5EF4-FFF2-40B4-BE49-F238E27FC236}">
                <a16:creationId xmlns:a16="http://schemas.microsoft.com/office/drawing/2014/main" id="{B22140CE-6B7E-EA4A-C8A8-17042B15B12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6852E8-356B-1197-5A5B-BF14B7C5E86A}"/>
              </a:ext>
            </a:extLst>
          </p:cNvPr>
          <p:cNvSpPr>
            <a:spLocks noGrp="1"/>
          </p:cNvSpPr>
          <p:nvPr>
            <p:ph type="sldNum" sz="quarter" idx="12"/>
          </p:nvPr>
        </p:nvSpPr>
        <p:spPr/>
        <p:txBody>
          <a:bodyPr/>
          <a:lstStyle/>
          <a:p>
            <a:fld id="{3520C8D6-FB88-4947-BD13-C801FF0BA1A0}" type="slidenum">
              <a:rPr kumimoji="1" lang="ja-JP" altLang="en-US" smtClean="0"/>
              <a:t>‹#›</a:t>
            </a:fld>
            <a:endParaRPr kumimoji="1" lang="ja-JP" altLang="en-US"/>
          </a:p>
        </p:txBody>
      </p:sp>
    </p:spTree>
    <p:extLst>
      <p:ext uri="{BB962C8B-B14F-4D97-AF65-F5344CB8AC3E}">
        <p14:creationId xmlns:p14="http://schemas.microsoft.com/office/powerpoint/2010/main" val="3830523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6B59A3-FF76-5A10-0F4D-A5B6720C4EC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10DDA21-D071-27B3-9249-3827AA31838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EB72778-03CC-A274-A7B5-2517E45BC83B}"/>
              </a:ext>
            </a:extLst>
          </p:cNvPr>
          <p:cNvSpPr>
            <a:spLocks noGrp="1"/>
          </p:cNvSpPr>
          <p:nvPr>
            <p:ph type="dt" sz="half" idx="10"/>
          </p:nvPr>
        </p:nvSpPr>
        <p:spPr/>
        <p:txBody>
          <a:bodyPr/>
          <a:lstStyle/>
          <a:p>
            <a:fld id="{0D9377A6-CA09-4669-B85D-5BB6542C57D2}" type="datetimeFigureOut">
              <a:rPr kumimoji="1" lang="ja-JP" altLang="en-US" smtClean="0"/>
              <a:t>2025/2/7</a:t>
            </a:fld>
            <a:endParaRPr kumimoji="1" lang="ja-JP" altLang="en-US"/>
          </a:p>
        </p:txBody>
      </p:sp>
      <p:sp>
        <p:nvSpPr>
          <p:cNvPr id="5" name="フッター プレースホルダー 4">
            <a:extLst>
              <a:ext uri="{FF2B5EF4-FFF2-40B4-BE49-F238E27FC236}">
                <a16:creationId xmlns:a16="http://schemas.microsoft.com/office/drawing/2014/main" id="{45117E08-E2AC-A687-2E0A-633A320D93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5762006-EE6E-F5CC-0CD8-7FFFF81A656F}"/>
              </a:ext>
            </a:extLst>
          </p:cNvPr>
          <p:cNvSpPr>
            <a:spLocks noGrp="1"/>
          </p:cNvSpPr>
          <p:nvPr>
            <p:ph type="sldNum" sz="quarter" idx="12"/>
          </p:nvPr>
        </p:nvSpPr>
        <p:spPr/>
        <p:txBody>
          <a:bodyPr/>
          <a:lstStyle/>
          <a:p>
            <a:fld id="{3520C8D6-FB88-4947-BD13-C801FF0BA1A0}" type="slidenum">
              <a:rPr kumimoji="1" lang="ja-JP" altLang="en-US" smtClean="0"/>
              <a:t>‹#›</a:t>
            </a:fld>
            <a:endParaRPr kumimoji="1" lang="ja-JP" altLang="en-US"/>
          </a:p>
        </p:txBody>
      </p:sp>
    </p:spTree>
    <p:extLst>
      <p:ext uri="{BB962C8B-B14F-4D97-AF65-F5344CB8AC3E}">
        <p14:creationId xmlns:p14="http://schemas.microsoft.com/office/powerpoint/2010/main" val="723983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99B0E9E-FB7A-C9C1-2CC8-A70A5C25131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D5AFE32-C47A-323B-2FE5-64771760688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EEFC97-B153-6C62-E8B8-75AE40AF33EB}"/>
              </a:ext>
            </a:extLst>
          </p:cNvPr>
          <p:cNvSpPr>
            <a:spLocks noGrp="1"/>
          </p:cNvSpPr>
          <p:nvPr>
            <p:ph type="dt" sz="half" idx="10"/>
          </p:nvPr>
        </p:nvSpPr>
        <p:spPr/>
        <p:txBody>
          <a:bodyPr/>
          <a:lstStyle/>
          <a:p>
            <a:fld id="{0D9377A6-CA09-4669-B85D-5BB6542C57D2}" type="datetimeFigureOut">
              <a:rPr kumimoji="1" lang="ja-JP" altLang="en-US" smtClean="0"/>
              <a:t>2025/2/7</a:t>
            </a:fld>
            <a:endParaRPr kumimoji="1" lang="ja-JP" altLang="en-US"/>
          </a:p>
        </p:txBody>
      </p:sp>
      <p:sp>
        <p:nvSpPr>
          <p:cNvPr id="5" name="フッター プレースホルダー 4">
            <a:extLst>
              <a:ext uri="{FF2B5EF4-FFF2-40B4-BE49-F238E27FC236}">
                <a16:creationId xmlns:a16="http://schemas.microsoft.com/office/drawing/2014/main" id="{57940CDB-98E0-48AE-B543-697655C9C2B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78DA1F2-4892-1D7A-59AB-A1E465561CF3}"/>
              </a:ext>
            </a:extLst>
          </p:cNvPr>
          <p:cNvSpPr>
            <a:spLocks noGrp="1"/>
          </p:cNvSpPr>
          <p:nvPr>
            <p:ph type="sldNum" sz="quarter" idx="12"/>
          </p:nvPr>
        </p:nvSpPr>
        <p:spPr/>
        <p:txBody>
          <a:bodyPr/>
          <a:lstStyle/>
          <a:p>
            <a:fld id="{3520C8D6-FB88-4947-BD13-C801FF0BA1A0}" type="slidenum">
              <a:rPr kumimoji="1" lang="ja-JP" altLang="en-US" smtClean="0"/>
              <a:t>‹#›</a:t>
            </a:fld>
            <a:endParaRPr kumimoji="1" lang="ja-JP" altLang="en-US"/>
          </a:p>
        </p:txBody>
      </p:sp>
    </p:spTree>
    <p:extLst>
      <p:ext uri="{BB962C8B-B14F-4D97-AF65-F5344CB8AC3E}">
        <p14:creationId xmlns:p14="http://schemas.microsoft.com/office/powerpoint/2010/main" val="3747626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52605ED9-C094-2C04-A4FE-E229944CCDB5}"/>
              </a:ext>
            </a:extLst>
          </p:cNvPr>
          <p:cNvSpPr/>
          <p:nvPr userDrawn="1"/>
        </p:nvSpPr>
        <p:spPr>
          <a:xfrm>
            <a:off x="1" y="-12710"/>
            <a:ext cx="12191999" cy="756629"/>
          </a:xfrm>
          <a:prstGeom prst="rect">
            <a:avLst/>
          </a:prstGeom>
          <a:solidFill>
            <a:schemeClr val="bg1"/>
          </a:solidFill>
          <a:ln w="38100">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55B9A3D-B195-ECE9-E8EF-E5AD728D678E}"/>
              </a:ext>
            </a:extLst>
          </p:cNvPr>
          <p:cNvSpPr>
            <a:spLocks noGrp="1"/>
          </p:cNvSpPr>
          <p:nvPr>
            <p:ph type="title"/>
          </p:nvPr>
        </p:nvSpPr>
        <p:spPr>
          <a:xfrm>
            <a:off x="408372" y="18255"/>
            <a:ext cx="11783627" cy="887267"/>
          </a:xfrm>
        </p:spPr>
        <p:txBody>
          <a:body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8F2CDD8C-D877-EA9A-9225-CAB5ADB8831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4104DC2-7E56-076F-D5CD-23E6B281B184}"/>
              </a:ext>
            </a:extLst>
          </p:cNvPr>
          <p:cNvSpPr>
            <a:spLocks noGrp="1"/>
          </p:cNvSpPr>
          <p:nvPr>
            <p:ph type="dt" sz="half" idx="10"/>
          </p:nvPr>
        </p:nvSpPr>
        <p:spPr/>
        <p:txBody>
          <a:bodyPr/>
          <a:lstStyle/>
          <a:p>
            <a:fld id="{0D9377A6-CA09-4669-B85D-5BB6542C57D2}" type="datetimeFigureOut">
              <a:rPr kumimoji="1" lang="ja-JP" altLang="en-US" smtClean="0"/>
              <a:t>2025/2/7</a:t>
            </a:fld>
            <a:endParaRPr kumimoji="1" lang="ja-JP" altLang="en-US"/>
          </a:p>
        </p:txBody>
      </p:sp>
      <p:sp>
        <p:nvSpPr>
          <p:cNvPr id="5" name="フッター プレースホルダー 4">
            <a:extLst>
              <a:ext uri="{FF2B5EF4-FFF2-40B4-BE49-F238E27FC236}">
                <a16:creationId xmlns:a16="http://schemas.microsoft.com/office/drawing/2014/main" id="{43BC15B0-C683-0CF6-B6DF-C91E63369FF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0FA5B44-B666-1F97-6E30-9AB9A4664655}"/>
              </a:ext>
            </a:extLst>
          </p:cNvPr>
          <p:cNvSpPr>
            <a:spLocks noGrp="1"/>
          </p:cNvSpPr>
          <p:nvPr>
            <p:ph type="sldNum" sz="quarter" idx="12"/>
          </p:nvPr>
        </p:nvSpPr>
        <p:spPr/>
        <p:txBody>
          <a:bodyPr/>
          <a:lstStyle/>
          <a:p>
            <a:fld id="{3520C8D6-FB88-4947-BD13-C801FF0BA1A0}" type="slidenum">
              <a:rPr kumimoji="1" lang="ja-JP" altLang="en-US" smtClean="0"/>
              <a:t>‹#›</a:t>
            </a:fld>
            <a:endParaRPr kumimoji="1" lang="ja-JP" altLang="en-US"/>
          </a:p>
        </p:txBody>
      </p:sp>
    </p:spTree>
    <p:extLst>
      <p:ext uri="{BB962C8B-B14F-4D97-AF65-F5344CB8AC3E}">
        <p14:creationId xmlns:p14="http://schemas.microsoft.com/office/powerpoint/2010/main" val="1293957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436CED-17B4-6F5A-C3FB-75785CF36FE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7F93D12-7724-4C6F-1B6B-85CC33DE45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E2A4F98-DF55-479C-3BBF-67063D2DF917}"/>
              </a:ext>
            </a:extLst>
          </p:cNvPr>
          <p:cNvSpPr>
            <a:spLocks noGrp="1"/>
          </p:cNvSpPr>
          <p:nvPr>
            <p:ph type="dt" sz="half" idx="10"/>
          </p:nvPr>
        </p:nvSpPr>
        <p:spPr/>
        <p:txBody>
          <a:bodyPr/>
          <a:lstStyle/>
          <a:p>
            <a:fld id="{0D9377A6-CA09-4669-B85D-5BB6542C57D2}" type="datetimeFigureOut">
              <a:rPr kumimoji="1" lang="ja-JP" altLang="en-US" smtClean="0"/>
              <a:t>2025/2/7</a:t>
            </a:fld>
            <a:endParaRPr kumimoji="1" lang="ja-JP" altLang="en-US"/>
          </a:p>
        </p:txBody>
      </p:sp>
      <p:sp>
        <p:nvSpPr>
          <p:cNvPr id="5" name="フッター プレースホルダー 4">
            <a:extLst>
              <a:ext uri="{FF2B5EF4-FFF2-40B4-BE49-F238E27FC236}">
                <a16:creationId xmlns:a16="http://schemas.microsoft.com/office/drawing/2014/main" id="{BF298EFD-50FD-70E5-C999-28387BED5ED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C9CEC77-4885-6C96-F0FE-D907F0735D4A}"/>
              </a:ext>
            </a:extLst>
          </p:cNvPr>
          <p:cNvSpPr>
            <a:spLocks noGrp="1"/>
          </p:cNvSpPr>
          <p:nvPr>
            <p:ph type="sldNum" sz="quarter" idx="12"/>
          </p:nvPr>
        </p:nvSpPr>
        <p:spPr/>
        <p:txBody>
          <a:bodyPr/>
          <a:lstStyle/>
          <a:p>
            <a:fld id="{3520C8D6-FB88-4947-BD13-C801FF0BA1A0}" type="slidenum">
              <a:rPr kumimoji="1" lang="ja-JP" altLang="en-US" smtClean="0"/>
              <a:t>‹#›</a:t>
            </a:fld>
            <a:endParaRPr kumimoji="1" lang="ja-JP" altLang="en-US"/>
          </a:p>
        </p:txBody>
      </p:sp>
    </p:spTree>
    <p:extLst>
      <p:ext uri="{BB962C8B-B14F-4D97-AF65-F5344CB8AC3E}">
        <p14:creationId xmlns:p14="http://schemas.microsoft.com/office/powerpoint/2010/main" val="4179657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191CEF-49AA-31E4-1743-9B6ABEB7FE3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A5F1D43-75F6-1609-369E-5FE9785D014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D4548DA-BC9B-A1E5-1205-16F44B35ACB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8BA61CA-364E-8113-3908-1FDE1885AE3C}"/>
              </a:ext>
            </a:extLst>
          </p:cNvPr>
          <p:cNvSpPr>
            <a:spLocks noGrp="1"/>
          </p:cNvSpPr>
          <p:nvPr>
            <p:ph type="dt" sz="half" idx="10"/>
          </p:nvPr>
        </p:nvSpPr>
        <p:spPr/>
        <p:txBody>
          <a:bodyPr/>
          <a:lstStyle/>
          <a:p>
            <a:fld id="{0D9377A6-CA09-4669-B85D-5BB6542C57D2}" type="datetimeFigureOut">
              <a:rPr kumimoji="1" lang="ja-JP" altLang="en-US" smtClean="0"/>
              <a:t>2025/2/7</a:t>
            </a:fld>
            <a:endParaRPr kumimoji="1" lang="ja-JP" altLang="en-US"/>
          </a:p>
        </p:txBody>
      </p:sp>
      <p:sp>
        <p:nvSpPr>
          <p:cNvPr id="6" name="フッター プレースホルダー 5">
            <a:extLst>
              <a:ext uri="{FF2B5EF4-FFF2-40B4-BE49-F238E27FC236}">
                <a16:creationId xmlns:a16="http://schemas.microsoft.com/office/drawing/2014/main" id="{EC0F343D-CD86-2859-14DF-58E9EF65A4F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55408BF-F5C6-FD1C-EF5F-4B090D1FC54B}"/>
              </a:ext>
            </a:extLst>
          </p:cNvPr>
          <p:cNvSpPr>
            <a:spLocks noGrp="1"/>
          </p:cNvSpPr>
          <p:nvPr>
            <p:ph type="sldNum" sz="quarter" idx="12"/>
          </p:nvPr>
        </p:nvSpPr>
        <p:spPr/>
        <p:txBody>
          <a:bodyPr/>
          <a:lstStyle/>
          <a:p>
            <a:fld id="{3520C8D6-FB88-4947-BD13-C801FF0BA1A0}" type="slidenum">
              <a:rPr kumimoji="1" lang="ja-JP" altLang="en-US" smtClean="0"/>
              <a:t>‹#›</a:t>
            </a:fld>
            <a:endParaRPr kumimoji="1" lang="ja-JP" altLang="en-US"/>
          </a:p>
        </p:txBody>
      </p:sp>
    </p:spTree>
    <p:extLst>
      <p:ext uri="{BB962C8B-B14F-4D97-AF65-F5344CB8AC3E}">
        <p14:creationId xmlns:p14="http://schemas.microsoft.com/office/powerpoint/2010/main" val="1270702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0E641E-F409-4F0B-D0FD-8044B2D44C9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01F2A17-5192-EB54-757A-A25638A55F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627CB2A-FB23-8000-4162-1C2CE1F4944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3149135-B508-6EA5-34B9-568BF02B15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E4A4F00-F341-B9B8-9B93-A0F24837C0A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0710109-25A2-8402-97E8-C40A6B077F57}"/>
              </a:ext>
            </a:extLst>
          </p:cNvPr>
          <p:cNvSpPr>
            <a:spLocks noGrp="1"/>
          </p:cNvSpPr>
          <p:nvPr>
            <p:ph type="dt" sz="half" idx="10"/>
          </p:nvPr>
        </p:nvSpPr>
        <p:spPr/>
        <p:txBody>
          <a:bodyPr/>
          <a:lstStyle/>
          <a:p>
            <a:fld id="{0D9377A6-CA09-4669-B85D-5BB6542C57D2}" type="datetimeFigureOut">
              <a:rPr kumimoji="1" lang="ja-JP" altLang="en-US" smtClean="0"/>
              <a:t>2025/2/7</a:t>
            </a:fld>
            <a:endParaRPr kumimoji="1" lang="ja-JP" altLang="en-US"/>
          </a:p>
        </p:txBody>
      </p:sp>
      <p:sp>
        <p:nvSpPr>
          <p:cNvPr id="8" name="フッター プレースホルダー 7">
            <a:extLst>
              <a:ext uri="{FF2B5EF4-FFF2-40B4-BE49-F238E27FC236}">
                <a16:creationId xmlns:a16="http://schemas.microsoft.com/office/drawing/2014/main" id="{0E8C13A9-3D2D-B807-BEE0-2238123181F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C12DC96-D1F9-1E2D-3096-94E3FAC6E1BA}"/>
              </a:ext>
            </a:extLst>
          </p:cNvPr>
          <p:cNvSpPr>
            <a:spLocks noGrp="1"/>
          </p:cNvSpPr>
          <p:nvPr>
            <p:ph type="sldNum" sz="quarter" idx="12"/>
          </p:nvPr>
        </p:nvSpPr>
        <p:spPr/>
        <p:txBody>
          <a:bodyPr/>
          <a:lstStyle/>
          <a:p>
            <a:fld id="{3520C8D6-FB88-4947-BD13-C801FF0BA1A0}" type="slidenum">
              <a:rPr kumimoji="1" lang="ja-JP" altLang="en-US" smtClean="0"/>
              <a:t>‹#›</a:t>
            </a:fld>
            <a:endParaRPr kumimoji="1" lang="ja-JP" altLang="en-US"/>
          </a:p>
        </p:txBody>
      </p:sp>
    </p:spTree>
    <p:extLst>
      <p:ext uri="{BB962C8B-B14F-4D97-AF65-F5344CB8AC3E}">
        <p14:creationId xmlns:p14="http://schemas.microsoft.com/office/powerpoint/2010/main" val="3539940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7B28F3-08AE-3769-09FE-7DD3575B085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20493AF-4415-D6F8-EB1D-682605495DEF}"/>
              </a:ext>
            </a:extLst>
          </p:cNvPr>
          <p:cNvSpPr>
            <a:spLocks noGrp="1"/>
          </p:cNvSpPr>
          <p:nvPr>
            <p:ph type="dt" sz="half" idx="10"/>
          </p:nvPr>
        </p:nvSpPr>
        <p:spPr/>
        <p:txBody>
          <a:bodyPr/>
          <a:lstStyle/>
          <a:p>
            <a:fld id="{0D9377A6-CA09-4669-B85D-5BB6542C57D2}" type="datetimeFigureOut">
              <a:rPr kumimoji="1" lang="ja-JP" altLang="en-US" smtClean="0"/>
              <a:t>2025/2/7</a:t>
            </a:fld>
            <a:endParaRPr kumimoji="1" lang="ja-JP" altLang="en-US"/>
          </a:p>
        </p:txBody>
      </p:sp>
      <p:sp>
        <p:nvSpPr>
          <p:cNvPr id="4" name="フッター プレースホルダー 3">
            <a:extLst>
              <a:ext uri="{FF2B5EF4-FFF2-40B4-BE49-F238E27FC236}">
                <a16:creationId xmlns:a16="http://schemas.microsoft.com/office/drawing/2014/main" id="{26A95958-C547-0196-C918-DF2A31CE8EB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EDE1031-372A-0E78-7900-6F5606F1920F}"/>
              </a:ext>
            </a:extLst>
          </p:cNvPr>
          <p:cNvSpPr>
            <a:spLocks noGrp="1"/>
          </p:cNvSpPr>
          <p:nvPr>
            <p:ph type="sldNum" sz="quarter" idx="12"/>
          </p:nvPr>
        </p:nvSpPr>
        <p:spPr/>
        <p:txBody>
          <a:bodyPr/>
          <a:lstStyle/>
          <a:p>
            <a:fld id="{3520C8D6-FB88-4947-BD13-C801FF0BA1A0}" type="slidenum">
              <a:rPr kumimoji="1" lang="ja-JP" altLang="en-US" smtClean="0"/>
              <a:t>‹#›</a:t>
            </a:fld>
            <a:endParaRPr kumimoji="1" lang="ja-JP" altLang="en-US"/>
          </a:p>
        </p:txBody>
      </p:sp>
    </p:spTree>
    <p:extLst>
      <p:ext uri="{BB962C8B-B14F-4D97-AF65-F5344CB8AC3E}">
        <p14:creationId xmlns:p14="http://schemas.microsoft.com/office/powerpoint/2010/main" val="1591760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28A5753-2825-D69D-9024-ED4396DB9B10}"/>
              </a:ext>
            </a:extLst>
          </p:cNvPr>
          <p:cNvSpPr>
            <a:spLocks noGrp="1"/>
          </p:cNvSpPr>
          <p:nvPr>
            <p:ph type="dt" sz="half" idx="10"/>
          </p:nvPr>
        </p:nvSpPr>
        <p:spPr/>
        <p:txBody>
          <a:bodyPr/>
          <a:lstStyle/>
          <a:p>
            <a:fld id="{0D9377A6-CA09-4669-B85D-5BB6542C57D2}" type="datetimeFigureOut">
              <a:rPr kumimoji="1" lang="ja-JP" altLang="en-US" smtClean="0"/>
              <a:t>2025/2/7</a:t>
            </a:fld>
            <a:endParaRPr kumimoji="1" lang="ja-JP" altLang="en-US"/>
          </a:p>
        </p:txBody>
      </p:sp>
      <p:sp>
        <p:nvSpPr>
          <p:cNvPr id="3" name="フッター プレースホルダー 2">
            <a:extLst>
              <a:ext uri="{FF2B5EF4-FFF2-40B4-BE49-F238E27FC236}">
                <a16:creationId xmlns:a16="http://schemas.microsoft.com/office/drawing/2014/main" id="{D28B5D93-5F5F-37B6-BFEA-22132C9BD34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6106CEC-6A61-3717-AB3C-FE5C134D2F27}"/>
              </a:ext>
            </a:extLst>
          </p:cNvPr>
          <p:cNvSpPr>
            <a:spLocks noGrp="1"/>
          </p:cNvSpPr>
          <p:nvPr>
            <p:ph type="sldNum" sz="quarter" idx="12"/>
          </p:nvPr>
        </p:nvSpPr>
        <p:spPr/>
        <p:txBody>
          <a:bodyPr/>
          <a:lstStyle/>
          <a:p>
            <a:fld id="{3520C8D6-FB88-4947-BD13-C801FF0BA1A0}" type="slidenum">
              <a:rPr kumimoji="1" lang="ja-JP" altLang="en-US" smtClean="0"/>
              <a:t>‹#›</a:t>
            </a:fld>
            <a:endParaRPr kumimoji="1" lang="ja-JP" altLang="en-US"/>
          </a:p>
        </p:txBody>
      </p:sp>
    </p:spTree>
    <p:extLst>
      <p:ext uri="{BB962C8B-B14F-4D97-AF65-F5344CB8AC3E}">
        <p14:creationId xmlns:p14="http://schemas.microsoft.com/office/powerpoint/2010/main" val="1845592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3AD51D-865E-4E65-C87A-0E4D76C11CC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A05365D-D11D-E9D1-67D2-E71D371753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435CF65-70A8-38C6-77CC-0E6B02BD11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325F94D-E935-7E7B-EB1D-31B2955ED72F}"/>
              </a:ext>
            </a:extLst>
          </p:cNvPr>
          <p:cNvSpPr>
            <a:spLocks noGrp="1"/>
          </p:cNvSpPr>
          <p:nvPr>
            <p:ph type="dt" sz="half" idx="10"/>
          </p:nvPr>
        </p:nvSpPr>
        <p:spPr/>
        <p:txBody>
          <a:bodyPr/>
          <a:lstStyle/>
          <a:p>
            <a:fld id="{0D9377A6-CA09-4669-B85D-5BB6542C57D2}" type="datetimeFigureOut">
              <a:rPr kumimoji="1" lang="ja-JP" altLang="en-US" smtClean="0"/>
              <a:t>2025/2/7</a:t>
            </a:fld>
            <a:endParaRPr kumimoji="1" lang="ja-JP" altLang="en-US"/>
          </a:p>
        </p:txBody>
      </p:sp>
      <p:sp>
        <p:nvSpPr>
          <p:cNvPr id="6" name="フッター プレースホルダー 5">
            <a:extLst>
              <a:ext uri="{FF2B5EF4-FFF2-40B4-BE49-F238E27FC236}">
                <a16:creationId xmlns:a16="http://schemas.microsoft.com/office/drawing/2014/main" id="{FD31DB19-6CC7-B41B-D05C-83BD301FEE9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200F00C-39BB-E979-E078-6E9E1CDEEF59}"/>
              </a:ext>
            </a:extLst>
          </p:cNvPr>
          <p:cNvSpPr>
            <a:spLocks noGrp="1"/>
          </p:cNvSpPr>
          <p:nvPr>
            <p:ph type="sldNum" sz="quarter" idx="12"/>
          </p:nvPr>
        </p:nvSpPr>
        <p:spPr/>
        <p:txBody>
          <a:bodyPr/>
          <a:lstStyle/>
          <a:p>
            <a:fld id="{3520C8D6-FB88-4947-BD13-C801FF0BA1A0}" type="slidenum">
              <a:rPr kumimoji="1" lang="ja-JP" altLang="en-US" smtClean="0"/>
              <a:t>‹#›</a:t>
            </a:fld>
            <a:endParaRPr kumimoji="1" lang="ja-JP" altLang="en-US"/>
          </a:p>
        </p:txBody>
      </p:sp>
    </p:spTree>
    <p:extLst>
      <p:ext uri="{BB962C8B-B14F-4D97-AF65-F5344CB8AC3E}">
        <p14:creationId xmlns:p14="http://schemas.microsoft.com/office/powerpoint/2010/main" val="1367755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606865-096E-B8C2-C1A8-3384D9B4972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F6724D5-2A25-E032-EB5B-CC866B2F4B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DB464DE-F048-55FF-D031-4D47C3A8C7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0E1D6F3-3285-CF5A-51BE-F847B891CA07}"/>
              </a:ext>
            </a:extLst>
          </p:cNvPr>
          <p:cNvSpPr>
            <a:spLocks noGrp="1"/>
          </p:cNvSpPr>
          <p:nvPr>
            <p:ph type="dt" sz="half" idx="10"/>
          </p:nvPr>
        </p:nvSpPr>
        <p:spPr/>
        <p:txBody>
          <a:bodyPr/>
          <a:lstStyle/>
          <a:p>
            <a:fld id="{0D9377A6-CA09-4669-B85D-5BB6542C57D2}" type="datetimeFigureOut">
              <a:rPr kumimoji="1" lang="ja-JP" altLang="en-US" smtClean="0"/>
              <a:t>2025/2/7</a:t>
            </a:fld>
            <a:endParaRPr kumimoji="1" lang="ja-JP" altLang="en-US"/>
          </a:p>
        </p:txBody>
      </p:sp>
      <p:sp>
        <p:nvSpPr>
          <p:cNvPr id="6" name="フッター プレースホルダー 5">
            <a:extLst>
              <a:ext uri="{FF2B5EF4-FFF2-40B4-BE49-F238E27FC236}">
                <a16:creationId xmlns:a16="http://schemas.microsoft.com/office/drawing/2014/main" id="{AAABD704-EBCA-637E-814C-DF157DCBD35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23D283F-CC3A-F01E-00EF-FFF211B84E1A}"/>
              </a:ext>
            </a:extLst>
          </p:cNvPr>
          <p:cNvSpPr>
            <a:spLocks noGrp="1"/>
          </p:cNvSpPr>
          <p:nvPr>
            <p:ph type="sldNum" sz="quarter" idx="12"/>
          </p:nvPr>
        </p:nvSpPr>
        <p:spPr/>
        <p:txBody>
          <a:bodyPr/>
          <a:lstStyle/>
          <a:p>
            <a:fld id="{3520C8D6-FB88-4947-BD13-C801FF0BA1A0}" type="slidenum">
              <a:rPr kumimoji="1" lang="ja-JP" altLang="en-US" smtClean="0"/>
              <a:t>‹#›</a:t>
            </a:fld>
            <a:endParaRPr kumimoji="1" lang="ja-JP" altLang="en-US"/>
          </a:p>
        </p:txBody>
      </p:sp>
    </p:spTree>
    <p:extLst>
      <p:ext uri="{BB962C8B-B14F-4D97-AF65-F5344CB8AC3E}">
        <p14:creationId xmlns:p14="http://schemas.microsoft.com/office/powerpoint/2010/main" val="2898264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686BA8B-856D-8657-43CE-E3544F71DA2E}"/>
              </a:ext>
            </a:extLst>
          </p:cNvPr>
          <p:cNvSpPr>
            <a:spLocks noGrp="1"/>
          </p:cNvSpPr>
          <p:nvPr>
            <p:ph type="title"/>
          </p:nvPr>
        </p:nvSpPr>
        <p:spPr>
          <a:xfrm>
            <a:off x="0" y="0"/>
            <a:ext cx="10089472" cy="754102"/>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88ECFD8E-D97F-328A-233D-B2E332C82C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D854C9A-8A2D-AD20-C294-1F04EA33B1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9377A6-CA09-4669-B85D-5BB6542C57D2}" type="datetimeFigureOut">
              <a:rPr kumimoji="1" lang="ja-JP" altLang="en-US" smtClean="0"/>
              <a:t>2025/2/7</a:t>
            </a:fld>
            <a:endParaRPr kumimoji="1" lang="ja-JP" altLang="en-US"/>
          </a:p>
        </p:txBody>
      </p:sp>
      <p:sp>
        <p:nvSpPr>
          <p:cNvPr id="5" name="フッター プレースホルダー 4">
            <a:extLst>
              <a:ext uri="{FF2B5EF4-FFF2-40B4-BE49-F238E27FC236}">
                <a16:creationId xmlns:a16="http://schemas.microsoft.com/office/drawing/2014/main" id="{FDC0EE59-6F2A-8CAD-203A-77C14FC580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8B3FDC4-D2C8-7DEE-353B-B65B75A2BA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20C8D6-FB88-4947-BD13-C801FF0BA1A0}" type="slidenum">
              <a:rPr kumimoji="1" lang="ja-JP" altLang="en-US" smtClean="0"/>
              <a:t>‹#›</a:t>
            </a:fld>
            <a:endParaRPr kumimoji="1" lang="ja-JP" altLang="en-US"/>
          </a:p>
        </p:txBody>
      </p:sp>
    </p:spTree>
    <p:extLst>
      <p:ext uri="{BB962C8B-B14F-4D97-AF65-F5344CB8AC3E}">
        <p14:creationId xmlns:p14="http://schemas.microsoft.com/office/powerpoint/2010/main" val="1729134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00.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0.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3.png"/><Relationship Id="rId7" Type="http://schemas.openxmlformats.org/officeDocument/2006/relationships/image" Target="../media/image35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slides/_rels/slide23.xml.rels><?xml version="1.0" encoding="UTF-8" standalone="yes"?>
<Relationships xmlns="http://schemas.openxmlformats.org/package/2006/relationships"><Relationship Id="rId3" Type="http://schemas.openxmlformats.org/officeDocument/2006/relationships/image" Target="../media/image36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111.png"/><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90.png"/><Relationship Id="rId4" Type="http://schemas.openxmlformats.org/officeDocument/2006/relationships/image" Target="../media/image80.png"/></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30.png"/></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80.png"/><Relationship Id="rId5" Type="http://schemas.openxmlformats.org/officeDocument/2006/relationships/image" Target="../media/image270.png"/><Relationship Id="rId4" Type="http://schemas.openxmlformats.org/officeDocument/2006/relationships/image" Target="../media/image4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0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39.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0.xml.rels><?xml version="1.0" encoding="UTF-8" standalone="yes"?>
<Relationships xmlns="http://schemas.openxmlformats.org/package/2006/relationships"><Relationship Id="rId2" Type="http://schemas.openxmlformats.org/officeDocument/2006/relationships/image" Target="../media/image100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852560-0CDB-1A12-8F4D-0B9D8300C1CE}"/>
              </a:ext>
            </a:extLst>
          </p:cNvPr>
          <p:cNvSpPr>
            <a:spLocks noGrp="1"/>
          </p:cNvSpPr>
          <p:nvPr>
            <p:ph type="ctrTitle"/>
          </p:nvPr>
        </p:nvSpPr>
        <p:spPr>
          <a:xfrm>
            <a:off x="0" y="1122363"/>
            <a:ext cx="11929730" cy="2387600"/>
          </a:xfrm>
        </p:spPr>
        <p:txBody>
          <a:bodyPr>
            <a:normAutofit/>
          </a:bodyPr>
          <a:lstStyle/>
          <a:p>
            <a:r>
              <a:rPr kumimoji="1" lang="ja-JP" altLang="en-US" sz="4400" dirty="0"/>
              <a:t>統計的因果推論のための</a:t>
            </a:r>
            <a:br>
              <a:rPr kumimoji="1" lang="en-US" altLang="ja-JP" sz="4400" dirty="0"/>
            </a:br>
            <a:r>
              <a:rPr kumimoji="1" lang="ja-JP" altLang="en-US" sz="4400" dirty="0"/>
              <a:t>ベイジアンネットワーク分類器</a:t>
            </a:r>
            <a:br>
              <a:rPr kumimoji="1" lang="en-US" altLang="ja-JP" sz="4400" dirty="0"/>
            </a:br>
            <a:r>
              <a:rPr kumimoji="1" lang="ja-JP" altLang="en-US" sz="4400" dirty="0"/>
              <a:t>による傾向スコア推定</a:t>
            </a:r>
          </a:p>
        </p:txBody>
      </p:sp>
      <p:sp>
        <p:nvSpPr>
          <p:cNvPr id="3" name="字幕 2">
            <a:extLst>
              <a:ext uri="{FF2B5EF4-FFF2-40B4-BE49-F238E27FC236}">
                <a16:creationId xmlns:a16="http://schemas.microsoft.com/office/drawing/2014/main" id="{1EE3CC7E-46E4-A72E-81FD-5878C4AF5E9E}"/>
              </a:ext>
            </a:extLst>
          </p:cNvPr>
          <p:cNvSpPr>
            <a:spLocks noGrp="1"/>
          </p:cNvSpPr>
          <p:nvPr>
            <p:ph type="subTitle" idx="1"/>
          </p:nvPr>
        </p:nvSpPr>
        <p:spPr>
          <a:xfrm>
            <a:off x="1524000" y="3975610"/>
            <a:ext cx="9144000" cy="1282189"/>
          </a:xfrm>
        </p:spPr>
        <p:txBody>
          <a:bodyPr>
            <a:normAutofit/>
          </a:bodyPr>
          <a:lstStyle/>
          <a:p>
            <a:r>
              <a:rPr lang="ja-JP" altLang="en-US" sz="2800" dirty="0"/>
              <a:t>植野研究室</a:t>
            </a:r>
            <a:r>
              <a:rPr lang="en-US" altLang="ja-JP" sz="2800" dirty="0"/>
              <a:t>4</a:t>
            </a:r>
            <a:r>
              <a:rPr lang="ja-JP" altLang="en-US" sz="2800" dirty="0"/>
              <a:t>年</a:t>
            </a:r>
            <a:r>
              <a:rPr kumimoji="1" lang="ja-JP" altLang="en-US" sz="2800" dirty="0"/>
              <a:t>佐久間理奈</a:t>
            </a:r>
          </a:p>
        </p:txBody>
      </p:sp>
      <p:sp>
        <p:nvSpPr>
          <p:cNvPr id="4" name="テキスト ボックス 3">
            <a:extLst>
              <a:ext uri="{FF2B5EF4-FFF2-40B4-BE49-F238E27FC236}">
                <a16:creationId xmlns:a16="http://schemas.microsoft.com/office/drawing/2014/main" id="{6A85899F-8ED6-A3E8-1000-1B33DC624508}"/>
              </a:ext>
            </a:extLst>
          </p:cNvPr>
          <p:cNvSpPr txBox="1"/>
          <p:nvPr/>
        </p:nvSpPr>
        <p:spPr>
          <a:xfrm>
            <a:off x="461554" y="287383"/>
            <a:ext cx="5103223" cy="369332"/>
          </a:xfrm>
          <a:prstGeom prst="rect">
            <a:avLst/>
          </a:prstGeom>
          <a:noFill/>
        </p:spPr>
        <p:txBody>
          <a:bodyPr wrap="square" rtlCol="0">
            <a:spAutoFit/>
          </a:bodyPr>
          <a:lstStyle/>
          <a:p>
            <a:r>
              <a:rPr kumimoji="1" lang="ja-JP" altLang="en-US" dirty="0"/>
              <a:t>情報数理工学プログラム卒業研究卒研発表</a:t>
            </a:r>
          </a:p>
        </p:txBody>
      </p:sp>
      <p:sp>
        <p:nvSpPr>
          <p:cNvPr id="5" name="テキスト ボックス 4">
            <a:extLst>
              <a:ext uri="{FF2B5EF4-FFF2-40B4-BE49-F238E27FC236}">
                <a16:creationId xmlns:a16="http://schemas.microsoft.com/office/drawing/2014/main" id="{19D861D6-1B33-50C2-1F98-A727DE57629C}"/>
              </a:ext>
            </a:extLst>
          </p:cNvPr>
          <p:cNvSpPr txBox="1"/>
          <p:nvPr/>
        </p:nvSpPr>
        <p:spPr>
          <a:xfrm>
            <a:off x="9657806" y="265612"/>
            <a:ext cx="2072640" cy="369332"/>
          </a:xfrm>
          <a:prstGeom prst="rect">
            <a:avLst/>
          </a:prstGeom>
          <a:noFill/>
        </p:spPr>
        <p:txBody>
          <a:bodyPr wrap="square" rtlCol="0">
            <a:spAutoFit/>
          </a:bodyPr>
          <a:lstStyle/>
          <a:p>
            <a:r>
              <a:rPr kumimoji="1" lang="en-US" altLang="ja-JP" dirty="0"/>
              <a:t>2025</a:t>
            </a:r>
            <a:r>
              <a:rPr kumimoji="1" lang="ja-JP" altLang="en-US" dirty="0"/>
              <a:t>年</a:t>
            </a:r>
            <a:r>
              <a:rPr lang="en-US" altLang="ja-JP" dirty="0"/>
              <a:t>2</a:t>
            </a:r>
            <a:r>
              <a:rPr kumimoji="1" lang="ja-JP" altLang="en-US" dirty="0"/>
              <a:t>月</a:t>
            </a:r>
            <a:r>
              <a:rPr kumimoji="1" lang="en-US" altLang="ja-JP" dirty="0"/>
              <a:t>7</a:t>
            </a:r>
            <a:r>
              <a:rPr kumimoji="1" lang="ja-JP" altLang="en-US" dirty="0"/>
              <a:t>日</a:t>
            </a:r>
          </a:p>
        </p:txBody>
      </p:sp>
    </p:spTree>
    <p:extLst>
      <p:ext uri="{BB962C8B-B14F-4D97-AF65-F5344CB8AC3E}">
        <p14:creationId xmlns:p14="http://schemas.microsoft.com/office/powerpoint/2010/main" val="1425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A3A06C-99E0-B5B5-F5F5-4486F6645A25}"/>
              </a:ext>
            </a:extLst>
          </p:cNvPr>
          <p:cNvSpPr>
            <a:spLocks noGrp="1"/>
          </p:cNvSpPr>
          <p:nvPr>
            <p:ph type="title"/>
          </p:nvPr>
        </p:nvSpPr>
        <p:spPr>
          <a:xfrm>
            <a:off x="89280" y="-54566"/>
            <a:ext cx="12036490" cy="1021545"/>
          </a:xfrm>
        </p:spPr>
        <p:txBody>
          <a:bodyPr>
            <a:normAutofit/>
          </a:bodyPr>
          <a:lstStyle/>
          <a:p>
            <a:r>
              <a:rPr kumimoji="1" lang="ja-JP" altLang="en-US" sz="3000" dirty="0"/>
              <a:t>目的変数パラメータ数最小化によるベイジアンネットワーク分類器</a:t>
            </a:r>
          </a:p>
        </p:txBody>
      </p:sp>
      <p:sp>
        <p:nvSpPr>
          <p:cNvPr id="3" name="コンテンツ プレースホルダー 2">
            <a:extLst>
              <a:ext uri="{FF2B5EF4-FFF2-40B4-BE49-F238E27FC236}">
                <a16:creationId xmlns:a16="http://schemas.microsoft.com/office/drawing/2014/main" id="{B9DEDDC1-A02F-CE6C-8540-88754A5A3122}"/>
              </a:ext>
            </a:extLst>
          </p:cNvPr>
          <p:cNvSpPr>
            <a:spLocks noGrp="1"/>
          </p:cNvSpPr>
          <p:nvPr>
            <p:ph idx="1"/>
          </p:nvPr>
        </p:nvSpPr>
        <p:spPr>
          <a:xfrm>
            <a:off x="138874" y="1367182"/>
            <a:ext cx="10515600" cy="5170300"/>
          </a:xfrm>
        </p:spPr>
        <p:txBody>
          <a:bodyPr>
            <a:normAutofit/>
          </a:bodyPr>
          <a:lstStyle/>
          <a:p>
            <a:pPr marL="133350" indent="0">
              <a:buNone/>
            </a:pPr>
            <a:r>
              <a:rPr kumimoji="1" lang="ja-JP" altLang="en-US" sz="2200" dirty="0"/>
              <a:t>分類に影響する目的変数パラメータ数</a:t>
            </a:r>
            <a:r>
              <a:rPr kumimoji="1" lang="en-US" altLang="ja-JP" sz="2200" dirty="0"/>
              <a:t>(NCP)</a:t>
            </a:r>
            <a:r>
              <a:rPr kumimoji="1" lang="ja-JP" altLang="en-US" sz="2200" dirty="0"/>
              <a:t>の最小化</a:t>
            </a:r>
            <a:r>
              <a:rPr kumimoji="1" lang="en-US" altLang="ja-JP" sz="2200" dirty="0"/>
              <a:t>[10]</a:t>
            </a:r>
            <a:endParaRPr kumimoji="1" lang="ja-JP" altLang="en-US" sz="2200" dirty="0"/>
          </a:p>
        </p:txBody>
      </p:sp>
      <p:sp>
        <p:nvSpPr>
          <p:cNvPr id="4" name="テキスト ボックス 3">
            <a:extLst>
              <a:ext uri="{FF2B5EF4-FFF2-40B4-BE49-F238E27FC236}">
                <a16:creationId xmlns:a16="http://schemas.microsoft.com/office/drawing/2014/main" id="{94AD7F5F-736E-4563-D210-30CBD50ED77B}"/>
              </a:ext>
            </a:extLst>
          </p:cNvPr>
          <p:cNvSpPr txBox="1"/>
          <p:nvPr/>
        </p:nvSpPr>
        <p:spPr>
          <a:xfrm>
            <a:off x="150513" y="6075817"/>
            <a:ext cx="11914024" cy="923330"/>
          </a:xfrm>
          <a:prstGeom prst="rect">
            <a:avLst/>
          </a:prstGeom>
          <a:noFill/>
        </p:spPr>
        <p:txBody>
          <a:bodyPr wrap="square" rtlCol="0">
            <a:spAutoFit/>
          </a:bodyPr>
          <a:lstStyle/>
          <a:p>
            <a:r>
              <a:rPr lang="en-US" altLang="ja-JP" sz="1800" b="0" i="0" dirty="0">
                <a:effectLst/>
                <a:highlight>
                  <a:srgbClr val="FFFFFF"/>
                </a:highlight>
              </a:rPr>
              <a:t>[10]</a:t>
            </a:r>
            <a:r>
              <a:rPr lang="en-US" altLang="ja-JP" dirty="0">
                <a:highlight>
                  <a:srgbClr val="FFFFFF"/>
                </a:highlight>
              </a:rPr>
              <a:t> </a:t>
            </a:r>
            <a:r>
              <a:rPr lang="en-US" altLang="ja-JP" sz="1800" b="0" i="0" dirty="0" err="1">
                <a:effectLst/>
                <a:highlight>
                  <a:srgbClr val="FFFFFF"/>
                </a:highlight>
              </a:rPr>
              <a:t>Sugahara</a:t>
            </a:r>
            <a:r>
              <a:rPr lang="en-US" altLang="ja-JP" sz="1800" b="0" i="0" dirty="0">
                <a:effectLst/>
                <a:highlight>
                  <a:srgbClr val="FFFFFF"/>
                </a:highlight>
              </a:rPr>
              <a:t>, S., Kato, K., and Ueno, M. (2024). Learning Bayesian Network Classifiers to Minimize the Class Variable Parameters. </a:t>
            </a:r>
            <a:r>
              <a:rPr lang="en-US" altLang="ja-JP" sz="1800" b="0" i="1" dirty="0">
                <a:effectLst/>
                <a:highlight>
                  <a:srgbClr val="FFFFFF"/>
                </a:highlight>
              </a:rPr>
              <a:t>Proceedings of the AAAI Conference on Artificial Intelligence</a:t>
            </a:r>
            <a:r>
              <a:rPr lang="en-US" altLang="ja-JP" sz="1800" b="0" i="0" dirty="0">
                <a:effectLst/>
                <a:highlight>
                  <a:srgbClr val="FFFFFF"/>
                </a:highlight>
              </a:rPr>
              <a:t>, </a:t>
            </a:r>
            <a:r>
              <a:rPr lang="en-US" altLang="ja-JP" sz="1800" b="0" i="1" dirty="0">
                <a:effectLst/>
                <a:highlight>
                  <a:srgbClr val="FFFFFF"/>
                </a:highlight>
              </a:rPr>
              <a:t>38</a:t>
            </a:r>
            <a:r>
              <a:rPr lang="en-US" altLang="ja-JP" sz="1800" b="0" i="0" dirty="0">
                <a:effectLst/>
                <a:highlight>
                  <a:srgbClr val="FFFFFF"/>
                </a:highlight>
              </a:rPr>
              <a:t>(18), 20540-20549. </a:t>
            </a:r>
            <a:endParaRPr lang="ja-JP" altLang="en-US" sz="1800" dirty="0"/>
          </a:p>
          <a:p>
            <a:endParaRPr kumimoji="1" lang="ja-JP" altLang="en-US" dirty="0"/>
          </a:p>
        </p:txBody>
      </p:sp>
      <p:grpSp>
        <p:nvGrpSpPr>
          <p:cNvPr id="5" name="グループ化 4">
            <a:extLst>
              <a:ext uri="{FF2B5EF4-FFF2-40B4-BE49-F238E27FC236}">
                <a16:creationId xmlns:a16="http://schemas.microsoft.com/office/drawing/2014/main" id="{FC0DD453-7017-BD50-5FBB-B60F1D42A855}"/>
              </a:ext>
            </a:extLst>
          </p:cNvPr>
          <p:cNvGrpSpPr/>
          <p:nvPr/>
        </p:nvGrpSpPr>
        <p:grpSpPr>
          <a:xfrm>
            <a:off x="7562392" y="1561932"/>
            <a:ext cx="4448710" cy="2263340"/>
            <a:chOff x="7870425" y="2045902"/>
            <a:chExt cx="4448710" cy="2263340"/>
          </a:xfrm>
        </p:grpSpPr>
        <p:sp>
          <p:nvSpPr>
            <p:cNvPr id="6" name="円/楕円 5">
              <a:extLst>
                <a:ext uri="{FF2B5EF4-FFF2-40B4-BE49-F238E27FC236}">
                  <a16:creationId xmlns:a16="http://schemas.microsoft.com/office/drawing/2014/main" id="{C6635F79-3E4C-EFA3-C1BD-F9EC34ABB8A7}"/>
                </a:ext>
              </a:extLst>
            </p:cNvPr>
            <p:cNvSpPr/>
            <p:nvPr/>
          </p:nvSpPr>
          <p:spPr>
            <a:xfrm>
              <a:off x="8991845" y="2145950"/>
              <a:ext cx="1114097" cy="683173"/>
            </a:xfrm>
            <a:prstGeom prst="ellipse">
              <a:avLst/>
            </a:prstGeom>
            <a:solidFill>
              <a:srgbClr val="4EC8F0"/>
            </a:solidFill>
            <a:ln w="19050">
              <a:solidFill>
                <a:schemeClr val="tx1"/>
              </a:solidFill>
            </a:ln>
            <a:effectLst>
              <a:glow rad="203499">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燃料</a:t>
              </a:r>
            </a:p>
          </p:txBody>
        </p:sp>
        <p:sp>
          <p:nvSpPr>
            <p:cNvPr id="7" name="円/楕円 6">
              <a:extLst>
                <a:ext uri="{FF2B5EF4-FFF2-40B4-BE49-F238E27FC236}">
                  <a16:creationId xmlns:a16="http://schemas.microsoft.com/office/drawing/2014/main" id="{9D7A25DC-FB04-64D4-8C17-58BDCA96A969}"/>
                </a:ext>
              </a:extLst>
            </p:cNvPr>
            <p:cNvSpPr/>
            <p:nvPr/>
          </p:nvSpPr>
          <p:spPr>
            <a:xfrm>
              <a:off x="7870425" y="3520965"/>
              <a:ext cx="1462761" cy="683173"/>
            </a:xfrm>
            <a:prstGeom prst="ellipse">
              <a:avLst/>
            </a:prstGeom>
            <a:solidFill>
              <a:srgbClr val="4EC8F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燃料計</a:t>
              </a:r>
            </a:p>
          </p:txBody>
        </p:sp>
        <p:sp>
          <p:nvSpPr>
            <p:cNvPr id="8" name="円/楕円 7">
              <a:extLst>
                <a:ext uri="{FF2B5EF4-FFF2-40B4-BE49-F238E27FC236}">
                  <a16:creationId xmlns:a16="http://schemas.microsoft.com/office/drawing/2014/main" id="{1B7082E6-6AD3-0422-A521-54A26566428E}"/>
                </a:ext>
              </a:extLst>
            </p:cNvPr>
            <p:cNvSpPr/>
            <p:nvPr/>
          </p:nvSpPr>
          <p:spPr>
            <a:xfrm>
              <a:off x="9942786" y="3626069"/>
              <a:ext cx="1658014" cy="683173"/>
            </a:xfrm>
            <a:prstGeom prst="ellipse">
              <a:avLst/>
            </a:prstGeom>
            <a:solidFill>
              <a:srgbClr val="4EC8F0"/>
            </a:solidFill>
            <a:ln w="19050">
              <a:solidFill>
                <a:schemeClr val="tx1"/>
              </a:solidFill>
            </a:ln>
            <a:effectLst>
              <a:glow>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エンジン点火</a:t>
              </a:r>
            </a:p>
          </p:txBody>
        </p:sp>
        <p:sp>
          <p:nvSpPr>
            <p:cNvPr id="9" name="円/楕円 8">
              <a:extLst>
                <a:ext uri="{FF2B5EF4-FFF2-40B4-BE49-F238E27FC236}">
                  <a16:creationId xmlns:a16="http://schemas.microsoft.com/office/drawing/2014/main" id="{1BA01FEF-1302-FBEB-9C24-5D228063B169}"/>
                </a:ext>
              </a:extLst>
            </p:cNvPr>
            <p:cNvSpPr/>
            <p:nvPr/>
          </p:nvSpPr>
          <p:spPr>
            <a:xfrm>
              <a:off x="10893727" y="2045902"/>
              <a:ext cx="1425408" cy="683173"/>
            </a:xfrm>
            <a:prstGeom prst="ellipse">
              <a:avLst/>
            </a:prstGeom>
            <a:solidFill>
              <a:srgbClr val="4EC8F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点火</a:t>
              </a:r>
              <a:br>
                <a:rPr kumimoji="1" lang="en-US" altLang="ja-JP" dirty="0">
                  <a:solidFill>
                    <a:schemeClr val="tx1"/>
                  </a:solidFill>
                </a:rPr>
              </a:br>
              <a:r>
                <a:rPr kumimoji="1" lang="ja-JP" altLang="en-US" dirty="0">
                  <a:solidFill>
                    <a:schemeClr val="tx1"/>
                  </a:solidFill>
                </a:rPr>
                <a:t>プラグ</a:t>
              </a:r>
            </a:p>
          </p:txBody>
        </p:sp>
        <p:cxnSp>
          <p:nvCxnSpPr>
            <p:cNvPr id="10" name="直線矢印コネクタ 9">
              <a:extLst>
                <a:ext uri="{FF2B5EF4-FFF2-40B4-BE49-F238E27FC236}">
                  <a16:creationId xmlns:a16="http://schemas.microsoft.com/office/drawing/2014/main" id="{BACFE725-469E-DAAD-0B03-531EF6E42C33}"/>
                </a:ext>
              </a:extLst>
            </p:cNvPr>
            <p:cNvCxnSpPr>
              <a:cxnSpLocks/>
              <a:stCxn id="6" idx="3"/>
              <a:endCxn id="7" idx="0"/>
            </p:cNvCxnSpPr>
            <p:nvPr/>
          </p:nvCxnSpPr>
          <p:spPr>
            <a:xfrm flipH="1">
              <a:off x="8601806" y="2729075"/>
              <a:ext cx="553195" cy="79189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661C8DB7-79C6-DEB4-5EC7-422ACB7CF541}"/>
                </a:ext>
              </a:extLst>
            </p:cNvPr>
            <p:cNvCxnSpPr>
              <a:cxnSpLocks/>
              <a:stCxn id="6" idx="5"/>
              <a:endCxn id="8" idx="1"/>
            </p:cNvCxnSpPr>
            <p:nvPr/>
          </p:nvCxnSpPr>
          <p:spPr>
            <a:xfrm>
              <a:off x="9942786" y="2729075"/>
              <a:ext cx="242811" cy="99704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4ACEF8D9-C71D-782A-9943-AD010A7FE76F}"/>
                </a:ext>
              </a:extLst>
            </p:cNvPr>
            <p:cNvCxnSpPr>
              <a:cxnSpLocks/>
              <a:stCxn id="9" idx="4"/>
              <a:endCxn id="8" idx="7"/>
            </p:cNvCxnSpPr>
            <p:nvPr/>
          </p:nvCxnSpPr>
          <p:spPr>
            <a:xfrm flipH="1">
              <a:off x="11357989" y="2729075"/>
              <a:ext cx="248442" cy="99704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aphicFrame>
        <p:nvGraphicFramePr>
          <p:cNvPr id="26" name="表 21">
            <a:extLst>
              <a:ext uri="{FF2B5EF4-FFF2-40B4-BE49-F238E27FC236}">
                <a16:creationId xmlns:a16="http://schemas.microsoft.com/office/drawing/2014/main" id="{6F32A892-F731-19DD-8F36-393F73774550}"/>
              </a:ext>
            </a:extLst>
          </p:cNvPr>
          <p:cNvGraphicFramePr>
            <a:graphicFrameLocks noGrp="1"/>
          </p:cNvGraphicFramePr>
          <p:nvPr/>
        </p:nvGraphicFramePr>
        <p:xfrm>
          <a:off x="7804857" y="1400768"/>
          <a:ext cx="540881" cy="574152"/>
        </p:xfrm>
        <a:graphic>
          <a:graphicData uri="http://schemas.openxmlformats.org/drawingml/2006/table">
            <a:tbl>
              <a:tblPr firstRow="1" bandRow="1">
                <a:tableStyleId>{22838BEF-8BB2-4498-84A7-C5851F593DF1}</a:tableStyleId>
              </a:tblPr>
              <a:tblGrid>
                <a:gridCol w="540881">
                  <a:extLst>
                    <a:ext uri="{9D8B030D-6E8A-4147-A177-3AD203B41FA5}">
                      <a16:colId xmlns:a16="http://schemas.microsoft.com/office/drawing/2014/main" val="3742810993"/>
                    </a:ext>
                  </a:extLst>
                </a:gridCol>
              </a:tblGrid>
              <a:tr h="299832">
                <a:tc>
                  <a:txBody>
                    <a:bodyPr/>
                    <a:lstStyle/>
                    <a:p>
                      <a:r>
                        <a:rPr kumimoji="1" lang="ja-JP" altLang="en-US" sz="1200" b="0" kern="1200" dirty="0">
                          <a:solidFill>
                            <a:schemeClr val="tx1"/>
                          </a:solidFill>
                          <a:latin typeface="メイリオ" panose="020B0604030504040204" pitchFamily="50" charset="-128"/>
                          <a:ea typeface="メイリオ" panose="020B0604030504040204" pitchFamily="50" charset="-128"/>
                          <a:cs typeface="+mn-cs"/>
                        </a:rPr>
                        <a:t>充分</a:t>
                      </a:r>
                    </a:p>
                  </a:txBody>
                  <a:tcPr/>
                </a:tc>
                <a:extLst>
                  <a:ext uri="{0D108BD9-81ED-4DB2-BD59-A6C34878D82A}">
                    <a16:rowId xmlns:a16="http://schemas.microsoft.com/office/drawing/2014/main" val="2605859844"/>
                  </a:ext>
                </a:extLst>
              </a:tr>
              <a:tr h="152231">
                <a:tc>
                  <a:txBody>
                    <a:bodyPr/>
                    <a:lstStyle/>
                    <a:p>
                      <a:pPr marL="0" algn="l" defTabSz="914400" rtl="0" eaLnBrk="1" latinLnBrk="0" hangingPunct="1"/>
                      <a:r>
                        <a:rPr kumimoji="1" lang="ja-JP" altLang="en-US" sz="1200" b="0" kern="1200" dirty="0">
                          <a:solidFill>
                            <a:schemeClr val="tx1"/>
                          </a:solidFill>
                          <a:latin typeface="メイリオ" panose="020B0604030504040204" pitchFamily="50" charset="-128"/>
                          <a:ea typeface="メイリオ" panose="020B0604030504040204" pitchFamily="50" charset="-128"/>
                          <a:cs typeface="+mn-cs"/>
                        </a:rPr>
                        <a:t>空</a:t>
                      </a:r>
                    </a:p>
                  </a:txBody>
                  <a:tcPr/>
                </a:tc>
                <a:extLst>
                  <a:ext uri="{0D108BD9-81ED-4DB2-BD59-A6C34878D82A}">
                    <a16:rowId xmlns:a16="http://schemas.microsoft.com/office/drawing/2014/main" val="25859932"/>
                  </a:ext>
                </a:extLst>
              </a:tr>
            </a:tbl>
          </a:graphicData>
        </a:graphic>
      </p:graphicFrame>
      <p:graphicFrame>
        <p:nvGraphicFramePr>
          <p:cNvPr id="27" name="表 21">
            <a:extLst>
              <a:ext uri="{FF2B5EF4-FFF2-40B4-BE49-F238E27FC236}">
                <a16:creationId xmlns:a16="http://schemas.microsoft.com/office/drawing/2014/main" id="{0027AE3D-CB3C-8ACF-99B6-A4B1184E3BF3}"/>
              </a:ext>
            </a:extLst>
          </p:cNvPr>
          <p:cNvGraphicFramePr>
            <a:graphicFrameLocks noGrp="1"/>
          </p:cNvGraphicFramePr>
          <p:nvPr/>
        </p:nvGraphicFramePr>
        <p:xfrm>
          <a:off x="11467296" y="979697"/>
          <a:ext cx="553349" cy="548640"/>
        </p:xfrm>
        <a:graphic>
          <a:graphicData uri="http://schemas.openxmlformats.org/drawingml/2006/table">
            <a:tbl>
              <a:tblPr firstRow="1" bandRow="1">
                <a:tableStyleId>{22838BEF-8BB2-4498-84A7-C5851F593DF1}</a:tableStyleId>
              </a:tblPr>
              <a:tblGrid>
                <a:gridCol w="553349">
                  <a:extLst>
                    <a:ext uri="{9D8B030D-6E8A-4147-A177-3AD203B41FA5}">
                      <a16:colId xmlns:a16="http://schemas.microsoft.com/office/drawing/2014/main" val="3742810993"/>
                    </a:ext>
                  </a:extLst>
                </a:gridCol>
              </a:tblGrid>
              <a:tr h="120063">
                <a:tc>
                  <a:txBody>
                    <a:bodyPr/>
                    <a:lstStyle/>
                    <a:p>
                      <a:r>
                        <a:rPr kumimoji="1" lang="ja-JP" altLang="en-US" sz="1200" b="0" kern="1200" dirty="0">
                          <a:solidFill>
                            <a:schemeClr val="tx1"/>
                          </a:solidFill>
                          <a:latin typeface="メイリオ" panose="020B0604030504040204" pitchFamily="50" charset="-128"/>
                          <a:ea typeface="メイリオ" panose="020B0604030504040204" pitchFamily="50" charset="-128"/>
                          <a:cs typeface="+mn-cs"/>
                        </a:rPr>
                        <a:t>綺麗</a:t>
                      </a:r>
                    </a:p>
                  </a:txBody>
                  <a:tcPr/>
                </a:tc>
                <a:extLst>
                  <a:ext uri="{0D108BD9-81ED-4DB2-BD59-A6C34878D82A}">
                    <a16:rowId xmlns:a16="http://schemas.microsoft.com/office/drawing/2014/main" val="2605859844"/>
                  </a:ext>
                </a:extLst>
              </a:tr>
              <a:tr h="152231">
                <a:tc>
                  <a:txBody>
                    <a:bodyPr/>
                    <a:lstStyle/>
                    <a:p>
                      <a:pPr marL="0" algn="l" defTabSz="914400" rtl="0" eaLnBrk="1" latinLnBrk="0" hangingPunct="1"/>
                      <a:r>
                        <a:rPr kumimoji="1" lang="ja-JP" altLang="en-US" sz="1200" b="0" kern="1200" dirty="0">
                          <a:solidFill>
                            <a:schemeClr val="tx1"/>
                          </a:solidFill>
                          <a:latin typeface="メイリオ" panose="020B0604030504040204" pitchFamily="50" charset="-128"/>
                          <a:ea typeface="メイリオ" panose="020B0604030504040204" pitchFamily="50" charset="-128"/>
                          <a:cs typeface="+mn-cs"/>
                        </a:rPr>
                        <a:t>汚い</a:t>
                      </a:r>
                    </a:p>
                  </a:txBody>
                  <a:tcPr/>
                </a:tc>
                <a:extLst>
                  <a:ext uri="{0D108BD9-81ED-4DB2-BD59-A6C34878D82A}">
                    <a16:rowId xmlns:a16="http://schemas.microsoft.com/office/drawing/2014/main" val="25859932"/>
                  </a:ext>
                </a:extLst>
              </a:tr>
            </a:tbl>
          </a:graphicData>
        </a:graphic>
      </p:graphicFrame>
      <p:graphicFrame>
        <p:nvGraphicFramePr>
          <p:cNvPr id="28" name="表 21">
            <a:extLst>
              <a:ext uri="{FF2B5EF4-FFF2-40B4-BE49-F238E27FC236}">
                <a16:creationId xmlns:a16="http://schemas.microsoft.com/office/drawing/2014/main" id="{335B9377-A7BA-E5B4-BCD0-0115C570584C}"/>
              </a:ext>
            </a:extLst>
          </p:cNvPr>
          <p:cNvGraphicFramePr>
            <a:graphicFrameLocks noGrp="1"/>
          </p:cNvGraphicFramePr>
          <p:nvPr/>
        </p:nvGraphicFramePr>
        <p:xfrm>
          <a:off x="6691106" y="2534991"/>
          <a:ext cx="780676" cy="822960"/>
        </p:xfrm>
        <a:graphic>
          <a:graphicData uri="http://schemas.openxmlformats.org/drawingml/2006/table">
            <a:tbl>
              <a:tblPr firstRow="1" bandRow="1">
                <a:tableStyleId>{22838BEF-8BB2-4498-84A7-C5851F593DF1}</a:tableStyleId>
              </a:tblPr>
              <a:tblGrid>
                <a:gridCol w="780676">
                  <a:extLst>
                    <a:ext uri="{9D8B030D-6E8A-4147-A177-3AD203B41FA5}">
                      <a16:colId xmlns:a16="http://schemas.microsoft.com/office/drawing/2014/main" val="3742810993"/>
                    </a:ext>
                  </a:extLst>
                </a:gridCol>
              </a:tblGrid>
              <a:tr h="270377">
                <a:tc>
                  <a:txBody>
                    <a:bodyPr/>
                    <a:lstStyle/>
                    <a:p>
                      <a:r>
                        <a:rPr kumimoji="1" lang="ja-JP" altLang="en-US" sz="1200" b="0" kern="1200" dirty="0">
                          <a:solidFill>
                            <a:schemeClr val="tx1"/>
                          </a:solidFill>
                          <a:latin typeface="メイリオ" panose="020B0604030504040204" pitchFamily="50" charset="-128"/>
                          <a:ea typeface="メイリオ" panose="020B0604030504040204" pitchFamily="50" charset="-128"/>
                          <a:cs typeface="+mn-cs"/>
                        </a:rPr>
                        <a:t>満タン</a:t>
                      </a:r>
                    </a:p>
                  </a:txBody>
                  <a:tcPr/>
                </a:tc>
                <a:extLst>
                  <a:ext uri="{0D108BD9-81ED-4DB2-BD59-A6C34878D82A}">
                    <a16:rowId xmlns:a16="http://schemas.microsoft.com/office/drawing/2014/main" val="2948822494"/>
                  </a:ext>
                </a:extLst>
              </a:tr>
              <a:tr h="152231">
                <a:tc>
                  <a:txBody>
                    <a:bodyPr/>
                    <a:lstStyle/>
                    <a:p>
                      <a:pPr marL="0" algn="l" defTabSz="914400" rtl="0" eaLnBrk="1" latinLnBrk="0" hangingPunct="1"/>
                      <a:r>
                        <a:rPr kumimoji="1" lang="ja-JP" altLang="en-US" sz="1200" b="0" kern="1200" dirty="0">
                          <a:solidFill>
                            <a:schemeClr val="tx1"/>
                          </a:solidFill>
                          <a:latin typeface="メイリオ" panose="020B0604030504040204" pitchFamily="50" charset="-128"/>
                          <a:ea typeface="メイリオ" panose="020B0604030504040204" pitchFamily="50" charset="-128"/>
                          <a:cs typeface="+mn-cs"/>
                        </a:rPr>
                        <a:t>半分</a:t>
                      </a:r>
                    </a:p>
                  </a:txBody>
                  <a:tcPr/>
                </a:tc>
                <a:extLst>
                  <a:ext uri="{0D108BD9-81ED-4DB2-BD59-A6C34878D82A}">
                    <a16:rowId xmlns:a16="http://schemas.microsoft.com/office/drawing/2014/main" val="25859932"/>
                  </a:ext>
                </a:extLst>
              </a:tr>
              <a:tr h="152231">
                <a:tc>
                  <a:txBody>
                    <a:bodyPr/>
                    <a:lstStyle/>
                    <a:p>
                      <a:pPr marL="0" algn="l" defTabSz="914400" rtl="0" eaLnBrk="1" latinLnBrk="0" hangingPunct="1"/>
                      <a:r>
                        <a:rPr kumimoji="1" lang="ja-JP" altLang="en-US" sz="1200" b="0" kern="1200" dirty="0">
                          <a:solidFill>
                            <a:schemeClr val="tx1"/>
                          </a:solidFill>
                          <a:latin typeface="メイリオ" panose="020B0604030504040204" pitchFamily="50" charset="-128"/>
                          <a:ea typeface="メイリオ" panose="020B0604030504040204" pitchFamily="50" charset="-128"/>
                          <a:cs typeface="+mn-cs"/>
                        </a:rPr>
                        <a:t>空</a:t>
                      </a:r>
                    </a:p>
                  </a:txBody>
                  <a:tcPr/>
                </a:tc>
                <a:extLst>
                  <a:ext uri="{0D108BD9-81ED-4DB2-BD59-A6C34878D82A}">
                    <a16:rowId xmlns:a16="http://schemas.microsoft.com/office/drawing/2014/main" val="2217837918"/>
                  </a:ext>
                </a:extLst>
              </a:tr>
            </a:tbl>
          </a:graphicData>
        </a:graphic>
      </p:graphicFrame>
      <p:graphicFrame>
        <p:nvGraphicFramePr>
          <p:cNvPr id="29" name="表 21">
            <a:extLst>
              <a:ext uri="{FF2B5EF4-FFF2-40B4-BE49-F238E27FC236}">
                <a16:creationId xmlns:a16="http://schemas.microsoft.com/office/drawing/2014/main" id="{53A08BF0-3F29-B4DE-3076-749071043EB5}"/>
              </a:ext>
            </a:extLst>
          </p:cNvPr>
          <p:cNvGraphicFramePr>
            <a:graphicFrameLocks noGrp="1"/>
          </p:cNvGraphicFramePr>
          <p:nvPr/>
        </p:nvGraphicFramePr>
        <p:xfrm>
          <a:off x="11246676" y="2725022"/>
          <a:ext cx="799685" cy="548640"/>
        </p:xfrm>
        <a:graphic>
          <a:graphicData uri="http://schemas.openxmlformats.org/drawingml/2006/table">
            <a:tbl>
              <a:tblPr firstRow="1" bandRow="1">
                <a:tableStyleId>{22838BEF-8BB2-4498-84A7-C5851F593DF1}</a:tableStyleId>
              </a:tblPr>
              <a:tblGrid>
                <a:gridCol w="799685">
                  <a:extLst>
                    <a:ext uri="{9D8B030D-6E8A-4147-A177-3AD203B41FA5}">
                      <a16:colId xmlns:a16="http://schemas.microsoft.com/office/drawing/2014/main" val="3742810993"/>
                    </a:ext>
                  </a:extLst>
                </a:gridCol>
              </a:tblGrid>
              <a:tr h="120063">
                <a:tc>
                  <a:txBody>
                    <a:bodyPr/>
                    <a:lstStyle/>
                    <a:p>
                      <a:r>
                        <a:rPr kumimoji="1" lang="ja-JP" altLang="en-US" sz="1200" b="0" kern="1200" dirty="0">
                          <a:solidFill>
                            <a:schemeClr val="tx1"/>
                          </a:solidFill>
                          <a:latin typeface="メイリオ" panose="020B0604030504040204" pitchFamily="50" charset="-128"/>
                          <a:ea typeface="メイリオ" panose="020B0604030504040204" pitchFamily="50" charset="-128"/>
                          <a:cs typeface="+mn-cs"/>
                        </a:rPr>
                        <a:t>動く</a:t>
                      </a:r>
                    </a:p>
                  </a:txBody>
                  <a:tcPr/>
                </a:tc>
                <a:extLst>
                  <a:ext uri="{0D108BD9-81ED-4DB2-BD59-A6C34878D82A}">
                    <a16:rowId xmlns:a16="http://schemas.microsoft.com/office/drawing/2014/main" val="2605859844"/>
                  </a:ext>
                </a:extLst>
              </a:tr>
              <a:tr h="152231">
                <a:tc>
                  <a:txBody>
                    <a:bodyPr/>
                    <a:lstStyle/>
                    <a:p>
                      <a:pPr marL="0" algn="l" defTabSz="914400" rtl="0" eaLnBrk="1" latinLnBrk="0" hangingPunct="1"/>
                      <a:r>
                        <a:rPr kumimoji="1" lang="ja-JP" altLang="en-US" sz="1200" b="0" kern="1200" dirty="0">
                          <a:solidFill>
                            <a:schemeClr val="tx1"/>
                          </a:solidFill>
                          <a:latin typeface="メイリオ" panose="020B0604030504040204" pitchFamily="50" charset="-128"/>
                          <a:ea typeface="メイリオ" panose="020B0604030504040204" pitchFamily="50" charset="-128"/>
                          <a:cs typeface="+mn-cs"/>
                        </a:rPr>
                        <a:t>動かない</a:t>
                      </a:r>
                    </a:p>
                  </a:txBody>
                  <a:tcPr/>
                </a:tc>
                <a:extLst>
                  <a:ext uri="{0D108BD9-81ED-4DB2-BD59-A6C34878D82A}">
                    <a16:rowId xmlns:a16="http://schemas.microsoft.com/office/drawing/2014/main" val="25859932"/>
                  </a:ext>
                </a:extLst>
              </a:tr>
            </a:tbl>
          </a:graphicData>
        </a:graphic>
      </p:graphicFrame>
      <p:sp>
        <p:nvSpPr>
          <p:cNvPr id="30" name="テキスト ボックス 29">
            <a:extLst>
              <a:ext uri="{FF2B5EF4-FFF2-40B4-BE49-F238E27FC236}">
                <a16:creationId xmlns:a16="http://schemas.microsoft.com/office/drawing/2014/main" id="{1E67DAC0-EEC6-8264-2C61-15928A3EC58E}"/>
              </a:ext>
            </a:extLst>
          </p:cNvPr>
          <p:cNvSpPr txBox="1"/>
          <p:nvPr/>
        </p:nvSpPr>
        <p:spPr>
          <a:xfrm>
            <a:off x="7565132" y="1974433"/>
            <a:ext cx="1104511" cy="369332"/>
          </a:xfrm>
          <a:prstGeom prst="rect">
            <a:avLst/>
          </a:prstGeom>
          <a:noFill/>
        </p:spPr>
        <p:txBody>
          <a:bodyPr wrap="square" rtlCol="0">
            <a:spAutoFit/>
          </a:bodyPr>
          <a:lstStyle/>
          <a:p>
            <a:r>
              <a:rPr kumimoji="1" lang="en-US" altLang="ja-JP" dirty="0"/>
              <a:t>NCP</a:t>
            </a:r>
            <a:r>
              <a:rPr kumimoji="1" lang="ja-JP" altLang="en-US" dirty="0"/>
              <a:t>：</a:t>
            </a:r>
            <a:r>
              <a:rPr kumimoji="1" lang="en-US" altLang="ja-JP" dirty="0"/>
              <a:t>1</a:t>
            </a:r>
            <a:endParaRPr kumimoji="1" lang="ja-JP" altLang="en-US" dirty="0"/>
          </a:p>
        </p:txBody>
      </p:sp>
      <p:sp>
        <p:nvSpPr>
          <p:cNvPr id="31" name="テキスト ボックス 30">
            <a:extLst>
              <a:ext uri="{FF2B5EF4-FFF2-40B4-BE49-F238E27FC236}">
                <a16:creationId xmlns:a16="http://schemas.microsoft.com/office/drawing/2014/main" id="{4E97F6A0-B0FE-EF62-722F-C1CDD510BC61}"/>
              </a:ext>
            </a:extLst>
          </p:cNvPr>
          <p:cNvSpPr txBox="1"/>
          <p:nvPr/>
        </p:nvSpPr>
        <p:spPr>
          <a:xfrm>
            <a:off x="6806393" y="3649567"/>
            <a:ext cx="1104511" cy="369332"/>
          </a:xfrm>
          <a:prstGeom prst="rect">
            <a:avLst/>
          </a:prstGeom>
          <a:noFill/>
        </p:spPr>
        <p:txBody>
          <a:bodyPr wrap="square" rtlCol="0">
            <a:spAutoFit/>
          </a:bodyPr>
          <a:lstStyle/>
          <a:p>
            <a:r>
              <a:rPr kumimoji="1" lang="en-US" altLang="ja-JP" dirty="0"/>
              <a:t>NCP</a:t>
            </a:r>
            <a:r>
              <a:rPr kumimoji="1" lang="ja-JP" altLang="en-US" dirty="0"/>
              <a:t>：</a:t>
            </a:r>
            <a:r>
              <a:rPr lang="en-US" altLang="ja-JP" dirty="0"/>
              <a:t>4</a:t>
            </a:r>
            <a:endParaRPr kumimoji="1" lang="ja-JP" altLang="en-US" dirty="0"/>
          </a:p>
        </p:txBody>
      </p:sp>
      <p:sp>
        <p:nvSpPr>
          <p:cNvPr id="32" name="テキスト ボックス 31">
            <a:extLst>
              <a:ext uri="{FF2B5EF4-FFF2-40B4-BE49-F238E27FC236}">
                <a16:creationId xmlns:a16="http://schemas.microsoft.com/office/drawing/2014/main" id="{CDBF7958-306F-5F04-96DF-7219E477B9A1}"/>
              </a:ext>
            </a:extLst>
          </p:cNvPr>
          <p:cNvSpPr txBox="1"/>
          <p:nvPr/>
        </p:nvSpPr>
        <p:spPr>
          <a:xfrm>
            <a:off x="10694420" y="3739918"/>
            <a:ext cx="1104511" cy="369332"/>
          </a:xfrm>
          <a:prstGeom prst="rect">
            <a:avLst/>
          </a:prstGeom>
          <a:noFill/>
        </p:spPr>
        <p:txBody>
          <a:bodyPr wrap="square" rtlCol="0">
            <a:spAutoFit/>
          </a:bodyPr>
          <a:lstStyle/>
          <a:p>
            <a:r>
              <a:rPr kumimoji="1" lang="en-US" altLang="ja-JP" dirty="0"/>
              <a:t>NCP</a:t>
            </a:r>
            <a:r>
              <a:rPr kumimoji="1" lang="ja-JP" altLang="en-US" dirty="0"/>
              <a:t>：</a:t>
            </a:r>
            <a:r>
              <a:rPr lang="en-US" altLang="ja-JP" dirty="0"/>
              <a:t>4</a:t>
            </a:r>
            <a:endParaRPr kumimoji="1" lang="ja-JP" altLang="en-US" dirty="0"/>
          </a:p>
        </p:txBody>
      </p:sp>
      <p:sp>
        <p:nvSpPr>
          <p:cNvPr id="33" name="テキスト ボックス 32">
            <a:extLst>
              <a:ext uri="{FF2B5EF4-FFF2-40B4-BE49-F238E27FC236}">
                <a16:creationId xmlns:a16="http://schemas.microsoft.com/office/drawing/2014/main" id="{03716849-A150-EDAA-194E-5A08E51E1601}"/>
              </a:ext>
            </a:extLst>
          </p:cNvPr>
          <p:cNvSpPr txBox="1"/>
          <p:nvPr/>
        </p:nvSpPr>
        <p:spPr>
          <a:xfrm>
            <a:off x="10656498" y="918579"/>
            <a:ext cx="944241" cy="369332"/>
          </a:xfrm>
          <a:prstGeom prst="rect">
            <a:avLst/>
          </a:prstGeom>
          <a:noFill/>
        </p:spPr>
        <p:txBody>
          <a:bodyPr wrap="square" rtlCol="0">
            <a:spAutoFit/>
          </a:bodyPr>
          <a:lstStyle/>
          <a:p>
            <a:r>
              <a:rPr kumimoji="1" lang="en-US" altLang="ja-JP" dirty="0"/>
              <a:t>NCP</a:t>
            </a:r>
            <a:r>
              <a:rPr kumimoji="1" lang="ja-JP" altLang="en-US" dirty="0"/>
              <a:t>：</a:t>
            </a:r>
            <a:r>
              <a:rPr kumimoji="1" lang="en-US" altLang="ja-JP" dirty="0"/>
              <a:t>0</a:t>
            </a:r>
            <a:endParaRPr kumimoji="1" lang="ja-JP" altLang="en-US" dirty="0"/>
          </a:p>
        </p:txBody>
      </p:sp>
      <p:sp>
        <p:nvSpPr>
          <p:cNvPr id="34" name="テキスト ボックス 33">
            <a:extLst>
              <a:ext uri="{FF2B5EF4-FFF2-40B4-BE49-F238E27FC236}">
                <a16:creationId xmlns:a16="http://schemas.microsoft.com/office/drawing/2014/main" id="{2522D324-61BE-DFA5-F3F8-757880A5FCBC}"/>
              </a:ext>
            </a:extLst>
          </p:cNvPr>
          <p:cNvSpPr txBox="1"/>
          <p:nvPr/>
        </p:nvSpPr>
        <p:spPr>
          <a:xfrm>
            <a:off x="8907240" y="1126512"/>
            <a:ext cx="1107996" cy="369332"/>
          </a:xfrm>
          <a:prstGeom prst="rect">
            <a:avLst/>
          </a:prstGeom>
          <a:noFill/>
        </p:spPr>
        <p:txBody>
          <a:bodyPr wrap="none" rtlCol="0">
            <a:spAutoFit/>
          </a:bodyPr>
          <a:lstStyle/>
          <a:p>
            <a:r>
              <a:rPr kumimoji="1" lang="ja-JP" altLang="en-US"/>
              <a:t>目的変数</a:t>
            </a:r>
          </a:p>
        </p:txBody>
      </p:sp>
      <p:sp>
        <p:nvSpPr>
          <p:cNvPr id="36" name="テキスト ボックス 35">
            <a:extLst>
              <a:ext uri="{FF2B5EF4-FFF2-40B4-BE49-F238E27FC236}">
                <a16:creationId xmlns:a16="http://schemas.microsoft.com/office/drawing/2014/main" id="{B5E2B6C8-377A-E6EC-7A07-32099682779A}"/>
              </a:ext>
            </a:extLst>
          </p:cNvPr>
          <p:cNvSpPr txBox="1"/>
          <p:nvPr/>
        </p:nvSpPr>
        <p:spPr>
          <a:xfrm>
            <a:off x="8538723" y="4281835"/>
            <a:ext cx="2687239" cy="400110"/>
          </a:xfrm>
          <a:prstGeom prst="rect">
            <a:avLst/>
          </a:prstGeom>
          <a:noFill/>
        </p:spPr>
        <p:txBody>
          <a:bodyPr wrap="square" rtlCol="0">
            <a:spAutoFit/>
          </a:bodyPr>
          <a:lstStyle/>
          <a:p>
            <a:r>
              <a:rPr kumimoji="1" lang="en-US" altLang="ja-JP" sz="2000" dirty="0">
                <a:latin typeface="メイリオ" panose="020B0604030504040204" pitchFamily="50" charset="-128"/>
                <a:ea typeface="メイリオ" panose="020B0604030504040204" pitchFamily="50" charset="-128"/>
              </a:rPr>
              <a:t> </a:t>
            </a:r>
            <a:r>
              <a:rPr kumimoji="1" lang="ja-JP" altLang="en-US" sz="2000">
                <a:latin typeface="メイリオ" panose="020B0604030504040204" pitchFamily="50" charset="-128"/>
                <a:ea typeface="メイリオ" panose="020B0604030504040204" pitchFamily="50" charset="-128"/>
              </a:rPr>
              <a:t>図</a:t>
            </a:r>
            <a:r>
              <a:rPr kumimoji="1" lang="en-US" altLang="ja-JP" sz="2000" dirty="0">
                <a:latin typeface="メイリオ" panose="020B0604030504040204" pitchFamily="50" charset="-128"/>
                <a:ea typeface="メイリオ" panose="020B0604030504040204" pitchFamily="50" charset="-128"/>
              </a:rPr>
              <a:t>: NCP</a:t>
            </a:r>
            <a:r>
              <a:rPr lang="ja-JP" altLang="en-US" sz="2000" dirty="0">
                <a:latin typeface="メイリオ" panose="020B0604030504040204" pitchFamily="50" charset="-128"/>
                <a:ea typeface="メイリオ" panose="020B0604030504040204" pitchFamily="50" charset="-128"/>
              </a:rPr>
              <a:t>の計算例</a:t>
            </a:r>
            <a:endParaRPr kumimoji="1" lang="en-US" altLang="ja-JP" sz="2000" dirty="0">
              <a:latin typeface="メイリオ" panose="020B0604030504040204" pitchFamily="50" charset="-128"/>
              <a:ea typeface="メイリオ" panose="020B0604030504040204" pitchFamily="50" charset="-128"/>
            </a:endParaRPr>
          </a:p>
        </p:txBody>
      </p:sp>
      <p:sp>
        <p:nvSpPr>
          <p:cNvPr id="37" name="テキスト ボックス 36">
            <a:extLst>
              <a:ext uri="{FF2B5EF4-FFF2-40B4-BE49-F238E27FC236}">
                <a16:creationId xmlns:a16="http://schemas.microsoft.com/office/drawing/2014/main" id="{C554BFBF-4F42-7C84-B2BC-D237886F8380}"/>
              </a:ext>
            </a:extLst>
          </p:cNvPr>
          <p:cNvSpPr txBox="1"/>
          <p:nvPr/>
        </p:nvSpPr>
        <p:spPr>
          <a:xfrm>
            <a:off x="9021933" y="3880743"/>
            <a:ext cx="1426550" cy="369332"/>
          </a:xfrm>
          <a:prstGeom prst="rect">
            <a:avLst/>
          </a:prstGeom>
          <a:noFill/>
        </p:spPr>
        <p:txBody>
          <a:bodyPr wrap="square" rtlCol="0">
            <a:spAutoFit/>
          </a:bodyPr>
          <a:lstStyle/>
          <a:p>
            <a:r>
              <a:rPr lang="ja-JP" altLang="en-US" dirty="0"/>
              <a:t>総</a:t>
            </a:r>
            <a:r>
              <a:rPr kumimoji="1" lang="en-US" altLang="ja-JP" dirty="0"/>
              <a:t>NCP</a:t>
            </a:r>
            <a:r>
              <a:rPr kumimoji="1" lang="ja-JP" altLang="en-US" dirty="0"/>
              <a:t>：</a:t>
            </a:r>
            <a:r>
              <a:rPr kumimoji="1" lang="en-US" altLang="ja-JP" dirty="0"/>
              <a:t>9</a:t>
            </a:r>
            <a:endParaRPr kumimoji="1" lang="ja-JP" altLang="en-US" dirty="0"/>
          </a:p>
        </p:txBody>
      </p:sp>
      <p:grpSp>
        <p:nvGrpSpPr>
          <p:cNvPr id="42" name="グループ化 41">
            <a:extLst>
              <a:ext uri="{FF2B5EF4-FFF2-40B4-BE49-F238E27FC236}">
                <a16:creationId xmlns:a16="http://schemas.microsoft.com/office/drawing/2014/main" id="{F6A5FF75-FF0A-B933-184C-54D8726D151D}"/>
              </a:ext>
            </a:extLst>
          </p:cNvPr>
          <p:cNvGrpSpPr/>
          <p:nvPr/>
        </p:nvGrpSpPr>
        <p:grpSpPr>
          <a:xfrm>
            <a:off x="363082" y="1797123"/>
            <a:ext cx="6165776" cy="1777940"/>
            <a:chOff x="308913" y="2168839"/>
            <a:chExt cx="6165776" cy="1777940"/>
          </a:xfrm>
        </p:grpSpPr>
        <p:pic>
          <p:nvPicPr>
            <p:cNvPr id="38" name="図 37">
              <a:extLst>
                <a:ext uri="{FF2B5EF4-FFF2-40B4-BE49-F238E27FC236}">
                  <a16:creationId xmlns:a16="http://schemas.microsoft.com/office/drawing/2014/main" id="{B9282833-05E6-47D8-863C-7CDE67BBE611}"/>
                </a:ext>
              </a:extLst>
            </p:cNvPr>
            <p:cNvPicPr>
              <a:picLocks noChangeAspect="1"/>
            </p:cNvPicPr>
            <p:nvPr/>
          </p:nvPicPr>
          <p:blipFill rotWithShape="1">
            <a:blip r:embed="rId3">
              <a:extLst>
                <a:ext uri="{28A0092B-C50C-407E-A947-70E740481C1C}">
                  <a14:useLocalDpi xmlns:a14="http://schemas.microsoft.com/office/drawing/2010/main" val="0"/>
                </a:ext>
              </a:extLst>
            </a:blip>
            <a:srcRect r="63752"/>
            <a:stretch/>
          </p:blipFill>
          <p:spPr>
            <a:xfrm>
              <a:off x="381156" y="2168839"/>
              <a:ext cx="4194285" cy="772773"/>
            </a:xfrm>
            <a:prstGeom prst="rect">
              <a:avLst/>
            </a:prstGeom>
          </p:spPr>
        </p:pic>
        <p:pic>
          <p:nvPicPr>
            <p:cNvPr id="39" name="図 38">
              <a:extLst>
                <a:ext uri="{FF2B5EF4-FFF2-40B4-BE49-F238E27FC236}">
                  <a16:creationId xmlns:a16="http://schemas.microsoft.com/office/drawing/2014/main" id="{54EFD949-A761-5A5D-75E7-D93EB9B4D7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913" y="2967048"/>
              <a:ext cx="6165776" cy="979731"/>
            </a:xfrm>
            <a:prstGeom prst="rect">
              <a:avLst/>
            </a:prstGeom>
          </p:spPr>
        </p:pic>
      </p:gr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7006078B-84A5-5B12-A6F4-E3BE86B48F8C}"/>
                  </a:ext>
                </a:extLst>
              </p:cNvPr>
              <p:cNvSpPr txBox="1"/>
              <p:nvPr/>
            </p:nvSpPr>
            <p:spPr>
              <a:xfrm>
                <a:off x="300205" y="3747796"/>
                <a:ext cx="7016717" cy="1077218"/>
              </a:xfrm>
              <a:prstGeom prst="rect">
                <a:avLst/>
              </a:prstGeom>
              <a:noFill/>
            </p:spPr>
            <p:txBody>
              <a:bodyPr wrap="square" rtlCol="0">
                <a:spAutoFit/>
              </a:bodyPr>
              <a:lstStyle/>
              <a:p>
                <a14:m>
                  <m:oMath xmlns:m="http://schemas.openxmlformats.org/officeDocument/2006/math">
                    <m:r>
                      <a:rPr lang="en-US" altLang="ja-JP" sz="1600" i="1" smtClean="0">
                        <a:latin typeface="Cambria Math" panose="02040503050406030204" pitchFamily="18" charset="0"/>
                      </a:rPr>
                      <m:t>𝐺</m:t>
                    </m:r>
                  </m:oMath>
                </a14:m>
                <a:r>
                  <a:rPr lang="ja-JP" altLang="en-US" sz="1600" dirty="0"/>
                  <a:t>：</a:t>
                </a:r>
                <a:r>
                  <a:rPr lang="ja-JP" altLang="en-US" sz="1600" dirty="0">
                    <a:latin typeface="メイリオ" panose="020B0604030504040204" pitchFamily="50" charset="-128"/>
                    <a:ea typeface="メイリオ" panose="020B0604030504040204" pitchFamily="50" charset="-128"/>
                  </a:rPr>
                  <a:t>離散確率変数</a:t>
                </a:r>
                <a14:m>
                  <m:oMath xmlns:m="http://schemas.openxmlformats.org/officeDocument/2006/math">
                    <m:r>
                      <m:rPr>
                        <m:nor/>
                      </m:rPr>
                      <a:rPr lang="en-US" altLang="ja-JP" sz="1600" b="1">
                        <a:latin typeface="Cambria Math" panose="02040503050406030204" pitchFamily="18" charset="0"/>
                      </a:rPr>
                      <m:t>V</m:t>
                    </m:r>
                    <m:r>
                      <a:rPr lang="en-US" altLang="ja-JP" sz="1600" i="1">
                        <a:latin typeface="Cambria Math" panose="02040503050406030204" pitchFamily="18" charset="0"/>
                      </a:rPr>
                      <m:t>=</m:t>
                    </m:r>
                    <m:d>
                      <m:dPr>
                        <m:begChr m:val="{"/>
                        <m:endChr m:val="}"/>
                        <m:ctrlPr>
                          <a:rPr lang="en-US" altLang="ja-JP" sz="1600" i="1">
                            <a:latin typeface="Cambria Math" panose="02040503050406030204" pitchFamily="18" charset="0"/>
                          </a:rPr>
                        </m:ctrlPr>
                      </m:dPr>
                      <m:e>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𝑋</m:t>
                            </m:r>
                          </m:e>
                          <m:sub>
                            <m:r>
                              <a:rPr lang="en-US" altLang="ja-JP" sz="1600" i="1">
                                <a:latin typeface="Cambria Math" panose="02040503050406030204" pitchFamily="18" charset="0"/>
                              </a:rPr>
                              <m:t>0</m:t>
                            </m:r>
                          </m:sub>
                        </m:sSub>
                        <m:r>
                          <a:rPr lang="en-US" altLang="ja-JP" sz="1600" i="1">
                            <a:latin typeface="Cambria Math" panose="02040503050406030204" pitchFamily="18" charset="0"/>
                          </a:rPr>
                          <m:t>,  </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𝑋</m:t>
                            </m:r>
                          </m:e>
                          <m:sub>
                            <m:r>
                              <a:rPr lang="en-US" altLang="ja-JP" sz="1600" i="1">
                                <a:latin typeface="Cambria Math" panose="02040503050406030204" pitchFamily="18" charset="0"/>
                              </a:rPr>
                              <m:t>1</m:t>
                            </m:r>
                          </m:sub>
                        </m:sSub>
                        <m:r>
                          <a:rPr lang="en-US" altLang="ja-JP" sz="1600" i="1">
                            <a:latin typeface="Cambria Math" panose="02040503050406030204" pitchFamily="18" charset="0"/>
                          </a:rPr>
                          <m:t>, …, </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𝑋</m:t>
                            </m:r>
                          </m:e>
                          <m:sub>
                            <m:r>
                              <a:rPr lang="en-US" altLang="ja-JP" sz="1600" i="1">
                                <a:latin typeface="Cambria Math" panose="02040503050406030204" pitchFamily="18" charset="0"/>
                              </a:rPr>
                              <m:t>𝑛</m:t>
                            </m:r>
                          </m:sub>
                        </m:sSub>
                      </m:e>
                    </m:d>
                  </m:oMath>
                </a14:m>
                <a:r>
                  <a:rPr lang="ja-JP" altLang="en-US" sz="1600" dirty="0">
                    <a:latin typeface="メイリオ" panose="020B0604030504040204" pitchFamily="50" charset="-128"/>
                    <a:ea typeface="メイリオ" panose="020B0604030504040204" pitchFamily="50" charset="-128"/>
                  </a:rPr>
                  <a:t>をノードとし</a:t>
                </a:r>
                <a:r>
                  <a:rPr lang="en-US" altLang="ja-JP" sz="1600" dirty="0">
                    <a:latin typeface="メイリオ" panose="020B0604030504040204" pitchFamily="50" charset="-128"/>
                    <a:ea typeface="メイリオ" panose="020B0604030504040204" pitchFamily="50" charset="-128"/>
                  </a:rPr>
                  <a:t>, </a:t>
                </a:r>
                <a:br>
                  <a:rPr lang="en-US" altLang="ja-JP" sz="1600" dirty="0">
                    <a:latin typeface="メイリオ" panose="020B0604030504040204" pitchFamily="50" charset="-128"/>
                    <a:ea typeface="メイリオ" panose="020B0604030504040204" pitchFamily="50" charset="-128"/>
                  </a:rPr>
                </a:br>
                <a:r>
                  <a:rPr lang="ja-JP" altLang="en-US" sz="1600" dirty="0">
                    <a:latin typeface="メイリオ" panose="020B0604030504040204" pitchFamily="50" charset="-128"/>
                    <a:ea typeface="メイリオ" panose="020B0604030504040204" pitchFamily="50" charset="-128"/>
                  </a:rPr>
                  <a:t>     ノード間の依存関係をエッジで表す非循環有向グラフ，</a:t>
                </a:r>
                <a:endParaRPr lang="en-US" altLang="ja-JP" sz="1600" dirty="0">
                  <a:latin typeface="メイリオ" panose="020B0604030504040204" pitchFamily="50" charset="-128"/>
                  <a:ea typeface="メイリオ" panose="020B0604030504040204" pitchFamily="50" charset="-128"/>
                </a:endParaRPr>
              </a:p>
              <a:p>
                <a14:m>
                  <m:oMath xmlns:m="http://schemas.openxmlformats.org/officeDocument/2006/math">
                    <m:sSub>
                      <m:sSubPr>
                        <m:ctrlPr>
                          <a:rPr kumimoji="1" lang="en-US" altLang="ja-JP" sz="1600" b="0" i="1" smtClean="0">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𝑟</m:t>
                        </m:r>
                      </m:e>
                      <m:sub>
                        <m:r>
                          <a:rPr kumimoji="1" lang="en-US" altLang="ja-JP" sz="1600" b="0" i="1" smtClean="0">
                            <a:latin typeface="Cambria Math" panose="02040503050406030204" pitchFamily="18" charset="0"/>
                            <a:ea typeface="メイリオ" panose="020B0604030504040204" pitchFamily="50" charset="-128"/>
                          </a:rPr>
                          <m:t>𝑖</m:t>
                        </m:r>
                      </m:sub>
                    </m:sSub>
                  </m:oMath>
                </a14:m>
                <a:r>
                  <a:rPr kumimoji="1" lang="ja-JP" altLang="en-US" sz="1600" dirty="0">
                    <a:latin typeface="メイリオ" panose="020B0604030504040204" pitchFamily="50" charset="-128"/>
                    <a:ea typeface="メイリオ" panose="020B0604030504040204" pitchFamily="50" charset="-128"/>
                  </a:rPr>
                  <a:t>：各変数</a:t>
                </a:r>
                <a14:m>
                  <m:oMath xmlns:m="http://schemas.openxmlformats.org/officeDocument/2006/math">
                    <m:sSub>
                      <m:sSubPr>
                        <m:ctrlPr>
                          <a:rPr kumimoji="1" lang="en-US" altLang="ja-JP" sz="1600" i="1" smtClean="0">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𝑋</m:t>
                        </m:r>
                      </m:e>
                      <m:sub>
                        <m:r>
                          <a:rPr kumimoji="1" lang="en-US" altLang="ja-JP" sz="1600" b="0" i="1" smtClean="0">
                            <a:latin typeface="Cambria Math" panose="02040503050406030204" pitchFamily="18" charset="0"/>
                            <a:ea typeface="メイリオ" panose="020B0604030504040204" pitchFamily="50" charset="-128"/>
                          </a:rPr>
                          <m:t>𝑖</m:t>
                        </m:r>
                      </m:sub>
                    </m:sSub>
                  </m:oMath>
                </a14:m>
                <a:r>
                  <a:rPr kumimoji="1" lang="ja-JP" altLang="en-US" sz="1600" dirty="0">
                    <a:latin typeface="メイリオ" panose="020B0604030504040204" pitchFamily="50" charset="-128"/>
                    <a:ea typeface="メイリオ" panose="020B0604030504040204" pitchFamily="50" charset="-128"/>
                  </a:rPr>
                  <a:t>が取りうる状態数，</a:t>
                </a:r>
                <a:endParaRPr kumimoji="1" lang="en-US" altLang="ja-JP" sz="1600" dirty="0">
                  <a:latin typeface="メイリオ" panose="020B0604030504040204" pitchFamily="50" charset="-128"/>
                  <a:ea typeface="メイリオ" panose="020B0604030504040204" pitchFamily="50" charset="-128"/>
                </a:endParaRPr>
              </a:p>
              <a:p>
                <a14:m>
                  <m:oMath xmlns:m="http://schemas.openxmlformats.org/officeDocument/2006/math">
                    <m:r>
                      <m:rPr>
                        <m:nor/>
                      </m:rPr>
                      <a:rPr kumimoji="1" lang="en-US" altLang="ja-JP" sz="1600" b="1" i="0" smtClean="0">
                        <a:latin typeface="Cambria Math" panose="02040503050406030204" pitchFamily="18" charset="0"/>
                        <a:ea typeface="メイリオ" panose="020B0604030504040204" pitchFamily="50" charset="-128"/>
                      </a:rPr>
                      <m:t>Pa</m:t>
                    </m:r>
                    <m:d>
                      <m:dPr>
                        <m:ctrlPr>
                          <a:rPr kumimoji="1" lang="en-US" altLang="ja-JP" sz="1600" b="1" i="1" smtClean="0">
                            <a:latin typeface="Cambria Math" panose="02040503050406030204" pitchFamily="18" charset="0"/>
                            <a:ea typeface="メイリオ" panose="020B0604030504040204" pitchFamily="50" charset="-128"/>
                          </a:rPr>
                        </m:ctrlPr>
                      </m:dPr>
                      <m:e>
                        <m:sSub>
                          <m:sSubPr>
                            <m:ctrlPr>
                              <a:rPr kumimoji="1" lang="en-US" altLang="ja-JP" sz="1600" i="1" smtClean="0">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𝑋</m:t>
                            </m:r>
                          </m:e>
                          <m:sub>
                            <m:r>
                              <a:rPr kumimoji="1" lang="en-US" altLang="ja-JP" sz="1600" b="0" i="1" smtClean="0">
                                <a:latin typeface="Cambria Math" panose="02040503050406030204" pitchFamily="18" charset="0"/>
                                <a:ea typeface="メイリオ" panose="020B0604030504040204" pitchFamily="50" charset="-128"/>
                              </a:rPr>
                              <m:t>𝑖</m:t>
                            </m:r>
                          </m:sub>
                        </m:sSub>
                        <m:r>
                          <a:rPr kumimoji="1" lang="en-US" altLang="ja-JP" sz="1600" b="0" i="1" smtClean="0">
                            <a:latin typeface="Cambria Math" panose="02040503050406030204" pitchFamily="18" charset="0"/>
                            <a:ea typeface="メイリオ" panose="020B0604030504040204" pitchFamily="50" charset="-128"/>
                          </a:rPr>
                          <m:t>, </m:t>
                        </m:r>
                        <m:r>
                          <a:rPr kumimoji="1" lang="en-US" altLang="ja-JP" sz="1600" b="0" i="1" smtClean="0">
                            <a:latin typeface="Cambria Math" panose="02040503050406030204" pitchFamily="18" charset="0"/>
                            <a:ea typeface="メイリオ" panose="020B0604030504040204" pitchFamily="50" charset="-128"/>
                          </a:rPr>
                          <m:t>𝐺</m:t>
                        </m:r>
                      </m:e>
                    </m:d>
                  </m:oMath>
                </a14:m>
                <a:r>
                  <a:rPr kumimoji="1" lang="ja-JP" altLang="en-US" sz="1600" dirty="0">
                    <a:latin typeface="メイリオ" panose="020B0604030504040204" pitchFamily="50" charset="-128"/>
                    <a:ea typeface="メイリオ" panose="020B0604030504040204" pitchFamily="50" charset="-128"/>
                  </a:rPr>
                  <a:t>：</a:t>
                </a:r>
                <a14:m>
                  <m:oMath xmlns:m="http://schemas.openxmlformats.org/officeDocument/2006/math">
                    <m:r>
                      <a:rPr kumimoji="1" lang="en-US" altLang="ja-JP" sz="1600" b="0" i="1" dirty="0" smtClean="0">
                        <a:latin typeface="Cambria Math" panose="02040503050406030204" pitchFamily="18" charset="0"/>
                        <a:ea typeface="メイリオ" panose="020B0604030504040204" pitchFamily="50" charset="-128"/>
                      </a:rPr>
                      <m:t>𝐺</m:t>
                    </m:r>
                  </m:oMath>
                </a14:m>
                <a:r>
                  <a:rPr kumimoji="1" lang="ja-JP" altLang="en-US" sz="1600" dirty="0">
                    <a:latin typeface="メイリオ" panose="020B0604030504040204" pitchFamily="50" charset="-128"/>
                    <a:ea typeface="メイリオ" panose="020B0604030504040204" pitchFamily="50" charset="-128"/>
                  </a:rPr>
                  <a:t>における</a:t>
                </a:r>
                <a14:m>
                  <m:oMath xmlns:m="http://schemas.openxmlformats.org/officeDocument/2006/math">
                    <m:sSub>
                      <m:sSubPr>
                        <m:ctrlPr>
                          <a:rPr lang="en-US" altLang="ja-JP" sz="1600" i="1">
                            <a:latin typeface="Cambria Math" panose="02040503050406030204" pitchFamily="18" charset="0"/>
                            <a:ea typeface="メイリオ" panose="020B0604030504040204" pitchFamily="50" charset="-128"/>
                          </a:rPr>
                        </m:ctrlPr>
                      </m:sSubPr>
                      <m:e>
                        <m:r>
                          <a:rPr lang="en-US" altLang="ja-JP" sz="1600" i="1">
                            <a:latin typeface="Cambria Math" panose="02040503050406030204" pitchFamily="18" charset="0"/>
                            <a:ea typeface="メイリオ" panose="020B0604030504040204" pitchFamily="50" charset="-128"/>
                          </a:rPr>
                          <m:t>𝑋</m:t>
                        </m:r>
                      </m:e>
                      <m:sub>
                        <m:r>
                          <a:rPr lang="en-US" altLang="ja-JP" sz="1600" i="1">
                            <a:latin typeface="Cambria Math" panose="02040503050406030204" pitchFamily="18" charset="0"/>
                            <a:ea typeface="メイリオ" panose="020B0604030504040204" pitchFamily="50" charset="-128"/>
                          </a:rPr>
                          <m:t>𝑖</m:t>
                        </m:r>
                      </m:sub>
                    </m:sSub>
                  </m:oMath>
                </a14:m>
                <a:r>
                  <a:rPr kumimoji="1" lang="ja-JP" altLang="en-US" sz="1600" dirty="0">
                    <a:latin typeface="メイリオ" panose="020B0604030504040204" pitchFamily="50" charset="-128"/>
                    <a:ea typeface="メイリオ" panose="020B0604030504040204" pitchFamily="50" charset="-128"/>
                  </a:rPr>
                  <a:t>の親変数集合</a:t>
                </a:r>
                <a:r>
                  <a:rPr lang="ja-JP" altLang="en-US" sz="1600" dirty="0">
                    <a:latin typeface="メイリオ" panose="020B0604030504040204" pitchFamily="50" charset="-128"/>
                    <a:ea typeface="メイリオ" panose="020B0604030504040204" pitchFamily="50" charset="-128"/>
                  </a:rPr>
                  <a:t>，</a:t>
                </a:r>
                <a14:m>
                  <m:oMath xmlns:m="http://schemas.openxmlformats.org/officeDocument/2006/math">
                    <m:sSub>
                      <m:sSubPr>
                        <m:ctrlPr>
                          <a:rPr lang="en-US" altLang="ja-JP" sz="1600" i="1" smtClean="0">
                            <a:latin typeface="Cambria Math" panose="02040503050406030204" pitchFamily="18" charset="0"/>
                            <a:ea typeface="メイリオ" panose="020B0604030504040204" pitchFamily="50" charset="-128"/>
                          </a:rPr>
                        </m:ctrlPr>
                      </m:sSubPr>
                      <m:e>
                        <m:r>
                          <a:rPr lang="en-US" altLang="ja-JP" sz="1600" b="0" i="1" smtClean="0">
                            <a:latin typeface="Cambria Math" panose="02040503050406030204" pitchFamily="18" charset="0"/>
                            <a:ea typeface="メイリオ" panose="020B0604030504040204" pitchFamily="50" charset="-128"/>
                          </a:rPr>
                          <m:t>𝑞</m:t>
                        </m:r>
                      </m:e>
                      <m:sub>
                        <m:r>
                          <a:rPr lang="en-US" altLang="ja-JP" sz="1600" b="0" i="1" smtClean="0">
                            <a:latin typeface="Cambria Math" panose="02040503050406030204" pitchFamily="18" charset="0"/>
                            <a:ea typeface="メイリオ" panose="020B0604030504040204" pitchFamily="50" charset="-128"/>
                          </a:rPr>
                          <m:t>𝑖</m:t>
                        </m:r>
                      </m:sub>
                    </m:sSub>
                  </m:oMath>
                </a14:m>
                <a:r>
                  <a:rPr lang="ja-JP" altLang="en-US" sz="1600" dirty="0">
                    <a:latin typeface="メイリオ" panose="020B0604030504040204" pitchFamily="50" charset="-128"/>
                    <a:ea typeface="メイリオ" panose="020B0604030504040204" pitchFamily="50" charset="-128"/>
                  </a:rPr>
                  <a:t>：</a:t>
                </a:r>
                <a14:m>
                  <m:oMath xmlns:m="http://schemas.openxmlformats.org/officeDocument/2006/math">
                    <m:r>
                      <m:rPr>
                        <m:nor/>
                      </m:rPr>
                      <a:rPr lang="en-US" altLang="ja-JP" sz="1600" b="1">
                        <a:latin typeface="Cambria Math" panose="02040503050406030204" pitchFamily="18" charset="0"/>
                        <a:ea typeface="メイリオ" panose="020B0604030504040204" pitchFamily="50" charset="-128"/>
                      </a:rPr>
                      <m:t>Pa</m:t>
                    </m:r>
                    <m:d>
                      <m:dPr>
                        <m:ctrlPr>
                          <a:rPr lang="en-US" altLang="ja-JP" sz="1600" b="1" i="1">
                            <a:latin typeface="Cambria Math" panose="02040503050406030204" pitchFamily="18" charset="0"/>
                            <a:ea typeface="メイリオ" panose="020B0604030504040204" pitchFamily="50" charset="-128"/>
                          </a:rPr>
                        </m:ctrlPr>
                      </m:dPr>
                      <m:e>
                        <m:sSub>
                          <m:sSubPr>
                            <m:ctrlPr>
                              <a:rPr lang="en-US" altLang="ja-JP" sz="1600" i="1">
                                <a:latin typeface="Cambria Math" panose="02040503050406030204" pitchFamily="18" charset="0"/>
                                <a:ea typeface="メイリオ" panose="020B0604030504040204" pitchFamily="50" charset="-128"/>
                              </a:rPr>
                            </m:ctrlPr>
                          </m:sSubPr>
                          <m:e>
                            <m:r>
                              <a:rPr lang="en-US" altLang="ja-JP" sz="1600" i="1">
                                <a:latin typeface="Cambria Math" panose="02040503050406030204" pitchFamily="18" charset="0"/>
                                <a:ea typeface="メイリオ" panose="020B0604030504040204" pitchFamily="50" charset="-128"/>
                              </a:rPr>
                              <m:t>𝑋</m:t>
                            </m:r>
                          </m:e>
                          <m:sub>
                            <m:r>
                              <a:rPr lang="en-US" altLang="ja-JP" sz="1600" i="1">
                                <a:latin typeface="Cambria Math" panose="02040503050406030204" pitchFamily="18" charset="0"/>
                                <a:ea typeface="メイリオ" panose="020B0604030504040204" pitchFamily="50" charset="-128"/>
                              </a:rPr>
                              <m:t>𝑖</m:t>
                            </m:r>
                          </m:sub>
                        </m:sSub>
                        <m:r>
                          <a:rPr lang="en-US" altLang="ja-JP" sz="1600" i="1">
                            <a:latin typeface="Cambria Math" panose="02040503050406030204" pitchFamily="18" charset="0"/>
                            <a:ea typeface="メイリオ" panose="020B0604030504040204" pitchFamily="50" charset="-128"/>
                          </a:rPr>
                          <m:t>, </m:t>
                        </m:r>
                        <m:r>
                          <a:rPr lang="en-US" altLang="ja-JP" sz="1600" i="1">
                            <a:latin typeface="Cambria Math" panose="02040503050406030204" pitchFamily="18" charset="0"/>
                            <a:ea typeface="メイリオ" panose="020B0604030504040204" pitchFamily="50" charset="-128"/>
                          </a:rPr>
                          <m:t>𝐺</m:t>
                        </m:r>
                      </m:e>
                    </m:d>
                  </m:oMath>
                </a14:m>
                <a:r>
                  <a:rPr lang="ja-JP" altLang="en-US" sz="1600" dirty="0">
                    <a:latin typeface="メイリオ" panose="020B0604030504040204" pitchFamily="50" charset="-128"/>
                    <a:ea typeface="メイリオ" panose="020B0604030504040204" pitchFamily="50" charset="-128"/>
                  </a:rPr>
                  <a:t>が取りうるパターン数</a:t>
                </a:r>
                <a:endParaRPr kumimoji="1" lang="ja-JP" altLang="en-US" sz="1600" dirty="0">
                  <a:latin typeface="メイリオ" panose="020B0604030504040204" pitchFamily="50" charset="-128"/>
                  <a:ea typeface="メイリオ" panose="020B0604030504040204" pitchFamily="50" charset="-128"/>
                </a:endParaRPr>
              </a:p>
            </p:txBody>
          </p:sp>
        </mc:Choice>
        <mc:Fallback xmlns="">
          <p:sp>
            <p:nvSpPr>
              <p:cNvPr id="40" name="テキスト ボックス 39">
                <a:extLst>
                  <a:ext uri="{FF2B5EF4-FFF2-40B4-BE49-F238E27FC236}">
                    <a16:creationId xmlns:a16="http://schemas.microsoft.com/office/drawing/2014/main" id="{7006078B-84A5-5B12-A6F4-E3BE86B48F8C}"/>
                  </a:ext>
                </a:extLst>
              </p:cNvPr>
              <p:cNvSpPr txBox="1">
                <a:spLocks noRot="1" noChangeAspect="1" noMove="1" noResize="1" noEditPoints="1" noAdjustHandles="1" noChangeArrowheads="1" noChangeShapeType="1" noTextEdit="1"/>
              </p:cNvSpPr>
              <p:nvPr/>
            </p:nvSpPr>
            <p:spPr>
              <a:xfrm>
                <a:off x="300205" y="3747796"/>
                <a:ext cx="7016717" cy="1077218"/>
              </a:xfrm>
              <a:prstGeom prst="rect">
                <a:avLst/>
              </a:prstGeom>
              <a:blipFill>
                <a:blip r:embed="rId5"/>
                <a:stretch>
                  <a:fillRect t="-1130" b="-6780"/>
                </a:stretch>
              </a:blipFill>
            </p:spPr>
            <p:txBody>
              <a:bodyPr/>
              <a:lstStyle/>
              <a:p>
                <a:r>
                  <a:rPr lang="ja-JP" altLang="en-US">
                    <a:noFill/>
                  </a:rPr>
                  <a:t> </a:t>
                </a:r>
              </a:p>
            </p:txBody>
          </p:sp>
        </mc:Fallback>
      </mc:AlternateContent>
      <p:sp>
        <p:nvSpPr>
          <p:cNvPr id="41" name="テキスト ボックス 40">
            <a:extLst>
              <a:ext uri="{FF2B5EF4-FFF2-40B4-BE49-F238E27FC236}">
                <a16:creationId xmlns:a16="http://schemas.microsoft.com/office/drawing/2014/main" id="{5143822A-C63B-B741-213F-F97C3C8027EA}"/>
              </a:ext>
            </a:extLst>
          </p:cNvPr>
          <p:cNvSpPr txBox="1"/>
          <p:nvPr/>
        </p:nvSpPr>
        <p:spPr>
          <a:xfrm>
            <a:off x="363082" y="5069267"/>
            <a:ext cx="11126764" cy="830997"/>
          </a:xfrm>
          <a:prstGeom prst="rect">
            <a:avLst/>
          </a:prstGeom>
          <a:noFill/>
        </p:spPr>
        <p:txBody>
          <a:bodyPr wrap="none" rtlCol="0">
            <a:spAutoFit/>
          </a:bodyPr>
          <a:lstStyle/>
          <a:p>
            <a:r>
              <a:rPr kumimoji="1" lang="ja-JP" altLang="en-US" sz="2400" dirty="0"/>
              <a:t>利点</a:t>
            </a:r>
            <a:r>
              <a:rPr kumimoji="1" lang="en-US" altLang="ja-JP" sz="2400" dirty="0"/>
              <a:t>: </a:t>
            </a:r>
            <a:r>
              <a:rPr kumimoji="1" lang="ja-JP" altLang="en-US" sz="2400" dirty="0">
                <a:solidFill>
                  <a:srgbClr val="C00000"/>
                </a:solidFill>
              </a:rPr>
              <a:t>真のモデルが</a:t>
            </a:r>
            <a:r>
              <a:rPr lang="ja-JP" altLang="en-US" sz="2400" dirty="0">
                <a:solidFill>
                  <a:srgbClr val="C00000"/>
                </a:solidFill>
              </a:rPr>
              <a:t>ベイジアンネットワークに従わない場合でも真の分類確率に</a:t>
            </a:r>
            <a:endParaRPr lang="en-US" altLang="ja-JP" sz="2400" dirty="0">
              <a:solidFill>
                <a:srgbClr val="C00000"/>
              </a:solidFill>
            </a:endParaRPr>
          </a:p>
          <a:p>
            <a:r>
              <a:rPr kumimoji="1" lang="ja-JP" altLang="en-US" sz="2400" dirty="0">
                <a:solidFill>
                  <a:srgbClr val="C00000"/>
                </a:solidFill>
              </a:rPr>
              <a:t>漸近的に一致する</a:t>
            </a:r>
          </a:p>
        </p:txBody>
      </p:sp>
    </p:spTree>
    <p:extLst>
      <p:ext uri="{BB962C8B-B14F-4D97-AF65-F5344CB8AC3E}">
        <p14:creationId xmlns:p14="http://schemas.microsoft.com/office/powerpoint/2010/main" val="1007903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4B577B-87F2-D7C7-3801-9546B7531B8E}"/>
              </a:ext>
            </a:extLst>
          </p:cNvPr>
          <p:cNvSpPr>
            <a:spLocks noGrp="1"/>
          </p:cNvSpPr>
          <p:nvPr>
            <p:ph type="title"/>
          </p:nvPr>
        </p:nvSpPr>
        <p:spPr>
          <a:xfrm>
            <a:off x="0" y="0"/>
            <a:ext cx="11017469" cy="756878"/>
          </a:xfrm>
        </p:spPr>
        <p:txBody>
          <a:bodyPr/>
          <a:lstStyle/>
          <a:p>
            <a:r>
              <a:rPr kumimoji="1" lang="ja-JP" altLang="en-US" dirty="0"/>
              <a:t>提案手法の利点</a:t>
            </a:r>
          </a:p>
        </p:txBody>
      </p:sp>
      <p:sp>
        <p:nvSpPr>
          <p:cNvPr id="4" name="テキスト ボックス 3">
            <a:extLst>
              <a:ext uri="{FF2B5EF4-FFF2-40B4-BE49-F238E27FC236}">
                <a16:creationId xmlns:a16="http://schemas.microsoft.com/office/drawing/2014/main" id="{8F1C4916-B989-746E-D4E5-A32E117A9F5A}"/>
              </a:ext>
            </a:extLst>
          </p:cNvPr>
          <p:cNvSpPr txBox="1"/>
          <p:nvPr/>
        </p:nvSpPr>
        <p:spPr>
          <a:xfrm>
            <a:off x="1102340" y="1679028"/>
            <a:ext cx="8817837" cy="3416320"/>
          </a:xfrm>
          <a:prstGeom prst="rect">
            <a:avLst/>
          </a:prstGeom>
          <a:noFill/>
        </p:spPr>
        <p:txBody>
          <a:bodyPr wrap="square" rtlCol="0">
            <a:spAutoFit/>
          </a:bodyPr>
          <a:lstStyle/>
          <a:p>
            <a:r>
              <a:rPr kumimoji="1" lang="ja-JP" altLang="en-US" sz="2800" dirty="0">
                <a:solidFill>
                  <a:srgbClr val="C00000"/>
                </a:solidFill>
              </a:rPr>
              <a:t>真のモデルが</a:t>
            </a:r>
            <a:r>
              <a:rPr lang="ja-JP" altLang="en-US" sz="2800" dirty="0">
                <a:solidFill>
                  <a:srgbClr val="C00000"/>
                </a:solidFill>
              </a:rPr>
              <a:t>ベイジアンネットワークに従わない場合でも真の傾向スコアを</a:t>
            </a:r>
            <a:r>
              <a:rPr kumimoji="1" lang="ja-JP" altLang="en-US" sz="2800" dirty="0">
                <a:solidFill>
                  <a:srgbClr val="C00000"/>
                </a:solidFill>
              </a:rPr>
              <a:t>漸近的に推定できる</a:t>
            </a:r>
            <a:endParaRPr kumimoji="1" lang="en-US" altLang="ja-JP" sz="2800" dirty="0">
              <a:solidFill>
                <a:srgbClr val="C00000"/>
              </a:solidFill>
            </a:endParaRPr>
          </a:p>
          <a:p>
            <a:endParaRPr lang="en-US" altLang="ja-JP" sz="2800" dirty="0">
              <a:solidFill>
                <a:srgbClr val="C00000"/>
              </a:solidFill>
            </a:endParaRPr>
          </a:p>
          <a:p>
            <a:r>
              <a:rPr kumimoji="1" lang="ja-JP" altLang="en-US" sz="2800" dirty="0"/>
              <a:t>解釈のしやすさ</a:t>
            </a:r>
            <a:endParaRPr kumimoji="1" lang="en-US" altLang="ja-JP" sz="2800" dirty="0"/>
          </a:p>
          <a:p>
            <a:r>
              <a:rPr lang="ja-JP" altLang="en-US" sz="2400" dirty="0"/>
              <a:t>因果関係を視覚的に表現することで結果を理解しやすくなる</a:t>
            </a:r>
            <a:endParaRPr lang="en-US" altLang="ja-JP" dirty="0"/>
          </a:p>
          <a:p>
            <a:endParaRPr lang="en-US" altLang="ja-JP" sz="2800" dirty="0"/>
          </a:p>
          <a:p>
            <a:r>
              <a:rPr lang="ja-JP" altLang="en-US" sz="2800" dirty="0"/>
              <a:t>自動的な変数選択</a:t>
            </a:r>
            <a:endParaRPr lang="en-US" altLang="ja-JP" sz="2800" dirty="0"/>
          </a:p>
          <a:p>
            <a:r>
              <a:rPr kumimoji="1" lang="ja-JP" altLang="en-US" sz="2400" dirty="0"/>
              <a:t>データから構造を学び、状況に応じた最適なモデルを構築可能</a:t>
            </a:r>
          </a:p>
        </p:txBody>
      </p:sp>
    </p:spTree>
    <p:extLst>
      <p:ext uri="{BB962C8B-B14F-4D97-AF65-F5344CB8AC3E}">
        <p14:creationId xmlns:p14="http://schemas.microsoft.com/office/powerpoint/2010/main" val="2868828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0EED3599-D19A-D2D5-2FE1-8DE8FB4D3EE7}"/>
              </a:ext>
            </a:extLst>
          </p:cNvPr>
          <p:cNvSpPr/>
          <p:nvPr/>
        </p:nvSpPr>
        <p:spPr>
          <a:xfrm>
            <a:off x="1181223" y="2186576"/>
            <a:ext cx="7634651" cy="1676297"/>
          </a:xfrm>
          <a:prstGeom prst="rect">
            <a:avLst/>
          </a:prstGeom>
          <a:solidFill>
            <a:schemeClr val="bg1"/>
          </a:solidFill>
          <a:ln w="38100">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00E1597-C2F8-73F0-61C0-7DA4026096AE}"/>
              </a:ext>
            </a:extLst>
          </p:cNvPr>
          <p:cNvSpPr>
            <a:spLocks noGrp="1"/>
          </p:cNvSpPr>
          <p:nvPr>
            <p:ph type="title"/>
          </p:nvPr>
        </p:nvSpPr>
        <p:spPr/>
        <p:txBody>
          <a:bodyPr/>
          <a:lstStyle/>
          <a:p>
            <a:r>
              <a:rPr kumimoji="1" lang="ja-JP" altLang="en-US" dirty="0"/>
              <a:t>実験</a:t>
            </a:r>
          </a:p>
        </p:txBody>
      </p:sp>
      <p:sp>
        <p:nvSpPr>
          <p:cNvPr id="3" name="コンテンツ プレースホルダー 2">
            <a:extLst>
              <a:ext uri="{FF2B5EF4-FFF2-40B4-BE49-F238E27FC236}">
                <a16:creationId xmlns:a16="http://schemas.microsoft.com/office/drawing/2014/main" id="{C3A5EB7D-6804-EA8E-616B-37087275AABA}"/>
              </a:ext>
            </a:extLst>
          </p:cNvPr>
          <p:cNvSpPr>
            <a:spLocks noGrp="1"/>
          </p:cNvSpPr>
          <p:nvPr>
            <p:ph idx="1"/>
          </p:nvPr>
        </p:nvSpPr>
        <p:spPr>
          <a:xfrm>
            <a:off x="838202" y="1203294"/>
            <a:ext cx="8288447" cy="5150853"/>
          </a:xfrm>
        </p:spPr>
        <p:txBody>
          <a:bodyPr>
            <a:normAutofit/>
          </a:bodyPr>
          <a:lstStyle/>
          <a:p>
            <a:r>
              <a:rPr kumimoji="1" lang="ja-JP" altLang="en-US" dirty="0"/>
              <a:t>マルコフネットワークのシミュレーションデータ</a:t>
            </a:r>
            <a:r>
              <a:rPr lang="ja-JP" altLang="en-US" dirty="0"/>
              <a:t>　　　　　　</a:t>
            </a:r>
            <a:r>
              <a:rPr kumimoji="1" lang="ja-JP" altLang="en-US" dirty="0"/>
              <a:t>を用いた評価実験</a:t>
            </a:r>
            <a:endParaRPr kumimoji="1" lang="en-US" altLang="ja-JP" dirty="0"/>
          </a:p>
          <a:p>
            <a:pPr marL="457200" lvl="1" indent="0">
              <a:buNone/>
            </a:pPr>
            <a:br>
              <a:rPr lang="en-US" altLang="ja-JP" dirty="0"/>
            </a:br>
            <a:r>
              <a:rPr lang="ja-JP" altLang="en-US" dirty="0"/>
              <a:t>マルコフネットワークはベイジアンネットワークでは</a:t>
            </a:r>
            <a:br>
              <a:rPr lang="en-US" altLang="ja-JP" dirty="0"/>
            </a:br>
            <a:r>
              <a:rPr lang="ja-JP" altLang="en-US" dirty="0"/>
              <a:t>表現できない条件付き独立性を表現</a:t>
            </a:r>
            <a:endParaRPr lang="en-US" altLang="ja-JP" dirty="0"/>
          </a:p>
          <a:p>
            <a:pPr marL="457200" lvl="1" indent="0">
              <a:buNone/>
            </a:pPr>
            <a:endParaRPr lang="en-US" altLang="ja-JP" dirty="0"/>
          </a:p>
          <a:p>
            <a:pPr marL="457200" lvl="1" indent="0">
              <a:buNone/>
            </a:pPr>
            <a:r>
              <a:rPr lang="ja-JP" altLang="en-US" dirty="0"/>
              <a:t>真のモデルをすべての手法と異なるものにできる</a:t>
            </a:r>
            <a:endParaRPr lang="en-US" altLang="ja-JP" dirty="0"/>
          </a:p>
          <a:p>
            <a:pPr lvl="1"/>
            <a:endParaRPr lang="en-US" altLang="ja-JP" dirty="0"/>
          </a:p>
          <a:p>
            <a:pPr lvl="1"/>
            <a:endParaRPr lang="en-US" altLang="ja-JP" dirty="0"/>
          </a:p>
          <a:p>
            <a:r>
              <a:rPr kumimoji="1" lang="ja-JP" altLang="en-US" dirty="0"/>
              <a:t>実データセット</a:t>
            </a:r>
            <a:r>
              <a:rPr kumimoji="1" lang="en-US" altLang="ja-JP" dirty="0"/>
              <a:t>Jobs</a:t>
            </a:r>
            <a:r>
              <a:rPr kumimoji="1" lang="ja-JP" altLang="en-US" dirty="0"/>
              <a:t>を用いた評価実験</a:t>
            </a:r>
            <a:endParaRPr kumimoji="1" lang="en-US" altLang="ja-JP" dirty="0"/>
          </a:p>
          <a:p>
            <a:endParaRPr lang="en-US" altLang="ja-JP" dirty="0"/>
          </a:p>
          <a:p>
            <a:r>
              <a:rPr kumimoji="1" lang="ja-JP" altLang="en-US" dirty="0"/>
              <a:t>実データセット</a:t>
            </a:r>
            <a:r>
              <a:rPr kumimoji="1" lang="en-US" altLang="ja-JP" dirty="0"/>
              <a:t>Twins</a:t>
            </a:r>
            <a:r>
              <a:rPr kumimoji="1" lang="ja-JP" altLang="en-US" dirty="0"/>
              <a:t>を用いた評価実験</a:t>
            </a:r>
          </a:p>
        </p:txBody>
      </p:sp>
      <p:grpSp>
        <p:nvGrpSpPr>
          <p:cNvPr id="12" name="グループ化 11">
            <a:extLst>
              <a:ext uri="{FF2B5EF4-FFF2-40B4-BE49-F238E27FC236}">
                <a16:creationId xmlns:a16="http://schemas.microsoft.com/office/drawing/2014/main" id="{823901D3-C5C0-0AF1-F5C6-CFD724BF062C}"/>
              </a:ext>
            </a:extLst>
          </p:cNvPr>
          <p:cNvGrpSpPr/>
          <p:nvPr/>
        </p:nvGrpSpPr>
        <p:grpSpPr>
          <a:xfrm>
            <a:off x="9126649" y="1595437"/>
            <a:ext cx="2407905" cy="4026564"/>
            <a:chOff x="3787189" y="1900053"/>
            <a:chExt cx="2948168" cy="4667250"/>
          </a:xfrm>
        </p:grpSpPr>
        <p:sp>
          <p:nvSpPr>
            <p:cNvPr id="4" name="楕円 3">
              <a:extLst>
                <a:ext uri="{FF2B5EF4-FFF2-40B4-BE49-F238E27FC236}">
                  <a16:creationId xmlns:a16="http://schemas.microsoft.com/office/drawing/2014/main" id="{E1754968-7239-A42C-537B-80F676017C58}"/>
                </a:ext>
              </a:extLst>
            </p:cNvPr>
            <p:cNvSpPr/>
            <p:nvPr/>
          </p:nvSpPr>
          <p:spPr>
            <a:xfrm>
              <a:off x="3787189" y="3883197"/>
              <a:ext cx="839972" cy="8027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t>X1</a:t>
              </a:r>
              <a:endParaRPr kumimoji="1" lang="ja-JP" altLang="en-US" dirty="0"/>
            </a:p>
          </p:txBody>
        </p:sp>
        <p:sp>
          <p:nvSpPr>
            <p:cNvPr id="5" name="楕円 4">
              <a:extLst>
                <a:ext uri="{FF2B5EF4-FFF2-40B4-BE49-F238E27FC236}">
                  <a16:creationId xmlns:a16="http://schemas.microsoft.com/office/drawing/2014/main" id="{8A8F25FD-1467-79E1-A133-FDAC1D4BB22A}"/>
                </a:ext>
              </a:extLst>
            </p:cNvPr>
            <p:cNvSpPr/>
            <p:nvPr/>
          </p:nvSpPr>
          <p:spPr>
            <a:xfrm>
              <a:off x="5895385" y="3949669"/>
              <a:ext cx="839972" cy="8027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t>X2</a:t>
              </a:r>
              <a:endParaRPr kumimoji="1" lang="ja-JP" altLang="en-US" dirty="0"/>
            </a:p>
          </p:txBody>
        </p:sp>
        <p:sp>
          <p:nvSpPr>
            <p:cNvPr id="6" name="楕円 5">
              <a:extLst>
                <a:ext uri="{FF2B5EF4-FFF2-40B4-BE49-F238E27FC236}">
                  <a16:creationId xmlns:a16="http://schemas.microsoft.com/office/drawing/2014/main" id="{3FD77B5E-13C5-E1C7-9913-8579DE06EF4B}"/>
                </a:ext>
              </a:extLst>
            </p:cNvPr>
            <p:cNvSpPr/>
            <p:nvPr/>
          </p:nvSpPr>
          <p:spPr>
            <a:xfrm>
              <a:off x="4902204" y="1900053"/>
              <a:ext cx="839972" cy="8027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Z</a:t>
              </a:r>
              <a:endParaRPr kumimoji="1" lang="ja-JP" altLang="en-US" dirty="0"/>
            </a:p>
          </p:txBody>
        </p:sp>
        <p:sp>
          <p:nvSpPr>
            <p:cNvPr id="7" name="楕円 6">
              <a:extLst>
                <a:ext uri="{FF2B5EF4-FFF2-40B4-BE49-F238E27FC236}">
                  <a16:creationId xmlns:a16="http://schemas.microsoft.com/office/drawing/2014/main" id="{E4601498-A972-BF91-1738-ED7CEBFDBE10}"/>
                </a:ext>
              </a:extLst>
            </p:cNvPr>
            <p:cNvSpPr/>
            <p:nvPr/>
          </p:nvSpPr>
          <p:spPr>
            <a:xfrm>
              <a:off x="4902204" y="5764545"/>
              <a:ext cx="839972" cy="8027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Y</a:t>
              </a:r>
              <a:endParaRPr kumimoji="1" lang="ja-JP" altLang="en-US" dirty="0"/>
            </a:p>
          </p:txBody>
        </p:sp>
        <p:cxnSp>
          <p:nvCxnSpPr>
            <p:cNvPr id="8" name="直線矢印コネクタ 7">
              <a:extLst>
                <a:ext uri="{FF2B5EF4-FFF2-40B4-BE49-F238E27FC236}">
                  <a16:creationId xmlns:a16="http://schemas.microsoft.com/office/drawing/2014/main" id="{497AF03A-F834-9648-4FEF-1D492B481735}"/>
                </a:ext>
              </a:extLst>
            </p:cNvPr>
            <p:cNvCxnSpPr>
              <a:cxnSpLocks/>
              <a:stCxn id="4" idx="4"/>
              <a:endCxn id="7" idx="1"/>
            </p:cNvCxnSpPr>
            <p:nvPr/>
          </p:nvCxnSpPr>
          <p:spPr>
            <a:xfrm>
              <a:off x="4207175" y="4685955"/>
              <a:ext cx="818040" cy="1196151"/>
            </a:xfrm>
            <a:prstGeom prst="straightConnector1">
              <a:avLst/>
            </a:prstGeom>
            <a:ln w="25400">
              <a:solidFill>
                <a:schemeClr val="tx1"/>
              </a:solidFill>
              <a:headEnd w="lg" len="lg"/>
              <a:tailEnd type="none" w="lg" len="lg"/>
            </a:ln>
          </p:spPr>
          <p:style>
            <a:lnRef idx="3">
              <a:schemeClr val="accent1"/>
            </a:lnRef>
            <a:fillRef idx="0">
              <a:schemeClr val="accent1"/>
            </a:fillRef>
            <a:effectRef idx="2">
              <a:schemeClr val="accent1"/>
            </a:effectRef>
            <a:fontRef idx="minor">
              <a:schemeClr val="tx1"/>
            </a:fontRef>
          </p:style>
        </p:cxnSp>
        <p:cxnSp>
          <p:nvCxnSpPr>
            <p:cNvPr id="9" name="直線矢印コネクタ 8">
              <a:extLst>
                <a:ext uri="{FF2B5EF4-FFF2-40B4-BE49-F238E27FC236}">
                  <a16:creationId xmlns:a16="http://schemas.microsoft.com/office/drawing/2014/main" id="{EDD1A3EF-E027-83CF-B2A2-A3D53A8B8464}"/>
                </a:ext>
              </a:extLst>
            </p:cNvPr>
            <p:cNvCxnSpPr>
              <a:cxnSpLocks/>
              <a:stCxn id="5" idx="4"/>
              <a:endCxn id="7" idx="7"/>
            </p:cNvCxnSpPr>
            <p:nvPr/>
          </p:nvCxnSpPr>
          <p:spPr>
            <a:xfrm flipH="1">
              <a:off x="5619165" y="4752427"/>
              <a:ext cx="696206" cy="1129679"/>
            </a:xfrm>
            <a:prstGeom prst="straightConnector1">
              <a:avLst/>
            </a:prstGeom>
            <a:ln w="25400">
              <a:solidFill>
                <a:schemeClr val="tx1"/>
              </a:solidFill>
              <a:headEnd w="lg" len="lg"/>
              <a:tailEnd type="none" w="lg" len="lg"/>
            </a:ln>
          </p:spPr>
          <p:style>
            <a:lnRef idx="3">
              <a:schemeClr val="accent1"/>
            </a:lnRef>
            <a:fillRef idx="0">
              <a:schemeClr val="accent1"/>
            </a:fillRef>
            <a:effectRef idx="2">
              <a:schemeClr val="accent1"/>
            </a:effectRef>
            <a:fontRef idx="minor">
              <a:schemeClr val="tx1"/>
            </a:fontRef>
          </p:style>
        </p:cxnSp>
        <p:cxnSp>
          <p:nvCxnSpPr>
            <p:cNvPr id="10" name="直線矢印コネクタ 9">
              <a:extLst>
                <a:ext uri="{FF2B5EF4-FFF2-40B4-BE49-F238E27FC236}">
                  <a16:creationId xmlns:a16="http://schemas.microsoft.com/office/drawing/2014/main" id="{371C67F7-6DFC-F4E4-BCC6-110252B85AB4}"/>
                </a:ext>
              </a:extLst>
            </p:cNvPr>
            <p:cNvCxnSpPr>
              <a:cxnSpLocks/>
              <a:stCxn id="6" idx="5"/>
              <a:endCxn id="5" idx="0"/>
            </p:cNvCxnSpPr>
            <p:nvPr/>
          </p:nvCxnSpPr>
          <p:spPr>
            <a:xfrm>
              <a:off x="5619165" y="2585250"/>
              <a:ext cx="696206" cy="1364419"/>
            </a:xfrm>
            <a:prstGeom prst="straightConnector1">
              <a:avLst/>
            </a:prstGeom>
            <a:ln w="25400">
              <a:solidFill>
                <a:schemeClr val="tx1"/>
              </a:solidFill>
              <a:headEnd w="lg" len="lg"/>
              <a:tailEnd type="none" w="lg" len="lg"/>
            </a:ln>
          </p:spPr>
          <p:style>
            <a:lnRef idx="3">
              <a:schemeClr val="accent1"/>
            </a:lnRef>
            <a:fillRef idx="0">
              <a:schemeClr val="accent1"/>
            </a:fillRef>
            <a:effectRef idx="2">
              <a:schemeClr val="accent1"/>
            </a:effectRef>
            <a:fontRef idx="minor">
              <a:schemeClr val="tx1"/>
            </a:fontRef>
          </p:style>
        </p:cxnSp>
        <p:cxnSp>
          <p:nvCxnSpPr>
            <p:cNvPr id="11" name="直線矢印コネクタ 10">
              <a:extLst>
                <a:ext uri="{FF2B5EF4-FFF2-40B4-BE49-F238E27FC236}">
                  <a16:creationId xmlns:a16="http://schemas.microsoft.com/office/drawing/2014/main" id="{20EE95A2-5DBC-CFEF-F8CC-3FB0B457F1C6}"/>
                </a:ext>
              </a:extLst>
            </p:cNvPr>
            <p:cNvCxnSpPr>
              <a:cxnSpLocks/>
              <a:stCxn id="6" idx="3"/>
              <a:endCxn id="4" idx="0"/>
            </p:cNvCxnSpPr>
            <p:nvPr/>
          </p:nvCxnSpPr>
          <p:spPr>
            <a:xfrm flipH="1">
              <a:off x="4207175" y="2585250"/>
              <a:ext cx="818040" cy="1297947"/>
            </a:xfrm>
            <a:prstGeom prst="straightConnector1">
              <a:avLst/>
            </a:prstGeom>
            <a:ln w="25400">
              <a:solidFill>
                <a:schemeClr val="tx1"/>
              </a:solidFill>
              <a:headEnd w="lg" len="lg"/>
              <a:tailEnd type="none" w="lg" len="lg"/>
            </a:ln>
          </p:spPr>
          <p:style>
            <a:lnRef idx="3">
              <a:schemeClr val="accent1"/>
            </a:lnRef>
            <a:fillRef idx="0">
              <a:schemeClr val="accent1"/>
            </a:fillRef>
            <a:effectRef idx="2">
              <a:schemeClr val="accent1"/>
            </a:effectRef>
            <a:fontRef idx="minor">
              <a:schemeClr val="tx1"/>
            </a:fontRef>
          </p:style>
        </p:cxnSp>
      </p:grpSp>
      <p:sp>
        <p:nvSpPr>
          <p:cNvPr id="13" name="テキスト ボックス 12">
            <a:extLst>
              <a:ext uri="{FF2B5EF4-FFF2-40B4-BE49-F238E27FC236}">
                <a16:creationId xmlns:a16="http://schemas.microsoft.com/office/drawing/2014/main" id="{B56396D9-AA27-5F58-6923-19FE04A0358D}"/>
              </a:ext>
            </a:extLst>
          </p:cNvPr>
          <p:cNvSpPr txBox="1"/>
          <p:nvPr/>
        </p:nvSpPr>
        <p:spPr>
          <a:xfrm>
            <a:off x="8456035" y="5708624"/>
            <a:ext cx="3732027" cy="369332"/>
          </a:xfrm>
          <a:prstGeom prst="rect">
            <a:avLst/>
          </a:prstGeom>
          <a:noFill/>
        </p:spPr>
        <p:txBody>
          <a:bodyPr wrap="square" rtlCol="0">
            <a:spAutoFit/>
          </a:bodyPr>
          <a:lstStyle/>
          <a:p>
            <a:r>
              <a:rPr kumimoji="1" lang="ja-JP" altLang="en-US" dirty="0"/>
              <a:t>マルコフネットワークの真の構造</a:t>
            </a:r>
          </a:p>
        </p:txBody>
      </p:sp>
      <p:sp>
        <p:nvSpPr>
          <p:cNvPr id="14" name="矢印: 下 13">
            <a:extLst>
              <a:ext uri="{FF2B5EF4-FFF2-40B4-BE49-F238E27FC236}">
                <a16:creationId xmlns:a16="http://schemas.microsoft.com/office/drawing/2014/main" id="{755C3BC6-8402-43E7-D79F-5EEE5C4912EA}"/>
              </a:ext>
            </a:extLst>
          </p:cNvPr>
          <p:cNvSpPr/>
          <p:nvPr/>
        </p:nvSpPr>
        <p:spPr>
          <a:xfrm>
            <a:off x="4575439" y="3082520"/>
            <a:ext cx="578498" cy="331225"/>
          </a:xfrm>
          <a:prstGeom prst="downArrow">
            <a:avLst/>
          </a:prstGeom>
          <a:solidFill>
            <a:schemeClr val="accent6">
              <a:lumMod val="60000"/>
              <a:lumOff val="40000"/>
            </a:schemeClr>
          </a:solid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64432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BF32A6-CCC5-C3D3-0AFF-49B2E0B18E27}"/>
              </a:ext>
            </a:extLst>
          </p:cNvPr>
          <p:cNvSpPr>
            <a:spLocks noGrp="1"/>
          </p:cNvSpPr>
          <p:nvPr>
            <p:ph type="title"/>
          </p:nvPr>
        </p:nvSpPr>
        <p:spPr/>
        <p:txBody>
          <a:bodyPr/>
          <a:lstStyle/>
          <a:p>
            <a:r>
              <a:rPr kumimoji="1" lang="ja-JP" altLang="en-US"/>
              <a:t>比較手法</a:t>
            </a:r>
          </a:p>
        </p:txBody>
      </p:sp>
      <p:sp>
        <p:nvSpPr>
          <p:cNvPr id="3" name="コンテンツ プレースホルダー 2">
            <a:extLst>
              <a:ext uri="{FF2B5EF4-FFF2-40B4-BE49-F238E27FC236}">
                <a16:creationId xmlns:a16="http://schemas.microsoft.com/office/drawing/2014/main" id="{EFCEB88B-E67A-C0A4-9540-AD840807C7E9}"/>
              </a:ext>
            </a:extLst>
          </p:cNvPr>
          <p:cNvSpPr>
            <a:spLocks noGrp="1"/>
          </p:cNvSpPr>
          <p:nvPr>
            <p:ph idx="1"/>
          </p:nvPr>
        </p:nvSpPr>
        <p:spPr>
          <a:xfrm>
            <a:off x="838199" y="1640430"/>
            <a:ext cx="10515600" cy="4351338"/>
          </a:xfrm>
        </p:spPr>
        <p:txBody>
          <a:bodyPr>
            <a:normAutofit/>
          </a:bodyPr>
          <a:lstStyle/>
          <a:p>
            <a:r>
              <a:rPr kumimoji="1" lang="ja-JP" altLang="en-US" dirty="0"/>
              <a:t>ロジスティック回帰</a:t>
            </a:r>
            <a:r>
              <a:rPr kumimoji="1" lang="en-US" altLang="ja-JP" dirty="0"/>
              <a:t>(LR)[1]</a:t>
            </a:r>
          </a:p>
          <a:p>
            <a:r>
              <a:rPr lang="en-US" altLang="ja-JP" sz="2800" dirty="0"/>
              <a:t>Boosted CART(BOOST)[11]</a:t>
            </a:r>
            <a:r>
              <a:rPr lang="ja-JP" altLang="en-US" sz="2800" dirty="0"/>
              <a:t>　</a:t>
            </a:r>
            <a:endParaRPr lang="en-US" altLang="ja-JP" sz="2800" dirty="0"/>
          </a:p>
          <a:p>
            <a:pPr lvl="1"/>
            <a:r>
              <a:rPr lang="ja-JP" altLang="en-US" b="0" i="0" dirty="0">
                <a:solidFill>
                  <a:srgbClr val="000000"/>
                </a:solidFill>
                <a:effectLst/>
                <a:latin typeface="ff2"/>
              </a:rPr>
              <a:t>反復回数</a:t>
            </a:r>
            <a:r>
              <a:rPr lang="en-US" altLang="ja-JP" b="0" i="0" dirty="0">
                <a:solidFill>
                  <a:srgbClr val="000000"/>
                </a:solidFill>
                <a:effectLst/>
                <a:latin typeface="ff2"/>
              </a:rPr>
              <a:t>20 000</a:t>
            </a:r>
            <a:r>
              <a:rPr lang="ja-JP" altLang="en-US" b="0" i="0" dirty="0">
                <a:solidFill>
                  <a:srgbClr val="000000"/>
                </a:solidFill>
                <a:effectLst/>
                <a:latin typeface="ff2"/>
              </a:rPr>
              <a:t>回</a:t>
            </a:r>
            <a:r>
              <a:rPr lang="en-US" altLang="ja-JP" b="0" i="0" dirty="0">
                <a:solidFill>
                  <a:srgbClr val="000000"/>
                </a:solidFill>
                <a:effectLst/>
                <a:latin typeface="ff2"/>
              </a:rPr>
              <a:t>, </a:t>
            </a:r>
            <a:r>
              <a:rPr lang="ja-JP" altLang="en-US" b="0" i="0" dirty="0">
                <a:solidFill>
                  <a:srgbClr val="000000"/>
                </a:solidFill>
                <a:effectLst/>
                <a:latin typeface="ff2"/>
              </a:rPr>
              <a:t>収縮パラメーター</a:t>
            </a:r>
            <a:r>
              <a:rPr lang="en-US" altLang="ja-JP" b="0" i="0" dirty="0">
                <a:solidFill>
                  <a:srgbClr val="000000"/>
                </a:solidFill>
                <a:effectLst/>
                <a:latin typeface="ff2"/>
              </a:rPr>
              <a:t>0 .0005 </a:t>
            </a:r>
            <a:endParaRPr lang="en-US" altLang="ja-JP" dirty="0"/>
          </a:p>
          <a:p>
            <a:r>
              <a:rPr kumimoji="1" lang="ja-JP" altLang="en-US" sz="2800" dirty="0"/>
              <a:t>ニューラルネットワーク</a:t>
            </a:r>
            <a:r>
              <a:rPr kumimoji="1" lang="en-US" altLang="ja-JP" sz="2800" dirty="0"/>
              <a:t>(NN)[7] </a:t>
            </a:r>
          </a:p>
          <a:p>
            <a:pPr lvl="1"/>
            <a:r>
              <a:rPr lang="ja-JP" altLang="en-US" dirty="0"/>
              <a:t>隠れ層</a:t>
            </a:r>
            <a:r>
              <a:rPr lang="en-US" altLang="ja-JP" dirty="0"/>
              <a:t>1</a:t>
            </a:r>
            <a:r>
              <a:rPr lang="ja-JP" altLang="en-US" dirty="0"/>
              <a:t>層</a:t>
            </a:r>
            <a:r>
              <a:rPr lang="en-US" altLang="ja-JP" dirty="0"/>
              <a:t>10</a:t>
            </a:r>
            <a:r>
              <a:rPr lang="ja-JP" altLang="en-US" dirty="0"/>
              <a:t>ノード</a:t>
            </a:r>
            <a:r>
              <a:rPr lang="en-US" altLang="ja-JP" dirty="0"/>
              <a:t>[7],epochs100,batch32</a:t>
            </a:r>
            <a:endParaRPr kumimoji="1" lang="en-US" altLang="ja-JP" dirty="0"/>
          </a:p>
          <a:p>
            <a:r>
              <a:rPr kumimoji="1" lang="ja-JP" altLang="en-US" dirty="0"/>
              <a:t>ベイジアンネットワーク分類器</a:t>
            </a:r>
            <a:endParaRPr kumimoji="1" lang="en-US" altLang="ja-JP" dirty="0"/>
          </a:p>
          <a:p>
            <a:pPr lvl="1"/>
            <a:r>
              <a:rPr lang="en-US" altLang="ja-JP" dirty="0"/>
              <a:t>GBN</a:t>
            </a:r>
            <a:r>
              <a:rPr lang="ja-JP" altLang="en-US" dirty="0"/>
              <a:t>と</a:t>
            </a:r>
            <a:r>
              <a:rPr lang="en-US" altLang="ja-JP" dirty="0"/>
              <a:t>NCPMIN(</a:t>
            </a:r>
            <a:r>
              <a:rPr lang="ja-JP" altLang="en-US" dirty="0"/>
              <a:t>提案手法</a:t>
            </a:r>
            <a:r>
              <a:rPr lang="en-US" altLang="ja-JP" dirty="0"/>
              <a:t>)</a:t>
            </a:r>
            <a:endParaRPr kumimoji="1" lang="en-US" altLang="ja-JP" dirty="0"/>
          </a:p>
          <a:p>
            <a:endParaRPr kumimoji="1" lang="ja-JP" altLang="en-US" dirty="0"/>
          </a:p>
        </p:txBody>
      </p:sp>
      <p:sp>
        <p:nvSpPr>
          <p:cNvPr id="4" name="テキスト ボックス 3">
            <a:extLst>
              <a:ext uri="{FF2B5EF4-FFF2-40B4-BE49-F238E27FC236}">
                <a16:creationId xmlns:a16="http://schemas.microsoft.com/office/drawing/2014/main" id="{2A6AB9FB-0E9F-4E55-EEC9-5ED5861B5CDA}"/>
              </a:ext>
            </a:extLst>
          </p:cNvPr>
          <p:cNvSpPr txBox="1"/>
          <p:nvPr/>
        </p:nvSpPr>
        <p:spPr>
          <a:xfrm>
            <a:off x="350903" y="6169709"/>
            <a:ext cx="11490193" cy="646331"/>
          </a:xfrm>
          <a:prstGeom prst="rect">
            <a:avLst/>
          </a:prstGeom>
          <a:noFill/>
        </p:spPr>
        <p:txBody>
          <a:bodyPr wrap="square" rtlCol="0">
            <a:spAutoFit/>
          </a:bodyPr>
          <a:lstStyle/>
          <a:p>
            <a:pPr algn="l"/>
            <a:r>
              <a:rPr lang="en-US" altLang="ja-JP" dirty="0"/>
              <a:t>[11] Brian K. Lee, Justin </a:t>
            </a:r>
            <a:r>
              <a:rPr lang="en-US" altLang="ja-JP" dirty="0" err="1"/>
              <a:t>Lessler</a:t>
            </a:r>
            <a:r>
              <a:rPr lang="en-US" altLang="ja-JP" dirty="0"/>
              <a:t>, and Elizabeth A. Stuart. Improving propensity score weighting using machine learning. </a:t>
            </a:r>
            <a:r>
              <a:rPr lang="en-US" altLang="ja-JP" b="0" i="0" dirty="0">
                <a:solidFill>
                  <a:srgbClr val="212121"/>
                </a:solidFill>
                <a:effectLst/>
                <a:latin typeface="Helvetica Neue"/>
              </a:rPr>
              <a:t>Statistic in Medicine. 2010 Feb 10; 29(3): 337–346.</a:t>
            </a:r>
            <a:endParaRPr lang="en-US" altLang="ja-JP" dirty="0"/>
          </a:p>
        </p:txBody>
      </p:sp>
    </p:spTree>
    <p:extLst>
      <p:ext uri="{BB962C8B-B14F-4D97-AF65-F5344CB8AC3E}">
        <p14:creationId xmlns:p14="http://schemas.microsoft.com/office/powerpoint/2010/main" val="1051464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62AF55-2C16-2A31-2620-23F626F00CDC}"/>
              </a:ext>
            </a:extLst>
          </p:cNvPr>
          <p:cNvSpPr>
            <a:spLocks noGrp="1"/>
          </p:cNvSpPr>
          <p:nvPr>
            <p:ph type="title"/>
          </p:nvPr>
        </p:nvSpPr>
        <p:spPr/>
        <p:txBody>
          <a:bodyPr/>
          <a:lstStyle/>
          <a:p>
            <a:r>
              <a:rPr kumimoji="1" lang="ja-JP" altLang="en-US" dirty="0"/>
              <a:t>シミュレーション実験手順</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E6DB112-D7D2-B031-DA2A-CDB032E1C726}"/>
                  </a:ext>
                </a:extLst>
              </p:cNvPr>
              <p:cNvSpPr>
                <a:spLocks noGrp="1"/>
              </p:cNvSpPr>
              <p:nvPr>
                <p:ph idx="1"/>
              </p:nvPr>
            </p:nvSpPr>
            <p:spPr>
              <a:xfrm>
                <a:off x="408372" y="905522"/>
                <a:ext cx="9816283" cy="4351338"/>
              </a:xfrm>
            </p:spPr>
            <p:txBody>
              <a:bodyPr/>
              <a:lstStyle/>
              <a:p>
                <a:pPr marL="647700" indent="-514350">
                  <a:buFont typeface="+mj-lt"/>
                  <a:buAutoNum type="arabicPeriod"/>
                </a:pPr>
                <a:r>
                  <a:rPr kumimoji="1" lang="ja-JP" altLang="en-US" dirty="0"/>
                  <a:t>対象の数 </a:t>
                </a:r>
                <a14:m>
                  <m:oMath xmlns:m="http://schemas.openxmlformats.org/officeDocument/2006/math">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=100, 1000, 10000,100000</m:t>
                    </m:r>
                  </m:oMath>
                </a14:m>
                <a:r>
                  <a:rPr kumimoji="1" lang="ja-JP" altLang="en-US" dirty="0"/>
                  <a:t> の各場合で訓練</a:t>
                </a:r>
                <a:r>
                  <a:rPr kumimoji="1" lang="en-US" altLang="ja-JP" dirty="0"/>
                  <a:t>, </a:t>
                </a:r>
                <a:r>
                  <a:rPr kumimoji="1" lang="ja-JP" altLang="en-US" dirty="0"/>
                  <a:t>テスト用のシミュレーションデータを発生させる</a:t>
                </a:r>
                <a:endParaRPr kumimoji="1" lang="en-US" altLang="ja-JP" dirty="0"/>
              </a:p>
              <a:p>
                <a:pPr marL="647700" indent="-514350">
                  <a:buFont typeface="+mj-lt"/>
                  <a:buAutoNum type="arabicPeriod"/>
                </a:pPr>
                <a:r>
                  <a:rPr lang="ja-JP" altLang="en-US" dirty="0"/>
                  <a:t>各手法を用いて傾向スコアの推定を行う　　　　　　　　　訓練データで学習し、テストデータに適用する</a:t>
                </a:r>
                <a:endParaRPr lang="en-US" altLang="ja-JP" dirty="0"/>
              </a:p>
              <a:p>
                <a:pPr marL="647700" indent="-514350">
                  <a:buFont typeface="+mj-lt"/>
                  <a:buAutoNum type="arabicPeriod"/>
                </a:pPr>
                <a:r>
                  <a:rPr kumimoji="1" lang="en-US" altLang="ja-JP" dirty="0"/>
                  <a:t>2</a:t>
                </a:r>
                <a:r>
                  <a:rPr kumimoji="1" lang="ja-JP" altLang="en-US" dirty="0"/>
                  <a:t>で推定した傾向スコアを用いて</a:t>
                </a:r>
                <a:r>
                  <a:rPr kumimoji="1" lang="en-US" altLang="ja-JP" dirty="0"/>
                  <a:t>ATE</a:t>
                </a:r>
                <a:r>
                  <a:rPr kumimoji="1" lang="ja-JP" altLang="en-US" dirty="0"/>
                  <a:t>の推定を行う</a:t>
                </a:r>
                <a:endParaRPr kumimoji="1" lang="en-US" altLang="ja-JP" dirty="0"/>
              </a:p>
              <a:p>
                <a:pPr marL="647700" indent="-514350">
                  <a:buFont typeface="+mj-lt"/>
                  <a:buAutoNum type="arabicPeriod"/>
                </a:pPr>
                <a:r>
                  <a:rPr lang="en-US" altLang="ja-JP" dirty="0"/>
                  <a:t>1 ~ 3 </a:t>
                </a:r>
                <a:r>
                  <a:rPr lang="ja-JP" altLang="en-US" dirty="0"/>
                  <a:t>を </a:t>
                </a:r>
                <a:r>
                  <a:rPr lang="en-US" altLang="ja-JP" dirty="0"/>
                  <a:t>10 </a:t>
                </a:r>
                <a:r>
                  <a:rPr lang="ja-JP" altLang="en-US" dirty="0"/>
                  <a:t>回繰り返す</a:t>
                </a:r>
                <a:endParaRPr lang="en-US" altLang="ja-JP" dirty="0"/>
              </a:p>
            </p:txBody>
          </p:sp>
        </mc:Choice>
        <mc:Fallback xmlns="">
          <p:sp>
            <p:nvSpPr>
              <p:cNvPr id="3" name="コンテンツ プレースホルダー 2">
                <a:extLst>
                  <a:ext uri="{FF2B5EF4-FFF2-40B4-BE49-F238E27FC236}">
                    <a16:creationId xmlns:a16="http://schemas.microsoft.com/office/drawing/2014/main" id="{3E6DB112-D7D2-B031-DA2A-CDB032E1C726}"/>
                  </a:ext>
                </a:extLst>
              </p:cNvPr>
              <p:cNvSpPr>
                <a:spLocks noGrp="1" noRot="1" noChangeAspect="1" noMove="1" noResize="1" noEditPoints="1" noAdjustHandles="1" noChangeArrowheads="1" noChangeShapeType="1" noTextEdit="1"/>
              </p:cNvSpPr>
              <p:nvPr>
                <p:ph idx="1"/>
              </p:nvPr>
            </p:nvSpPr>
            <p:spPr>
              <a:xfrm>
                <a:off x="408372" y="905522"/>
                <a:ext cx="9816283" cy="4351338"/>
              </a:xfrm>
              <a:blipFill>
                <a:blip r:embed="rId3"/>
                <a:stretch>
                  <a:fillRect t="-3086"/>
                </a:stretch>
              </a:blipFill>
            </p:spPr>
            <p:txBody>
              <a:bodyPr/>
              <a:lstStyle/>
              <a:p>
                <a:r>
                  <a:rPr lang="ja-JP" altLang="en-US">
                    <a:noFill/>
                  </a:rPr>
                  <a:t> </a:t>
                </a:r>
              </a:p>
            </p:txBody>
          </p:sp>
        </mc:Fallback>
      </mc:AlternateContent>
      <p:sp>
        <p:nvSpPr>
          <p:cNvPr id="4" name="タイトル 1">
            <a:extLst>
              <a:ext uri="{FF2B5EF4-FFF2-40B4-BE49-F238E27FC236}">
                <a16:creationId xmlns:a16="http://schemas.microsoft.com/office/drawing/2014/main" id="{40806F12-0630-00AD-CDD5-8E0A14C7E6C2}"/>
              </a:ext>
            </a:extLst>
          </p:cNvPr>
          <p:cNvSpPr txBox="1">
            <a:spLocks/>
          </p:cNvSpPr>
          <p:nvPr/>
        </p:nvSpPr>
        <p:spPr>
          <a:xfrm>
            <a:off x="550140" y="3652342"/>
            <a:ext cx="11783627" cy="8872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dirty="0"/>
              <a:t>評価指標</a:t>
            </a:r>
          </a:p>
        </p:txBody>
      </p:sp>
      <mc:AlternateContent xmlns:mc="http://schemas.openxmlformats.org/markup-compatibility/2006" xmlns:a14="http://schemas.microsoft.com/office/drawing/2010/main">
        <mc:Choice Requires="a14">
          <p:sp>
            <p:nvSpPr>
              <p:cNvPr id="5" name="コンテンツ プレースホルダー 2">
                <a:extLst>
                  <a:ext uri="{FF2B5EF4-FFF2-40B4-BE49-F238E27FC236}">
                    <a16:creationId xmlns:a16="http://schemas.microsoft.com/office/drawing/2014/main" id="{1F0A4AAD-2C58-B1F4-80ED-E4A5D3ACFE88}"/>
                  </a:ext>
                </a:extLst>
              </p:cNvPr>
              <p:cNvSpPr txBox="1">
                <a:spLocks/>
              </p:cNvSpPr>
              <p:nvPr/>
            </p:nvSpPr>
            <p:spPr>
              <a:xfrm>
                <a:off x="550140" y="4604741"/>
                <a:ext cx="11091720" cy="223500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推定した</a:t>
                </a:r>
                <a:r>
                  <a:rPr lang="en-US" altLang="ja-JP" dirty="0"/>
                  <a:t>ATE</a:t>
                </a:r>
                <a:r>
                  <a:rPr lang="ja-JP" altLang="en-US" dirty="0"/>
                  <a:t>に対し</a:t>
                </a:r>
                <a:r>
                  <a:rPr lang="en-US" altLang="ja-JP" dirty="0"/>
                  <a:t>Bias</a:t>
                </a:r>
                <a:r>
                  <a:rPr lang="ja-JP" altLang="en-US" dirty="0"/>
                  <a:t>と</a:t>
                </a:r>
                <a:r>
                  <a:rPr lang="en-US" altLang="ja-JP" dirty="0"/>
                  <a:t>RMSE</a:t>
                </a:r>
                <a:r>
                  <a:rPr lang="ja-JP" altLang="en-US" dirty="0"/>
                  <a:t>と</a:t>
                </a:r>
                <a:r>
                  <a:rPr lang="en-US" altLang="ja-JP" dirty="0"/>
                  <a:t>MAE</a:t>
                </a:r>
              </a:p>
              <a:p>
                <a:r>
                  <a:rPr lang="ja-JP" altLang="en-US" dirty="0"/>
                  <a:t>推定した傾向スコアに対しカルバックライブラー情報量</a:t>
                </a:r>
                <a:endParaRPr lang="en-US" altLang="ja-JP" dirty="0"/>
              </a:p>
              <a:p>
                <a:pPr marL="0" indent="0">
                  <a:buNone/>
                </a:pPr>
                <a:r>
                  <a:rPr lang="en-US" altLang="ja-JP" dirty="0"/>
                  <a:t>Bias</a:t>
                </a:r>
                <a:r>
                  <a:rPr lang="ja-JP" altLang="en-US" dirty="0"/>
                  <a:t>の定義</a:t>
                </a:r>
                <a:endParaRPr lang="en-US" altLang="ja-JP"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𝐵𝑖𝑎𝑠</m:t>
                      </m:r>
                      <m:r>
                        <a:rPr lang="en-US" altLang="ja-JP" i="1">
                          <a:latin typeface="Cambria Math" panose="02040503050406030204" pitchFamily="18" charset="0"/>
                        </a:rPr>
                        <m:t>=</m:t>
                      </m:r>
                      <m:r>
                        <a:rPr lang="en-US" altLang="ja-JP" i="1">
                          <a:latin typeface="Cambria Math" panose="02040503050406030204" pitchFamily="18" charset="0"/>
                        </a:rPr>
                        <m:t>𝐸</m:t>
                      </m:r>
                      <m:d>
                        <m:dPr>
                          <m:begChr m:val="["/>
                          <m:endChr m:val="]"/>
                          <m:ctrlPr>
                            <a:rPr lang="en-US" altLang="ja-JP" i="1">
                              <a:latin typeface="Cambria Math" panose="02040503050406030204" pitchFamily="18" charset="0"/>
                            </a:rPr>
                          </m:ctrlPr>
                        </m:d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 </m:t>
                              </m:r>
                              <m:r>
                                <a:rPr lang="en-US" altLang="ja-JP" i="1">
                                  <a:latin typeface="Cambria Math" panose="02040503050406030204" pitchFamily="18" charset="0"/>
                                </a:rPr>
                                <m:t>𝐴𝑇𝐸</m:t>
                              </m:r>
                              <m:r>
                                <a:rPr lang="en-US" altLang="ja-JP" i="1">
                                  <a:latin typeface="Cambria Math" panose="02040503050406030204" pitchFamily="18" charset="0"/>
                                </a:rPr>
                                <m:t> </m:t>
                              </m:r>
                            </m:e>
                          </m:acc>
                          <m:r>
                            <a:rPr lang="en-US" altLang="ja-JP" i="1">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𝐴𝑇𝐸</m:t>
                              </m:r>
                            </m:e>
                            <m:sub>
                              <m:r>
                                <a:rPr lang="en-US" altLang="ja-JP" i="1" dirty="0">
                                  <a:latin typeface="Cambria Math" panose="02040503050406030204" pitchFamily="18" charset="0"/>
                                </a:rPr>
                                <m:t>𝑡𝑟𝑢𝑒</m:t>
                              </m:r>
                            </m:sub>
                          </m:sSub>
                        </m:e>
                      </m:d>
                    </m:oMath>
                  </m:oMathPara>
                </a14:m>
                <a:endParaRPr lang="en-US" altLang="ja-JP" dirty="0"/>
              </a:p>
              <a:p>
                <a:pPr marL="0" indent="0">
                  <a:buNone/>
                </a:pPr>
                <a:r>
                  <a:rPr lang="ja-JP" altLang="en-US" sz="2400" dirty="0"/>
                  <a:t>ここで</a:t>
                </a:r>
                <a14:m>
                  <m:oMath xmlns:m="http://schemas.openxmlformats.org/officeDocument/2006/math">
                    <m:acc>
                      <m:accPr>
                        <m:chr m:val="̂"/>
                        <m:ctrlPr>
                          <a:rPr lang="en-US" altLang="ja-JP" sz="2400" i="1" smtClean="0">
                            <a:latin typeface="Cambria Math" panose="02040503050406030204" pitchFamily="18" charset="0"/>
                          </a:rPr>
                        </m:ctrlPr>
                      </m:accPr>
                      <m:e>
                        <m:r>
                          <a:rPr lang="en-US" altLang="ja-JP" sz="2400" i="1">
                            <a:latin typeface="Cambria Math" panose="02040503050406030204" pitchFamily="18" charset="0"/>
                          </a:rPr>
                          <m:t> </m:t>
                        </m:r>
                        <m:r>
                          <a:rPr lang="en-US" altLang="ja-JP" sz="2400" i="1">
                            <a:latin typeface="Cambria Math" panose="02040503050406030204" pitchFamily="18" charset="0"/>
                          </a:rPr>
                          <m:t>𝐴𝑇𝐸</m:t>
                        </m:r>
                        <m:r>
                          <a:rPr lang="en-US" altLang="ja-JP" sz="2400" i="1">
                            <a:latin typeface="Cambria Math" panose="02040503050406030204" pitchFamily="18" charset="0"/>
                          </a:rPr>
                          <m:t> </m:t>
                        </m:r>
                      </m:e>
                    </m:acc>
                  </m:oMath>
                </a14:m>
                <a:r>
                  <a:rPr lang="ja-JP" altLang="en-US" sz="2400" dirty="0"/>
                  <a:t>は</a:t>
                </a:r>
                <a:r>
                  <a:rPr lang="en-US" altLang="ja-JP" sz="2400" dirty="0"/>
                  <a:t>ATE</a:t>
                </a:r>
                <a:r>
                  <a:rPr lang="ja-JP" altLang="en-US" sz="2400" dirty="0"/>
                  <a:t>の推定値</a:t>
                </a:r>
                <a:r>
                  <a:rPr lang="en-US" altLang="ja-JP" sz="2400" dirty="0"/>
                  <a:t>,  </a:t>
                </a:r>
                <a14:m>
                  <m:oMath xmlns:m="http://schemas.openxmlformats.org/officeDocument/2006/math">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𝐴𝑇𝐸</m:t>
                        </m:r>
                      </m:e>
                      <m:sub>
                        <m:r>
                          <a:rPr lang="en-US" altLang="ja-JP" sz="2400" i="1" dirty="0">
                            <a:latin typeface="Cambria Math" panose="02040503050406030204" pitchFamily="18" charset="0"/>
                          </a:rPr>
                          <m:t>𝑡𝑟𝑢𝑒</m:t>
                        </m:r>
                      </m:sub>
                    </m:sSub>
                  </m:oMath>
                </a14:m>
                <a:r>
                  <a:rPr lang="ja-JP" altLang="en-US" sz="2400" dirty="0"/>
                  <a:t>は真の</a:t>
                </a:r>
                <a:r>
                  <a:rPr lang="en-US" altLang="ja-JP" sz="2400" dirty="0"/>
                  <a:t>ATE</a:t>
                </a:r>
                <a:r>
                  <a:rPr lang="ja-JP" altLang="en-US" sz="2400" dirty="0"/>
                  <a:t>とする</a:t>
                </a:r>
                <a:endParaRPr lang="en-US" altLang="ja-JP" dirty="0"/>
              </a:p>
            </p:txBody>
          </p:sp>
        </mc:Choice>
        <mc:Fallback xmlns="">
          <p:sp>
            <p:nvSpPr>
              <p:cNvPr id="5" name="コンテンツ プレースホルダー 2">
                <a:extLst>
                  <a:ext uri="{FF2B5EF4-FFF2-40B4-BE49-F238E27FC236}">
                    <a16:creationId xmlns:a16="http://schemas.microsoft.com/office/drawing/2014/main" id="{1F0A4AAD-2C58-B1F4-80ED-E4A5D3ACFE88}"/>
                  </a:ext>
                </a:extLst>
              </p:cNvPr>
              <p:cNvSpPr txBox="1">
                <a:spLocks noRot="1" noChangeAspect="1" noMove="1" noResize="1" noEditPoints="1" noAdjustHandles="1" noChangeArrowheads="1" noChangeShapeType="1" noTextEdit="1"/>
              </p:cNvSpPr>
              <p:nvPr/>
            </p:nvSpPr>
            <p:spPr>
              <a:xfrm>
                <a:off x="550140" y="4604741"/>
                <a:ext cx="11091720" cy="2235003"/>
              </a:xfrm>
              <a:prstGeom prst="rect">
                <a:avLst/>
              </a:prstGeom>
              <a:blipFill>
                <a:blip r:embed="rId4"/>
                <a:stretch>
                  <a:fillRect l="-989" t="-6540" b="-817"/>
                </a:stretch>
              </a:blipFill>
            </p:spPr>
            <p:txBody>
              <a:bodyPr/>
              <a:lstStyle/>
              <a:p>
                <a:r>
                  <a:rPr lang="ja-JP" altLang="en-US">
                    <a:noFill/>
                  </a:rPr>
                  <a:t> </a:t>
                </a:r>
              </a:p>
            </p:txBody>
          </p:sp>
        </mc:Fallback>
      </mc:AlternateContent>
      <p:cxnSp>
        <p:nvCxnSpPr>
          <p:cNvPr id="6" name="直線コネクタ 5">
            <a:extLst>
              <a:ext uri="{FF2B5EF4-FFF2-40B4-BE49-F238E27FC236}">
                <a16:creationId xmlns:a16="http://schemas.microsoft.com/office/drawing/2014/main" id="{07D5C375-AE52-2BC1-C540-E4A9B56D0012}"/>
              </a:ext>
            </a:extLst>
          </p:cNvPr>
          <p:cNvCxnSpPr>
            <a:cxnSpLocks/>
          </p:cNvCxnSpPr>
          <p:nvPr/>
        </p:nvCxnSpPr>
        <p:spPr>
          <a:xfrm>
            <a:off x="550140" y="4366899"/>
            <a:ext cx="2483496" cy="0"/>
          </a:xfrm>
          <a:prstGeom prst="line">
            <a:avLst/>
          </a:prstGeom>
          <a:ln w="381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1553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0D2967-61F0-B146-B32D-A89D74E5EB0D}"/>
              </a:ext>
            </a:extLst>
          </p:cNvPr>
          <p:cNvSpPr>
            <a:spLocks noGrp="1"/>
          </p:cNvSpPr>
          <p:nvPr>
            <p:ph type="title"/>
          </p:nvPr>
        </p:nvSpPr>
        <p:spPr/>
        <p:txBody>
          <a:bodyPr/>
          <a:lstStyle/>
          <a:p>
            <a:r>
              <a:rPr kumimoji="1" lang="en-US" altLang="ja-JP" dirty="0"/>
              <a:t>ATE</a:t>
            </a:r>
            <a:r>
              <a:rPr kumimoji="1" lang="ja-JP" altLang="en-US" dirty="0"/>
              <a:t>推定の実験結果</a:t>
            </a:r>
          </a:p>
        </p:txBody>
      </p:sp>
      <p:sp>
        <p:nvSpPr>
          <p:cNvPr id="3" name="コンテンツ プレースホルダー 2">
            <a:extLst>
              <a:ext uri="{FF2B5EF4-FFF2-40B4-BE49-F238E27FC236}">
                <a16:creationId xmlns:a16="http://schemas.microsoft.com/office/drawing/2014/main" id="{7E992725-4B74-5809-647E-68587D9D2C4A}"/>
              </a:ext>
            </a:extLst>
          </p:cNvPr>
          <p:cNvSpPr>
            <a:spLocks noGrp="1"/>
          </p:cNvSpPr>
          <p:nvPr>
            <p:ph idx="1"/>
          </p:nvPr>
        </p:nvSpPr>
        <p:spPr>
          <a:xfrm>
            <a:off x="325462" y="1900559"/>
            <a:ext cx="5974723" cy="4351338"/>
          </a:xfrm>
        </p:spPr>
        <p:txBody>
          <a:bodyPr/>
          <a:lstStyle/>
          <a:p>
            <a:r>
              <a:rPr kumimoji="1" lang="ja-JP" altLang="en-US" dirty="0"/>
              <a:t>サンプルサイズが小さいと</a:t>
            </a:r>
            <a:br>
              <a:rPr kumimoji="1" lang="en-US" altLang="ja-JP" dirty="0"/>
            </a:br>
            <a:r>
              <a:rPr lang="ja-JP" altLang="en-US" dirty="0"/>
              <a:t>ニューラルネットワーク</a:t>
            </a:r>
            <a:r>
              <a:rPr kumimoji="1" lang="ja-JP" altLang="en-US" dirty="0"/>
              <a:t>や</a:t>
            </a:r>
            <a:br>
              <a:rPr kumimoji="1" lang="en-US" altLang="ja-JP" dirty="0"/>
            </a:br>
            <a:r>
              <a:rPr kumimoji="1" lang="ja-JP" altLang="en-US" dirty="0"/>
              <a:t>ロジスティック回帰</a:t>
            </a:r>
            <a:r>
              <a:rPr lang="ja-JP" altLang="en-US" dirty="0"/>
              <a:t>で精度が高い</a:t>
            </a:r>
            <a:endParaRPr lang="en-US" altLang="ja-JP" dirty="0"/>
          </a:p>
          <a:p>
            <a:endParaRPr lang="en-US" altLang="ja-JP" dirty="0"/>
          </a:p>
          <a:p>
            <a:r>
              <a:rPr lang="ja-JP" altLang="en-US" dirty="0"/>
              <a:t>サンプルサイズが大きいと</a:t>
            </a:r>
            <a:br>
              <a:rPr lang="en-US" altLang="ja-JP" dirty="0"/>
            </a:br>
            <a:r>
              <a:rPr lang="ja-JP" altLang="en-US" dirty="0"/>
              <a:t>提案手法</a:t>
            </a:r>
            <a:r>
              <a:rPr lang="en-US" altLang="ja-JP" dirty="0"/>
              <a:t>(NCPMIN)</a:t>
            </a:r>
            <a:r>
              <a:rPr lang="ja-JP" altLang="en-US" dirty="0"/>
              <a:t>の精度が高い</a:t>
            </a:r>
            <a:endParaRPr kumimoji="1" lang="ja-JP" altLang="en-US" dirty="0"/>
          </a:p>
        </p:txBody>
      </p:sp>
      <p:pic>
        <p:nvPicPr>
          <p:cNvPr id="6" name="図 5">
            <a:extLst>
              <a:ext uri="{FF2B5EF4-FFF2-40B4-BE49-F238E27FC236}">
                <a16:creationId xmlns:a16="http://schemas.microsoft.com/office/drawing/2014/main" id="{93E912A1-5C8D-1815-93A7-A13A3FC12373}"/>
              </a:ext>
            </a:extLst>
          </p:cNvPr>
          <p:cNvPicPr>
            <a:picLocks noChangeAspect="1"/>
          </p:cNvPicPr>
          <p:nvPr/>
        </p:nvPicPr>
        <p:blipFill>
          <a:blip r:embed="rId3"/>
          <a:stretch>
            <a:fillRect/>
          </a:stretch>
        </p:blipFill>
        <p:spPr>
          <a:xfrm>
            <a:off x="6389395" y="905522"/>
            <a:ext cx="5566353" cy="5618255"/>
          </a:xfrm>
          <a:prstGeom prst="rect">
            <a:avLst/>
          </a:prstGeom>
        </p:spPr>
      </p:pic>
    </p:spTree>
    <p:extLst>
      <p:ext uri="{BB962C8B-B14F-4D97-AF65-F5344CB8AC3E}">
        <p14:creationId xmlns:p14="http://schemas.microsoft.com/office/powerpoint/2010/main" val="3637210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FBE396-F459-7756-C630-2618F654B2C3}"/>
              </a:ext>
            </a:extLst>
          </p:cNvPr>
          <p:cNvSpPr>
            <a:spLocks noGrp="1"/>
          </p:cNvSpPr>
          <p:nvPr>
            <p:ph type="title"/>
          </p:nvPr>
        </p:nvSpPr>
        <p:spPr>
          <a:xfrm>
            <a:off x="533400" y="1"/>
            <a:ext cx="10515600" cy="859970"/>
          </a:xfrm>
        </p:spPr>
        <p:txBody>
          <a:bodyPr/>
          <a:lstStyle/>
          <a:p>
            <a:r>
              <a:rPr kumimoji="1" lang="ja-JP" altLang="en-US" dirty="0"/>
              <a:t>傾向スコア推定の実験結果</a:t>
            </a:r>
          </a:p>
        </p:txBody>
      </p:sp>
      <p:sp>
        <p:nvSpPr>
          <p:cNvPr id="3" name="コンテンツ プレースホルダー 2">
            <a:extLst>
              <a:ext uri="{FF2B5EF4-FFF2-40B4-BE49-F238E27FC236}">
                <a16:creationId xmlns:a16="http://schemas.microsoft.com/office/drawing/2014/main" id="{C5606E5B-E5A1-59AA-23AA-3C93B3CCF4E4}"/>
              </a:ext>
            </a:extLst>
          </p:cNvPr>
          <p:cNvSpPr>
            <a:spLocks noGrp="1"/>
          </p:cNvSpPr>
          <p:nvPr>
            <p:ph idx="1"/>
          </p:nvPr>
        </p:nvSpPr>
        <p:spPr>
          <a:xfrm>
            <a:off x="838199" y="1467576"/>
            <a:ext cx="10515600" cy="3487685"/>
          </a:xfrm>
        </p:spPr>
        <p:txBody>
          <a:bodyPr/>
          <a:lstStyle/>
          <a:p>
            <a:r>
              <a:rPr lang="ja-JP" altLang="en-US" dirty="0"/>
              <a:t>傾向スコアの推定精度は</a:t>
            </a:r>
            <a:r>
              <a:rPr lang="en-US" altLang="ja-JP" dirty="0"/>
              <a:t>BOOST</a:t>
            </a:r>
            <a:r>
              <a:rPr lang="ja-JP" altLang="en-US" dirty="0"/>
              <a:t>が高い</a:t>
            </a:r>
            <a:endParaRPr lang="en-US" altLang="ja-JP" dirty="0"/>
          </a:p>
          <a:p>
            <a:r>
              <a:rPr lang="ja-JP" altLang="en-US" dirty="0"/>
              <a:t>サンプルサイズが大きくなると</a:t>
            </a:r>
            <a:r>
              <a:rPr lang="en-US" altLang="ja-JP" dirty="0"/>
              <a:t>BOOST</a:t>
            </a:r>
            <a:r>
              <a:rPr lang="ja-JP" altLang="en-US" dirty="0"/>
              <a:t>はメモリ不足により推定できず</a:t>
            </a:r>
            <a:r>
              <a:rPr lang="en-US" altLang="ja-JP" dirty="0"/>
              <a:t>, </a:t>
            </a:r>
            <a:r>
              <a:rPr lang="ja-JP" altLang="en-US" dirty="0"/>
              <a:t>提案手法</a:t>
            </a:r>
            <a:r>
              <a:rPr lang="en-US" altLang="ja-JP" dirty="0"/>
              <a:t>(NCPMIN)</a:t>
            </a:r>
            <a:r>
              <a:rPr lang="ja-JP" altLang="en-US" dirty="0"/>
              <a:t>の推定精度が高くなる</a:t>
            </a:r>
            <a:endParaRPr lang="en-US" altLang="ja-JP" dirty="0"/>
          </a:p>
        </p:txBody>
      </p:sp>
      <p:pic>
        <p:nvPicPr>
          <p:cNvPr id="5" name="図 4">
            <a:extLst>
              <a:ext uri="{FF2B5EF4-FFF2-40B4-BE49-F238E27FC236}">
                <a16:creationId xmlns:a16="http://schemas.microsoft.com/office/drawing/2014/main" id="{64699F02-5846-3B8A-E069-81BC36176875}"/>
              </a:ext>
            </a:extLst>
          </p:cNvPr>
          <p:cNvPicPr>
            <a:picLocks noChangeAspect="1"/>
          </p:cNvPicPr>
          <p:nvPr/>
        </p:nvPicPr>
        <p:blipFill>
          <a:blip r:embed="rId3"/>
          <a:stretch>
            <a:fillRect/>
          </a:stretch>
        </p:blipFill>
        <p:spPr>
          <a:xfrm>
            <a:off x="2219517" y="3560143"/>
            <a:ext cx="7752965" cy="2538982"/>
          </a:xfrm>
          <a:prstGeom prst="rect">
            <a:avLst/>
          </a:prstGeom>
        </p:spPr>
      </p:pic>
    </p:spTree>
    <p:extLst>
      <p:ext uri="{BB962C8B-B14F-4D97-AF65-F5344CB8AC3E}">
        <p14:creationId xmlns:p14="http://schemas.microsoft.com/office/powerpoint/2010/main" val="1299238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84FBA4-7218-664B-E3D6-E328A3411802}"/>
            </a:ext>
          </a:extLst>
        </p:cNvPr>
        <p:cNvGrpSpPr/>
        <p:nvPr/>
      </p:nvGrpSpPr>
      <p:grpSpPr>
        <a:xfrm>
          <a:off x="0" y="0"/>
          <a:ext cx="0" cy="0"/>
          <a:chOff x="0" y="0"/>
          <a:chExt cx="0" cy="0"/>
        </a:xfrm>
      </p:grpSpPr>
      <p:pic>
        <p:nvPicPr>
          <p:cNvPr id="10" name="図 9">
            <a:extLst>
              <a:ext uri="{FF2B5EF4-FFF2-40B4-BE49-F238E27FC236}">
                <a16:creationId xmlns:a16="http://schemas.microsoft.com/office/drawing/2014/main" id="{39887944-E8FA-9713-8C13-A727E249D5E8}"/>
              </a:ext>
            </a:extLst>
          </p:cNvPr>
          <p:cNvPicPr>
            <a:picLocks noChangeAspect="1"/>
          </p:cNvPicPr>
          <p:nvPr/>
        </p:nvPicPr>
        <p:blipFill>
          <a:blip r:embed="rId3">
            <a:extLst>
              <a:ext uri="{28A0092B-C50C-407E-A947-70E740481C1C}">
                <a14:useLocalDpi xmlns:a14="http://schemas.microsoft.com/office/drawing/2010/main" val="0"/>
              </a:ext>
            </a:extLst>
          </a:blip>
          <a:srcRect l="7041" t="6406" r="5359" b="3804"/>
          <a:stretch/>
        </p:blipFill>
        <p:spPr>
          <a:xfrm>
            <a:off x="5694849" y="2724727"/>
            <a:ext cx="6391819" cy="3685309"/>
          </a:xfrm>
          <a:prstGeom prst="rect">
            <a:avLst/>
          </a:prstGeom>
        </p:spPr>
      </p:pic>
      <p:sp>
        <p:nvSpPr>
          <p:cNvPr id="2" name="タイトル 1">
            <a:extLst>
              <a:ext uri="{FF2B5EF4-FFF2-40B4-BE49-F238E27FC236}">
                <a16:creationId xmlns:a16="http://schemas.microsoft.com/office/drawing/2014/main" id="{68DAC88C-009C-C42F-952A-B93C40768AA1}"/>
              </a:ext>
            </a:extLst>
          </p:cNvPr>
          <p:cNvSpPr>
            <a:spLocks noGrp="1"/>
          </p:cNvSpPr>
          <p:nvPr>
            <p:ph type="title"/>
          </p:nvPr>
        </p:nvSpPr>
        <p:spPr>
          <a:xfrm>
            <a:off x="168728" y="-112371"/>
            <a:ext cx="11854543" cy="1048927"/>
          </a:xfrm>
        </p:spPr>
        <p:txBody>
          <a:bodyPr>
            <a:normAutofit/>
          </a:bodyPr>
          <a:lstStyle/>
          <a:p>
            <a:r>
              <a:rPr kumimoji="1" lang="en-US" altLang="ja-JP" sz="2800" dirty="0"/>
              <a:t>BOOST</a:t>
            </a:r>
            <a:r>
              <a:rPr kumimoji="1" lang="ja-JP" altLang="en-US" sz="2800" dirty="0"/>
              <a:t>の傾向スコア推定精度が高いが</a:t>
            </a:r>
            <a:r>
              <a:rPr kumimoji="1" lang="en-US" altLang="ja-JP" sz="2800" dirty="0"/>
              <a:t>ATE</a:t>
            </a:r>
            <a:r>
              <a:rPr kumimoji="1" lang="ja-JP" altLang="en-US" sz="2800" dirty="0"/>
              <a:t>推定精度が低い問題の考察</a:t>
            </a:r>
          </a:p>
        </p:txBody>
      </p:sp>
      <p:sp>
        <p:nvSpPr>
          <p:cNvPr id="3" name="コンテンツ プレースホルダー 2">
            <a:extLst>
              <a:ext uri="{FF2B5EF4-FFF2-40B4-BE49-F238E27FC236}">
                <a16:creationId xmlns:a16="http://schemas.microsoft.com/office/drawing/2014/main" id="{1759969E-A203-1DF4-A17E-89DA998A51A0}"/>
              </a:ext>
            </a:extLst>
          </p:cNvPr>
          <p:cNvSpPr>
            <a:spLocks noGrp="1"/>
          </p:cNvSpPr>
          <p:nvPr>
            <p:ph idx="1"/>
          </p:nvPr>
        </p:nvSpPr>
        <p:spPr>
          <a:xfrm>
            <a:off x="337457" y="858417"/>
            <a:ext cx="11688639" cy="6270172"/>
          </a:xfr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ltLang="ja-JP" noProof="0"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lang="en-US" altLang="ja-JP" noProof="0" dirty="0"/>
            </a:br>
            <a:br>
              <a:rPr kumimoji="1" lang="en-US" altLang="ja-JP" sz="2000" b="0" i="0" u="none" strike="noStrike" kern="1200" cap="none" spc="0" normalizeH="0" baseline="0" noProof="0" dirty="0">
                <a:ln>
                  <a:noFill/>
                </a:ln>
                <a:solidFill>
                  <a:prstClr val="black"/>
                </a:solidFill>
                <a:effectLst/>
                <a:uLnTx/>
                <a:uFillTx/>
                <a:latin typeface="Arial"/>
                <a:ea typeface="メイリオ"/>
                <a:cs typeface="+mn-cs"/>
              </a:rPr>
            </a:br>
            <a:endParaRPr kumimoji="1" lang="en-US" altLang="ja-JP" sz="2000" b="0" i="0" u="none" strike="noStrike" kern="1200" cap="none" spc="0" normalizeH="0" baseline="0" noProof="0" dirty="0">
              <a:ln>
                <a:noFill/>
              </a:ln>
              <a:solidFill>
                <a:prstClr val="black"/>
              </a:solidFill>
              <a:effectLst/>
              <a:uLnTx/>
              <a:uFillTx/>
              <a:latin typeface="Arial"/>
              <a:ea typeface="メイリオ"/>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2000" b="0" i="0" u="none" strike="noStrike" kern="1200" cap="none" spc="0" normalizeH="0" baseline="0" noProof="0" dirty="0">
              <a:ln>
                <a:noFill/>
              </a:ln>
              <a:solidFill>
                <a:prstClr val="black"/>
              </a:solidFill>
              <a:effectLst/>
              <a:uLnTx/>
              <a:uFillTx/>
              <a:latin typeface="Arial"/>
              <a:ea typeface="メイリオ"/>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lang="en-US" altLang="ja-JP" sz="2000" dirty="0">
                <a:solidFill>
                  <a:prstClr val="black"/>
                </a:solidFill>
              </a:rPr>
            </a:br>
            <a:br>
              <a:rPr kumimoji="1" lang="en-US" altLang="ja-JP" sz="2000" b="0" i="0" u="none" strike="noStrike" kern="1200" cap="none" spc="0" normalizeH="0" baseline="0" noProof="0" dirty="0">
                <a:ln>
                  <a:noFill/>
                </a:ln>
                <a:solidFill>
                  <a:prstClr val="black"/>
                </a:solidFill>
                <a:effectLst/>
                <a:uLnTx/>
                <a:uFillTx/>
                <a:latin typeface="Arial"/>
                <a:ea typeface="メイリオ"/>
                <a:cs typeface="+mn-cs"/>
              </a:rPr>
            </a:br>
            <a:endParaRPr kumimoji="1" lang="en-US" altLang="ja-JP" sz="2000" b="0" i="0" u="none" strike="noStrike" kern="1200" cap="none" spc="0" normalizeH="0" baseline="0" noProof="0" dirty="0">
              <a:ln>
                <a:noFill/>
              </a:ln>
              <a:solidFill>
                <a:prstClr val="black"/>
              </a:solidFill>
              <a:effectLst/>
              <a:uLnTx/>
              <a:uFillTx/>
              <a:latin typeface="Arial"/>
              <a:ea typeface="メイリオ"/>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ltLang="ja-JP" sz="2000" dirty="0">
              <a:solidFill>
                <a:prstClr val="black"/>
              </a:solidFill>
              <a:latin typeface="Arial"/>
              <a:ea typeface="メイリオ"/>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lang="en-US" altLang="ja-JP" dirty="0"/>
            </a:br>
            <a:r>
              <a:rPr lang="en-US" altLang="ja-JP" sz="2400" dirty="0"/>
              <a:t>BOOST</a:t>
            </a:r>
            <a:r>
              <a:rPr lang="ja-JP" altLang="en-US" sz="2400" dirty="0"/>
              <a:t>は傾向スコアを</a:t>
            </a:r>
            <a:r>
              <a:rPr lang="en-US" altLang="ja-JP" sz="2400" dirty="0"/>
              <a:t>0</a:t>
            </a:r>
            <a:r>
              <a:rPr lang="ja-JP" altLang="en-US" sz="2400" dirty="0"/>
              <a:t>や</a:t>
            </a:r>
            <a:r>
              <a:rPr lang="en-US" altLang="ja-JP" sz="2400" dirty="0"/>
              <a:t>1</a:t>
            </a:r>
            <a:r>
              <a:rPr lang="ja-JP" altLang="en-US" sz="2400" dirty="0"/>
              <a:t>に</a:t>
            </a:r>
            <a:br>
              <a:rPr lang="en-US" altLang="ja-JP" sz="2400" dirty="0"/>
            </a:br>
            <a:r>
              <a:rPr lang="ja-JP" altLang="en-US" sz="2400" dirty="0"/>
              <a:t>近い値に推定する場合がある</a:t>
            </a:r>
            <a:br>
              <a:rPr lang="en-US" altLang="ja-JP" sz="1800" dirty="0"/>
            </a:br>
            <a:br>
              <a:rPr lang="en-US" altLang="ja-JP" sz="2400" dirty="0"/>
            </a:br>
            <a:r>
              <a:rPr lang="ja-JP" altLang="en-US" sz="2400" dirty="0"/>
              <a:t>個別介入効果</a:t>
            </a:r>
            <a:r>
              <a:rPr lang="en-US" altLang="ja-JP" sz="2400" dirty="0"/>
              <a:t>(ITE)</a:t>
            </a:r>
            <a:r>
              <a:rPr lang="ja-JP" altLang="en-US" sz="2400" dirty="0"/>
              <a:t>が大きくなる傾向</a:t>
            </a:r>
            <a:br>
              <a:rPr lang="en-US" altLang="ja-JP" sz="2400" dirty="0"/>
            </a:br>
            <a:r>
              <a:rPr lang="ja-JP" altLang="en-US" sz="2400" dirty="0"/>
              <a:t>があり</a:t>
            </a:r>
            <a:r>
              <a:rPr lang="en-US" altLang="ja-JP" sz="2400" dirty="0"/>
              <a:t>, ATE</a:t>
            </a:r>
            <a:r>
              <a:rPr lang="ja-JP" altLang="en-US" sz="2400" dirty="0"/>
              <a:t>の推定精度が低くなる</a:t>
            </a:r>
            <a:endParaRPr lang="en-US" altLang="ja-JP" sz="2400"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D407356-233F-CB0D-F3B5-B578E04E854B}"/>
                  </a:ext>
                </a:extLst>
              </p:cNvPr>
              <p:cNvSpPr txBox="1"/>
              <p:nvPr/>
            </p:nvSpPr>
            <p:spPr>
              <a:xfrm>
                <a:off x="248531" y="1196613"/>
                <a:ext cx="6762307" cy="86607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400">
                          <a:latin typeface="Cambria Math" panose="02040503050406030204" pitchFamily="18" charset="0"/>
                        </a:rPr>
                        <m:t>ATE</m:t>
                      </m:r>
                      <m:r>
                        <a:rPr lang="en-US" altLang="ja-JP" sz="240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𝑁</m:t>
                          </m:r>
                        </m:den>
                      </m:f>
                      <m:nary>
                        <m:naryPr>
                          <m:chr m:val="∑"/>
                          <m:limLoc m:val="subSup"/>
                          <m:ctrlPr>
                            <a:rPr lang="en-US" altLang="ja-JP" sz="2400" i="1">
                              <a:latin typeface="Cambria Math" panose="02040503050406030204" pitchFamily="18" charset="0"/>
                            </a:rPr>
                          </m:ctrlPr>
                        </m:naryPr>
                        <m:sub>
                          <m:r>
                            <m:rPr>
                              <m:brk m:alnAt="25"/>
                            </m:rPr>
                            <a:rPr lang="en-US" altLang="ja-JP" sz="2400" i="1">
                              <a:latin typeface="Cambria Math" panose="02040503050406030204" pitchFamily="18" charset="0"/>
                            </a:rPr>
                            <m:t>𝑖</m:t>
                          </m:r>
                        </m:sub>
                        <m:sup>
                          <m:r>
                            <a:rPr lang="en-US" altLang="ja-JP" sz="2400" i="1">
                              <a:latin typeface="Cambria Math" panose="02040503050406030204" pitchFamily="18" charset="0"/>
                            </a:rPr>
                            <m:t>𝑁</m:t>
                          </m:r>
                        </m:sup>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1</m:t>
                                  </m:r>
                                  <m:r>
                                    <a:rPr lang="en-US" altLang="ja-JP" sz="2400" i="1">
                                      <a:latin typeface="Cambria Math" panose="02040503050406030204" pitchFamily="18" charset="0"/>
                                    </a:rPr>
                                    <m:t>𝑖</m:t>
                                  </m:r>
                                </m:sub>
                              </m:sSub>
                            </m:num>
                            <m:den>
                              <m:r>
                                <a:rPr lang="en-US" altLang="ja-JP" sz="2400" i="1">
                                  <a:latin typeface="Cambria Math" panose="02040503050406030204" pitchFamily="18" charset="0"/>
                                </a:rPr>
                                <m:t>𝑒</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den>
                          </m:f>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𝑧</m:t>
                              </m:r>
                            </m:e>
                            <m:sub>
                              <m:r>
                                <a:rPr lang="en-US" altLang="ja-JP" sz="2400" i="1">
                                  <a:latin typeface="Cambria Math" panose="02040503050406030204" pitchFamily="18" charset="0"/>
                                </a:rPr>
                                <m:t>𝑖</m:t>
                              </m:r>
                            </m:sub>
                          </m:sSub>
                        </m:e>
                      </m:nary>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𝑁</m:t>
                          </m:r>
                        </m:den>
                      </m:f>
                      <m:nary>
                        <m:naryPr>
                          <m:chr m:val="∑"/>
                          <m:limLoc m:val="subSup"/>
                          <m:ctrlPr>
                            <a:rPr lang="en-US" altLang="ja-JP" sz="2400" i="1">
                              <a:latin typeface="Cambria Math" panose="02040503050406030204" pitchFamily="18" charset="0"/>
                            </a:rPr>
                          </m:ctrlPr>
                        </m:naryPr>
                        <m:sub>
                          <m:r>
                            <m:rPr>
                              <m:brk m:alnAt="25"/>
                            </m:rPr>
                            <a:rPr lang="en-US" altLang="ja-JP" sz="2400" i="1">
                              <a:latin typeface="Cambria Math" panose="02040503050406030204" pitchFamily="18" charset="0"/>
                            </a:rPr>
                            <m:t>𝑖</m:t>
                          </m:r>
                        </m:sub>
                        <m:sup>
                          <m:r>
                            <a:rPr lang="en-US" altLang="ja-JP" sz="2400" i="1">
                              <a:latin typeface="Cambria Math" panose="02040503050406030204" pitchFamily="18" charset="0"/>
                            </a:rPr>
                            <m:t>𝑁</m:t>
                          </m:r>
                        </m:sup>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0</m:t>
                                  </m:r>
                                  <m:r>
                                    <a:rPr lang="en-US" altLang="ja-JP" sz="2400" i="1">
                                      <a:latin typeface="Cambria Math" panose="02040503050406030204" pitchFamily="18" charset="0"/>
                                    </a:rPr>
                                    <m:t>𝑖</m:t>
                                  </m:r>
                                </m:sub>
                              </m:sSub>
                            </m:num>
                            <m:den>
                              <m:r>
                                <a:rPr lang="en-US" altLang="ja-JP" sz="2400" i="1">
                                  <a:latin typeface="Cambria Math" panose="02040503050406030204" pitchFamily="18" charset="0"/>
                                </a:rPr>
                                <m:t>1−</m:t>
                              </m:r>
                              <m:r>
                                <a:rPr lang="en-US" altLang="ja-JP" sz="2400" i="1">
                                  <a:latin typeface="Cambria Math" panose="02040503050406030204" pitchFamily="18" charset="0"/>
                                </a:rPr>
                                <m:t>𝑒</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den>
                          </m:f>
                        </m:e>
                      </m:nary>
                      <m:r>
                        <a:rPr lang="en-US" altLang="ja-JP" sz="2400" i="1">
                          <a:latin typeface="Cambria Math" panose="02040503050406030204" pitchFamily="18" charset="0"/>
                        </a:rPr>
                        <m:t>(1−</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𝑧</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oMath>
                  </m:oMathPara>
                </a14:m>
                <a:endParaRPr lang="en-US" altLang="ja-JP" sz="2400" dirty="0"/>
              </a:p>
            </p:txBody>
          </p:sp>
        </mc:Choice>
        <mc:Fallback xmlns="">
          <p:sp>
            <p:nvSpPr>
              <p:cNvPr id="7" name="テキスト ボックス 6">
                <a:extLst>
                  <a:ext uri="{FF2B5EF4-FFF2-40B4-BE49-F238E27FC236}">
                    <a16:creationId xmlns:a16="http://schemas.microsoft.com/office/drawing/2014/main" id="{8D407356-233F-CB0D-F3B5-B578E04E854B}"/>
                  </a:ext>
                </a:extLst>
              </p:cNvPr>
              <p:cNvSpPr txBox="1">
                <a:spLocks noRot="1" noChangeAspect="1" noMove="1" noResize="1" noEditPoints="1" noAdjustHandles="1" noChangeArrowheads="1" noChangeShapeType="1" noTextEdit="1"/>
              </p:cNvSpPr>
              <p:nvPr/>
            </p:nvSpPr>
            <p:spPr>
              <a:xfrm>
                <a:off x="248531" y="1196613"/>
                <a:ext cx="6762307" cy="86607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87BF43F-940A-CB92-92D2-70DBC7F623B3}"/>
                  </a:ext>
                </a:extLst>
              </p:cNvPr>
              <p:cNvSpPr txBox="1"/>
              <p:nvPr/>
            </p:nvSpPr>
            <p:spPr>
              <a:xfrm>
                <a:off x="233668" y="3074400"/>
                <a:ext cx="5093042" cy="7902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400" smtClean="0">
                          <a:latin typeface="Cambria Math" panose="02040503050406030204" pitchFamily="18" charset="0"/>
                        </a:rPr>
                        <m:t>I</m:t>
                      </m:r>
                      <m:r>
                        <m:rPr>
                          <m:sty m:val="p"/>
                        </m:rPr>
                        <a:rPr lang="en-US" altLang="ja-JP" sz="2400" b="0" i="0" smtClean="0">
                          <a:latin typeface="Cambria Math" panose="02040503050406030204" pitchFamily="18" charset="0"/>
                        </a:rPr>
                        <m:t>TE</m:t>
                      </m:r>
                      <m:r>
                        <a:rPr lang="en-US" altLang="ja-JP" sz="2400">
                          <a:latin typeface="Cambria Math" panose="02040503050406030204" pitchFamily="18" charset="0"/>
                        </a:rPr>
                        <m:t>=</m:t>
                      </m:r>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1</m:t>
                              </m:r>
                              <m:r>
                                <a:rPr lang="en-US" altLang="ja-JP" sz="2400" i="1">
                                  <a:latin typeface="Cambria Math" panose="02040503050406030204" pitchFamily="18" charset="0"/>
                                </a:rPr>
                                <m:t>𝑖</m:t>
                              </m:r>
                            </m:sub>
                          </m:sSub>
                        </m:num>
                        <m:den>
                          <m:r>
                            <a:rPr lang="en-US" altLang="ja-JP" sz="2400" i="1">
                              <a:latin typeface="Cambria Math" panose="02040503050406030204" pitchFamily="18" charset="0"/>
                            </a:rPr>
                            <m:t>𝑒</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den>
                      </m:f>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𝑧</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0</m:t>
                              </m:r>
                              <m:r>
                                <a:rPr lang="en-US" altLang="ja-JP" sz="2400" i="1">
                                  <a:latin typeface="Cambria Math" panose="02040503050406030204" pitchFamily="18" charset="0"/>
                                </a:rPr>
                                <m:t>𝑖</m:t>
                              </m:r>
                            </m:sub>
                          </m:sSub>
                        </m:num>
                        <m:den>
                          <m:r>
                            <a:rPr lang="en-US" altLang="ja-JP" sz="2400" i="1">
                              <a:latin typeface="Cambria Math" panose="02040503050406030204" pitchFamily="18" charset="0"/>
                            </a:rPr>
                            <m:t>1−</m:t>
                          </m:r>
                          <m:r>
                            <a:rPr lang="en-US" altLang="ja-JP" sz="2400" i="1">
                              <a:latin typeface="Cambria Math" panose="02040503050406030204" pitchFamily="18" charset="0"/>
                            </a:rPr>
                            <m:t>𝑒</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den>
                      </m:f>
                      <m:r>
                        <a:rPr lang="en-US" altLang="ja-JP" sz="2400" i="1" smtClean="0">
                          <a:latin typeface="Cambria Math" panose="02040503050406030204" pitchFamily="18" charset="0"/>
                        </a:rPr>
                        <m:t> </m:t>
                      </m:r>
                      <m:r>
                        <a:rPr lang="en-US" altLang="ja-JP" sz="2400" i="1">
                          <a:latin typeface="Cambria Math" panose="02040503050406030204" pitchFamily="18" charset="0"/>
                        </a:rPr>
                        <m:t>(1−</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𝑧</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oMath>
                  </m:oMathPara>
                </a14:m>
                <a:endParaRPr lang="en-US" altLang="ja-JP" sz="2400" dirty="0"/>
              </a:p>
            </p:txBody>
          </p:sp>
        </mc:Choice>
        <mc:Fallback xmlns="">
          <p:sp>
            <p:nvSpPr>
              <p:cNvPr id="4" name="テキスト ボックス 3">
                <a:extLst>
                  <a:ext uri="{FF2B5EF4-FFF2-40B4-BE49-F238E27FC236}">
                    <a16:creationId xmlns:a16="http://schemas.microsoft.com/office/drawing/2014/main" id="{987BF43F-940A-CB92-92D2-70DBC7F623B3}"/>
                  </a:ext>
                </a:extLst>
              </p:cNvPr>
              <p:cNvSpPr txBox="1">
                <a:spLocks noRot="1" noChangeAspect="1" noMove="1" noResize="1" noEditPoints="1" noAdjustHandles="1" noChangeArrowheads="1" noChangeShapeType="1" noTextEdit="1"/>
              </p:cNvSpPr>
              <p:nvPr/>
            </p:nvSpPr>
            <p:spPr>
              <a:xfrm>
                <a:off x="233668" y="3074400"/>
                <a:ext cx="5093042" cy="790216"/>
              </a:xfrm>
              <a:prstGeom prst="rect">
                <a:avLst/>
              </a:prstGeom>
              <a:blipFill>
                <a:blip r:embed="rId5"/>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6C284B4C-10B5-7602-5D9D-013E9D8D60A9}"/>
              </a:ext>
            </a:extLst>
          </p:cNvPr>
          <p:cNvSpPr txBox="1"/>
          <p:nvPr/>
        </p:nvSpPr>
        <p:spPr>
          <a:xfrm>
            <a:off x="359584" y="2309416"/>
            <a:ext cx="4810035" cy="726096"/>
          </a:xfrm>
          <a:prstGeom prst="rect">
            <a:avLst/>
          </a:prstGeom>
          <a:noFill/>
        </p:spPr>
        <p:txBody>
          <a:bodyPr wrap="none" rtlCol="0">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ja-JP" altLang="en-US" sz="1800" dirty="0">
                <a:solidFill>
                  <a:prstClr val="black"/>
                </a:solidFill>
                <a:latin typeface="Arial"/>
                <a:ea typeface="メイリオ"/>
              </a:rPr>
              <a:t>個別介入効果</a:t>
            </a:r>
            <a:r>
              <a:rPr lang="en-US" altLang="ja-JP" sz="1800" dirty="0">
                <a:solidFill>
                  <a:prstClr val="black"/>
                </a:solidFill>
                <a:latin typeface="Arial"/>
                <a:ea typeface="メイリオ"/>
              </a:rPr>
              <a:t>ITE(Individual Treatment Effect)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ja-JP" altLang="en-US" dirty="0">
                <a:solidFill>
                  <a:prstClr val="black"/>
                </a:solidFill>
                <a:latin typeface="Arial"/>
                <a:ea typeface="メイリオ"/>
              </a:rPr>
              <a:t>：</a:t>
            </a:r>
            <a:r>
              <a:rPr kumimoji="1" lang="ja-JP" altLang="en-US" b="0" i="0" u="none" strike="noStrike" kern="1200" cap="none" spc="0" normalizeH="0" baseline="0" noProof="0" dirty="0">
                <a:ln>
                  <a:noFill/>
                </a:ln>
                <a:solidFill>
                  <a:prstClr val="black"/>
                </a:solidFill>
                <a:effectLst/>
                <a:uLnTx/>
                <a:uFillTx/>
                <a:latin typeface="Arial"/>
                <a:ea typeface="メイリオ"/>
                <a:cs typeface="+mn-cs"/>
              </a:rPr>
              <a:t>各データの介入効果</a:t>
            </a:r>
            <a:endParaRPr kumimoji="1" lang="en-US" altLang="ja-JP" sz="1800" b="0" i="0" u="none" strike="noStrike" kern="1200" cap="none" spc="0" normalizeH="0" baseline="0" noProof="0" dirty="0">
              <a:ln>
                <a:noFill/>
              </a:ln>
              <a:solidFill>
                <a:prstClr val="black"/>
              </a:solidFill>
              <a:effectLst/>
              <a:uLnTx/>
              <a:uFillTx/>
              <a:latin typeface="Arial"/>
              <a:ea typeface="メイリオ"/>
              <a:cs typeface="+mn-cs"/>
            </a:endParaRPr>
          </a:p>
        </p:txBody>
      </p:sp>
      <p:sp>
        <p:nvSpPr>
          <p:cNvPr id="8" name="テキスト ボックス 7">
            <a:extLst>
              <a:ext uri="{FF2B5EF4-FFF2-40B4-BE49-F238E27FC236}">
                <a16:creationId xmlns:a16="http://schemas.microsoft.com/office/drawing/2014/main" id="{AD7253C4-E46B-C4A3-807C-CED9DA335D74}"/>
              </a:ext>
            </a:extLst>
          </p:cNvPr>
          <p:cNvSpPr txBox="1"/>
          <p:nvPr/>
        </p:nvSpPr>
        <p:spPr>
          <a:xfrm>
            <a:off x="334632" y="859514"/>
            <a:ext cx="4703147" cy="348557"/>
          </a:xfrm>
          <a:prstGeom prst="rect">
            <a:avLst/>
          </a:prstGeom>
          <a:noFill/>
        </p:spPr>
        <p:txBody>
          <a:bodyPr wrap="none" rtlCol="0">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ja-JP" altLang="en-US" dirty="0">
                <a:solidFill>
                  <a:prstClr val="black"/>
                </a:solidFill>
                <a:latin typeface="Arial"/>
                <a:ea typeface="メイリオ"/>
              </a:rPr>
              <a:t>平均</a:t>
            </a:r>
            <a:r>
              <a:rPr lang="ja-JP" altLang="en-US" sz="1800" dirty="0">
                <a:solidFill>
                  <a:prstClr val="black"/>
                </a:solidFill>
                <a:latin typeface="Arial"/>
                <a:ea typeface="メイリオ"/>
              </a:rPr>
              <a:t>介入効果</a:t>
            </a:r>
            <a:r>
              <a:rPr lang="en-US" altLang="ja-JP" dirty="0">
                <a:solidFill>
                  <a:prstClr val="black"/>
                </a:solidFill>
                <a:latin typeface="Arial"/>
                <a:ea typeface="メイリオ"/>
              </a:rPr>
              <a:t>A</a:t>
            </a:r>
            <a:r>
              <a:rPr lang="en-US" altLang="ja-JP" sz="1800" dirty="0">
                <a:solidFill>
                  <a:prstClr val="black"/>
                </a:solidFill>
                <a:latin typeface="Arial"/>
                <a:ea typeface="メイリオ"/>
              </a:rPr>
              <a:t>TE(</a:t>
            </a:r>
            <a:r>
              <a:rPr lang="en-US" altLang="ja-JP" sz="1800" dirty="0" err="1">
                <a:solidFill>
                  <a:prstClr val="black"/>
                </a:solidFill>
                <a:latin typeface="Arial"/>
                <a:ea typeface="メイリオ"/>
              </a:rPr>
              <a:t>AverageTreatment</a:t>
            </a:r>
            <a:r>
              <a:rPr lang="en-US" altLang="ja-JP" sz="1800" dirty="0">
                <a:solidFill>
                  <a:prstClr val="black"/>
                </a:solidFill>
                <a:latin typeface="Arial"/>
                <a:ea typeface="メイリオ"/>
              </a:rPr>
              <a:t> Effect)</a:t>
            </a:r>
            <a:endParaRPr kumimoji="1" lang="en-US" altLang="ja-JP" sz="1800" b="0" i="0" u="none" strike="noStrike" kern="1200" cap="none" spc="0" normalizeH="0" baseline="0" noProof="0" dirty="0">
              <a:ln>
                <a:noFill/>
              </a:ln>
              <a:solidFill>
                <a:prstClr val="black"/>
              </a:solidFill>
              <a:effectLst/>
              <a:uLnTx/>
              <a:uFillTx/>
              <a:latin typeface="Arial"/>
              <a:ea typeface="メイリオ"/>
              <a:cs typeface="+mn-cs"/>
            </a:endParaRPr>
          </a:p>
        </p:txBody>
      </p:sp>
      <p:sp>
        <p:nvSpPr>
          <p:cNvPr id="9" name="吹き出し: 角を丸めた四角形 8">
            <a:extLst>
              <a:ext uri="{FF2B5EF4-FFF2-40B4-BE49-F238E27FC236}">
                <a16:creationId xmlns:a16="http://schemas.microsoft.com/office/drawing/2014/main" id="{08533D4F-CF68-A765-3E45-721E2B7BCD11}"/>
              </a:ext>
            </a:extLst>
          </p:cNvPr>
          <p:cNvSpPr/>
          <p:nvPr/>
        </p:nvSpPr>
        <p:spPr>
          <a:xfrm>
            <a:off x="7315594" y="1033792"/>
            <a:ext cx="4405745" cy="1048927"/>
          </a:xfrm>
          <a:prstGeom prst="wedgeRoundRectCallout">
            <a:avLst>
              <a:gd name="adj1" fmla="val -58569"/>
              <a:gd name="adj2" fmla="val -7944"/>
              <a:gd name="adj3" fmla="val 16667"/>
            </a:avLst>
          </a:prstGeom>
          <a:solidFill>
            <a:schemeClr val="accent6">
              <a:lumMod val="20000"/>
              <a:lumOff val="80000"/>
            </a:schemeClr>
          </a:solidFill>
          <a:ln w="38100">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ja-JP" altLang="en-US" sz="2000" dirty="0">
                <a:solidFill>
                  <a:schemeClr val="tx1"/>
                </a:solidFill>
              </a:rPr>
              <a:t>推定した傾向スコアが</a:t>
            </a:r>
            <a:r>
              <a:rPr lang="en-US" altLang="ja-JP" sz="2000" dirty="0">
                <a:solidFill>
                  <a:schemeClr val="tx1"/>
                </a:solidFill>
              </a:rPr>
              <a:t>0</a:t>
            </a:r>
            <a:r>
              <a:rPr lang="ja-JP" altLang="en-US" sz="2000" dirty="0">
                <a:solidFill>
                  <a:schemeClr val="tx1"/>
                </a:solidFill>
              </a:rPr>
              <a:t>や</a:t>
            </a:r>
            <a:r>
              <a:rPr lang="en-US" altLang="ja-JP" sz="2000" dirty="0">
                <a:solidFill>
                  <a:schemeClr val="tx1"/>
                </a:solidFill>
              </a:rPr>
              <a:t>1</a:t>
            </a:r>
            <a:r>
              <a:rPr lang="ja-JP" altLang="en-US" sz="2000" dirty="0">
                <a:solidFill>
                  <a:schemeClr val="tx1"/>
                </a:solidFill>
              </a:rPr>
              <a:t>に</a:t>
            </a:r>
            <a:br>
              <a:rPr lang="en-US" altLang="ja-JP" sz="2000" dirty="0">
                <a:solidFill>
                  <a:schemeClr val="tx1"/>
                </a:solidFill>
              </a:rPr>
            </a:br>
            <a:r>
              <a:rPr lang="ja-JP" altLang="en-US" sz="2000" dirty="0">
                <a:solidFill>
                  <a:schemeClr val="tx1"/>
                </a:solidFill>
              </a:rPr>
              <a:t>近いときに絶対値が大きい値をとる</a:t>
            </a:r>
            <a:endParaRPr lang="en-US" altLang="ja-JP" sz="2000" dirty="0">
              <a:solidFill>
                <a:schemeClr val="tx1"/>
              </a:solidFill>
            </a:endParaRPr>
          </a:p>
        </p:txBody>
      </p:sp>
      <p:sp>
        <p:nvSpPr>
          <p:cNvPr id="12" name="楕円 11">
            <a:extLst>
              <a:ext uri="{FF2B5EF4-FFF2-40B4-BE49-F238E27FC236}">
                <a16:creationId xmlns:a16="http://schemas.microsoft.com/office/drawing/2014/main" id="{2ACDCA9F-FE85-DBE3-FE84-75545C3A1827}"/>
              </a:ext>
            </a:extLst>
          </p:cNvPr>
          <p:cNvSpPr/>
          <p:nvPr/>
        </p:nvSpPr>
        <p:spPr>
          <a:xfrm>
            <a:off x="6095999" y="2633774"/>
            <a:ext cx="586937" cy="596651"/>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19D4F207-63EA-7088-6068-8E93DD911E6F}"/>
              </a:ext>
            </a:extLst>
          </p:cNvPr>
          <p:cNvSpPr txBox="1"/>
          <p:nvPr/>
        </p:nvSpPr>
        <p:spPr>
          <a:xfrm>
            <a:off x="6550975" y="3059668"/>
            <a:ext cx="1529238" cy="369332"/>
          </a:xfrm>
          <a:prstGeom prst="rect">
            <a:avLst/>
          </a:prstGeom>
          <a:noFill/>
        </p:spPr>
        <p:txBody>
          <a:bodyPr wrap="square" rtlCol="0">
            <a:spAutoFit/>
          </a:bodyPr>
          <a:lstStyle/>
          <a:p>
            <a:r>
              <a:rPr kumimoji="1" lang="ja-JP" altLang="en-US" dirty="0">
                <a:solidFill>
                  <a:srgbClr val="C00000"/>
                </a:solidFill>
              </a:rPr>
              <a:t>外れ値</a:t>
            </a:r>
          </a:p>
        </p:txBody>
      </p:sp>
      <p:sp>
        <p:nvSpPr>
          <p:cNvPr id="14" name="テキスト ボックス 13">
            <a:extLst>
              <a:ext uri="{FF2B5EF4-FFF2-40B4-BE49-F238E27FC236}">
                <a16:creationId xmlns:a16="http://schemas.microsoft.com/office/drawing/2014/main" id="{267DCA7B-63B2-FFE9-7C70-1B84BF2EA0B0}"/>
              </a:ext>
            </a:extLst>
          </p:cNvPr>
          <p:cNvSpPr txBox="1"/>
          <p:nvPr/>
        </p:nvSpPr>
        <p:spPr>
          <a:xfrm rot="16200000">
            <a:off x="4740713" y="3782698"/>
            <a:ext cx="1529238" cy="369332"/>
          </a:xfrm>
          <a:prstGeom prst="rect">
            <a:avLst/>
          </a:prstGeom>
          <a:noFill/>
        </p:spPr>
        <p:txBody>
          <a:bodyPr wrap="square" rtlCol="0">
            <a:spAutoFit/>
          </a:bodyPr>
          <a:lstStyle/>
          <a:p>
            <a:r>
              <a:rPr lang="en-US" altLang="ja-JP" dirty="0"/>
              <a:t>ITE</a:t>
            </a:r>
            <a:endParaRPr kumimoji="1" lang="en-US" altLang="ja-JP" dirty="0"/>
          </a:p>
        </p:txBody>
      </p:sp>
      <p:sp>
        <p:nvSpPr>
          <p:cNvPr id="15" name="テキスト ボックス 14">
            <a:extLst>
              <a:ext uri="{FF2B5EF4-FFF2-40B4-BE49-F238E27FC236}">
                <a16:creationId xmlns:a16="http://schemas.microsoft.com/office/drawing/2014/main" id="{E86708AF-7047-06AC-4134-12AB66C9A37D}"/>
              </a:ext>
            </a:extLst>
          </p:cNvPr>
          <p:cNvSpPr txBox="1"/>
          <p:nvPr/>
        </p:nvSpPr>
        <p:spPr>
          <a:xfrm>
            <a:off x="8347246" y="6464573"/>
            <a:ext cx="1529238" cy="369332"/>
          </a:xfrm>
          <a:prstGeom prst="rect">
            <a:avLst/>
          </a:prstGeom>
          <a:noFill/>
        </p:spPr>
        <p:txBody>
          <a:bodyPr wrap="square" rtlCol="0">
            <a:spAutoFit/>
          </a:bodyPr>
          <a:lstStyle/>
          <a:p>
            <a:r>
              <a:rPr kumimoji="1" lang="ja-JP" altLang="en-US" dirty="0"/>
              <a:t>傾向スコア</a:t>
            </a:r>
          </a:p>
        </p:txBody>
      </p:sp>
      <p:sp>
        <p:nvSpPr>
          <p:cNvPr id="16" name="テキスト ボックス 15">
            <a:extLst>
              <a:ext uri="{FF2B5EF4-FFF2-40B4-BE49-F238E27FC236}">
                <a16:creationId xmlns:a16="http://schemas.microsoft.com/office/drawing/2014/main" id="{158990EA-6788-0786-3BC1-1CE1E4F2BD71}"/>
              </a:ext>
            </a:extLst>
          </p:cNvPr>
          <p:cNvSpPr txBox="1"/>
          <p:nvPr/>
        </p:nvSpPr>
        <p:spPr>
          <a:xfrm>
            <a:off x="7084086" y="2375430"/>
            <a:ext cx="4158461" cy="369332"/>
          </a:xfrm>
          <a:prstGeom prst="rect">
            <a:avLst/>
          </a:prstGeom>
          <a:noFill/>
        </p:spPr>
        <p:txBody>
          <a:bodyPr wrap="square" rtlCol="0">
            <a:spAutoFit/>
          </a:bodyPr>
          <a:lstStyle/>
          <a:p>
            <a:r>
              <a:rPr kumimoji="1" lang="en-US" altLang="ja-JP" dirty="0"/>
              <a:t>ITE</a:t>
            </a:r>
            <a:r>
              <a:rPr kumimoji="1" lang="ja-JP" altLang="en-US" dirty="0"/>
              <a:t>と傾向スコア</a:t>
            </a:r>
            <a:r>
              <a:rPr kumimoji="1" lang="en-US" altLang="ja-JP" dirty="0"/>
              <a:t>(sample size = 100)</a:t>
            </a:r>
            <a:endParaRPr kumimoji="1" lang="ja-JP" altLang="en-US" dirty="0"/>
          </a:p>
        </p:txBody>
      </p:sp>
      <p:pic>
        <p:nvPicPr>
          <p:cNvPr id="17" name="図 16">
            <a:extLst>
              <a:ext uri="{FF2B5EF4-FFF2-40B4-BE49-F238E27FC236}">
                <a16:creationId xmlns:a16="http://schemas.microsoft.com/office/drawing/2014/main" id="{1524C1A6-598E-FE87-9B6D-73F6136D2D72}"/>
              </a:ext>
            </a:extLst>
          </p:cNvPr>
          <p:cNvPicPr>
            <a:picLocks noChangeAspect="1"/>
          </p:cNvPicPr>
          <p:nvPr/>
        </p:nvPicPr>
        <p:blipFill>
          <a:blip r:embed="rId3">
            <a:extLst>
              <a:ext uri="{28A0092B-C50C-407E-A947-70E740481C1C}">
                <a14:useLocalDpi xmlns:a14="http://schemas.microsoft.com/office/drawing/2010/main" val="0"/>
              </a:ext>
            </a:extLst>
          </a:blip>
          <a:srcRect l="78621" t="8280" r="7126" b="70940"/>
          <a:stretch/>
        </p:blipFill>
        <p:spPr>
          <a:xfrm>
            <a:off x="9968737" y="2783284"/>
            <a:ext cx="1989596" cy="1631697"/>
          </a:xfrm>
          <a:prstGeom prst="rect">
            <a:avLst/>
          </a:prstGeom>
        </p:spPr>
      </p:pic>
    </p:spTree>
    <p:extLst>
      <p:ext uri="{BB962C8B-B14F-4D97-AF65-F5344CB8AC3E}">
        <p14:creationId xmlns:p14="http://schemas.microsoft.com/office/powerpoint/2010/main" val="2095135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F6ADC4-88C4-D05C-E513-16ADF777AA15}"/>
              </a:ext>
            </a:extLst>
          </p:cNvPr>
          <p:cNvSpPr>
            <a:spLocks noGrp="1"/>
          </p:cNvSpPr>
          <p:nvPr>
            <p:ph type="title"/>
          </p:nvPr>
        </p:nvSpPr>
        <p:spPr>
          <a:xfrm>
            <a:off x="486820" y="-242762"/>
            <a:ext cx="10515600" cy="1325563"/>
          </a:xfrm>
        </p:spPr>
        <p:txBody>
          <a:bodyPr/>
          <a:lstStyle/>
          <a:p>
            <a:r>
              <a:rPr kumimoji="1" lang="en-US" altLang="ja-JP" dirty="0"/>
              <a:t>Jobs</a:t>
            </a:r>
            <a:r>
              <a:rPr kumimoji="1" lang="ja-JP" altLang="en-US" dirty="0"/>
              <a:t>データセット</a:t>
            </a:r>
          </a:p>
        </p:txBody>
      </p:sp>
      <p:sp>
        <p:nvSpPr>
          <p:cNvPr id="3" name="コンテンツ プレースホルダー 2">
            <a:extLst>
              <a:ext uri="{FF2B5EF4-FFF2-40B4-BE49-F238E27FC236}">
                <a16:creationId xmlns:a16="http://schemas.microsoft.com/office/drawing/2014/main" id="{4E3786EE-B6B8-FF85-3112-D9BC68A0AD49}"/>
              </a:ext>
            </a:extLst>
          </p:cNvPr>
          <p:cNvSpPr>
            <a:spLocks noGrp="1"/>
          </p:cNvSpPr>
          <p:nvPr>
            <p:ph idx="1"/>
          </p:nvPr>
        </p:nvSpPr>
        <p:spPr>
          <a:xfrm>
            <a:off x="242596" y="939209"/>
            <a:ext cx="6352247" cy="6090683"/>
          </a:xfrm>
        </p:spPr>
        <p:txBody>
          <a:bodyPr>
            <a:normAutofit/>
          </a:bodyPr>
          <a:lstStyle/>
          <a:p>
            <a:pPr marL="0" indent="0">
              <a:buNone/>
            </a:pPr>
            <a:r>
              <a:rPr kumimoji="1" lang="ja-JP" altLang="en-US" b="1" dirty="0"/>
              <a:t>概要</a:t>
            </a:r>
            <a:endParaRPr kumimoji="1" lang="en-US" altLang="ja-JP" b="1" dirty="0"/>
          </a:p>
          <a:p>
            <a:r>
              <a:rPr kumimoji="1" lang="en-US" altLang="ja-JP" sz="2400" dirty="0"/>
              <a:t>Jobs</a:t>
            </a:r>
            <a:r>
              <a:rPr kumimoji="1" lang="ja-JP" altLang="en-US" sz="2400" dirty="0"/>
              <a:t>データセット</a:t>
            </a:r>
            <a:r>
              <a:rPr kumimoji="1" lang="en-US" altLang="ja-JP" sz="2400" dirty="0"/>
              <a:t>[12]</a:t>
            </a:r>
            <a:r>
              <a:rPr kumimoji="1" lang="ja-JP" altLang="en-US" sz="2400" dirty="0"/>
              <a:t>は職業訓練プログラムの効果を評価するための実データセット</a:t>
            </a:r>
            <a:endParaRPr kumimoji="1" lang="en-US" altLang="ja-JP" sz="2400" dirty="0"/>
          </a:p>
          <a:p>
            <a:r>
              <a:rPr kumimoji="1" lang="ja-JP" altLang="en-US" sz="2400" dirty="0"/>
              <a:t>参加者の雇用状況や収入に関する情報が含まれている</a:t>
            </a:r>
            <a:endParaRPr kumimoji="1" lang="en-US" altLang="ja-JP" sz="2400" dirty="0"/>
          </a:p>
          <a:p>
            <a:endParaRPr lang="en-US" altLang="ja-JP" sz="2400" dirty="0"/>
          </a:p>
          <a:p>
            <a:pPr marL="0" indent="0">
              <a:buNone/>
            </a:pPr>
            <a:r>
              <a:rPr lang="ja-JP" altLang="en-US" b="1" dirty="0"/>
              <a:t>データの内容</a:t>
            </a:r>
            <a:endParaRPr lang="en-US" altLang="ja-JP" b="1" dirty="0"/>
          </a:p>
          <a:p>
            <a:pPr algn="l">
              <a:buFont typeface="Arial" panose="020B0604020202020204" pitchFamily="34" charset="0"/>
              <a:buChar char="•"/>
            </a:pPr>
            <a:r>
              <a:rPr lang="ja-JP" altLang="en-US" sz="2400" b="0" i="0" dirty="0">
                <a:effectLst/>
                <a:latin typeface="YakuHanJPs"/>
              </a:rPr>
              <a:t>共変量：年齢</a:t>
            </a:r>
            <a:r>
              <a:rPr lang="en-US" altLang="ja-JP" sz="2400" b="0" i="0" dirty="0">
                <a:effectLst/>
                <a:latin typeface="YakuHanJPs"/>
              </a:rPr>
              <a:t>, </a:t>
            </a:r>
            <a:r>
              <a:rPr lang="ja-JP" altLang="en-US" sz="2400" b="0" i="0" dirty="0">
                <a:effectLst/>
                <a:latin typeface="YakuHanJPs"/>
              </a:rPr>
              <a:t>最終学歴</a:t>
            </a:r>
            <a:r>
              <a:rPr lang="en-US" altLang="ja-JP" sz="2400" b="0" i="0" dirty="0">
                <a:effectLst/>
                <a:latin typeface="YakuHanJPs"/>
              </a:rPr>
              <a:t>, </a:t>
            </a:r>
            <a:r>
              <a:rPr lang="ja-JP" altLang="en-US" sz="2400" b="0" i="0" dirty="0">
                <a:effectLst/>
                <a:latin typeface="YakuHanJPs"/>
              </a:rPr>
              <a:t>民族</a:t>
            </a:r>
            <a:r>
              <a:rPr lang="en-US" altLang="ja-JP" sz="2400" b="0" i="0" dirty="0">
                <a:effectLst/>
                <a:latin typeface="YakuHanJPs"/>
              </a:rPr>
              <a:t>(black,</a:t>
            </a:r>
            <a:r>
              <a:rPr lang="en-US" altLang="ja-JP" sz="2400" dirty="0">
                <a:latin typeface="YakuHanJPs"/>
              </a:rPr>
              <a:t> </a:t>
            </a:r>
            <a:r>
              <a:rPr lang="en-US" altLang="ja-JP" sz="2400" b="0" i="0" dirty="0" err="1">
                <a:effectLst/>
                <a:latin typeface="YakuHanJPs"/>
              </a:rPr>
              <a:t>hispanic</a:t>
            </a:r>
            <a:r>
              <a:rPr lang="en-US" altLang="ja-JP" sz="2400" b="0" i="0" dirty="0">
                <a:effectLst/>
                <a:latin typeface="YakuHanJPs"/>
              </a:rPr>
              <a:t>)</a:t>
            </a:r>
            <a:r>
              <a:rPr lang="en-US" altLang="ja-JP" sz="2400" dirty="0">
                <a:latin typeface="YakuHanJPs"/>
              </a:rPr>
              <a:t>,</a:t>
            </a:r>
            <a:r>
              <a:rPr lang="ja-JP" altLang="en-US" sz="2400" dirty="0">
                <a:latin typeface="YakuHanJPs"/>
              </a:rPr>
              <a:t> </a:t>
            </a:r>
            <a:r>
              <a:rPr lang="ja-JP" altLang="en-US" sz="2400" b="0" i="0" dirty="0">
                <a:effectLst/>
                <a:latin typeface="YakuHanJPs"/>
              </a:rPr>
              <a:t>婚姻状況</a:t>
            </a:r>
            <a:r>
              <a:rPr lang="en-US" altLang="ja-JP" sz="2400" b="0" i="0" dirty="0">
                <a:effectLst/>
                <a:latin typeface="YakuHanJPs"/>
              </a:rPr>
              <a:t>, </a:t>
            </a:r>
            <a:r>
              <a:rPr lang="ja-JP" altLang="en-US" sz="2400" b="0" i="0" dirty="0">
                <a:effectLst/>
                <a:latin typeface="YakuHanJPs"/>
              </a:rPr>
              <a:t>大学の学位を持っているか</a:t>
            </a:r>
            <a:r>
              <a:rPr lang="en-US" altLang="ja-JP" sz="2400" b="0" i="0" dirty="0">
                <a:effectLst/>
                <a:latin typeface="YakuHanJPs"/>
              </a:rPr>
              <a:t>, 1975</a:t>
            </a:r>
            <a:r>
              <a:rPr lang="ja-JP" altLang="en-US" sz="2400" b="0" i="0" dirty="0">
                <a:effectLst/>
                <a:latin typeface="YakuHanJPs"/>
              </a:rPr>
              <a:t>年の収入の</a:t>
            </a:r>
            <a:r>
              <a:rPr lang="en-US" altLang="ja-JP" sz="2400" dirty="0">
                <a:latin typeface="YakuHanJPs"/>
              </a:rPr>
              <a:t>7</a:t>
            </a:r>
            <a:r>
              <a:rPr lang="ja-JP" altLang="en-US" sz="2400" b="0" i="0" dirty="0">
                <a:effectLst/>
                <a:latin typeface="YakuHanJPs"/>
              </a:rPr>
              <a:t>つの変数</a:t>
            </a:r>
            <a:endParaRPr lang="en-US" altLang="ja-JP" sz="2400" b="0" i="0" dirty="0">
              <a:effectLst/>
              <a:latin typeface="YakuHanJPs"/>
            </a:endParaRPr>
          </a:p>
          <a:p>
            <a:pPr algn="l">
              <a:buFont typeface="Arial" panose="020B0604020202020204" pitchFamily="34" charset="0"/>
              <a:buChar char="•"/>
            </a:pPr>
            <a:r>
              <a:rPr lang="ja-JP" altLang="en-US" sz="2400" b="0" i="0" dirty="0">
                <a:effectLst/>
                <a:latin typeface="YakuHanJPs"/>
              </a:rPr>
              <a:t>介入：職業訓練への参加の有無</a:t>
            </a:r>
          </a:p>
          <a:p>
            <a:pPr algn="l">
              <a:buFont typeface="Arial" panose="020B0604020202020204" pitchFamily="34" charset="0"/>
              <a:buChar char="•"/>
            </a:pPr>
            <a:r>
              <a:rPr lang="ja-JP" altLang="en-US" sz="2400" b="0" i="0" dirty="0">
                <a:effectLst/>
                <a:latin typeface="YakuHanJPs"/>
              </a:rPr>
              <a:t>効果：介入後に就職できたかどうか</a:t>
            </a:r>
            <a:endParaRPr kumimoji="1" lang="en-US" altLang="ja-JP" sz="2400" dirty="0">
              <a:latin typeface="YakuHanJPs"/>
            </a:endParaRPr>
          </a:p>
          <a:p>
            <a:pPr algn="l">
              <a:buFont typeface="Arial" panose="020B0604020202020204" pitchFamily="34" charset="0"/>
              <a:buChar char="•"/>
            </a:pPr>
            <a:endParaRPr kumimoji="1" lang="en-US" altLang="ja-JP" sz="2400" dirty="0"/>
          </a:p>
        </p:txBody>
      </p:sp>
      <p:sp>
        <p:nvSpPr>
          <p:cNvPr id="4" name="コンテンツ プレースホルダー 2">
            <a:extLst>
              <a:ext uri="{FF2B5EF4-FFF2-40B4-BE49-F238E27FC236}">
                <a16:creationId xmlns:a16="http://schemas.microsoft.com/office/drawing/2014/main" id="{19095B60-ED80-C431-5195-50427CAA46B1}"/>
              </a:ext>
            </a:extLst>
          </p:cNvPr>
          <p:cNvSpPr txBox="1">
            <a:spLocks/>
          </p:cNvSpPr>
          <p:nvPr/>
        </p:nvSpPr>
        <p:spPr>
          <a:xfrm>
            <a:off x="6631171" y="939209"/>
            <a:ext cx="5413745" cy="57947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b="1" dirty="0"/>
              <a:t>データの特徴</a:t>
            </a:r>
            <a:endParaRPr lang="en-US" altLang="ja-JP" b="1" dirty="0"/>
          </a:p>
          <a:p>
            <a:pPr marL="0" indent="0">
              <a:buNone/>
            </a:pPr>
            <a:r>
              <a:rPr lang="ja-JP" altLang="en-US" dirty="0"/>
              <a:t>無作為化比較試験</a:t>
            </a:r>
            <a:endParaRPr lang="ja-JP" altLang="ja-JP" dirty="0">
              <a:effectLst/>
            </a:endParaRPr>
          </a:p>
          <a:p>
            <a:endParaRPr lang="en-US" altLang="ja-JP" sz="2400" dirty="0"/>
          </a:p>
        </p:txBody>
      </p:sp>
      <p:sp>
        <p:nvSpPr>
          <p:cNvPr id="9" name="正方形/長方形 8">
            <a:extLst>
              <a:ext uri="{FF2B5EF4-FFF2-40B4-BE49-F238E27FC236}">
                <a16:creationId xmlns:a16="http://schemas.microsoft.com/office/drawing/2014/main" id="{BA5A86A3-EEA1-D34B-52FE-AE9FFC405506}"/>
              </a:ext>
            </a:extLst>
          </p:cNvPr>
          <p:cNvSpPr/>
          <p:nvPr/>
        </p:nvSpPr>
        <p:spPr>
          <a:xfrm>
            <a:off x="8174288" y="4927708"/>
            <a:ext cx="1148317" cy="1228544"/>
          </a:xfrm>
          <a:prstGeom prst="rect">
            <a:avLst/>
          </a:prstGeom>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b="1" dirty="0"/>
              <a:t>追加の</a:t>
            </a:r>
            <a:br>
              <a:rPr lang="en-US" altLang="ja-JP" sz="2400" b="1" dirty="0"/>
            </a:br>
            <a:r>
              <a:rPr lang="ja-JP" altLang="en-US" sz="2400" b="1" dirty="0"/>
              <a:t>対照群</a:t>
            </a:r>
            <a:endParaRPr lang="en-US" altLang="ja-JP" sz="2400" b="1" dirty="0"/>
          </a:p>
        </p:txBody>
      </p:sp>
      <p:grpSp>
        <p:nvGrpSpPr>
          <p:cNvPr id="15" name="グループ化 14">
            <a:extLst>
              <a:ext uri="{FF2B5EF4-FFF2-40B4-BE49-F238E27FC236}">
                <a16:creationId xmlns:a16="http://schemas.microsoft.com/office/drawing/2014/main" id="{9C589523-B853-2C59-18ED-75CD58B511BC}"/>
              </a:ext>
            </a:extLst>
          </p:cNvPr>
          <p:cNvGrpSpPr/>
          <p:nvPr/>
        </p:nvGrpSpPr>
        <p:grpSpPr>
          <a:xfrm>
            <a:off x="6960782" y="1994327"/>
            <a:ext cx="5084134" cy="1223029"/>
            <a:chOff x="6624083" y="2009553"/>
            <a:chExt cx="5084134" cy="1223029"/>
          </a:xfrm>
        </p:grpSpPr>
        <p:sp>
          <p:nvSpPr>
            <p:cNvPr id="11" name="正方形/長方形 10">
              <a:extLst>
                <a:ext uri="{FF2B5EF4-FFF2-40B4-BE49-F238E27FC236}">
                  <a16:creationId xmlns:a16="http://schemas.microsoft.com/office/drawing/2014/main" id="{FA868385-2C57-F808-E125-D347A01008AE}"/>
                </a:ext>
              </a:extLst>
            </p:cNvPr>
            <p:cNvSpPr/>
            <p:nvPr/>
          </p:nvSpPr>
          <p:spPr>
            <a:xfrm>
              <a:off x="6624083" y="2009553"/>
              <a:ext cx="1148317" cy="978196"/>
            </a:xfrm>
            <a:prstGeom prst="rect">
              <a:avLst/>
            </a:prstGeom>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b="1" dirty="0"/>
                <a:t>介入群</a:t>
              </a:r>
              <a:r>
                <a:rPr lang="ja-JP" altLang="en-US" dirty="0"/>
                <a:t>　</a:t>
              </a:r>
              <a:endParaRPr lang="en-US" altLang="ja-JP" dirty="0"/>
            </a:p>
          </p:txBody>
        </p:sp>
        <p:sp>
          <p:nvSpPr>
            <p:cNvPr id="12" name="正方形/長方形 11">
              <a:extLst>
                <a:ext uri="{FF2B5EF4-FFF2-40B4-BE49-F238E27FC236}">
                  <a16:creationId xmlns:a16="http://schemas.microsoft.com/office/drawing/2014/main" id="{4E55ACFF-9035-1C64-B713-4ED5A1056EED}"/>
                </a:ext>
              </a:extLst>
            </p:cNvPr>
            <p:cNvSpPr/>
            <p:nvPr/>
          </p:nvSpPr>
          <p:spPr>
            <a:xfrm>
              <a:off x="7835308" y="2009553"/>
              <a:ext cx="1148317" cy="978196"/>
            </a:xfrm>
            <a:prstGeom prst="rect">
              <a:avLst/>
            </a:prstGeom>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b="1" dirty="0"/>
                <a:t>対照群</a:t>
              </a:r>
              <a:r>
                <a:rPr lang="ja-JP" altLang="en-US" dirty="0"/>
                <a:t>　</a:t>
              </a:r>
              <a:endParaRPr lang="en-US" altLang="ja-JP" dirty="0"/>
            </a:p>
          </p:txBody>
        </p:sp>
        <p:sp>
          <p:nvSpPr>
            <p:cNvPr id="13" name="矢印: 右 12">
              <a:extLst>
                <a:ext uri="{FF2B5EF4-FFF2-40B4-BE49-F238E27FC236}">
                  <a16:creationId xmlns:a16="http://schemas.microsoft.com/office/drawing/2014/main" id="{30EE9C88-8522-ABA6-0A1C-48D7B4615C08}"/>
                </a:ext>
              </a:extLst>
            </p:cNvPr>
            <p:cNvSpPr/>
            <p:nvPr/>
          </p:nvSpPr>
          <p:spPr>
            <a:xfrm>
              <a:off x="9303487" y="2307265"/>
              <a:ext cx="712383" cy="52099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926066F-72D5-E67D-0BC1-F22DE929116D}"/>
                </a:ext>
              </a:extLst>
            </p:cNvPr>
            <p:cNvSpPr txBox="1"/>
            <p:nvPr/>
          </p:nvSpPr>
          <p:spPr>
            <a:xfrm>
              <a:off x="10122194" y="2032253"/>
              <a:ext cx="1586023" cy="1200329"/>
            </a:xfrm>
            <a:prstGeom prst="rect">
              <a:avLst/>
            </a:prstGeom>
            <a:noFill/>
          </p:spPr>
          <p:txBody>
            <a:bodyPr wrap="square" rtlCol="0">
              <a:spAutoFit/>
            </a:bodyPr>
            <a:lstStyle/>
            <a:p>
              <a:r>
                <a:rPr lang="ja-JP" altLang="en-US" sz="2400" b="1" dirty="0"/>
                <a:t>真の</a:t>
              </a:r>
              <a:r>
                <a:rPr lang="en-US" altLang="ja-JP" sz="2400" b="1" dirty="0"/>
                <a:t>ATE</a:t>
              </a:r>
            </a:p>
            <a:p>
              <a:r>
                <a:rPr kumimoji="1" lang="en-US" altLang="ja-JP" sz="2400" b="1" dirty="0">
                  <a:solidFill>
                    <a:srgbClr val="C00000"/>
                  </a:solidFill>
                </a:rPr>
                <a:t>0.0779</a:t>
              </a:r>
            </a:p>
            <a:p>
              <a:r>
                <a:rPr kumimoji="1" lang="ja-JP" altLang="en-US" sz="2400" b="1" dirty="0"/>
                <a:t>効果あり</a:t>
              </a:r>
            </a:p>
          </p:txBody>
        </p:sp>
      </p:grpSp>
      <p:grpSp>
        <p:nvGrpSpPr>
          <p:cNvPr id="16" name="グループ化 15">
            <a:extLst>
              <a:ext uri="{FF2B5EF4-FFF2-40B4-BE49-F238E27FC236}">
                <a16:creationId xmlns:a16="http://schemas.microsoft.com/office/drawing/2014/main" id="{46B3AFC5-ADEB-0ACA-AA2F-B4D634525119}"/>
              </a:ext>
            </a:extLst>
          </p:cNvPr>
          <p:cNvGrpSpPr/>
          <p:nvPr/>
        </p:nvGrpSpPr>
        <p:grpSpPr>
          <a:xfrm>
            <a:off x="6960782" y="3949511"/>
            <a:ext cx="5077047" cy="1624526"/>
            <a:chOff x="6624083" y="2009553"/>
            <a:chExt cx="5077047" cy="1624526"/>
          </a:xfrm>
        </p:grpSpPr>
        <p:sp>
          <p:nvSpPr>
            <p:cNvPr id="17" name="正方形/長方形 16">
              <a:extLst>
                <a:ext uri="{FF2B5EF4-FFF2-40B4-BE49-F238E27FC236}">
                  <a16:creationId xmlns:a16="http://schemas.microsoft.com/office/drawing/2014/main" id="{B94F7B7F-6868-CFE8-0497-2B5C8EA548B2}"/>
                </a:ext>
              </a:extLst>
            </p:cNvPr>
            <p:cNvSpPr/>
            <p:nvPr/>
          </p:nvSpPr>
          <p:spPr>
            <a:xfrm>
              <a:off x="6624083" y="2009553"/>
              <a:ext cx="1148317" cy="978196"/>
            </a:xfrm>
            <a:prstGeom prst="rect">
              <a:avLst/>
            </a:prstGeom>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b="1" dirty="0"/>
                <a:t>介入群</a:t>
              </a:r>
              <a:r>
                <a:rPr lang="ja-JP" altLang="en-US" dirty="0"/>
                <a:t>　</a:t>
              </a:r>
              <a:endParaRPr lang="en-US" altLang="ja-JP" dirty="0"/>
            </a:p>
          </p:txBody>
        </p:sp>
        <p:sp>
          <p:nvSpPr>
            <p:cNvPr id="18" name="正方形/長方形 17">
              <a:extLst>
                <a:ext uri="{FF2B5EF4-FFF2-40B4-BE49-F238E27FC236}">
                  <a16:creationId xmlns:a16="http://schemas.microsoft.com/office/drawing/2014/main" id="{2BB7B289-C1F2-3187-8C92-E188C5B3602E}"/>
                </a:ext>
              </a:extLst>
            </p:cNvPr>
            <p:cNvSpPr/>
            <p:nvPr/>
          </p:nvSpPr>
          <p:spPr>
            <a:xfrm>
              <a:off x="7835308" y="2009553"/>
              <a:ext cx="1148317" cy="978196"/>
            </a:xfrm>
            <a:prstGeom prst="rect">
              <a:avLst/>
            </a:prstGeom>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b="1" dirty="0"/>
                <a:t>対照群</a:t>
              </a:r>
              <a:r>
                <a:rPr lang="ja-JP" altLang="en-US" dirty="0"/>
                <a:t>　</a:t>
              </a:r>
              <a:endParaRPr lang="en-US" altLang="ja-JP" dirty="0"/>
            </a:p>
          </p:txBody>
        </p:sp>
        <p:sp>
          <p:nvSpPr>
            <p:cNvPr id="19" name="矢印: 右 18">
              <a:extLst>
                <a:ext uri="{FF2B5EF4-FFF2-40B4-BE49-F238E27FC236}">
                  <a16:creationId xmlns:a16="http://schemas.microsoft.com/office/drawing/2014/main" id="{533C04A3-F881-3195-93B0-3CDEC3B2822C}"/>
                </a:ext>
              </a:extLst>
            </p:cNvPr>
            <p:cNvSpPr/>
            <p:nvPr/>
          </p:nvSpPr>
          <p:spPr>
            <a:xfrm>
              <a:off x="9303487" y="2307265"/>
              <a:ext cx="712383" cy="52099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A9AB2782-E5B4-2101-FF54-4F28690A6804}"/>
                </a:ext>
              </a:extLst>
            </p:cNvPr>
            <p:cNvSpPr txBox="1"/>
            <p:nvPr/>
          </p:nvSpPr>
          <p:spPr>
            <a:xfrm>
              <a:off x="10115107" y="2064419"/>
              <a:ext cx="1586023" cy="1569660"/>
            </a:xfrm>
            <a:prstGeom prst="rect">
              <a:avLst/>
            </a:prstGeom>
            <a:noFill/>
          </p:spPr>
          <p:txBody>
            <a:bodyPr wrap="square" rtlCol="0">
              <a:spAutoFit/>
            </a:bodyPr>
            <a:lstStyle/>
            <a:p>
              <a:r>
                <a:rPr lang="ja-JP" altLang="en-US" sz="2400" b="1" dirty="0"/>
                <a:t>推定した</a:t>
              </a:r>
              <a:r>
                <a:rPr lang="en-US" altLang="ja-JP" sz="2400" b="1" dirty="0"/>
                <a:t>ATE</a:t>
              </a:r>
            </a:p>
            <a:p>
              <a:r>
                <a:rPr lang="en-US" altLang="ja-JP" sz="2400" b="1" dirty="0">
                  <a:solidFill>
                    <a:schemeClr val="accent1"/>
                  </a:solidFill>
                </a:rPr>
                <a:t>-0.0832</a:t>
              </a:r>
            </a:p>
            <a:p>
              <a:r>
                <a:rPr kumimoji="1" lang="ja-JP" altLang="en-US" sz="2400" b="1" dirty="0"/>
                <a:t>効果なし</a:t>
              </a:r>
            </a:p>
          </p:txBody>
        </p:sp>
      </p:grpSp>
      <p:sp>
        <p:nvSpPr>
          <p:cNvPr id="22" name="テキスト ボックス 21">
            <a:extLst>
              <a:ext uri="{FF2B5EF4-FFF2-40B4-BE49-F238E27FC236}">
                <a16:creationId xmlns:a16="http://schemas.microsoft.com/office/drawing/2014/main" id="{7210F77C-7CD1-D50A-3305-A0E99E23115C}"/>
              </a:ext>
            </a:extLst>
          </p:cNvPr>
          <p:cNvSpPr txBox="1"/>
          <p:nvPr/>
        </p:nvSpPr>
        <p:spPr>
          <a:xfrm>
            <a:off x="6558515" y="3355598"/>
            <a:ext cx="5559056" cy="461665"/>
          </a:xfrm>
          <a:prstGeom prst="rect">
            <a:avLst/>
          </a:prstGeom>
          <a:noFill/>
        </p:spPr>
        <p:txBody>
          <a:bodyPr wrap="square" rtlCol="0">
            <a:spAutoFit/>
          </a:bodyPr>
          <a:lstStyle/>
          <a:p>
            <a:r>
              <a:rPr kumimoji="1" lang="ja-JP" altLang="en-US" sz="2400" dirty="0"/>
              <a:t>バイアスのあるデータセットを作成</a:t>
            </a:r>
          </a:p>
        </p:txBody>
      </p:sp>
      <p:cxnSp>
        <p:nvCxnSpPr>
          <p:cNvPr id="5" name="直線コネクタ 4">
            <a:extLst>
              <a:ext uri="{FF2B5EF4-FFF2-40B4-BE49-F238E27FC236}">
                <a16:creationId xmlns:a16="http://schemas.microsoft.com/office/drawing/2014/main" id="{BEDE8231-1A49-A2D4-203C-90CF663FF3BE}"/>
              </a:ext>
            </a:extLst>
          </p:cNvPr>
          <p:cNvCxnSpPr>
            <a:cxnSpLocks/>
          </p:cNvCxnSpPr>
          <p:nvPr/>
        </p:nvCxnSpPr>
        <p:spPr>
          <a:xfrm>
            <a:off x="220973" y="3949511"/>
            <a:ext cx="2483496" cy="0"/>
          </a:xfrm>
          <a:prstGeom prst="line">
            <a:avLst/>
          </a:prstGeom>
          <a:ln w="381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FDB29324-95A3-F6CF-212F-A242CFEF74EA}"/>
              </a:ext>
            </a:extLst>
          </p:cNvPr>
          <p:cNvCxnSpPr>
            <a:cxnSpLocks/>
          </p:cNvCxnSpPr>
          <p:nvPr/>
        </p:nvCxnSpPr>
        <p:spPr>
          <a:xfrm>
            <a:off x="220973" y="1365558"/>
            <a:ext cx="968607" cy="0"/>
          </a:xfrm>
          <a:prstGeom prst="line">
            <a:avLst/>
          </a:prstGeom>
          <a:ln w="381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F4FCD94B-56DE-B9B6-5A07-BA6DA92E87E7}"/>
              </a:ext>
            </a:extLst>
          </p:cNvPr>
          <p:cNvCxnSpPr>
            <a:cxnSpLocks/>
          </p:cNvCxnSpPr>
          <p:nvPr/>
        </p:nvCxnSpPr>
        <p:spPr>
          <a:xfrm>
            <a:off x="6594843" y="1365558"/>
            <a:ext cx="2483496" cy="0"/>
          </a:xfrm>
          <a:prstGeom prst="line">
            <a:avLst/>
          </a:prstGeom>
          <a:ln w="381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64C59C58-7A11-C41C-68CD-CA82D69753EC}"/>
              </a:ext>
            </a:extLst>
          </p:cNvPr>
          <p:cNvSpPr txBox="1"/>
          <p:nvPr/>
        </p:nvSpPr>
        <p:spPr>
          <a:xfrm>
            <a:off x="486820" y="6211669"/>
            <a:ext cx="11236570" cy="646331"/>
          </a:xfrm>
          <a:prstGeom prst="rect">
            <a:avLst/>
          </a:prstGeom>
          <a:noFill/>
        </p:spPr>
        <p:txBody>
          <a:bodyPr wrap="square">
            <a:spAutoFit/>
          </a:bodyPr>
          <a:lstStyle/>
          <a:p>
            <a:r>
              <a:rPr lang="en-US" altLang="ja-JP" dirty="0"/>
              <a:t>[12]Rajeev H Dehejia and Sadek Wahba. Causal effects in nonexperimental studies: Reevaluating the evaluation of training programs. Journal of the American statistical Association, 94(448):1053–1062, 1999.</a:t>
            </a:r>
            <a:endParaRPr lang="ja-JP" altLang="en-US" dirty="0"/>
          </a:p>
        </p:txBody>
      </p:sp>
    </p:spTree>
    <p:extLst>
      <p:ext uri="{BB962C8B-B14F-4D97-AF65-F5344CB8AC3E}">
        <p14:creationId xmlns:p14="http://schemas.microsoft.com/office/powerpoint/2010/main" val="518773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62AF55-2C16-2A31-2620-23F626F00CDC}"/>
              </a:ext>
            </a:extLst>
          </p:cNvPr>
          <p:cNvSpPr>
            <a:spLocks noGrp="1"/>
          </p:cNvSpPr>
          <p:nvPr>
            <p:ph type="title"/>
          </p:nvPr>
        </p:nvSpPr>
        <p:spPr>
          <a:xfrm>
            <a:off x="259702" y="74238"/>
            <a:ext cx="10515600" cy="896145"/>
          </a:xfrm>
        </p:spPr>
        <p:txBody>
          <a:bodyPr/>
          <a:lstStyle/>
          <a:p>
            <a:r>
              <a:rPr kumimoji="1" lang="ja-JP" altLang="en-US" dirty="0"/>
              <a:t>実験手順</a:t>
            </a:r>
          </a:p>
        </p:txBody>
      </p:sp>
      <p:sp>
        <p:nvSpPr>
          <p:cNvPr id="3" name="コンテンツ プレースホルダー 2">
            <a:extLst>
              <a:ext uri="{FF2B5EF4-FFF2-40B4-BE49-F238E27FC236}">
                <a16:creationId xmlns:a16="http://schemas.microsoft.com/office/drawing/2014/main" id="{3E6DB112-D7D2-B031-DA2A-CDB032E1C726}"/>
              </a:ext>
            </a:extLst>
          </p:cNvPr>
          <p:cNvSpPr>
            <a:spLocks noGrp="1"/>
          </p:cNvSpPr>
          <p:nvPr>
            <p:ph idx="1"/>
          </p:nvPr>
        </p:nvSpPr>
        <p:spPr>
          <a:xfrm>
            <a:off x="838200" y="1343818"/>
            <a:ext cx="10515600" cy="4833145"/>
          </a:xfrm>
        </p:spPr>
        <p:txBody>
          <a:bodyPr/>
          <a:lstStyle/>
          <a:p>
            <a:pPr marL="647700" indent="-514350">
              <a:buFont typeface="+mj-lt"/>
              <a:buAutoNum type="arabicPeriod"/>
            </a:pPr>
            <a:r>
              <a:rPr lang="en-US" altLang="ja-JP" dirty="0"/>
              <a:t>Jobs</a:t>
            </a:r>
            <a:r>
              <a:rPr lang="ja-JP" altLang="en-US" dirty="0"/>
              <a:t>データを訓練データ </a:t>
            </a:r>
            <a:r>
              <a:rPr lang="en-US" altLang="ja-JP" dirty="0"/>
              <a:t>: </a:t>
            </a:r>
            <a:r>
              <a:rPr lang="ja-JP" altLang="en-US" dirty="0"/>
              <a:t>テストデータ </a:t>
            </a:r>
            <a:r>
              <a:rPr lang="en-US" altLang="ja-JP" dirty="0"/>
              <a:t>= 8 : 2 </a:t>
            </a:r>
            <a:r>
              <a:rPr lang="ja-JP" altLang="en-US" dirty="0"/>
              <a:t>で</a:t>
            </a:r>
            <a:r>
              <a:rPr kumimoji="1" lang="ja-JP" altLang="en-US" dirty="0"/>
              <a:t>分ける</a:t>
            </a:r>
            <a:endParaRPr kumimoji="1" lang="en-US" altLang="ja-JP" dirty="0"/>
          </a:p>
          <a:p>
            <a:pPr marL="647700" indent="-514350">
              <a:buFont typeface="+mj-lt"/>
              <a:buAutoNum type="arabicPeriod"/>
            </a:pPr>
            <a:r>
              <a:rPr lang="ja-JP" altLang="en-US" dirty="0"/>
              <a:t>各手法を用いて傾向スコアの推定を行う　　　　　　　　　訓練データで学習し</a:t>
            </a:r>
            <a:r>
              <a:rPr lang="en-US" altLang="ja-JP" dirty="0"/>
              <a:t>, </a:t>
            </a:r>
            <a:r>
              <a:rPr lang="ja-JP" altLang="en-US" dirty="0"/>
              <a:t>テストデータに適用する</a:t>
            </a:r>
            <a:endParaRPr lang="en-US" altLang="ja-JP" dirty="0"/>
          </a:p>
          <a:p>
            <a:pPr marL="647700" indent="-514350">
              <a:buFont typeface="+mj-lt"/>
              <a:buAutoNum type="arabicPeriod"/>
            </a:pPr>
            <a:r>
              <a:rPr kumimoji="1" lang="en-US" altLang="ja-JP" dirty="0"/>
              <a:t>2 </a:t>
            </a:r>
            <a:r>
              <a:rPr kumimoji="1" lang="ja-JP" altLang="en-US" dirty="0"/>
              <a:t>で推定した傾向スコアを用いて</a:t>
            </a:r>
            <a:r>
              <a:rPr kumimoji="1" lang="en-US" altLang="ja-JP" dirty="0"/>
              <a:t>ATE</a:t>
            </a:r>
            <a:r>
              <a:rPr kumimoji="1" lang="ja-JP" altLang="en-US" dirty="0"/>
              <a:t>の推定を行う</a:t>
            </a:r>
            <a:endParaRPr kumimoji="1" lang="en-US" altLang="ja-JP" dirty="0"/>
          </a:p>
          <a:p>
            <a:pPr marL="647700" indent="-514350">
              <a:buFont typeface="+mj-lt"/>
              <a:buAutoNum type="arabicPeriod"/>
            </a:pPr>
            <a:r>
              <a:rPr lang="en-US" altLang="ja-JP" dirty="0"/>
              <a:t>1 ~ 3 </a:t>
            </a:r>
            <a:r>
              <a:rPr lang="ja-JP" altLang="en-US" dirty="0"/>
              <a:t>を </a:t>
            </a:r>
            <a:r>
              <a:rPr lang="en-US" altLang="ja-JP" dirty="0"/>
              <a:t>5 </a:t>
            </a:r>
            <a:r>
              <a:rPr lang="ja-JP" altLang="en-US" dirty="0"/>
              <a:t>回繰り返す</a:t>
            </a:r>
            <a:endParaRPr lang="en-US" altLang="ja-JP" dirty="0"/>
          </a:p>
          <a:p>
            <a:pPr marL="647700" indent="-514350">
              <a:buFont typeface="+mj-lt"/>
              <a:buAutoNum type="arabicPeriod"/>
            </a:pPr>
            <a:endParaRPr lang="en-US" altLang="ja-JP" dirty="0"/>
          </a:p>
          <a:p>
            <a:pPr marL="647700" indent="-514350">
              <a:buFont typeface="+mj-lt"/>
              <a:buAutoNum type="arabicPeriod"/>
            </a:pPr>
            <a:endParaRPr lang="en-US" altLang="ja-JP" dirty="0"/>
          </a:p>
          <a:p>
            <a:pPr marL="647700" indent="-514350">
              <a:buFont typeface="+mj-lt"/>
              <a:buAutoNum type="arabicPeriod"/>
            </a:pPr>
            <a:endParaRPr lang="en-US" altLang="ja-JP" dirty="0"/>
          </a:p>
          <a:p>
            <a:pPr marL="0" indent="0">
              <a:buNone/>
            </a:pPr>
            <a:r>
              <a:rPr lang="ja-JP" altLang="en-US" dirty="0"/>
              <a:t>推定した</a:t>
            </a:r>
            <a:r>
              <a:rPr lang="en-US" altLang="ja-JP" dirty="0"/>
              <a:t>ATE</a:t>
            </a:r>
            <a:r>
              <a:rPr lang="ja-JP" altLang="en-US" dirty="0"/>
              <a:t>に対し</a:t>
            </a:r>
            <a:r>
              <a:rPr lang="en-US" altLang="ja-JP" dirty="0"/>
              <a:t>Bias</a:t>
            </a:r>
            <a:r>
              <a:rPr lang="ja-JP" altLang="en-US" dirty="0"/>
              <a:t>と</a:t>
            </a:r>
            <a:r>
              <a:rPr lang="en-US" altLang="ja-JP" dirty="0"/>
              <a:t>RMSE</a:t>
            </a:r>
            <a:r>
              <a:rPr lang="ja-JP" altLang="en-US" dirty="0"/>
              <a:t>と</a:t>
            </a:r>
            <a:r>
              <a:rPr lang="en-US" altLang="ja-JP" dirty="0"/>
              <a:t>MAE</a:t>
            </a:r>
          </a:p>
        </p:txBody>
      </p:sp>
      <p:sp>
        <p:nvSpPr>
          <p:cNvPr id="4" name="タイトル 1">
            <a:extLst>
              <a:ext uri="{FF2B5EF4-FFF2-40B4-BE49-F238E27FC236}">
                <a16:creationId xmlns:a16="http://schemas.microsoft.com/office/drawing/2014/main" id="{50689FC0-C441-D58A-260E-54D371CBF506}"/>
              </a:ext>
            </a:extLst>
          </p:cNvPr>
          <p:cNvSpPr txBox="1">
            <a:spLocks/>
          </p:cNvSpPr>
          <p:nvPr/>
        </p:nvSpPr>
        <p:spPr>
          <a:xfrm>
            <a:off x="269563" y="400238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dirty="0"/>
              <a:t>評価指標</a:t>
            </a:r>
          </a:p>
        </p:txBody>
      </p:sp>
      <p:cxnSp>
        <p:nvCxnSpPr>
          <p:cNvPr id="5" name="直線コネクタ 4">
            <a:extLst>
              <a:ext uri="{FF2B5EF4-FFF2-40B4-BE49-F238E27FC236}">
                <a16:creationId xmlns:a16="http://schemas.microsoft.com/office/drawing/2014/main" id="{E9C645F1-3E8F-7691-45B4-AC4FEDB98F8B}"/>
              </a:ext>
            </a:extLst>
          </p:cNvPr>
          <p:cNvCxnSpPr>
            <a:cxnSpLocks/>
          </p:cNvCxnSpPr>
          <p:nvPr/>
        </p:nvCxnSpPr>
        <p:spPr>
          <a:xfrm>
            <a:off x="259702" y="4883308"/>
            <a:ext cx="2483496" cy="0"/>
          </a:xfrm>
          <a:prstGeom prst="line">
            <a:avLst/>
          </a:prstGeom>
          <a:ln w="381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5131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B08E1F39-8D2D-E5EA-136E-39E350254EB6}"/>
              </a:ext>
            </a:extLst>
          </p:cNvPr>
          <p:cNvSpPr/>
          <p:nvPr/>
        </p:nvSpPr>
        <p:spPr>
          <a:xfrm>
            <a:off x="9283521" y="3172871"/>
            <a:ext cx="2259378" cy="1728220"/>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B9E36F4B-3752-9E85-1EF9-951609F9B4D0}"/>
              </a:ext>
            </a:extLst>
          </p:cNvPr>
          <p:cNvSpPr/>
          <p:nvPr/>
        </p:nvSpPr>
        <p:spPr>
          <a:xfrm>
            <a:off x="5902766" y="3153135"/>
            <a:ext cx="2259378" cy="1728220"/>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5F1DACEB-1C31-8DCF-AA6C-814A98C4C54B}"/>
              </a:ext>
            </a:extLst>
          </p:cNvPr>
          <p:cNvSpPr>
            <a:spLocks noGrp="1"/>
          </p:cNvSpPr>
          <p:nvPr>
            <p:ph type="title"/>
          </p:nvPr>
        </p:nvSpPr>
        <p:spPr>
          <a:xfrm>
            <a:off x="0" y="1"/>
            <a:ext cx="10515600" cy="870038"/>
          </a:xfrm>
        </p:spPr>
        <p:txBody>
          <a:bodyPr>
            <a:normAutofit/>
          </a:bodyPr>
          <a:lstStyle/>
          <a:p>
            <a:r>
              <a:rPr lang="en-US" altLang="ja-JP" dirty="0"/>
              <a:t>Rubin</a:t>
            </a:r>
            <a:r>
              <a:rPr lang="ja-JP" altLang="en-US" dirty="0"/>
              <a:t>因果モデル</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2390C2E-A46D-50B3-CC99-B7AB4A9CAC44}"/>
                  </a:ext>
                </a:extLst>
              </p:cNvPr>
              <p:cNvSpPr>
                <a:spLocks noGrp="1"/>
              </p:cNvSpPr>
              <p:nvPr>
                <p:ph idx="1"/>
              </p:nvPr>
            </p:nvSpPr>
            <p:spPr>
              <a:xfrm>
                <a:off x="270360" y="999461"/>
                <a:ext cx="11095846" cy="5579010"/>
              </a:xfrm>
            </p:spPr>
            <p:txBody>
              <a:bodyPr>
                <a:normAutofit/>
              </a:bodyPr>
              <a:lstStyle/>
              <a:p>
                <a:pPr marL="133350" indent="0">
                  <a:buNone/>
                </a:pPr>
                <a:r>
                  <a:rPr lang="ja-JP" altLang="en-US" sz="2400" dirty="0"/>
                  <a:t>反事実の仮定をおいた</a:t>
                </a:r>
                <a:r>
                  <a:rPr lang="en-US" altLang="ja-JP" sz="2400" dirty="0"/>
                  <a:t>Rubin</a:t>
                </a:r>
                <a:r>
                  <a:rPr lang="ja-JP" altLang="en-US" sz="2400" dirty="0"/>
                  <a:t>因果モデル</a:t>
                </a:r>
                <a:r>
                  <a:rPr lang="en-US" altLang="ja-JP" sz="2400" dirty="0"/>
                  <a:t>[1]</a:t>
                </a:r>
                <a:r>
                  <a:rPr lang="ja-JP" altLang="en-US" sz="2400" dirty="0"/>
                  <a:t>は</a:t>
                </a:r>
                <a:r>
                  <a:rPr lang="en-US" altLang="ja-JP" sz="2400" dirty="0"/>
                  <a:t>, </a:t>
                </a:r>
                <a:r>
                  <a:rPr lang="ja-JP" altLang="en-US" sz="2400" dirty="0"/>
                  <a:t>介入の有無による結果を比較して因果推論を行う統計的手法</a:t>
                </a:r>
                <a:endParaRPr lang="en-US" altLang="ja-JP" sz="2400" dirty="0"/>
              </a:p>
              <a:p>
                <a:pPr marL="133350" indent="0">
                  <a:buNone/>
                </a:pPr>
                <a:endParaRPr lang="en-US" altLang="ja-JP" sz="2400" dirty="0"/>
              </a:p>
              <a:p>
                <a:pPr marL="133350" indent="0">
                  <a:buNone/>
                </a:pPr>
                <a:r>
                  <a:rPr lang="ja-JP" altLang="en-US" sz="2400" dirty="0"/>
                  <a:t>例</a:t>
                </a:r>
                <a:r>
                  <a:rPr lang="en-US" altLang="ja-JP" sz="2400" dirty="0"/>
                  <a:t>) </a:t>
                </a:r>
                <a:r>
                  <a:rPr lang="ja-JP" altLang="en-US" sz="2400" dirty="0"/>
                  <a:t>頭痛薬の効果があるか確かめたい</a:t>
                </a:r>
                <a:r>
                  <a:rPr lang="en-US" altLang="ja-JP" sz="2400" dirty="0"/>
                  <a:t> </a:t>
                </a:r>
              </a:p>
              <a:p>
                <a:pPr marL="133350" indent="0">
                  <a:buNone/>
                </a:pPr>
                <a:r>
                  <a:rPr lang="ja-JP" altLang="en-US" sz="2400" dirty="0"/>
                  <a:t>介入</a:t>
                </a:r>
                <a:r>
                  <a:rPr lang="en-US" altLang="ja-JP" sz="2400" dirty="0"/>
                  <a:t>z</a:t>
                </a:r>
                <a:r>
                  <a:rPr lang="ja-JP" altLang="en-US" sz="2400" dirty="0"/>
                  <a:t>：頭痛薬を投与する</a:t>
                </a:r>
                <a:endParaRPr lang="en-US" altLang="ja-JP" sz="2400" dirty="0"/>
              </a:p>
              <a:p>
                <a:pPr marL="133350" indent="0">
                  <a:buNone/>
                </a:pPr>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a:latin typeface="Cambria Math" panose="02040503050406030204" pitchFamily="18" charset="0"/>
                          </a:rPr>
                          <m:t>𝑦</m:t>
                        </m:r>
                      </m:e>
                      <m:sub>
                        <m:r>
                          <a:rPr lang="en-US" altLang="ja-JP" sz="2400" b="0" i="1">
                            <a:latin typeface="Cambria Math" panose="02040503050406030204" pitchFamily="18" charset="0"/>
                          </a:rPr>
                          <m:t>1</m:t>
                        </m:r>
                      </m:sub>
                    </m:sSub>
                  </m:oMath>
                </a14:m>
                <a:r>
                  <a:rPr lang="ja-JP" altLang="en-US" sz="2400" dirty="0"/>
                  <a:t>：薬を飲んだ時の効き目</a:t>
                </a:r>
                <a:endParaRPr lang="en-US" altLang="ja-JP" sz="2400" dirty="0"/>
              </a:p>
              <a:p>
                <a:pPr marL="133350" indent="0">
                  <a:buNone/>
                </a:pPr>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a:latin typeface="Cambria Math" panose="02040503050406030204" pitchFamily="18" charset="0"/>
                          </a:rPr>
                          <m:t>𝑦</m:t>
                        </m:r>
                      </m:e>
                      <m:sub>
                        <m:r>
                          <a:rPr lang="en-US" altLang="ja-JP" sz="2400" b="0" i="1" smtClean="0">
                            <a:latin typeface="Cambria Math" panose="02040503050406030204" pitchFamily="18" charset="0"/>
                          </a:rPr>
                          <m:t>0</m:t>
                        </m:r>
                      </m:sub>
                    </m:sSub>
                    <m:r>
                      <a:rPr lang="en-US" altLang="ja-JP" sz="2400" b="0" i="1">
                        <a:latin typeface="Cambria Math" panose="02040503050406030204" pitchFamily="18" charset="0"/>
                      </a:rPr>
                      <m:t> </m:t>
                    </m:r>
                  </m:oMath>
                </a14:m>
                <a:r>
                  <a:rPr lang="ja-JP" altLang="en-US" sz="2400" dirty="0"/>
                  <a:t>：飲まなかったときの効き目</a:t>
                </a:r>
                <a:br>
                  <a:rPr lang="en-US" altLang="ja-JP" sz="2400" dirty="0"/>
                </a:br>
                <a:br>
                  <a:rPr lang="en-US" altLang="ja-JP" sz="2400" dirty="0"/>
                </a:br>
                <a:endParaRPr lang="en-US" altLang="ja-JP" dirty="0"/>
              </a:p>
              <a:p>
                <a:pPr marL="0" indent="0">
                  <a:buNone/>
                </a:pPr>
                <a:r>
                  <a:rPr lang="ja-JP" altLang="en-US" b="1" dirty="0"/>
                  <a:t>　　因果効果＝</a:t>
                </a:r>
                <a14:m>
                  <m:oMath xmlns:m="http://schemas.openxmlformats.org/officeDocument/2006/math">
                    <m:sSub>
                      <m:sSubPr>
                        <m:ctrlPr>
                          <a:rPr lang="en-US" altLang="ja-JP" b="1" i="1" smtClean="0">
                            <a:latin typeface="Cambria Math" panose="02040503050406030204" pitchFamily="18" charset="0"/>
                          </a:rPr>
                        </m:ctrlPr>
                      </m:sSubPr>
                      <m:e>
                        <m:r>
                          <a:rPr lang="en-US" altLang="ja-JP" b="1" i="1">
                            <a:latin typeface="Cambria Math" panose="02040503050406030204" pitchFamily="18" charset="0"/>
                          </a:rPr>
                          <m:t>𝒚</m:t>
                        </m:r>
                      </m:e>
                      <m:sub>
                        <m:r>
                          <a:rPr lang="en-US" altLang="ja-JP" b="1" i="1">
                            <a:latin typeface="Cambria Math" panose="02040503050406030204" pitchFamily="18" charset="0"/>
                          </a:rPr>
                          <m:t>𝟏</m:t>
                        </m:r>
                      </m:sub>
                    </m:sSub>
                    <m:r>
                      <a:rPr lang="en-US" altLang="ja-JP" b="1" i="1">
                        <a:latin typeface="Cambria Math" panose="02040503050406030204" pitchFamily="18" charset="0"/>
                      </a:rPr>
                      <m:t> </m:t>
                    </m:r>
                  </m:oMath>
                </a14:m>
                <a:r>
                  <a:rPr lang="ja-JP" altLang="en-US" b="1" dirty="0"/>
                  <a:t>－</a:t>
                </a:r>
                <a14:m>
                  <m:oMath xmlns:m="http://schemas.openxmlformats.org/officeDocument/2006/math">
                    <m:sSub>
                      <m:sSubPr>
                        <m:ctrlPr>
                          <a:rPr lang="en-US" altLang="ja-JP" b="1" i="1">
                            <a:latin typeface="Cambria Math" panose="02040503050406030204" pitchFamily="18" charset="0"/>
                          </a:rPr>
                        </m:ctrlPr>
                      </m:sSubPr>
                      <m:e>
                        <m:r>
                          <a:rPr lang="en-US" altLang="ja-JP" b="1" i="1">
                            <a:latin typeface="Cambria Math" panose="02040503050406030204" pitchFamily="18" charset="0"/>
                          </a:rPr>
                          <m:t>𝒚</m:t>
                        </m:r>
                      </m:e>
                      <m:sub>
                        <m:r>
                          <a:rPr lang="en-US" altLang="ja-JP" b="1" i="1" smtClean="0">
                            <a:latin typeface="Cambria Math" panose="02040503050406030204" pitchFamily="18" charset="0"/>
                          </a:rPr>
                          <m:t>𝟎</m:t>
                        </m:r>
                      </m:sub>
                    </m:sSub>
                    <m:r>
                      <a:rPr lang="en-US" altLang="ja-JP" b="1" i="1">
                        <a:latin typeface="Cambria Math" panose="02040503050406030204" pitchFamily="18" charset="0"/>
                      </a:rPr>
                      <m:t> </m:t>
                    </m:r>
                  </m:oMath>
                </a14:m>
                <a:endParaRPr lang="en-US" altLang="ja-JP" b="1" dirty="0"/>
              </a:p>
              <a:p>
                <a:pPr marL="0" indent="0">
                  <a:buNone/>
                </a:pPr>
                <a:endParaRPr lang="en-US" altLang="ja-JP" sz="2400" b="1" dirty="0"/>
              </a:p>
              <a:p>
                <a:pPr marL="0" indent="0">
                  <a:buNone/>
                </a:pPr>
                <a:r>
                  <a:rPr kumimoji="1" lang="ja-JP" altLang="en-US" sz="2400" dirty="0"/>
                  <a:t>しかし</a:t>
                </a:r>
                <a:r>
                  <a:rPr kumimoji="1" lang="en-US" altLang="ja-JP" sz="2400" dirty="0"/>
                  <a:t>, </a:t>
                </a:r>
                <a:r>
                  <a:rPr kumimoji="1" lang="ja-JP" altLang="en-US" sz="2400" dirty="0">
                    <a:solidFill>
                      <a:srgbClr val="C00000"/>
                    </a:solidFill>
                  </a:rPr>
                  <a:t>同一の対象では</a:t>
                </a:r>
                <a:r>
                  <a:rPr lang="ja-JP" altLang="en-US" sz="2400" dirty="0">
                    <a:solidFill>
                      <a:srgbClr val="C00000"/>
                    </a:solidFill>
                  </a:rPr>
                  <a:t>介入の有無を</a:t>
                </a:r>
                <a:r>
                  <a:rPr kumimoji="1" lang="ja-JP" altLang="en-US" sz="2400" dirty="0">
                    <a:solidFill>
                      <a:srgbClr val="C00000"/>
                    </a:solidFill>
                  </a:rPr>
                  <a:t>同時に観測できない</a:t>
                </a:r>
                <a:endParaRPr kumimoji="1" lang="ja-JP" altLang="en-US" sz="2400" dirty="0"/>
              </a:p>
              <a:p>
                <a:pPr marL="133350" indent="0">
                  <a:buNone/>
                </a:pPr>
                <a:endParaRPr kumimoji="1" lang="en-US" altLang="ja-JP" sz="2400" dirty="0"/>
              </a:p>
            </p:txBody>
          </p:sp>
        </mc:Choice>
        <mc:Fallback xmlns="">
          <p:sp>
            <p:nvSpPr>
              <p:cNvPr id="3" name="コンテンツ プレースホルダー 2">
                <a:extLst>
                  <a:ext uri="{FF2B5EF4-FFF2-40B4-BE49-F238E27FC236}">
                    <a16:creationId xmlns:a16="http://schemas.microsoft.com/office/drawing/2014/main" id="{32390C2E-A46D-50B3-CC99-B7AB4A9CAC44}"/>
                  </a:ext>
                </a:extLst>
              </p:cNvPr>
              <p:cNvSpPr>
                <a:spLocks noGrp="1" noRot="1" noChangeAspect="1" noMove="1" noResize="1" noEditPoints="1" noAdjustHandles="1" noChangeArrowheads="1" noChangeShapeType="1" noTextEdit="1"/>
              </p:cNvSpPr>
              <p:nvPr>
                <p:ph idx="1"/>
              </p:nvPr>
            </p:nvSpPr>
            <p:spPr>
              <a:xfrm>
                <a:off x="270360" y="999461"/>
                <a:ext cx="11095846" cy="5579010"/>
              </a:xfrm>
              <a:blipFill>
                <a:blip r:embed="rId3"/>
                <a:stretch>
                  <a:fillRect l="-824" t="-1749" r="-604"/>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6E3EF60B-AB7C-D38A-701E-D7B4D2CA1109}"/>
              </a:ext>
            </a:extLst>
          </p:cNvPr>
          <p:cNvSpPr txBox="1"/>
          <p:nvPr/>
        </p:nvSpPr>
        <p:spPr>
          <a:xfrm>
            <a:off x="270359" y="6304138"/>
            <a:ext cx="11651281" cy="861774"/>
          </a:xfrm>
          <a:prstGeom prst="rect">
            <a:avLst/>
          </a:prstGeom>
          <a:noFill/>
        </p:spPr>
        <p:txBody>
          <a:bodyPr wrap="square" rtlCol="0">
            <a:spAutoFit/>
          </a:bodyPr>
          <a:lstStyle/>
          <a:p>
            <a:r>
              <a:rPr kumimoji="1" lang="en-US" altLang="ja-JP" sz="1600" dirty="0"/>
              <a:t>[1]</a:t>
            </a:r>
            <a:r>
              <a:rPr lang="en" altLang="ja-JP" sz="1600" dirty="0">
                <a:effectLst/>
              </a:rPr>
              <a:t> Rubin, D. B. 1974. Estimating causal effects of treatments in randomized and nonrandomized studies. </a:t>
            </a:r>
            <a:r>
              <a:rPr lang="en" altLang="ja-JP" sz="1600" i="1" dirty="0">
                <a:effectLst/>
              </a:rPr>
              <a:t>Journal of Educational Psychology </a:t>
            </a:r>
            <a:r>
              <a:rPr lang="en" altLang="ja-JP" sz="1600" dirty="0">
                <a:effectLst/>
              </a:rPr>
              <a:t>66(5):688–701. </a:t>
            </a:r>
            <a:endParaRPr lang="en" altLang="ja-JP" sz="1600" dirty="0"/>
          </a:p>
          <a:p>
            <a:endParaRPr kumimoji="1" lang="ja-JP" altLang="en-US" dirty="0"/>
          </a:p>
        </p:txBody>
      </p:sp>
      <p:grpSp>
        <p:nvGrpSpPr>
          <p:cNvPr id="5" name="グループ化 4">
            <a:extLst>
              <a:ext uri="{FF2B5EF4-FFF2-40B4-BE49-F238E27FC236}">
                <a16:creationId xmlns:a16="http://schemas.microsoft.com/office/drawing/2014/main" id="{090E030B-DBB2-53A7-51A3-AC2D56089FBA}"/>
              </a:ext>
            </a:extLst>
          </p:cNvPr>
          <p:cNvGrpSpPr/>
          <p:nvPr/>
        </p:nvGrpSpPr>
        <p:grpSpPr>
          <a:xfrm>
            <a:off x="5818903" y="1543189"/>
            <a:ext cx="6211564" cy="3412170"/>
            <a:chOff x="4876510" y="1888422"/>
            <a:chExt cx="6211564" cy="3412170"/>
          </a:xfrm>
        </p:grpSpPr>
        <p:cxnSp>
          <p:nvCxnSpPr>
            <p:cNvPr id="24" name="直線矢印コネクタ 23">
              <a:extLst>
                <a:ext uri="{FF2B5EF4-FFF2-40B4-BE49-F238E27FC236}">
                  <a16:creationId xmlns:a16="http://schemas.microsoft.com/office/drawing/2014/main" id="{DA4CDB1B-6A25-2CD0-22D9-0DF859880FF2}"/>
                </a:ext>
              </a:extLst>
            </p:cNvPr>
            <p:cNvCxnSpPr>
              <a:cxnSpLocks/>
            </p:cNvCxnSpPr>
            <p:nvPr/>
          </p:nvCxnSpPr>
          <p:spPr>
            <a:xfrm flipH="1">
              <a:off x="6683759" y="2802822"/>
              <a:ext cx="690604" cy="64393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1AA04900-52B9-4A43-B448-26666DDA963B}"/>
                </a:ext>
              </a:extLst>
            </p:cNvPr>
            <p:cNvCxnSpPr>
              <a:cxnSpLocks/>
            </p:cNvCxnSpPr>
            <p:nvPr/>
          </p:nvCxnSpPr>
          <p:spPr>
            <a:xfrm>
              <a:off x="8378243" y="2802822"/>
              <a:ext cx="834532" cy="64393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AA5BC74E-7B3A-03A4-4F66-B58A91303F50}"/>
                </a:ext>
              </a:extLst>
            </p:cNvPr>
            <p:cNvSpPr txBox="1"/>
            <p:nvPr/>
          </p:nvSpPr>
          <p:spPr>
            <a:xfrm>
              <a:off x="8914367" y="2520245"/>
              <a:ext cx="1787163" cy="954107"/>
            </a:xfrm>
            <a:prstGeom prst="rect">
              <a:avLst/>
            </a:prstGeom>
            <a:noFill/>
          </p:spPr>
          <p:txBody>
            <a:bodyPr wrap="square" rtlCol="0">
              <a:spAutoFit/>
            </a:bodyPr>
            <a:lstStyle/>
            <a:p>
              <a:r>
                <a:rPr lang="ja-JP" altLang="en-US" sz="2800" b="1" dirty="0"/>
                <a:t>薬を飲む</a:t>
              </a:r>
              <a:endParaRPr lang="en-US" altLang="ja-JP" sz="2800" b="1" dirty="0"/>
            </a:p>
            <a:p>
              <a:r>
                <a:rPr lang="en-US" altLang="ja-JP" sz="2800" dirty="0"/>
                <a:t>   (z=1)</a:t>
              </a:r>
              <a:endParaRPr kumimoji="1" lang="ja-JP" altLang="en-US" sz="2800" dirty="0"/>
            </a:p>
          </p:txBody>
        </p:sp>
        <p:sp>
          <p:nvSpPr>
            <p:cNvPr id="27" name="テキスト ボックス 26">
              <a:extLst>
                <a:ext uri="{FF2B5EF4-FFF2-40B4-BE49-F238E27FC236}">
                  <a16:creationId xmlns:a16="http://schemas.microsoft.com/office/drawing/2014/main" id="{8140F2C6-FC9A-7F95-8A92-ED72C7F600FD}"/>
                </a:ext>
              </a:extLst>
            </p:cNvPr>
            <p:cNvSpPr txBox="1"/>
            <p:nvPr/>
          </p:nvSpPr>
          <p:spPr>
            <a:xfrm>
              <a:off x="4984193" y="2479666"/>
              <a:ext cx="2404415" cy="958010"/>
            </a:xfrm>
            <a:prstGeom prst="rect">
              <a:avLst/>
            </a:prstGeom>
            <a:noFill/>
          </p:spPr>
          <p:txBody>
            <a:bodyPr wrap="square" rtlCol="0">
              <a:spAutoFit/>
            </a:bodyPr>
            <a:lstStyle/>
            <a:p>
              <a:r>
                <a:rPr kumimoji="1" lang="ja-JP" altLang="en-US" sz="2800" b="1" dirty="0"/>
                <a:t>薬を飲まない</a:t>
              </a:r>
              <a:endParaRPr kumimoji="1" lang="en-US" altLang="ja-JP" sz="2800" b="1" dirty="0"/>
            </a:p>
            <a:p>
              <a:r>
                <a:rPr lang="en-US" altLang="ja-JP" sz="2800" dirty="0"/>
                <a:t>        (z=0)</a:t>
              </a:r>
              <a:endParaRPr kumimoji="1" lang="ja-JP" altLang="en-US" sz="2800" dirty="0"/>
            </a:p>
          </p:txBody>
        </p:sp>
        <p:pic>
          <p:nvPicPr>
            <p:cNvPr id="30" name="グラフィックス 29" descr="ユーザー">
              <a:extLst>
                <a:ext uri="{FF2B5EF4-FFF2-40B4-BE49-F238E27FC236}">
                  <a16:creationId xmlns:a16="http://schemas.microsoft.com/office/drawing/2014/main" id="{F76A44C7-C072-9A04-E2FF-913807B96D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402853" y="1888422"/>
              <a:ext cx="914400" cy="914400"/>
            </a:xfrm>
            <a:prstGeom prst="rect">
              <a:avLst/>
            </a:prstGeom>
          </p:spPr>
        </p:pic>
        <p:pic>
          <p:nvPicPr>
            <p:cNvPr id="31" name="グラフィックス 30" descr="ユーザー">
              <a:extLst>
                <a:ext uri="{FF2B5EF4-FFF2-40B4-BE49-F238E27FC236}">
                  <a16:creationId xmlns:a16="http://schemas.microsoft.com/office/drawing/2014/main" id="{40D3B567-AD0D-1420-3EBB-A47A563B7F7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69359" y="3508088"/>
              <a:ext cx="914400" cy="914400"/>
            </a:xfrm>
            <a:prstGeom prst="rect">
              <a:avLst/>
            </a:prstGeom>
          </p:spPr>
        </p:pic>
        <p:pic>
          <p:nvPicPr>
            <p:cNvPr id="32" name="グラフィックス 31" descr="ユーザー">
              <a:extLst>
                <a:ext uri="{FF2B5EF4-FFF2-40B4-BE49-F238E27FC236}">
                  <a16:creationId xmlns:a16="http://schemas.microsoft.com/office/drawing/2014/main" id="{5CF8AFF0-6EC0-8D70-8504-578F97BD2E3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013617" y="3539063"/>
              <a:ext cx="914400" cy="914400"/>
            </a:xfrm>
            <a:prstGeom prst="rect">
              <a:avLst/>
            </a:prstGeom>
          </p:spPr>
        </p:pic>
        <p:sp>
          <p:nvSpPr>
            <p:cNvPr id="33" name="テキスト ボックス 32">
              <a:extLst>
                <a:ext uri="{FF2B5EF4-FFF2-40B4-BE49-F238E27FC236}">
                  <a16:creationId xmlns:a16="http://schemas.microsoft.com/office/drawing/2014/main" id="{F765ABA2-AF4E-101A-D773-761445027184}"/>
                </a:ext>
              </a:extLst>
            </p:cNvPr>
            <p:cNvSpPr txBox="1"/>
            <p:nvPr/>
          </p:nvSpPr>
          <p:spPr>
            <a:xfrm>
              <a:off x="8735486" y="4683235"/>
              <a:ext cx="2352588" cy="523220"/>
            </a:xfrm>
            <a:prstGeom prst="rect">
              <a:avLst/>
            </a:prstGeom>
            <a:noFill/>
          </p:spPr>
          <p:txBody>
            <a:bodyPr wrap="square" rtlCol="0">
              <a:spAutoFit/>
            </a:bodyPr>
            <a:lstStyle/>
            <a:p>
              <a:r>
                <a:rPr lang="ja-JP" altLang="en-US" sz="2800" b="1" dirty="0"/>
                <a:t>効果</a:t>
              </a:r>
              <a:r>
                <a:rPr kumimoji="1" lang="ja-JP" altLang="en-US" sz="2800" b="1" dirty="0"/>
                <a:t>あり</a:t>
              </a:r>
            </a:p>
          </p:txBody>
        </p:sp>
        <p:sp>
          <p:nvSpPr>
            <p:cNvPr id="34" name="テキスト ボックス 33">
              <a:extLst>
                <a:ext uri="{FF2B5EF4-FFF2-40B4-BE49-F238E27FC236}">
                  <a16:creationId xmlns:a16="http://schemas.microsoft.com/office/drawing/2014/main" id="{D4E4710B-FFED-4E53-6477-4B255D31E7C5}"/>
                </a:ext>
              </a:extLst>
            </p:cNvPr>
            <p:cNvSpPr txBox="1"/>
            <p:nvPr/>
          </p:nvSpPr>
          <p:spPr>
            <a:xfrm>
              <a:off x="5410760" y="4777372"/>
              <a:ext cx="2352588" cy="523220"/>
            </a:xfrm>
            <a:prstGeom prst="rect">
              <a:avLst/>
            </a:prstGeom>
            <a:noFill/>
          </p:spPr>
          <p:txBody>
            <a:bodyPr wrap="square" rtlCol="0">
              <a:spAutoFit/>
            </a:bodyPr>
            <a:lstStyle/>
            <a:p>
              <a:r>
                <a:rPr lang="ja-JP" altLang="en-US" sz="2800" b="1" dirty="0"/>
                <a:t>効果なし</a:t>
              </a:r>
              <a:endParaRPr kumimoji="1" lang="ja-JP" altLang="en-US" sz="2800" b="1" dirty="0"/>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462A6E38-B354-E187-B159-53157EB92C53}"/>
                    </a:ext>
                  </a:extLst>
                </p:cNvPr>
                <p:cNvSpPr txBox="1"/>
                <p:nvPr/>
              </p:nvSpPr>
              <p:spPr>
                <a:xfrm>
                  <a:off x="8306945" y="4283980"/>
                  <a:ext cx="85708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rPr>
                            </m:ctrlPr>
                          </m:sSubPr>
                          <m:e>
                            <m:r>
                              <a:rPr lang="ja-JP" altLang="en-US" sz="2400" b="1" i="1">
                                <a:latin typeface="Cambria Math" panose="02040503050406030204" pitchFamily="18" charset="0"/>
                              </a:rPr>
                              <m:t>結果</m:t>
                            </m:r>
                            <m:r>
                              <a:rPr kumimoji="1" lang="en-US" altLang="ja-JP" sz="2400" b="1" i="1" smtClean="0">
                                <a:latin typeface="Cambria Math" panose="02040503050406030204" pitchFamily="18" charset="0"/>
                              </a:rPr>
                              <m:t>𝒚</m:t>
                            </m:r>
                          </m:e>
                          <m:sub>
                            <m:r>
                              <a:rPr kumimoji="1" lang="en-US" altLang="ja-JP" sz="2400" b="1" i="1" smtClean="0">
                                <a:latin typeface="Cambria Math" panose="02040503050406030204" pitchFamily="18" charset="0"/>
                              </a:rPr>
                              <m:t>𝟏</m:t>
                            </m:r>
                          </m:sub>
                        </m:sSub>
                      </m:oMath>
                    </m:oMathPara>
                  </a14:m>
                  <a:endParaRPr lang="ja-JP" altLang="en-US" sz="2400" b="1" dirty="0"/>
                </a:p>
              </p:txBody>
            </p:sp>
          </mc:Choice>
          <mc:Fallback xmlns="">
            <p:sp>
              <p:nvSpPr>
                <p:cNvPr id="36" name="テキスト ボックス 35">
                  <a:extLst>
                    <a:ext uri="{FF2B5EF4-FFF2-40B4-BE49-F238E27FC236}">
                      <a16:creationId xmlns:a16="http://schemas.microsoft.com/office/drawing/2014/main" id="{462A6E38-B354-E187-B159-53157EB92C53}"/>
                    </a:ext>
                  </a:extLst>
                </p:cNvPr>
                <p:cNvSpPr txBox="1">
                  <a:spLocks noRot="1" noChangeAspect="1" noMove="1" noResize="1" noEditPoints="1" noAdjustHandles="1" noChangeArrowheads="1" noChangeShapeType="1" noTextEdit="1"/>
                </p:cNvSpPr>
                <p:nvPr/>
              </p:nvSpPr>
              <p:spPr>
                <a:xfrm>
                  <a:off x="8306945" y="4283980"/>
                  <a:ext cx="857082" cy="461665"/>
                </a:xfrm>
                <a:prstGeom prst="rect">
                  <a:avLst/>
                </a:prstGeom>
                <a:blipFill>
                  <a:blip r:embed="rId6"/>
                  <a:stretch>
                    <a:fillRect l="-5674" r="-27660" b="-131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88D3A1BC-8658-CCA3-B33D-1414C28A3F21}"/>
                    </a:ext>
                  </a:extLst>
                </p:cNvPr>
                <p:cNvSpPr txBox="1"/>
                <p:nvPr/>
              </p:nvSpPr>
              <p:spPr>
                <a:xfrm>
                  <a:off x="4876510" y="4283979"/>
                  <a:ext cx="1302096"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ja-JP" altLang="en-US" sz="2400" b="1" i="1">
                            <a:latin typeface="Cambria Math" panose="02040503050406030204" pitchFamily="18" charset="0"/>
                          </a:rPr>
                          <m:t>結果</m:t>
                        </m:r>
                        <m:sSub>
                          <m:sSubPr>
                            <m:ctrlPr>
                              <a:rPr kumimoji="1" lang="en-US" altLang="ja-JP" sz="2400" b="1" i="1" smtClean="0">
                                <a:latin typeface="Cambria Math" panose="02040503050406030204" pitchFamily="18" charset="0"/>
                              </a:rPr>
                            </m:ctrlPr>
                          </m:sSubPr>
                          <m:e>
                            <m:r>
                              <a:rPr kumimoji="1" lang="en-US" altLang="ja-JP" sz="2400" b="1" i="1" smtClean="0">
                                <a:latin typeface="Cambria Math" panose="02040503050406030204" pitchFamily="18" charset="0"/>
                              </a:rPr>
                              <m:t>𝒚</m:t>
                            </m:r>
                          </m:e>
                          <m:sub>
                            <m:r>
                              <a:rPr kumimoji="1" lang="en-US" altLang="ja-JP" sz="2400" b="1" i="1" smtClean="0">
                                <a:latin typeface="Cambria Math" panose="02040503050406030204" pitchFamily="18" charset="0"/>
                              </a:rPr>
                              <m:t>𝟎</m:t>
                            </m:r>
                          </m:sub>
                        </m:sSub>
                      </m:oMath>
                    </m:oMathPara>
                  </a14:m>
                  <a:endParaRPr lang="ja-JP" altLang="en-US" sz="2400" b="1" dirty="0"/>
                </a:p>
              </p:txBody>
            </p:sp>
          </mc:Choice>
          <mc:Fallback xmlns="">
            <p:sp>
              <p:nvSpPr>
                <p:cNvPr id="37" name="テキスト ボックス 36">
                  <a:extLst>
                    <a:ext uri="{FF2B5EF4-FFF2-40B4-BE49-F238E27FC236}">
                      <a16:creationId xmlns:a16="http://schemas.microsoft.com/office/drawing/2014/main" id="{88D3A1BC-8658-CCA3-B33D-1414C28A3F21}"/>
                    </a:ext>
                  </a:extLst>
                </p:cNvPr>
                <p:cNvSpPr txBox="1">
                  <a:spLocks noRot="1" noChangeAspect="1" noMove="1" noResize="1" noEditPoints="1" noAdjustHandles="1" noChangeArrowheads="1" noChangeShapeType="1" noTextEdit="1"/>
                </p:cNvSpPr>
                <p:nvPr/>
              </p:nvSpPr>
              <p:spPr>
                <a:xfrm>
                  <a:off x="4876510" y="4283979"/>
                  <a:ext cx="1302096" cy="461665"/>
                </a:xfrm>
                <a:prstGeom prst="rect">
                  <a:avLst/>
                </a:prstGeom>
                <a:blipFill>
                  <a:blip r:embed="rId7"/>
                  <a:stretch>
                    <a:fillRect b="-13158"/>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2920886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0D2967-61F0-B146-B32D-A89D74E5EB0D}"/>
              </a:ext>
            </a:extLst>
          </p:cNvPr>
          <p:cNvSpPr>
            <a:spLocks noGrp="1"/>
          </p:cNvSpPr>
          <p:nvPr>
            <p:ph type="title"/>
          </p:nvPr>
        </p:nvSpPr>
        <p:spPr/>
        <p:txBody>
          <a:bodyPr/>
          <a:lstStyle/>
          <a:p>
            <a:r>
              <a:rPr kumimoji="1" lang="en-US" altLang="ja-JP" dirty="0"/>
              <a:t>ATE</a:t>
            </a:r>
            <a:r>
              <a:rPr kumimoji="1" lang="ja-JP" altLang="en-US" dirty="0"/>
              <a:t>推定の実験結果</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E992725-4B74-5809-647E-68587D9D2C4A}"/>
                  </a:ext>
                </a:extLst>
              </p:cNvPr>
              <p:cNvSpPr>
                <a:spLocks noGrp="1"/>
              </p:cNvSpPr>
              <p:nvPr>
                <p:ph idx="1"/>
              </p:nvPr>
            </p:nvSpPr>
            <p:spPr>
              <a:xfrm>
                <a:off x="838200" y="1253330"/>
                <a:ext cx="10868608" cy="5434549"/>
              </a:xfrm>
            </p:spPr>
            <p:txBody>
              <a:bodyPr>
                <a:normAutofit/>
              </a:bodyPr>
              <a:lstStyle/>
              <a:p>
                <a:endParaRPr lang="en-US" altLang="ja-JP" dirty="0"/>
              </a:p>
              <a:p>
                <a:r>
                  <a:rPr lang="en-US" altLang="ja-JP" dirty="0"/>
                  <a:t>       </a:t>
                </a:r>
                <a:r>
                  <a:rPr lang="ja-JP" altLang="en-US" dirty="0"/>
                  <a:t>　　　　　　　　　　　　　　　　　　　提案手法の精度が</a:t>
                </a:r>
                <a:br>
                  <a:rPr lang="en-US" altLang="ja-JP" dirty="0"/>
                </a:br>
                <a:r>
                  <a:rPr lang="ja-JP" altLang="en-US" dirty="0"/>
                  <a:t>　　　　　　　　　　　　　　　　　　　　　最も高くなる</a:t>
                </a:r>
                <a:endParaRPr lang="en-US" altLang="ja-JP" dirty="0"/>
              </a:p>
              <a:p>
                <a:pPr marL="0" indent="0">
                  <a:buNone/>
                </a:pPr>
                <a:endParaRPr lang="en-US" altLang="ja-JP" dirty="0"/>
              </a:p>
              <a:p>
                <a:pPr marL="0" indent="0">
                  <a:buNone/>
                </a:pPr>
                <a:endParaRPr lang="en-US" altLang="ja-JP" sz="1200" dirty="0"/>
              </a:p>
              <a:p>
                <a:pPr marL="0" indent="0">
                  <a:buNone/>
                </a:pPr>
                <a:r>
                  <a:rPr lang="en-US" altLang="ja-JP" dirty="0"/>
                  <a:t>Bias</a:t>
                </a:r>
                <a:r>
                  <a:rPr lang="ja-JP" altLang="en-US" dirty="0"/>
                  <a:t>の定義</a:t>
                </a:r>
                <a:endParaRPr lang="en-US" altLang="ja-JP"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𝐵𝑖𝑎𝑠</m:t>
                      </m:r>
                      <m:r>
                        <a:rPr lang="en-US" altLang="ja-JP" i="1">
                          <a:latin typeface="Cambria Math" panose="02040503050406030204" pitchFamily="18" charset="0"/>
                        </a:rPr>
                        <m:t>=</m:t>
                      </m:r>
                      <m:r>
                        <a:rPr lang="en-US" altLang="ja-JP" i="1">
                          <a:latin typeface="Cambria Math" panose="02040503050406030204" pitchFamily="18" charset="0"/>
                        </a:rPr>
                        <m:t>𝐸</m:t>
                      </m:r>
                      <m:r>
                        <a:rPr lang="en-US" altLang="ja-JP" i="1">
                          <a:latin typeface="Cambria Math" panose="02040503050406030204" pitchFamily="18" charset="0"/>
                        </a:rPr>
                        <m:t>[</m:t>
                      </m:r>
                      <m:acc>
                        <m:accPr>
                          <m:chr m:val="̂"/>
                          <m:ctrlPr>
                            <a:rPr lang="en-US" altLang="ja-JP" i="1">
                              <a:latin typeface="Cambria Math" panose="02040503050406030204" pitchFamily="18" charset="0"/>
                            </a:rPr>
                          </m:ctrlPr>
                        </m:accPr>
                        <m:e>
                          <m:r>
                            <a:rPr lang="en-US" altLang="ja-JP" i="1">
                              <a:latin typeface="Cambria Math" panose="02040503050406030204" pitchFamily="18" charset="0"/>
                            </a:rPr>
                            <m:t> </m:t>
                          </m:r>
                          <m:r>
                            <a:rPr lang="en-US" altLang="ja-JP" i="1">
                              <a:latin typeface="Cambria Math" panose="02040503050406030204" pitchFamily="18" charset="0"/>
                            </a:rPr>
                            <m:t>𝐴𝑇𝐸</m:t>
                          </m:r>
                          <m:r>
                            <a:rPr lang="en-US" altLang="ja-JP" i="1">
                              <a:latin typeface="Cambria Math" panose="02040503050406030204" pitchFamily="18" charset="0"/>
                            </a:rPr>
                            <m:t> </m:t>
                          </m:r>
                        </m:e>
                      </m:acc>
                      <m:r>
                        <a:rPr lang="en-US" altLang="ja-JP" i="1">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𝐴𝑇𝐸</m:t>
                          </m:r>
                        </m:e>
                        <m:sub>
                          <m:r>
                            <a:rPr lang="en-US" altLang="ja-JP" i="1" dirty="0">
                              <a:latin typeface="Cambria Math" panose="02040503050406030204" pitchFamily="18" charset="0"/>
                            </a:rPr>
                            <m:t>𝑡𝑟𝑢𝑒</m:t>
                          </m:r>
                        </m:sub>
                      </m:sSub>
                      <m:r>
                        <a:rPr lang="en-US" altLang="ja-JP" i="1">
                          <a:latin typeface="Cambria Math" panose="02040503050406030204" pitchFamily="18" charset="0"/>
                        </a:rPr>
                        <m:t>]</m:t>
                      </m:r>
                    </m:oMath>
                  </m:oMathPara>
                </a14:m>
                <a:endParaRPr lang="en-US" altLang="ja-JP" dirty="0"/>
              </a:p>
              <a:p>
                <a:pPr marL="0" indent="0">
                  <a:buNone/>
                </a:pPr>
                <a:r>
                  <a:rPr lang="ja-JP" altLang="en-US" dirty="0"/>
                  <a:t>より</a:t>
                </a:r>
                <a:r>
                  <a:rPr lang="en-US" altLang="ja-JP" dirty="0"/>
                  <a:t>, </a:t>
                </a:r>
                <a:r>
                  <a:rPr lang="ja-JP" altLang="en-US" dirty="0"/>
                  <a:t>以下が成り立つ</a:t>
                </a:r>
                <a:r>
                  <a:rPr lang="en-US" altLang="ja-JP" dirty="0"/>
                  <a:t>. </a:t>
                </a:r>
              </a:p>
              <a:p>
                <a:pPr marL="0" indent="0">
                  <a:buNone/>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𝐸</m:t>
                      </m:r>
                      <m:d>
                        <m:dPr>
                          <m:begChr m:val="["/>
                          <m:endChr m:val="]"/>
                          <m:ctrlPr>
                            <a:rPr lang="en-US" altLang="ja-JP" i="1">
                              <a:latin typeface="Cambria Math" panose="02040503050406030204" pitchFamily="18" charset="0"/>
                            </a:rPr>
                          </m:ctrlPr>
                        </m:d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 </m:t>
                              </m:r>
                              <m:r>
                                <a:rPr lang="en-US" altLang="ja-JP" i="1">
                                  <a:latin typeface="Cambria Math" panose="02040503050406030204" pitchFamily="18" charset="0"/>
                                </a:rPr>
                                <m:t>𝐴𝑇𝐸</m:t>
                              </m:r>
                              <m:r>
                                <a:rPr lang="en-US" altLang="ja-JP" i="1">
                                  <a:latin typeface="Cambria Math" panose="02040503050406030204" pitchFamily="18" charset="0"/>
                                </a:rPr>
                                <m:t> </m:t>
                              </m:r>
                            </m:e>
                          </m:acc>
                        </m:e>
                      </m:d>
                      <m:r>
                        <a:rPr lang="en-US" altLang="ja-JP" b="0" i="1" smtClean="0">
                          <a:latin typeface="Cambria Math" panose="02040503050406030204" pitchFamily="18" charset="0"/>
                        </a:rPr>
                        <m:t>=</m:t>
                      </m:r>
                      <m:r>
                        <a:rPr lang="en-US" altLang="ja-JP" b="0" i="1" smtClean="0">
                          <a:latin typeface="Cambria Math" panose="02040503050406030204" pitchFamily="18" charset="0"/>
                        </a:rPr>
                        <m:t>𝐵𝑖𝑎𝑠</m:t>
                      </m:r>
                      <m:r>
                        <a:rPr lang="en-US" altLang="ja-JP" b="0" i="1" smtClean="0">
                          <a:latin typeface="Cambria Math" panose="02040503050406030204" pitchFamily="18" charset="0"/>
                        </a:rPr>
                        <m:t>+</m:t>
                      </m:r>
                      <m:r>
                        <a:rPr lang="en-US" altLang="ja-JP" b="0" i="1" smtClean="0">
                          <a:latin typeface="Cambria Math" panose="02040503050406030204" pitchFamily="18" charset="0"/>
                        </a:rPr>
                        <m:t>𝐸</m:t>
                      </m:r>
                      <m:d>
                        <m:dPr>
                          <m:begChr m:val="["/>
                          <m:endChr m:val="]"/>
                          <m:ctrlPr>
                            <a:rPr lang="en-US" altLang="ja-JP" b="0" i="1" smtClean="0">
                              <a:latin typeface="Cambria Math" panose="02040503050406030204" pitchFamily="18" charset="0"/>
                            </a:rPr>
                          </m:ctrlPr>
                        </m:dPr>
                        <m:e>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𝐴𝑇𝐸</m:t>
                              </m:r>
                            </m:e>
                            <m:sub>
                              <m:r>
                                <a:rPr lang="en-US" altLang="ja-JP" b="0" i="1" dirty="0" smtClean="0">
                                  <a:latin typeface="Cambria Math" panose="02040503050406030204" pitchFamily="18" charset="0"/>
                                </a:rPr>
                                <m:t>𝑡𝑟𝑢𝑒</m:t>
                              </m:r>
                            </m:sub>
                          </m:sSub>
                        </m:e>
                      </m:d>
                      <m:r>
                        <a:rPr lang="en-US" altLang="ja-JP" b="0" i="1" smtClean="0">
                          <a:latin typeface="Cambria Math" panose="02040503050406030204" pitchFamily="18" charset="0"/>
                        </a:rPr>
                        <m:t>=</m:t>
                      </m:r>
                      <m:r>
                        <a:rPr lang="en-US" altLang="ja-JP" b="0" i="1" smtClean="0">
                          <a:latin typeface="Cambria Math" panose="02040503050406030204" pitchFamily="18" charset="0"/>
                        </a:rPr>
                        <m:t>𝐵𝑖𝑎𝑠</m:t>
                      </m:r>
                      <m:r>
                        <a:rPr lang="en-US" altLang="ja-JP" b="0" i="1" smtClean="0">
                          <a:latin typeface="Cambria Math" panose="02040503050406030204" pitchFamily="18" charset="0"/>
                        </a:rPr>
                        <m:t>+0.0779</m:t>
                      </m:r>
                    </m:oMath>
                  </m:oMathPara>
                </a14:m>
                <a:br>
                  <a:rPr lang="en-US" altLang="ja-JP" dirty="0"/>
                </a:br>
                <a:endParaRPr lang="en-US" altLang="ja-JP" dirty="0"/>
              </a:p>
              <a:p>
                <a:pPr marL="0" indent="0">
                  <a:buNone/>
                </a:pPr>
                <a:endParaRPr lang="en-US" altLang="ja-JP" dirty="0"/>
              </a:p>
              <a:p>
                <a:pPr marL="0" indent="0">
                  <a:buNone/>
                </a:pPr>
                <a:r>
                  <a:rPr lang="en-US" altLang="ja-JP" dirty="0"/>
                  <a:t>Bias </a:t>
                </a:r>
                <a:r>
                  <a:rPr lang="ja-JP" altLang="en-US" dirty="0"/>
                  <a:t>の結果から</a:t>
                </a:r>
                <a:r>
                  <a:rPr lang="en-US" altLang="ja-JP" dirty="0"/>
                  <a:t>, </a:t>
                </a:r>
                <a:r>
                  <a:rPr lang="ja-JP" altLang="en-US" dirty="0"/>
                  <a:t>職業訓練に正の効果があると推定できたのは </a:t>
                </a:r>
                <a:r>
                  <a:rPr lang="en-US" altLang="ja-JP" dirty="0"/>
                  <a:t>GBN</a:t>
                </a:r>
                <a:r>
                  <a:rPr lang="ja-JP" altLang="en-US" dirty="0"/>
                  <a:t>と提案手法のみである</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pPr marL="0" indent="0">
                  <a:buNone/>
                </a:pPr>
                <a:endParaRPr lang="en-US" altLang="ja-JP" dirty="0"/>
              </a:p>
            </p:txBody>
          </p:sp>
        </mc:Choice>
        <mc:Fallback xmlns="">
          <p:sp>
            <p:nvSpPr>
              <p:cNvPr id="3" name="コンテンツ プレースホルダー 2">
                <a:extLst>
                  <a:ext uri="{FF2B5EF4-FFF2-40B4-BE49-F238E27FC236}">
                    <a16:creationId xmlns:a16="http://schemas.microsoft.com/office/drawing/2014/main" id="{7E992725-4B74-5809-647E-68587D9D2C4A}"/>
                  </a:ext>
                </a:extLst>
              </p:cNvPr>
              <p:cNvSpPr>
                <a:spLocks noGrp="1" noRot="1" noChangeAspect="1" noMove="1" noResize="1" noEditPoints="1" noAdjustHandles="1" noChangeArrowheads="1" noChangeShapeType="1" noTextEdit="1"/>
              </p:cNvSpPr>
              <p:nvPr>
                <p:ph idx="1"/>
              </p:nvPr>
            </p:nvSpPr>
            <p:spPr>
              <a:xfrm>
                <a:off x="838200" y="1253330"/>
                <a:ext cx="10868608" cy="5434549"/>
              </a:xfrm>
              <a:blipFill>
                <a:blip r:embed="rId3"/>
                <a:stretch>
                  <a:fillRect l="-1178" b="-3591"/>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3D063E18-926B-2559-CA57-434BFEAA7369}"/>
              </a:ext>
            </a:extLst>
          </p:cNvPr>
          <p:cNvPicPr>
            <a:picLocks noChangeAspect="1"/>
          </p:cNvPicPr>
          <p:nvPr/>
        </p:nvPicPr>
        <p:blipFill>
          <a:blip r:embed="rId4"/>
          <a:stretch>
            <a:fillRect/>
          </a:stretch>
        </p:blipFill>
        <p:spPr>
          <a:xfrm>
            <a:off x="485192" y="1078113"/>
            <a:ext cx="7173326" cy="2172003"/>
          </a:xfrm>
          <a:prstGeom prst="rect">
            <a:avLst/>
          </a:prstGeom>
        </p:spPr>
      </p:pic>
      <p:pic>
        <p:nvPicPr>
          <p:cNvPr id="6" name="図 5">
            <a:extLst>
              <a:ext uri="{FF2B5EF4-FFF2-40B4-BE49-F238E27FC236}">
                <a16:creationId xmlns:a16="http://schemas.microsoft.com/office/drawing/2014/main" id="{CE466B6D-6601-7F83-D527-3413BD28250C}"/>
              </a:ext>
            </a:extLst>
          </p:cNvPr>
          <p:cNvPicPr>
            <a:picLocks noChangeAspect="1"/>
          </p:cNvPicPr>
          <p:nvPr/>
        </p:nvPicPr>
        <p:blipFill>
          <a:blip r:embed="rId5"/>
          <a:stretch>
            <a:fillRect/>
          </a:stretch>
        </p:blipFill>
        <p:spPr>
          <a:xfrm>
            <a:off x="95667" y="845703"/>
            <a:ext cx="8166340" cy="2404413"/>
          </a:xfrm>
          <a:prstGeom prst="rect">
            <a:avLst/>
          </a:prstGeom>
        </p:spPr>
      </p:pic>
    </p:spTree>
    <p:extLst>
      <p:ext uri="{BB962C8B-B14F-4D97-AF65-F5344CB8AC3E}">
        <p14:creationId xmlns:p14="http://schemas.microsoft.com/office/powerpoint/2010/main" val="594980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A32B5D46-8966-437C-402F-962BC5F4F2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9470" y="839755"/>
            <a:ext cx="8262530" cy="6018245"/>
          </a:xfrm>
          <a:prstGeom prst="rect">
            <a:avLst/>
          </a:prstGeom>
        </p:spPr>
      </p:pic>
      <p:sp>
        <p:nvSpPr>
          <p:cNvPr id="2" name="タイトル 1">
            <a:extLst>
              <a:ext uri="{FF2B5EF4-FFF2-40B4-BE49-F238E27FC236}">
                <a16:creationId xmlns:a16="http://schemas.microsoft.com/office/drawing/2014/main" id="{D8847B22-98F1-8B19-BD6F-52F0FF568B01}"/>
              </a:ext>
            </a:extLst>
          </p:cNvPr>
          <p:cNvSpPr>
            <a:spLocks noGrp="1"/>
          </p:cNvSpPr>
          <p:nvPr>
            <p:ph type="title"/>
          </p:nvPr>
        </p:nvSpPr>
        <p:spPr>
          <a:xfrm>
            <a:off x="0" y="18256"/>
            <a:ext cx="10515600" cy="914806"/>
          </a:xfrm>
        </p:spPr>
        <p:txBody>
          <a:bodyPr/>
          <a:lstStyle/>
          <a:p>
            <a:r>
              <a:rPr lang="en-US" altLang="ja-JP" dirty="0"/>
              <a:t>Jobs</a:t>
            </a:r>
            <a:r>
              <a:rPr lang="ja-JP" altLang="en-US" dirty="0"/>
              <a:t>データの確率的因果構造</a:t>
            </a:r>
            <a:endParaRPr kumimoji="1" lang="ja-JP" altLang="en-US" dirty="0"/>
          </a:p>
        </p:txBody>
      </p:sp>
      <p:sp>
        <p:nvSpPr>
          <p:cNvPr id="3" name="コンテンツ プレースホルダー 2">
            <a:extLst>
              <a:ext uri="{FF2B5EF4-FFF2-40B4-BE49-F238E27FC236}">
                <a16:creationId xmlns:a16="http://schemas.microsoft.com/office/drawing/2014/main" id="{27B1FAF8-230E-02EB-D44F-5473A1DB0127}"/>
              </a:ext>
            </a:extLst>
          </p:cNvPr>
          <p:cNvSpPr>
            <a:spLocks noGrp="1"/>
          </p:cNvSpPr>
          <p:nvPr>
            <p:ph idx="1"/>
          </p:nvPr>
        </p:nvSpPr>
        <p:spPr>
          <a:xfrm>
            <a:off x="229340" y="4327451"/>
            <a:ext cx="6136736" cy="2349796"/>
          </a:xfrm>
        </p:spPr>
        <p:txBody>
          <a:bodyPr>
            <a:normAutofit/>
          </a:bodyPr>
          <a:lstStyle/>
          <a:p>
            <a:pPr marL="0" indent="0">
              <a:buNone/>
            </a:pPr>
            <a:r>
              <a:rPr lang="ja-JP" altLang="en-US" dirty="0"/>
              <a:t>提案手法は対象が黒人の方か</a:t>
            </a:r>
            <a:r>
              <a:rPr lang="en-US" altLang="ja-JP" dirty="0"/>
              <a:t>,</a:t>
            </a:r>
            <a:r>
              <a:rPr lang="ja-JP" altLang="en-US" dirty="0"/>
              <a:t> 結婚の有無</a:t>
            </a:r>
            <a:r>
              <a:rPr lang="en-US" altLang="ja-JP" dirty="0"/>
              <a:t>, </a:t>
            </a:r>
            <a:r>
              <a:rPr lang="ja-JP" altLang="en-US" dirty="0"/>
              <a:t>ヒスパニックの方かどうかで</a:t>
            </a:r>
            <a:br>
              <a:rPr lang="en-US" altLang="ja-JP" dirty="0"/>
            </a:br>
            <a:r>
              <a:rPr lang="ja-JP" altLang="en-US" dirty="0"/>
              <a:t>傾向スコアの推定を行った</a:t>
            </a:r>
            <a:endParaRPr kumimoji="1" lang="ja-JP" altLang="en-US" dirty="0"/>
          </a:p>
        </p:txBody>
      </p:sp>
    </p:spTree>
    <p:extLst>
      <p:ext uri="{BB962C8B-B14F-4D97-AF65-F5344CB8AC3E}">
        <p14:creationId xmlns:p14="http://schemas.microsoft.com/office/powerpoint/2010/main" val="407719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3E7DA1-624B-0222-38E6-916F9C7613D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FD3B1D6-CD70-450B-09D0-D38F3FFC4EA9}"/>
              </a:ext>
            </a:extLst>
          </p:cNvPr>
          <p:cNvSpPr>
            <a:spLocks noGrp="1"/>
          </p:cNvSpPr>
          <p:nvPr>
            <p:ph type="title"/>
          </p:nvPr>
        </p:nvSpPr>
        <p:spPr>
          <a:xfrm>
            <a:off x="403790" y="75"/>
            <a:ext cx="10515600" cy="795037"/>
          </a:xfrm>
        </p:spPr>
        <p:txBody>
          <a:bodyPr/>
          <a:lstStyle/>
          <a:p>
            <a:r>
              <a:rPr lang="en-US" altLang="ja-JP" dirty="0"/>
              <a:t>Twin</a:t>
            </a:r>
            <a:r>
              <a:rPr kumimoji="1" lang="en-US" altLang="ja-JP" dirty="0"/>
              <a:t>s</a:t>
            </a:r>
            <a:r>
              <a:rPr kumimoji="1" lang="ja-JP" altLang="en-US" dirty="0"/>
              <a:t>データセット</a:t>
            </a:r>
          </a:p>
        </p:txBody>
      </p:sp>
      <p:sp>
        <p:nvSpPr>
          <p:cNvPr id="3" name="コンテンツ プレースホルダー 2">
            <a:extLst>
              <a:ext uri="{FF2B5EF4-FFF2-40B4-BE49-F238E27FC236}">
                <a16:creationId xmlns:a16="http://schemas.microsoft.com/office/drawing/2014/main" id="{50173F5F-6566-F38B-E4A4-92E12782381A}"/>
              </a:ext>
            </a:extLst>
          </p:cNvPr>
          <p:cNvSpPr>
            <a:spLocks noGrp="1"/>
          </p:cNvSpPr>
          <p:nvPr>
            <p:ph idx="1"/>
          </p:nvPr>
        </p:nvSpPr>
        <p:spPr>
          <a:xfrm>
            <a:off x="242058" y="928035"/>
            <a:ext cx="5853942" cy="2010843"/>
          </a:xfrm>
        </p:spPr>
        <p:txBody>
          <a:bodyPr>
            <a:normAutofit lnSpcReduction="10000"/>
          </a:bodyPr>
          <a:lstStyle/>
          <a:p>
            <a:pPr marL="0" indent="0">
              <a:buNone/>
            </a:pPr>
            <a:r>
              <a:rPr lang="ja-JP" altLang="en-US" b="1" dirty="0"/>
              <a:t>  </a:t>
            </a:r>
            <a:r>
              <a:rPr kumimoji="1" lang="ja-JP" altLang="en-US" b="1" dirty="0"/>
              <a:t>概要</a:t>
            </a:r>
            <a:endParaRPr kumimoji="1" lang="en-US" altLang="ja-JP" sz="2400" b="1" dirty="0"/>
          </a:p>
          <a:p>
            <a:pPr marL="0" indent="0">
              <a:buNone/>
            </a:pPr>
            <a:r>
              <a:rPr lang="en-US" altLang="ja-JP" sz="2400" dirty="0"/>
              <a:t>1989</a:t>
            </a:r>
            <a:r>
              <a:rPr lang="ja-JP" altLang="en-US" sz="2400" dirty="0"/>
              <a:t>年から</a:t>
            </a:r>
            <a:r>
              <a:rPr lang="en-US" altLang="ja-JP" sz="2400" dirty="0"/>
              <a:t>1991</a:t>
            </a:r>
            <a:r>
              <a:rPr lang="ja-JP" altLang="en-US" sz="2400" dirty="0"/>
              <a:t>年の米国での全出生記録から得られた実データセット</a:t>
            </a:r>
            <a:r>
              <a:rPr lang="en-US" altLang="ja-JP" sz="2400" dirty="0"/>
              <a:t>[13]</a:t>
            </a:r>
          </a:p>
          <a:p>
            <a:pPr marL="0" indent="0">
              <a:buNone/>
            </a:pPr>
            <a:r>
              <a:rPr lang="ja-JP" altLang="en-US" sz="2400" dirty="0"/>
              <a:t>乳幼児の出生体重による死亡率を評価</a:t>
            </a:r>
            <a:br>
              <a:rPr lang="en-US" altLang="ja-JP" sz="2400" dirty="0"/>
            </a:br>
            <a:r>
              <a:rPr lang="ja-JP" altLang="en-US" sz="2400" dirty="0"/>
              <a:t>するために使用される</a:t>
            </a:r>
            <a:endParaRPr kumimoji="1" lang="en-US" altLang="ja-JP" sz="2400" dirty="0"/>
          </a:p>
        </p:txBody>
      </p:sp>
      <p:sp>
        <p:nvSpPr>
          <p:cNvPr id="4" name="コンテンツ プレースホルダー 2">
            <a:extLst>
              <a:ext uri="{FF2B5EF4-FFF2-40B4-BE49-F238E27FC236}">
                <a16:creationId xmlns:a16="http://schemas.microsoft.com/office/drawing/2014/main" id="{BA0E6639-1A27-BF58-77BC-FE43ED6DA46D}"/>
              </a:ext>
            </a:extLst>
          </p:cNvPr>
          <p:cNvSpPr txBox="1">
            <a:spLocks/>
          </p:cNvSpPr>
          <p:nvPr/>
        </p:nvSpPr>
        <p:spPr>
          <a:xfrm>
            <a:off x="344355" y="3235771"/>
            <a:ext cx="5362528" cy="327318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b="1" dirty="0"/>
              <a:t>データの特徴</a:t>
            </a:r>
            <a:endParaRPr lang="en-US" altLang="ja-JP" b="1" dirty="0"/>
          </a:p>
          <a:p>
            <a:endParaRPr lang="en-US" altLang="ja-JP" sz="2400" dirty="0"/>
          </a:p>
          <a:p>
            <a:endParaRPr lang="en-US" altLang="ja-JP" sz="2400" dirty="0"/>
          </a:p>
          <a:p>
            <a:pPr marL="0" indent="0">
              <a:buNone/>
            </a:pPr>
            <a:endParaRPr lang="en-US" altLang="ja-JP" sz="2400" dirty="0"/>
          </a:p>
          <a:p>
            <a:pPr marL="0" indent="0">
              <a:buNone/>
            </a:pPr>
            <a:endParaRPr lang="en-US" altLang="ja-JP" sz="2400" dirty="0"/>
          </a:p>
          <a:p>
            <a:pPr marL="0" indent="0">
              <a:buNone/>
            </a:pPr>
            <a:r>
              <a:rPr lang="ja-JP" altLang="en-US" sz="2400" dirty="0"/>
              <a:t>死亡率</a:t>
            </a:r>
            <a:r>
              <a:rPr lang="en-US" altLang="ja-JP" sz="2400" dirty="0"/>
              <a:t>:</a:t>
            </a:r>
            <a:r>
              <a:rPr lang="ja-JP" altLang="en-US" sz="2400" dirty="0"/>
              <a:t>  </a:t>
            </a:r>
            <a:r>
              <a:rPr lang="en-US" altLang="ja-JP" sz="2400" dirty="0"/>
              <a:t>14.92%   </a:t>
            </a:r>
            <a:r>
              <a:rPr lang="ja-JP" altLang="en-US" sz="2400" dirty="0"/>
              <a:t>　</a:t>
            </a:r>
            <a:r>
              <a:rPr lang="en-US" altLang="ja-JP" sz="2400" dirty="0"/>
              <a:t>   </a:t>
            </a:r>
            <a:r>
              <a:rPr lang="ja-JP" altLang="en-US" sz="2400" dirty="0"/>
              <a:t>　</a:t>
            </a:r>
            <a:r>
              <a:rPr lang="en-US" altLang="ja-JP" sz="2400" dirty="0"/>
              <a:t>  </a:t>
            </a:r>
            <a:r>
              <a:rPr lang="en-US" altLang="ja-JP" sz="2400" dirty="0">
                <a:solidFill>
                  <a:srgbClr val="C00000"/>
                </a:solidFill>
              </a:rPr>
              <a:t>16.91%</a:t>
            </a:r>
          </a:p>
          <a:p>
            <a:pPr marL="0" indent="0">
              <a:buNone/>
            </a:pPr>
            <a:r>
              <a:rPr lang="ja-JP" altLang="en-US" sz="2000" dirty="0"/>
              <a:t>　　　　　</a:t>
            </a:r>
            <a:r>
              <a:rPr lang="ja-JP" altLang="en-US" sz="2400" dirty="0"/>
              <a:t>真の</a:t>
            </a:r>
            <a:r>
              <a:rPr lang="en-US" altLang="ja-JP" sz="2400" dirty="0"/>
              <a:t>ATE</a:t>
            </a:r>
            <a:r>
              <a:rPr lang="ja-JP" altLang="en-US" sz="2400" dirty="0"/>
              <a:t>は</a:t>
            </a:r>
            <a:r>
              <a:rPr lang="en-US" altLang="ja-JP" sz="2400" dirty="0">
                <a:solidFill>
                  <a:srgbClr val="C00000"/>
                </a:solidFill>
              </a:rPr>
              <a:t>-0.0248</a:t>
            </a:r>
            <a:br>
              <a:rPr lang="en-US" altLang="ja-JP" sz="2000" dirty="0"/>
            </a:br>
            <a:endParaRPr lang="en-US" altLang="ja-JP" sz="2000" dirty="0"/>
          </a:p>
        </p:txBody>
      </p:sp>
      <p:pic>
        <p:nvPicPr>
          <p:cNvPr id="5" name="グラフィックス 4" descr="子供と風船">
            <a:extLst>
              <a:ext uri="{FF2B5EF4-FFF2-40B4-BE49-F238E27FC236}">
                <a16:creationId xmlns:a16="http://schemas.microsoft.com/office/drawing/2014/main" id="{47B87A54-FFE8-C4BE-FECB-6825FED11E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48204" y="4184721"/>
            <a:ext cx="1096526" cy="1096526"/>
          </a:xfrm>
          <a:prstGeom prst="rect">
            <a:avLst/>
          </a:prstGeom>
        </p:spPr>
      </p:pic>
      <p:pic>
        <p:nvPicPr>
          <p:cNvPr id="6" name="グラフィックス 5" descr="子供と風船">
            <a:extLst>
              <a:ext uri="{FF2B5EF4-FFF2-40B4-BE49-F238E27FC236}">
                <a16:creationId xmlns:a16="http://schemas.microsoft.com/office/drawing/2014/main" id="{32C3FC4D-65D6-1F21-E1B8-BF60E38A59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51949" y="4184721"/>
            <a:ext cx="1096527" cy="1096527"/>
          </a:xfrm>
          <a:prstGeom prst="rect">
            <a:avLst/>
          </a:prstGeom>
        </p:spPr>
      </p:pic>
      <p:sp>
        <p:nvSpPr>
          <p:cNvPr id="7" name="テキスト ボックス 6">
            <a:extLst>
              <a:ext uri="{FF2B5EF4-FFF2-40B4-BE49-F238E27FC236}">
                <a16:creationId xmlns:a16="http://schemas.microsoft.com/office/drawing/2014/main" id="{38EF308B-621D-5FB1-75DA-F54B02D891AC}"/>
              </a:ext>
            </a:extLst>
          </p:cNvPr>
          <p:cNvSpPr txBox="1"/>
          <p:nvPr/>
        </p:nvSpPr>
        <p:spPr>
          <a:xfrm>
            <a:off x="3515724" y="3782863"/>
            <a:ext cx="2145865" cy="461665"/>
          </a:xfrm>
          <a:prstGeom prst="rect">
            <a:avLst/>
          </a:prstGeom>
          <a:noFill/>
        </p:spPr>
        <p:txBody>
          <a:bodyPr wrap="square" rtlCol="0">
            <a:spAutoFit/>
          </a:bodyPr>
          <a:lstStyle/>
          <a:p>
            <a:r>
              <a:rPr kumimoji="1" lang="ja-JP" altLang="en-US" sz="2400" dirty="0"/>
              <a:t>軽い方 </a:t>
            </a:r>
            <a:r>
              <a:rPr lang="ja-JP" altLang="en-US" sz="2400" dirty="0"/>
              <a:t>ｚ</a:t>
            </a:r>
            <a:r>
              <a:rPr kumimoji="1" lang="en-US" altLang="ja-JP" sz="2400" dirty="0"/>
              <a:t>= 0</a:t>
            </a:r>
            <a:endParaRPr kumimoji="1" lang="ja-JP" altLang="en-US" sz="2400" dirty="0"/>
          </a:p>
        </p:txBody>
      </p:sp>
      <p:sp>
        <p:nvSpPr>
          <p:cNvPr id="8" name="テキスト ボックス 7">
            <a:extLst>
              <a:ext uri="{FF2B5EF4-FFF2-40B4-BE49-F238E27FC236}">
                <a16:creationId xmlns:a16="http://schemas.microsoft.com/office/drawing/2014/main" id="{2DB5A03E-3C1B-7DAF-5EF8-990E932BB0DD}"/>
              </a:ext>
            </a:extLst>
          </p:cNvPr>
          <p:cNvSpPr txBox="1"/>
          <p:nvPr/>
        </p:nvSpPr>
        <p:spPr>
          <a:xfrm>
            <a:off x="383037" y="3785936"/>
            <a:ext cx="2901549" cy="461665"/>
          </a:xfrm>
          <a:prstGeom prst="rect">
            <a:avLst/>
          </a:prstGeom>
          <a:noFill/>
        </p:spPr>
        <p:txBody>
          <a:bodyPr wrap="square" rtlCol="0">
            <a:spAutoFit/>
          </a:bodyPr>
          <a:lstStyle/>
          <a:p>
            <a:r>
              <a:rPr lang="ja-JP" altLang="en-US" sz="2400" dirty="0"/>
              <a:t>体重が重</a:t>
            </a:r>
            <a:r>
              <a:rPr kumimoji="1" lang="ja-JP" altLang="en-US" sz="2400" dirty="0"/>
              <a:t>い方 </a:t>
            </a:r>
            <a:r>
              <a:rPr lang="ja-JP" altLang="en-US" sz="2400" dirty="0"/>
              <a:t>ｚ</a:t>
            </a:r>
            <a:r>
              <a:rPr kumimoji="1" lang="en-US" altLang="ja-JP" sz="2400" dirty="0"/>
              <a:t>= 1</a:t>
            </a:r>
            <a:endParaRPr kumimoji="1" lang="ja-JP" altLang="en-US" sz="24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5BC5EB9-0A02-053D-F706-DB698DFB326D}"/>
                  </a:ext>
                </a:extLst>
              </p:cNvPr>
              <p:cNvSpPr txBox="1"/>
              <p:nvPr/>
            </p:nvSpPr>
            <p:spPr>
              <a:xfrm>
                <a:off x="6769150" y="4910945"/>
                <a:ext cx="4354012" cy="4168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Cambria Math" panose="02040503050406030204" pitchFamily="18" charset="0"/>
                        </a:rPr>
                        <m:t>𝑧</m:t>
                      </m:r>
                      <m:r>
                        <a:rPr lang="en-US" altLang="ja-JP" sz="2400" b="0" i="0" smtClean="0">
                          <a:latin typeface="Cambria Math" panose="02040503050406030204" pitchFamily="18" charset="0"/>
                          <a:ea typeface="Cambria Math" panose="02040503050406030204" pitchFamily="18" charset="0"/>
                        </a:rPr>
                        <m:t>|</m:t>
                      </m:r>
                      <m:r>
                        <a:rPr lang="en-US" altLang="ja-JP" sz="2400" b="1" i="0" smtClean="0">
                          <a:latin typeface="Cambria Math" panose="02040503050406030204" pitchFamily="18" charset="0"/>
                          <a:ea typeface="Cambria Math" panose="02040503050406030204" pitchFamily="18" charset="0"/>
                        </a:rPr>
                        <m:t>𝐱</m:t>
                      </m:r>
                      <m:r>
                        <a:rPr lang="en-US" altLang="ja-JP" sz="2400" b="0" i="1" smtClean="0">
                          <a:latin typeface="Cambria Math" panose="02040503050406030204" pitchFamily="18" charset="0"/>
                          <a:ea typeface="Cambria Math" panose="02040503050406030204" pitchFamily="18" charset="0"/>
                        </a:rPr>
                        <m:t> </m:t>
                      </m:r>
                      <m:r>
                        <a:rPr lang="en-US" altLang="ja-JP" sz="240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 </m:t>
                      </m:r>
                      <m:r>
                        <a:rPr lang="en-US" altLang="ja-JP" sz="2400" b="0" i="1" smtClean="0">
                          <a:latin typeface="Cambria Math" panose="02040503050406030204" pitchFamily="18" charset="0"/>
                          <a:ea typeface="Cambria Math" panose="02040503050406030204" pitchFamily="18" charset="0"/>
                        </a:rPr>
                        <m:t>𝐵𝑒𝑟𝑛</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𝑆𝑖𝑔𝑚𝑜𝑖𝑑</m:t>
                      </m:r>
                      <m:d>
                        <m:dPr>
                          <m:ctrlPr>
                            <a:rPr lang="en-US" altLang="ja-JP" sz="2400" b="0" i="1" smtClean="0">
                              <a:latin typeface="Cambria Math" panose="02040503050406030204" pitchFamily="18" charset="0"/>
                              <a:ea typeface="Cambria Math" panose="02040503050406030204" pitchFamily="18" charset="0"/>
                            </a:rPr>
                          </m:ctrlPr>
                        </m:dPr>
                        <m:e>
                          <m:sSup>
                            <m:sSupPr>
                              <m:ctrlPr>
                                <a:rPr lang="en-US" altLang="ja-JP" sz="2400" b="1" i="1" smtClean="0">
                                  <a:latin typeface="Cambria Math" panose="02040503050406030204" pitchFamily="18" charset="0"/>
                                  <a:ea typeface="Cambria Math" panose="02040503050406030204" pitchFamily="18" charset="0"/>
                                </a:rPr>
                              </m:ctrlPr>
                            </m:sSupPr>
                            <m:e>
                              <m:r>
                                <a:rPr lang="en-US" altLang="ja-JP" sz="2400" b="1" i="0" smtClean="0">
                                  <a:latin typeface="Cambria Math" panose="02040503050406030204" pitchFamily="18" charset="0"/>
                                  <a:ea typeface="Cambria Math" panose="02040503050406030204" pitchFamily="18" charset="0"/>
                                </a:rPr>
                                <m:t>𝐰</m:t>
                              </m:r>
                            </m:e>
                            <m:sup>
                              <m:r>
                                <m:rPr>
                                  <m:sty m:val="p"/>
                                </m:rPr>
                                <a:rPr lang="en-US" altLang="ja-JP" sz="2400" b="0" i="0" smtClean="0">
                                  <a:latin typeface="Cambria Math" panose="02040503050406030204" pitchFamily="18" charset="0"/>
                                  <a:ea typeface="Cambria Math" panose="02040503050406030204" pitchFamily="18" charset="0"/>
                                </a:rPr>
                                <m:t>T</m:t>
                              </m:r>
                            </m:sup>
                          </m:sSup>
                          <m:r>
                            <a:rPr lang="en-US" altLang="ja-JP" sz="2400" b="1" i="0" smtClean="0">
                              <a:latin typeface="Cambria Math" panose="02040503050406030204" pitchFamily="18" charset="0"/>
                              <a:ea typeface="Cambria Math" panose="02040503050406030204" pitchFamily="18" charset="0"/>
                            </a:rPr>
                            <m:t>𝐱</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𝑛</m:t>
                          </m:r>
                        </m:e>
                      </m:d>
                      <m:r>
                        <a:rPr lang="en-US" altLang="ja-JP" sz="2400" b="0" i="1" smtClean="0">
                          <a:latin typeface="Cambria Math" panose="02040503050406030204" pitchFamily="18" charset="0"/>
                          <a:ea typeface="Cambria Math" panose="02040503050406030204" pitchFamily="18" charset="0"/>
                        </a:rPr>
                        <m:t>)</m:t>
                      </m:r>
                    </m:oMath>
                  </m:oMathPara>
                </a14:m>
                <a:endParaRPr kumimoji="1" lang="ja-JP" altLang="en-US" sz="2400" dirty="0"/>
              </a:p>
            </p:txBody>
          </p:sp>
        </mc:Choice>
        <mc:Fallback xmlns="">
          <p:sp>
            <p:nvSpPr>
              <p:cNvPr id="9" name="テキスト ボックス 8">
                <a:extLst>
                  <a:ext uri="{FF2B5EF4-FFF2-40B4-BE49-F238E27FC236}">
                    <a16:creationId xmlns:a16="http://schemas.microsoft.com/office/drawing/2014/main" id="{15BC5EB9-0A02-053D-F706-DB698DFB326D}"/>
                  </a:ext>
                </a:extLst>
              </p:cNvPr>
              <p:cNvSpPr txBox="1">
                <a:spLocks noRot="1" noChangeAspect="1" noMove="1" noResize="1" noEditPoints="1" noAdjustHandles="1" noChangeArrowheads="1" noChangeShapeType="1" noTextEdit="1"/>
              </p:cNvSpPr>
              <p:nvPr/>
            </p:nvSpPr>
            <p:spPr>
              <a:xfrm>
                <a:off x="6769150" y="4910945"/>
                <a:ext cx="4354012" cy="41684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912710A-5089-87F9-1AD6-EE3614FFA6DD}"/>
                  </a:ext>
                </a:extLst>
              </p:cNvPr>
              <p:cNvSpPr txBox="1"/>
              <p:nvPr/>
            </p:nvSpPr>
            <p:spPr>
              <a:xfrm>
                <a:off x="6998694" y="5710874"/>
                <a:ext cx="3996350" cy="4606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000" b="1" i="1" smtClean="0">
                              <a:latin typeface="Cambria Math" panose="02040503050406030204" pitchFamily="18" charset="0"/>
                              <a:ea typeface="Cambria Math" panose="02040503050406030204" pitchFamily="18" charset="0"/>
                            </a:rPr>
                          </m:ctrlPr>
                        </m:sSupPr>
                        <m:e>
                          <m:r>
                            <a:rPr lang="en-US" altLang="ja-JP" sz="2000" b="1">
                              <a:latin typeface="Cambria Math" panose="02040503050406030204" pitchFamily="18" charset="0"/>
                              <a:ea typeface="Cambria Math" panose="02040503050406030204" pitchFamily="18" charset="0"/>
                            </a:rPr>
                            <m:t>𝐰</m:t>
                          </m:r>
                        </m:e>
                        <m:sup>
                          <m:r>
                            <m:rPr>
                              <m:sty m:val="p"/>
                            </m:rPr>
                            <a:rPr lang="en-US" altLang="ja-JP" sz="2000">
                              <a:latin typeface="Cambria Math" panose="02040503050406030204" pitchFamily="18" charset="0"/>
                              <a:ea typeface="Cambria Math" panose="02040503050406030204" pitchFamily="18" charset="0"/>
                            </a:rPr>
                            <m:t>T</m:t>
                          </m:r>
                        </m:sup>
                      </m:sSup>
                      <m:r>
                        <a:rPr lang="en-US" altLang="ja-JP" sz="2000" i="1" smtClean="0">
                          <a:latin typeface="Cambria Math" panose="02040503050406030204" pitchFamily="18" charset="0"/>
                          <a:ea typeface="Cambria Math" panose="02040503050406030204" pitchFamily="18" charset="0"/>
                        </a:rPr>
                        <m:t>~</m:t>
                      </m:r>
                      <m:r>
                        <a:rPr lang="ja-JP" altLang="en-US" sz="2000" i="1" smtClean="0">
                          <a:latin typeface="Cambria Math" panose="02040503050406030204" pitchFamily="18" charset="0"/>
                          <a:ea typeface="Cambria Math" panose="02040503050406030204" pitchFamily="18" charset="0"/>
                        </a:rPr>
                        <m:t>𝒰</m:t>
                      </m:r>
                      <m:r>
                        <a:rPr lang="en-US" altLang="ja-JP" sz="2000" b="0" i="1" smtClean="0">
                          <a:latin typeface="Cambria Math" panose="02040503050406030204" pitchFamily="18" charset="0"/>
                          <a:ea typeface="Cambria Math" panose="02040503050406030204" pitchFamily="18" charset="0"/>
                        </a:rPr>
                        <m:t> </m:t>
                      </m:r>
                      <m:d>
                        <m:dPr>
                          <m:ctrlPr>
                            <a:rPr lang="en-US" altLang="ja-JP" sz="2000" b="0" i="1" smtClean="0">
                              <a:latin typeface="Cambria Math" panose="02040503050406030204" pitchFamily="18" charset="0"/>
                              <a:ea typeface="Cambria Math" panose="02040503050406030204" pitchFamily="18" charset="0"/>
                            </a:rPr>
                          </m:ctrlPr>
                        </m:dPr>
                        <m:e>
                          <m:sSup>
                            <m:sSupPr>
                              <m:ctrlPr>
                                <a:rPr lang="en-US" altLang="ja-JP" sz="2000" i="1">
                                  <a:latin typeface="Cambria Math" panose="02040503050406030204" pitchFamily="18" charset="0"/>
                                  <a:ea typeface="Cambria Math" panose="02040503050406030204" pitchFamily="18" charset="0"/>
                                </a:rPr>
                              </m:ctrlPr>
                            </m:sSupPr>
                            <m:e>
                              <m:r>
                                <a:rPr lang="en-US" altLang="ja-JP" sz="2000" b="0" i="1" smtClean="0">
                                  <a:latin typeface="Cambria Math" panose="02040503050406030204" pitchFamily="18" charset="0"/>
                                  <a:ea typeface="Cambria Math" panose="02040503050406030204" pitchFamily="18" charset="0"/>
                                </a:rPr>
                                <m:t>(0.1, 0.1)</m:t>
                              </m:r>
                            </m:e>
                            <m:sup>
                              <m:r>
                                <a:rPr lang="en-US" altLang="ja-JP" sz="2000" b="0" i="1" smtClean="0">
                                  <a:latin typeface="Cambria Math" panose="02040503050406030204" pitchFamily="18" charset="0"/>
                                  <a:ea typeface="Cambria Math" panose="02040503050406030204" pitchFamily="18" charset="0"/>
                                </a:rPr>
                                <m:t>𝑑</m:t>
                              </m:r>
                              <m:r>
                                <a:rPr lang="en-US" altLang="ja-JP" sz="2000" b="0" i="1" smtClean="0">
                                  <a:latin typeface="Cambria Math" panose="02040503050406030204" pitchFamily="18" charset="0"/>
                                  <a:ea typeface="Cambria Math" panose="02040503050406030204" pitchFamily="18" charset="0"/>
                                </a:rPr>
                                <m:t>×1</m:t>
                              </m:r>
                            </m:sup>
                          </m:sSup>
                        </m:e>
                      </m:d>
                      <m:r>
                        <a:rPr lang="en-US" altLang="ja-JP" sz="2000" b="0" i="0" smtClean="0">
                          <a:latin typeface="Cambria Math" panose="02040503050406030204" pitchFamily="18" charset="0"/>
                          <a:ea typeface="Cambria Math" panose="02040503050406030204" pitchFamily="18" charset="0"/>
                        </a:rPr>
                        <m:t>, </m:t>
                      </m:r>
                      <m:r>
                        <a:rPr lang="en-US" altLang="ja-JP" sz="2000" b="0" i="1" smtClean="0">
                          <a:latin typeface="Cambria Math" panose="02040503050406030204" pitchFamily="18" charset="0"/>
                          <a:ea typeface="Cambria Math" panose="02040503050406030204" pitchFamily="18" charset="0"/>
                        </a:rPr>
                        <m:t>𝑛</m:t>
                      </m:r>
                      <m:r>
                        <a:rPr lang="en-US" altLang="ja-JP" sz="2000" b="0" i="0" smtClean="0">
                          <a:latin typeface="Cambria Math" panose="02040503050406030204" pitchFamily="18" charset="0"/>
                          <a:ea typeface="Cambria Math" panose="02040503050406030204" pitchFamily="18" charset="0"/>
                        </a:rPr>
                        <m:t>~</m:t>
                      </m:r>
                      <m:r>
                        <a:rPr lang="ja-JP" altLang="en-US" sz="2000" b="0" i="1" smtClean="0">
                          <a:latin typeface="Cambria Math" panose="02040503050406030204" pitchFamily="18" charset="0"/>
                          <a:ea typeface="Cambria Math" panose="02040503050406030204" pitchFamily="18" charset="0"/>
                        </a:rPr>
                        <m:t>𝒩</m:t>
                      </m:r>
                      <m:r>
                        <a:rPr lang="en-US" altLang="ja-JP" sz="2000" b="0" i="1" smtClean="0">
                          <a:latin typeface="Cambria Math" panose="02040503050406030204" pitchFamily="18" charset="0"/>
                          <a:ea typeface="Cambria Math" panose="02040503050406030204" pitchFamily="18" charset="0"/>
                        </a:rPr>
                        <m:t>(0,0.1)</m:t>
                      </m:r>
                    </m:oMath>
                  </m:oMathPara>
                </a14:m>
                <a:endParaRPr kumimoji="1" lang="ja-JP" altLang="en-US" sz="2000" dirty="0"/>
              </a:p>
            </p:txBody>
          </p:sp>
        </mc:Choice>
        <mc:Fallback xmlns="">
          <p:sp>
            <p:nvSpPr>
              <p:cNvPr id="10" name="テキスト ボックス 9">
                <a:extLst>
                  <a:ext uri="{FF2B5EF4-FFF2-40B4-BE49-F238E27FC236}">
                    <a16:creationId xmlns:a16="http://schemas.microsoft.com/office/drawing/2014/main" id="{6912710A-5089-87F9-1AD6-EE3614FFA6DD}"/>
                  </a:ext>
                </a:extLst>
              </p:cNvPr>
              <p:cNvSpPr txBox="1">
                <a:spLocks noRot="1" noChangeAspect="1" noMove="1" noResize="1" noEditPoints="1" noAdjustHandles="1" noChangeArrowheads="1" noChangeShapeType="1" noTextEdit="1"/>
              </p:cNvSpPr>
              <p:nvPr/>
            </p:nvSpPr>
            <p:spPr>
              <a:xfrm>
                <a:off x="6998694" y="5710874"/>
                <a:ext cx="3996350" cy="460639"/>
              </a:xfrm>
              <a:prstGeom prst="rect">
                <a:avLst/>
              </a:prstGeom>
              <a:blipFill>
                <a:blip r:embed="rId8"/>
                <a:stretch>
                  <a:fillRect/>
                </a:stretch>
              </a:blipFill>
            </p:spPr>
            <p:txBody>
              <a:bodyPr/>
              <a:lstStyle/>
              <a:p>
                <a:r>
                  <a:rPr lang="ja-JP" altLang="en-US">
                    <a:noFill/>
                  </a:rPr>
                  <a:t> </a:t>
                </a:r>
              </a:p>
            </p:txBody>
          </p:sp>
        </mc:Fallback>
      </mc:AlternateContent>
      <p:sp>
        <p:nvSpPr>
          <p:cNvPr id="11" name="コンテンツ プレースホルダー 2">
            <a:extLst>
              <a:ext uri="{FF2B5EF4-FFF2-40B4-BE49-F238E27FC236}">
                <a16:creationId xmlns:a16="http://schemas.microsoft.com/office/drawing/2014/main" id="{CCDFBB7D-C8B8-3165-83DA-3216AA9F3224}"/>
              </a:ext>
            </a:extLst>
          </p:cNvPr>
          <p:cNvSpPr txBox="1">
            <a:spLocks/>
          </p:cNvSpPr>
          <p:nvPr/>
        </p:nvSpPr>
        <p:spPr>
          <a:xfrm>
            <a:off x="6205532" y="3565321"/>
            <a:ext cx="5582675" cy="26758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b="1" dirty="0"/>
              <a:t>  介入の選択</a:t>
            </a:r>
            <a:endParaRPr lang="en-US" altLang="ja-JP" b="1" dirty="0"/>
          </a:p>
          <a:p>
            <a:pPr marL="0" indent="0">
              <a:buNone/>
            </a:pPr>
            <a:r>
              <a:rPr lang="ja-JP" altLang="en-US" sz="2400" dirty="0"/>
              <a:t>共変量ベクトルを</a:t>
            </a:r>
            <a:r>
              <a:rPr lang="en-US" altLang="ja-JP" sz="2400" dirty="0"/>
              <a:t>x, </a:t>
            </a:r>
            <a:r>
              <a:rPr lang="ja-JP" altLang="en-US" sz="2400" dirty="0"/>
              <a:t>共変量の個数を</a:t>
            </a:r>
            <a:r>
              <a:rPr lang="en-US" altLang="ja-JP" sz="2400" dirty="0"/>
              <a:t>d</a:t>
            </a:r>
            <a:r>
              <a:rPr lang="ja-JP" altLang="en-US" sz="2400" dirty="0"/>
              <a:t>とすると</a:t>
            </a:r>
            <a:r>
              <a:rPr lang="en-US" altLang="ja-JP" sz="2400" dirty="0"/>
              <a:t>,</a:t>
            </a:r>
            <a:br>
              <a:rPr lang="en-US" altLang="ja-JP" sz="2400" dirty="0"/>
            </a:br>
            <a:br>
              <a:rPr lang="en-US" altLang="ja-JP" sz="2400" dirty="0"/>
            </a:br>
            <a:endParaRPr lang="en-US" altLang="ja-JP" sz="2400" dirty="0"/>
          </a:p>
          <a:p>
            <a:pPr marL="0" indent="0">
              <a:buNone/>
            </a:pPr>
            <a:r>
              <a:rPr lang="ja-JP" altLang="en-US" sz="2000" dirty="0"/>
              <a:t>ここで</a:t>
            </a:r>
            <a:endParaRPr lang="en-US" altLang="ja-JP" sz="2000" dirty="0"/>
          </a:p>
        </p:txBody>
      </p:sp>
      <p:sp>
        <p:nvSpPr>
          <p:cNvPr id="12" name="コンテンツ プレースホルダー 2">
            <a:extLst>
              <a:ext uri="{FF2B5EF4-FFF2-40B4-BE49-F238E27FC236}">
                <a16:creationId xmlns:a16="http://schemas.microsoft.com/office/drawing/2014/main" id="{228150B5-E77F-6CD4-35FE-B684AF7FB52B}"/>
              </a:ext>
            </a:extLst>
          </p:cNvPr>
          <p:cNvSpPr txBox="1">
            <a:spLocks/>
          </p:cNvSpPr>
          <p:nvPr/>
        </p:nvSpPr>
        <p:spPr>
          <a:xfrm>
            <a:off x="6205533" y="848546"/>
            <a:ext cx="5986467" cy="28344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b="1" dirty="0"/>
              <a:t>  データの内容</a:t>
            </a:r>
            <a:endParaRPr lang="en-US" altLang="ja-JP" b="1" dirty="0"/>
          </a:p>
          <a:p>
            <a:pPr marL="0" indent="0">
              <a:buFont typeface="Arial" panose="020B0604020202020204" pitchFamily="34" charset="0"/>
              <a:buNone/>
            </a:pPr>
            <a:r>
              <a:rPr lang="ja-JP" altLang="en-US" sz="2400" dirty="0">
                <a:latin typeface="YakuHanJPs"/>
              </a:rPr>
              <a:t>出生体重が</a:t>
            </a:r>
            <a:r>
              <a:rPr lang="en-US" altLang="ja-JP" sz="2400" dirty="0">
                <a:latin typeface="YakuHanJPs"/>
              </a:rPr>
              <a:t>2kg</a:t>
            </a:r>
            <a:r>
              <a:rPr lang="ja-JP" altLang="en-US" sz="2400" dirty="0">
                <a:latin typeface="YakuHanJPs"/>
              </a:rPr>
              <a:t>未満の同性の双子を選択</a:t>
            </a:r>
            <a:endParaRPr lang="en-US" altLang="ja-JP" sz="2400" dirty="0">
              <a:latin typeface="YakuHanJPs"/>
            </a:endParaRPr>
          </a:p>
          <a:p>
            <a:pPr marL="0" indent="0">
              <a:buFont typeface="Arial" panose="020B0604020202020204" pitchFamily="34" charset="0"/>
              <a:buNone/>
            </a:pPr>
            <a:r>
              <a:rPr lang="ja-JP" altLang="en-US" sz="2400" dirty="0">
                <a:latin typeface="YakuHanJPs"/>
              </a:rPr>
              <a:t>共変量：</a:t>
            </a:r>
            <a:r>
              <a:rPr lang="ja-JP" altLang="en-US" sz="2400" dirty="0"/>
              <a:t>年齢</a:t>
            </a:r>
            <a:r>
              <a:rPr lang="en-US" altLang="ja-JP" sz="2400" dirty="0"/>
              <a:t>, </a:t>
            </a:r>
            <a:r>
              <a:rPr lang="ja-JP" altLang="en-US" sz="2400" dirty="0"/>
              <a:t>性別</a:t>
            </a:r>
            <a:r>
              <a:rPr lang="en-US" altLang="ja-JP" sz="2400" dirty="0"/>
              <a:t>, </a:t>
            </a:r>
            <a:r>
              <a:rPr lang="ja-JP" altLang="en-US" sz="2400" dirty="0"/>
              <a:t>母親の健康状態</a:t>
            </a:r>
            <a:r>
              <a:rPr lang="en-US" altLang="ja-JP" sz="2400" dirty="0"/>
              <a:t>, </a:t>
            </a:r>
            <a:r>
              <a:rPr lang="ja-JP" altLang="en-US" sz="2400" dirty="0"/>
              <a:t>妊娠</a:t>
            </a:r>
            <a:r>
              <a:rPr lang="en-US" altLang="ja-JP" sz="2400" dirty="0"/>
              <a:t>, </a:t>
            </a:r>
            <a:r>
              <a:rPr lang="ja-JP" altLang="en-US" sz="2400" dirty="0"/>
              <a:t>両親の社会経済的背景など</a:t>
            </a:r>
            <a:r>
              <a:rPr lang="ja-JP" altLang="en-US" sz="2400" dirty="0">
                <a:latin typeface="YakuHanJPs"/>
              </a:rPr>
              <a:t>の</a:t>
            </a:r>
            <a:r>
              <a:rPr lang="en-US" altLang="ja-JP" sz="2400" dirty="0">
                <a:latin typeface="YakuHanJPs"/>
              </a:rPr>
              <a:t>46</a:t>
            </a:r>
            <a:r>
              <a:rPr lang="ja-JP" altLang="en-US" sz="2400" dirty="0">
                <a:latin typeface="YakuHanJPs"/>
              </a:rPr>
              <a:t>変数</a:t>
            </a:r>
            <a:endParaRPr lang="en-US" altLang="ja-JP" sz="2400" dirty="0">
              <a:latin typeface="YakuHanJPs"/>
            </a:endParaRPr>
          </a:p>
          <a:p>
            <a:pPr marL="0" indent="0">
              <a:buFont typeface="Arial" panose="020B0604020202020204" pitchFamily="34" charset="0"/>
              <a:buNone/>
            </a:pPr>
            <a:r>
              <a:rPr lang="ja-JP" altLang="en-US" sz="2400" dirty="0">
                <a:latin typeface="YakuHanJPs"/>
              </a:rPr>
              <a:t>介入：双子のうち体重が重い方</a:t>
            </a:r>
          </a:p>
          <a:p>
            <a:pPr marL="0" indent="0">
              <a:buFont typeface="Arial" panose="020B0604020202020204" pitchFamily="34" charset="0"/>
              <a:buNone/>
            </a:pPr>
            <a:r>
              <a:rPr lang="ja-JP" altLang="en-US" sz="2400" dirty="0">
                <a:latin typeface="YakuHanJPs"/>
              </a:rPr>
              <a:t>効果：１年後に死亡しているかどうか</a:t>
            </a:r>
            <a:endParaRPr lang="en-US" altLang="ja-JP" sz="2400" dirty="0"/>
          </a:p>
        </p:txBody>
      </p:sp>
      <p:cxnSp>
        <p:nvCxnSpPr>
          <p:cNvPr id="13" name="直線コネクタ 12">
            <a:extLst>
              <a:ext uri="{FF2B5EF4-FFF2-40B4-BE49-F238E27FC236}">
                <a16:creationId xmlns:a16="http://schemas.microsoft.com/office/drawing/2014/main" id="{D30F60DF-B357-074A-231C-74A0E5F56E33}"/>
              </a:ext>
            </a:extLst>
          </p:cNvPr>
          <p:cNvCxnSpPr>
            <a:cxnSpLocks/>
          </p:cNvCxnSpPr>
          <p:nvPr/>
        </p:nvCxnSpPr>
        <p:spPr>
          <a:xfrm>
            <a:off x="403790" y="1326759"/>
            <a:ext cx="921486" cy="0"/>
          </a:xfrm>
          <a:prstGeom prst="line">
            <a:avLst/>
          </a:prstGeom>
          <a:ln w="381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F0D1F531-3226-5FB6-3D2F-10979E59065C}"/>
              </a:ext>
            </a:extLst>
          </p:cNvPr>
          <p:cNvCxnSpPr>
            <a:cxnSpLocks/>
          </p:cNvCxnSpPr>
          <p:nvPr/>
        </p:nvCxnSpPr>
        <p:spPr>
          <a:xfrm>
            <a:off x="344355" y="3683043"/>
            <a:ext cx="2483496" cy="0"/>
          </a:xfrm>
          <a:prstGeom prst="line">
            <a:avLst/>
          </a:prstGeom>
          <a:ln w="381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C57CFA93-A74A-E2BB-9D74-DF59A664307E}"/>
              </a:ext>
            </a:extLst>
          </p:cNvPr>
          <p:cNvCxnSpPr>
            <a:cxnSpLocks/>
          </p:cNvCxnSpPr>
          <p:nvPr/>
        </p:nvCxnSpPr>
        <p:spPr>
          <a:xfrm>
            <a:off x="6354618" y="1251974"/>
            <a:ext cx="2483496" cy="0"/>
          </a:xfrm>
          <a:prstGeom prst="line">
            <a:avLst/>
          </a:prstGeom>
          <a:ln w="381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B13F831E-CF7E-861A-448C-15BAB77E2F85}"/>
              </a:ext>
            </a:extLst>
          </p:cNvPr>
          <p:cNvCxnSpPr>
            <a:cxnSpLocks/>
          </p:cNvCxnSpPr>
          <p:nvPr/>
        </p:nvCxnSpPr>
        <p:spPr>
          <a:xfrm>
            <a:off x="6354618" y="3946067"/>
            <a:ext cx="2049751" cy="0"/>
          </a:xfrm>
          <a:prstGeom prst="line">
            <a:avLst/>
          </a:prstGeom>
          <a:ln w="381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324B43EB-7039-65A4-D88D-AD0C864E6F0C}"/>
              </a:ext>
            </a:extLst>
          </p:cNvPr>
          <p:cNvSpPr txBox="1"/>
          <p:nvPr/>
        </p:nvSpPr>
        <p:spPr>
          <a:xfrm>
            <a:off x="143237" y="6293602"/>
            <a:ext cx="12124592" cy="646331"/>
          </a:xfrm>
          <a:prstGeom prst="rect">
            <a:avLst/>
          </a:prstGeom>
          <a:noFill/>
        </p:spPr>
        <p:txBody>
          <a:bodyPr wrap="square">
            <a:spAutoFit/>
          </a:bodyPr>
          <a:lstStyle/>
          <a:p>
            <a:r>
              <a:rPr lang="en-US" altLang="ja-JP" dirty="0"/>
              <a:t>[13] Douglas Almond, Kenneth Y Chay, and David S Lee. The costs of low birth weight. The Quarterly Journal of Economics, 120(3):1031–1083, 2005.</a:t>
            </a:r>
            <a:endParaRPr lang="ja-JP" altLang="en-US" dirty="0"/>
          </a:p>
        </p:txBody>
      </p:sp>
    </p:spTree>
    <p:extLst>
      <p:ext uri="{BB962C8B-B14F-4D97-AF65-F5344CB8AC3E}">
        <p14:creationId xmlns:p14="http://schemas.microsoft.com/office/powerpoint/2010/main" val="30775121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CC141B-FA7E-0117-FC28-8FF9EF8AF15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F69431E-2703-0D57-596A-EAFE394FCA5F}"/>
              </a:ext>
            </a:extLst>
          </p:cNvPr>
          <p:cNvSpPr>
            <a:spLocks noGrp="1"/>
          </p:cNvSpPr>
          <p:nvPr>
            <p:ph type="title"/>
          </p:nvPr>
        </p:nvSpPr>
        <p:spPr/>
        <p:txBody>
          <a:bodyPr/>
          <a:lstStyle/>
          <a:p>
            <a:r>
              <a:rPr kumimoji="1" lang="en-US" altLang="ja-JP" dirty="0"/>
              <a:t>ATE</a:t>
            </a:r>
            <a:r>
              <a:rPr kumimoji="1" lang="ja-JP" altLang="en-US" dirty="0"/>
              <a:t>推定の実験結果</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1EFF3EB-F904-72ED-277D-49B9FA23816D}"/>
                  </a:ext>
                </a:extLst>
              </p:cNvPr>
              <p:cNvSpPr>
                <a:spLocks noGrp="1"/>
              </p:cNvSpPr>
              <p:nvPr>
                <p:ph idx="1"/>
              </p:nvPr>
            </p:nvSpPr>
            <p:spPr>
              <a:xfrm>
                <a:off x="838200" y="1268963"/>
                <a:ext cx="10515600" cy="5418916"/>
              </a:xfrm>
            </p:spPr>
            <p:txBody>
              <a:bodyPr>
                <a:normAutofit/>
              </a:bodyPr>
              <a:lstStyle/>
              <a:p>
                <a:pPr marL="0" indent="0">
                  <a:buNone/>
                </a:pPr>
                <a:r>
                  <a:rPr lang="ja-JP" altLang="en-US" dirty="0"/>
                  <a:t>　　　　　　　　　　　　　　　　　　　　提案手法の精度が</a:t>
                </a:r>
                <a:br>
                  <a:rPr lang="en-US" altLang="ja-JP" dirty="0"/>
                </a:br>
                <a:r>
                  <a:rPr lang="ja-JP" altLang="en-US" dirty="0"/>
                  <a:t>　　　　　　　　　　　　　　　　　　　　最も高くなる</a:t>
                </a:r>
                <a:endParaRPr lang="en-US" altLang="ja-JP" dirty="0"/>
              </a:p>
              <a:p>
                <a:endParaRPr lang="en-US" altLang="ja-JP" dirty="0"/>
              </a:p>
              <a:p>
                <a:endParaRPr lang="en-US" altLang="ja-JP" dirty="0"/>
              </a:p>
              <a:p>
                <a:endParaRPr lang="en-US" altLang="ja-JP" dirty="0"/>
              </a:p>
              <a:p>
                <a:pPr marL="0" indent="0">
                  <a:buNone/>
                </a:pPr>
                <a:r>
                  <a:rPr lang="en-US" altLang="ja-JP" dirty="0"/>
                  <a:t>Bias</a:t>
                </a:r>
                <a:r>
                  <a:rPr lang="ja-JP" altLang="en-US" dirty="0"/>
                  <a:t>の定義より</a:t>
                </a:r>
                <a:r>
                  <a:rPr lang="en-US" altLang="ja-JP" dirty="0"/>
                  <a:t>, </a:t>
                </a:r>
                <a:r>
                  <a:rPr lang="ja-JP" altLang="en-US" dirty="0"/>
                  <a:t>以下が成り立つ</a:t>
                </a:r>
                <a:r>
                  <a:rPr lang="en-US" altLang="ja-JP" dirty="0"/>
                  <a:t>. </a:t>
                </a:r>
              </a:p>
              <a:p>
                <a:pPr marL="0" indent="0">
                  <a:buNone/>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𝐸</m:t>
                      </m:r>
                      <m:d>
                        <m:dPr>
                          <m:begChr m:val="["/>
                          <m:endChr m:val="]"/>
                          <m:ctrlPr>
                            <a:rPr lang="en-US" altLang="ja-JP" i="1">
                              <a:latin typeface="Cambria Math" panose="02040503050406030204" pitchFamily="18" charset="0"/>
                            </a:rPr>
                          </m:ctrlPr>
                        </m:d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 </m:t>
                              </m:r>
                              <m:r>
                                <a:rPr lang="en-US" altLang="ja-JP" i="1">
                                  <a:latin typeface="Cambria Math" panose="02040503050406030204" pitchFamily="18" charset="0"/>
                                </a:rPr>
                                <m:t>𝐴𝑇𝐸</m:t>
                              </m:r>
                              <m:r>
                                <a:rPr lang="en-US" altLang="ja-JP" i="1">
                                  <a:latin typeface="Cambria Math" panose="02040503050406030204" pitchFamily="18" charset="0"/>
                                </a:rPr>
                                <m:t> </m:t>
                              </m:r>
                            </m:e>
                          </m:acc>
                        </m:e>
                      </m:d>
                      <m:r>
                        <a:rPr lang="en-US" altLang="ja-JP" b="0" i="1" smtClean="0">
                          <a:latin typeface="Cambria Math" panose="02040503050406030204" pitchFamily="18" charset="0"/>
                        </a:rPr>
                        <m:t>=</m:t>
                      </m:r>
                      <m:r>
                        <a:rPr lang="en-US" altLang="ja-JP" b="0" i="1" smtClean="0">
                          <a:latin typeface="Cambria Math" panose="02040503050406030204" pitchFamily="18" charset="0"/>
                        </a:rPr>
                        <m:t>𝐵𝑖𝑎𝑠</m:t>
                      </m:r>
                      <m:r>
                        <a:rPr lang="en-US" altLang="ja-JP" b="0" i="1" smtClean="0">
                          <a:latin typeface="Cambria Math" panose="02040503050406030204" pitchFamily="18" charset="0"/>
                        </a:rPr>
                        <m:t>+</m:t>
                      </m:r>
                      <m:r>
                        <a:rPr lang="en-US" altLang="ja-JP" b="0" i="1" smtClean="0">
                          <a:latin typeface="Cambria Math" panose="02040503050406030204" pitchFamily="18" charset="0"/>
                        </a:rPr>
                        <m:t>𝐸</m:t>
                      </m:r>
                      <m:d>
                        <m:dPr>
                          <m:begChr m:val="["/>
                          <m:endChr m:val="]"/>
                          <m:ctrlPr>
                            <a:rPr lang="en-US" altLang="ja-JP" b="0" i="1" smtClean="0">
                              <a:latin typeface="Cambria Math" panose="02040503050406030204" pitchFamily="18" charset="0"/>
                            </a:rPr>
                          </m:ctrlPr>
                        </m:dPr>
                        <m:e>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𝐴𝑇𝐸</m:t>
                              </m:r>
                            </m:e>
                            <m:sub>
                              <m:r>
                                <a:rPr lang="en-US" altLang="ja-JP" b="0" i="1" dirty="0" smtClean="0">
                                  <a:latin typeface="Cambria Math" panose="02040503050406030204" pitchFamily="18" charset="0"/>
                                </a:rPr>
                                <m:t>𝑡𝑟𝑢𝑒</m:t>
                              </m:r>
                            </m:sub>
                          </m:sSub>
                        </m:e>
                      </m:d>
                      <m:r>
                        <a:rPr lang="en-US" altLang="ja-JP" b="0" i="1" smtClean="0">
                          <a:latin typeface="Cambria Math" panose="02040503050406030204" pitchFamily="18" charset="0"/>
                        </a:rPr>
                        <m:t>=</m:t>
                      </m:r>
                      <m:r>
                        <a:rPr lang="en-US" altLang="ja-JP" b="0" i="1" smtClean="0">
                          <a:latin typeface="Cambria Math" panose="02040503050406030204" pitchFamily="18" charset="0"/>
                        </a:rPr>
                        <m:t>𝐵𝑖𝑎𝑠</m:t>
                      </m:r>
                      <m:r>
                        <a:rPr lang="en-US" altLang="ja-JP" b="0" i="1" smtClean="0">
                          <a:latin typeface="Cambria Math" panose="02040503050406030204" pitchFamily="18" charset="0"/>
                        </a:rPr>
                        <m:t>−0.0248</m:t>
                      </m:r>
                    </m:oMath>
                  </m:oMathPara>
                </a14:m>
                <a:br>
                  <a:rPr lang="en-US" altLang="ja-JP" dirty="0"/>
                </a:br>
                <a:endParaRPr lang="en-US" altLang="ja-JP" dirty="0"/>
              </a:p>
              <a:p>
                <a:endParaRPr lang="en-US" altLang="ja-JP" dirty="0"/>
              </a:p>
              <a:p>
                <a:pPr marL="0" indent="0">
                  <a:buNone/>
                </a:pPr>
                <a:r>
                  <a:rPr lang="en-US" altLang="ja-JP" dirty="0"/>
                  <a:t>Bias </a:t>
                </a:r>
                <a:r>
                  <a:rPr lang="ja-JP" altLang="en-US" dirty="0"/>
                  <a:t>の結果から</a:t>
                </a:r>
                <a:r>
                  <a:rPr lang="en-US" altLang="ja-JP" dirty="0"/>
                  <a:t>, </a:t>
                </a:r>
                <a:r>
                  <a:rPr lang="ja-JP" altLang="en-US" dirty="0"/>
                  <a:t>推定した</a:t>
                </a:r>
                <a:r>
                  <a:rPr lang="en-US" altLang="ja-JP" dirty="0"/>
                  <a:t>ATE</a:t>
                </a:r>
                <a:r>
                  <a:rPr lang="ja-JP" altLang="en-US" dirty="0"/>
                  <a:t>が負の値をとる</a:t>
                </a:r>
                <a:r>
                  <a:rPr lang="en-US" altLang="ja-JP" dirty="0"/>
                  <a:t>, </a:t>
                </a:r>
                <a:r>
                  <a:rPr lang="ja-JP" altLang="en-US" dirty="0"/>
                  <a:t>つまり</a:t>
                </a:r>
                <a:r>
                  <a:rPr lang="en-US" altLang="ja-JP" dirty="0"/>
                  <a:t>, </a:t>
                </a:r>
                <a:r>
                  <a:rPr lang="ja-JP" altLang="en-US" dirty="0"/>
                  <a:t>体重が重い方が死亡率が低いと推定できたのは提案手法のみである</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pPr marL="0" indent="0">
                  <a:buNone/>
                </a:pPr>
                <a:endParaRPr lang="en-US" altLang="ja-JP" dirty="0"/>
              </a:p>
            </p:txBody>
          </p:sp>
        </mc:Choice>
        <mc:Fallback xmlns="">
          <p:sp>
            <p:nvSpPr>
              <p:cNvPr id="3" name="コンテンツ プレースホルダー 2">
                <a:extLst>
                  <a:ext uri="{FF2B5EF4-FFF2-40B4-BE49-F238E27FC236}">
                    <a16:creationId xmlns:a16="http://schemas.microsoft.com/office/drawing/2014/main" id="{71EFF3EB-F904-72ED-277D-49B9FA23816D}"/>
                  </a:ext>
                </a:extLst>
              </p:cNvPr>
              <p:cNvSpPr>
                <a:spLocks noGrp="1" noRot="1" noChangeAspect="1" noMove="1" noResize="1" noEditPoints="1" noAdjustHandles="1" noChangeArrowheads="1" noChangeShapeType="1" noTextEdit="1"/>
              </p:cNvSpPr>
              <p:nvPr>
                <p:ph idx="1"/>
              </p:nvPr>
            </p:nvSpPr>
            <p:spPr>
              <a:xfrm>
                <a:off x="838200" y="1268963"/>
                <a:ext cx="10515600" cy="5418916"/>
              </a:xfrm>
              <a:blipFill>
                <a:blip r:embed="rId3"/>
                <a:stretch>
                  <a:fillRect l="-1217" t="-1462" r="-58"/>
                </a:stretch>
              </a:blipFill>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2D1D6337-109B-14F7-C3F4-14F732311E02}"/>
              </a:ext>
            </a:extLst>
          </p:cNvPr>
          <p:cNvPicPr>
            <a:picLocks noChangeAspect="1"/>
          </p:cNvPicPr>
          <p:nvPr/>
        </p:nvPicPr>
        <p:blipFill>
          <a:blip r:embed="rId4"/>
          <a:stretch>
            <a:fillRect/>
          </a:stretch>
        </p:blipFill>
        <p:spPr>
          <a:xfrm>
            <a:off x="625151" y="985272"/>
            <a:ext cx="6818563" cy="2536963"/>
          </a:xfrm>
          <a:prstGeom prst="rect">
            <a:avLst/>
          </a:prstGeom>
        </p:spPr>
      </p:pic>
      <p:pic>
        <p:nvPicPr>
          <p:cNvPr id="5" name="図 4">
            <a:extLst>
              <a:ext uri="{FF2B5EF4-FFF2-40B4-BE49-F238E27FC236}">
                <a16:creationId xmlns:a16="http://schemas.microsoft.com/office/drawing/2014/main" id="{A65A0DA9-7CA2-9477-7C39-90F4395D2AB0}"/>
              </a:ext>
            </a:extLst>
          </p:cNvPr>
          <p:cNvPicPr>
            <a:picLocks noChangeAspect="1"/>
          </p:cNvPicPr>
          <p:nvPr/>
        </p:nvPicPr>
        <p:blipFill>
          <a:blip r:embed="rId5"/>
          <a:stretch>
            <a:fillRect/>
          </a:stretch>
        </p:blipFill>
        <p:spPr>
          <a:xfrm>
            <a:off x="298700" y="905522"/>
            <a:ext cx="7471463" cy="2722098"/>
          </a:xfrm>
          <a:prstGeom prst="rect">
            <a:avLst/>
          </a:prstGeom>
        </p:spPr>
      </p:pic>
    </p:spTree>
    <p:extLst>
      <p:ext uri="{BB962C8B-B14F-4D97-AF65-F5344CB8AC3E}">
        <p14:creationId xmlns:p14="http://schemas.microsoft.com/office/powerpoint/2010/main" val="3668508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01DF0DC4-3E7A-DEF1-45FC-66262A0DED9B}"/>
              </a:ext>
            </a:extLst>
          </p:cNvPr>
          <p:cNvPicPr>
            <a:picLocks noChangeAspect="1"/>
          </p:cNvPicPr>
          <p:nvPr/>
        </p:nvPicPr>
        <p:blipFill>
          <a:blip r:embed="rId3">
            <a:extLst>
              <a:ext uri="{28A0092B-C50C-407E-A947-70E740481C1C}">
                <a14:useLocalDpi xmlns:a14="http://schemas.microsoft.com/office/drawing/2010/main" val="0"/>
              </a:ext>
            </a:extLst>
          </a:blip>
          <a:srcRect l="5651" r="2544" b="7117"/>
          <a:stretch/>
        </p:blipFill>
        <p:spPr>
          <a:xfrm>
            <a:off x="79474" y="1017037"/>
            <a:ext cx="6373454" cy="5502180"/>
          </a:xfrm>
          <a:prstGeom prst="rect">
            <a:avLst/>
          </a:prstGeom>
        </p:spPr>
      </p:pic>
      <p:sp>
        <p:nvSpPr>
          <p:cNvPr id="11" name="吹き出し: 四角形 10">
            <a:extLst>
              <a:ext uri="{FF2B5EF4-FFF2-40B4-BE49-F238E27FC236}">
                <a16:creationId xmlns:a16="http://schemas.microsoft.com/office/drawing/2014/main" id="{3D898751-6C1D-0655-7929-471A04DE15A2}"/>
              </a:ext>
            </a:extLst>
          </p:cNvPr>
          <p:cNvSpPr/>
          <p:nvPr/>
        </p:nvSpPr>
        <p:spPr>
          <a:xfrm>
            <a:off x="6957527" y="905522"/>
            <a:ext cx="5083161" cy="3783110"/>
          </a:xfrm>
          <a:prstGeom prst="wedgeRectCallout">
            <a:avLst>
              <a:gd name="adj1" fmla="val -67997"/>
              <a:gd name="adj2" fmla="val 19194"/>
            </a:avLst>
          </a:prstGeom>
          <a:solidFill>
            <a:schemeClr val="bg1"/>
          </a:solidFill>
          <a:ln w="38100">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A422E25-B7FB-2ABF-2CC5-DE6AB2BE8073}"/>
              </a:ext>
            </a:extLst>
          </p:cNvPr>
          <p:cNvSpPr>
            <a:spLocks noGrp="1"/>
          </p:cNvSpPr>
          <p:nvPr>
            <p:ph type="title"/>
          </p:nvPr>
        </p:nvSpPr>
        <p:spPr/>
        <p:txBody>
          <a:bodyPr/>
          <a:lstStyle/>
          <a:p>
            <a:r>
              <a:rPr kumimoji="1" lang="en-US" altLang="ja-JP" dirty="0"/>
              <a:t>Twins</a:t>
            </a:r>
            <a:r>
              <a:rPr kumimoji="1" lang="ja-JP" altLang="en-US" dirty="0"/>
              <a:t>データの確率的因果構造</a:t>
            </a:r>
          </a:p>
        </p:txBody>
      </p:sp>
      <p:sp>
        <p:nvSpPr>
          <p:cNvPr id="12" name="コンテンツ プレースホルダー 2">
            <a:extLst>
              <a:ext uri="{FF2B5EF4-FFF2-40B4-BE49-F238E27FC236}">
                <a16:creationId xmlns:a16="http://schemas.microsoft.com/office/drawing/2014/main" id="{0F4D8EB7-FC9A-765F-965A-2FD71301BABA}"/>
              </a:ext>
            </a:extLst>
          </p:cNvPr>
          <p:cNvSpPr txBox="1">
            <a:spLocks/>
          </p:cNvSpPr>
          <p:nvPr/>
        </p:nvSpPr>
        <p:spPr>
          <a:xfrm>
            <a:off x="6385691" y="5129883"/>
            <a:ext cx="5654997" cy="23497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a:t>提案手法は飲酒 </a:t>
            </a:r>
            <a:r>
              <a:rPr lang="en-US" altLang="ja-JP" sz="2400" dirty="0"/>
              <a:t>(alcohol), </a:t>
            </a:r>
            <a:r>
              <a:rPr lang="ja-JP" altLang="en-US" sz="2400" dirty="0"/>
              <a:t>心血管疾患</a:t>
            </a:r>
            <a:r>
              <a:rPr lang="en-US" altLang="ja-JP" sz="2400" dirty="0"/>
              <a:t>(cardiac), </a:t>
            </a:r>
            <a:r>
              <a:rPr lang="ja-JP" altLang="en-US" sz="2400" dirty="0"/>
              <a:t>急性及び慢性の肺疾患</a:t>
            </a:r>
            <a:r>
              <a:rPr lang="en-US" altLang="ja-JP" sz="2400" dirty="0"/>
              <a:t>(lung), </a:t>
            </a:r>
            <a:r>
              <a:rPr lang="ja-JP" altLang="en-US" sz="2400" dirty="0"/>
              <a:t>子癇</a:t>
            </a:r>
            <a:r>
              <a:rPr lang="en-US" altLang="ja-JP" sz="2400" dirty="0"/>
              <a:t>(</a:t>
            </a:r>
            <a:r>
              <a:rPr lang="en-US" altLang="ja-JP" sz="2400" dirty="0" err="1"/>
              <a:t>eclump</a:t>
            </a:r>
            <a:r>
              <a:rPr lang="en-US" altLang="ja-JP" sz="2400" dirty="0"/>
              <a:t>), </a:t>
            </a:r>
            <a:r>
              <a:rPr lang="ja-JP" altLang="en-US" sz="2400" dirty="0"/>
              <a:t>生まれた順番</a:t>
            </a:r>
            <a:r>
              <a:rPr lang="en-US" altLang="ja-JP" sz="2400" dirty="0"/>
              <a:t>(bord), </a:t>
            </a:r>
            <a:r>
              <a:rPr lang="ja-JP" altLang="en-US" sz="2400" dirty="0"/>
              <a:t>体重</a:t>
            </a:r>
            <a:r>
              <a:rPr lang="en-US" altLang="ja-JP" sz="2400" dirty="0"/>
              <a:t>(</a:t>
            </a:r>
            <a:r>
              <a:rPr lang="en-US" altLang="ja-JP" sz="2400" dirty="0" err="1"/>
              <a:t>dbirwt</a:t>
            </a:r>
            <a:r>
              <a:rPr lang="en-US" altLang="ja-JP" sz="2400" dirty="0"/>
              <a:t>)</a:t>
            </a:r>
            <a:r>
              <a:rPr lang="ja-JP" altLang="en-US" sz="2400" dirty="0"/>
              <a:t>で傾向スコアの推定を行った</a:t>
            </a:r>
          </a:p>
        </p:txBody>
      </p:sp>
      <p:pic>
        <p:nvPicPr>
          <p:cNvPr id="16" name="図 15">
            <a:extLst>
              <a:ext uri="{FF2B5EF4-FFF2-40B4-BE49-F238E27FC236}">
                <a16:creationId xmlns:a16="http://schemas.microsoft.com/office/drawing/2014/main" id="{3AF4E9A4-FC17-9680-EB9F-E8D3C53AE67D}"/>
              </a:ext>
            </a:extLst>
          </p:cNvPr>
          <p:cNvPicPr>
            <a:picLocks noChangeAspect="1"/>
          </p:cNvPicPr>
          <p:nvPr/>
        </p:nvPicPr>
        <p:blipFill>
          <a:blip r:embed="rId4">
            <a:extLst>
              <a:ext uri="{28A0092B-C50C-407E-A947-70E740481C1C}">
                <a14:useLocalDpi xmlns:a14="http://schemas.microsoft.com/office/drawing/2010/main" val="0"/>
              </a:ext>
            </a:extLst>
          </a:blip>
          <a:srcRect b="24613"/>
          <a:stretch/>
        </p:blipFill>
        <p:spPr>
          <a:xfrm>
            <a:off x="7096195" y="1017037"/>
            <a:ext cx="4751462" cy="3582008"/>
          </a:xfrm>
          <a:prstGeom prst="rect">
            <a:avLst/>
          </a:prstGeom>
        </p:spPr>
      </p:pic>
    </p:spTree>
    <p:extLst>
      <p:ext uri="{BB962C8B-B14F-4D97-AF65-F5344CB8AC3E}">
        <p14:creationId xmlns:p14="http://schemas.microsoft.com/office/powerpoint/2010/main" val="38804705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374775-80D7-5104-50CB-F41BF8E96546}"/>
              </a:ext>
            </a:extLst>
          </p:cNvPr>
          <p:cNvSpPr>
            <a:spLocks noGrp="1"/>
          </p:cNvSpPr>
          <p:nvPr>
            <p:ph type="title"/>
          </p:nvPr>
        </p:nvSpPr>
        <p:spPr/>
        <p:txBody>
          <a:bodyPr/>
          <a:lstStyle/>
          <a:p>
            <a:r>
              <a:rPr kumimoji="1" lang="ja-JP" altLang="en-US" dirty="0"/>
              <a:t>むすび</a:t>
            </a:r>
          </a:p>
        </p:txBody>
      </p:sp>
      <p:sp>
        <p:nvSpPr>
          <p:cNvPr id="3" name="コンテンツ プレースホルダー 2">
            <a:extLst>
              <a:ext uri="{FF2B5EF4-FFF2-40B4-BE49-F238E27FC236}">
                <a16:creationId xmlns:a16="http://schemas.microsoft.com/office/drawing/2014/main" id="{91670172-E19C-B3A4-2369-0EE747EF202A}"/>
              </a:ext>
            </a:extLst>
          </p:cNvPr>
          <p:cNvSpPr>
            <a:spLocks noGrp="1"/>
          </p:cNvSpPr>
          <p:nvPr>
            <p:ph idx="1"/>
          </p:nvPr>
        </p:nvSpPr>
        <p:spPr>
          <a:xfrm>
            <a:off x="838200" y="1060081"/>
            <a:ext cx="11049000" cy="4351338"/>
          </a:xfrm>
        </p:spPr>
        <p:txBody>
          <a:bodyPr>
            <a:normAutofit/>
          </a:bodyPr>
          <a:lstStyle/>
          <a:p>
            <a:pPr marL="0" indent="0">
              <a:buNone/>
            </a:pPr>
            <a:r>
              <a:rPr kumimoji="1" lang="ja-JP" altLang="en-US" b="1" dirty="0"/>
              <a:t>提案手法</a:t>
            </a:r>
            <a:br>
              <a:rPr kumimoji="1" lang="en-US" altLang="ja-JP" dirty="0"/>
            </a:br>
            <a:r>
              <a:rPr lang="ja-JP" altLang="en-US" dirty="0">
                <a:solidFill>
                  <a:srgbClr val="C00000"/>
                </a:solidFill>
              </a:rPr>
              <a:t>真の傾向スコアに漸近的に一致する</a:t>
            </a:r>
            <a:r>
              <a:rPr lang="ja-JP" altLang="en-US" dirty="0"/>
              <a:t>ベイジアンネットワーク分類器を用いた傾向スコア推定法を提案した</a:t>
            </a:r>
            <a:endParaRPr lang="en-US" altLang="ja-JP" dirty="0"/>
          </a:p>
          <a:p>
            <a:endParaRPr lang="en-US" altLang="ja-JP" dirty="0"/>
          </a:p>
          <a:p>
            <a:pPr marL="0" indent="0">
              <a:buNone/>
            </a:pPr>
            <a:r>
              <a:rPr kumimoji="1" lang="ja-JP" altLang="en-US" b="1" dirty="0"/>
              <a:t>結果</a:t>
            </a:r>
            <a:br>
              <a:rPr lang="en-US" altLang="ja-JP" dirty="0"/>
            </a:br>
            <a:r>
              <a:rPr kumimoji="1" lang="ja-JP" altLang="en-US" dirty="0"/>
              <a:t>シミュレーションデータを用いた評価実験と実データ</a:t>
            </a:r>
            <a:r>
              <a:rPr kumimoji="1" lang="en-US" altLang="ja-JP" dirty="0"/>
              <a:t>(jobs</a:t>
            </a:r>
            <a:r>
              <a:rPr kumimoji="1" lang="ja-JP" altLang="en-US" dirty="0"/>
              <a:t>と</a:t>
            </a:r>
            <a:r>
              <a:rPr kumimoji="1" lang="en-US" altLang="ja-JP" dirty="0"/>
              <a:t>twins)</a:t>
            </a:r>
            <a:r>
              <a:rPr kumimoji="1" lang="ja-JP" altLang="en-US" dirty="0"/>
              <a:t>を用いた評価実験で</a:t>
            </a:r>
            <a:r>
              <a:rPr kumimoji="1" lang="en-US" altLang="ja-JP" dirty="0"/>
              <a:t>ATE</a:t>
            </a:r>
            <a:r>
              <a:rPr lang="ja-JP" altLang="en-US" dirty="0"/>
              <a:t>推定は</a:t>
            </a:r>
            <a:r>
              <a:rPr lang="ja-JP" altLang="en-US" dirty="0">
                <a:solidFill>
                  <a:srgbClr val="C00000"/>
                </a:solidFill>
              </a:rPr>
              <a:t>提案手法の精度が高い</a:t>
            </a:r>
            <a:endParaRPr lang="en-US" altLang="ja-JP" dirty="0">
              <a:solidFill>
                <a:srgbClr val="C00000"/>
              </a:solidFill>
            </a:endParaRPr>
          </a:p>
          <a:p>
            <a:endParaRPr kumimoji="1" lang="en-US" altLang="ja-JP" dirty="0">
              <a:solidFill>
                <a:srgbClr val="C00000"/>
              </a:solidFill>
            </a:endParaRPr>
          </a:p>
          <a:p>
            <a:pPr marL="0" indent="0">
              <a:buNone/>
            </a:pPr>
            <a:endParaRPr kumimoji="1" lang="ja-JP" altLang="en-US" dirty="0"/>
          </a:p>
        </p:txBody>
      </p:sp>
      <p:sp>
        <p:nvSpPr>
          <p:cNvPr id="4" name="タイトル 1">
            <a:extLst>
              <a:ext uri="{FF2B5EF4-FFF2-40B4-BE49-F238E27FC236}">
                <a16:creationId xmlns:a16="http://schemas.microsoft.com/office/drawing/2014/main" id="{D4AA7529-FCE7-BD74-E494-76F85CDEFB2C}"/>
              </a:ext>
            </a:extLst>
          </p:cNvPr>
          <p:cNvSpPr txBox="1">
            <a:spLocks/>
          </p:cNvSpPr>
          <p:nvPr/>
        </p:nvSpPr>
        <p:spPr>
          <a:xfrm>
            <a:off x="408371" y="4322133"/>
            <a:ext cx="11783627" cy="8872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4000" b="1" dirty="0"/>
              <a:t>今後の研究</a:t>
            </a:r>
          </a:p>
        </p:txBody>
      </p:sp>
      <p:sp>
        <p:nvSpPr>
          <p:cNvPr id="5" name="コンテンツ プレースホルダー 2">
            <a:extLst>
              <a:ext uri="{FF2B5EF4-FFF2-40B4-BE49-F238E27FC236}">
                <a16:creationId xmlns:a16="http://schemas.microsoft.com/office/drawing/2014/main" id="{66C22FE1-B6F2-2FAD-956C-A78D1738B328}"/>
              </a:ext>
            </a:extLst>
          </p:cNvPr>
          <p:cNvSpPr txBox="1">
            <a:spLocks/>
          </p:cNvSpPr>
          <p:nvPr/>
        </p:nvSpPr>
        <p:spPr>
          <a:xfrm>
            <a:off x="838200" y="5209401"/>
            <a:ext cx="10515600" cy="13721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提案手法は離散値しか扱えないため、連続値を扱えるようにしてより高精度な傾向スコア推定、</a:t>
            </a:r>
            <a:r>
              <a:rPr lang="en-US" altLang="ja-JP" dirty="0"/>
              <a:t>ATE</a:t>
            </a:r>
            <a:r>
              <a:rPr lang="ja-JP" altLang="en-US" dirty="0"/>
              <a:t>推定を行いたい</a:t>
            </a:r>
            <a:endParaRPr lang="en-US" altLang="ja-JP" dirty="0"/>
          </a:p>
          <a:p>
            <a:r>
              <a:rPr lang="ja-JP" altLang="en-US" dirty="0">
                <a:solidFill>
                  <a:schemeClr val="bg1"/>
                </a:solidFill>
              </a:rPr>
              <a:t>他のデータセットで適応する</a:t>
            </a:r>
            <a:endParaRPr lang="en-US" altLang="ja-JP" dirty="0">
              <a:solidFill>
                <a:schemeClr val="bg1"/>
              </a:solidFill>
            </a:endParaRPr>
          </a:p>
          <a:p>
            <a:endParaRPr lang="en-US" altLang="ja-JP" dirty="0"/>
          </a:p>
          <a:p>
            <a:endParaRPr lang="ja-JP" altLang="en-US" dirty="0"/>
          </a:p>
        </p:txBody>
      </p:sp>
      <p:cxnSp>
        <p:nvCxnSpPr>
          <p:cNvPr id="6" name="直線コネクタ 5">
            <a:extLst>
              <a:ext uri="{FF2B5EF4-FFF2-40B4-BE49-F238E27FC236}">
                <a16:creationId xmlns:a16="http://schemas.microsoft.com/office/drawing/2014/main" id="{4C1F3D08-4054-538B-4E01-1D2F3D751796}"/>
              </a:ext>
            </a:extLst>
          </p:cNvPr>
          <p:cNvCxnSpPr>
            <a:cxnSpLocks/>
          </p:cNvCxnSpPr>
          <p:nvPr/>
        </p:nvCxnSpPr>
        <p:spPr>
          <a:xfrm>
            <a:off x="494432" y="4990884"/>
            <a:ext cx="2592114" cy="0"/>
          </a:xfrm>
          <a:prstGeom prst="line">
            <a:avLst/>
          </a:prstGeom>
          <a:ln w="381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4598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275CA5-56DE-AEF9-9885-FB626D1F2348}"/>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89C8FB8D-7D7C-7848-5121-6D307102A0BB}"/>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183809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67E070-7E55-B4B6-1F31-F24F7B551D15}"/>
              </a:ext>
            </a:extLst>
          </p:cNvPr>
          <p:cNvSpPr>
            <a:spLocks noGrp="1"/>
          </p:cNvSpPr>
          <p:nvPr>
            <p:ph type="title"/>
          </p:nvPr>
        </p:nvSpPr>
        <p:spPr/>
        <p:txBody>
          <a:bodyPr>
            <a:normAutofit/>
          </a:bodyPr>
          <a:lstStyle/>
          <a:p>
            <a:r>
              <a:rPr lang="ja-JP" altLang="en-US" dirty="0"/>
              <a:t>付録</a:t>
            </a:r>
            <a:r>
              <a:rPr lang="en-US" altLang="ja-JP" dirty="0"/>
              <a:t>: IPW</a:t>
            </a:r>
            <a:r>
              <a:rPr lang="ja-JP" altLang="en-US" dirty="0"/>
              <a:t>の導出</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90EF8490-F579-8227-E0D5-0B83F3E9C848}"/>
                  </a:ext>
                </a:extLst>
              </p:cNvPr>
              <p:cNvSpPr>
                <a:spLocks noGrp="1"/>
              </p:cNvSpPr>
              <p:nvPr>
                <p:ph idx="1"/>
              </p:nvPr>
            </p:nvSpPr>
            <p:spPr>
              <a:xfrm>
                <a:off x="633919" y="1514340"/>
                <a:ext cx="10515600" cy="4351338"/>
              </a:xfrm>
            </p:spPr>
            <p:txBody>
              <a:bodyPr>
                <a:normAutofit fontScale="92500"/>
              </a:bodyPr>
              <a:lstStyle/>
              <a:p>
                <a:pPr marL="0" indent="0">
                  <a:buNone/>
                </a:pP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𝐴𝑇𝐸</m:t>
                      </m:r>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𝑥</m:t>
                          </m:r>
                        </m:sub>
                      </m:sSub>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𝐸</m:t>
                          </m:r>
                          <m:d>
                            <m:dPr>
                              <m:sepChr m:val="∣"/>
                              <m:ctrlPr>
                                <a:rPr lang="en-US" altLang="ja-JP" sz="2800" b="0" i="1" smtClean="0">
                                  <a:latin typeface="Cambria Math" panose="02040503050406030204" pitchFamily="18" charset="0"/>
                                </a:rPr>
                              </m:ctrlPr>
                            </m:dPr>
                            <m:e>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𝑦</m:t>
                                  </m:r>
                                </m:e>
                                <m:sub>
                                  <m:r>
                                    <a:rPr lang="en-US" altLang="ja-JP" sz="2800" b="0" i="1" smtClean="0">
                                      <a:latin typeface="Cambria Math" panose="02040503050406030204" pitchFamily="18" charset="0"/>
                                    </a:rPr>
                                    <m:t>1</m:t>
                                  </m:r>
                                </m:sub>
                              </m:sSub>
                            </m:e>
                            <m:e>
                              <m:r>
                                <a:rPr lang="en-US" altLang="ja-JP" sz="2800" b="0" i="1" smtClean="0">
                                  <a:latin typeface="Cambria Math" panose="02040503050406030204" pitchFamily="18" charset="0"/>
                                </a:rPr>
                                <m:t>𝑒</m:t>
                              </m:r>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𝑥</m:t>
                                  </m:r>
                                </m:e>
                              </m:d>
                              <m:r>
                                <a:rPr lang="en-US" altLang="ja-JP" sz="2800" b="0" i="1" smtClean="0">
                                  <a:latin typeface="Cambria Math" panose="02040503050406030204" pitchFamily="18" charset="0"/>
                                </a:rPr>
                                <m:t>, </m:t>
                              </m:r>
                              <m:r>
                                <a:rPr lang="en-US" altLang="ja-JP" sz="2800" b="0" i="1" smtClean="0">
                                  <a:latin typeface="Cambria Math" panose="02040503050406030204" pitchFamily="18" charset="0"/>
                                </a:rPr>
                                <m:t>𝑧</m:t>
                              </m:r>
                              <m:r>
                                <a:rPr lang="en-US" altLang="ja-JP" sz="2800" b="0" i="1" smtClean="0">
                                  <a:latin typeface="Cambria Math" panose="02040503050406030204" pitchFamily="18" charset="0"/>
                                </a:rPr>
                                <m:t>=1</m:t>
                              </m:r>
                            </m:e>
                          </m:d>
                          <m:r>
                            <a:rPr lang="en-US" altLang="ja-JP" sz="2800" b="0"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i="1" smtClean="0">
                                  <a:latin typeface="Cambria Math" panose="02040503050406030204" pitchFamily="18" charset="0"/>
                                </a:rPr>
                                <m:t>𝐸</m:t>
                              </m:r>
                            </m:e>
                            <m:sub>
                              <m:r>
                                <a:rPr lang="en-US" altLang="ja-JP" i="1" smtClean="0">
                                  <a:latin typeface="Cambria Math" panose="02040503050406030204" pitchFamily="18" charset="0"/>
                                </a:rPr>
                                <m:t>𝑥</m:t>
                              </m:r>
                            </m:sub>
                          </m:sSub>
                          <m:r>
                            <a:rPr lang="en-US" altLang="ja-JP" b="0" i="1" smtClean="0">
                              <a:latin typeface="Cambria Math" panose="02040503050406030204" pitchFamily="18" charset="0"/>
                            </a:rPr>
                            <m:t>(</m:t>
                          </m:r>
                          <m:r>
                            <a:rPr lang="en-US" altLang="ja-JP" sz="2800" b="0" i="1" smtClean="0">
                              <a:latin typeface="Cambria Math" panose="02040503050406030204" pitchFamily="18" charset="0"/>
                            </a:rPr>
                            <m:t>𝐸</m:t>
                          </m:r>
                          <m:d>
                            <m:dPr>
                              <m:sepChr m:val="∣"/>
                              <m:ctrlPr>
                                <a:rPr lang="en-US" altLang="ja-JP" sz="2800" b="0" i="1" smtClean="0">
                                  <a:latin typeface="Cambria Math" panose="02040503050406030204" pitchFamily="18" charset="0"/>
                                </a:rPr>
                              </m:ctrlPr>
                            </m:dPr>
                            <m:e>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𝑦</m:t>
                                  </m:r>
                                </m:e>
                                <m:sub>
                                  <m:r>
                                    <a:rPr lang="en-US" altLang="ja-JP" sz="2800" b="0" i="1" smtClean="0">
                                      <a:latin typeface="Cambria Math" panose="02040503050406030204" pitchFamily="18" charset="0"/>
                                    </a:rPr>
                                    <m:t>0</m:t>
                                  </m:r>
                                </m:sub>
                              </m:sSub>
                            </m:e>
                            <m:e>
                              <m:r>
                                <a:rPr lang="en-US" altLang="ja-JP" sz="2800" b="0" i="1" smtClean="0">
                                  <a:latin typeface="Cambria Math" panose="02040503050406030204" pitchFamily="18" charset="0"/>
                                </a:rPr>
                                <m:t>𝑒</m:t>
                              </m:r>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𝑥</m:t>
                                  </m:r>
                                </m:e>
                              </m:d>
                              <m:r>
                                <a:rPr lang="en-US" altLang="ja-JP" sz="2800" b="0" i="1" smtClean="0">
                                  <a:latin typeface="Cambria Math" panose="02040503050406030204" pitchFamily="18" charset="0"/>
                                </a:rPr>
                                <m:t>, </m:t>
                              </m:r>
                              <m:r>
                                <a:rPr lang="en-US" altLang="ja-JP" sz="2800" b="0" i="1" smtClean="0">
                                  <a:latin typeface="Cambria Math" panose="02040503050406030204" pitchFamily="18" charset="0"/>
                                </a:rPr>
                                <m:t>𝑧</m:t>
                              </m:r>
                              <m:r>
                                <a:rPr lang="en-US" altLang="ja-JP" sz="2800" b="0" i="1" smtClean="0">
                                  <a:latin typeface="Cambria Math" panose="02040503050406030204" pitchFamily="18" charset="0"/>
                                </a:rPr>
                                <m:t>=0</m:t>
                              </m:r>
                            </m:e>
                          </m:d>
                        </m:e>
                      </m:d>
                    </m:oMath>
                  </m:oMathPara>
                </a14:m>
                <a:endParaRPr lang="en-US" altLang="ja-JP" sz="2800" b="0" dirty="0"/>
              </a:p>
              <a:p>
                <a:pPr marL="0" indent="0">
                  <a:buNone/>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𝑥</m:t>
                          </m:r>
                        </m:sub>
                      </m:sSub>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𝐸</m:t>
                          </m:r>
                          <m:d>
                            <m:dPr>
                              <m:sepChr m:val="∣"/>
                              <m:ctrlPr>
                                <a:rPr lang="en-US" altLang="ja-JP" sz="2800" b="0" i="1" smtClean="0">
                                  <a:latin typeface="Cambria Math" panose="02040503050406030204" pitchFamily="18" charset="0"/>
                                </a:rPr>
                              </m:ctrlPr>
                            </m:dPr>
                            <m:e>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𝑦</m:t>
                                  </m:r>
                                </m:e>
                                <m:sub>
                                  <m:r>
                                    <a:rPr lang="en-US" altLang="ja-JP" sz="2800" b="0" i="1" smtClean="0">
                                      <a:latin typeface="Cambria Math" panose="02040503050406030204" pitchFamily="18" charset="0"/>
                                    </a:rPr>
                                    <m:t>1</m:t>
                                  </m:r>
                                </m:sub>
                              </m:sSub>
                            </m:e>
                            <m:e>
                              <m:r>
                                <a:rPr lang="en-US" altLang="ja-JP" sz="2800" b="0" i="1" smtClean="0">
                                  <a:latin typeface="Cambria Math" panose="02040503050406030204" pitchFamily="18" charset="0"/>
                                </a:rPr>
                                <m:t>𝑒</m:t>
                              </m:r>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𝑥</m:t>
                                  </m:r>
                                </m:e>
                              </m:d>
                              <m:r>
                                <a:rPr lang="en-US" altLang="ja-JP" sz="2800" b="0" i="1" smtClean="0">
                                  <a:latin typeface="Cambria Math" panose="02040503050406030204" pitchFamily="18" charset="0"/>
                                </a:rPr>
                                <m:t>, </m:t>
                              </m:r>
                              <m:r>
                                <a:rPr lang="en-US" altLang="ja-JP" sz="2800" b="0" i="1" smtClean="0">
                                  <a:latin typeface="Cambria Math" panose="02040503050406030204" pitchFamily="18" charset="0"/>
                                </a:rPr>
                                <m:t>𝑧</m:t>
                              </m:r>
                              <m:r>
                                <a:rPr lang="en-US" altLang="ja-JP" sz="2800" b="0" i="1" smtClean="0">
                                  <a:latin typeface="Cambria Math" panose="02040503050406030204" pitchFamily="18" charset="0"/>
                                </a:rPr>
                                <m:t>=1</m:t>
                              </m:r>
                            </m:e>
                          </m:d>
                        </m:e>
                      </m:d>
                    </m:oMath>
                  </m:oMathPara>
                </a14:m>
                <a:endParaRPr lang="en-US" altLang="ja-JP" sz="2800" b="0" dirty="0"/>
              </a:p>
              <a:p>
                <a:pPr marL="0" indent="0">
                  <a:buNone/>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𝑥</m:t>
                          </m:r>
                        </m:sub>
                      </m:sSub>
                      <m:d>
                        <m:dPr>
                          <m:ctrlPr>
                            <a:rPr lang="en-US" altLang="ja-JP" sz="2800" b="0" i="1" smtClean="0">
                              <a:latin typeface="Cambria Math" panose="02040503050406030204" pitchFamily="18" charset="0"/>
                            </a:rPr>
                          </m:ctrlPr>
                        </m:dPr>
                        <m:e>
                          <m:nary>
                            <m:naryPr>
                              <m:chr m:val="∑"/>
                              <m:supHide m:val="on"/>
                              <m:ctrlPr>
                                <a:rPr lang="en-US" altLang="ja-JP" sz="2800" b="0" i="1" smtClean="0">
                                  <a:latin typeface="Cambria Math" panose="02040503050406030204" pitchFamily="18" charset="0"/>
                                </a:rPr>
                              </m:ctrlPr>
                            </m:naryPr>
                            <m:sub>
                              <m:r>
                                <m:rPr>
                                  <m:brk m:alnAt="7"/>
                                </m:rPr>
                                <a:rPr lang="en-US" altLang="ja-JP" sz="2800" b="0" i="1" smtClean="0">
                                  <a:latin typeface="Cambria Math" panose="02040503050406030204" pitchFamily="18" charset="0"/>
                                </a:rPr>
                                <m:t>𝑦</m:t>
                              </m:r>
                            </m:sub>
                            <m:sup/>
                            <m:e>
                              <m:r>
                                <a:rPr lang="en-US" altLang="ja-JP" sz="2800" b="0" i="1" smtClean="0">
                                  <a:latin typeface="Cambria Math" panose="02040503050406030204" pitchFamily="18" charset="0"/>
                                </a:rPr>
                                <m:t>𝑦</m:t>
                              </m:r>
                              <m:r>
                                <a:rPr lang="en-US" altLang="ja-JP" sz="2800" b="0" i="1" smtClean="0">
                                  <a:latin typeface="Cambria Math" panose="02040503050406030204" pitchFamily="18" charset="0"/>
                                </a:rPr>
                                <m:t> </m:t>
                              </m:r>
                              <m:r>
                                <a:rPr lang="en-US" altLang="ja-JP" sz="2800" b="0" i="1" smtClean="0">
                                  <a:latin typeface="Cambria Math" panose="02040503050406030204" pitchFamily="18" charset="0"/>
                                </a:rPr>
                                <m:t>𝑝</m:t>
                              </m:r>
                              <m:d>
                                <m:dPr>
                                  <m:sepChr m:val="∣"/>
                                  <m:ctrlPr>
                                    <a:rPr lang="en-US" altLang="ja-JP" i="1" smtClean="0">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i="1" smtClean="0">
                                          <a:latin typeface="Cambria Math" panose="02040503050406030204" pitchFamily="18" charset="0"/>
                                        </a:rPr>
                                        <m:t>𝑦</m:t>
                                      </m:r>
                                    </m:e>
                                    <m:sub>
                                      <m:r>
                                        <a:rPr lang="en-US" altLang="ja-JP" i="1" smtClean="0">
                                          <a:latin typeface="Cambria Math" panose="02040503050406030204" pitchFamily="18" charset="0"/>
                                        </a:rPr>
                                        <m:t>1</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e>
                                  <m:r>
                                    <a:rPr lang="en-US" altLang="ja-JP" i="1" smtClean="0">
                                      <a:latin typeface="Cambria Math" panose="02040503050406030204" pitchFamily="18" charset="0"/>
                                    </a:rPr>
                                    <m:t>𝑒</m:t>
                                  </m:r>
                                  <m:d>
                                    <m:dPr>
                                      <m:ctrlPr>
                                        <a:rPr lang="en-US" altLang="ja-JP" i="1" smtClean="0">
                                          <a:latin typeface="Cambria Math" panose="02040503050406030204" pitchFamily="18" charset="0"/>
                                        </a:rPr>
                                      </m:ctrlPr>
                                    </m:dPr>
                                    <m:e>
                                      <m:r>
                                        <a:rPr lang="en-US" altLang="ja-JP" i="1" smtClean="0">
                                          <a:latin typeface="Cambria Math" panose="02040503050406030204" pitchFamily="18" charset="0"/>
                                        </a:rPr>
                                        <m:t>𝑥</m:t>
                                      </m:r>
                                    </m:e>
                                  </m:d>
                                  <m:r>
                                    <a:rPr lang="en-US" altLang="ja-JP" i="1" smtClean="0">
                                      <a:latin typeface="Cambria Math" panose="02040503050406030204" pitchFamily="18" charset="0"/>
                                    </a:rPr>
                                    <m:t>, </m:t>
                                  </m:r>
                                  <m:r>
                                    <a:rPr lang="en-US" altLang="ja-JP" i="1" smtClean="0">
                                      <a:latin typeface="Cambria Math" panose="02040503050406030204" pitchFamily="18" charset="0"/>
                                    </a:rPr>
                                    <m:t>𝑧</m:t>
                                  </m:r>
                                  <m:r>
                                    <a:rPr lang="en-US" altLang="ja-JP" i="1" smtClean="0">
                                      <a:latin typeface="Cambria Math" panose="02040503050406030204" pitchFamily="18" charset="0"/>
                                    </a:rPr>
                                    <m:t>=1</m:t>
                                  </m:r>
                                </m:e>
                              </m:d>
                            </m:e>
                          </m:nary>
                        </m:e>
                      </m:d>
                    </m:oMath>
                  </m:oMathPara>
                </a14:m>
                <a:endParaRPr lang="en-US" altLang="ja-JP" sz="2800" b="0" dirty="0"/>
              </a:p>
              <a:p>
                <a:pPr marL="0" indent="0">
                  <a:buNone/>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𝑥</m:t>
                          </m:r>
                        </m:sub>
                      </m:sSub>
                      <m:d>
                        <m:dPr>
                          <m:ctrlPr>
                            <a:rPr lang="en-US" altLang="ja-JP" sz="2800" b="0" i="1" smtClean="0">
                              <a:latin typeface="Cambria Math" panose="02040503050406030204" pitchFamily="18" charset="0"/>
                            </a:rPr>
                          </m:ctrlPr>
                        </m:dPr>
                        <m:e>
                          <m:nary>
                            <m:naryPr>
                              <m:chr m:val="∑"/>
                              <m:supHide m:val="on"/>
                              <m:ctrlPr>
                                <a:rPr lang="en-US" altLang="ja-JP" sz="2800" b="0" i="1" smtClean="0">
                                  <a:latin typeface="Cambria Math" panose="02040503050406030204" pitchFamily="18" charset="0"/>
                                </a:rPr>
                              </m:ctrlPr>
                            </m:naryPr>
                            <m:sub>
                              <m:r>
                                <m:rPr>
                                  <m:brk m:alnAt="7"/>
                                </m:rPr>
                                <a:rPr lang="en-US" altLang="ja-JP" sz="2800" b="0" i="1" smtClean="0">
                                  <a:latin typeface="Cambria Math" panose="02040503050406030204" pitchFamily="18" charset="0"/>
                                </a:rPr>
                                <m:t>𝑦</m:t>
                              </m:r>
                            </m:sub>
                            <m:sup/>
                            <m:e>
                              <m:r>
                                <a:rPr lang="en-US" altLang="ja-JP" sz="2800" b="0" i="1" smtClean="0">
                                  <a:latin typeface="Cambria Math" panose="02040503050406030204" pitchFamily="18" charset="0"/>
                                </a:rPr>
                                <m:t>𝑦</m:t>
                              </m:r>
                              <m:r>
                                <a:rPr lang="en-US" altLang="ja-JP" sz="2800" b="0" i="1" smtClean="0">
                                  <a:latin typeface="Cambria Math" panose="02040503050406030204" pitchFamily="18" charset="0"/>
                                </a:rPr>
                                <m:t> </m:t>
                              </m:r>
                              <m:r>
                                <a:rPr lang="en-US" altLang="ja-JP" sz="2800" b="0" i="1" smtClean="0">
                                  <a:latin typeface="Cambria Math" panose="02040503050406030204" pitchFamily="18" charset="0"/>
                                </a:rPr>
                                <m:t>𝑝</m:t>
                              </m:r>
                              <m:d>
                                <m:dPr>
                                  <m:sepChr m:val="∣"/>
                                  <m:ctrlPr>
                                    <a:rPr lang="en-US" altLang="ja-JP" i="1" smtClean="0">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i="1" smtClean="0">
                                          <a:latin typeface="Cambria Math" panose="02040503050406030204" pitchFamily="18" charset="0"/>
                                        </a:rPr>
                                        <m:t>𝑦</m:t>
                                      </m:r>
                                    </m:e>
                                    <m:sub>
                                      <m:r>
                                        <a:rPr lang="en-US" altLang="ja-JP" i="1" smtClean="0">
                                          <a:latin typeface="Cambria Math" panose="02040503050406030204" pitchFamily="18" charset="0"/>
                                        </a:rPr>
                                        <m:t>1</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e>
                                  <m:r>
                                    <a:rPr lang="en-US" altLang="ja-JP" i="1" smtClean="0">
                                      <a:latin typeface="Cambria Math" panose="02040503050406030204" pitchFamily="18" charset="0"/>
                                    </a:rPr>
                                    <m:t>𝑒</m:t>
                                  </m:r>
                                  <m:d>
                                    <m:dPr>
                                      <m:ctrlPr>
                                        <a:rPr lang="en-US" altLang="ja-JP" i="1" smtClean="0">
                                          <a:latin typeface="Cambria Math" panose="02040503050406030204" pitchFamily="18" charset="0"/>
                                        </a:rPr>
                                      </m:ctrlPr>
                                    </m:dPr>
                                    <m:e>
                                      <m:r>
                                        <a:rPr lang="en-US" altLang="ja-JP" i="1" smtClean="0">
                                          <a:latin typeface="Cambria Math" panose="02040503050406030204" pitchFamily="18" charset="0"/>
                                        </a:rPr>
                                        <m:t>𝑥</m:t>
                                      </m:r>
                                    </m:e>
                                  </m:d>
                                </m:e>
                              </m:d>
                            </m:e>
                          </m:nary>
                          <m:r>
                            <a:rPr lang="en-US" altLang="ja-JP" i="1" smtClean="0">
                              <a:latin typeface="Cambria Math" panose="02040503050406030204" pitchFamily="18" charset="0"/>
                              <a:ea typeface="Cambria Math" panose="02040503050406030204" pitchFamily="18" charset="0"/>
                            </a:rPr>
                            <m:t>∙</m:t>
                          </m:r>
                          <m:f>
                            <m:fPr>
                              <m:ctrlPr>
                                <a:rPr lang="en-US" altLang="ja-JP"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𝑧</m:t>
                              </m:r>
                            </m:num>
                            <m:den>
                              <m:r>
                                <a:rPr lang="en-US" altLang="ja-JP" b="0" i="1" smtClean="0">
                                  <a:latin typeface="Cambria Math" panose="02040503050406030204" pitchFamily="18" charset="0"/>
                                  <a:ea typeface="Cambria Math" panose="02040503050406030204" pitchFamily="18" charset="0"/>
                                </a:rPr>
                                <m:t>𝑝</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𝑧</m:t>
                                  </m:r>
                                  <m:r>
                                    <a:rPr lang="en-US" altLang="ja-JP" b="0" i="1" smtClean="0">
                                      <a:latin typeface="Cambria Math" panose="02040503050406030204" pitchFamily="18" charset="0"/>
                                      <a:ea typeface="Cambria Math" panose="02040503050406030204" pitchFamily="18" charset="0"/>
                                    </a:rPr>
                                    <m:t>=1</m:t>
                                  </m:r>
                                </m:e>
                                <m:e>
                                  <m:r>
                                    <a:rPr lang="en-US" altLang="ja-JP" b="0" i="1" smtClean="0">
                                      <a:latin typeface="Cambria Math" panose="02040503050406030204" pitchFamily="18" charset="0"/>
                                      <a:ea typeface="Cambria Math" panose="02040503050406030204" pitchFamily="18" charset="0"/>
                                    </a:rPr>
                                    <m:t>𝑥</m:t>
                                  </m:r>
                                </m:e>
                              </m:d>
                            </m:den>
                          </m:f>
                          <m:r>
                            <a:rPr lang="en-US" altLang="ja-JP"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𝑝</m:t>
                          </m:r>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rPr>
                            <m:t>𝑧</m:t>
                          </m:r>
                          <m:r>
                            <a:rPr lang="en-US" altLang="ja-JP" i="1">
                              <a:latin typeface="Cambria Math" panose="02040503050406030204" pitchFamily="18" charset="0"/>
                            </a:rPr>
                            <m:t>=1|</m:t>
                          </m:r>
                          <m:r>
                            <a:rPr lang="en-US" altLang="ja-JP" b="0" i="1" smtClean="0">
                              <a:latin typeface="Cambria Math" panose="02040503050406030204" pitchFamily="18" charset="0"/>
                            </a:rPr>
                            <m:t>𝑥</m:t>
                          </m:r>
                          <m:r>
                            <a:rPr lang="en-US" altLang="ja-JP" b="0" i="1" smtClean="0">
                              <a:latin typeface="Cambria Math" panose="02040503050406030204" pitchFamily="18" charset="0"/>
                            </a:rPr>
                            <m:t>)</m:t>
                          </m:r>
                        </m:e>
                      </m:d>
                    </m:oMath>
                  </m:oMathPara>
                </a14:m>
                <a:endParaRPr lang="en-US" altLang="ja-JP" dirty="0"/>
              </a:p>
              <a:p>
                <a:pPr marL="0" indent="0">
                  <a:buNone/>
                </a:pPr>
                <a:endParaRPr lang="en-US" altLang="ja-JP" sz="2800" b="0" dirty="0"/>
              </a:p>
              <a:p>
                <a:pPr marL="0" indent="0">
                  <a:buNone/>
                </a:pPr>
                <a14:m>
                  <m:oMathPara xmlns:m="http://schemas.openxmlformats.org/officeDocument/2006/math">
                    <m:oMathParaPr>
                      <m:jc m:val="centerGroup"/>
                    </m:oMathParaPr>
                    <m:oMath xmlns:m="http://schemas.openxmlformats.org/officeDocument/2006/math">
                      <m:r>
                        <m:rPr>
                          <m:sty m:val="p"/>
                        </m:rPr>
                        <a:rPr lang="en-US" altLang="ja-JP" sz="2800" smtClean="0">
                          <a:latin typeface="Cambria Math" panose="02040503050406030204" pitchFamily="18" charset="0"/>
                        </a:rPr>
                        <m:t>ATE</m:t>
                      </m:r>
                      <m:r>
                        <a:rPr lang="en-US" altLang="ja-JP" sz="2800" smtClean="0">
                          <a:latin typeface="Cambria Math" panose="02040503050406030204" pitchFamily="18" charset="0"/>
                        </a:rPr>
                        <m:t>=</m:t>
                      </m:r>
                      <m:f>
                        <m:fPr>
                          <m:ctrlPr>
                            <a:rPr lang="en-US" altLang="ja-JP" sz="2800" i="1" smtClean="0">
                              <a:latin typeface="Cambria Math" panose="02040503050406030204" pitchFamily="18" charset="0"/>
                            </a:rPr>
                          </m:ctrlPr>
                        </m:fPr>
                        <m:num>
                          <m:r>
                            <a:rPr lang="en-US" altLang="ja-JP" sz="2800" i="1" smtClean="0">
                              <a:latin typeface="Cambria Math" panose="02040503050406030204" pitchFamily="18" charset="0"/>
                            </a:rPr>
                            <m:t>1</m:t>
                          </m:r>
                        </m:num>
                        <m:den>
                          <m:r>
                            <a:rPr lang="en-US" altLang="ja-JP" sz="2800" i="1" smtClean="0">
                              <a:latin typeface="Cambria Math" panose="02040503050406030204" pitchFamily="18" charset="0"/>
                            </a:rPr>
                            <m:t>𝑁</m:t>
                          </m:r>
                        </m:den>
                      </m:f>
                      <m:nary>
                        <m:naryPr>
                          <m:chr m:val="∑"/>
                          <m:limLoc m:val="subSup"/>
                          <m:ctrlPr>
                            <a:rPr lang="en-US" altLang="ja-JP" sz="2800" i="1" smtClean="0">
                              <a:latin typeface="Cambria Math" panose="02040503050406030204" pitchFamily="18" charset="0"/>
                            </a:rPr>
                          </m:ctrlPr>
                        </m:naryPr>
                        <m:sub>
                          <m:r>
                            <m:rPr>
                              <m:brk m:alnAt="25"/>
                            </m:rPr>
                            <a:rPr lang="en-US" altLang="ja-JP" sz="2800" i="1" smtClean="0">
                              <a:latin typeface="Cambria Math" panose="02040503050406030204" pitchFamily="18" charset="0"/>
                            </a:rPr>
                            <m:t>𝑖</m:t>
                          </m:r>
                        </m:sub>
                        <m:sup>
                          <m:r>
                            <a:rPr lang="en-US" altLang="ja-JP" sz="2800" i="1" smtClean="0">
                              <a:latin typeface="Cambria Math" panose="02040503050406030204" pitchFamily="18" charset="0"/>
                            </a:rPr>
                            <m:t>𝑁</m:t>
                          </m:r>
                        </m:sup>
                        <m:e>
                          <m:f>
                            <m:fPr>
                              <m:ctrlPr>
                                <a:rPr lang="en-US" altLang="ja-JP" sz="2800" i="1" smtClean="0">
                                  <a:latin typeface="Cambria Math" panose="02040503050406030204" pitchFamily="18" charset="0"/>
                                </a:rPr>
                              </m:ctrlPr>
                            </m:fPr>
                            <m:num>
                              <m:sSub>
                                <m:sSubPr>
                                  <m:ctrlPr>
                                    <a:rPr lang="en-US" altLang="ja-JP" sz="2800" i="1" smtClean="0">
                                      <a:latin typeface="Cambria Math" panose="02040503050406030204" pitchFamily="18" charset="0"/>
                                    </a:rPr>
                                  </m:ctrlPr>
                                </m:sSubPr>
                                <m:e>
                                  <m:r>
                                    <a:rPr lang="en-US" altLang="ja-JP" sz="2800" i="1" smtClean="0">
                                      <a:latin typeface="Cambria Math" panose="02040503050406030204" pitchFamily="18" charset="0"/>
                                    </a:rPr>
                                    <m:t>𝑦</m:t>
                                  </m:r>
                                </m:e>
                                <m:sub>
                                  <m:r>
                                    <a:rPr lang="en-US" altLang="ja-JP" sz="2800" i="1" smtClean="0">
                                      <a:latin typeface="Cambria Math" panose="02040503050406030204" pitchFamily="18" charset="0"/>
                                    </a:rPr>
                                    <m:t>1</m:t>
                                  </m:r>
                                  <m:r>
                                    <a:rPr lang="en-US" altLang="ja-JP" sz="2800" i="1" smtClean="0">
                                      <a:latin typeface="Cambria Math" panose="02040503050406030204" pitchFamily="18" charset="0"/>
                                    </a:rPr>
                                    <m:t>𝑖</m:t>
                                  </m:r>
                                </m:sub>
                              </m:sSub>
                            </m:num>
                            <m:den>
                              <m:r>
                                <a:rPr lang="en-US" altLang="ja-JP" sz="2800" i="1" smtClean="0">
                                  <a:latin typeface="Cambria Math" panose="02040503050406030204" pitchFamily="18" charset="0"/>
                                </a:rPr>
                                <m:t>𝑒</m:t>
                              </m:r>
                              <m:r>
                                <a:rPr lang="en-US" altLang="ja-JP" sz="2800" i="1" smtClean="0">
                                  <a:latin typeface="Cambria Math" panose="02040503050406030204" pitchFamily="18" charset="0"/>
                                </a:rPr>
                                <m:t>(</m:t>
                              </m:r>
                              <m:sSub>
                                <m:sSubPr>
                                  <m:ctrlPr>
                                    <a:rPr lang="en-US" altLang="ja-JP" sz="2800" i="1" smtClean="0">
                                      <a:latin typeface="Cambria Math" panose="02040503050406030204" pitchFamily="18" charset="0"/>
                                    </a:rPr>
                                  </m:ctrlPr>
                                </m:sSubPr>
                                <m:e>
                                  <m:r>
                                    <a:rPr lang="en-US" altLang="ja-JP" sz="2800" i="1" smtClean="0">
                                      <a:latin typeface="Cambria Math" panose="02040503050406030204" pitchFamily="18" charset="0"/>
                                    </a:rPr>
                                    <m:t>𝑥</m:t>
                                  </m:r>
                                </m:e>
                                <m:sub>
                                  <m:r>
                                    <a:rPr lang="en-US" altLang="ja-JP" sz="2800" i="1" smtClean="0">
                                      <a:latin typeface="Cambria Math" panose="02040503050406030204" pitchFamily="18" charset="0"/>
                                    </a:rPr>
                                    <m:t>𝑖</m:t>
                                  </m:r>
                                </m:sub>
                              </m:sSub>
                              <m:r>
                                <a:rPr lang="en-US" altLang="ja-JP" sz="2800" i="1" smtClean="0">
                                  <a:latin typeface="Cambria Math" panose="02040503050406030204" pitchFamily="18" charset="0"/>
                                </a:rPr>
                                <m:t>)</m:t>
                              </m:r>
                            </m:den>
                          </m:f>
                          <m:sSub>
                            <m:sSubPr>
                              <m:ctrlPr>
                                <a:rPr lang="en-US" altLang="ja-JP" sz="2800" i="1" smtClean="0">
                                  <a:latin typeface="Cambria Math" panose="02040503050406030204" pitchFamily="18" charset="0"/>
                                </a:rPr>
                              </m:ctrlPr>
                            </m:sSubPr>
                            <m:e>
                              <m:r>
                                <a:rPr lang="en-US" altLang="ja-JP" sz="2800" i="1" smtClean="0">
                                  <a:latin typeface="Cambria Math" panose="02040503050406030204" pitchFamily="18" charset="0"/>
                                </a:rPr>
                                <m:t>𝑧</m:t>
                              </m:r>
                            </m:e>
                            <m:sub>
                              <m:r>
                                <a:rPr lang="en-US" altLang="ja-JP" sz="2800" i="1" smtClean="0">
                                  <a:latin typeface="Cambria Math" panose="02040503050406030204" pitchFamily="18" charset="0"/>
                                </a:rPr>
                                <m:t>𝑖</m:t>
                              </m:r>
                            </m:sub>
                          </m:sSub>
                        </m:e>
                      </m:nary>
                      <m:r>
                        <a:rPr lang="en-US" altLang="ja-JP" sz="2800" i="1" smtClean="0">
                          <a:latin typeface="Cambria Math" panose="02040503050406030204" pitchFamily="18" charset="0"/>
                        </a:rPr>
                        <m:t>−</m:t>
                      </m:r>
                      <m:f>
                        <m:fPr>
                          <m:ctrlPr>
                            <a:rPr lang="en-US" altLang="ja-JP" sz="2800" i="1" smtClean="0">
                              <a:latin typeface="Cambria Math" panose="02040503050406030204" pitchFamily="18" charset="0"/>
                            </a:rPr>
                          </m:ctrlPr>
                        </m:fPr>
                        <m:num>
                          <m:r>
                            <a:rPr lang="en-US" altLang="ja-JP" sz="2800" i="1" smtClean="0">
                              <a:latin typeface="Cambria Math" panose="02040503050406030204" pitchFamily="18" charset="0"/>
                            </a:rPr>
                            <m:t>1</m:t>
                          </m:r>
                        </m:num>
                        <m:den>
                          <m:r>
                            <a:rPr lang="en-US" altLang="ja-JP" sz="2800" i="1" smtClean="0">
                              <a:latin typeface="Cambria Math" panose="02040503050406030204" pitchFamily="18" charset="0"/>
                            </a:rPr>
                            <m:t>𝑁</m:t>
                          </m:r>
                        </m:den>
                      </m:f>
                      <m:nary>
                        <m:naryPr>
                          <m:chr m:val="∑"/>
                          <m:limLoc m:val="subSup"/>
                          <m:ctrlPr>
                            <a:rPr lang="en-US" altLang="ja-JP" sz="2800" i="1" smtClean="0">
                              <a:latin typeface="Cambria Math" panose="02040503050406030204" pitchFamily="18" charset="0"/>
                            </a:rPr>
                          </m:ctrlPr>
                        </m:naryPr>
                        <m:sub>
                          <m:r>
                            <m:rPr>
                              <m:brk m:alnAt="25"/>
                            </m:rPr>
                            <a:rPr lang="en-US" altLang="ja-JP" sz="2800" i="1" smtClean="0">
                              <a:latin typeface="Cambria Math" panose="02040503050406030204" pitchFamily="18" charset="0"/>
                            </a:rPr>
                            <m:t>𝑖</m:t>
                          </m:r>
                        </m:sub>
                        <m:sup>
                          <m:r>
                            <a:rPr lang="en-US" altLang="ja-JP" sz="2800" i="1" smtClean="0">
                              <a:latin typeface="Cambria Math" panose="02040503050406030204" pitchFamily="18" charset="0"/>
                            </a:rPr>
                            <m:t>𝑁</m:t>
                          </m:r>
                        </m:sup>
                        <m:e>
                          <m:f>
                            <m:fPr>
                              <m:ctrlPr>
                                <a:rPr lang="en-US" altLang="ja-JP" sz="2800" i="1" smtClean="0">
                                  <a:latin typeface="Cambria Math" panose="02040503050406030204" pitchFamily="18" charset="0"/>
                                </a:rPr>
                              </m:ctrlPr>
                            </m:fPr>
                            <m:num>
                              <m:sSub>
                                <m:sSubPr>
                                  <m:ctrlPr>
                                    <a:rPr lang="en-US" altLang="ja-JP" sz="2800" i="1" smtClean="0">
                                      <a:latin typeface="Cambria Math" panose="02040503050406030204" pitchFamily="18" charset="0"/>
                                    </a:rPr>
                                  </m:ctrlPr>
                                </m:sSubPr>
                                <m:e>
                                  <m:r>
                                    <a:rPr lang="en-US" altLang="ja-JP" sz="2800" i="1" smtClean="0">
                                      <a:latin typeface="Cambria Math" panose="02040503050406030204" pitchFamily="18" charset="0"/>
                                    </a:rPr>
                                    <m:t>𝑦</m:t>
                                  </m:r>
                                </m:e>
                                <m:sub>
                                  <m:r>
                                    <a:rPr lang="en-US" altLang="ja-JP" sz="2800" i="1" smtClean="0">
                                      <a:latin typeface="Cambria Math" panose="02040503050406030204" pitchFamily="18" charset="0"/>
                                    </a:rPr>
                                    <m:t>0</m:t>
                                  </m:r>
                                  <m:r>
                                    <a:rPr lang="en-US" altLang="ja-JP" sz="2800" i="1" smtClean="0">
                                      <a:latin typeface="Cambria Math" panose="02040503050406030204" pitchFamily="18" charset="0"/>
                                    </a:rPr>
                                    <m:t>𝑖</m:t>
                                  </m:r>
                                </m:sub>
                              </m:sSub>
                            </m:num>
                            <m:den>
                              <m:r>
                                <a:rPr lang="en-US" altLang="ja-JP" sz="2800" i="1" smtClean="0">
                                  <a:latin typeface="Cambria Math" panose="02040503050406030204" pitchFamily="18" charset="0"/>
                                </a:rPr>
                                <m:t>1−</m:t>
                              </m:r>
                              <m:r>
                                <a:rPr lang="en-US" altLang="ja-JP" sz="2800" i="1" smtClean="0">
                                  <a:latin typeface="Cambria Math" panose="02040503050406030204" pitchFamily="18" charset="0"/>
                                </a:rPr>
                                <m:t>𝑒</m:t>
                              </m:r>
                              <m:d>
                                <m:dPr>
                                  <m:ctrlPr>
                                    <a:rPr lang="en-US" altLang="ja-JP" sz="2800" i="1" smtClean="0">
                                      <a:latin typeface="Cambria Math" panose="02040503050406030204" pitchFamily="18" charset="0"/>
                                    </a:rPr>
                                  </m:ctrlPr>
                                </m:dPr>
                                <m:e>
                                  <m:sSub>
                                    <m:sSubPr>
                                      <m:ctrlPr>
                                        <a:rPr lang="en-US" altLang="ja-JP" sz="2800" i="1" smtClean="0">
                                          <a:latin typeface="Cambria Math" panose="02040503050406030204" pitchFamily="18" charset="0"/>
                                        </a:rPr>
                                      </m:ctrlPr>
                                    </m:sSubPr>
                                    <m:e>
                                      <m:r>
                                        <a:rPr lang="en-US" altLang="ja-JP" sz="2800" i="1" smtClean="0">
                                          <a:latin typeface="Cambria Math" panose="02040503050406030204" pitchFamily="18" charset="0"/>
                                        </a:rPr>
                                        <m:t>𝑥</m:t>
                                      </m:r>
                                    </m:e>
                                    <m:sub>
                                      <m:r>
                                        <a:rPr lang="en-US" altLang="ja-JP" sz="2800" i="1" smtClean="0">
                                          <a:latin typeface="Cambria Math" panose="02040503050406030204" pitchFamily="18" charset="0"/>
                                        </a:rPr>
                                        <m:t>𝑖</m:t>
                                      </m:r>
                                    </m:sub>
                                  </m:sSub>
                                </m:e>
                              </m:d>
                            </m:den>
                          </m:f>
                        </m:e>
                      </m:nary>
                      <m:d>
                        <m:dPr>
                          <m:ctrlPr>
                            <a:rPr lang="en-US" altLang="ja-JP" sz="2800" i="1" smtClean="0">
                              <a:latin typeface="Cambria Math" panose="02040503050406030204" pitchFamily="18" charset="0"/>
                            </a:rPr>
                          </m:ctrlPr>
                        </m:dPr>
                        <m:e>
                          <m:r>
                            <a:rPr lang="en-US" altLang="ja-JP" sz="2800" i="1" smtClean="0">
                              <a:latin typeface="Cambria Math" panose="02040503050406030204" pitchFamily="18" charset="0"/>
                            </a:rPr>
                            <m:t>1−</m:t>
                          </m:r>
                          <m:sSub>
                            <m:sSubPr>
                              <m:ctrlPr>
                                <a:rPr lang="en-US" altLang="ja-JP" sz="2800" i="1" smtClean="0">
                                  <a:latin typeface="Cambria Math" panose="02040503050406030204" pitchFamily="18" charset="0"/>
                                </a:rPr>
                              </m:ctrlPr>
                            </m:sSubPr>
                            <m:e>
                              <m:r>
                                <a:rPr lang="en-US" altLang="ja-JP" sz="2800" i="1" smtClean="0">
                                  <a:latin typeface="Cambria Math" panose="02040503050406030204" pitchFamily="18" charset="0"/>
                                </a:rPr>
                                <m:t>𝑧</m:t>
                              </m:r>
                            </m:e>
                            <m:sub>
                              <m:r>
                                <a:rPr lang="en-US" altLang="ja-JP" sz="2800" i="1" smtClean="0">
                                  <a:latin typeface="Cambria Math" panose="02040503050406030204" pitchFamily="18" charset="0"/>
                                </a:rPr>
                                <m:t>𝑖</m:t>
                              </m:r>
                            </m:sub>
                          </m:sSub>
                        </m:e>
                      </m:d>
                    </m:oMath>
                  </m:oMathPara>
                </a14:m>
                <a:endParaRPr kumimoji="1" lang="en-US" altLang="ja-JP" sz="2800" dirty="0"/>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90EF8490-F579-8227-E0D5-0B83F3E9C848}"/>
                  </a:ext>
                </a:extLst>
              </p:cNvPr>
              <p:cNvSpPr>
                <a:spLocks noGrp="1" noRot="1" noChangeAspect="1" noMove="1" noResize="1" noEditPoints="1" noAdjustHandles="1" noChangeArrowheads="1" noChangeShapeType="1" noTextEdit="1"/>
              </p:cNvSpPr>
              <p:nvPr>
                <p:ph idx="1"/>
              </p:nvPr>
            </p:nvSpPr>
            <p:spPr>
              <a:xfrm>
                <a:off x="633919" y="1514340"/>
                <a:ext cx="10515600" cy="4351338"/>
              </a:xfrm>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727518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899F0C0-C820-7820-4FF9-3F9C194C76F3}"/>
              </a:ext>
            </a:extLst>
          </p:cNvPr>
          <p:cNvSpPr>
            <a:spLocks noGrp="1"/>
          </p:cNvSpPr>
          <p:nvPr>
            <p:ph idx="1"/>
          </p:nvPr>
        </p:nvSpPr>
        <p:spPr>
          <a:xfrm>
            <a:off x="27668" y="1282385"/>
            <a:ext cx="10924014" cy="5091227"/>
          </a:xfrm>
        </p:spPr>
        <p:txBody>
          <a:bodyPr>
            <a:normAutofit/>
          </a:bodyPr>
          <a:lstStyle/>
          <a:p>
            <a:r>
              <a:rPr lang="en-US" altLang="ja-JP" dirty="0"/>
              <a:t>GBN</a:t>
            </a:r>
            <a:r>
              <a:rPr lang="ja-JP" altLang="en-US" dirty="0"/>
              <a:t>の分類精度が低い要因</a:t>
            </a:r>
            <a:r>
              <a:rPr lang="en-US" altLang="ja-JP" dirty="0"/>
              <a:t>:</a:t>
            </a:r>
          </a:p>
          <a:p>
            <a:pPr marL="366713" lvl="1" indent="0">
              <a:buNone/>
            </a:pPr>
            <a:r>
              <a:rPr lang="ja-JP" altLang="en-US" sz="2800" dirty="0"/>
              <a:t>学習した構造の</a:t>
            </a:r>
            <a:r>
              <a:rPr lang="ja-JP" altLang="en-US" sz="2800" dirty="0">
                <a:solidFill>
                  <a:srgbClr val="C00000"/>
                </a:solidFill>
                <a:latin typeface="Arial" panose="020B0604020202020204" pitchFamily="34" charset="0"/>
              </a:rPr>
              <a:t>目的</a:t>
            </a:r>
            <a:r>
              <a:rPr lang="ja-JP" altLang="en-US" sz="2800" b="0" i="0" u="none" strike="noStrike" dirty="0">
                <a:solidFill>
                  <a:srgbClr val="C00000"/>
                </a:solidFill>
                <a:effectLst/>
                <a:latin typeface="Arial" panose="020B0604020202020204" pitchFamily="34" charset="0"/>
              </a:rPr>
              <a:t>変数の親変数が増大</a:t>
            </a:r>
            <a:r>
              <a:rPr kumimoji="1" lang="ja-JP" altLang="en-US" sz="2800" dirty="0"/>
              <a:t>し</a:t>
            </a:r>
            <a:r>
              <a:rPr kumimoji="1" lang="en-US" altLang="ja-JP" sz="2800" dirty="0"/>
              <a:t>, </a:t>
            </a:r>
            <a:br>
              <a:rPr kumimoji="1" lang="en-US" altLang="ja-JP" sz="2800" dirty="0"/>
            </a:br>
            <a:r>
              <a:rPr kumimoji="1" lang="ja-JP" altLang="en-US" sz="2800" dirty="0"/>
              <a:t>一つのパラメータ学習のサンプルサイズが小さくなるため</a:t>
            </a:r>
          </a:p>
        </p:txBody>
      </p:sp>
      <p:grpSp>
        <p:nvGrpSpPr>
          <p:cNvPr id="45" name="グループ化 44">
            <a:extLst>
              <a:ext uri="{FF2B5EF4-FFF2-40B4-BE49-F238E27FC236}">
                <a16:creationId xmlns:a16="http://schemas.microsoft.com/office/drawing/2014/main" id="{85A06444-1E3F-AA5A-47AE-D254A828EF76}"/>
              </a:ext>
            </a:extLst>
          </p:cNvPr>
          <p:cNvGrpSpPr/>
          <p:nvPr/>
        </p:nvGrpSpPr>
        <p:grpSpPr>
          <a:xfrm>
            <a:off x="3788284" y="3212800"/>
            <a:ext cx="3814504" cy="1349114"/>
            <a:chOff x="5689891" y="3963020"/>
            <a:chExt cx="4630516" cy="1636139"/>
          </a:xfrm>
        </p:grpSpPr>
        <p:grpSp>
          <p:nvGrpSpPr>
            <p:cNvPr id="4" name="グループ化 3">
              <a:extLst>
                <a:ext uri="{FF2B5EF4-FFF2-40B4-BE49-F238E27FC236}">
                  <a16:creationId xmlns:a16="http://schemas.microsoft.com/office/drawing/2014/main" id="{30FBE20E-CC2E-265B-D31A-FC92F61759E6}"/>
                </a:ext>
              </a:extLst>
            </p:cNvPr>
            <p:cNvGrpSpPr/>
            <p:nvPr/>
          </p:nvGrpSpPr>
          <p:grpSpPr>
            <a:xfrm>
              <a:off x="5689891" y="3963020"/>
              <a:ext cx="4630516" cy="1636139"/>
              <a:chOff x="5818771" y="2125302"/>
              <a:chExt cx="5726679" cy="1925317"/>
            </a:xfrm>
          </p:grpSpPr>
          <mc:AlternateContent xmlns:mc="http://schemas.openxmlformats.org/markup-compatibility/2006" xmlns:a14="http://schemas.microsoft.com/office/drawing/2010/main">
            <mc:Choice Requires="a14">
              <p:sp>
                <p:nvSpPr>
                  <p:cNvPr id="5" name="円/楕円 4">
                    <a:extLst>
                      <a:ext uri="{FF2B5EF4-FFF2-40B4-BE49-F238E27FC236}">
                        <a16:creationId xmlns:a16="http://schemas.microsoft.com/office/drawing/2014/main" id="{8A780CD3-AD64-2506-8A3E-A761F76D9280}"/>
                      </a:ext>
                    </a:extLst>
                  </p:cNvPr>
                  <p:cNvSpPr/>
                  <p:nvPr/>
                </p:nvSpPr>
                <p:spPr>
                  <a:xfrm>
                    <a:off x="5818771" y="2491042"/>
                    <a:ext cx="1114097" cy="683173"/>
                  </a:xfrm>
                  <a:prstGeom prst="ellipse">
                    <a:avLst/>
                  </a:prstGeom>
                  <a:solidFill>
                    <a:srgbClr val="4EC8F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𝑋</m:t>
                              </m:r>
                            </m:e>
                            <m:sub>
                              <m:r>
                                <a:rPr kumimoji="1" lang="en-US" altLang="ja-JP" sz="2400" b="0" i="1" smtClean="0">
                                  <a:solidFill>
                                    <a:schemeClr val="tx1"/>
                                  </a:solidFill>
                                  <a:latin typeface="Cambria Math" panose="02040503050406030204" pitchFamily="18" charset="0"/>
                                </a:rPr>
                                <m:t>1</m:t>
                              </m:r>
                            </m:sub>
                          </m:sSub>
                        </m:oMath>
                      </m:oMathPara>
                    </a14:m>
                    <a:endParaRPr kumimoji="1" lang="ja-JP" altLang="en-US"/>
                  </a:p>
                </p:txBody>
              </p:sp>
            </mc:Choice>
            <mc:Fallback xmlns="">
              <p:sp>
                <p:nvSpPr>
                  <p:cNvPr id="5" name="円/楕円 4">
                    <a:extLst>
                      <a:ext uri="{FF2B5EF4-FFF2-40B4-BE49-F238E27FC236}">
                        <a16:creationId xmlns:a16="http://schemas.microsoft.com/office/drawing/2014/main" id="{8A780CD3-AD64-2506-8A3E-A761F76D9280}"/>
                      </a:ext>
                    </a:extLst>
                  </p:cNvPr>
                  <p:cNvSpPr>
                    <a:spLocks noRot="1" noChangeAspect="1" noMove="1" noResize="1" noEditPoints="1" noAdjustHandles="1" noChangeArrowheads="1" noChangeShapeType="1" noTextEdit="1"/>
                  </p:cNvSpPr>
                  <p:nvPr/>
                </p:nvSpPr>
                <p:spPr>
                  <a:xfrm>
                    <a:off x="5818771" y="2491042"/>
                    <a:ext cx="1114097" cy="683173"/>
                  </a:xfrm>
                  <a:prstGeom prst="ellipse">
                    <a:avLst/>
                  </a:prstGeom>
                  <a:blipFill>
                    <a:blip r:embed="rId3"/>
                    <a:stretch>
                      <a:fillRect/>
                    </a:stretch>
                  </a:blipFill>
                  <a:ln w="19050">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円/楕円 5">
                    <a:extLst>
                      <a:ext uri="{FF2B5EF4-FFF2-40B4-BE49-F238E27FC236}">
                        <a16:creationId xmlns:a16="http://schemas.microsoft.com/office/drawing/2014/main" id="{966719F0-D19F-E4A9-2EC0-0E2450A0D2B9}"/>
                      </a:ext>
                    </a:extLst>
                  </p:cNvPr>
                  <p:cNvSpPr/>
                  <p:nvPr/>
                </p:nvSpPr>
                <p:spPr>
                  <a:xfrm>
                    <a:off x="7183998" y="2172333"/>
                    <a:ext cx="1114097" cy="683173"/>
                  </a:xfrm>
                  <a:prstGeom prst="ellipse">
                    <a:avLst/>
                  </a:prstGeom>
                  <a:solidFill>
                    <a:srgbClr val="4EC8F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𝑋</m:t>
                              </m:r>
                            </m:e>
                            <m:sub>
                              <m:r>
                                <a:rPr kumimoji="1" lang="en-US" altLang="ja-JP" sz="2400" b="0" i="1" smtClean="0">
                                  <a:solidFill>
                                    <a:schemeClr val="tx1"/>
                                  </a:solidFill>
                                  <a:latin typeface="Cambria Math" panose="02040503050406030204" pitchFamily="18" charset="0"/>
                                </a:rPr>
                                <m:t>2</m:t>
                              </m:r>
                            </m:sub>
                          </m:sSub>
                        </m:oMath>
                      </m:oMathPara>
                    </a14:m>
                    <a:endParaRPr kumimoji="1" lang="ja-JP" altLang="en-US"/>
                  </a:p>
                </p:txBody>
              </p:sp>
            </mc:Choice>
            <mc:Fallback xmlns="">
              <p:sp>
                <p:nvSpPr>
                  <p:cNvPr id="6" name="円/楕円 5">
                    <a:extLst>
                      <a:ext uri="{FF2B5EF4-FFF2-40B4-BE49-F238E27FC236}">
                        <a16:creationId xmlns:a16="http://schemas.microsoft.com/office/drawing/2014/main" id="{966719F0-D19F-E4A9-2EC0-0E2450A0D2B9}"/>
                      </a:ext>
                    </a:extLst>
                  </p:cNvPr>
                  <p:cNvSpPr>
                    <a:spLocks noRot="1" noChangeAspect="1" noMove="1" noResize="1" noEditPoints="1" noAdjustHandles="1" noChangeArrowheads="1" noChangeShapeType="1" noTextEdit="1"/>
                  </p:cNvSpPr>
                  <p:nvPr/>
                </p:nvSpPr>
                <p:spPr>
                  <a:xfrm>
                    <a:off x="7183998" y="2172333"/>
                    <a:ext cx="1114097" cy="683173"/>
                  </a:xfrm>
                  <a:prstGeom prst="ellipse">
                    <a:avLst/>
                  </a:prstGeom>
                  <a:blipFill>
                    <a:blip r:embed="rId4"/>
                    <a:stretch>
                      <a:fillRect/>
                    </a:stretch>
                  </a:blipFill>
                  <a:ln w="19050">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円/楕円 6">
                    <a:extLst>
                      <a:ext uri="{FF2B5EF4-FFF2-40B4-BE49-F238E27FC236}">
                        <a16:creationId xmlns:a16="http://schemas.microsoft.com/office/drawing/2014/main" id="{3E521897-DC27-039E-148B-520220902CC8}"/>
                      </a:ext>
                    </a:extLst>
                  </p:cNvPr>
                  <p:cNvSpPr/>
                  <p:nvPr/>
                </p:nvSpPr>
                <p:spPr>
                  <a:xfrm>
                    <a:off x="8220621" y="3367446"/>
                    <a:ext cx="1114097" cy="683173"/>
                  </a:xfrm>
                  <a:prstGeom prst="ellipse">
                    <a:avLst/>
                  </a:prstGeom>
                  <a:solidFill>
                    <a:srgbClr val="4EC8F0"/>
                  </a:solidFill>
                  <a:ln w="19050">
                    <a:solidFill>
                      <a:schemeClr val="tx1"/>
                    </a:solidFill>
                  </a:ln>
                  <a:effectLst>
                    <a:glow rad="228600">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 </m:t>
                              </m:r>
                              <m:r>
                                <a:rPr kumimoji="1" lang="en-US" altLang="ja-JP" sz="2400" b="0" i="1" smtClean="0">
                                  <a:solidFill>
                                    <a:schemeClr val="tx1"/>
                                  </a:solidFill>
                                  <a:latin typeface="Cambria Math" panose="02040503050406030204" pitchFamily="18" charset="0"/>
                                </a:rPr>
                                <m:t>𝑋</m:t>
                              </m:r>
                            </m:e>
                            <m:sub>
                              <m:r>
                                <a:rPr kumimoji="1" lang="en-US" altLang="ja-JP" sz="2400" b="0" i="1" smtClean="0">
                                  <a:solidFill>
                                    <a:schemeClr val="tx1"/>
                                  </a:solidFill>
                                  <a:latin typeface="Cambria Math" panose="02040503050406030204" pitchFamily="18" charset="0"/>
                                </a:rPr>
                                <m:t>0</m:t>
                              </m:r>
                            </m:sub>
                          </m:sSub>
                        </m:oMath>
                      </m:oMathPara>
                    </a14:m>
                    <a:endParaRPr kumimoji="1" lang="ja-JP" altLang="en-US"/>
                  </a:p>
                </p:txBody>
              </p:sp>
            </mc:Choice>
            <mc:Fallback xmlns="">
              <p:sp>
                <p:nvSpPr>
                  <p:cNvPr id="7" name="円/楕円 6">
                    <a:extLst>
                      <a:ext uri="{FF2B5EF4-FFF2-40B4-BE49-F238E27FC236}">
                        <a16:creationId xmlns:a16="http://schemas.microsoft.com/office/drawing/2014/main" id="{3E521897-DC27-039E-148B-520220902CC8}"/>
                      </a:ext>
                    </a:extLst>
                  </p:cNvPr>
                  <p:cNvSpPr>
                    <a:spLocks noRot="1" noChangeAspect="1" noMove="1" noResize="1" noEditPoints="1" noAdjustHandles="1" noChangeArrowheads="1" noChangeShapeType="1" noTextEdit="1"/>
                  </p:cNvSpPr>
                  <p:nvPr/>
                </p:nvSpPr>
                <p:spPr>
                  <a:xfrm>
                    <a:off x="8220621" y="3367446"/>
                    <a:ext cx="1114097" cy="683173"/>
                  </a:xfrm>
                  <a:prstGeom prst="ellipse">
                    <a:avLst/>
                  </a:prstGeom>
                  <a:blipFill>
                    <a:blip r:embed="rId5"/>
                    <a:stretch>
                      <a:fillRect/>
                    </a:stretch>
                  </a:blipFill>
                  <a:ln w="19050">
                    <a:solidFill>
                      <a:schemeClr val="tx1"/>
                    </a:solidFill>
                  </a:ln>
                  <a:effectLst>
                    <a:glow rad="228600">
                      <a:srgbClr val="C00000">
                        <a:alpha val="40000"/>
                      </a:srgbClr>
                    </a:glow>
                  </a:effec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円/楕円 7">
                    <a:extLst>
                      <a:ext uri="{FF2B5EF4-FFF2-40B4-BE49-F238E27FC236}">
                        <a16:creationId xmlns:a16="http://schemas.microsoft.com/office/drawing/2014/main" id="{668B53A2-BA29-1D4A-BB90-67760311310F}"/>
                      </a:ext>
                    </a:extLst>
                  </p:cNvPr>
                  <p:cNvSpPr/>
                  <p:nvPr/>
                </p:nvSpPr>
                <p:spPr>
                  <a:xfrm>
                    <a:off x="10431353" y="2466888"/>
                    <a:ext cx="1114097" cy="683173"/>
                  </a:xfrm>
                  <a:prstGeom prst="ellipse">
                    <a:avLst/>
                  </a:prstGeom>
                  <a:solidFill>
                    <a:srgbClr val="4EC8F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𝑋</m:t>
                              </m:r>
                            </m:e>
                            <m:sub>
                              <m:r>
                                <a:rPr kumimoji="1" lang="en-US" altLang="ja-JP" sz="2400" b="0" i="1" smtClean="0">
                                  <a:solidFill>
                                    <a:schemeClr val="tx1"/>
                                  </a:solidFill>
                                  <a:latin typeface="Cambria Math" panose="02040503050406030204" pitchFamily="18" charset="0"/>
                                </a:rPr>
                                <m:t>4</m:t>
                              </m:r>
                            </m:sub>
                          </m:sSub>
                        </m:oMath>
                      </m:oMathPara>
                    </a14:m>
                    <a:endParaRPr kumimoji="1" lang="ja-JP" altLang="en-US"/>
                  </a:p>
                </p:txBody>
              </p:sp>
            </mc:Choice>
            <mc:Fallback xmlns="">
              <p:sp>
                <p:nvSpPr>
                  <p:cNvPr id="8" name="円/楕円 7">
                    <a:extLst>
                      <a:ext uri="{FF2B5EF4-FFF2-40B4-BE49-F238E27FC236}">
                        <a16:creationId xmlns:a16="http://schemas.microsoft.com/office/drawing/2014/main" id="{668B53A2-BA29-1D4A-BB90-67760311310F}"/>
                      </a:ext>
                    </a:extLst>
                  </p:cNvPr>
                  <p:cNvSpPr>
                    <a:spLocks noRot="1" noChangeAspect="1" noMove="1" noResize="1" noEditPoints="1" noAdjustHandles="1" noChangeArrowheads="1" noChangeShapeType="1" noTextEdit="1"/>
                  </p:cNvSpPr>
                  <p:nvPr/>
                </p:nvSpPr>
                <p:spPr>
                  <a:xfrm>
                    <a:off x="10431353" y="2466888"/>
                    <a:ext cx="1114097" cy="683173"/>
                  </a:xfrm>
                  <a:prstGeom prst="ellipse">
                    <a:avLst/>
                  </a:prstGeom>
                  <a:blipFill>
                    <a:blip r:embed="rId6"/>
                    <a:stretch>
                      <a:fillRect/>
                    </a:stretch>
                  </a:blipFill>
                  <a:ln w="19050">
                    <a:solidFill>
                      <a:schemeClr val="tx1"/>
                    </a:solidFill>
                  </a:ln>
                </p:spPr>
                <p:txBody>
                  <a:bodyPr/>
                  <a:lstStyle/>
                  <a:p>
                    <a:r>
                      <a:rPr lang="ja-JP" altLang="en-US">
                        <a:noFill/>
                      </a:rPr>
                      <a:t> </a:t>
                    </a:r>
                  </a:p>
                </p:txBody>
              </p:sp>
            </mc:Fallback>
          </mc:AlternateContent>
          <p:cxnSp>
            <p:nvCxnSpPr>
              <p:cNvPr id="9" name="直線矢印コネクタ 8">
                <a:extLst>
                  <a:ext uri="{FF2B5EF4-FFF2-40B4-BE49-F238E27FC236}">
                    <a16:creationId xmlns:a16="http://schemas.microsoft.com/office/drawing/2014/main" id="{707E1DA1-9075-5B39-7573-E59CEBAB6A4C}"/>
                  </a:ext>
                </a:extLst>
              </p:cNvPr>
              <p:cNvCxnSpPr>
                <a:cxnSpLocks/>
                <a:stCxn id="6" idx="5"/>
                <a:endCxn id="7" idx="0"/>
              </p:cNvCxnSpPr>
              <p:nvPr/>
            </p:nvCxnSpPr>
            <p:spPr>
              <a:xfrm>
                <a:off x="8134938" y="2755458"/>
                <a:ext cx="642731" cy="61198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91F2CEE2-1756-EB0B-2C05-82DED81E0004}"/>
                  </a:ext>
                </a:extLst>
              </p:cNvPr>
              <p:cNvCxnSpPr>
                <a:cxnSpLocks/>
                <a:stCxn id="5" idx="5"/>
                <a:endCxn id="7" idx="2"/>
              </p:cNvCxnSpPr>
              <p:nvPr/>
            </p:nvCxnSpPr>
            <p:spPr>
              <a:xfrm>
                <a:off x="6769712" y="3074167"/>
                <a:ext cx="1450909" cy="63486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0833AE8E-80A9-9360-ED3F-B7714C00C9C0}"/>
                  </a:ext>
                </a:extLst>
              </p:cNvPr>
              <p:cNvCxnSpPr>
                <a:cxnSpLocks/>
                <a:stCxn id="8" idx="3"/>
                <a:endCxn id="7" idx="6"/>
              </p:cNvCxnSpPr>
              <p:nvPr/>
            </p:nvCxnSpPr>
            <p:spPr>
              <a:xfrm flipH="1">
                <a:off x="9334718" y="3050013"/>
                <a:ext cx="1259791" cy="65901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円/楕円 25">
                    <a:extLst>
                      <a:ext uri="{FF2B5EF4-FFF2-40B4-BE49-F238E27FC236}">
                        <a16:creationId xmlns:a16="http://schemas.microsoft.com/office/drawing/2014/main" id="{232EB915-791F-4507-94BF-B728384E8D55}"/>
                      </a:ext>
                    </a:extLst>
                  </p:cNvPr>
                  <p:cNvSpPr/>
                  <p:nvPr/>
                </p:nvSpPr>
                <p:spPr>
                  <a:xfrm>
                    <a:off x="9292587" y="2125302"/>
                    <a:ext cx="1114097" cy="683173"/>
                  </a:xfrm>
                  <a:prstGeom prst="ellipse">
                    <a:avLst/>
                  </a:prstGeom>
                  <a:solidFill>
                    <a:srgbClr val="4EC8F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𝑋</m:t>
                              </m:r>
                            </m:e>
                            <m:sub>
                              <m:r>
                                <a:rPr kumimoji="1" lang="en-US" altLang="ja-JP" sz="2400" b="0" i="1" smtClean="0">
                                  <a:solidFill>
                                    <a:schemeClr val="tx1"/>
                                  </a:solidFill>
                                  <a:latin typeface="Cambria Math" panose="02040503050406030204" pitchFamily="18" charset="0"/>
                                </a:rPr>
                                <m:t>3</m:t>
                              </m:r>
                            </m:sub>
                          </m:sSub>
                        </m:oMath>
                      </m:oMathPara>
                    </a14:m>
                    <a:endParaRPr kumimoji="1" lang="ja-JP" altLang="en-US"/>
                  </a:p>
                </p:txBody>
              </p:sp>
            </mc:Choice>
            <mc:Fallback xmlns="">
              <p:sp>
                <p:nvSpPr>
                  <p:cNvPr id="26" name="円/楕円 25">
                    <a:extLst>
                      <a:ext uri="{FF2B5EF4-FFF2-40B4-BE49-F238E27FC236}">
                        <a16:creationId xmlns:a16="http://schemas.microsoft.com/office/drawing/2014/main" id="{232EB915-791F-4507-94BF-B728384E8D55}"/>
                      </a:ext>
                    </a:extLst>
                  </p:cNvPr>
                  <p:cNvSpPr>
                    <a:spLocks noRot="1" noChangeAspect="1" noMove="1" noResize="1" noEditPoints="1" noAdjustHandles="1" noChangeArrowheads="1" noChangeShapeType="1" noTextEdit="1"/>
                  </p:cNvSpPr>
                  <p:nvPr/>
                </p:nvSpPr>
                <p:spPr>
                  <a:xfrm>
                    <a:off x="9292587" y="2125302"/>
                    <a:ext cx="1114097" cy="683173"/>
                  </a:xfrm>
                  <a:prstGeom prst="ellipse">
                    <a:avLst/>
                  </a:prstGeom>
                  <a:blipFill>
                    <a:blip r:embed="rId7"/>
                    <a:stretch>
                      <a:fillRect/>
                    </a:stretch>
                  </a:blipFill>
                  <a:ln w="19050">
                    <a:solidFill>
                      <a:schemeClr val="tx1"/>
                    </a:solidFill>
                  </a:ln>
                </p:spPr>
                <p:txBody>
                  <a:bodyPr/>
                  <a:lstStyle/>
                  <a:p>
                    <a:r>
                      <a:rPr lang="ja-JP" altLang="en-US">
                        <a:noFill/>
                      </a:rPr>
                      <a:t> </a:t>
                    </a:r>
                  </a:p>
                </p:txBody>
              </p:sp>
            </mc:Fallback>
          </mc:AlternateContent>
        </p:grpSp>
        <p:cxnSp>
          <p:nvCxnSpPr>
            <p:cNvPr id="27" name="直線矢印コネクタ 26">
              <a:extLst>
                <a:ext uri="{FF2B5EF4-FFF2-40B4-BE49-F238E27FC236}">
                  <a16:creationId xmlns:a16="http://schemas.microsoft.com/office/drawing/2014/main" id="{F85C0542-C1B0-9E36-8D2F-B9D5080B68E7}"/>
                </a:ext>
              </a:extLst>
            </p:cNvPr>
            <p:cNvCxnSpPr>
              <a:cxnSpLocks/>
              <a:stCxn id="26" idx="3"/>
              <a:endCxn id="7" idx="0"/>
            </p:cNvCxnSpPr>
            <p:nvPr/>
          </p:nvCxnSpPr>
          <p:spPr>
            <a:xfrm flipH="1">
              <a:off x="8082417" y="4458561"/>
              <a:ext cx="548281" cy="560036"/>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3" name="グループ化 12">
            <a:extLst>
              <a:ext uri="{FF2B5EF4-FFF2-40B4-BE49-F238E27FC236}">
                <a16:creationId xmlns:a16="http://schemas.microsoft.com/office/drawing/2014/main" id="{986D09B2-54BC-B82F-37D2-E0F4CD0031BB}"/>
              </a:ext>
            </a:extLst>
          </p:cNvPr>
          <p:cNvGrpSpPr/>
          <p:nvPr/>
        </p:nvGrpSpPr>
        <p:grpSpPr>
          <a:xfrm>
            <a:off x="537444" y="5715506"/>
            <a:ext cx="11353800" cy="892552"/>
            <a:chOff x="537444" y="5710839"/>
            <a:chExt cx="11353800" cy="892552"/>
          </a:xfrm>
        </p:grpSpPr>
        <p:sp>
          <p:nvSpPr>
            <p:cNvPr id="46" name="テキスト ボックス 45">
              <a:extLst>
                <a:ext uri="{FF2B5EF4-FFF2-40B4-BE49-F238E27FC236}">
                  <a16:creationId xmlns:a16="http://schemas.microsoft.com/office/drawing/2014/main" id="{41421AE7-29F7-874E-3DA0-37558162AB8C}"/>
                </a:ext>
              </a:extLst>
            </p:cNvPr>
            <p:cNvSpPr txBox="1"/>
            <p:nvPr/>
          </p:nvSpPr>
          <p:spPr>
            <a:xfrm>
              <a:off x="537444" y="5710839"/>
              <a:ext cx="11353800" cy="892552"/>
            </a:xfrm>
            <a:prstGeom prst="rect">
              <a:avLst/>
            </a:prstGeom>
            <a:noFill/>
          </p:spPr>
          <p:txBody>
            <a:bodyPr wrap="square" rtlCol="0">
              <a:spAutoFit/>
            </a:bodyPr>
            <a:lstStyle/>
            <a:p>
              <a:r>
                <a:rPr kumimoji="1" lang="en-US" altLang="ja-JP" dirty="0"/>
                <a:t>[2] </a:t>
              </a:r>
              <a:r>
                <a:rPr lang="en" altLang="ja-JP" sz="1600" dirty="0">
                  <a:effectLst/>
                  <a:latin typeface="TeXGyreTermesX"/>
                </a:rPr>
                <a:t>S. </a:t>
              </a:r>
              <a:r>
                <a:rPr lang="en" altLang="ja-JP" sz="1600" dirty="0" err="1">
                  <a:effectLst/>
                  <a:latin typeface="TeXGyreTermesX"/>
                </a:rPr>
                <a:t>Sugahara</a:t>
              </a:r>
              <a:r>
                <a:rPr lang="en" altLang="ja-JP" sz="1600" dirty="0">
                  <a:effectLst/>
                  <a:latin typeface="TeXGyreTermesX"/>
                </a:rPr>
                <a:t>, M. </a:t>
              </a:r>
              <a:r>
                <a:rPr lang="en" altLang="ja-JP" sz="1600" dirty="0" err="1">
                  <a:effectLst/>
                  <a:latin typeface="TeXGyreTermesX"/>
                </a:rPr>
                <a:t>Uto</a:t>
              </a:r>
              <a:r>
                <a:rPr lang="en" altLang="ja-JP" sz="1600" dirty="0">
                  <a:effectLst/>
                  <a:latin typeface="TeXGyreTermesX"/>
                </a:rPr>
                <a:t>, and M. Ueno, “Exact learning augmented naive Bayes classifier,”  Proceedings of the 9th International Conference on Probabilistic Graphical Models, vol.72, pp.439–450,  Proceedings of Machine Learning Research,  PMLR,2018. </a:t>
              </a:r>
              <a:endParaRPr lang="en" altLang="ja-JP" sz="1600" dirty="0"/>
            </a:p>
            <a:p>
              <a:endParaRPr kumimoji="1" lang="ja-JP" altLang="en-US"/>
            </a:p>
          </p:txBody>
        </p:sp>
        <p:sp>
          <p:nvSpPr>
            <p:cNvPr id="47" name="テキスト ボックス 46">
              <a:extLst>
                <a:ext uri="{FF2B5EF4-FFF2-40B4-BE49-F238E27FC236}">
                  <a16:creationId xmlns:a16="http://schemas.microsoft.com/office/drawing/2014/main" id="{185D428E-8ACE-553D-318E-1035E80899AD}"/>
                </a:ext>
              </a:extLst>
            </p:cNvPr>
            <p:cNvSpPr txBox="1"/>
            <p:nvPr/>
          </p:nvSpPr>
          <p:spPr>
            <a:xfrm>
              <a:off x="537444" y="5858233"/>
              <a:ext cx="11353800" cy="369332"/>
            </a:xfrm>
            <a:prstGeom prst="rect">
              <a:avLst/>
            </a:prstGeom>
            <a:noFill/>
          </p:spPr>
          <p:txBody>
            <a:bodyPr wrap="square" rtlCol="0">
              <a:spAutoFit/>
            </a:bodyPr>
            <a:lstStyle/>
            <a:p>
              <a:endParaRPr kumimoji="1" lang="ja-JP" altLang="en-US"/>
            </a:p>
          </p:txBody>
        </p:sp>
      </p:grpSp>
      <p:sp>
        <p:nvSpPr>
          <p:cNvPr id="48" name="テキスト ボックス 47">
            <a:extLst>
              <a:ext uri="{FF2B5EF4-FFF2-40B4-BE49-F238E27FC236}">
                <a16:creationId xmlns:a16="http://schemas.microsoft.com/office/drawing/2014/main" id="{2C9BF5BD-38CA-643E-DC39-CF4AF218C52F}"/>
              </a:ext>
            </a:extLst>
          </p:cNvPr>
          <p:cNvSpPr txBox="1"/>
          <p:nvPr/>
        </p:nvSpPr>
        <p:spPr>
          <a:xfrm>
            <a:off x="537444" y="6373612"/>
            <a:ext cx="11353800" cy="923330"/>
          </a:xfrm>
          <a:prstGeom prst="rect">
            <a:avLst/>
          </a:prstGeom>
          <a:noFill/>
        </p:spPr>
        <p:txBody>
          <a:bodyPr wrap="square" rtlCol="0">
            <a:spAutoFit/>
          </a:bodyPr>
          <a:lstStyle/>
          <a:p>
            <a:r>
              <a:rPr kumimoji="1" lang="en-US" altLang="ja-JP" dirty="0"/>
              <a:t>[3] </a:t>
            </a:r>
            <a:r>
              <a:rPr lang="en" altLang="ja-JP" sz="1800" dirty="0">
                <a:effectLst/>
                <a:latin typeface="TeXGyreTermesX"/>
              </a:rPr>
              <a:t>S. </a:t>
            </a:r>
            <a:r>
              <a:rPr lang="en" altLang="ja-JP" sz="1800" dirty="0" err="1">
                <a:effectLst/>
                <a:latin typeface="TeXGyreTermesX"/>
              </a:rPr>
              <a:t>Sugahara</a:t>
            </a:r>
            <a:r>
              <a:rPr lang="en" altLang="ja-JP" sz="1800" dirty="0">
                <a:effectLst/>
                <a:latin typeface="TeXGyreTermesX"/>
              </a:rPr>
              <a:t> and M. Ueno, “Exact learning augmented naive Bayes classifier,” Entropy, vol.23, no.12, pp. 1703, 2021.</a:t>
            </a:r>
            <a:br>
              <a:rPr lang="en" altLang="ja-JP" sz="1800" dirty="0">
                <a:effectLst/>
                <a:latin typeface="TeXGyreTermesX"/>
              </a:rPr>
            </a:br>
            <a:endParaRPr lang="en" altLang="ja-JP" sz="1600" dirty="0"/>
          </a:p>
          <a:p>
            <a:endParaRPr kumimoji="1" lang="ja-JP" altLang="en-US" dirty="0"/>
          </a:p>
        </p:txBody>
      </p:sp>
      <p:sp>
        <p:nvSpPr>
          <p:cNvPr id="12" name="テキスト ボックス 11">
            <a:extLst>
              <a:ext uri="{FF2B5EF4-FFF2-40B4-BE49-F238E27FC236}">
                <a16:creationId xmlns:a16="http://schemas.microsoft.com/office/drawing/2014/main" id="{D67C47F8-AFF9-2B81-2BD5-E474910BDFEF}"/>
              </a:ext>
            </a:extLst>
          </p:cNvPr>
          <p:cNvSpPr txBox="1"/>
          <p:nvPr/>
        </p:nvSpPr>
        <p:spPr>
          <a:xfrm>
            <a:off x="3365512" y="4771467"/>
            <a:ext cx="4424609" cy="400110"/>
          </a:xfrm>
          <a:prstGeom prst="rect">
            <a:avLst/>
          </a:prstGeom>
          <a:noFill/>
        </p:spPr>
        <p:txBody>
          <a:bodyPr wrap="none" rtlCol="0">
            <a:spAutoFit/>
          </a:bodyPr>
          <a:lstStyle/>
          <a:p>
            <a:r>
              <a:rPr kumimoji="1" lang="ja-JP" altLang="en-US" sz="2000"/>
              <a:t>図</a:t>
            </a:r>
            <a:r>
              <a:rPr lang="en-US" altLang="ja-JP" sz="2000" dirty="0"/>
              <a:t>2</a:t>
            </a:r>
            <a:r>
              <a:rPr kumimoji="1" lang="en-US" altLang="ja-JP" sz="2000" dirty="0"/>
              <a:t>: </a:t>
            </a:r>
            <a:r>
              <a:rPr lang="ja-JP" altLang="en-US" sz="2000"/>
              <a:t>目的</a:t>
            </a:r>
            <a:r>
              <a:rPr kumimoji="1" lang="ja-JP" altLang="en-US" sz="2000"/>
              <a:t>変数の親変数が</a:t>
            </a:r>
            <a:r>
              <a:rPr lang="ja-JP" altLang="en-US" sz="2000"/>
              <a:t>多い</a:t>
            </a:r>
            <a:r>
              <a:rPr lang="en-US" altLang="ja-JP" sz="2000" dirty="0"/>
              <a:t>BN</a:t>
            </a:r>
            <a:r>
              <a:rPr lang="ja-JP" altLang="en-US" sz="2000"/>
              <a:t>の例</a:t>
            </a:r>
            <a:endParaRPr kumimoji="1" lang="ja-JP" altLang="en-US" sz="2000"/>
          </a:p>
        </p:txBody>
      </p:sp>
      <p:sp>
        <p:nvSpPr>
          <p:cNvPr id="16" name="スライド番号プレースホルダー 15">
            <a:extLst>
              <a:ext uri="{FF2B5EF4-FFF2-40B4-BE49-F238E27FC236}">
                <a16:creationId xmlns:a16="http://schemas.microsoft.com/office/drawing/2014/main" id="{56C00E0A-1608-5211-C5EA-E73C8D199002}"/>
              </a:ext>
            </a:extLst>
          </p:cNvPr>
          <p:cNvSpPr>
            <a:spLocks noGrp="1"/>
          </p:cNvSpPr>
          <p:nvPr>
            <p:ph type="sldNum" sz="quarter" idx="12"/>
          </p:nvPr>
        </p:nvSpPr>
        <p:spPr/>
        <p:txBody>
          <a:bodyPr/>
          <a:lstStyle/>
          <a:p>
            <a:fld id="{0F39645A-DE42-8E4D-924B-4C6C528949A0}" type="slidenum">
              <a:rPr kumimoji="1" lang="ja-JP" altLang="en-US" smtClean="0"/>
              <a:t>28</a:t>
            </a:fld>
            <a:endParaRPr kumimoji="1" lang="ja-JP" altLang="en-US"/>
          </a:p>
        </p:txBody>
      </p:sp>
      <p:sp>
        <p:nvSpPr>
          <p:cNvPr id="19" name="タイトル 1">
            <a:extLst>
              <a:ext uri="{FF2B5EF4-FFF2-40B4-BE49-F238E27FC236}">
                <a16:creationId xmlns:a16="http://schemas.microsoft.com/office/drawing/2014/main" id="{EC0DF15A-572C-E8D3-ED79-C5E9BA7B55A0}"/>
              </a:ext>
            </a:extLst>
          </p:cNvPr>
          <p:cNvSpPr txBox="1">
            <a:spLocks/>
          </p:cNvSpPr>
          <p:nvPr/>
        </p:nvSpPr>
        <p:spPr>
          <a:xfrm>
            <a:off x="73268" y="-235980"/>
            <a:ext cx="10515600" cy="13491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3600" b="1" i="0" kern="1200">
                <a:solidFill>
                  <a:schemeClr val="tx1"/>
                </a:solidFill>
                <a:latin typeface="Hiragino Sans W6" panose="020B0400000000000000" pitchFamily="34" charset="-128"/>
                <a:ea typeface="Hiragino Sans W6" panose="020B0400000000000000" pitchFamily="34" charset="-128"/>
                <a:cs typeface="+mj-cs"/>
              </a:defRPr>
            </a:lvl1pPr>
          </a:lstStyle>
          <a:p>
            <a:r>
              <a:rPr lang="ja-JP" altLang="en-US" sz="4000" dirty="0"/>
              <a:t>付録</a:t>
            </a:r>
            <a:r>
              <a:rPr lang="en-US" altLang="ja-JP" sz="4000" dirty="0"/>
              <a:t>:GBN</a:t>
            </a:r>
            <a:r>
              <a:rPr lang="ja-JP" altLang="en-US" sz="4000" dirty="0"/>
              <a:t>の分類精度が低い要因</a:t>
            </a:r>
          </a:p>
        </p:txBody>
      </p:sp>
    </p:spTree>
    <p:extLst>
      <p:ext uri="{BB962C8B-B14F-4D97-AF65-F5344CB8AC3E}">
        <p14:creationId xmlns:p14="http://schemas.microsoft.com/office/powerpoint/2010/main" val="24465560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F67E27-A7B5-952E-4BE6-14251C71956D}"/>
              </a:ext>
            </a:extLst>
          </p:cNvPr>
          <p:cNvSpPr>
            <a:spLocks noGrp="1"/>
          </p:cNvSpPr>
          <p:nvPr>
            <p:ph type="title"/>
          </p:nvPr>
        </p:nvSpPr>
        <p:spPr/>
        <p:txBody>
          <a:bodyPr>
            <a:normAutofit fontScale="90000"/>
          </a:bodyPr>
          <a:lstStyle/>
          <a:p>
            <a:r>
              <a:rPr kumimoji="1" lang="ja-JP" altLang="en-US" dirty="0"/>
              <a:t>マルコフネットワークとベイジアンネットワーク</a:t>
            </a:r>
          </a:p>
        </p:txBody>
      </p:sp>
      <p:sp>
        <p:nvSpPr>
          <p:cNvPr id="3" name="コンテンツ プレースホルダー 2">
            <a:extLst>
              <a:ext uri="{FF2B5EF4-FFF2-40B4-BE49-F238E27FC236}">
                <a16:creationId xmlns:a16="http://schemas.microsoft.com/office/drawing/2014/main" id="{626B1949-832F-54FD-683F-E21B3F628F0A}"/>
              </a:ext>
            </a:extLst>
          </p:cNvPr>
          <p:cNvSpPr>
            <a:spLocks noGrp="1"/>
          </p:cNvSpPr>
          <p:nvPr>
            <p:ph idx="1"/>
          </p:nvPr>
        </p:nvSpPr>
        <p:spPr/>
        <p:txBody>
          <a:bodyPr/>
          <a:lstStyle/>
          <a:p>
            <a:r>
              <a:rPr kumimoji="1" lang="ja-JP" altLang="en-US" dirty="0"/>
              <a:t>あ</a:t>
            </a:r>
          </a:p>
        </p:txBody>
      </p:sp>
      <p:pic>
        <p:nvPicPr>
          <p:cNvPr id="5" name="図 4">
            <a:extLst>
              <a:ext uri="{FF2B5EF4-FFF2-40B4-BE49-F238E27FC236}">
                <a16:creationId xmlns:a16="http://schemas.microsoft.com/office/drawing/2014/main" id="{99266DD7-97EE-956A-6EF0-9C348CB921B0}"/>
              </a:ext>
            </a:extLst>
          </p:cNvPr>
          <p:cNvPicPr>
            <a:picLocks noChangeAspect="1"/>
          </p:cNvPicPr>
          <p:nvPr/>
        </p:nvPicPr>
        <p:blipFill>
          <a:blip r:embed="rId2"/>
          <a:stretch>
            <a:fillRect/>
          </a:stretch>
        </p:blipFill>
        <p:spPr>
          <a:xfrm>
            <a:off x="293915" y="1480456"/>
            <a:ext cx="6420760" cy="4804116"/>
          </a:xfrm>
          <a:prstGeom prst="rect">
            <a:avLst/>
          </a:prstGeom>
        </p:spPr>
      </p:pic>
      <p:pic>
        <p:nvPicPr>
          <p:cNvPr id="7" name="図 6">
            <a:extLst>
              <a:ext uri="{FF2B5EF4-FFF2-40B4-BE49-F238E27FC236}">
                <a16:creationId xmlns:a16="http://schemas.microsoft.com/office/drawing/2014/main" id="{C56B208C-8CED-014B-C272-DCF658189A52}"/>
              </a:ext>
            </a:extLst>
          </p:cNvPr>
          <p:cNvPicPr>
            <a:picLocks noChangeAspect="1"/>
          </p:cNvPicPr>
          <p:nvPr/>
        </p:nvPicPr>
        <p:blipFill>
          <a:blip r:embed="rId3"/>
          <a:srcRect t="2505"/>
          <a:stretch/>
        </p:blipFill>
        <p:spPr>
          <a:xfrm>
            <a:off x="6455229" y="1479695"/>
            <a:ext cx="6069740" cy="4463904"/>
          </a:xfrm>
          <a:prstGeom prst="rect">
            <a:avLst/>
          </a:prstGeom>
        </p:spPr>
      </p:pic>
    </p:spTree>
    <p:extLst>
      <p:ext uri="{BB962C8B-B14F-4D97-AF65-F5344CB8AC3E}">
        <p14:creationId xmlns:p14="http://schemas.microsoft.com/office/powerpoint/2010/main" val="930754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236D8C-834D-A9A4-7E24-5420AF66B18B}"/>
              </a:ext>
            </a:extLst>
          </p:cNvPr>
          <p:cNvSpPr>
            <a:spLocks noGrp="1"/>
          </p:cNvSpPr>
          <p:nvPr>
            <p:ph type="title"/>
          </p:nvPr>
        </p:nvSpPr>
        <p:spPr>
          <a:xfrm>
            <a:off x="0" y="1"/>
            <a:ext cx="10515600" cy="840954"/>
          </a:xfrm>
        </p:spPr>
        <p:txBody>
          <a:bodyPr/>
          <a:lstStyle/>
          <a:p>
            <a:r>
              <a:rPr kumimoji="1" lang="ja-JP" altLang="en-US" dirty="0"/>
              <a:t>無作為化比較試験</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126FF29-DF23-C177-C1E9-C4066EF62363}"/>
                  </a:ext>
                </a:extLst>
              </p:cNvPr>
              <p:cNvSpPr>
                <a:spLocks noGrp="1"/>
              </p:cNvSpPr>
              <p:nvPr>
                <p:ph idx="1"/>
              </p:nvPr>
            </p:nvSpPr>
            <p:spPr>
              <a:xfrm>
                <a:off x="168349" y="5020276"/>
                <a:ext cx="11855302" cy="1768093"/>
              </a:xfrm>
            </p:spPr>
            <p:txBody>
              <a:bodyPr>
                <a:normAutofit fontScale="92500"/>
              </a:bodyPr>
              <a:lstStyle/>
              <a:p>
                <a:pPr marL="133350" indent="0">
                  <a:buNone/>
                </a:pPr>
                <a:r>
                  <a:rPr kumimoji="1" lang="ja-JP" altLang="en-US" sz="2600" dirty="0"/>
                  <a:t>無作為化比較</a:t>
                </a:r>
                <a:r>
                  <a:rPr lang="ja-JP" altLang="en-US" sz="2600" dirty="0"/>
                  <a:t>試験</a:t>
                </a:r>
                <a:r>
                  <a:rPr kumimoji="1" lang="ja-JP" altLang="en-US" sz="2600" dirty="0"/>
                  <a:t>では</a:t>
                </a:r>
                <a:r>
                  <a:rPr kumimoji="1" lang="en-US" altLang="ja-JP" sz="2600" dirty="0"/>
                  <a:t>, </a:t>
                </a:r>
                <a14:m>
                  <m:oMath xmlns:m="http://schemas.openxmlformats.org/officeDocument/2006/math">
                    <m:r>
                      <a:rPr kumimoji="1" lang="en-US" altLang="ja-JP" sz="2600" b="0" i="0" smtClean="0">
                        <a:latin typeface="Cambria Math" panose="02040503050406030204" pitchFamily="18" charset="0"/>
                      </a:rPr>
                      <m:t>(</m:t>
                    </m:r>
                    <m:sSub>
                      <m:sSubPr>
                        <m:ctrlPr>
                          <a:rPr kumimoji="1" lang="en-US" altLang="ja-JP" sz="2600" b="0" i="1" smtClean="0">
                            <a:latin typeface="Cambria Math" panose="02040503050406030204" pitchFamily="18" charset="0"/>
                          </a:rPr>
                        </m:ctrlPr>
                      </m:sSubPr>
                      <m:e>
                        <m:r>
                          <a:rPr kumimoji="1" lang="en-US" altLang="ja-JP" sz="2600" b="0" i="1" smtClean="0">
                            <a:latin typeface="Cambria Math" panose="02040503050406030204" pitchFamily="18" charset="0"/>
                          </a:rPr>
                          <m:t>𝑦</m:t>
                        </m:r>
                      </m:e>
                      <m:sub>
                        <m:r>
                          <a:rPr kumimoji="1" lang="en-US" altLang="ja-JP" sz="2600" b="0" i="1" smtClean="0">
                            <a:latin typeface="Cambria Math" panose="02040503050406030204" pitchFamily="18" charset="0"/>
                          </a:rPr>
                          <m:t>1</m:t>
                        </m:r>
                      </m:sub>
                    </m:sSub>
                    <m:r>
                      <a:rPr kumimoji="1" lang="en-US" altLang="ja-JP" sz="2600" b="0" i="1" smtClean="0">
                        <a:latin typeface="Cambria Math" panose="02040503050406030204" pitchFamily="18" charset="0"/>
                      </a:rPr>
                      <m:t>, </m:t>
                    </m:r>
                    <m:sSub>
                      <m:sSubPr>
                        <m:ctrlPr>
                          <a:rPr kumimoji="1" lang="en-US" altLang="ja-JP" sz="2600" b="0" i="1" smtClean="0">
                            <a:latin typeface="Cambria Math" panose="02040503050406030204" pitchFamily="18" charset="0"/>
                          </a:rPr>
                        </m:ctrlPr>
                      </m:sSubPr>
                      <m:e>
                        <m:r>
                          <a:rPr kumimoji="1" lang="en-US" altLang="ja-JP" sz="2600" b="0" i="1" smtClean="0">
                            <a:latin typeface="Cambria Math" panose="02040503050406030204" pitchFamily="18" charset="0"/>
                          </a:rPr>
                          <m:t>𝑦</m:t>
                        </m:r>
                      </m:e>
                      <m:sub>
                        <m:r>
                          <a:rPr kumimoji="1" lang="en-US" altLang="ja-JP" sz="2600" b="0" i="1" smtClean="0">
                            <a:latin typeface="Cambria Math" panose="02040503050406030204" pitchFamily="18" charset="0"/>
                          </a:rPr>
                          <m:t>0</m:t>
                        </m:r>
                      </m:sub>
                    </m:sSub>
                    <m:r>
                      <a:rPr kumimoji="1" lang="en-US" altLang="ja-JP" sz="2600" b="0" i="1" smtClean="0">
                        <a:latin typeface="Cambria Math" panose="02040503050406030204" pitchFamily="18" charset="0"/>
                      </a:rPr>
                      <m:t>)⊥</m:t>
                    </m:r>
                    <m:r>
                      <a:rPr kumimoji="1" lang="en-US" altLang="ja-JP" sz="2600" b="0" i="1" smtClean="0">
                        <a:latin typeface="Cambria Math" panose="02040503050406030204" pitchFamily="18" charset="0"/>
                      </a:rPr>
                      <m:t>𝑧</m:t>
                    </m:r>
                  </m:oMath>
                </a14:m>
                <a:r>
                  <a:rPr kumimoji="1" lang="ja-JP" altLang="en-US" sz="2600" dirty="0"/>
                  <a:t>が成り立つため</a:t>
                </a:r>
                <a:r>
                  <a:rPr kumimoji="1" lang="en-US" altLang="ja-JP" sz="2600" dirty="0"/>
                  <a:t>, </a:t>
                </a:r>
              </a:p>
              <a:p>
                <a:pPr marL="133350" indent="0">
                  <a:buNone/>
                </a:pPr>
                <a14:m>
                  <m:oMathPara xmlns:m="http://schemas.openxmlformats.org/officeDocument/2006/math">
                    <m:oMathParaPr>
                      <m:jc m:val="centerGroup"/>
                    </m:oMathParaPr>
                    <m:oMath xmlns:m="http://schemas.openxmlformats.org/officeDocument/2006/math">
                      <m:r>
                        <a:rPr kumimoji="1" lang="en-US" altLang="ja-JP" sz="2600" b="0" i="1" smtClean="0">
                          <a:latin typeface="Cambria Math" panose="02040503050406030204" pitchFamily="18" charset="0"/>
                        </a:rPr>
                        <m:t>𝐸</m:t>
                      </m:r>
                      <m:d>
                        <m:dPr>
                          <m:ctrlPr>
                            <a:rPr kumimoji="1" lang="en-US" altLang="ja-JP" sz="2600" b="0" i="1" smtClean="0">
                              <a:latin typeface="Cambria Math" panose="02040503050406030204" pitchFamily="18" charset="0"/>
                            </a:rPr>
                          </m:ctrlPr>
                        </m:dPr>
                        <m:e>
                          <m:sSub>
                            <m:sSubPr>
                              <m:ctrlPr>
                                <a:rPr kumimoji="1" lang="en-US" altLang="ja-JP" sz="2600" b="0" i="1" smtClean="0">
                                  <a:latin typeface="Cambria Math" panose="02040503050406030204" pitchFamily="18" charset="0"/>
                                </a:rPr>
                              </m:ctrlPr>
                            </m:sSubPr>
                            <m:e>
                              <m:r>
                                <a:rPr kumimoji="1" lang="en-US" altLang="ja-JP" sz="2600" b="0" i="1" smtClean="0">
                                  <a:latin typeface="Cambria Math" panose="02040503050406030204" pitchFamily="18" charset="0"/>
                                </a:rPr>
                                <m:t>𝑦</m:t>
                              </m:r>
                            </m:e>
                            <m:sub>
                              <m:r>
                                <a:rPr kumimoji="1" lang="en-US" altLang="ja-JP" sz="2600" b="0" i="1" smtClean="0">
                                  <a:latin typeface="Cambria Math" panose="02040503050406030204" pitchFamily="18" charset="0"/>
                                </a:rPr>
                                <m:t>𝑗</m:t>
                              </m:r>
                            </m:sub>
                          </m:sSub>
                        </m:e>
                      </m:d>
                      <m:r>
                        <a:rPr kumimoji="1" lang="en-US" altLang="ja-JP" sz="2600" b="0" i="1" smtClean="0">
                          <a:latin typeface="Cambria Math" panose="02040503050406030204" pitchFamily="18" charset="0"/>
                        </a:rPr>
                        <m:t>=</m:t>
                      </m:r>
                      <m:r>
                        <a:rPr kumimoji="1" lang="en-US" altLang="ja-JP" sz="2600" b="0" i="1" smtClean="0">
                          <a:latin typeface="Cambria Math" panose="02040503050406030204" pitchFamily="18" charset="0"/>
                        </a:rPr>
                        <m:t>𝐸</m:t>
                      </m:r>
                      <m:d>
                        <m:dPr>
                          <m:sepChr m:val="∣"/>
                          <m:ctrlPr>
                            <a:rPr kumimoji="1" lang="en-US" altLang="ja-JP" sz="2600" b="0" i="1" smtClean="0">
                              <a:latin typeface="Cambria Math" panose="02040503050406030204" pitchFamily="18" charset="0"/>
                            </a:rPr>
                          </m:ctrlPr>
                        </m:dPr>
                        <m:e>
                          <m:sSub>
                            <m:sSubPr>
                              <m:ctrlPr>
                                <a:rPr kumimoji="1" lang="en-US" altLang="ja-JP" sz="2600" b="0" i="1" smtClean="0">
                                  <a:latin typeface="Cambria Math" panose="02040503050406030204" pitchFamily="18" charset="0"/>
                                </a:rPr>
                              </m:ctrlPr>
                            </m:sSubPr>
                            <m:e>
                              <m:r>
                                <a:rPr kumimoji="1" lang="en-US" altLang="ja-JP" sz="2600" b="0" i="1" smtClean="0">
                                  <a:latin typeface="Cambria Math" panose="02040503050406030204" pitchFamily="18" charset="0"/>
                                </a:rPr>
                                <m:t>𝑦</m:t>
                              </m:r>
                            </m:e>
                            <m:sub>
                              <m:r>
                                <a:rPr kumimoji="1" lang="en-US" altLang="ja-JP" sz="2600" b="0" i="1" smtClean="0">
                                  <a:latin typeface="Cambria Math" panose="02040503050406030204" pitchFamily="18" charset="0"/>
                                </a:rPr>
                                <m:t>𝑗</m:t>
                              </m:r>
                            </m:sub>
                          </m:sSub>
                        </m:e>
                        <m:e>
                          <m:r>
                            <a:rPr kumimoji="1" lang="en-US" altLang="ja-JP" sz="2600" b="0" i="1" smtClean="0">
                              <a:latin typeface="Cambria Math" panose="02040503050406030204" pitchFamily="18" charset="0"/>
                            </a:rPr>
                            <m:t>𝑧</m:t>
                          </m:r>
                          <m:r>
                            <a:rPr kumimoji="1" lang="en-US" altLang="ja-JP" sz="2600" b="0" i="1" smtClean="0">
                              <a:latin typeface="Cambria Math" panose="02040503050406030204" pitchFamily="18" charset="0"/>
                            </a:rPr>
                            <m:t>=</m:t>
                          </m:r>
                          <m:r>
                            <a:rPr kumimoji="1" lang="en-US" altLang="ja-JP" sz="2600" b="0" i="1" smtClean="0">
                              <a:latin typeface="Cambria Math" panose="02040503050406030204" pitchFamily="18" charset="0"/>
                            </a:rPr>
                            <m:t>𝑗</m:t>
                          </m:r>
                        </m:e>
                      </m:d>
                      <m:r>
                        <a:rPr kumimoji="1" lang="en-US" altLang="ja-JP" sz="2600" b="0" i="1" smtClean="0">
                          <a:latin typeface="Cambria Math" panose="02040503050406030204" pitchFamily="18" charset="0"/>
                        </a:rPr>
                        <m:t>, (</m:t>
                      </m:r>
                      <m:r>
                        <a:rPr kumimoji="1" lang="en-US" altLang="ja-JP" sz="2600" b="0" i="1" smtClean="0">
                          <a:latin typeface="Cambria Math" panose="02040503050406030204" pitchFamily="18" charset="0"/>
                        </a:rPr>
                        <m:t>𝑗</m:t>
                      </m:r>
                      <m:r>
                        <a:rPr kumimoji="1" lang="en-US" altLang="ja-JP" sz="2600" b="0" i="1" smtClean="0">
                          <a:latin typeface="Cambria Math" panose="02040503050406030204" pitchFamily="18" charset="0"/>
                        </a:rPr>
                        <m:t>=1, 0)</m:t>
                      </m:r>
                    </m:oMath>
                  </m:oMathPara>
                </a14:m>
                <a:endParaRPr kumimoji="1" lang="en-US" altLang="ja-JP" sz="2600" dirty="0"/>
              </a:p>
              <a:p>
                <a:pPr marL="133350" indent="0">
                  <a:buNone/>
                </a:pPr>
                <a:r>
                  <a:rPr lang="ja-JP" altLang="en-US" sz="2600" dirty="0"/>
                  <a:t>となるので</a:t>
                </a:r>
                <a:r>
                  <a:rPr lang="en-US" altLang="ja-JP" sz="2600" dirty="0"/>
                  <a:t>, </a:t>
                </a:r>
                <a:r>
                  <a:rPr kumimoji="1" lang="ja-JP" altLang="en-US" b="1" i="1" dirty="0">
                    <a:solidFill>
                      <a:srgbClr val="C00000"/>
                    </a:solidFill>
                    <a:latin typeface="Cambria Math" panose="02040503050406030204" pitchFamily="18" charset="0"/>
                  </a:rPr>
                  <a:t>因果効果</a:t>
                </a:r>
                <a:r>
                  <a:rPr lang="ja-JP" altLang="en-US" b="1" i="1" dirty="0">
                    <a:solidFill>
                      <a:srgbClr val="C00000"/>
                    </a:solidFill>
                    <a:latin typeface="Cambria Math" panose="02040503050406030204" pitchFamily="18" charset="0"/>
                  </a:rPr>
                  <a:t>または</a:t>
                </a:r>
                <a:r>
                  <a:rPr kumimoji="1" lang="ja-JP" altLang="en-US" b="1" i="1" dirty="0">
                    <a:solidFill>
                      <a:srgbClr val="C00000"/>
                    </a:solidFill>
                    <a:latin typeface="Cambria Math" panose="02040503050406030204" pitchFamily="18" charset="0"/>
                  </a:rPr>
                  <a:t>平均介入効果</a:t>
                </a:r>
                <a:r>
                  <a:rPr kumimoji="1" lang="en-US" altLang="ja-JP" b="1" dirty="0">
                    <a:solidFill>
                      <a:srgbClr val="C00000"/>
                    </a:solidFill>
                    <a:latin typeface="Cambria Math" panose="02040503050406030204" pitchFamily="18" charset="0"/>
                  </a:rPr>
                  <a:t>(Average Treatment Effect : ATE)</a:t>
                </a:r>
                <a:r>
                  <a:rPr kumimoji="1" lang="ja-JP" altLang="en-US" b="1" dirty="0">
                    <a:solidFill>
                      <a:srgbClr val="C00000"/>
                    </a:solidFill>
                    <a:latin typeface="Cambria Math" panose="02040503050406030204" pitchFamily="18" charset="0"/>
                  </a:rPr>
                  <a:t>は</a:t>
                </a:r>
                <a:endParaRPr kumimoji="1" lang="en-US" altLang="ja-JP" b="1" i="1" dirty="0">
                  <a:solidFill>
                    <a:srgbClr val="C00000"/>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en-US" altLang="ja-JP" b="1" i="1" smtClean="0">
                          <a:solidFill>
                            <a:srgbClr val="C00000"/>
                          </a:solidFill>
                          <a:latin typeface="Cambria Math" panose="02040503050406030204" pitchFamily="18" charset="0"/>
                        </a:rPr>
                        <m:t>𝑨𝑻𝑬</m:t>
                      </m:r>
                      <m:r>
                        <a:rPr kumimoji="1" lang="en-US" altLang="ja-JP" b="1" i="1" smtClean="0">
                          <a:solidFill>
                            <a:srgbClr val="C00000"/>
                          </a:solidFill>
                          <a:latin typeface="Cambria Math" panose="02040503050406030204" pitchFamily="18" charset="0"/>
                        </a:rPr>
                        <m:t>=</m:t>
                      </m:r>
                      <m:r>
                        <a:rPr kumimoji="1" lang="en-US" altLang="ja-JP" b="1" i="1" smtClean="0">
                          <a:solidFill>
                            <a:srgbClr val="C00000"/>
                          </a:solidFill>
                          <a:latin typeface="Cambria Math" panose="02040503050406030204" pitchFamily="18" charset="0"/>
                        </a:rPr>
                        <m:t>𝑬</m:t>
                      </m:r>
                      <m:d>
                        <m:dPr>
                          <m:ctrlPr>
                            <a:rPr kumimoji="1" lang="en-US" altLang="ja-JP" b="1" i="1" smtClean="0">
                              <a:solidFill>
                                <a:srgbClr val="C00000"/>
                              </a:solidFill>
                              <a:latin typeface="Cambria Math" panose="02040503050406030204" pitchFamily="18" charset="0"/>
                            </a:rPr>
                          </m:ctrlPr>
                        </m:dPr>
                        <m:e>
                          <m:sSub>
                            <m:sSubPr>
                              <m:ctrlPr>
                                <a:rPr kumimoji="1" lang="en-US" altLang="ja-JP" b="1" i="1" smtClean="0">
                                  <a:solidFill>
                                    <a:srgbClr val="C00000"/>
                                  </a:solidFill>
                                  <a:latin typeface="Cambria Math" panose="02040503050406030204" pitchFamily="18" charset="0"/>
                                </a:rPr>
                              </m:ctrlPr>
                            </m:sSubPr>
                            <m:e>
                              <m:r>
                                <a:rPr kumimoji="1" lang="en-US" altLang="ja-JP" b="1" i="1" smtClean="0">
                                  <a:solidFill>
                                    <a:srgbClr val="C00000"/>
                                  </a:solidFill>
                                  <a:latin typeface="Cambria Math" panose="02040503050406030204" pitchFamily="18" charset="0"/>
                                </a:rPr>
                                <m:t>𝒚</m:t>
                              </m:r>
                            </m:e>
                            <m:sub>
                              <m:r>
                                <a:rPr kumimoji="1" lang="en-US" altLang="ja-JP" b="1" i="1" smtClean="0">
                                  <a:solidFill>
                                    <a:srgbClr val="C00000"/>
                                  </a:solidFill>
                                  <a:latin typeface="Cambria Math" panose="02040503050406030204" pitchFamily="18" charset="0"/>
                                </a:rPr>
                                <m:t>𝟏</m:t>
                              </m:r>
                            </m:sub>
                          </m:sSub>
                          <m:r>
                            <a:rPr kumimoji="1" lang="en-US" altLang="ja-JP" b="1" i="1" smtClean="0">
                              <a:solidFill>
                                <a:srgbClr val="C00000"/>
                              </a:solidFill>
                              <a:latin typeface="Cambria Math" panose="02040503050406030204" pitchFamily="18" charset="0"/>
                            </a:rPr>
                            <m:t>−</m:t>
                          </m:r>
                          <m:sSub>
                            <m:sSubPr>
                              <m:ctrlPr>
                                <a:rPr kumimoji="1" lang="en-US" altLang="ja-JP" b="1" i="1" smtClean="0">
                                  <a:solidFill>
                                    <a:srgbClr val="C00000"/>
                                  </a:solidFill>
                                  <a:latin typeface="Cambria Math" panose="02040503050406030204" pitchFamily="18" charset="0"/>
                                </a:rPr>
                              </m:ctrlPr>
                            </m:sSubPr>
                            <m:e>
                              <m:r>
                                <a:rPr kumimoji="1" lang="en-US" altLang="ja-JP" b="1" i="1" smtClean="0">
                                  <a:solidFill>
                                    <a:srgbClr val="C00000"/>
                                  </a:solidFill>
                                  <a:latin typeface="Cambria Math" panose="02040503050406030204" pitchFamily="18" charset="0"/>
                                </a:rPr>
                                <m:t>𝒚</m:t>
                              </m:r>
                            </m:e>
                            <m:sub>
                              <m:r>
                                <a:rPr kumimoji="1" lang="en-US" altLang="ja-JP" b="1" i="1" smtClean="0">
                                  <a:solidFill>
                                    <a:srgbClr val="C00000"/>
                                  </a:solidFill>
                                  <a:latin typeface="Cambria Math" panose="02040503050406030204" pitchFamily="18" charset="0"/>
                                </a:rPr>
                                <m:t>𝟎</m:t>
                              </m:r>
                            </m:sub>
                          </m:sSub>
                        </m:e>
                      </m:d>
                      <m:r>
                        <a:rPr kumimoji="1" lang="en-US" altLang="ja-JP" b="1" i="1" smtClean="0">
                          <a:solidFill>
                            <a:srgbClr val="C00000"/>
                          </a:solidFill>
                          <a:latin typeface="Cambria Math" panose="02040503050406030204" pitchFamily="18" charset="0"/>
                        </a:rPr>
                        <m:t>=</m:t>
                      </m:r>
                      <m:r>
                        <a:rPr kumimoji="1" lang="en-US" altLang="ja-JP" b="1" i="1" smtClean="0">
                          <a:solidFill>
                            <a:srgbClr val="C00000"/>
                          </a:solidFill>
                          <a:latin typeface="Cambria Math" panose="02040503050406030204" pitchFamily="18" charset="0"/>
                        </a:rPr>
                        <m:t>𝑬</m:t>
                      </m:r>
                      <m:d>
                        <m:dPr>
                          <m:ctrlPr>
                            <a:rPr kumimoji="1" lang="en-US" altLang="ja-JP" b="1" i="1" smtClean="0">
                              <a:solidFill>
                                <a:srgbClr val="C00000"/>
                              </a:solidFill>
                              <a:latin typeface="Cambria Math" panose="02040503050406030204" pitchFamily="18" charset="0"/>
                            </a:rPr>
                          </m:ctrlPr>
                        </m:dPr>
                        <m:e>
                          <m:sSub>
                            <m:sSubPr>
                              <m:ctrlPr>
                                <a:rPr kumimoji="1" lang="en-US" altLang="ja-JP" b="1" i="1" smtClean="0">
                                  <a:solidFill>
                                    <a:srgbClr val="C00000"/>
                                  </a:solidFill>
                                  <a:latin typeface="Cambria Math" panose="02040503050406030204" pitchFamily="18" charset="0"/>
                                </a:rPr>
                              </m:ctrlPr>
                            </m:sSubPr>
                            <m:e>
                              <m:r>
                                <a:rPr kumimoji="1" lang="en-US" altLang="ja-JP" b="1" i="1" smtClean="0">
                                  <a:solidFill>
                                    <a:srgbClr val="C00000"/>
                                  </a:solidFill>
                                  <a:latin typeface="Cambria Math" panose="02040503050406030204" pitchFamily="18" charset="0"/>
                                </a:rPr>
                                <m:t>𝒚</m:t>
                              </m:r>
                            </m:e>
                            <m:sub>
                              <m:r>
                                <a:rPr kumimoji="1" lang="en-US" altLang="ja-JP" b="1" i="1" smtClean="0">
                                  <a:solidFill>
                                    <a:srgbClr val="C00000"/>
                                  </a:solidFill>
                                  <a:latin typeface="Cambria Math" panose="02040503050406030204" pitchFamily="18" charset="0"/>
                                </a:rPr>
                                <m:t>𝟏</m:t>
                              </m:r>
                            </m:sub>
                          </m:sSub>
                          <m:r>
                            <a:rPr kumimoji="1" lang="en-US" altLang="ja-JP" b="1" i="1" smtClean="0">
                              <a:solidFill>
                                <a:srgbClr val="C00000"/>
                              </a:solidFill>
                              <a:latin typeface="Cambria Math" panose="02040503050406030204" pitchFamily="18" charset="0"/>
                            </a:rPr>
                            <m:t>|</m:t>
                          </m:r>
                          <m:r>
                            <a:rPr kumimoji="1" lang="en-US" altLang="ja-JP" b="1" i="1" smtClean="0">
                              <a:solidFill>
                                <a:srgbClr val="C00000"/>
                              </a:solidFill>
                              <a:latin typeface="Cambria Math" panose="02040503050406030204" pitchFamily="18" charset="0"/>
                            </a:rPr>
                            <m:t>𝒛</m:t>
                          </m:r>
                          <m:r>
                            <a:rPr kumimoji="1" lang="en-US" altLang="ja-JP" b="1" i="1" smtClean="0">
                              <a:solidFill>
                                <a:srgbClr val="C00000"/>
                              </a:solidFill>
                              <a:latin typeface="Cambria Math" panose="02040503050406030204" pitchFamily="18" charset="0"/>
                            </a:rPr>
                            <m:t>=</m:t>
                          </m:r>
                          <m:r>
                            <a:rPr kumimoji="1" lang="en-US" altLang="ja-JP" b="1" i="1" smtClean="0">
                              <a:solidFill>
                                <a:srgbClr val="C00000"/>
                              </a:solidFill>
                              <a:latin typeface="Cambria Math" panose="02040503050406030204" pitchFamily="18" charset="0"/>
                            </a:rPr>
                            <m:t>𝟏</m:t>
                          </m:r>
                        </m:e>
                      </m:d>
                      <m:r>
                        <a:rPr kumimoji="1" lang="en-US" altLang="ja-JP" b="1" i="1" smtClean="0">
                          <a:solidFill>
                            <a:srgbClr val="C00000"/>
                          </a:solidFill>
                          <a:latin typeface="Cambria Math" panose="02040503050406030204" pitchFamily="18" charset="0"/>
                        </a:rPr>
                        <m:t>−</m:t>
                      </m:r>
                      <m:r>
                        <a:rPr kumimoji="1" lang="en-US" altLang="ja-JP" b="1" i="1" smtClean="0">
                          <a:solidFill>
                            <a:srgbClr val="C00000"/>
                          </a:solidFill>
                          <a:latin typeface="Cambria Math" panose="02040503050406030204" pitchFamily="18" charset="0"/>
                        </a:rPr>
                        <m:t>𝑬</m:t>
                      </m:r>
                      <m:r>
                        <a:rPr kumimoji="1" lang="en-US" altLang="ja-JP" b="1" i="1" smtClean="0">
                          <a:solidFill>
                            <a:srgbClr val="C00000"/>
                          </a:solidFill>
                          <a:latin typeface="Cambria Math" panose="02040503050406030204" pitchFamily="18" charset="0"/>
                        </a:rPr>
                        <m:t>(</m:t>
                      </m:r>
                      <m:sSub>
                        <m:sSubPr>
                          <m:ctrlPr>
                            <a:rPr kumimoji="1" lang="en-US" altLang="ja-JP" b="1" i="1" smtClean="0">
                              <a:solidFill>
                                <a:srgbClr val="C00000"/>
                              </a:solidFill>
                              <a:latin typeface="Cambria Math" panose="02040503050406030204" pitchFamily="18" charset="0"/>
                            </a:rPr>
                          </m:ctrlPr>
                        </m:sSubPr>
                        <m:e>
                          <m:r>
                            <a:rPr kumimoji="1" lang="en-US" altLang="ja-JP" b="1" i="1" smtClean="0">
                              <a:solidFill>
                                <a:srgbClr val="C00000"/>
                              </a:solidFill>
                              <a:latin typeface="Cambria Math" panose="02040503050406030204" pitchFamily="18" charset="0"/>
                            </a:rPr>
                            <m:t>𝒚</m:t>
                          </m:r>
                        </m:e>
                        <m:sub>
                          <m:r>
                            <a:rPr kumimoji="1" lang="en-US" altLang="ja-JP" b="1" i="1" smtClean="0">
                              <a:solidFill>
                                <a:srgbClr val="C00000"/>
                              </a:solidFill>
                              <a:latin typeface="Cambria Math" panose="02040503050406030204" pitchFamily="18" charset="0"/>
                            </a:rPr>
                            <m:t>𝟎</m:t>
                          </m:r>
                        </m:sub>
                      </m:sSub>
                      <m:r>
                        <a:rPr kumimoji="1" lang="en-US" altLang="ja-JP" b="1" i="1" smtClean="0">
                          <a:solidFill>
                            <a:srgbClr val="C00000"/>
                          </a:solidFill>
                          <a:latin typeface="Cambria Math" panose="02040503050406030204" pitchFamily="18" charset="0"/>
                        </a:rPr>
                        <m:t>|</m:t>
                      </m:r>
                      <m:r>
                        <a:rPr kumimoji="1" lang="en-US" altLang="ja-JP" b="1" i="1" smtClean="0">
                          <a:solidFill>
                            <a:srgbClr val="C00000"/>
                          </a:solidFill>
                          <a:latin typeface="Cambria Math" panose="02040503050406030204" pitchFamily="18" charset="0"/>
                        </a:rPr>
                        <m:t>𝒛</m:t>
                      </m:r>
                      <m:r>
                        <a:rPr kumimoji="1" lang="en-US" altLang="ja-JP" b="1" i="1" smtClean="0">
                          <a:solidFill>
                            <a:srgbClr val="C00000"/>
                          </a:solidFill>
                          <a:latin typeface="Cambria Math" panose="02040503050406030204" pitchFamily="18" charset="0"/>
                        </a:rPr>
                        <m:t>=</m:t>
                      </m:r>
                      <m:r>
                        <a:rPr kumimoji="1" lang="en-US" altLang="ja-JP" b="1" i="1" smtClean="0">
                          <a:solidFill>
                            <a:srgbClr val="C00000"/>
                          </a:solidFill>
                          <a:latin typeface="Cambria Math" panose="02040503050406030204" pitchFamily="18" charset="0"/>
                        </a:rPr>
                        <m:t>𝟎</m:t>
                      </m:r>
                      <m:r>
                        <a:rPr kumimoji="1" lang="en-US" altLang="ja-JP" b="1" i="1" smtClean="0">
                          <a:solidFill>
                            <a:srgbClr val="C00000"/>
                          </a:solidFill>
                          <a:latin typeface="Cambria Math" panose="02040503050406030204" pitchFamily="18" charset="0"/>
                        </a:rPr>
                        <m:t>)</m:t>
                      </m:r>
                    </m:oMath>
                  </m:oMathPara>
                </a14:m>
                <a:endParaRPr kumimoji="1" lang="en-US" altLang="ja-JP" b="1" dirty="0">
                  <a:solidFill>
                    <a:srgbClr val="C00000"/>
                  </a:solidFill>
                </a:endParaRPr>
              </a:p>
            </p:txBody>
          </p:sp>
        </mc:Choice>
        <mc:Fallback xmlns="">
          <p:sp>
            <p:nvSpPr>
              <p:cNvPr id="3" name="コンテンツ プレースホルダー 2">
                <a:extLst>
                  <a:ext uri="{FF2B5EF4-FFF2-40B4-BE49-F238E27FC236}">
                    <a16:creationId xmlns:a16="http://schemas.microsoft.com/office/drawing/2014/main" id="{8126FF29-DF23-C177-C1E9-C4066EF62363}"/>
                  </a:ext>
                </a:extLst>
              </p:cNvPr>
              <p:cNvSpPr>
                <a:spLocks noGrp="1" noRot="1" noChangeAspect="1" noMove="1" noResize="1" noEditPoints="1" noAdjustHandles="1" noChangeArrowheads="1" noChangeShapeType="1" noTextEdit="1"/>
              </p:cNvSpPr>
              <p:nvPr>
                <p:ph idx="1"/>
              </p:nvPr>
            </p:nvSpPr>
            <p:spPr>
              <a:xfrm>
                <a:off x="168349" y="5020276"/>
                <a:ext cx="11855302" cy="1768093"/>
              </a:xfrm>
              <a:blipFill>
                <a:blip r:embed="rId3"/>
                <a:stretch>
                  <a:fillRect t="-5517"/>
                </a:stretch>
              </a:blipFill>
            </p:spPr>
            <p:txBody>
              <a:bodyPr/>
              <a:lstStyle/>
              <a:p>
                <a:r>
                  <a:rPr lang="ja-JP" altLang="en-US">
                    <a:noFill/>
                  </a:rPr>
                  <a:t> </a:t>
                </a:r>
              </a:p>
            </p:txBody>
          </p:sp>
        </mc:Fallback>
      </mc:AlternateContent>
      <p:grpSp>
        <p:nvGrpSpPr>
          <p:cNvPr id="6" name="グループ化 5">
            <a:extLst>
              <a:ext uri="{FF2B5EF4-FFF2-40B4-BE49-F238E27FC236}">
                <a16:creationId xmlns:a16="http://schemas.microsoft.com/office/drawing/2014/main" id="{97C7F44D-D64D-4847-4129-D9F6B2C9ED48}"/>
              </a:ext>
            </a:extLst>
          </p:cNvPr>
          <p:cNvGrpSpPr/>
          <p:nvPr/>
        </p:nvGrpSpPr>
        <p:grpSpPr>
          <a:xfrm>
            <a:off x="2337389" y="1353936"/>
            <a:ext cx="7517219" cy="3477949"/>
            <a:chOff x="1019406" y="545161"/>
            <a:chExt cx="10396807" cy="4719038"/>
          </a:xfrm>
        </p:grpSpPr>
        <p:sp>
          <p:nvSpPr>
            <p:cNvPr id="20" name="テキスト ボックス 19">
              <a:extLst>
                <a:ext uri="{FF2B5EF4-FFF2-40B4-BE49-F238E27FC236}">
                  <a16:creationId xmlns:a16="http://schemas.microsoft.com/office/drawing/2014/main" id="{CCDF2BBF-F55A-52E0-AB95-CD96E8F919F0}"/>
                </a:ext>
              </a:extLst>
            </p:cNvPr>
            <p:cNvSpPr txBox="1"/>
            <p:nvPr/>
          </p:nvSpPr>
          <p:spPr>
            <a:xfrm>
              <a:off x="9614986" y="1912470"/>
              <a:ext cx="1801227" cy="523219"/>
            </a:xfrm>
            <a:prstGeom prst="rect">
              <a:avLst/>
            </a:prstGeom>
            <a:noFill/>
          </p:spPr>
          <p:txBody>
            <a:bodyPr wrap="square" rtlCol="0">
              <a:spAutoFit/>
            </a:bodyPr>
            <a:lstStyle/>
            <a:p>
              <a:r>
                <a:rPr lang="ja-JP" altLang="en-US" sz="2800" b="1" dirty="0"/>
                <a:t>介入群</a:t>
              </a:r>
              <a:endParaRPr kumimoji="1" lang="ja-JP" altLang="en-US" sz="2800" b="1" dirty="0"/>
            </a:p>
          </p:txBody>
        </p:sp>
        <p:grpSp>
          <p:nvGrpSpPr>
            <p:cNvPr id="4" name="グループ化 3">
              <a:extLst>
                <a:ext uri="{FF2B5EF4-FFF2-40B4-BE49-F238E27FC236}">
                  <a16:creationId xmlns:a16="http://schemas.microsoft.com/office/drawing/2014/main" id="{32EA3304-F350-1475-2A07-BCED5756D19A}"/>
                </a:ext>
              </a:extLst>
            </p:cNvPr>
            <p:cNvGrpSpPr/>
            <p:nvPr/>
          </p:nvGrpSpPr>
          <p:grpSpPr>
            <a:xfrm>
              <a:off x="1019406" y="545161"/>
              <a:ext cx="9674169" cy="4719038"/>
              <a:chOff x="1019406" y="545161"/>
              <a:chExt cx="9674169" cy="4719038"/>
            </a:xfrm>
          </p:grpSpPr>
          <p:sp>
            <p:nvSpPr>
              <p:cNvPr id="18" name="正方形/長方形 17">
                <a:extLst>
                  <a:ext uri="{FF2B5EF4-FFF2-40B4-BE49-F238E27FC236}">
                    <a16:creationId xmlns:a16="http://schemas.microsoft.com/office/drawing/2014/main" id="{3DD78791-C9FB-A7C1-B48B-0E48B74DB037}"/>
                  </a:ext>
                </a:extLst>
              </p:cNvPr>
              <p:cNvSpPr/>
              <p:nvPr/>
            </p:nvSpPr>
            <p:spPr>
              <a:xfrm>
                <a:off x="1456660" y="2498419"/>
                <a:ext cx="3565690" cy="2765780"/>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id="{68FBEE7E-DEF1-A761-338F-AF458F1BEFB8}"/>
                  </a:ext>
                </a:extLst>
              </p:cNvPr>
              <p:cNvSpPr/>
              <p:nvPr/>
            </p:nvSpPr>
            <p:spPr>
              <a:xfrm>
                <a:off x="7127885" y="2498419"/>
                <a:ext cx="3565690" cy="2765780"/>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pic>
            <p:nvPicPr>
              <p:cNvPr id="5" name="図 4">
                <a:extLst>
                  <a:ext uri="{FF2B5EF4-FFF2-40B4-BE49-F238E27FC236}">
                    <a16:creationId xmlns:a16="http://schemas.microsoft.com/office/drawing/2014/main" id="{C2F96193-9F41-2052-00F3-D64BF77AA9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5860" y="2498419"/>
                <a:ext cx="3209740" cy="2729371"/>
              </a:xfrm>
              <a:prstGeom prst="rect">
                <a:avLst/>
              </a:prstGeom>
            </p:spPr>
          </p:pic>
          <p:pic>
            <p:nvPicPr>
              <p:cNvPr id="7" name="図 6">
                <a:extLst>
                  <a:ext uri="{FF2B5EF4-FFF2-40B4-BE49-F238E27FC236}">
                    <a16:creationId xmlns:a16="http://schemas.microsoft.com/office/drawing/2014/main" id="{B16DA315-613E-BE84-FC44-C292A2BE28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1084" y="2498419"/>
                <a:ext cx="3211617" cy="2730967"/>
              </a:xfrm>
              <a:prstGeom prst="rect">
                <a:avLst/>
              </a:prstGeom>
            </p:spPr>
          </p:pic>
          <p:sp>
            <p:nvSpPr>
              <p:cNvPr id="9" name="楕円 8">
                <a:extLst>
                  <a:ext uri="{FF2B5EF4-FFF2-40B4-BE49-F238E27FC236}">
                    <a16:creationId xmlns:a16="http://schemas.microsoft.com/office/drawing/2014/main" id="{4A61DD7C-36D1-2952-34B0-EB9A029E04E9}"/>
                  </a:ext>
                </a:extLst>
              </p:cNvPr>
              <p:cNvSpPr/>
              <p:nvPr/>
            </p:nvSpPr>
            <p:spPr>
              <a:xfrm>
                <a:off x="5022351" y="545161"/>
                <a:ext cx="2308392" cy="1114276"/>
              </a:xfrm>
              <a:prstGeom prst="ellipse">
                <a:avLst/>
              </a:prstGeom>
              <a:solidFill>
                <a:schemeClr val="accent1">
                  <a:lumMod val="20000"/>
                  <a:lumOff val="8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tx1"/>
                    </a:solidFill>
                  </a:rPr>
                  <a:t>介入</a:t>
                </a:r>
                <a:r>
                  <a:rPr kumimoji="1" lang="en-US" altLang="ja-JP" sz="2800" b="1" dirty="0">
                    <a:solidFill>
                      <a:schemeClr val="tx1"/>
                    </a:solidFill>
                  </a:rPr>
                  <a:t>z</a:t>
                </a:r>
                <a:endParaRPr kumimoji="1" lang="ja-JP" altLang="en-US" sz="2800" b="1" dirty="0">
                  <a:solidFill>
                    <a:schemeClr val="tx1"/>
                  </a:solidFill>
                </a:endParaRPr>
              </a:p>
            </p:txBody>
          </p:sp>
          <p:cxnSp>
            <p:nvCxnSpPr>
              <p:cNvPr id="10" name="直線矢印コネクタ 9">
                <a:extLst>
                  <a:ext uri="{FF2B5EF4-FFF2-40B4-BE49-F238E27FC236}">
                    <a16:creationId xmlns:a16="http://schemas.microsoft.com/office/drawing/2014/main" id="{C91D5384-EF9B-4426-559E-539621BCE0EA}"/>
                  </a:ext>
                </a:extLst>
              </p:cNvPr>
              <p:cNvCxnSpPr>
                <a:cxnSpLocks/>
                <a:stCxn id="9" idx="3"/>
              </p:cNvCxnSpPr>
              <p:nvPr/>
            </p:nvCxnSpPr>
            <p:spPr>
              <a:xfrm flipH="1">
                <a:off x="4616276" y="1496255"/>
                <a:ext cx="744131" cy="83243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1587DD53-C6E8-D235-8272-CC975E4D3E39}"/>
                  </a:ext>
                </a:extLst>
              </p:cNvPr>
              <p:cNvCxnSpPr>
                <a:cxnSpLocks/>
                <a:stCxn id="9" idx="5"/>
              </p:cNvCxnSpPr>
              <p:nvPr/>
            </p:nvCxnSpPr>
            <p:spPr>
              <a:xfrm>
                <a:off x="6992686" y="1496255"/>
                <a:ext cx="832243" cy="83243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B0B308DC-0850-3A2F-732C-C4E03B7CF05C}"/>
                  </a:ext>
                </a:extLst>
              </p:cNvPr>
              <p:cNvSpPr txBox="1"/>
              <p:nvPr/>
            </p:nvSpPr>
            <p:spPr>
              <a:xfrm>
                <a:off x="7736817" y="913975"/>
                <a:ext cx="1801227" cy="1294575"/>
              </a:xfrm>
              <a:prstGeom prst="rect">
                <a:avLst/>
              </a:prstGeom>
              <a:noFill/>
            </p:spPr>
            <p:txBody>
              <a:bodyPr wrap="square" rtlCol="0">
                <a:spAutoFit/>
              </a:bodyPr>
              <a:lstStyle/>
              <a:p>
                <a:r>
                  <a:rPr kumimoji="1" lang="ja-JP" altLang="en-US" sz="2800" b="1" dirty="0"/>
                  <a:t>あり</a:t>
                </a:r>
                <a:r>
                  <a:rPr kumimoji="1" lang="en-US" altLang="ja-JP" sz="2800" b="1" dirty="0"/>
                  <a:t>(z=1)</a:t>
                </a:r>
                <a:endParaRPr kumimoji="1" lang="ja-JP" altLang="en-US" sz="2800" b="1" dirty="0"/>
              </a:p>
            </p:txBody>
          </p:sp>
          <p:sp>
            <p:nvSpPr>
              <p:cNvPr id="17" name="テキスト ボックス 16">
                <a:extLst>
                  <a:ext uri="{FF2B5EF4-FFF2-40B4-BE49-F238E27FC236}">
                    <a16:creationId xmlns:a16="http://schemas.microsoft.com/office/drawing/2014/main" id="{EBC45731-C3B3-4D80-973A-563F9362EF5F}"/>
                  </a:ext>
                </a:extLst>
              </p:cNvPr>
              <p:cNvSpPr txBox="1"/>
              <p:nvPr/>
            </p:nvSpPr>
            <p:spPr>
              <a:xfrm>
                <a:off x="3371077" y="752248"/>
                <a:ext cx="1801226" cy="1294575"/>
              </a:xfrm>
              <a:prstGeom prst="rect">
                <a:avLst/>
              </a:prstGeom>
              <a:noFill/>
            </p:spPr>
            <p:txBody>
              <a:bodyPr wrap="square" rtlCol="0">
                <a:spAutoFit/>
              </a:bodyPr>
              <a:lstStyle/>
              <a:p>
                <a:r>
                  <a:rPr lang="ja-JP" altLang="en-US" sz="2800" b="1" dirty="0"/>
                  <a:t>なし</a:t>
                </a:r>
                <a:endParaRPr lang="en-US" altLang="ja-JP" sz="2800" b="1" dirty="0"/>
              </a:p>
              <a:p>
                <a:r>
                  <a:rPr kumimoji="1" lang="en-US" altLang="ja-JP" sz="2800" b="1" dirty="0"/>
                  <a:t>(z=0)</a:t>
                </a:r>
                <a:endParaRPr kumimoji="1" lang="ja-JP" altLang="en-US" sz="2800" b="1" dirty="0"/>
              </a:p>
            </p:txBody>
          </p:sp>
          <p:sp>
            <p:nvSpPr>
              <p:cNvPr id="21" name="テキスト ボックス 20">
                <a:extLst>
                  <a:ext uri="{FF2B5EF4-FFF2-40B4-BE49-F238E27FC236}">
                    <a16:creationId xmlns:a16="http://schemas.microsoft.com/office/drawing/2014/main" id="{8EC383E2-0D48-BB61-42E6-4FA78E938D0E}"/>
                  </a:ext>
                </a:extLst>
              </p:cNvPr>
              <p:cNvSpPr txBox="1"/>
              <p:nvPr/>
            </p:nvSpPr>
            <p:spPr>
              <a:xfrm>
                <a:off x="1019406" y="1940387"/>
                <a:ext cx="1801228" cy="523219"/>
              </a:xfrm>
              <a:prstGeom prst="rect">
                <a:avLst/>
              </a:prstGeom>
              <a:noFill/>
            </p:spPr>
            <p:txBody>
              <a:bodyPr wrap="square" rtlCol="0">
                <a:spAutoFit/>
              </a:bodyPr>
              <a:lstStyle/>
              <a:p>
                <a:r>
                  <a:rPr lang="ja-JP" altLang="en-US" sz="2800" b="1" dirty="0"/>
                  <a:t>対照群</a:t>
                </a:r>
                <a:endParaRPr kumimoji="1" lang="ja-JP" altLang="en-US" sz="2800" b="1" dirty="0"/>
              </a:p>
            </p:txBody>
          </p:sp>
        </p:grpSp>
      </p:grpSp>
      <p:sp>
        <p:nvSpPr>
          <p:cNvPr id="11" name="テキスト ボックス 10">
            <a:extLst>
              <a:ext uri="{FF2B5EF4-FFF2-40B4-BE49-F238E27FC236}">
                <a16:creationId xmlns:a16="http://schemas.microsoft.com/office/drawing/2014/main" id="{E3C63674-DC88-BA59-3DF1-870D91A62BAB}"/>
              </a:ext>
            </a:extLst>
          </p:cNvPr>
          <p:cNvSpPr txBox="1"/>
          <p:nvPr/>
        </p:nvSpPr>
        <p:spPr>
          <a:xfrm>
            <a:off x="347693" y="866613"/>
            <a:ext cx="11675957" cy="461665"/>
          </a:xfrm>
          <a:prstGeom prst="rect">
            <a:avLst/>
          </a:prstGeom>
          <a:noFill/>
        </p:spPr>
        <p:txBody>
          <a:bodyPr wrap="square">
            <a:spAutoFit/>
          </a:bodyPr>
          <a:lstStyle/>
          <a:p>
            <a:r>
              <a:rPr lang="ja-JP" altLang="en-US" sz="2400" b="0" i="0" dirty="0">
                <a:solidFill>
                  <a:srgbClr val="111111"/>
                </a:solidFill>
                <a:effectLst/>
                <a:latin typeface="-apple-system"/>
              </a:rPr>
              <a:t>対象をランダムに介入群と対照群に分けて介入の効果を評価する方法</a:t>
            </a:r>
            <a:endParaRPr lang="ja-JP" altLang="en-US" sz="2400" dirty="0"/>
          </a:p>
        </p:txBody>
      </p:sp>
    </p:spTree>
    <p:extLst>
      <p:ext uri="{BB962C8B-B14F-4D97-AF65-F5344CB8AC3E}">
        <p14:creationId xmlns:p14="http://schemas.microsoft.com/office/powerpoint/2010/main" val="1548034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874187E-7AB8-6AAA-4335-22261837995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E4E7B89-2CAE-5FBC-EE09-8BCD7E5516E1}"/>
              </a:ext>
            </a:extLst>
          </p:cNvPr>
          <p:cNvSpPr>
            <a:spLocks noGrp="1"/>
          </p:cNvSpPr>
          <p:nvPr>
            <p:ph type="title"/>
          </p:nvPr>
        </p:nvSpPr>
        <p:spPr>
          <a:xfrm>
            <a:off x="0" y="0"/>
            <a:ext cx="10515600" cy="827314"/>
          </a:xfrm>
        </p:spPr>
        <p:txBody>
          <a:bodyPr/>
          <a:lstStyle/>
          <a:p>
            <a:r>
              <a:rPr kumimoji="1" lang="ja-JP" altLang="en-US" dirty="0"/>
              <a:t>提案手法</a:t>
            </a:r>
          </a:p>
        </p:txBody>
      </p:sp>
      <p:sp>
        <p:nvSpPr>
          <p:cNvPr id="3" name="コンテンツ プレースホルダー 2">
            <a:extLst>
              <a:ext uri="{FF2B5EF4-FFF2-40B4-BE49-F238E27FC236}">
                <a16:creationId xmlns:a16="http://schemas.microsoft.com/office/drawing/2014/main" id="{F7392910-178A-2179-E99F-DC3752C75A53}"/>
              </a:ext>
            </a:extLst>
          </p:cNvPr>
          <p:cNvSpPr>
            <a:spLocks noGrp="1"/>
          </p:cNvSpPr>
          <p:nvPr>
            <p:ph idx="1"/>
          </p:nvPr>
        </p:nvSpPr>
        <p:spPr>
          <a:xfrm>
            <a:off x="838200" y="1148669"/>
            <a:ext cx="10515600" cy="5372360"/>
          </a:xfrm>
        </p:spPr>
        <p:txBody>
          <a:bodyPr>
            <a:normAutofit/>
          </a:bodyPr>
          <a:lstStyle/>
          <a:p>
            <a:pPr marL="133350" indent="0">
              <a:buNone/>
            </a:pPr>
            <a:r>
              <a:rPr kumimoji="1" lang="ja-JP" altLang="en-US" dirty="0"/>
              <a:t>介入</a:t>
            </a:r>
            <a:r>
              <a:rPr kumimoji="1" lang="en-US" altLang="ja-JP" dirty="0"/>
              <a:t>z</a:t>
            </a:r>
            <a:r>
              <a:rPr kumimoji="1" lang="ja-JP" altLang="en-US" dirty="0"/>
              <a:t>を受けるかどうかを目的変数とし</a:t>
            </a:r>
            <a:r>
              <a:rPr kumimoji="1" lang="en-US" altLang="ja-JP" dirty="0"/>
              <a:t>, </a:t>
            </a:r>
            <a:r>
              <a:rPr lang="ja-JP" altLang="en-US" dirty="0"/>
              <a:t>共変量</a:t>
            </a:r>
            <a:r>
              <a:rPr lang="en-US" altLang="ja-JP" dirty="0"/>
              <a:t>x</a:t>
            </a:r>
            <a:r>
              <a:rPr lang="ja-JP" altLang="en-US" dirty="0"/>
              <a:t>と結果変数</a:t>
            </a:r>
            <a:r>
              <a:rPr lang="en-US" altLang="ja-JP" dirty="0"/>
              <a:t>y</a:t>
            </a:r>
            <a:r>
              <a:rPr lang="ja-JP" altLang="en-US" dirty="0"/>
              <a:t>を説明変数とした</a:t>
            </a:r>
            <a:r>
              <a:rPr lang="ja-JP" altLang="en-US" dirty="0">
                <a:solidFill>
                  <a:srgbClr val="C00000"/>
                </a:solidFill>
              </a:rPr>
              <a:t>真の分類確率に漸近的に一致する</a:t>
            </a:r>
            <a:r>
              <a:rPr lang="ja-JP" altLang="en-US" dirty="0"/>
              <a:t>ベイジアンネットワーク分類器を提案し</a:t>
            </a:r>
            <a:r>
              <a:rPr lang="en-US" altLang="ja-JP" dirty="0"/>
              <a:t>, </a:t>
            </a:r>
            <a:r>
              <a:rPr lang="ja-JP" altLang="en-US" dirty="0"/>
              <a:t>傾向スコアを推定する</a:t>
            </a:r>
            <a:endParaRPr lang="en-US" altLang="ja-JP" dirty="0"/>
          </a:p>
          <a:p>
            <a:pPr marL="133350" indent="0">
              <a:buNone/>
            </a:pPr>
            <a:endParaRPr lang="en-US" altLang="ja-JP" dirty="0"/>
          </a:p>
          <a:p>
            <a:pPr marL="133350" indent="0">
              <a:buNone/>
            </a:pPr>
            <a:endParaRPr lang="en-US" altLang="ja-JP" dirty="0"/>
          </a:p>
          <a:p>
            <a:pPr marL="133350" indent="0">
              <a:buNone/>
            </a:pPr>
            <a:r>
              <a:rPr lang="ja-JP" altLang="en-US" dirty="0"/>
              <a:t>ベイジアンネットワークにおける一つのノードを目的変数とし，その他のノードを説明変数とした</a:t>
            </a:r>
            <a:r>
              <a:rPr lang="ja-JP" altLang="en-US" dirty="0">
                <a:solidFill>
                  <a:schemeClr val="accent2"/>
                </a:solidFill>
              </a:rPr>
              <a:t>ベイジアンネットワーク分類器</a:t>
            </a:r>
            <a:r>
              <a:rPr lang="ja-JP" altLang="en-US" dirty="0"/>
              <a:t>（</a:t>
            </a:r>
            <a:r>
              <a:rPr lang="en-US" altLang="ja-JP" dirty="0"/>
              <a:t>Bayesian Network Classifier: </a:t>
            </a:r>
            <a:r>
              <a:rPr lang="en-US" altLang="ja-JP" dirty="0">
                <a:solidFill>
                  <a:schemeClr val="accent2"/>
                </a:solidFill>
              </a:rPr>
              <a:t>BNC</a:t>
            </a:r>
            <a:r>
              <a:rPr lang="ja-JP" altLang="en-US" dirty="0"/>
              <a:t>）は，離散変数を扱う分類器として知られている</a:t>
            </a:r>
            <a:endParaRPr lang="en-US" altLang="ja-JP" dirty="0"/>
          </a:p>
          <a:p>
            <a:pPr marL="133350" indent="0">
              <a:buNone/>
            </a:pPr>
            <a:endParaRPr lang="en-US" altLang="ja-JP" dirty="0"/>
          </a:p>
          <a:p>
            <a:pPr marL="133350" indent="0">
              <a:buNone/>
            </a:pPr>
            <a:r>
              <a:rPr lang="ja-JP" altLang="en-US" dirty="0"/>
              <a:t>分類器として用いられる，制約のない一般的なベイジアンネットワークを</a:t>
            </a:r>
            <a:r>
              <a:rPr lang="en-US" altLang="ja-JP" dirty="0">
                <a:solidFill>
                  <a:schemeClr val="accent2"/>
                </a:solidFill>
              </a:rPr>
              <a:t>GBN</a:t>
            </a:r>
            <a:r>
              <a:rPr lang="ja-JP" altLang="en-US" dirty="0"/>
              <a:t>と呼ぶ</a:t>
            </a:r>
            <a:endParaRPr kumimoji="1" lang="ja-JP" altLang="en-US" dirty="0"/>
          </a:p>
        </p:txBody>
      </p:sp>
    </p:spTree>
    <p:extLst>
      <p:ext uri="{BB962C8B-B14F-4D97-AF65-F5344CB8AC3E}">
        <p14:creationId xmlns:p14="http://schemas.microsoft.com/office/powerpoint/2010/main" val="5460052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3FE7E-2E65-A7A5-0662-DAC05357B37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122557A-FBEB-1BC7-4277-D8AFCE35B239}"/>
              </a:ext>
            </a:extLst>
          </p:cNvPr>
          <p:cNvSpPr>
            <a:spLocks noGrp="1"/>
          </p:cNvSpPr>
          <p:nvPr>
            <p:ph type="title"/>
          </p:nvPr>
        </p:nvSpPr>
        <p:spPr>
          <a:xfrm>
            <a:off x="0" y="18730"/>
            <a:ext cx="11783627" cy="887267"/>
          </a:xfrm>
        </p:spPr>
        <p:txBody>
          <a:bodyPr/>
          <a:lstStyle/>
          <a:p>
            <a:r>
              <a:rPr kumimoji="1" lang="ja-JP" altLang="en-US" dirty="0"/>
              <a:t>傾向スコア</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C5C3EBB-CAFB-5C86-C4FB-913BF8F083E2}"/>
                  </a:ext>
                </a:extLst>
              </p:cNvPr>
              <p:cNvSpPr>
                <a:spLocks noGrp="1"/>
              </p:cNvSpPr>
              <p:nvPr>
                <p:ph idx="1"/>
              </p:nvPr>
            </p:nvSpPr>
            <p:spPr>
              <a:xfrm>
                <a:off x="598543" y="859883"/>
                <a:ext cx="10172238" cy="1494212"/>
              </a:xfrm>
            </p:spPr>
            <p:txBody>
              <a:bodyPr/>
              <a:lstStyle/>
              <a:p>
                <a:pPr marL="0" indent="0">
                  <a:buNone/>
                </a:pPr>
                <a:r>
                  <a:rPr kumimoji="1" lang="en-US" altLang="ja-JP" sz="2400" dirty="0"/>
                  <a:t>Rosenbaum &amp; Rubin [2] </a:t>
                </a:r>
                <a:r>
                  <a:rPr kumimoji="1" lang="ja-JP" altLang="en-US" sz="2400" dirty="0"/>
                  <a:t>は傾向スコアを用いた共変量調整法を提案した</a:t>
                </a:r>
                <a:r>
                  <a:rPr kumimoji="1" lang="en-US" altLang="ja-JP" sz="2400" dirty="0"/>
                  <a:t>.</a:t>
                </a:r>
              </a:p>
              <a:p>
                <a:pPr marL="0" indent="0">
                  <a:buNone/>
                </a:pPr>
                <a:r>
                  <a:rPr kumimoji="1" lang="ja-JP" altLang="en-US" sz="2400" b="1" dirty="0">
                    <a:solidFill>
                      <a:srgbClr val="C00000"/>
                    </a:solidFill>
                  </a:rPr>
                  <a:t>傾向スコア</a:t>
                </a:r>
                <a:r>
                  <a:rPr kumimoji="1" lang="en-US" altLang="ja-JP" sz="2400" b="1" dirty="0">
                    <a:solidFill>
                      <a:srgbClr val="C00000"/>
                    </a:solidFill>
                  </a:rPr>
                  <a:t>e(x)</a:t>
                </a:r>
                <a:r>
                  <a:rPr kumimoji="1" lang="ja-JP" altLang="en-US" sz="2400" b="1" dirty="0"/>
                  <a:t>：共変量ｘを所与としたときの対象が介入を受ける確率</a:t>
                </a:r>
                <a:endParaRPr kumimoji="1" lang="en-US" altLang="ja-JP" sz="2400" b="1" dirty="0"/>
              </a:p>
              <a:p>
                <a:pPr marL="0" indent="0">
                  <a:buNone/>
                </a:pPr>
                <a14:m>
                  <m:oMathPara xmlns:m="http://schemas.openxmlformats.org/officeDocument/2006/math">
                    <m:oMathParaPr>
                      <m:jc m:val="centerGroup"/>
                    </m:oMathParaPr>
                    <m:oMath xmlns:m="http://schemas.openxmlformats.org/officeDocument/2006/math">
                      <m:r>
                        <a:rPr kumimoji="1" lang="en-US" altLang="ja-JP" sz="2400" b="1" i="1" smtClean="0">
                          <a:solidFill>
                            <a:srgbClr val="C00000"/>
                          </a:solidFill>
                          <a:latin typeface="Cambria Math" panose="02040503050406030204" pitchFamily="18" charset="0"/>
                        </a:rPr>
                        <m:t>𝒆</m:t>
                      </m:r>
                      <m:d>
                        <m:dPr>
                          <m:ctrlPr>
                            <a:rPr kumimoji="1" lang="en-US" altLang="ja-JP" sz="2400" b="1" i="1" smtClean="0">
                              <a:solidFill>
                                <a:srgbClr val="C00000"/>
                              </a:solidFill>
                              <a:latin typeface="Cambria Math" panose="02040503050406030204" pitchFamily="18" charset="0"/>
                            </a:rPr>
                          </m:ctrlPr>
                        </m:dPr>
                        <m:e>
                          <m:r>
                            <a:rPr kumimoji="1" lang="en-US" altLang="ja-JP" sz="2400" b="1" i="1" smtClean="0">
                              <a:solidFill>
                                <a:srgbClr val="C00000"/>
                              </a:solidFill>
                              <a:latin typeface="Cambria Math" panose="02040503050406030204" pitchFamily="18" charset="0"/>
                            </a:rPr>
                            <m:t>𝒙</m:t>
                          </m:r>
                        </m:e>
                      </m:d>
                      <m:r>
                        <a:rPr kumimoji="1" lang="en-US" altLang="ja-JP" sz="2400" b="1" i="1" smtClean="0">
                          <a:solidFill>
                            <a:srgbClr val="C00000"/>
                          </a:solidFill>
                          <a:latin typeface="Cambria Math" panose="02040503050406030204" pitchFamily="18" charset="0"/>
                        </a:rPr>
                        <m:t>=</m:t>
                      </m:r>
                      <m:r>
                        <a:rPr kumimoji="1" lang="en-US" altLang="ja-JP" sz="2400" b="1" i="1" smtClean="0">
                          <a:solidFill>
                            <a:srgbClr val="C00000"/>
                          </a:solidFill>
                          <a:latin typeface="Cambria Math" panose="02040503050406030204" pitchFamily="18" charset="0"/>
                        </a:rPr>
                        <m:t>𝒑</m:t>
                      </m:r>
                      <m:d>
                        <m:dPr>
                          <m:ctrlPr>
                            <a:rPr kumimoji="1" lang="en-US" altLang="ja-JP" sz="2400" b="1" i="1" smtClean="0">
                              <a:solidFill>
                                <a:srgbClr val="C00000"/>
                              </a:solidFill>
                              <a:latin typeface="Cambria Math" panose="02040503050406030204" pitchFamily="18" charset="0"/>
                            </a:rPr>
                          </m:ctrlPr>
                        </m:dPr>
                        <m:e>
                          <m:r>
                            <a:rPr kumimoji="1" lang="en-US" altLang="ja-JP" sz="2400" b="1" i="1" smtClean="0">
                              <a:solidFill>
                                <a:srgbClr val="C00000"/>
                              </a:solidFill>
                              <a:latin typeface="Cambria Math" panose="02040503050406030204" pitchFamily="18" charset="0"/>
                            </a:rPr>
                            <m:t>𝒛</m:t>
                          </m:r>
                          <m:r>
                            <a:rPr kumimoji="1" lang="en-US" altLang="ja-JP" sz="2400" b="1" i="1" smtClean="0">
                              <a:solidFill>
                                <a:srgbClr val="C00000"/>
                              </a:solidFill>
                              <a:latin typeface="Cambria Math" panose="02040503050406030204" pitchFamily="18" charset="0"/>
                            </a:rPr>
                            <m:t>=</m:t>
                          </m:r>
                          <m:r>
                            <a:rPr kumimoji="1" lang="en-US" altLang="ja-JP" sz="2400" b="1" i="1" smtClean="0">
                              <a:solidFill>
                                <a:srgbClr val="C00000"/>
                              </a:solidFill>
                              <a:latin typeface="Cambria Math" panose="02040503050406030204" pitchFamily="18" charset="0"/>
                            </a:rPr>
                            <m:t>𝟏</m:t>
                          </m:r>
                        </m:e>
                        <m:e>
                          <m:sSub>
                            <m:sSubPr>
                              <m:ctrlPr>
                                <a:rPr kumimoji="1" lang="en-US" altLang="ja-JP" sz="2400" b="1" i="1" smtClean="0">
                                  <a:solidFill>
                                    <a:srgbClr val="C00000"/>
                                  </a:solidFill>
                                  <a:latin typeface="Cambria Math" panose="02040503050406030204" pitchFamily="18" charset="0"/>
                                </a:rPr>
                              </m:ctrlPr>
                            </m:sSubPr>
                            <m:e>
                              <m:r>
                                <a:rPr kumimoji="1" lang="en-US" altLang="ja-JP" sz="2400" b="1" i="1" smtClean="0">
                                  <a:solidFill>
                                    <a:srgbClr val="C00000"/>
                                  </a:solidFill>
                                  <a:latin typeface="Cambria Math" panose="02040503050406030204" pitchFamily="18" charset="0"/>
                                </a:rPr>
                                <m:t>𝒚</m:t>
                              </m:r>
                            </m:e>
                            <m:sub>
                              <m:r>
                                <a:rPr kumimoji="1" lang="en-US" altLang="ja-JP" sz="2400" b="1" i="1" smtClean="0">
                                  <a:solidFill>
                                    <a:srgbClr val="C00000"/>
                                  </a:solidFill>
                                  <a:latin typeface="Cambria Math" panose="02040503050406030204" pitchFamily="18" charset="0"/>
                                </a:rPr>
                                <m:t>𝟏</m:t>
                              </m:r>
                            </m:sub>
                          </m:sSub>
                          <m:r>
                            <a:rPr kumimoji="1" lang="en-US" altLang="ja-JP" sz="2400" b="1" i="1" smtClean="0">
                              <a:solidFill>
                                <a:srgbClr val="C00000"/>
                              </a:solidFill>
                              <a:latin typeface="Cambria Math" panose="02040503050406030204" pitchFamily="18" charset="0"/>
                            </a:rPr>
                            <m:t>, </m:t>
                          </m:r>
                          <m:sSub>
                            <m:sSubPr>
                              <m:ctrlPr>
                                <a:rPr kumimoji="1" lang="en-US" altLang="ja-JP" sz="2400" b="1" i="1" smtClean="0">
                                  <a:solidFill>
                                    <a:srgbClr val="C00000"/>
                                  </a:solidFill>
                                  <a:latin typeface="Cambria Math" panose="02040503050406030204" pitchFamily="18" charset="0"/>
                                </a:rPr>
                              </m:ctrlPr>
                            </m:sSubPr>
                            <m:e>
                              <m:r>
                                <a:rPr kumimoji="1" lang="en-US" altLang="ja-JP" sz="2400" b="1" i="1" smtClean="0">
                                  <a:solidFill>
                                    <a:srgbClr val="C00000"/>
                                  </a:solidFill>
                                  <a:latin typeface="Cambria Math" panose="02040503050406030204" pitchFamily="18" charset="0"/>
                                </a:rPr>
                                <m:t>𝒚</m:t>
                              </m:r>
                            </m:e>
                            <m:sub>
                              <m:r>
                                <a:rPr kumimoji="1" lang="en-US" altLang="ja-JP" sz="2400" b="1" i="1" smtClean="0">
                                  <a:solidFill>
                                    <a:srgbClr val="C00000"/>
                                  </a:solidFill>
                                  <a:latin typeface="Cambria Math" panose="02040503050406030204" pitchFamily="18" charset="0"/>
                                </a:rPr>
                                <m:t>𝟎</m:t>
                              </m:r>
                            </m:sub>
                          </m:sSub>
                          <m:r>
                            <a:rPr kumimoji="1" lang="en-US" altLang="ja-JP" sz="2400" b="1" i="1" smtClean="0">
                              <a:solidFill>
                                <a:srgbClr val="C00000"/>
                              </a:solidFill>
                              <a:latin typeface="Cambria Math" panose="02040503050406030204" pitchFamily="18" charset="0"/>
                            </a:rPr>
                            <m:t>,</m:t>
                          </m:r>
                          <m:r>
                            <a:rPr kumimoji="1" lang="en-US" altLang="ja-JP" sz="2400" b="1" i="1" smtClean="0">
                              <a:solidFill>
                                <a:srgbClr val="C00000"/>
                              </a:solidFill>
                              <a:latin typeface="Cambria Math" panose="02040503050406030204" pitchFamily="18" charset="0"/>
                            </a:rPr>
                            <m:t>𝒙</m:t>
                          </m:r>
                        </m:e>
                      </m:d>
                      <m:r>
                        <a:rPr kumimoji="1" lang="en-US" altLang="ja-JP" sz="2400" b="1" i="1" smtClean="0">
                          <a:solidFill>
                            <a:srgbClr val="C00000"/>
                          </a:solidFill>
                          <a:latin typeface="Cambria Math" panose="02040503050406030204" pitchFamily="18" charset="0"/>
                        </a:rPr>
                        <m:t>=</m:t>
                      </m:r>
                      <m:r>
                        <a:rPr kumimoji="1" lang="en-US" altLang="ja-JP" sz="2400" b="1" i="1" smtClean="0">
                          <a:solidFill>
                            <a:srgbClr val="C00000"/>
                          </a:solidFill>
                          <a:latin typeface="Cambria Math" panose="02040503050406030204" pitchFamily="18" charset="0"/>
                        </a:rPr>
                        <m:t>𝒑</m:t>
                      </m:r>
                      <m:r>
                        <a:rPr kumimoji="1" lang="en-US" altLang="ja-JP" sz="2400" b="1" i="1" smtClean="0">
                          <a:solidFill>
                            <a:srgbClr val="C00000"/>
                          </a:solidFill>
                          <a:latin typeface="Cambria Math" panose="02040503050406030204" pitchFamily="18" charset="0"/>
                        </a:rPr>
                        <m:t>(</m:t>
                      </m:r>
                      <m:r>
                        <a:rPr kumimoji="1" lang="en-US" altLang="ja-JP" sz="2400" b="1" i="1" smtClean="0">
                          <a:solidFill>
                            <a:srgbClr val="C00000"/>
                          </a:solidFill>
                          <a:latin typeface="Cambria Math" panose="02040503050406030204" pitchFamily="18" charset="0"/>
                        </a:rPr>
                        <m:t>𝒛</m:t>
                      </m:r>
                      <m:r>
                        <a:rPr kumimoji="1" lang="en-US" altLang="ja-JP" sz="2400" b="1" i="1" smtClean="0">
                          <a:solidFill>
                            <a:srgbClr val="C00000"/>
                          </a:solidFill>
                          <a:latin typeface="Cambria Math" panose="02040503050406030204" pitchFamily="18" charset="0"/>
                        </a:rPr>
                        <m:t>=</m:t>
                      </m:r>
                      <m:r>
                        <a:rPr kumimoji="1" lang="en-US" altLang="ja-JP" sz="2400" b="1" i="1" smtClean="0">
                          <a:solidFill>
                            <a:srgbClr val="C00000"/>
                          </a:solidFill>
                          <a:latin typeface="Cambria Math" panose="02040503050406030204" pitchFamily="18" charset="0"/>
                        </a:rPr>
                        <m:t>𝟏</m:t>
                      </m:r>
                      <m:r>
                        <a:rPr kumimoji="1" lang="en-US" altLang="ja-JP" sz="2400" b="1" i="1" smtClean="0">
                          <a:solidFill>
                            <a:srgbClr val="C00000"/>
                          </a:solidFill>
                          <a:latin typeface="Cambria Math" panose="02040503050406030204" pitchFamily="18" charset="0"/>
                        </a:rPr>
                        <m:t>|</m:t>
                      </m:r>
                      <m:r>
                        <a:rPr kumimoji="1" lang="en-US" altLang="ja-JP" sz="2400" b="1" i="1" smtClean="0">
                          <a:solidFill>
                            <a:srgbClr val="C00000"/>
                          </a:solidFill>
                          <a:latin typeface="Cambria Math" panose="02040503050406030204" pitchFamily="18" charset="0"/>
                        </a:rPr>
                        <m:t>𝒙</m:t>
                      </m:r>
                      <m:r>
                        <a:rPr kumimoji="1" lang="en-US" altLang="ja-JP" sz="2400" b="1" i="1" smtClean="0">
                          <a:solidFill>
                            <a:srgbClr val="C00000"/>
                          </a:solidFill>
                          <a:latin typeface="Cambria Math" panose="02040503050406030204" pitchFamily="18" charset="0"/>
                        </a:rPr>
                        <m:t>)</m:t>
                      </m:r>
                    </m:oMath>
                  </m:oMathPara>
                </a14:m>
                <a:endParaRPr kumimoji="1" lang="en-US" altLang="ja-JP" sz="2400" b="1" dirty="0">
                  <a:solidFill>
                    <a:srgbClr val="C00000"/>
                  </a:solidFill>
                </a:endParaRPr>
              </a:p>
              <a:p>
                <a:pPr marL="0" indent="0">
                  <a:buNone/>
                </a:pPr>
                <a:endParaRPr kumimoji="1" lang="en-US" altLang="ja-JP" dirty="0">
                  <a:solidFill>
                    <a:srgbClr val="FF0000"/>
                  </a:solidFill>
                </a:endParaRPr>
              </a:p>
            </p:txBody>
          </p:sp>
        </mc:Choice>
        <mc:Fallback xmlns="">
          <p:sp>
            <p:nvSpPr>
              <p:cNvPr id="3" name="コンテンツ プレースホルダー 2">
                <a:extLst>
                  <a:ext uri="{FF2B5EF4-FFF2-40B4-BE49-F238E27FC236}">
                    <a16:creationId xmlns:a16="http://schemas.microsoft.com/office/drawing/2014/main" id="{AC5C3EBB-CAFB-5C86-C4FB-913BF8F083E2}"/>
                  </a:ext>
                </a:extLst>
              </p:cNvPr>
              <p:cNvSpPr>
                <a:spLocks noGrp="1" noRot="1" noChangeAspect="1" noMove="1" noResize="1" noEditPoints="1" noAdjustHandles="1" noChangeArrowheads="1" noChangeShapeType="1" noTextEdit="1"/>
              </p:cNvSpPr>
              <p:nvPr>
                <p:ph idx="1"/>
              </p:nvPr>
            </p:nvSpPr>
            <p:spPr>
              <a:xfrm>
                <a:off x="598543" y="859883"/>
                <a:ext cx="10172238" cy="1494212"/>
              </a:xfrm>
              <a:blipFill>
                <a:blip r:embed="rId3"/>
                <a:stretch>
                  <a:fillRect l="-899" t="-6531"/>
                </a:stretch>
              </a:blipFill>
            </p:spPr>
            <p:txBody>
              <a:bodyPr/>
              <a:lstStyle/>
              <a:p>
                <a:r>
                  <a:rPr lang="ja-JP" altLang="en-US">
                    <a:noFill/>
                  </a:rPr>
                  <a:t> </a:t>
                </a:r>
              </a:p>
            </p:txBody>
          </p:sp>
        </mc:Fallback>
      </mc:AlternateContent>
      <p:sp>
        <p:nvSpPr>
          <p:cNvPr id="52" name="テキスト ボックス 51">
            <a:extLst>
              <a:ext uri="{FF2B5EF4-FFF2-40B4-BE49-F238E27FC236}">
                <a16:creationId xmlns:a16="http://schemas.microsoft.com/office/drawing/2014/main" id="{E3A0F342-B879-1C4E-8172-2C8246BECA71}"/>
              </a:ext>
            </a:extLst>
          </p:cNvPr>
          <p:cNvSpPr txBox="1"/>
          <p:nvPr/>
        </p:nvSpPr>
        <p:spPr>
          <a:xfrm>
            <a:off x="0" y="6196242"/>
            <a:ext cx="12120663" cy="984885"/>
          </a:xfrm>
          <a:prstGeom prst="rect">
            <a:avLst/>
          </a:prstGeom>
          <a:noFill/>
        </p:spPr>
        <p:txBody>
          <a:bodyPr wrap="square" rtlCol="0">
            <a:spAutoFit/>
          </a:bodyPr>
          <a:lstStyle/>
          <a:p>
            <a:r>
              <a:rPr kumimoji="1" lang="en-US" altLang="ja-JP" sz="1400" dirty="0"/>
              <a:t>[2]</a:t>
            </a:r>
            <a:r>
              <a:rPr lang="en" altLang="ja-JP" sz="1400" dirty="0">
                <a:effectLst/>
              </a:rPr>
              <a:t> Rosenbaum, P. R., and Rubin, D. B. 1983. The central role of the propensity score in observational studies for</a:t>
            </a:r>
            <a:r>
              <a:rPr lang="ja-JP" altLang="en-US" sz="1400" dirty="0"/>
              <a:t> </a:t>
            </a:r>
            <a:r>
              <a:rPr lang="en" altLang="ja-JP" sz="1400" dirty="0">
                <a:effectLst/>
              </a:rPr>
              <a:t>causal effects. </a:t>
            </a:r>
            <a:r>
              <a:rPr lang="en" altLang="ja-JP" sz="1400" i="1" dirty="0">
                <a:effectLst/>
              </a:rPr>
              <a:t>Biometrika </a:t>
            </a:r>
            <a:r>
              <a:rPr lang="en" altLang="ja-JP" sz="1400" dirty="0">
                <a:effectLst/>
              </a:rPr>
              <a:t>70(1):41–55. </a:t>
            </a:r>
            <a:br>
              <a:rPr lang="en" altLang="ja-JP" sz="1400" dirty="0">
                <a:effectLst/>
              </a:rPr>
            </a:br>
            <a:r>
              <a:rPr kumimoji="1" lang="en-US" altLang="ja-JP" sz="1400" dirty="0"/>
              <a:t>[3]K. Hirano, G.W. </a:t>
            </a:r>
            <a:r>
              <a:rPr kumimoji="1" lang="en-US" altLang="ja-JP" sz="1400" dirty="0" err="1"/>
              <a:t>Imbens</a:t>
            </a:r>
            <a:r>
              <a:rPr kumimoji="1" lang="en-US" altLang="ja-JP" sz="1400" dirty="0"/>
              <a:t>, and G. Ridder, “Efficient estimation of average treatment effects using the estimated propensity score,” </a:t>
            </a:r>
            <a:r>
              <a:rPr kumimoji="1" lang="en-US" altLang="ja-JP" sz="1400" dirty="0" err="1"/>
              <a:t>Econometrica</a:t>
            </a:r>
            <a:r>
              <a:rPr kumimoji="1" lang="en-US" altLang="ja-JP" sz="1400" dirty="0"/>
              <a:t>, vol.71, no.4, pp.1161–1189, 2003.</a:t>
            </a:r>
            <a:endParaRPr kumimoji="1" lang="ja-JP" altLang="en-US" sz="1400" dirty="0"/>
          </a:p>
          <a:p>
            <a:endParaRPr kumimoji="1" lang="ja-JP" altLang="en-US" sz="1600" dirty="0"/>
          </a:p>
        </p:txBody>
      </p:sp>
      <mc:AlternateContent xmlns:mc="http://schemas.openxmlformats.org/markup-compatibility/2006" xmlns:a14="http://schemas.microsoft.com/office/drawing/2010/main">
        <mc:Choice Requires="a14">
          <p:sp>
            <p:nvSpPr>
              <p:cNvPr id="4" name="コンテンツ プレースホルダー 2">
                <a:extLst>
                  <a:ext uri="{FF2B5EF4-FFF2-40B4-BE49-F238E27FC236}">
                    <a16:creationId xmlns:a16="http://schemas.microsoft.com/office/drawing/2014/main" id="{61077DFD-1886-8F72-0547-CF647D238218}"/>
                  </a:ext>
                </a:extLst>
              </p:cNvPr>
              <p:cNvSpPr txBox="1">
                <a:spLocks/>
              </p:cNvSpPr>
              <p:nvPr/>
            </p:nvSpPr>
            <p:spPr>
              <a:xfrm>
                <a:off x="598543" y="2071991"/>
                <a:ext cx="11026370" cy="41828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133350" indent="0">
                  <a:buFont typeface="Arial" panose="020B0604020202020204" pitchFamily="34" charset="0"/>
                  <a:buNone/>
                </a:pPr>
                <a:r>
                  <a:rPr lang="ja-JP" altLang="en-US" sz="2400" dirty="0"/>
                  <a:t>このとき</a:t>
                </a:r>
                <a:endParaRPr lang="en-US" altLang="ja-JP" sz="2400" dirty="0"/>
              </a:p>
              <a:p>
                <a:pPr marL="13335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solidFill>
                            <a:schemeClr val="tx1"/>
                          </a:solidFill>
                          <a:latin typeface="Cambria Math" panose="02040503050406030204" pitchFamily="18" charset="0"/>
                        </a:rPr>
                        <m:t>           </m:t>
                      </m:r>
                      <m:d>
                        <m:dPr>
                          <m:ctrlPr>
                            <a:rPr lang="en-US" altLang="ja-JP" sz="2400" i="1" smtClean="0">
                              <a:solidFill>
                                <a:schemeClr val="tx1"/>
                              </a:solidFill>
                              <a:latin typeface="Cambria Math" panose="02040503050406030204" pitchFamily="18" charset="0"/>
                            </a:rPr>
                          </m:ctrlPr>
                        </m:dPr>
                        <m:e>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𝑦</m:t>
                              </m:r>
                            </m:e>
                            <m:sub>
                              <m:r>
                                <a:rPr lang="en-US" altLang="ja-JP" sz="2400" i="1">
                                  <a:solidFill>
                                    <a:schemeClr val="tx1"/>
                                  </a:solidFill>
                                  <a:latin typeface="Cambria Math" panose="02040503050406030204" pitchFamily="18" charset="0"/>
                                </a:rPr>
                                <m:t>1</m:t>
                              </m:r>
                            </m:sub>
                          </m:sSub>
                          <m:r>
                            <a:rPr lang="en-US" altLang="ja-JP" sz="2400" i="1">
                              <a:solidFill>
                                <a:schemeClr val="tx1"/>
                              </a:solidFill>
                              <a:latin typeface="Cambria Math" panose="02040503050406030204" pitchFamily="18" charset="0"/>
                            </a:rPr>
                            <m:t>, </m:t>
                          </m:r>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𝑦</m:t>
                              </m:r>
                            </m:e>
                            <m:sub>
                              <m:r>
                                <a:rPr lang="en-US" altLang="ja-JP" sz="2400" i="1">
                                  <a:solidFill>
                                    <a:schemeClr val="tx1"/>
                                  </a:solidFill>
                                  <a:latin typeface="Cambria Math" panose="02040503050406030204" pitchFamily="18" charset="0"/>
                                </a:rPr>
                                <m:t>0</m:t>
                              </m:r>
                            </m:sub>
                          </m:sSub>
                        </m:e>
                      </m:d>
                      <m:r>
                        <a:rPr lang="en-US" altLang="ja-JP" sz="2400" i="1">
                          <a:solidFill>
                            <a:schemeClr val="tx1"/>
                          </a:solidFill>
                          <a:latin typeface="Cambria Math" panose="02040503050406030204" pitchFamily="18" charset="0"/>
                        </a:rPr>
                        <m:t>⊥</m:t>
                      </m:r>
                      <m:r>
                        <a:rPr lang="en-US" altLang="ja-JP" sz="2400" i="1">
                          <a:solidFill>
                            <a:schemeClr val="tx1"/>
                          </a:solidFill>
                          <a:latin typeface="Cambria Math" panose="02040503050406030204" pitchFamily="18" charset="0"/>
                        </a:rPr>
                        <m:t>𝑧</m:t>
                      </m:r>
                      <m:r>
                        <a:rPr lang="en-US" altLang="ja-JP" sz="2400" i="1">
                          <a:solidFill>
                            <a:schemeClr val="tx1"/>
                          </a:solidFill>
                          <a:latin typeface="Cambria Math" panose="02040503050406030204" pitchFamily="18" charset="0"/>
                        </a:rPr>
                        <m:t>∣</m:t>
                      </m:r>
                      <m:r>
                        <a:rPr lang="en-US" altLang="ja-JP" sz="2400" i="1" smtClean="0">
                          <a:solidFill>
                            <a:schemeClr val="tx1"/>
                          </a:solidFill>
                          <a:latin typeface="Cambria Math" panose="02040503050406030204" pitchFamily="18" charset="0"/>
                        </a:rPr>
                        <m:t>𝑒</m:t>
                      </m:r>
                      <m:d>
                        <m:dPr>
                          <m:ctrlPr>
                            <a:rPr lang="en-US" altLang="ja-JP" sz="2400" i="1" smtClean="0">
                              <a:solidFill>
                                <a:schemeClr val="tx1"/>
                              </a:solidFill>
                              <a:latin typeface="Cambria Math" panose="02040503050406030204" pitchFamily="18" charset="0"/>
                            </a:rPr>
                          </m:ctrlPr>
                        </m:dPr>
                        <m:e>
                          <m:r>
                            <a:rPr lang="en-US" altLang="ja-JP" sz="2400" i="1" smtClean="0">
                              <a:solidFill>
                                <a:schemeClr val="tx1"/>
                              </a:solidFill>
                              <a:latin typeface="Cambria Math" panose="02040503050406030204" pitchFamily="18" charset="0"/>
                            </a:rPr>
                            <m:t>𝑥</m:t>
                          </m:r>
                        </m:e>
                      </m:d>
                      <m:r>
                        <a:rPr lang="en-US" altLang="ja-JP" sz="2400" i="1" smtClean="0">
                          <a:solidFill>
                            <a:schemeClr val="tx1"/>
                          </a:solidFill>
                          <a:latin typeface="Cambria Math" panose="02040503050406030204" pitchFamily="18" charset="0"/>
                        </a:rPr>
                        <m:t>,</m:t>
                      </m:r>
                      <m:r>
                        <a:rPr lang="en-US" altLang="ja-JP" sz="2400" b="0" i="1" smtClean="0">
                          <a:solidFill>
                            <a:schemeClr val="tx1"/>
                          </a:solidFill>
                          <a:latin typeface="Cambria Math" panose="02040503050406030204" pitchFamily="18" charset="0"/>
                        </a:rPr>
                        <m:t> </m:t>
                      </m:r>
                      <m:r>
                        <a:rPr lang="ja-JP" altLang="en-US" sz="2400" i="1">
                          <a:latin typeface="Cambria Math" panose="02040503050406030204" pitchFamily="18" charset="0"/>
                        </a:rPr>
                        <m:t>　</m:t>
                      </m:r>
                      <m:r>
                        <a:rPr lang="en-US" altLang="ja-JP" sz="2400" i="1" smtClean="0">
                          <a:solidFill>
                            <a:schemeClr val="tx1"/>
                          </a:solidFill>
                          <a:latin typeface="Cambria Math" panose="02040503050406030204" pitchFamily="18" charset="0"/>
                        </a:rPr>
                        <m:t>0&lt;</m:t>
                      </m:r>
                      <m:r>
                        <a:rPr lang="en-US" altLang="ja-JP" sz="2400" i="1">
                          <a:latin typeface="Cambria Math" panose="02040503050406030204" pitchFamily="18" charset="0"/>
                        </a:rPr>
                        <m:t>𝑝</m:t>
                      </m:r>
                      <m:d>
                        <m:dPr>
                          <m:sepChr m:val="∣"/>
                          <m:ctrlPr>
                            <a:rPr lang="en-US" altLang="ja-JP" sz="2400" i="1">
                              <a:latin typeface="Cambria Math" panose="02040503050406030204" pitchFamily="18" charset="0"/>
                            </a:rPr>
                          </m:ctrlPr>
                        </m:dPr>
                        <m:e>
                          <m:r>
                            <a:rPr lang="en-US" altLang="ja-JP" sz="2400" i="1">
                              <a:latin typeface="Cambria Math" panose="02040503050406030204" pitchFamily="18" charset="0"/>
                            </a:rPr>
                            <m:t>𝑧</m:t>
                          </m:r>
                          <m:r>
                            <a:rPr lang="en-US" altLang="ja-JP" sz="2400" i="1">
                              <a:latin typeface="Cambria Math" panose="02040503050406030204" pitchFamily="18" charset="0"/>
                            </a:rPr>
                            <m:t>=1</m:t>
                          </m:r>
                          <m:r>
                            <m:rPr>
                              <m:lit/>
                            </m:rPr>
                            <a:rPr lang="en-US" altLang="ja-JP" sz="2400" i="1">
                              <a:latin typeface="Cambria Math" panose="02040503050406030204" pitchFamily="18" charset="0"/>
                            </a:rPr>
                            <m:t> </m:t>
                          </m:r>
                        </m:e>
                        <m:e>
                          <m:r>
                            <a:rPr lang="en-US" altLang="ja-JP" sz="2400" i="1" smtClean="0">
                              <a:latin typeface="Cambria Math" panose="02040503050406030204" pitchFamily="18" charset="0"/>
                            </a:rPr>
                            <m:t>𝑒</m:t>
                          </m:r>
                          <m:d>
                            <m:dPr>
                              <m:ctrlPr>
                                <a:rPr lang="en-US" altLang="ja-JP" sz="2400" i="1" smtClean="0">
                                  <a:latin typeface="Cambria Math" panose="02040503050406030204" pitchFamily="18" charset="0"/>
                                </a:rPr>
                              </m:ctrlPr>
                            </m:dPr>
                            <m:e>
                              <m:r>
                                <a:rPr lang="en-US" altLang="ja-JP" sz="2400" i="1" smtClean="0">
                                  <a:latin typeface="Cambria Math" panose="02040503050406030204" pitchFamily="18" charset="0"/>
                                </a:rPr>
                                <m:t>𝑥</m:t>
                              </m:r>
                            </m:e>
                          </m:d>
                        </m:e>
                      </m:d>
                      <m:r>
                        <a:rPr lang="en-US" altLang="ja-JP" sz="2400" i="1">
                          <a:latin typeface="Cambria Math" panose="02040503050406030204" pitchFamily="18" charset="0"/>
                        </a:rPr>
                        <m:t>&lt;1 </m:t>
                      </m:r>
                    </m:oMath>
                  </m:oMathPara>
                </a14:m>
                <a:br>
                  <a:rPr lang="en-US" altLang="ja-JP" sz="2400" dirty="0"/>
                </a:br>
                <a:r>
                  <a:rPr lang="ja-JP" altLang="en-US" sz="2400" dirty="0"/>
                  <a:t>この条件のもと</a:t>
                </a:r>
                <a:r>
                  <a:rPr lang="en-US" altLang="ja-JP" sz="2400" dirty="0"/>
                  <a:t>,    </a:t>
                </a:r>
                <a14:m>
                  <m:oMath xmlns:m="http://schemas.openxmlformats.org/officeDocument/2006/math">
                    <m:r>
                      <a:rPr lang="en-US" altLang="ja-JP" sz="2400" b="0" i="1" smtClean="0">
                        <a:latin typeface="Cambria Math" panose="02040503050406030204" pitchFamily="18" charset="0"/>
                      </a:rPr>
                      <m:t>𝐸</m:t>
                    </m:r>
                    <m:d>
                      <m:dPr>
                        <m:sepChr m:val="∣"/>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𝑦</m:t>
                            </m:r>
                          </m:e>
                          <m:sub>
                            <m:r>
                              <a:rPr lang="en-US" altLang="ja-JP" sz="2400" b="0" i="1" smtClean="0">
                                <a:latin typeface="Cambria Math" panose="02040503050406030204" pitchFamily="18" charset="0"/>
                              </a:rPr>
                              <m:t>𝑗</m:t>
                            </m:r>
                          </m:sub>
                        </m:sSub>
                      </m:e>
                      <m:e>
                        <m:r>
                          <a:rPr lang="en-US" altLang="ja-JP" sz="2400" b="0" i="1" smtClean="0">
                            <a:latin typeface="Cambria Math" panose="02040503050406030204" pitchFamily="18" charset="0"/>
                          </a:rPr>
                          <m:t>𝑒</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𝐸</m:t>
                    </m:r>
                    <m:d>
                      <m:dPr>
                        <m:sepChr m:val="∣"/>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𝑦</m:t>
                            </m:r>
                          </m:e>
                          <m:sub>
                            <m:r>
                              <a:rPr lang="en-US" altLang="ja-JP" sz="2400" b="0" i="1" smtClean="0">
                                <a:latin typeface="Cambria Math" panose="02040503050406030204" pitchFamily="18" charset="0"/>
                              </a:rPr>
                              <m:t>𝑗</m:t>
                            </m:r>
                          </m:sub>
                        </m:sSub>
                      </m:e>
                      <m:e>
                        <m:r>
                          <a:rPr lang="en-US" altLang="ja-JP" sz="2400" b="0" i="1" smtClean="0">
                            <a:latin typeface="Cambria Math" panose="02040503050406030204" pitchFamily="18" charset="0"/>
                          </a:rPr>
                          <m:t>𝑒</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𝑧</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𝑗</m:t>
                        </m:r>
                      </m:e>
                    </m:d>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=1,0)</m:t>
                    </m:r>
                  </m:oMath>
                </a14:m>
                <a:endParaRPr kumimoji="1" lang="en-US" altLang="ja-JP" sz="2400" dirty="0"/>
              </a:p>
              <a:p>
                <a:pPr marL="133350" indent="0">
                  <a:buNone/>
                </a:pPr>
                <a:r>
                  <a:rPr lang="ja-JP" altLang="en-US" sz="2400" dirty="0"/>
                  <a:t>となり</a:t>
                </a:r>
                <a:r>
                  <a:rPr lang="en-US" altLang="ja-JP" sz="2400" dirty="0"/>
                  <a:t>, </a:t>
                </a:r>
                <a14:m>
                  <m:oMath xmlns:m="http://schemas.openxmlformats.org/officeDocument/2006/math">
                    <m:r>
                      <a:rPr lang="en-US" altLang="ja-JP" sz="2400" b="0" i="0" smtClean="0">
                        <a:latin typeface="Cambria Math" panose="02040503050406030204" pitchFamily="18" charset="0"/>
                      </a:rPr>
                      <m:t>                      </m:t>
                    </m:r>
                    <m:r>
                      <a:rPr lang="en-US" altLang="ja-JP" sz="2400" b="0" i="1" smtClean="0">
                        <a:latin typeface="Cambria Math" panose="02040503050406030204" pitchFamily="18" charset="0"/>
                      </a:rPr>
                      <m:t>𝐴𝑇𝐸</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𝑥</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𝐸</m:t>
                    </m:r>
                    <m:d>
                      <m:dPr>
                        <m:sepChr m:val="∣"/>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𝑦</m:t>
                            </m:r>
                          </m:e>
                          <m:sub>
                            <m:r>
                              <a:rPr lang="en-US" altLang="ja-JP" sz="2400" b="0" i="1" smtClean="0">
                                <a:latin typeface="Cambria Math" panose="02040503050406030204" pitchFamily="18" charset="0"/>
                              </a:rPr>
                              <m:t>1</m:t>
                            </m:r>
                          </m:sub>
                        </m:sSub>
                      </m:e>
                      <m:e>
                        <m:r>
                          <a:rPr lang="en-US" altLang="ja-JP" sz="2400" b="0" i="1" smtClean="0">
                            <a:latin typeface="Cambria Math" panose="02040503050406030204" pitchFamily="18" charset="0"/>
                          </a:rPr>
                          <m:t>𝑒</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e>
                        </m:d>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𝑧</m:t>
                        </m:r>
                        <m:r>
                          <a:rPr lang="en-US" altLang="ja-JP" sz="2400" b="0" i="1" smtClean="0">
                            <a:latin typeface="Cambria Math" panose="02040503050406030204" pitchFamily="18" charset="0"/>
                          </a:rPr>
                          <m:t>=1</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𝐸</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𝑦</m:t>
                        </m:r>
                      </m:e>
                      <m:sub>
                        <m:r>
                          <a:rPr lang="en-US" altLang="ja-JP" sz="2400" b="0" i="1" smtClean="0">
                            <a:latin typeface="Cambria Math" panose="02040503050406030204" pitchFamily="18" charset="0"/>
                          </a:rPr>
                          <m:t>0</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𝑒</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𝑧</m:t>
                    </m:r>
                    <m:r>
                      <a:rPr lang="en-US" altLang="ja-JP" sz="2400" b="0" i="1" smtClean="0">
                        <a:latin typeface="Cambria Math" panose="02040503050406030204" pitchFamily="18" charset="0"/>
                      </a:rPr>
                      <m:t>=0))</m:t>
                    </m:r>
                  </m:oMath>
                </a14:m>
                <a:endParaRPr kumimoji="1" lang="en-US" altLang="ja-JP" sz="2400" dirty="0"/>
              </a:p>
              <a:p>
                <a:pPr marL="133350" indent="0">
                  <a:buFont typeface="Arial" panose="020B0604020202020204" pitchFamily="34" charset="0"/>
                  <a:buNone/>
                </a:pPr>
                <a:r>
                  <a:rPr lang="ja-JP" altLang="en-US" sz="2400" dirty="0"/>
                  <a:t>が成り立つため</a:t>
                </a:r>
                <a:r>
                  <a:rPr lang="en-US" altLang="ja-JP" sz="2400" dirty="0"/>
                  <a:t>,  </a:t>
                </a:r>
                <a:r>
                  <a:rPr lang="ja-JP" altLang="en-US" sz="2400" dirty="0">
                    <a:solidFill>
                      <a:srgbClr val="C00000"/>
                    </a:solidFill>
                  </a:rPr>
                  <a:t>逆確率重み付け法</a:t>
                </a:r>
                <a:r>
                  <a:rPr lang="en-US" altLang="ja-JP" sz="2400" dirty="0">
                    <a:solidFill>
                      <a:srgbClr val="C00000"/>
                    </a:solidFill>
                  </a:rPr>
                  <a:t>(Inverse probability weighting : IPW)</a:t>
                </a:r>
                <a:r>
                  <a:rPr lang="ja-JP" altLang="en-US" sz="2400" dirty="0"/>
                  <a:t>で</a:t>
                </a:r>
                <a:br>
                  <a:rPr lang="en-US" altLang="ja-JP" sz="2400" dirty="0"/>
                </a:br>
                <a:r>
                  <a:rPr lang="en-US" altLang="ja-JP" sz="2400" dirty="0"/>
                  <a:t>ATE</a:t>
                </a:r>
                <a:r>
                  <a:rPr lang="ja-JP" altLang="en-US" sz="2400" dirty="0"/>
                  <a:t>を求められる</a:t>
                </a:r>
                <a:r>
                  <a:rPr lang="en-US" altLang="ja-JP" sz="2400" dirty="0"/>
                  <a:t>[3].</a:t>
                </a:r>
              </a:p>
              <a:p>
                <a:pPr marL="133350" indent="0">
                  <a:buFont typeface="Arial" panose="020B0604020202020204" pitchFamily="34" charset="0"/>
                  <a:buNone/>
                </a:pPr>
                <a:r>
                  <a:rPr lang="en-US" altLang="ja-JP" sz="1000" dirty="0">
                    <a:solidFill>
                      <a:schemeClr val="bg1"/>
                    </a:solidFill>
                    <a:latin typeface="Cambria Math" panose="02040503050406030204" pitchFamily="18" charset="0"/>
                  </a:rPr>
                  <a:t>a</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m:rPr>
                          <m:sty m:val="p"/>
                        </m:rPr>
                        <a:rPr lang="en-US" altLang="ja-JP" sz="2400">
                          <a:latin typeface="Cambria Math" panose="02040503050406030204" pitchFamily="18" charset="0"/>
                        </a:rPr>
                        <m:t>ATE</m:t>
                      </m:r>
                      <m:r>
                        <a:rPr lang="en-US" altLang="ja-JP" sz="240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𝑁</m:t>
                          </m:r>
                        </m:den>
                      </m:f>
                      <m:nary>
                        <m:naryPr>
                          <m:chr m:val="∑"/>
                          <m:limLoc m:val="subSup"/>
                          <m:ctrlPr>
                            <a:rPr lang="en-US" altLang="ja-JP" sz="2400" i="1">
                              <a:latin typeface="Cambria Math" panose="02040503050406030204" pitchFamily="18" charset="0"/>
                            </a:rPr>
                          </m:ctrlPr>
                        </m:naryPr>
                        <m:sub>
                          <m:r>
                            <m:rPr>
                              <m:brk m:alnAt="25"/>
                            </m:rPr>
                            <a:rPr lang="en-US" altLang="ja-JP" sz="2400" i="1">
                              <a:latin typeface="Cambria Math" panose="02040503050406030204" pitchFamily="18" charset="0"/>
                            </a:rPr>
                            <m:t>𝑖</m:t>
                          </m:r>
                        </m:sub>
                        <m:sup>
                          <m:r>
                            <a:rPr lang="en-US" altLang="ja-JP" sz="2400" i="1">
                              <a:latin typeface="Cambria Math" panose="02040503050406030204" pitchFamily="18" charset="0"/>
                            </a:rPr>
                            <m:t>𝑁</m:t>
                          </m:r>
                        </m:sup>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smtClean="0">
                                      <a:latin typeface="Cambria Math" panose="02040503050406030204" pitchFamily="18" charset="0"/>
                                    </a:rPr>
                                    <m:t>1</m:t>
                                  </m:r>
                                  <m:r>
                                    <a:rPr lang="en-US" altLang="ja-JP" sz="2400" i="1">
                                      <a:latin typeface="Cambria Math" panose="02040503050406030204" pitchFamily="18" charset="0"/>
                                    </a:rPr>
                                    <m:t>𝑖</m:t>
                                  </m:r>
                                </m:sub>
                              </m:sSub>
                            </m:num>
                            <m:den>
                              <m:r>
                                <a:rPr lang="en-US" altLang="ja-JP" sz="2400" i="1" smtClean="0">
                                  <a:latin typeface="Cambria Math" panose="02040503050406030204" pitchFamily="18" charset="0"/>
                                </a:rPr>
                                <m:t>𝑒</m:t>
                              </m:r>
                              <m:r>
                                <a:rPr lang="en-US" altLang="ja-JP" sz="2400" i="1" smtClean="0">
                                  <a:latin typeface="Cambria Math" panose="02040503050406030204" pitchFamily="18" charset="0"/>
                                </a:rPr>
                                <m:t>(</m:t>
                              </m:r>
                              <m:sSub>
                                <m:sSubPr>
                                  <m:ctrlPr>
                                    <a:rPr lang="en-US" altLang="ja-JP" sz="2400" i="1" smtClean="0">
                                      <a:latin typeface="Cambria Math" panose="02040503050406030204" pitchFamily="18" charset="0"/>
                                    </a:rPr>
                                  </m:ctrlPr>
                                </m:sSubPr>
                                <m:e>
                                  <m:r>
                                    <a:rPr lang="en-US" altLang="ja-JP" sz="2400" i="1" smtClean="0">
                                      <a:latin typeface="Cambria Math" panose="02040503050406030204" pitchFamily="18" charset="0"/>
                                    </a:rPr>
                                    <m:t>𝑥</m:t>
                                  </m:r>
                                </m:e>
                                <m:sub>
                                  <m:r>
                                    <a:rPr lang="en-US" altLang="ja-JP" sz="2400" i="1" smtClean="0">
                                      <a:latin typeface="Cambria Math" panose="02040503050406030204" pitchFamily="18" charset="0"/>
                                    </a:rPr>
                                    <m:t>𝑖</m:t>
                                  </m:r>
                                </m:sub>
                              </m:sSub>
                              <m:r>
                                <a:rPr lang="en-US" altLang="ja-JP" sz="2400" i="1" smtClean="0">
                                  <a:latin typeface="Cambria Math" panose="02040503050406030204" pitchFamily="18" charset="0"/>
                                </a:rPr>
                                <m:t>)</m:t>
                              </m:r>
                            </m:den>
                          </m:f>
                          <m:sSub>
                            <m:sSubPr>
                              <m:ctrlPr>
                                <a:rPr lang="en-US" altLang="ja-JP" sz="2400" i="1">
                                  <a:latin typeface="Cambria Math" panose="02040503050406030204" pitchFamily="18" charset="0"/>
                                </a:rPr>
                              </m:ctrlPr>
                            </m:sSubPr>
                            <m:e>
                              <m:r>
                                <a:rPr lang="en-US" altLang="ja-JP" sz="2400" i="1" smtClean="0">
                                  <a:latin typeface="Cambria Math" panose="02040503050406030204" pitchFamily="18" charset="0"/>
                                </a:rPr>
                                <m:t>𝑧</m:t>
                              </m:r>
                            </m:e>
                            <m:sub>
                              <m:r>
                                <a:rPr lang="en-US" altLang="ja-JP" sz="2400" i="1">
                                  <a:latin typeface="Cambria Math" panose="02040503050406030204" pitchFamily="18" charset="0"/>
                                </a:rPr>
                                <m:t>𝑖</m:t>
                              </m:r>
                            </m:sub>
                          </m:sSub>
                        </m:e>
                      </m:nary>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𝑁</m:t>
                          </m:r>
                        </m:den>
                      </m:f>
                      <m:nary>
                        <m:naryPr>
                          <m:chr m:val="∑"/>
                          <m:limLoc m:val="subSup"/>
                          <m:ctrlPr>
                            <a:rPr lang="en-US" altLang="ja-JP" sz="2400" i="1">
                              <a:latin typeface="Cambria Math" panose="02040503050406030204" pitchFamily="18" charset="0"/>
                            </a:rPr>
                          </m:ctrlPr>
                        </m:naryPr>
                        <m:sub>
                          <m:r>
                            <m:rPr>
                              <m:brk m:alnAt="25"/>
                            </m:rPr>
                            <a:rPr lang="en-US" altLang="ja-JP" sz="2400" i="1">
                              <a:latin typeface="Cambria Math" panose="02040503050406030204" pitchFamily="18" charset="0"/>
                            </a:rPr>
                            <m:t>𝑖</m:t>
                          </m:r>
                        </m:sub>
                        <m:sup>
                          <m:r>
                            <a:rPr lang="en-US" altLang="ja-JP" sz="2400" i="1">
                              <a:latin typeface="Cambria Math" panose="02040503050406030204" pitchFamily="18" charset="0"/>
                            </a:rPr>
                            <m:t>𝑁</m:t>
                          </m:r>
                        </m:sup>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smtClean="0">
                                      <a:latin typeface="Cambria Math" panose="02040503050406030204" pitchFamily="18" charset="0"/>
                                    </a:rPr>
                                    <m:t>0</m:t>
                                  </m:r>
                                  <m:r>
                                    <a:rPr lang="en-US" altLang="ja-JP" sz="2400" i="1">
                                      <a:latin typeface="Cambria Math" panose="02040503050406030204" pitchFamily="18" charset="0"/>
                                    </a:rPr>
                                    <m:t>𝑖</m:t>
                                  </m:r>
                                </m:sub>
                              </m:sSub>
                            </m:num>
                            <m:den>
                              <m:r>
                                <a:rPr lang="en-US" altLang="ja-JP" sz="2400" i="1" smtClean="0">
                                  <a:latin typeface="Cambria Math" panose="02040503050406030204" pitchFamily="18" charset="0"/>
                                </a:rPr>
                                <m:t>1−</m:t>
                              </m:r>
                              <m:r>
                                <a:rPr lang="en-US" altLang="ja-JP" sz="2400" i="1" smtClean="0">
                                  <a:latin typeface="Cambria Math" panose="02040503050406030204" pitchFamily="18" charset="0"/>
                                </a:rPr>
                                <m:t>𝑒</m:t>
                              </m:r>
                              <m:d>
                                <m:dPr>
                                  <m:ctrlPr>
                                    <a:rPr lang="en-US" altLang="ja-JP" sz="240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e>
                              </m:d>
                            </m:den>
                          </m:f>
                        </m:e>
                      </m:nary>
                      <m:d>
                        <m:dPr>
                          <m:ctrlPr>
                            <a:rPr lang="en-US" altLang="ja-JP" sz="2400" i="1">
                              <a:latin typeface="Cambria Math" panose="02040503050406030204" pitchFamily="18" charset="0"/>
                            </a:rPr>
                          </m:ctrlPr>
                        </m:dPr>
                        <m:e>
                          <m:r>
                            <a:rPr lang="en-US" altLang="ja-JP" sz="2400" i="1">
                              <a:latin typeface="Cambria Math" panose="02040503050406030204" pitchFamily="18" charset="0"/>
                            </a:rPr>
                            <m:t>1−</m:t>
                          </m:r>
                          <m:sSub>
                            <m:sSubPr>
                              <m:ctrlPr>
                                <a:rPr lang="en-US" altLang="ja-JP" sz="2400" i="1">
                                  <a:latin typeface="Cambria Math" panose="02040503050406030204" pitchFamily="18" charset="0"/>
                                </a:rPr>
                              </m:ctrlPr>
                            </m:sSubPr>
                            <m:e>
                              <m:r>
                                <a:rPr lang="en-US" altLang="ja-JP" sz="2400" i="1" smtClean="0">
                                  <a:latin typeface="Cambria Math" panose="02040503050406030204" pitchFamily="18" charset="0"/>
                                </a:rPr>
                                <m:t>𝑧</m:t>
                              </m:r>
                            </m:e>
                            <m:sub>
                              <m:r>
                                <a:rPr lang="en-US" altLang="ja-JP" sz="2400" i="1">
                                  <a:latin typeface="Cambria Math" panose="02040503050406030204" pitchFamily="18" charset="0"/>
                                </a:rPr>
                                <m:t>𝑖</m:t>
                              </m:r>
                            </m:sub>
                          </m:sSub>
                        </m:e>
                      </m:d>
                    </m:oMath>
                  </m:oMathPara>
                </a14:m>
                <a:br>
                  <a:rPr lang="en-US" altLang="ja-JP" sz="1900" dirty="0"/>
                </a:br>
                <a:r>
                  <a:rPr lang="en-US" altLang="ja-JP" sz="2000" dirty="0"/>
                  <a:t>N</a:t>
                </a:r>
                <a:r>
                  <a:rPr lang="ja-JP" altLang="en-US" sz="2000" dirty="0"/>
                  <a:t>は対象全体の数</a:t>
                </a:r>
                <a:r>
                  <a:rPr lang="en-US" altLang="ja-JP" sz="2000" dirty="0"/>
                  <a:t>, </a:t>
                </a:r>
                <a14:m>
                  <m:oMath xmlns:m="http://schemas.openxmlformats.org/officeDocument/2006/math">
                    <m:sSub>
                      <m:sSubPr>
                        <m:ctrlPr>
                          <a:rPr lang="en-US" altLang="ja-JP" sz="2000" i="1" smtClean="0">
                            <a:latin typeface="Cambria Math" panose="02040503050406030204" pitchFamily="18" charset="0"/>
                          </a:rPr>
                        </m:ctrlPr>
                      </m:sSubPr>
                      <m:e>
                        <m:r>
                          <a:rPr lang="en-US" altLang="ja-JP" sz="2000" i="1">
                            <a:latin typeface="Cambria Math" panose="02040503050406030204" pitchFamily="18" charset="0"/>
                          </a:rPr>
                          <m:t>𝑦</m:t>
                        </m:r>
                      </m:e>
                      <m:sub>
                        <m:r>
                          <a:rPr lang="en-US" altLang="ja-JP" sz="2000" i="1" smtClean="0">
                            <a:latin typeface="Cambria Math" panose="02040503050406030204" pitchFamily="18" charset="0"/>
                          </a:rPr>
                          <m:t>1</m:t>
                        </m:r>
                        <m:r>
                          <a:rPr lang="en-US" altLang="ja-JP" sz="2000" i="1">
                            <a:latin typeface="Cambria Math" panose="02040503050406030204" pitchFamily="18" charset="0"/>
                          </a:rPr>
                          <m:t>𝑖</m:t>
                        </m:r>
                      </m:sub>
                    </m:sSub>
                  </m:oMath>
                </a14:m>
                <a:r>
                  <a:rPr lang="ja-JP" altLang="en-US" sz="2000" dirty="0"/>
                  <a:t>は対象</a:t>
                </a:r>
                <a:r>
                  <a:rPr lang="en-US" altLang="ja-JP" sz="2000" dirty="0" err="1"/>
                  <a:t>i</a:t>
                </a:r>
                <a:r>
                  <a:rPr lang="ja-JP" altLang="en-US" sz="2000" dirty="0"/>
                  <a:t>が介入を受けた時の結果変数</a:t>
                </a:r>
                <a:r>
                  <a:rPr lang="en-US" altLang="ja-JP" sz="2000" dirty="0"/>
                  <a:t>,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𝑦</m:t>
                        </m:r>
                      </m:e>
                      <m:sub>
                        <m:r>
                          <a:rPr lang="en-US" altLang="ja-JP" sz="2000" i="1" smtClean="0">
                            <a:latin typeface="Cambria Math" panose="02040503050406030204" pitchFamily="18" charset="0"/>
                          </a:rPr>
                          <m:t>0</m:t>
                        </m:r>
                        <m:r>
                          <a:rPr lang="en-US" altLang="ja-JP" sz="2000" i="1">
                            <a:latin typeface="Cambria Math" panose="02040503050406030204" pitchFamily="18" charset="0"/>
                          </a:rPr>
                          <m:t>𝑖</m:t>
                        </m:r>
                      </m:sub>
                    </m:sSub>
                  </m:oMath>
                </a14:m>
                <a:r>
                  <a:rPr lang="ja-JP" altLang="en-US" sz="2000" dirty="0"/>
                  <a:t>は対象</a:t>
                </a:r>
                <a:r>
                  <a:rPr lang="en-US" altLang="ja-JP" sz="2000" dirty="0" err="1"/>
                  <a:t>i</a:t>
                </a:r>
                <a:r>
                  <a:rPr lang="ja-JP" altLang="en-US" sz="2000" dirty="0"/>
                  <a:t>が介入を受けなかった時の結果変数</a:t>
                </a:r>
                <a:r>
                  <a:rPr lang="en-US" altLang="ja-JP" sz="2000" dirty="0"/>
                  <a:t>,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i="1">
                            <a:latin typeface="Cambria Math" panose="02040503050406030204" pitchFamily="18" charset="0"/>
                          </a:rPr>
                          <m:t>𝑖</m:t>
                        </m:r>
                      </m:sub>
                    </m:sSub>
                  </m:oMath>
                </a14:m>
                <a:r>
                  <a:rPr lang="ja-JP" altLang="en-US" sz="2000" dirty="0"/>
                  <a:t>は対象</a:t>
                </a:r>
                <a:r>
                  <a:rPr lang="en-US" altLang="ja-JP" sz="2000" dirty="0" err="1"/>
                  <a:t>i</a:t>
                </a:r>
                <a:r>
                  <a:rPr lang="ja-JP" altLang="en-US" sz="2000" dirty="0"/>
                  <a:t>の共変量</a:t>
                </a:r>
                <a:r>
                  <a:rPr lang="en-US" altLang="ja-JP" sz="2000" dirty="0"/>
                  <a:t>,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𝑧</m:t>
                        </m:r>
                      </m:e>
                      <m:sub>
                        <m:r>
                          <a:rPr lang="en-US" altLang="ja-JP" sz="2000" i="1">
                            <a:latin typeface="Cambria Math" panose="02040503050406030204" pitchFamily="18" charset="0"/>
                          </a:rPr>
                          <m:t>𝑖</m:t>
                        </m:r>
                      </m:sub>
                    </m:sSub>
                    <m:r>
                      <a:rPr lang="ja-JP" altLang="en-US" sz="2000" i="1">
                        <a:latin typeface="Cambria Math" panose="02040503050406030204" pitchFamily="18" charset="0"/>
                      </a:rPr>
                      <m:t>は</m:t>
                    </m:r>
                  </m:oMath>
                </a14:m>
                <a:r>
                  <a:rPr lang="ja-JP" altLang="en-US" sz="2000" dirty="0"/>
                  <a:t>対象</a:t>
                </a:r>
                <a:r>
                  <a:rPr lang="en-US" altLang="ja-JP" sz="2000" dirty="0" err="1"/>
                  <a:t>i</a:t>
                </a:r>
                <a:r>
                  <a:rPr lang="ja-JP" altLang="en-US" sz="2000" dirty="0"/>
                  <a:t>の介入の有無</a:t>
                </a:r>
                <a:endParaRPr lang="en-US" altLang="ja-JP" sz="2000" dirty="0"/>
              </a:p>
              <a:p>
                <a:pPr marL="133350" indent="0">
                  <a:buFont typeface="Arial" panose="020B0604020202020204" pitchFamily="34" charset="0"/>
                  <a:buNone/>
                </a:pPr>
                <a:endParaRPr lang="en-US" altLang="ja-JP" sz="2400" dirty="0"/>
              </a:p>
            </p:txBody>
          </p:sp>
        </mc:Choice>
        <mc:Fallback xmlns="">
          <p:sp>
            <p:nvSpPr>
              <p:cNvPr id="4" name="コンテンツ プレースホルダー 2">
                <a:extLst>
                  <a:ext uri="{FF2B5EF4-FFF2-40B4-BE49-F238E27FC236}">
                    <a16:creationId xmlns:a16="http://schemas.microsoft.com/office/drawing/2014/main" id="{61077DFD-1886-8F72-0547-CF647D238218}"/>
                  </a:ext>
                </a:extLst>
              </p:cNvPr>
              <p:cNvSpPr txBox="1">
                <a:spLocks noRot="1" noChangeAspect="1" noMove="1" noResize="1" noEditPoints="1" noAdjustHandles="1" noChangeArrowheads="1" noChangeShapeType="1" noTextEdit="1"/>
              </p:cNvSpPr>
              <p:nvPr/>
            </p:nvSpPr>
            <p:spPr>
              <a:xfrm>
                <a:off x="598543" y="2071991"/>
                <a:ext cx="11026370" cy="4182893"/>
              </a:xfrm>
              <a:prstGeom prst="rect">
                <a:avLst/>
              </a:prstGeom>
              <a:blipFill>
                <a:blip r:embed="rId4"/>
                <a:stretch>
                  <a:fillRect l="-553" t="-1458" b="-26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809280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0E52A463-DDEB-F7EF-AF2F-05549FDE080F}"/>
              </a:ext>
            </a:extLst>
          </p:cNvPr>
          <p:cNvPicPr>
            <a:picLocks noChangeAspect="1"/>
          </p:cNvPicPr>
          <p:nvPr/>
        </p:nvPicPr>
        <p:blipFill>
          <a:blip r:embed="rId3">
            <a:extLst>
              <a:ext uri="{28A0092B-C50C-407E-A947-70E740481C1C}">
                <a14:useLocalDpi xmlns:a14="http://schemas.microsoft.com/office/drawing/2010/main" val="0"/>
              </a:ext>
            </a:extLst>
          </a:blip>
          <a:srcRect l="4191" t="5546" r="7461" b="3002"/>
          <a:stretch/>
        </p:blipFill>
        <p:spPr>
          <a:xfrm>
            <a:off x="5582196" y="2729016"/>
            <a:ext cx="6624577" cy="4048002"/>
          </a:xfrm>
          <a:prstGeom prst="rect">
            <a:avLst/>
          </a:prstGeom>
        </p:spPr>
      </p:pic>
      <p:sp>
        <p:nvSpPr>
          <p:cNvPr id="2" name="タイトル 1">
            <a:extLst>
              <a:ext uri="{FF2B5EF4-FFF2-40B4-BE49-F238E27FC236}">
                <a16:creationId xmlns:a16="http://schemas.microsoft.com/office/drawing/2014/main" id="{29541F60-5EA5-886A-4116-79594EB0E040}"/>
              </a:ext>
            </a:extLst>
          </p:cNvPr>
          <p:cNvSpPr>
            <a:spLocks noGrp="1"/>
          </p:cNvSpPr>
          <p:nvPr>
            <p:ph type="title"/>
          </p:nvPr>
        </p:nvSpPr>
        <p:spPr>
          <a:xfrm>
            <a:off x="168728" y="-112371"/>
            <a:ext cx="11854543" cy="1048927"/>
          </a:xfrm>
        </p:spPr>
        <p:txBody>
          <a:bodyPr>
            <a:normAutofit/>
          </a:bodyPr>
          <a:lstStyle/>
          <a:p>
            <a:r>
              <a:rPr kumimoji="1" lang="en-US" altLang="ja-JP" sz="2800" dirty="0"/>
              <a:t>BOOST</a:t>
            </a:r>
            <a:r>
              <a:rPr kumimoji="1" lang="ja-JP" altLang="en-US" sz="2800" dirty="0"/>
              <a:t>の傾向スコア推定精度が高いが</a:t>
            </a:r>
            <a:r>
              <a:rPr kumimoji="1" lang="en-US" altLang="ja-JP" sz="2800" dirty="0"/>
              <a:t>ATE</a:t>
            </a:r>
            <a:r>
              <a:rPr kumimoji="1" lang="ja-JP" altLang="en-US" sz="2800" dirty="0"/>
              <a:t>推定精度が低い問題の考察</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0760C7C-2BBA-0F5F-CB2B-7030E4AE8C6C}"/>
                  </a:ext>
                </a:extLst>
              </p:cNvPr>
              <p:cNvSpPr>
                <a:spLocks noGrp="1"/>
              </p:cNvSpPr>
              <p:nvPr>
                <p:ph idx="1"/>
              </p:nvPr>
            </p:nvSpPr>
            <p:spPr>
              <a:xfrm>
                <a:off x="337457" y="858417"/>
                <a:ext cx="11688639" cy="6270172"/>
              </a:xfr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ltLang="ja-JP" noProof="0"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lang="en-US" altLang="ja-JP" noProof="0" dirty="0"/>
                </a:br>
                <a:br>
                  <a:rPr kumimoji="1" lang="en-US" altLang="ja-JP" sz="2000" b="0" i="0" u="none" strike="noStrike" kern="1200" cap="none" spc="0" normalizeH="0" baseline="0" noProof="0" dirty="0">
                    <a:ln>
                      <a:noFill/>
                    </a:ln>
                    <a:solidFill>
                      <a:prstClr val="black"/>
                    </a:solidFill>
                    <a:effectLst/>
                    <a:uLnTx/>
                    <a:uFillTx/>
                    <a:latin typeface="Arial"/>
                    <a:ea typeface="メイリオ"/>
                    <a:cs typeface="+mn-cs"/>
                  </a:rPr>
                </a:br>
                <a:r>
                  <a:rPr lang="en-US" altLang="ja-JP" sz="2000" dirty="0">
                    <a:solidFill>
                      <a:prstClr val="black"/>
                    </a:solidFill>
                  </a:rPr>
                  <a:t>N</a:t>
                </a:r>
                <a:r>
                  <a:rPr lang="ja-JP" altLang="en-US" sz="2000" dirty="0">
                    <a:solidFill>
                      <a:prstClr val="black"/>
                    </a:solidFill>
                  </a:rPr>
                  <a:t>は対象全体の数</a:t>
                </a:r>
                <a:r>
                  <a:rPr lang="en-US" altLang="ja-JP" sz="2000" dirty="0">
                    <a:solidFill>
                      <a:prstClr val="black"/>
                    </a:solidFill>
                  </a:rPr>
                  <a:t>, </a:t>
                </a:r>
                <a14:m>
                  <m:oMath xmlns:m="http://schemas.openxmlformats.org/officeDocument/2006/math">
                    <m:sSub>
                      <m:sSubPr>
                        <m:ctrlPr>
                          <a:rPr lang="en-US" altLang="ja-JP" sz="2000" i="1">
                            <a:solidFill>
                              <a:prstClr val="black"/>
                            </a:solidFill>
                            <a:latin typeface="Cambria Math" panose="02040503050406030204" pitchFamily="18" charset="0"/>
                          </a:rPr>
                        </m:ctrlPr>
                      </m:sSubPr>
                      <m:e>
                        <m:r>
                          <a:rPr lang="en-US" altLang="ja-JP" sz="2000" i="1">
                            <a:solidFill>
                              <a:prstClr val="black"/>
                            </a:solidFill>
                            <a:latin typeface="Cambria Math" panose="02040503050406030204" pitchFamily="18" charset="0"/>
                          </a:rPr>
                          <m:t>𝑦</m:t>
                        </m:r>
                      </m:e>
                      <m:sub>
                        <m:r>
                          <a:rPr lang="en-US" altLang="ja-JP" sz="2000" i="1">
                            <a:solidFill>
                              <a:prstClr val="black"/>
                            </a:solidFill>
                            <a:latin typeface="Cambria Math" panose="02040503050406030204" pitchFamily="18" charset="0"/>
                          </a:rPr>
                          <m:t>1</m:t>
                        </m:r>
                        <m:r>
                          <a:rPr lang="en-US" altLang="ja-JP" sz="2000" i="1">
                            <a:solidFill>
                              <a:prstClr val="black"/>
                            </a:solidFill>
                            <a:latin typeface="Cambria Math" panose="02040503050406030204" pitchFamily="18" charset="0"/>
                          </a:rPr>
                          <m:t>𝑖</m:t>
                        </m:r>
                      </m:sub>
                    </m:sSub>
                  </m:oMath>
                </a14:m>
                <a:r>
                  <a:rPr lang="ja-JP" altLang="en-US" sz="2000" dirty="0">
                    <a:solidFill>
                      <a:prstClr val="black"/>
                    </a:solidFill>
                  </a:rPr>
                  <a:t>は対象</a:t>
                </a:r>
                <a:r>
                  <a:rPr lang="en-US" altLang="ja-JP" sz="2000" dirty="0" err="1">
                    <a:solidFill>
                      <a:prstClr val="black"/>
                    </a:solidFill>
                  </a:rPr>
                  <a:t>i</a:t>
                </a:r>
                <a:r>
                  <a:rPr lang="ja-JP" altLang="en-US" sz="2000" dirty="0">
                    <a:solidFill>
                      <a:prstClr val="black"/>
                    </a:solidFill>
                  </a:rPr>
                  <a:t>が介入を受けた時の結果変数</a:t>
                </a:r>
                <a:r>
                  <a:rPr lang="en-US" altLang="ja-JP" sz="2000" dirty="0">
                    <a:solidFill>
                      <a:prstClr val="black"/>
                    </a:solidFill>
                  </a:rPr>
                  <a:t>,</a:t>
                </a:r>
                <a14:m>
                  <m:oMath xmlns:m="http://schemas.openxmlformats.org/officeDocument/2006/math">
                    <m:r>
                      <a:rPr lang="en-US" altLang="ja-JP" sz="2000">
                        <a:solidFill>
                          <a:prstClr val="black"/>
                        </a:solidFill>
                        <a:latin typeface="Cambria Math" panose="02040503050406030204" pitchFamily="18" charset="0"/>
                      </a:rPr>
                      <m:t>    </m:t>
                    </m:r>
                    <m:sSub>
                      <m:sSubPr>
                        <m:ctrlPr>
                          <a:rPr lang="en-US" altLang="ja-JP" sz="2000" i="1">
                            <a:solidFill>
                              <a:prstClr val="black"/>
                            </a:solidFill>
                            <a:latin typeface="Cambria Math" panose="02040503050406030204" pitchFamily="18" charset="0"/>
                          </a:rPr>
                        </m:ctrlPr>
                      </m:sSubPr>
                      <m:e>
                        <m:r>
                          <a:rPr lang="en-US" altLang="ja-JP" sz="2000" i="1">
                            <a:solidFill>
                              <a:prstClr val="black"/>
                            </a:solidFill>
                            <a:latin typeface="Cambria Math" panose="02040503050406030204" pitchFamily="18" charset="0"/>
                          </a:rPr>
                          <m:t>𝑦</m:t>
                        </m:r>
                      </m:e>
                      <m:sub>
                        <m:r>
                          <a:rPr lang="en-US" altLang="ja-JP" sz="2000" i="1">
                            <a:solidFill>
                              <a:prstClr val="black"/>
                            </a:solidFill>
                            <a:latin typeface="Cambria Math" panose="02040503050406030204" pitchFamily="18" charset="0"/>
                          </a:rPr>
                          <m:t>0</m:t>
                        </m:r>
                        <m:r>
                          <a:rPr lang="en-US" altLang="ja-JP" sz="2000" i="1">
                            <a:solidFill>
                              <a:prstClr val="black"/>
                            </a:solidFill>
                            <a:latin typeface="Cambria Math" panose="02040503050406030204" pitchFamily="18" charset="0"/>
                          </a:rPr>
                          <m:t>𝑖</m:t>
                        </m:r>
                      </m:sub>
                    </m:sSub>
                  </m:oMath>
                </a14:m>
                <a:r>
                  <a:rPr lang="ja-JP" altLang="en-US" sz="2000" dirty="0">
                    <a:solidFill>
                      <a:prstClr val="black"/>
                    </a:solidFill>
                  </a:rPr>
                  <a:t>は対象</a:t>
                </a:r>
                <a:r>
                  <a:rPr lang="en-US" altLang="ja-JP" sz="2000" dirty="0" err="1">
                    <a:solidFill>
                      <a:prstClr val="black"/>
                    </a:solidFill>
                  </a:rPr>
                  <a:t>i</a:t>
                </a:r>
                <a:r>
                  <a:rPr lang="ja-JP" altLang="en-US" sz="2000" dirty="0">
                    <a:solidFill>
                      <a:prstClr val="black"/>
                    </a:solidFill>
                  </a:rPr>
                  <a:t>が介入を受けなかった時の</a:t>
                </a:r>
                <a:br>
                  <a:rPr lang="en-US" altLang="ja-JP" sz="2000" dirty="0">
                    <a:solidFill>
                      <a:prstClr val="black"/>
                    </a:solidFill>
                  </a:rPr>
                </a:br>
                <a:r>
                  <a:rPr lang="ja-JP" altLang="en-US" sz="2000" dirty="0">
                    <a:solidFill>
                      <a:prstClr val="black"/>
                    </a:solidFill>
                  </a:rPr>
                  <a:t>結果変数</a:t>
                </a:r>
                <a:r>
                  <a:rPr lang="en-US" altLang="ja-JP" sz="2000" dirty="0">
                    <a:solidFill>
                      <a:prstClr val="black"/>
                    </a:solidFill>
                  </a:rPr>
                  <a:t>, </a:t>
                </a:r>
                <a14:m>
                  <m:oMath xmlns:m="http://schemas.openxmlformats.org/officeDocument/2006/math">
                    <m:sSub>
                      <m:sSubPr>
                        <m:ctrlPr>
                          <a:rPr lang="en-US" altLang="ja-JP" sz="2000" i="1">
                            <a:solidFill>
                              <a:prstClr val="black"/>
                            </a:solidFill>
                            <a:latin typeface="Cambria Math" panose="02040503050406030204" pitchFamily="18" charset="0"/>
                          </a:rPr>
                        </m:ctrlPr>
                      </m:sSubPr>
                      <m:e>
                        <m:r>
                          <a:rPr lang="en-US" altLang="ja-JP" sz="2000" i="1">
                            <a:solidFill>
                              <a:prstClr val="black"/>
                            </a:solidFill>
                            <a:latin typeface="Cambria Math" panose="02040503050406030204" pitchFamily="18" charset="0"/>
                          </a:rPr>
                          <m:t>𝑥</m:t>
                        </m:r>
                      </m:e>
                      <m:sub>
                        <m:r>
                          <a:rPr lang="en-US" altLang="ja-JP" sz="2000" i="1">
                            <a:solidFill>
                              <a:prstClr val="black"/>
                            </a:solidFill>
                            <a:latin typeface="Cambria Math" panose="02040503050406030204" pitchFamily="18" charset="0"/>
                          </a:rPr>
                          <m:t>𝑖</m:t>
                        </m:r>
                      </m:sub>
                    </m:sSub>
                  </m:oMath>
                </a14:m>
                <a:r>
                  <a:rPr lang="ja-JP" altLang="en-US" sz="2000" dirty="0">
                    <a:solidFill>
                      <a:prstClr val="black"/>
                    </a:solidFill>
                  </a:rPr>
                  <a:t>は対象</a:t>
                </a:r>
                <a:r>
                  <a:rPr lang="en-US" altLang="ja-JP" sz="2000" dirty="0" err="1">
                    <a:solidFill>
                      <a:prstClr val="black"/>
                    </a:solidFill>
                  </a:rPr>
                  <a:t>i</a:t>
                </a:r>
                <a:r>
                  <a:rPr lang="ja-JP" altLang="en-US" sz="2000" dirty="0">
                    <a:solidFill>
                      <a:prstClr val="black"/>
                    </a:solidFill>
                  </a:rPr>
                  <a:t>の共変量</a:t>
                </a:r>
                <a:r>
                  <a:rPr lang="en-US" altLang="ja-JP" sz="2000" dirty="0">
                    <a:solidFill>
                      <a:prstClr val="black"/>
                    </a:solidFill>
                  </a:rPr>
                  <a:t>, </a:t>
                </a:r>
                <a14:m>
                  <m:oMath xmlns:m="http://schemas.openxmlformats.org/officeDocument/2006/math">
                    <m:sSub>
                      <m:sSubPr>
                        <m:ctrlPr>
                          <a:rPr lang="en-US" altLang="ja-JP" sz="2000" i="1">
                            <a:solidFill>
                              <a:prstClr val="black"/>
                            </a:solidFill>
                            <a:latin typeface="Cambria Math" panose="02040503050406030204" pitchFamily="18" charset="0"/>
                          </a:rPr>
                        </m:ctrlPr>
                      </m:sSubPr>
                      <m:e>
                        <m:r>
                          <a:rPr lang="en-US" altLang="ja-JP" sz="2000" i="1">
                            <a:solidFill>
                              <a:prstClr val="black"/>
                            </a:solidFill>
                            <a:latin typeface="Cambria Math" panose="02040503050406030204" pitchFamily="18" charset="0"/>
                          </a:rPr>
                          <m:t>𝑧</m:t>
                        </m:r>
                      </m:e>
                      <m:sub>
                        <m:r>
                          <a:rPr lang="en-US" altLang="ja-JP" sz="2000" i="1">
                            <a:solidFill>
                              <a:prstClr val="black"/>
                            </a:solidFill>
                            <a:latin typeface="Cambria Math" panose="02040503050406030204" pitchFamily="18" charset="0"/>
                          </a:rPr>
                          <m:t>𝑖</m:t>
                        </m:r>
                      </m:sub>
                    </m:sSub>
                    <m:r>
                      <a:rPr lang="ja-JP" altLang="en-US" sz="2000" i="1">
                        <a:solidFill>
                          <a:prstClr val="black"/>
                        </a:solidFill>
                        <a:latin typeface="Cambria Math" panose="02040503050406030204" pitchFamily="18" charset="0"/>
                      </a:rPr>
                      <m:t>は</m:t>
                    </m:r>
                  </m:oMath>
                </a14:m>
                <a:r>
                  <a:rPr lang="ja-JP" altLang="en-US" sz="2000" dirty="0">
                    <a:solidFill>
                      <a:prstClr val="black"/>
                    </a:solidFill>
                  </a:rPr>
                  <a:t>対象</a:t>
                </a:r>
                <a:r>
                  <a:rPr lang="en-US" altLang="ja-JP" sz="2000" dirty="0" err="1">
                    <a:solidFill>
                      <a:prstClr val="black"/>
                    </a:solidFill>
                  </a:rPr>
                  <a:t>i</a:t>
                </a:r>
                <a:r>
                  <a:rPr lang="ja-JP" altLang="en-US" sz="2000" dirty="0">
                    <a:solidFill>
                      <a:prstClr val="black"/>
                    </a:solidFill>
                  </a:rPr>
                  <a:t>の介入の有無</a:t>
                </a:r>
                <a:br>
                  <a:rPr lang="en-US" altLang="ja-JP" sz="2000" dirty="0">
                    <a:solidFill>
                      <a:prstClr val="black"/>
                    </a:solidFill>
                  </a:rPr>
                </a:br>
                <a:br>
                  <a:rPr kumimoji="1" lang="en-US" altLang="ja-JP" sz="2000" b="0" i="0" u="none" strike="noStrike" kern="1200" cap="none" spc="0" normalizeH="0" baseline="0" noProof="0" dirty="0">
                    <a:ln>
                      <a:noFill/>
                    </a:ln>
                    <a:solidFill>
                      <a:prstClr val="black"/>
                    </a:solidFill>
                    <a:effectLst/>
                    <a:uLnTx/>
                    <a:uFillTx/>
                    <a:latin typeface="Arial"/>
                    <a:ea typeface="メイリオ"/>
                    <a:cs typeface="+mn-cs"/>
                  </a:rPr>
                </a:br>
                <a:r>
                  <a:rPr lang="en-US" altLang="ja-JP" sz="2400" dirty="0"/>
                  <a:t>ATE</a:t>
                </a:r>
                <a:r>
                  <a:rPr lang="ja-JP" altLang="en-US" sz="2400" dirty="0"/>
                  <a:t>は推定した傾向スコアが</a:t>
                </a:r>
                <a:r>
                  <a:rPr lang="en-US" altLang="ja-JP" sz="2400" dirty="0"/>
                  <a:t>0</a:t>
                </a:r>
                <a:r>
                  <a:rPr lang="ja-JP" altLang="en-US" sz="2400" dirty="0"/>
                  <a:t>や</a:t>
                </a:r>
                <a:r>
                  <a:rPr lang="en-US" altLang="ja-JP" sz="2400" dirty="0"/>
                  <a:t>1</a:t>
                </a:r>
                <a:r>
                  <a:rPr lang="ja-JP" altLang="en-US" sz="2400" dirty="0"/>
                  <a:t>に</a:t>
                </a:r>
                <a:br>
                  <a:rPr lang="en-US" altLang="ja-JP" sz="2400" dirty="0"/>
                </a:br>
                <a:r>
                  <a:rPr lang="ja-JP" altLang="en-US" sz="2400" dirty="0"/>
                  <a:t>近いときに絶対値が大きい値をとる</a:t>
                </a:r>
                <a:br>
                  <a:rPr lang="en-US" altLang="ja-JP" sz="2400" dirty="0"/>
                </a:br>
                <a:endParaRPr lang="en-US" altLang="ja-JP" sz="2400" dirty="0"/>
              </a:p>
              <a:p>
                <a:pPr marL="0" indent="0">
                  <a:buNone/>
                  <a:defRPr/>
                </a:pPr>
                <a:r>
                  <a:rPr lang="ja-JP" altLang="en-US" sz="2400" dirty="0"/>
                  <a:t>サンプルサイズが</a:t>
                </a:r>
                <a:r>
                  <a:rPr lang="en-US" altLang="ja-JP" sz="2400" dirty="0"/>
                  <a:t>100</a:t>
                </a:r>
                <a:r>
                  <a:rPr lang="ja-JP" altLang="en-US" sz="2400" dirty="0"/>
                  <a:t>のときは</a:t>
                </a:r>
                <a:br>
                  <a:rPr lang="en-US" altLang="ja-JP" sz="2400" dirty="0"/>
                </a:br>
                <a:r>
                  <a:rPr lang="ja-JP" altLang="en-US" sz="2400" dirty="0"/>
                  <a:t>個別介入効果</a:t>
                </a:r>
                <a:r>
                  <a:rPr lang="en-US" altLang="ja-JP" sz="2400" dirty="0"/>
                  <a:t>(ITE)</a:t>
                </a:r>
                <a:r>
                  <a:rPr lang="ja-JP" altLang="en-US" sz="2400" dirty="0"/>
                  <a:t>の外れ値がある</a:t>
                </a:r>
                <a:br>
                  <a:rPr lang="en-US" altLang="ja-JP" sz="1800" dirty="0"/>
                </a:br>
                <a:br>
                  <a:rPr lang="en-US" altLang="ja-JP" dirty="0"/>
                </a:br>
                <a:r>
                  <a:rPr lang="en-US" altLang="ja-JP" sz="2400" dirty="0"/>
                  <a:t>BOOST</a:t>
                </a:r>
                <a:r>
                  <a:rPr lang="ja-JP" altLang="en-US" sz="2400" dirty="0"/>
                  <a:t>は傾向スコアを</a:t>
                </a:r>
                <a:r>
                  <a:rPr lang="en-US" altLang="ja-JP" sz="2400" dirty="0"/>
                  <a:t>0</a:t>
                </a:r>
                <a:r>
                  <a:rPr lang="ja-JP" altLang="en-US" sz="2400" dirty="0"/>
                  <a:t>や</a:t>
                </a:r>
                <a:r>
                  <a:rPr lang="en-US" altLang="ja-JP" sz="2400" dirty="0"/>
                  <a:t>1</a:t>
                </a:r>
                <a:r>
                  <a:rPr lang="ja-JP" altLang="en-US" sz="2400" dirty="0"/>
                  <a:t>に</a:t>
                </a:r>
                <a:br>
                  <a:rPr lang="en-US" altLang="ja-JP" sz="2400" dirty="0"/>
                </a:br>
                <a:r>
                  <a:rPr lang="ja-JP" altLang="en-US" sz="2400" dirty="0"/>
                  <a:t>近い値に推定する場合がある</a:t>
                </a:r>
                <a:br>
                  <a:rPr lang="en-US" altLang="ja-JP" sz="1800" dirty="0"/>
                </a:br>
                <a:br>
                  <a:rPr lang="en-US" altLang="ja-JP" sz="2400" dirty="0"/>
                </a:br>
                <a:r>
                  <a:rPr lang="ja-JP" altLang="en-US" sz="2400" dirty="0"/>
                  <a:t>個別介入効果</a:t>
                </a:r>
                <a:r>
                  <a:rPr lang="en-US" altLang="ja-JP" sz="2400" dirty="0"/>
                  <a:t>(ITE)</a:t>
                </a:r>
                <a:r>
                  <a:rPr lang="ja-JP" altLang="en-US" sz="2400" dirty="0"/>
                  <a:t>が大きくなる傾向</a:t>
                </a:r>
                <a:br>
                  <a:rPr lang="en-US" altLang="ja-JP" sz="2400" dirty="0"/>
                </a:br>
                <a:r>
                  <a:rPr lang="ja-JP" altLang="en-US" sz="2400" dirty="0"/>
                  <a:t>があり</a:t>
                </a:r>
                <a:r>
                  <a:rPr lang="en-US" altLang="ja-JP" sz="2400" dirty="0"/>
                  <a:t>, ATE</a:t>
                </a:r>
                <a:r>
                  <a:rPr lang="ja-JP" altLang="en-US" sz="2400" dirty="0"/>
                  <a:t>の推定精度が低くなる</a:t>
                </a:r>
                <a:endParaRPr lang="en-US" altLang="ja-JP" sz="2400" dirty="0"/>
              </a:p>
            </p:txBody>
          </p:sp>
        </mc:Choice>
        <mc:Fallback xmlns="">
          <p:sp>
            <p:nvSpPr>
              <p:cNvPr id="3" name="コンテンツ プレースホルダー 2">
                <a:extLst>
                  <a:ext uri="{FF2B5EF4-FFF2-40B4-BE49-F238E27FC236}">
                    <a16:creationId xmlns:a16="http://schemas.microsoft.com/office/drawing/2014/main" id="{50760C7C-2BBA-0F5F-CB2B-7030E4AE8C6C}"/>
                  </a:ext>
                </a:extLst>
              </p:cNvPr>
              <p:cNvSpPr>
                <a:spLocks noGrp="1" noRot="1" noChangeAspect="1" noMove="1" noResize="1" noEditPoints="1" noAdjustHandles="1" noChangeArrowheads="1" noChangeShapeType="1" noTextEdit="1"/>
              </p:cNvSpPr>
              <p:nvPr>
                <p:ph idx="1"/>
              </p:nvPr>
            </p:nvSpPr>
            <p:spPr>
              <a:xfrm>
                <a:off x="337457" y="858417"/>
                <a:ext cx="11688639" cy="6270172"/>
              </a:xfrm>
              <a:blipFill>
                <a:blip r:embed="rId4"/>
                <a:stretch>
                  <a:fillRect l="-78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90603B1-AEF2-206F-A76D-A181B733E63A}"/>
                  </a:ext>
                </a:extLst>
              </p:cNvPr>
              <p:cNvSpPr txBox="1"/>
              <p:nvPr/>
            </p:nvSpPr>
            <p:spPr>
              <a:xfrm>
                <a:off x="231425" y="1063641"/>
                <a:ext cx="6762307" cy="86607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400">
                          <a:latin typeface="Cambria Math" panose="02040503050406030204" pitchFamily="18" charset="0"/>
                        </a:rPr>
                        <m:t>ATE</m:t>
                      </m:r>
                      <m:r>
                        <a:rPr lang="en-US" altLang="ja-JP" sz="240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𝑁</m:t>
                          </m:r>
                        </m:den>
                      </m:f>
                      <m:nary>
                        <m:naryPr>
                          <m:chr m:val="∑"/>
                          <m:limLoc m:val="subSup"/>
                          <m:ctrlPr>
                            <a:rPr lang="en-US" altLang="ja-JP" sz="2400" i="1">
                              <a:latin typeface="Cambria Math" panose="02040503050406030204" pitchFamily="18" charset="0"/>
                            </a:rPr>
                          </m:ctrlPr>
                        </m:naryPr>
                        <m:sub>
                          <m:r>
                            <m:rPr>
                              <m:brk m:alnAt="25"/>
                            </m:rPr>
                            <a:rPr lang="en-US" altLang="ja-JP" sz="2400" i="1">
                              <a:latin typeface="Cambria Math" panose="02040503050406030204" pitchFamily="18" charset="0"/>
                            </a:rPr>
                            <m:t>𝑖</m:t>
                          </m:r>
                        </m:sub>
                        <m:sup>
                          <m:r>
                            <a:rPr lang="en-US" altLang="ja-JP" sz="2400" i="1">
                              <a:latin typeface="Cambria Math" panose="02040503050406030204" pitchFamily="18" charset="0"/>
                            </a:rPr>
                            <m:t>𝑁</m:t>
                          </m:r>
                        </m:sup>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1</m:t>
                                  </m:r>
                                  <m:r>
                                    <a:rPr lang="en-US" altLang="ja-JP" sz="2400" i="1">
                                      <a:latin typeface="Cambria Math" panose="02040503050406030204" pitchFamily="18" charset="0"/>
                                    </a:rPr>
                                    <m:t>𝑖</m:t>
                                  </m:r>
                                </m:sub>
                              </m:sSub>
                            </m:num>
                            <m:den>
                              <m:r>
                                <a:rPr lang="en-US" altLang="ja-JP" sz="2400" i="1">
                                  <a:latin typeface="Cambria Math" panose="02040503050406030204" pitchFamily="18" charset="0"/>
                                </a:rPr>
                                <m:t>𝑒</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den>
                          </m:f>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𝑧</m:t>
                              </m:r>
                            </m:e>
                            <m:sub>
                              <m:r>
                                <a:rPr lang="en-US" altLang="ja-JP" sz="2400" i="1">
                                  <a:latin typeface="Cambria Math" panose="02040503050406030204" pitchFamily="18" charset="0"/>
                                </a:rPr>
                                <m:t>𝑖</m:t>
                              </m:r>
                            </m:sub>
                          </m:sSub>
                        </m:e>
                      </m:nary>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𝑁</m:t>
                          </m:r>
                        </m:den>
                      </m:f>
                      <m:nary>
                        <m:naryPr>
                          <m:chr m:val="∑"/>
                          <m:limLoc m:val="subSup"/>
                          <m:ctrlPr>
                            <a:rPr lang="en-US" altLang="ja-JP" sz="2400" i="1">
                              <a:latin typeface="Cambria Math" panose="02040503050406030204" pitchFamily="18" charset="0"/>
                            </a:rPr>
                          </m:ctrlPr>
                        </m:naryPr>
                        <m:sub>
                          <m:r>
                            <m:rPr>
                              <m:brk m:alnAt="25"/>
                            </m:rPr>
                            <a:rPr lang="en-US" altLang="ja-JP" sz="2400" i="1">
                              <a:latin typeface="Cambria Math" panose="02040503050406030204" pitchFamily="18" charset="0"/>
                            </a:rPr>
                            <m:t>𝑖</m:t>
                          </m:r>
                        </m:sub>
                        <m:sup>
                          <m:r>
                            <a:rPr lang="en-US" altLang="ja-JP" sz="2400" i="1">
                              <a:latin typeface="Cambria Math" panose="02040503050406030204" pitchFamily="18" charset="0"/>
                            </a:rPr>
                            <m:t>𝑁</m:t>
                          </m:r>
                        </m:sup>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0</m:t>
                                  </m:r>
                                  <m:r>
                                    <a:rPr lang="en-US" altLang="ja-JP" sz="2400" i="1">
                                      <a:latin typeface="Cambria Math" panose="02040503050406030204" pitchFamily="18" charset="0"/>
                                    </a:rPr>
                                    <m:t>𝑖</m:t>
                                  </m:r>
                                </m:sub>
                              </m:sSub>
                            </m:num>
                            <m:den>
                              <m:r>
                                <a:rPr lang="en-US" altLang="ja-JP" sz="2400" i="1">
                                  <a:latin typeface="Cambria Math" panose="02040503050406030204" pitchFamily="18" charset="0"/>
                                </a:rPr>
                                <m:t>1−</m:t>
                              </m:r>
                              <m:r>
                                <a:rPr lang="en-US" altLang="ja-JP" sz="2400" i="1">
                                  <a:latin typeface="Cambria Math" panose="02040503050406030204" pitchFamily="18" charset="0"/>
                                </a:rPr>
                                <m:t>𝑒</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den>
                          </m:f>
                        </m:e>
                      </m:nary>
                      <m:r>
                        <a:rPr lang="en-US" altLang="ja-JP" sz="2400" i="1">
                          <a:latin typeface="Cambria Math" panose="02040503050406030204" pitchFamily="18" charset="0"/>
                        </a:rPr>
                        <m:t>(1−</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𝑧</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oMath>
                  </m:oMathPara>
                </a14:m>
                <a:endParaRPr lang="en-US" altLang="ja-JP" sz="2400" dirty="0"/>
              </a:p>
            </p:txBody>
          </p:sp>
        </mc:Choice>
        <mc:Fallback xmlns="">
          <p:sp>
            <p:nvSpPr>
              <p:cNvPr id="7" name="テキスト ボックス 6">
                <a:extLst>
                  <a:ext uri="{FF2B5EF4-FFF2-40B4-BE49-F238E27FC236}">
                    <a16:creationId xmlns:a16="http://schemas.microsoft.com/office/drawing/2014/main" id="{F90603B1-AEF2-206F-A76D-A181B733E63A}"/>
                  </a:ext>
                </a:extLst>
              </p:cNvPr>
              <p:cNvSpPr txBox="1">
                <a:spLocks noRot="1" noChangeAspect="1" noMove="1" noResize="1" noEditPoints="1" noAdjustHandles="1" noChangeArrowheads="1" noChangeShapeType="1" noTextEdit="1"/>
              </p:cNvSpPr>
              <p:nvPr/>
            </p:nvSpPr>
            <p:spPr>
              <a:xfrm>
                <a:off x="231425" y="1063641"/>
                <a:ext cx="6762307" cy="866071"/>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25A050B6-898E-62A3-B6F9-4162A5341D4D}"/>
                  </a:ext>
                </a:extLst>
              </p:cNvPr>
              <p:cNvSpPr txBox="1"/>
              <p:nvPr/>
            </p:nvSpPr>
            <p:spPr>
              <a:xfrm>
                <a:off x="6411423" y="1181459"/>
                <a:ext cx="6356479" cy="7902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400" smtClean="0">
                          <a:latin typeface="Cambria Math" panose="02040503050406030204" pitchFamily="18" charset="0"/>
                        </a:rPr>
                        <m:t>I</m:t>
                      </m:r>
                      <m:r>
                        <m:rPr>
                          <m:sty m:val="p"/>
                        </m:rPr>
                        <a:rPr lang="en-US" altLang="ja-JP" sz="2400" b="0" i="0" smtClean="0">
                          <a:latin typeface="Cambria Math" panose="02040503050406030204" pitchFamily="18" charset="0"/>
                        </a:rPr>
                        <m:t>TE</m:t>
                      </m:r>
                      <m:r>
                        <a:rPr lang="en-US" altLang="ja-JP" sz="2400">
                          <a:latin typeface="Cambria Math" panose="02040503050406030204" pitchFamily="18" charset="0"/>
                        </a:rPr>
                        <m:t>=</m:t>
                      </m:r>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1</m:t>
                              </m:r>
                              <m:r>
                                <a:rPr lang="en-US" altLang="ja-JP" sz="2400" i="1">
                                  <a:latin typeface="Cambria Math" panose="02040503050406030204" pitchFamily="18" charset="0"/>
                                </a:rPr>
                                <m:t>𝑖</m:t>
                              </m:r>
                            </m:sub>
                          </m:sSub>
                        </m:num>
                        <m:den>
                          <m:r>
                            <a:rPr lang="en-US" altLang="ja-JP" sz="2400" i="1">
                              <a:latin typeface="Cambria Math" panose="02040503050406030204" pitchFamily="18" charset="0"/>
                            </a:rPr>
                            <m:t>𝑒</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den>
                      </m:f>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𝑧</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0</m:t>
                              </m:r>
                              <m:r>
                                <a:rPr lang="en-US" altLang="ja-JP" sz="2400" i="1">
                                  <a:latin typeface="Cambria Math" panose="02040503050406030204" pitchFamily="18" charset="0"/>
                                </a:rPr>
                                <m:t>𝑖</m:t>
                              </m:r>
                            </m:sub>
                          </m:sSub>
                        </m:num>
                        <m:den>
                          <m:r>
                            <a:rPr lang="en-US" altLang="ja-JP" sz="2400" i="1">
                              <a:latin typeface="Cambria Math" panose="02040503050406030204" pitchFamily="18" charset="0"/>
                            </a:rPr>
                            <m:t>1−</m:t>
                          </m:r>
                          <m:r>
                            <a:rPr lang="en-US" altLang="ja-JP" sz="2400" i="1">
                              <a:latin typeface="Cambria Math" panose="02040503050406030204" pitchFamily="18" charset="0"/>
                            </a:rPr>
                            <m:t>𝑒</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den>
                      </m:f>
                      <m:r>
                        <a:rPr lang="en-US" altLang="ja-JP" sz="2400" i="1" smtClean="0">
                          <a:latin typeface="Cambria Math" panose="02040503050406030204" pitchFamily="18" charset="0"/>
                        </a:rPr>
                        <m:t> </m:t>
                      </m:r>
                      <m:r>
                        <a:rPr lang="en-US" altLang="ja-JP" sz="2400" i="1">
                          <a:latin typeface="Cambria Math" panose="02040503050406030204" pitchFamily="18" charset="0"/>
                        </a:rPr>
                        <m:t>(1−</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𝑧</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oMath>
                  </m:oMathPara>
                </a14:m>
                <a:endParaRPr lang="en-US" altLang="ja-JP" sz="2400" dirty="0"/>
              </a:p>
            </p:txBody>
          </p:sp>
        </mc:Choice>
        <mc:Fallback xmlns="">
          <p:sp>
            <p:nvSpPr>
              <p:cNvPr id="4" name="テキスト ボックス 3">
                <a:extLst>
                  <a:ext uri="{FF2B5EF4-FFF2-40B4-BE49-F238E27FC236}">
                    <a16:creationId xmlns:a16="http://schemas.microsoft.com/office/drawing/2014/main" id="{25A050B6-898E-62A3-B6F9-4162A5341D4D}"/>
                  </a:ext>
                </a:extLst>
              </p:cNvPr>
              <p:cNvSpPr txBox="1">
                <a:spLocks noRot="1" noChangeAspect="1" noMove="1" noResize="1" noEditPoints="1" noAdjustHandles="1" noChangeArrowheads="1" noChangeShapeType="1" noTextEdit="1"/>
              </p:cNvSpPr>
              <p:nvPr/>
            </p:nvSpPr>
            <p:spPr>
              <a:xfrm>
                <a:off x="6411423" y="1181459"/>
                <a:ext cx="6356479" cy="790216"/>
              </a:xfrm>
              <a:prstGeom prst="rect">
                <a:avLst/>
              </a:prstGeom>
              <a:blipFill>
                <a:blip r:embed="rId6"/>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8751173C-3E1A-CB19-DFED-663A670B47A2}"/>
              </a:ext>
            </a:extLst>
          </p:cNvPr>
          <p:cNvSpPr txBox="1"/>
          <p:nvPr/>
        </p:nvSpPr>
        <p:spPr>
          <a:xfrm>
            <a:off x="7099764" y="867816"/>
            <a:ext cx="4810035" cy="348557"/>
          </a:xfrm>
          <a:prstGeom prst="rect">
            <a:avLst/>
          </a:prstGeom>
          <a:noFill/>
        </p:spPr>
        <p:txBody>
          <a:bodyPr wrap="none" rtlCol="0">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ja-JP" altLang="en-US" sz="1800" dirty="0">
                <a:solidFill>
                  <a:prstClr val="black"/>
                </a:solidFill>
                <a:latin typeface="Arial"/>
                <a:ea typeface="メイリオ"/>
              </a:rPr>
              <a:t>個別介入効果</a:t>
            </a:r>
            <a:r>
              <a:rPr lang="en-US" altLang="ja-JP" sz="1800" dirty="0">
                <a:solidFill>
                  <a:prstClr val="black"/>
                </a:solidFill>
                <a:latin typeface="Arial"/>
                <a:ea typeface="メイリオ"/>
              </a:rPr>
              <a:t>ITE(Individual Treatment Effect)</a:t>
            </a:r>
            <a:endParaRPr kumimoji="1" lang="en-US" altLang="ja-JP" sz="1800" b="0" i="0" u="none" strike="noStrike" kern="1200" cap="none" spc="0" normalizeH="0" baseline="0" noProof="0" dirty="0">
              <a:ln>
                <a:noFill/>
              </a:ln>
              <a:solidFill>
                <a:prstClr val="black"/>
              </a:solidFill>
              <a:effectLst/>
              <a:uLnTx/>
              <a:uFillTx/>
              <a:latin typeface="Arial"/>
              <a:ea typeface="メイリオ"/>
              <a:cs typeface="+mn-cs"/>
            </a:endParaRPr>
          </a:p>
        </p:txBody>
      </p:sp>
      <p:sp>
        <p:nvSpPr>
          <p:cNvPr id="8" name="テキスト ボックス 7">
            <a:extLst>
              <a:ext uri="{FF2B5EF4-FFF2-40B4-BE49-F238E27FC236}">
                <a16:creationId xmlns:a16="http://schemas.microsoft.com/office/drawing/2014/main" id="{E0274BD7-96FE-050C-6C64-29E2F517AD30}"/>
              </a:ext>
            </a:extLst>
          </p:cNvPr>
          <p:cNvSpPr txBox="1"/>
          <p:nvPr/>
        </p:nvSpPr>
        <p:spPr>
          <a:xfrm>
            <a:off x="809480" y="848198"/>
            <a:ext cx="4703147" cy="348557"/>
          </a:xfrm>
          <a:prstGeom prst="rect">
            <a:avLst/>
          </a:prstGeom>
          <a:noFill/>
        </p:spPr>
        <p:txBody>
          <a:bodyPr wrap="none" rtlCol="0">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ja-JP" altLang="en-US" dirty="0">
                <a:solidFill>
                  <a:prstClr val="black"/>
                </a:solidFill>
                <a:latin typeface="Arial"/>
                <a:ea typeface="メイリオ"/>
              </a:rPr>
              <a:t>平均</a:t>
            </a:r>
            <a:r>
              <a:rPr lang="ja-JP" altLang="en-US" sz="1800" dirty="0">
                <a:solidFill>
                  <a:prstClr val="black"/>
                </a:solidFill>
                <a:latin typeface="Arial"/>
                <a:ea typeface="メイリオ"/>
              </a:rPr>
              <a:t>介入効果</a:t>
            </a:r>
            <a:r>
              <a:rPr lang="en-US" altLang="ja-JP" dirty="0">
                <a:solidFill>
                  <a:prstClr val="black"/>
                </a:solidFill>
                <a:latin typeface="Arial"/>
                <a:ea typeface="メイリオ"/>
              </a:rPr>
              <a:t>A</a:t>
            </a:r>
            <a:r>
              <a:rPr lang="en-US" altLang="ja-JP" sz="1800" dirty="0">
                <a:solidFill>
                  <a:prstClr val="black"/>
                </a:solidFill>
                <a:latin typeface="Arial"/>
                <a:ea typeface="メイリオ"/>
              </a:rPr>
              <a:t>TE(</a:t>
            </a:r>
            <a:r>
              <a:rPr lang="en-US" altLang="ja-JP" sz="1800" dirty="0" err="1">
                <a:solidFill>
                  <a:prstClr val="black"/>
                </a:solidFill>
                <a:latin typeface="Arial"/>
                <a:ea typeface="メイリオ"/>
              </a:rPr>
              <a:t>AverageTreatment</a:t>
            </a:r>
            <a:r>
              <a:rPr lang="en-US" altLang="ja-JP" sz="1800" dirty="0">
                <a:solidFill>
                  <a:prstClr val="black"/>
                </a:solidFill>
                <a:latin typeface="Arial"/>
                <a:ea typeface="メイリオ"/>
              </a:rPr>
              <a:t> Effect)</a:t>
            </a:r>
            <a:endParaRPr kumimoji="1" lang="en-US" altLang="ja-JP" sz="1800" b="0" i="0" u="none" strike="noStrike" kern="1200" cap="none" spc="0" normalizeH="0" baseline="0" noProof="0" dirty="0">
              <a:ln>
                <a:noFill/>
              </a:ln>
              <a:solidFill>
                <a:prstClr val="black"/>
              </a:solidFill>
              <a:effectLst/>
              <a:uLnTx/>
              <a:uFillTx/>
              <a:latin typeface="Arial"/>
              <a:ea typeface="メイリオ"/>
              <a:cs typeface="+mn-cs"/>
            </a:endParaRPr>
          </a:p>
        </p:txBody>
      </p:sp>
      <p:pic>
        <p:nvPicPr>
          <p:cNvPr id="10" name="図 9">
            <a:extLst>
              <a:ext uri="{FF2B5EF4-FFF2-40B4-BE49-F238E27FC236}">
                <a16:creationId xmlns:a16="http://schemas.microsoft.com/office/drawing/2014/main" id="{CCEE570F-A77E-3444-C9C7-A47952A26A40}"/>
              </a:ext>
            </a:extLst>
          </p:cNvPr>
          <p:cNvPicPr>
            <a:picLocks noChangeAspect="1"/>
          </p:cNvPicPr>
          <p:nvPr/>
        </p:nvPicPr>
        <p:blipFill>
          <a:blip r:embed="rId7">
            <a:extLst>
              <a:ext uri="{28A0092B-C50C-407E-A947-70E740481C1C}">
                <a14:useLocalDpi xmlns:a14="http://schemas.microsoft.com/office/drawing/2010/main" val="0"/>
              </a:ext>
            </a:extLst>
          </a:blip>
          <a:srcRect l="5008" r="5359"/>
          <a:stretch/>
        </p:blipFill>
        <p:spPr>
          <a:xfrm>
            <a:off x="5673946" y="2770979"/>
            <a:ext cx="6441075" cy="4042146"/>
          </a:xfrm>
          <a:prstGeom prst="rect">
            <a:avLst/>
          </a:prstGeom>
        </p:spPr>
      </p:pic>
    </p:spTree>
    <p:extLst>
      <p:ext uri="{BB962C8B-B14F-4D97-AF65-F5344CB8AC3E}">
        <p14:creationId xmlns:p14="http://schemas.microsoft.com/office/powerpoint/2010/main" val="27826047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14269E-2654-79B2-D84A-CE76DFD5AF1D}"/>
              </a:ext>
            </a:extLst>
          </p:cNvPr>
          <p:cNvSpPr>
            <a:spLocks noGrp="1"/>
          </p:cNvSpPr>
          <p:nvPr>
            <p:ph type="title"/>
          </p:nvPr>
        </p:nvSpPr>
        <p:spPr>
          <a:xfrm>
            <a:off x="755073" y="0"/>
            <a:ext cx="10515600" cy="1349114"/>
          </a:xfrm>
        </p:spPr>
        <p:txBody>
          <a:bodyPr/>
          <a:lstStyle/>
          <a:p>
            <a:r>
              <a:rPr kumimoji="1" lang="ja-JP" altLang="en-US"/>
              <a:t>研究概要</a:t>
            </a:r>
          </a:p>
        </p:txBody>
      </p:sp>
      <p:sp>
        <p:nvSpPr>
          <p:cNvPr id="3" name="コンテンツ プレースホルダー 2">
            <a:extLst>
              <a:ext uri="{FF2B5EF4-FFF2-40B4-BE49-F238E27FC236}">
                <a16:creationId xmlns:a16="http://schemas.microsoft.com/office/drawing/2014/main" id="{2F22DDE3-8D8E-1DCE-12CA-DA809D5DE8C5}"/>
              </a:ext>
            </a:extLst>
          </p:cNvPr>
          <p:cNvSpPr>
            <a:spLocks noGrp="1"/>
          </p:cNvSpPr>
          <p:nvPr>
            <p:ph idx="1"/>
          </p:nvPr>
        </p:nvSpPr>
        <p:spPr>
          <a:xfrm>
            <a:off x="583323" y="1513490"/>
            <a:ext cx="11231139" cy="4957190"/>
          </a:xfrm>
        </p:spPr>
        <p:txBody>
          <a:bodyPr/>
          <a:lstStyle/>
          <a:p>
            <a:r>
              <a:rPr kumimoji="1" lang="ja-JP" altLang="en-US" dirty="0"/>
              <a:t>因果効果を推定するために</a:t>
            </a:r>
            <a:r>
              <a:rPr kumimoji="1" lang="ja-JP" altLang="en-US" dirty="0">
                <a:solidFill>
                  <a:srgbClr val="C00000"/>
                </a:solidFill>
              </a:rPr>
              <a:t>傾向スコア</a:t>
            </a:r>
            <a:r>
              <a:rPr kumimoji="1" lang="ja-JP" altLang="en-US" dirty="0"/>
              <a:t>が提案され</a:t>
            </a:r>
            <a:r>
              <a:rPr kumimoji="1" lang="en-US" altLang="ja-JP" dirty="0"/>
              <a:t>, </a:t>
            </a:r>
            <a:br>
              <a:rPr kumimoji="1" lang="en-US" altLang="ja-JP" dirty="0"/>
            </a:br>
            <a:r>
              <a:rPr kumimoji="1" lang="ja-JP" altLang="en-US" dirty="0"/>
              <a:t>広く用いられている</a:t>
            </a:r>
            <a:r>
              <a:rPr kumimoji="1" lang="en-US" altLang="ja-JP" dirty="0"/>
              <a:t>[1]</a:t>
            </a:r>
          </a:p>
          <a:p>
            <a:endParaRPr kumimoji="1" lang="en-US" altLang="ja-JP" dirty="0"/>
          </a:p>
          <a:p>
            <a:r>
              <a:rPr lang="ja-JP" altLang="en-US" dirty="0"/>
              <a:t>傾向スコア推定のために多くのアプローチが提案されているが</a:t>
            </a:r>
            <a:r>
              <a:rPr lang="en-US" altLang="ja-JP" dirty="0"/>
              <a:t>, </a:t>
            </a:r>
            <a:br>
              <a:rPr lang="en-US" altLang="ja-JP" dirty="0"/>
            </a:br>
            <a:r>
              <a:rPr lang="ja-JP" altLang="en-US" dirty="0"/>
              <a:t>既存の手法では</a:t>
            </a:r>
            <a:r>
              <a:rPr lang="en-US" altLang="ja-JP" dirty="0"/>
              <a:t>, </a:t>
            </a:r>
            <a:r>
              <a:rPr lang="ja-JP" altLang="en-US" dirty="0"/>
              <a:t>確率値を正確に推定できない</a:t>
            </a:r>
            <a:endParaRPr lang="en-US" altLang="ja-JP" dirty="0"/>
          </a:p>
          <a:p>
            <a:endParaRPr lang="en-US" altLang="ja-JP" dirty="0"/>
          </a:p>
          <a:p>
            <a:r>
              <a:rPr lang="ja-JP" altLang="en-US" dirty="0"/>
              <a:t>確率値を正確に</a:t>
            </a:r>
            <a:r>
              <a:rPr kumimoji="1" lang="ja-JP" altLang="en-US" dirty="0"/>
              <a:t>推定できる</a:t>
            </a:r>
            <a:r>
              <a:rPr kumimoji="1" lang="ja-JP" altLang="en-US" dirty="0">
                <a:solidFill>
                  <a:srgbClr val="C00000"/>
                </a:solidFill>
              </a:rPr>
              <a:t>ベイジアンネットワーク分類器を用いた</a:t>
            </a:r>
            <a:br>
              <a:rPr kumimoji="1" lang="en-US" altLang="ja-JP" dirty="0">
                <a:solidFill>
                  <a:srgbClr val="C00000"/>
                </a:solidFill>
              </a:rPr>
            </a:br>
            <a:r>
              <a:rPr kumimoji="1" lang="ja-JP" altLang="en-US" dirty="0">
                <a:solidFill>
                  <a:srgbClr val="C00000"/>
                </a:solidFill>
              </a:rPr>
              <a:t>傾向スコア推定法を提案</a:t>
            </a:r>
            <a:r>
              <a:rPr kumimoji="1" lang="ja-JP" altLang="en-US" dirty="0"/>
              <a:t>する</a:t>
            </a:r>
          </a:p>
        </p:txBody>
      </p:sp>
      <p:sp>
        <p:nvSpPr>
          <p:cNvPr id="4" name="テキスト ボックス 3">
            <a:extLst>
              <a:ext uri="{FF2B5EF4-FFF2-40B4-BE49-F238E27FC236}">
                <a16:creationId xmlns:a16="http://schemas.microsoft.com/office/drawing/2014/main" id="{1F20E55A-99D8-FE21-BA7A-187BE6A645CB}"/>
              </a:ext>
            </a:extLst>
          </p:cNvPr>
          <p:cNvSpPr txBox="1"/>
          <p:nvPr/>
        </p:nvSpPr>
        <p:spPr>
          <a:xfrm>
            <a:off x="185119" y="6201798"/>
            <a:ext cx="11821762" cy="923330"/>
          </a:xfrm>
          <a:prstGeom prst="rect">
            <a:avLst/>
          </a:prstGeom>
          <a:noFill/>
        </p:spPr>
        <p:txBody>
          <a:bodyPr wrap="none" rtlCol="0">
            <a:spAutoFit/>
          </a:bodyPr>
          <a:lstStyle/>
          <a:p>
            <a:r>
              <a:rPr kumimoji="1" lang="en-US" altLang="ja-JP" dirty="0"/>
              <a:t>[1]</a:t>
            </a:r>
            <a:r>
              <a:rPr lang="en" altLang="ja-JP" sz="1800" dirty="0">
                <a:effectLst/>
              </a:rPr>
              <a:t> Rosenbaum, P. R., and Rubin, D. B. 1983. The central role of the propensity score in observational studies for </a:t>
            </a:r>
            <a:br>
              <a:rPr lang="en" altLang="ja-JP" sz="1800" dirty="0">
                <a:effectLst/>
              </a:rPr>
            </a:br>
            <a:r>
              <a:rPr lang="en" altLang="ja-JP" sz="1800" dirty="0">
                <a:effectLst/>
              </a:rPr>
              <a:t>causal effects. </a:t>
            </a:r>
            <a:r>
              <a:rPr lang="en" altLang="ja-JP" sz="1800" i="1" dirty="0" err="1">
                <a:effectLst/>
              </a:rPr>
              <a:t>Biometrika</a:t>
            </a:r>
            <a:r>
              <a:rPr lang="en" altLang="ja-JP" sz="1800" i="1" dirty="0">
                <a:effectLst/>
              </a:rPr>
              <a:t> </a:t>
            </a:r>
            <a:r>
              <a:rPr lang="en" altLang="ja-JP" sz="1800" dirty="0">
                <a:effectLst/>
              </a:rPr>
              <a:t>70(1):41–55. </a:t>
            </a:r>
            <a:endParaRPr lang="en" altLang="ja-JP" dirty="0"/>
          </a:p>
          <a:p>
            <a:endParaRPr kumimoji="1" lang="ja-JP" altLang="en-US" dirty="0"/>
          </a:p>
        </p:txBody>
      </p:sp>
    </p:spTree>
    <p:extLst>
      <p:ext uri="{BB962C8B-B14F-4D97-AF65-F5344CB8AC3E}">
        <p14:creationId xmlns:p14="http://schemas.microsoft.com/office/powerpoint/2010/main" val="18187818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9A58D3-761C-C6A7-9A1B-FDC679999F3A}"/>
              </a:ext>
            </a:extLst>
          </p:cNvPr>
          <p:cNvSpPr>
            <a:spLocks noGrp="1"/>
          </p:cNvSpPr>
          <p:nvPr>
            <p:ph type="title"/>
          </p:nvPr>
        </p:nvSpPr>
        <p:spPr>
          <a:xfrm>
            <a:off x="690715" y="-46868"/>
            <a:ext cx="10515600" cy="1349114"/>
          </a:xfrm>
        </p:spPr>
        <p:txBody>
          <a:bodyPr/>
          <a:lstStyle/>
          <a:p>
            <a:r>
              <a:rPr lang="ja-JP" altLang="en-US" dirty="0"/>
              <a:t>平均介入効果</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02B9069-886F-BC22-7D91-8656B37388B7}"/>
                  </a:ext>
                </a:extLst>
              </p:cNvPr>
              <p:cNvSpPr>
                <a:spLocks noGrp="1"/>
              </p:cNvSpPr>
              <p:nvPr>
                <p:ph idx="1"/>
              </p:nvPr>
            </p:nvSpPr>
            <p:spPr>
              <a:xfrm>
                <a:off x="478971" y="1434662"/>
                <a:ext cx="11181806" cy="4779105"/>
              </a:xfrm>
            </p:spPr>
            <p:txBody>
              <a:bodyPr>
                <a:normAutofit/>
              </a:bodyPr>
              <a:lstStyle/>
              <a:p>
                <a:pPr marL="0" indent="0">
                  <a:buNone/>
                </a:pPr>
                <a:r>
                  <a:rPr lang="ja-JP" altLang="en-US" sz="2400" dirty="0"/>
                  <a:t>対象が介入を受けた場合の結果変数を</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𝑦</m:t>
                        </m:r>
                      </m:e>
                      <m:sub>
                        <m:r>
                          <a:rPr lang="en-US" altLang="ja-JP" sz="2400" b="0" i="1" smtClean="0">
                            <a:latin typeface="Cambria Math" panose="02040503050406030204" pitchFamily="18" charset="0"/>
                          </a:rPr>
                          <m:t>1</m:t>
                        </m:r>
                      </m:sub>
                    </m:sSub>
                  </m:oMath>
                </a14:m>
                <a:r>
                  <a:rPr kumimoji="1" lang="en-US" altLang="ja-JP" sz="2400" dirty="0"/>
                  <a:t>, </a:t>
                </a:r>
                <a:r>
                  <a:rPr kumimoji="1" lang="ja-JP" altLang="en-US" sz="2400" dirty="0"/>
                  <a:t>介入を受けなかった場合の結果変数を</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𝑦</m:t>
                        </m:r>
                      </m:e>
                      <m:sub>
                        <m:r>
                          <a:rPr kumimoji="1" lang="en-US" altLang="ja-JP" sz="2400" b="0" i="1" smtClean="0">
                            <a:latin typeface="Cambria Math" panose="02040503050406030204" pitchFamily="18" charset="0"/>
                          </a:rPr>
                          <m:t>0</m:t>
                        </m:r>
                      </m:sub>
                    </m:sSub>
                  </m:oMath>
                </a14:m>
                <a:r>
                  <a:rPr kumimoji="1" lang="ja-JP" altLang="en-US" sz="2400" dirty="0"/>
                  <a:t>とする</a:t>
                </a:r>
                <a:r>
                  <a:rPr kumimoji="1" lang="en-US" altLang="ja-JP" sz="2400" dirty="0"/>
                  <a:t>. </a:t>
                </a:r>
                <a:r>
                  <a:rPr kumimoji="1" lang="ja-JP" altLang="en-US" sz="2400" dirty="0"/>
                  <a:t>また</a:t>
                </a:r>
                <a:r>
                  <a:rPr kumimoji="1" lang="en-US" altLang="ja-JP" sz="2400" dirty="0"/>
                  <a:t>, </a:t>
                </a:r>
                <a:r>
                  <a:rPr lang="ja-JP" altLang="en-US" sz="2400" dirty="0"/>
                  <a:t>変数</a:t>
                </a:r>
                <a14:m>
                  <m:oMath xmlns:m="http://schemas.openxmlformats.org/officeDocument/2006/math">
                    <m:r>
                      <a:rPr lang="en-US" altLang="ja-JP" sz="2400" i="1">
                        <a:latin typeface="Cambria Math" panose="02040503050406030204" pitchFamily="18" charset="0"/>
                      </a:rPr>
                      <m:t>𝑧</m:t>
                    </m:r>
                    <m:r>
                      <a:rPr lang="ja-JP" altLang="en-US" sz="2400" i="1" smtClean="0">
                        <a:latin typeface="Cambria Math" panose="02040503050406030204" pitchFamily="18" charset="0"/>
                      </a:rPr>
                      <m:t>は</m:t>
                    </m:r>
                  </m:oMath>
                </a14:m>
                <a:r>
                  <a:rPr kumimoji="1" lang="ja-JP" altLang="en-US" sz="2400" dirty="0"/>
                  <a:t>対象が介入を受けたとき</a:t>
                </a: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𝑧</m:t>
                    </m:r>
                    <m:r>
                      <a:rPr kumimoji="1" lang="en-US" altLang="ja-JP" sz="2400" b="0" i="1" smtClean="0">
                        <a:latin typeface="Cambria Math" panose="02040503050406030204" pitchFamily="18" charset="0"/>
                      </a:rPr>
                      <m:t>=1, </m:t>
                    </m:r>
                  </m:oMath>
                </a14:m>
                <a:r>
                  <a:rPr kumimoji="1" lang="ja-JP" altLang="en-US" sz="2400" dirty="0"/>
                  <a:t>介入を受けなかったとき</a:t>
                </a: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𝑧</m:t>
                    </m:r>
                    <m:r>
                      <a:rPr kumimoji="1" lang="en-US" altLang="ja-JP" sz="2400" b="0" i="1" smtClean="0">
                        <a:latin typeface="Cambria Math" panose="02040503050406030204" pitchFamily="18" charset="0"/>
                      </a:rPr>
                      <m:t>=0</m:t>
                    </m:r>
                  </m:oMath>
                </a14:m>
                <a:r>
                  <a:rPr kumimoji="1" lang="ja-JP" altLang="en-US" sz="2400" dirty="0"/>
                  <a:t>を取るとする</a:t>
                </a:r>
                <a:r>
                  <a:rPr kumimoji="1" lang="en-US" altLang="ja-JP" sz="2400" dirty="0"/>
                  <a:t>.</a:t>
                </a:r>
              </a:p>
              <a:p>
                <a:endParaRPr kumimoji="1" lang="en-US" altLang="ja-JP" sz="2400" dirty="0"/>
              </a:p>
              <a:p>
                <a:pPr marL="0" indent="0">
                  <a:buNone/>
                </a:pPr>
                <a14:m>
                  <m:oMath xmlns:m="http://schemas.openxmlformats.org/officeDocument/2006/math">
                    <m:r>
                      <a:rPr kumimoji="1" lang="en-US" altLang="ja-JP" sz="2400" b="0" i="1" smtClean="0">
                        <a:latin typeface="Cambria Math" panose="02040503050406030204" pitchFamily="18" charset="0"/>
                      </a:rPr>
                      <m:t>𝑧</m:t>
                    </m:r>
                    <m:r>
                      <a:rPr kumimoji="1" lang="en-US" altLang="ja-JP" sz="2400" b="0" i="1" smtClean="0">
                        <a:latin typeface="Cambria Math" panose="02040503050406030204" pitchFamily="18" charset="0"/>
                      </a:rPr>
                      <m:t>=1</m:t>
                    </m:r>
                  </m:oMath>
                </a14:m>
                <a:r>
                  <a:rPr kumimoji="1" lang="ja-JP" altLang="en-US" sz="2400" dirty="0"/>
                  <a:t>となる対象の集合を介入群</a:t>
                </a: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𝑧</m:t>
                    </m:r>
                    <m:r>
                      <a:rPr kumimoji="1" lang="en-US" altLang="ja-JP" sz="2400" b="0" i="1" smtClean="0">
                        <a:latin typeface="Cambria Math" panose="02040503050406030204" pitchFamily="18" charset="0"/>
                      </a:rPr>
                      <m:t>=0</m:t>
                    </m:r>
                  </m:oMath>
                </a14:m>
                <a:r>
                  <a:rPr kumimoji="1" lang="ja-JP" altLang="en-US" sz="2400" dirty="0"/>
                  <a:t>となる対象の集合を対照群とする</a:t>
                </a:r>
                <a:r>
                  <a:rPr lang="ja-JP" altLang="en-US" sz="2400" dirty="0"/>
                  <a:t>と</a:t>
                </a:r>
                <a:r>
                  <a:rPr lang="en-US" altLang="ja-JP" sz="2400" dirty="0"/>
                  <a:t>, </a:t>
                </a:r>
                <a:br>
                  <a:rPr lang="en-US" altLang="ja-JP" sz="2400" dirty="0"/>
                </a:br>
                <a:r>
                  <a:rPr lang="ja-JP" altLang="en-US" sz="2400" dirty="0"/>
                  <a:t>介入群</a:t>
                </a:r>
                <a:r>
                  <a:rPr lang="en-US" altLang="ja-JP" sz="2400" dirty="0"/>
                  <a:t>, </a:t>
                </a:r>
                <a:r>
                  <a:rPr lang="ja-JP" altLang="en-US" sz="2400" dirty="0"/>
                  <a:t>対照群の</a:t>
                </a:r>
                <a:r>
                  <a:rPr lang="ja-JP" altLang="en-US" sz="2400" dirty="0">
                    <a:solidFill>
                      <a:srgbClr val="C00000"/>
                    </a:solidFill>
                  </a:rPr>
                  <a:t>平均介入効果</a:t>
                </a:r>
                <a:r>
                  <a:rPr lang="en-US" altLang="ja-JP" sz="2400" dirty="0"/>
                  <a:t>(ATE : Average Treatment Effect)</a:t>
                </a:r>
                <a:r>
                  <a:rPr lang="ja-JP" altLang="en-US" sz="2400" dirty="0"/>
                  <a:t>は以下のように定義される</a:t>
                </a:r>
                <a:r>
                  <a:rPr lang="en-US" altLang="ja-JP" sz="2400" dirty="0"/>
                  <a:t>[2]</a:t>
                </a:r>
              </a:p>
              <a:p>
                <a:pPr marL="0" indent="0">
                  <a:buNone/>
                </a:pPr>
                <a:endParaRPr lang="en-US" altLang="ja-JP" sz="2400" dirty="0"/>
              </a:p>
              <a:p>
                <a:pPr marL="133350" indent="0">
                  <a:buNone/>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𝐴𝑇𝐸</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𝑦</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𝑦</m:t>
                              </m:r>
                            </m:e>
                            <m:sub>
                              <m:r>
                                <a:rPr kumimoji="1" lang="en-US" altLang="ja-JP" sz="2400" b="0" i="1" smtClean="0">
                                  <a:latin typeface="Cambria Math" panose="02040503050406030204" pitchFamily="18" charset="0"/>
                                </a:rPr>
                                <m:t>0</m:t>
                              </m:r>
                            </m:sub>
                          </m:sSub>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𝑦</m:t>
                              </m:r>
                            </m:e>
                            <m:sub>
                              <m:r>
                                <a:rPr kumimoji="1" lang="en-US" altLang="ja-JP" sz="2400" b="0" i="1" smtClean="0">
                                  <a:latin typeface="Cambria Math" panose="02040503050406030204" pitchFamily="18" charset="0"/>
                                </a:rPr>
                                <m:t>1</m:t>
                              </m:r>
                            </m:sub>
                          </m:sSub>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𝑦</m:t>
                          </m:r>
                        </m:e>
                        <m:sub>
                          <m:r>
                            <a:rPr kumimoji="1" lang="en-US" altLang="ja-JP" sz="2400" b="0" i="1" smtClean="0">
                              <a:latin typeface="Cambria Math" panose="02040503050406030204" pitchFamily="18" charset="0"/>
                            </a:rPr>
                            <m:t>0</m:t>
                          </m:r>
                        </m:sub>
                      </m:sSub>
                      <m:r>
                        <a:rPr kumimoji="1" lang="en-US" altLang="ja-JP" sz="2400" b="0" i="1" smtClean="0">
                          <a:latin typeface="Cambria Math" panose="02040503050406030204" pitchFamily="18" charset="0"/>
                        </a:rPr>
                        <m:t>)</m:t>
                      </m:r>
                    </m:oMath>
                  </m:oMathPara>
                </a14:m>
                <a:endParaRPr kumimoji="1" lang="en-US" altLang="ja-JP" sz="2400" dirty="0"/>
              </a:p>
              <a:p>
                <a:pPr marL="133350" indent="0">
                  <a:buNone/>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𝑦</m:t>
                              </m:r>
                            </m:e>
                            <m:sub>
                              <m:r>
                                <a:rPr kumimoji="1" lang="en-US" altLang="ja-JP" sz="2400" b="0" i="1" smtClean="0">
                                  <a:latin typeface="Cambria Math" panose="02040503050406030204" pitchFamily="18" charset="0"/>
                                </a:rPr>
                                <m:t>1</m:t>
                              </m:r>
                            </m:sub>
                          </m:sSub>
                        </m:e>
                      </m:d>
                      <m:r>
                        <a:rPr kumimoji="1" lang="en-US" altLang="ja-JP" sz="2400" b="0" i="1" smtClean="0">
                          <a:latin typeface="Cambria Math" panose="02040503050406030204" pitchFamily="18" charset="0"/>
                        </a:rPr>
                        <m:t>: </m:t>
                      </m:r>
                      <m:r>
                        <a:rPr lang="ja-JP" altLang="en-US" sz="2400" i="1">
                          <a:latin typeface="Cambria Math" panose="02040503050406030204" pitchFamily="18" charset="0"/>
                        </a:rPr>
                        <m:t>すべて</m:t>
                      </m:r>
                      <m:r>
                        <a:rPr lang="ja-JP" altLang="en-US" sz="2400" i="1" smtClean="0">
                          <a:latin typeface="Cambria Math" panose="02040503050406030204" pitchFamily="18" charset="0"/>
                        </a:rPr>
                        <m:t>の</m:t>
                      </m:r>
                      <m:r>
                        <a:rPr lang="ja-JP" altLang="en-US" sz="2400" i="1">
                          <a:latin typeface="Cambria Math" panose="02040503050406030204" pitchFamily="18" charset="0"/>
                        </a:rPr>
                        <m:t>対象が</m:t>
                      </m:r>
                      <m:r>
                        <a:rPr lang="ja-JP" altLang="en-US" sz="2400" i="1" smtClean="0">
                          <a:latin typeface="Cambria Math" panose="02040503050406030204" pitchFamily="18" charset="0"/>
                        </a:rPr>
                        <m:t>介入</m:t>
                      </m:r>
                      <m:r>
                        <a:rPr lang="ja-JP" altLang="en-US" sz="2400" i="1">
                          <a:latin typeface="Cambria Math" panose="02040503050406030204" pitchFamily="18" charset="0"/>
                        </a:rPr>
                        <m:t>を</m:t>
                      </m:r>
                      <m:r>
                        <a:rPr lang="ja-JP" altLang="en-US" sz="2400" i="1" smtClean="0">
                          <a:latin typeface="Cambria Math" panose="02040503050406030204" pitchFamily="18" charset="0"/>
                        </a:rPr>
                        <m:t>受けたとき</m:t>
                      </m:r>
                      <m:r>
                        <a:rPr lang="ja-JP" altLang="en-US" sz="2400" i="1">
                          <a:latin typeface="Cambria Math" panose="02040503050406030204" pitchFamily="18" charset="0"/>
                        </a:rPr>
                        <m:t>の</m:t>
                      </m:r>
                      <m:r>
                        <a:rPr lang="ja-JP" altLang="en-US" sz="2400" i="1" smtClean="0">
                          <a:latin typeface="Cambria Math" panose="02040503050406030204" pitchFamily="18" charset="0"/>
                        </a:rPr>
                        <m:t>結果の</m:t>
                      </m:r>
                      <m:r>
                        <a:rPr lang="ja-JP" altLang="en-US" sz="2400" i="1">
                          <a:latin typeface="Cambria Math" panose="02040503050406030204" pitchFamily="18" charset="0"/>
                        </a:rPr>
                        <m:t>期待値</m:t>
                      </m:r>
                    </m:oMath>
                  </m:oMathPara>
                </a14:m>
                <a:endParaRPr lang="en-US" altLang="ja-JP" sz="2400" dirty="0"/>
              </a:p>
              <a:p>
                <a:pPr marL="133350" indent="0">
                  <a:buNone/>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𝑦</m:t>
                              </m:r>
                            </m:e>
                            <m:sub>
                              <m:r>
                                <a:rPr kumimoji="1" lang="en-US" altLang="ja-JP" sz="2400" b="0" i="1" smtClean="0">
                                  <a:latin typeface="Cambria Math" panose="02040503050406030204" pitchFamily="18" charset="0"/>
                                </a:rPr>
                                <m:t>0</m:t>
                              </m:r>
                            </m:sub>
                          </m:sSub>
                        </m:e>
                      </m:d>
                      <m:r>
                        <a:rPr kumimoji="1" lang="en-US" altLang="ja-JP" sz="2400" b="0" i="1" smtClean="0">
                          <a:latin typeface="Cambria Math" panose="02040503050406030204" pitchFamily="18" charset="0"/>
                        </a:rPr>
                        <m:t>: </m:t>
                      </m:r>
                      <m:r>
                        <a:rPr lang="ja-JP" altLang="en-US" sz="2400" i="1">
                          <a:latin typeface="Cambria Math" panose="02040503050406030204" pitchFamily="18" charset="0"/>
                        </a:rPr>
                        <m:t>すべて</m:t>
                      </m:r>
                      <m:r>
                        <a:rPr lang="ja-JP" altLang="en-US" sz="2400" i="1" smtClean="0">
                          <a:latin typeface="Cambria Math" panose="02040503050406030204" pitchFamily="18" charset="0"/>
                        </a:rPr>
                        <m:t>の</m:t>
                      </m:r>
                      <m:r>
                        <a:rPr lang="ja-JP" altLang="en-US" sz="2400" i="1">
                          <a:latin typeface="Cambria Math" panose="02040503050406030204" pitchFamily="18" charset="0"/>
                        </a:rPr>
                        <m:t>対象が</m:t>
                      </m:r>
                      <m:r>
                        <a:rPr lang="ja-JP" altLang="en-US" sz="2400" i="1" smtClean="0">
                          <a:latin typeface="Cambria Math" panose="02040503050406030204" pitchFamily="18" charset="0"/>
                        </a:rPr>
                        <m:t>介入を</m:t>
                      </m:r>
                      <m:r>
                        <a:rPr lang="ja-JP" altLang="en-US" sz="2400" i="1">
                          <a:latin typeface="Cambria Math" panose="02040503050406030204" pitchFamily="18" charset="0"/>
                        </a:rPr>
                        <m:t>受けなかったときの</m:t>
                      </m:r>
                      <m:r>
                        <a:rPr lang="ja-JP" altLang="en-US" sz="2400" i="1" smtClean="0">
                          <a:latin typeface="Cambria Math" panose="02040503050406030204" pitchFamily="18" charset="0"/>
                        </a:rPr>
                        <m:t>結果の</m:t>
                      </m:r>
                      <m:r>
                        <a:rPr lang="ja-JP" altLang="en-US" sz="2400" i="1">
                          <a:latin typeface="Cambria Math" panose="02040503050406030204" pitchFamily="18" charset="0"/>
                        </a:rPr>
                        <m:t>期待値</m:t>
                      </m:r>
                    </m:oMath>
                  </m:oMathPara>
                </a14:m>
                <a:endParaRPr kumimoji="1" lang="en-US" altLang="ja-JP" sz="2400" dirty="0"/>
              </a:p>
              <a:p>
                <a:pPr marL="133350" indent="0">
                  <a:buNone/>
                </a:pPr>
                <a:r>
                  <a:rPr kumimoji="1" lang="ja-JP" altLang="en-US" sz="2400" dirty="0"/>
                  <a:t>しかし</a:t>
                </a:r>
                <a:r>
                  <a:rPr kumimoji="1" lang="en-US" altLang="ja-JP" sz="2400" dirty="0"/>
                  <a:t>, </a:t>
                </a:r>
                <a:r>
                  <a:rPr kumimoji="1" lang="ja-JP" altLang="en-US" sz="2400" dirty="0">
                    <a:solidFill>
                      <a:srgbClr val="C00000"/>
                    </a:solidFill>
                  </a:rPr>
                  <a:t>同一の対象では</a:t>
                </a:r>
                <a:r>
                  <a:rPr kumimoji="1" lang="en-US" altLang="ja-JP" sz="2400" dirty="0">
                    <a:solidFill>
                      <a:srgbClr val="C00000"/>
                    </a:solidFill>
                  </a:rPr>
                  <a:t>, </a:t>
                </a:r>
                <a14:m>
                  <m:oMath xmlns:m="http://schemas.openxmlformats.org/officeDocument/2006/math">
                    <m:sSub>
                      <m:sSubPr>
                        <m:ctrlPr>
                          <a:rPr kumimoji="1" lang="en-US" altLang="ja-JP" sz="2400" b="0" i="1" smtClean="0">
                            <a:solidFill>
                              <a:srgbClr val="C00000"/>
                            </a:solidFill>
                            <a:latin typeface="Cambria Math" panose="02040503050406030204" pitchFamily="18" charset="0"/>
                          </a:rPr>
                        </m:ctrlPr>
                      </m:sSubPr>
                      <m:e>
                        <m:r>
                          <a:rPr kumimoji="1" lang="en-US" altLang="ja-JP" sz="2400" b="0" i="1" smtClean="0">
                            <a:solidFill>
                              <a:srgbClr val="C00000"/>
                            </a:solidFill>
                            <a:latin typeface="Cambria Math" panose="02040503050406030204" pitchFamily="18" charset="0"/>
                          </a:rPr>
                          <m:t>𝑦</m:t>
                        </m:r>
                      </m:e>
                      <m:sub>
                        <m:r>
                          <a:rPr kumimoji="1" lang="en-US" altLang="ja-JP" sz="2400" b="0" i="1" smtClean="0">
                            <a:solidFill>
                              <a:srgbClr val="C00000"/>
                            </a:solidFill>
                            <a:latin typeface="Cambria Math" panose="02040503050406030204" pitchFamily="18" charset="0"/>
                          </a:rPr>
                          <m:t>1</m:t>
                        </m:r>
                      </m:sub>
                    </m:sSub>
                  </m:oMath>
                </a14:m>
                <a:r>
                  <a:rPr kumimoji="1" lang="en-US" altLang="ja-JP" sz="2400" dirty="0">
                    <a:solidFill>
                      <a:srgbClr val="C00000"/>
                    </a:solidFill>
                  </a:rPr>
                  <a:t>, </a:t>
                </a:r>
                <a14:m>
                  <m:oMath xmlns:m="http://schemas.openxmlformats.org/officeDocument/2006/math">
                    <m:sSub>
                      <m:sSubPr>
                        <m:ctrlPr>
                          <a:rPr kumimoji="1" lang="en-US" altLang="ja-JP" sz="2400" b="0" i="1" smtClean="0">
                            <a:solidFill>
                              <a:srgbClr val="C00000"/>
                            </a:solidFill>
                            <a:latin typeface="Cambria Math" panose="02040503050406030204" pitchFamily="18" charset="0"/>
                          </a:rPr>
                        </m:ctrlPr>
                      </m:sSubPr>
                      <m:e>
                        <m:r>
                          <a:rPr kumimoji="1" lang="en-US" altLang="ja-JP" sz="2400" b="0" i="1" smtClean="0">
                            <a:solidFill>
                              <a:srgbClr val="C00000"/>
                            </a:solidFill>
                            <a:latin typeface="Cambria Math" panose="02040503050406030204" pitchFamily="18" charset="0"/>
                          </a:rPr>
                          <m:t>𝑦</m:t>
                        </m:r>
                      </m:e>
                      <m:sub>
                        <m:r>
                          <a:rPr kumimoji="1" lang="en-US" altLang="ja-JP" sz="2400" b="0" i="1" smtClean="0">
                            <a:solidFill>
                              <a:srgbClr val="C00000"/>
                            </a:solidFill>
                            <a:latin typeface="Cambria Math" panose="02040503050406030204" pitchFamily="18" charset="0"/>
                          </a:rPr>
                          <m:t>0</m:t>
                        </m:r>
                      </m:sub>
                    </m:sSub>
                  </m:oMath>
                </a14:m>
                <a:r>
                  <a:rPr kumimoji="1" lang="ja-JP" altLang="en-US" sz="2400" dirty="0">
                    <a:solidFill>
                      <a:srgbClr val="C00000"/>
                    </a:solidFill>
                  </a:rPr>
                  <a:t>を同時に観測できない</a:t>
                </a:r>
                <a:endParaRPr kumimoji="1" lang="ja-JP" altLang="en-US" sz="2400" dirty="0"/>
              </a:p>
              <a:p>
                <a:pPr marL="133350" indent="0">
                  <a:buNone/>
                </a:pPr>
                <a:endParaRPr kumimoji="1" lang="en-US" altLang="ja-JP" sz="2400" dirty="0"/>
              </a:p>
            </p:txBody>
          </p:sp>
        </mc:Choice>
        <mc:Fallback xmlns="">
          <p:sp>
            <p:nvSpPr>
              <p:cNvPr id="3" name="コンテンツ プレースホルダー 2">
                <a:extLst>
                  <a:ext uri="{FF2B5EF4-FFF2-40B4-BE49-F238E27FC236}">
                    <a16:creationId xmlns:a16="http://schemas.microsoft.com/office/drawing/2014/main" id="{602B9069-886F-BC22-7D91-8656B37388B7}"/>
                  </a:ext>
                </a:extLst>
              </p:cNvPr>
              <p:cNvSpPr>
                <a:spLocks noGrp="1" noRot="1" noChangeAspect="1" noMove="1" noResize="1" noEditPoints="1" noAdjustHandles="1" noChangeArrowheads="1" noChangeShapeType="1" noTextEdit="1"/>
              </p:cNvSpPr>
              <p:nvPr>
                <p:ph idx="1"/>
              </p:nvPr>
            </p:nvSpPr>
            <p:spPr>
              <a:xfrm>
                <a:off x="478971" y="1434662"/>
                <a:ext cx="11181806" cy="4779105"/>
              </a:xfrm>
              <a:blipFill>
                <a:blip r:embed="rId3"/>
                <a:stretch>
                  <a:fillRect l="-872" t="-2041" r="-2345"/>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064B7909-C977-BEAA-4748-4352C4E1D27E}"/>
              </a:ext>
            </a:extLst>
          </p:cNvPr>
          <p:cNvSpPr txBox="1"/>
          <p:nvPr/>
        </p:nvSpPr>
        <p:spPr>
          <a:xfrm>
            <a:off x="270359" y="6304138"/>
            <a:ext cx="11651281" cy="861774"/>
          </a:xfrm>
          <a:prstGeom prst="rect">
            <a:avLst/>
          </a:prstGeom>
          <a:noFill/>
        </p:spPr>
        <p:txBody>
          <a:bodyPr wrap="square" rtlCol="0">
            <a:spAutoFit/>
          </a:bodyPr>
          <a:lstStyle/>
          <a:p>
            <a:r>
              <a:rPr kumimoji="1" lang="en-US" altLang="ja-JP" sz="1600" dirty="0"/>
              <a:t>[2]</a:t>
            </a:r>
            <a:r>
              <a:rPr lang="en" altLang="ja-JP" sz="1600" dirty="0">
                <a:effectLst/>
              </a:rPr>
              <a:t> Rubin, D. B. 1974. Estimating causal effects of treatments in randomized and nonrandomized studies. </a:t>
            </a:r>
            <a:r>
              <a:rPr lang="en" altLang="ja-JP" sz="1600" i="1" dirty="0">
                <a:effectLst/>
              </a:rPr>
              <a:t>Journal of Educational Psychology </a:t>
            </a:r>
            <a:r>
              <a:rPr lang="en" altLang="ja-JP" sz="1600" dirty="0">
                <a:effectLst/>
              </a:rPr>
              <a:t>66(5):688–701. </a:t>
            </a:r>
            <a:endParaRPr lang="en" altLang="ja-JP" sz="1600" dirty="0"/>
          </a:p>
          <a:p>
            <a:endParaRPr kumimoji="1" lang="ja-JP" altLang="en-US" dirty="0"/>
          </a:p>
        </p:txBody>
      </p:sp>
    </p:spTree>
    <p:extLst>
      <p:ext uri="{BB962C8B-B14F-4D97-AF65-F5344CB8AC3E}">
        <p14:creationId xmlns:p14="http://schemas.microsoft.com/office/powerpoint/2010/main" val="16453286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CDE4AD-DCA7-AF63-A2B6-99945C97F2EC}"/>
              </a:ext>
            </a:extLst>
          </p:cNvPr>
          <p:cNvSpPr>
            <a:spLocks noGrp="1"/>
          </p:cNvSpPr>
          <p:nvPr>
            <p:ph type="title"/>
          </p:nvPr>
        </p:nvSpPr>
        <p:spPr/>
        <p:txBody>
          <a:bodyPr/>
          <a:lstStyle/>
          <a:p>
            <a:r>
              <a:rPr kumimoji="1" lang="ja-JP" altLang="en-US" dirty="0"/>
              <a:t>無作為化比較</a:t>
            </a:r>
            <a:r>
              <a:rPr lang="ja-JP" altLang="en-US" dirty="0"/>
              <a:t>試験</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75E63C6-F950-B42F-989F-D5307A255E29}"/>
                  </a:ext>
                </a:extLst>
              </p:cNvPr>
              <p:cNvSpPr>
                <a:spLocks noGrp="1"/>
              </p:cNvSpPr>
              <p:nvPr>
                <p:ph idx="1"/>
              </p:nvPr>
            </p:nvSpPr>
            <p:spPr>
              <a:xfrm>
                <a:off x="427702" y="1349115"/>
                <a:ext cx="11764297" cy="5372360"/>
              </a:xfrm>
            </p:spPr>
            <p:txBody>
              <a:bodyPr>
                <a:normAutofit/>
              </a:bodyPr>
              <a:lstStyle/>
              <a:p>
                <a:pPr marL="133350" indent="0">
                  <a:buNone/>
                </a:pPr>
                <a:r>
                  <a:rPr kumimoji="1" lang="ja-JP" altLang="en-US" dirty="0"/>
                  <a:t>無作為化比較</a:t>
                </a:r>
                <a:r>
                  <a:rPr lang="ja-JP" altLang="en-US" dirty="0"/>
                  <a:t>試験</a:t>
                </a:r>
                <a:r>
                  <a:rPr kumimoji="1" lang="ja-JP" altLang="en-US" dirty="0"/>
                  <a:t>では</a:t>
                </a:r>
                <a:r>
                  <a:rPr kumimoji="1" lang="en-US" altLang="ja-JP" dirty="0"/>
                  <a:t>, </a:t>
                </a:r>
                <a14:m>
                  <m:oMath xmlns:m="http://schemas.openxmlformats.org/officeDocument/2006/math">
                    <m:r>
                      <a:rPr kumimoji="1" lang="en-US" altLang="ja-JP" b="0" i="0"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𝑧</m:t>
                    </m:r>
                  </m:oMath>
                </a14:m>
                <a:r>
                  <a:rPr kumimoji="1" lang="ja-JP" altLang="en-US" dirty="0"/>
                  <a:t>が成り立つため</a:t>
                </a:r>
                <a:r>
                  <a:rPr kumimoji="1" lang="en-US" altLang="ja-JP" dirty="0"/>
                  <a:t>, </a:t>
                </a:r>
              </a:p>
              <a:p>
                <a:pPr marL="13335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𝐸</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𝑗</m:t>
                              </m:r>
                            </m:sub>
                          </m:sSub>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𝐸</m:t>
                      </m:r>
                      <m:d>
                        <m:dPr>
                          <m:sep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𝑗</m:t>
                              </m:r>
                            </m:sub>
                          </m:sSub>
                        </m:e>
                        <m:e>
                          <m:r>
                            <a:rPr kumimoji="1" lang="en-US" altLang="ja-JP" b="0" i="1" smtClean="0">
                              <a:latin typeface="Cambria Math" panose="02040503050406030204" pitchFamily="18" charset="0"/>
                            </a:rPr>
                            <m:t>𝑧</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𝑗</m:t>
                          </m:r>
                        </m:e>
                      </m:d>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=1, 0)</m:t>
                      </m:r>
                    </m:oMath>
                  </m:oMathPara>
                </a14:m>
                <a:endParaRPr kumimoji="1" lang="en-US" altLang="ja-JP" dirty="0"/>
              </a:p>
              <a:p>
                <a:pPr marL="133350" indent="0">
                  <a:buNone/>
                </a:pPr>
                <a:r>
                  <a:rPr lang="ja-JP" altLang="en-US" dirty="0"/>
                  <a:t>となるので</a:t>
                </a:r>
                <a:r>
                  <a:rPr lang="en-US" altLang="ja-JP" dirty="0"/>
                  <a:t>, </a:t>
                </a:r>
              </a:p>
              <a:p>
                <a:pPr marL="13335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𝐴𝑇𝐸</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𝐸</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𝐸</m:t>
                      </m:r>
                      <m:d>
                        <m:dPr>
                          <m:sep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1</m:t>
                              </m:r>
                            </m:sub>
                          </m:sSub>
                        </m:e>
                        <m:e>
                          <m:r>
                            <a:rPr kumimoji="1" lang="en-US" altLang="ja-JP" b="0" i="1" smtClean="0">
                              <a:latin typeface="Cambria Math" panose="02040503050406030204" pitchFamily="18" charset="0"/>
                            </a:rPr>
                            <m:t>𝑧</m:t>
                          </m:r>
                          <m:r>
                            <a:rPr kumimoji="1" lang="en-US" altLang="ja-JP" b="0" i="1" smtClean="0">
                              <a:latin typeface="Cambria Math" panose="02040503050406030204" pitchFamily="18" charset="0"/>
                            </a:rPr>
                            <m:t>=1</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𝐸</m:t>
                      </m:r>
                      <m:d>
                        <m:dPr>
                          <m:sepChr m:val="∣"/>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e>
                        <m:e>
                          <m:r>
                            <a:rPr kumimoji="1" lang="en-US" altLang="ja-JP" b="0" i="1" smtClean="0">
                              <a:latin typeface="Cambria Math" panose="02040503050406030204" pitchFamily="18" charset="0"/>
                            </a:rPr>
                            <m:t>𝑧</m:t>
                          </m:r>
                          <m:r>
                            <a:rPr kumimoji="1" lang="en-US" altLang="ja-JP" b="0" i="1" smtClean="0">
                              <a:latin typeface="Cambria Math" panose="02040503050406030204" pitchFamily="18" charset="0"/>
                            </a:rPr>
                            <m:t>=0</m:t>
                          </m:r>
                        </m:e>
                      </m:d>
                    </m:oMath>
                  </m:oMathPara>
                </a14:m>
                <a:endParaRPr kumimoji="1" lang="en-US" altLang="ja-JP" dirty="0"/>
              </a:p>
              <a:p>
                <a:pPr marL="133350" indent="0">
                  <a:buNone/>
                </a:pPr>
                <a:r>
                  <a:rPr kumimoji="1" lang="ja-JP" altLang="en-US" dirty="0"/>
                  <a:t>となり</a:t>
                </a:r>
                <a:r>
                  <a:rPr kumimoji="1" lang="en-US" altLang="ja-JP" dirty="0"/>
                  <a:t>, </a:t>
                </a:r>
                <a:r>
                  <a:rPr lang="ja-JP" altLang="en-US" dirty="0">
                    <a:solidFill>
                      <a:srgbClr val="C00000"/>
                    </a:solidFill>
                  </a:rPr>
                  <a:t>介入群</a:t>
                </a:r>
                <a:r>
                  <a:rPr kumimoji="1" lang="ja-JP" altLang="en-US" dirty="0">
                    <a:solidFill>
                      <a:srgbClr val="C00000"/>
                    </a:solidFill>
                  </a:rPr>
                  <a:t>での結果の期待値</a:t>
                </a:r>
                <a:r>
                  <a:rPr kumimoji="1" lang="en-US" altLang="ja-JP" dirty="0">
                    <a:solidFill>
                      <a:srgbClr val="C00000"/>
                    </a:solidFill>
                  </a:rPr>
                  <a:t> – </a:t>
                </a:r>
                <a:r>
                  <a:rPr lang="ja-JP" altLang="en-US" dirty="0">
                    <a:solidFill>
                      <a:srgbClr val="C00000"/>
                    </a:solidFill>
                  </a:rPr>
                  <a:t>対照群</a:t>
                </a:r>
                <a:r>
                  <a:rPr kumimoji="1" lang="ja-JP" altLang="en-US" dirty="0">
                    <a:solidFill>
                      <a:srgbClr val="C00000"/>
                    </a:solidFill>
                  </a:rPr>
                  <a:t>での結果の期待値</a:t>
                </a:r>
                <a:r>
                  <a:rPr kumimoji="1" lang="ja-JP" altLang="en-US" dirty="0"/>
                  <a:t>で</a:t>
                </a:r>
                <a:br>
                  <a:rPr kumimoji="1" lang="en-US" altLang="ja-JP" dirty="0"/>
                </a:br>
                <a:r>
                  <a:rPr kumimoji="1" lang="ja-JP" altLang="en-US" dirty="0"/>
                  <a:t>因果効果を求めることができる</a:t>
                </a:r>
                <a:endParaRPr kumimoji="1" lang="en-US" altLang="ja-JP" dirty="0"/>
              </a:p>
              <a:p>
                <a:pPr marL="133350" indent="0">
                  <a:buNone/>
                </a:pPr>
                <a:endParaRPr kumimoji="1" lang="en-US" altLang="ja-JP" dirty="0"/>
              </a:p>
              <a:p>
                <a:pPr marL="133350" indent="0">
                  <a:buNone/>
                </a:pPr>
                <a:r>
                  <a:rPr lang="ja-JP" altLang="en-US" dirty="0"/>
                  <a:t>しかし、多くの分野では無作為化比較実験を行うことが困難である</a:t>
                </a:r>
                <a:r>
                  <a:rPr lang="en-US" altLang="ja-JP" dirty="0"/>
                  <a:t>.</a:t>
                </a:r>
              </a:p>
              <a:p>
                <a:pPr marL="133350" indent="0">
                  <a:buNone/>
                </a:pPr>
                <a:r>
                  <a:rPr lang="ja-JP" altLang="en-US" dirty="0"/>
                  <a:t>そのような実験では介入群と対照群で</a:t>
                </a:r>
                <a:r>
                  <a:rPr lang="ja-JP" altLang="en-US" dirty="0">
                    <a:solidFill>
                      <a:srgbClr val="C00000"/>
                    </a:solidFill>
                  </a:rPr>
                  <a:t>共変量</a:t>
                </a:r>
                <a:r>
                  <a:rPr lang="ja-JP" altLang="en-US" dirty="0"/>
                  <a:t>の分布が合っていないため</a:t>
                </a:r>
                <a:endParaRPr kumimoji="1" lang="en-US" altLang="ja-JP" dirty="0"/>
              </a:p>
              <a:p>
                <a:pPr marL="133350" inden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𝐴𝑇𝐸</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ea typeface="Cambria Math" panose="02040503050406030204" pitchFamily="18" charset="0"/>
                        </a:rPr>
                        <m:t>𝐸</m:t>
                      </m:r>
                      <m:d>
                        <m:dPr>
                          <m:sep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𝑦</m:t>
                              </m:r>
                            </m:e>
                            <m:sub>
                              <m:r>
                                <a:rPr lang="en-US" altLang="ja-JP" sz="2400" b="0" i="1" smtClean="0">
                                  <a:latin typeface="Cambria Math" panose="02040503050406030204" pitchFamily="18" charset="0"/>
                                  <a:ea typeface="Cambria Math" panose="02040503050406030204" pitchFamily="18" charset="0"/>
                                </a:rPr>
                                <m:t>1</m:t>
                              </m:r>
                            </m:sub>
                          </m:sSub>
                        </m:e>
                        <m:e>
                          <m:r>
                            <a:rPr lang="en-US" altLang="ja-JP" sz="2400" b="0" i="1" smtClean="0">
                              <a:latin typeface="Cambria Math" panose="02040503050406030204" pitchFamily="18" charset="0"/>
                              <a:ea typeface="Cambria Math" panose="02040503050406030204" pitchFamily="18" charset="0"/>
                            </a:rPr>
                            <m:t>𝑧</m:t>
                          </m:r>
                          <m:r>
                            <a:rPr lang="en-US" altLang="ja-JP" sz="2400" b="0" i="1" smtClean="0">
                              <a:latin typeface="Cambria Math" panose="02040503050406030204" pitchFamily="18" charset="0"/>
                              <a:ea typeface="Cambria Math" panose="02040503050406030204" pitchFamily="18" charset="0"/>
                            </a:rPr>
                            <m:t>=1</m:t>
                          </m:r>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𝐸</m:t>
                      </m:r>
                      <m:d>
                        <m:dPr>
                          <m:sepChr m:val="∣"/>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𝑦</m:t>
                              </m:r>
                            </m:e>
                            <m:sub>
                              <m:r>
                                <a:rPr lang="en-US" altLang="ja-JP" sz="2400" b="0" i="1" smtClean="0">
                                  <a:latin typeface="Cambria Math" panose="02040503050406030204" pitchFamily="18" charset="0"/>
                                  <a:ea typeface="Cambria Math" panose="02040503050406030204" pitchFamily="18" charset="0"/>
                                </a:rPr>
                                <m:t>0</m:t>
                              </m:r>
                            </m:sub>
                          </m:sSub>
                        </m:e>
                        <m:e>
                          <m:r>
                            <a:rPr lang="en-US" altLang="ja-JP" sz="2400" b="0" i="1" smtClean="0">
                              <a:latin typeface="Cambria Math" panose="02040503050406030204" pitchFamily="18" charset="0"/>
                              <a:ea typeface="Cambria Math" panose="02040503050406030204" pitchFamily="18" charset="0"/>
                            </a:rPr>
                            <m:t>𝑧</m:t>
                          </m:r>
                          <m:r>
                            <a:rPr lang="en-US" altLang="ja-JP" sz="2400" b="0" i="1" smtClean="0">
                              <a:latin typeface="Cambria Math" panose="02040503050406030204" pitchFamily="18" charset="0"/>
                              <a:ea typeface="Cambria Math" panose="02040503050406030204" pitchFamily="18" charset="0"/>
                            </a:rPr>
                            <m:t>=0</m:t>
                          </m:r>
                        </m:e>
                      </m:d>
                    </m:oMath>
                  </m:oMathPara>
                </a14:m>
                <a:br>
                  <a:rPr lang="en-US" altLang="ja-JP" dirty="0"/>
                </a:br>
                <a:r>
                  <a:rPr lang="ja-JP" altLang="en-US" dirty="0"/>
                  <a:t>であり</a:t>
                </a:r>
                <a:r>
                  <a:rPr lang="en-US" altLang="ja-JP" dirty="0"/>
                  <a:t>, ATE</a:t>
                </a:r>
                <a:r>
                  <a:rPr lang="ja-JP" altLang="en-US" dirty="0"/>
                  <a:t>を計算することができない</a:t>
                </a:r>
                <a:endParaRPr lang="en-US" altLang="ja-JP" dirty="0"/>
              </a:p>
            </p:txBody>
          </p:sp>
        </mc:Choice>
        <mc:Fallback xmlns="">
          <p:sp>
            <p:nvSpPr>
              <p:cNvPr id="3" name="コンテンツ プレースホルダー 2">
                <a:extLst>
                  <a:ext uri="{FF2B5EF4-FFF2-40B4-BE49-F238E27FC236}">
                    <a16:creationId xmlns:a16="http://schemas.microsoft.com/office/drawing/2014/main" id="{875E63C6-F950-B42F-989F-D5307A255E29}"/>
                  </a:ext>
                </a:extLst>
              </p:cNvPr>
              <p:cNvSpPr>
                <a:spLocks noGrp="1" noRot="1" noChangeAspect="1" noMove="1" noResize="1" noEditPoints="1" noAdjustHandles="1" noChangeArrowheads="1" noChangeShapeType="1" noTextEdit="1"/>
              </p:cNvSpPr>
              <p:nvPr>
                <p:ph idx="1"/>
              </p:nvPr>
            </p:nvSpPr>
            <p:spPr>
              <a:xfrm>
                <a:off x="427702" y="1349115"/>
                <a:ext cx="11764297" cy="5372360"/>
              </a:xfrm>
              <a:blipFill>
                <a:blip r:embed="rId3"/>
                <a:stretch>
                  <a:fillRect t="-2381" r="-2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945101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84C423-FA00-1F5B-4978-253FE9405A37}"/>
              </a:ext>
            </a:extLst>
          </p:cNvPr>
          <p:cNvSpPr>
            <a:spLocks noGrp="1"/>
          </p:cNvSpPr>
          <p:nvPr>
            <p:ph type="title"/>
          </p:nvPr>
        </p:nvSpPr>
        <p:spPr>
          <a:xfrm>
            <a:off x="0" y="0"/>
            <a:ext cx="10515600" cy="1325563"/>
          </a:xfrm>
        </p:spPr>
        <p:txBody>
          <a:bodyPr/>
          <a:lstStyle/>
          <a:p>
            <a:r>
              <a:rPr kumimoji="1" lang="ja-JP" altLang="en-US" dirty="0"/>
              <a:t>傾向スコア</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5A7B6E6-839E-7A77-1C39-2AC446DD9FC7}"/>
                  </a:ext>
                </a:extLst>
              </p:cNvPr>
              <p:cNvSpPr>
                <a:spLocks noGrp="1"/>
              </p:cNvSpPr>
              <p:nvPr>
                <p:ph idx="1"/>
              </p:nvPr>
            </p:nvSpPr>
            <p:spPr>
              <a:xfrm>
                <a:off x="531221" y="957943"/>
                <a:ext cx="11026370" cy="5303520"/>
              </a:xfrm>
            </p:spPr>
            <p:txBody>
              <a:bodyPr>
                <a:normAutofit/>
              </a:bodyPr>
              <a:lstStyle/>
              <a:p>
                <a:pPr marL="133350" indent="0">
                  <a:buNone/>
                </a:pPr>
                <a:r>
                  <a:rPr kumimoji="1" lang="en-US" altLang="ja-JP" sz="2400" dirty="0"/>
                  <a:t>Rosenbaum &amp; Rubin [2] </a:t>
                </a:r>
                <a:r>
                  <a:rPr kumimoji="1" lang="ja-JP" altLang="en-US" sz="2400" dirty="0"/>
                  <a:t>は傾向スコアを 用いた共変量調整法を提案した</a:t>
                </a:r>
                <a:r>
                  <a:rPr kumimoji="1" lang="en-US" altLang="ja-JP" sz="2400" dirty="0"/>
                  <a:t>.</a:t>
                </a:r>
              </a:p>
              <a:p>
                <a:pPr marL="133350" indent="0">
                  <a:buNone/>
                </a:pPr>
                <a:r>
                  <a:rPr lang="ja-JP" altLang="en-US" sz="2400" dirty="0"/>
                  <a:t>共変量を</a:t>
                </a:r>
                <a14:m>
                  <m:oMath xmlns:m="http://schemas.openxmlformats.org/officeDocument/2006/math">
                    <m:r>
                      <a:rPr lang="en-US" altLang="ja-JP" sz="2400" i="1">
                        <a:latin typeface="Cambria Math" panose="02040503050406030204" pitchFamily="18" charset="0"/>
                      </a:rPr>
                      <m:t>𝑥</m:t>
                    </m:r>
                  </m:oMath>
                </a14:m>
                <a:r>
                  <a:rPr lang="ja-JP" altLang="en-US" sz="2400" dirty="0"/>
                  <a:t>とすると</a:t>
                </a:r>
                <a:r>
                  <a:rPr lang="en-US" altLang="ja-JP" sz="2400" dirty="0"/>
                  <a:t>, </a:t>
                </a:r>
                <a:r>
                  <a:rPr kumimoji="1" lang="ja-JP" altLang="en-US" sz="2400" dirty="0"/>
                  <a:t>傾向スコア</a:t>
                </a:r>
                <a14:m>
                  <m:oMath xmlns:m="http://schemas.openxmlformats.org/officeDocument/2006/math">
                    <m:r>
                      <a:rPr kumimoji="1" lang="en-US" altLang="ja-JP" sz="2400" b="0" i="1" smtClean="0">
                        <a:latin typeface="Cambria Math" panose="02040503050406030204" pitchFamily="18" charset="0"/>
                      </a:rPr>
                      <m:t>𝑒</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oMath>
                </a14:m>
                <a:r>
                  <a:rPr kumimoji="1" lang="ja-JP" altLang="en-US" sz="2400" dirty="0"/>
                  <a:t>とはある対象が介入を受ける確率を表したスコアである</a:t>
                </a:r>
                <a:r>
                  <a:rPr kumimoji="1" lang="en-US" altLang="ja-JP" sz="2400" dirty="0"/>
                  <a:t>[2].</a:t>
                </a:r>
                <a:r>
                  <a:rPr lang="en-US" altLang="ja-JP" sz="2400" dirty="0"/>
                  <a:t> </a:t>
                </a:r>
                <a:r>
                  <a:rPr lang="ja-JP" altLang="en-US" sz="2400" dirty="0"/>
                  <a:t>変数</a:t>
                </a:r>
                <a14:m>
                  <m:oMath xmlns:m="http://schemas.openxmlformats.org/officeDocument/2006/math">
                    <m:r>
                      <a:rPr lang="en-US" altLang="ja-JP" sz="2400" i="1">
                        <a:latin typeface="Cambria Math" panose="02040503050406030204" pitchFamily="18" charset="0"/>
                      </a:rPr>
                      <m:t>𝑧</m:t>
                    </m:r>
                    <m:r>
                      <a:rPr lang="ja-JP" altLang="en-US" sz="2400" i="1">
                        <a:latin typeface="Cambria Math" panose="02040503050406030204" pitchFamily="18" charset="0"/>
                      </a:rPr>
                      <m:t>は</m:t>
                    </m:r>
                  </m:oMath>
                </a14:m>
                <a:r>
                  <a:rPr lang="ja-JP" altLang="en-US" sz="2400" dirty="0"/>
                  <a:t>対象が介入を受けたとき</a:t>
                </a:r>
                <a:r>
                  <a:rPr lang="en-US" altLang="ja-JP" sz="2400" dirty="0"/>
                  <a:t>, </a:t>
                </a:r>
                <a14:m>
                  <m:oMath xmlns:m="http://schemas.openxmlformats.org/officeDocument/2006/math">
                    <m:r>
                      <a:rPr lang="en-US" altLang="ja-JP" sz="2400" i="1">
                        <a:latin typeface="Cambria Math" panose="02040503050406030204" pitchFamily="18" charset="0"/>
                      </a:rPr>
                      <m:t>𝑧</m:t>
                    </m:r>
                    <m:r>
                      <a:rPr lang="en-US" altLang="ja-JP" sz="2400" i="1">
                        <a:latin typeface="Cambria Math" panose="02040503050406030204" pitchFamily="18" charset="0"/>
                      </a:rPr>
                      <m:t>=1, </m:t>
                    </m:r>
                  </m:oMath>
                </a14:m>
                <a:r>
                  <a:rPr lang="ja-JP" altLang="en-US" sz="2400" dirty="0"/>
                  <a:t>介入を受けなかったとき</a:t>
                </a:r>
                <a:r>
                  <a:rPr lang="en-US" altLang="ja-JP" sz="2400" dirty="0"/>
                  <a:t>, </a:t>
                </a:r>
                <a14:m>
                  <m:oMath xmlns:m="http://schemas.openxmlformats.org/officeDocument/2006/math">
                    <m:r>
                      <a:rPr lang="en-US" altLang="ja-JP" sz="2400" i="1">
                        <a:latin typeface="Cambria Math" panose="02040503050406030204" pitchFamily="18" charset="0"/>
                      </a:rPr>
                      <m:t>𝑧</m:t>
                    </m:r>
                    <m:r>
                      <a:rPr lang="en-US" altLang="ja-JP" sz="2400" i="1">
                        <a:latin typeface="Cambria Math" panose="02040503050406030204" pitchFamily="18" charset="0"/>
                      </a:rPr>
                      <m:t>=0</m:t>
                    </m:r>
                  </m:oMath>
                </a14:m>
                <a:r>
                  <a:rPr lang="ja-JP" altLang="en-US" sz="2400" dirty="0"/>
                  <a:t>を取るとする</a:t>
                </a:r>
                <a:r>
                  <a:rPr lang="en-US" altLang="ja-JP" sz="2400" dirty="0"/>
                  <a:t>. </a:t>
                </a:r>
                <a:endParaRPr kumimoji="1" lang="en-US" altLang="ja-JP" sz="2400" b="0" i="1" dirty="0">
                  <a:latin typeface="Cambria Math" panose="02040503050406030204" pitchFamily="18" charset="0"/>
                </a:endParaRPr>
              </a:p>
              <a:p>
                <a:pPr marL="13335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𝑒</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e>
                      </m:d>
                      <m:r>
                        <a:rPr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
                        <m:dPr>
                          <m:sep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𝑧</m:t>
                          </m:r>
                          <m:r>
                            <a:rPr kumimoji="1" lang="en-US" altLang="ja-JP" sz="2400" b="0" i="1" smtClean="0">
                              <a:latin typeface="Cambria Math" panose="02040503050406030204" pitchFamily="18" charset="0"/>
                            </a:rPr>
                            <m:t>=1</m:t>
                          </m:r>
                        </m:e>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𝑦</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𝑦</m:t>
                              </m:r>
                            </m:e>
                            <m:sub>
                              <m:r>
                                <a:rPr kumimoji="1" lang="en-US" altLang="ja-JP" sz="2400" b="0" i="1" smtClean="0">
                                  <a:latin typeface="Cambria Math" panose="02040503050406030204" pitchFamily="18" charset="0"/>
                                </a:rPr>
                                <m:t>0</m:t>
                              </m:r>
                            </m:sub>
                          </m:sSub>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𝑥</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
                        <m:dPr>
                          <m:sep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𝑧</m:t>
                          </m:r>
                          <m:r>
                            <a:rPr kumimoji="1" lang="en-US" altLang="ja-JP" sz="2400" b="0" i="1" smtClean="0">
                              <a:latin typeface="Cambria Math" panose="02040503050406030204" pitchFamily="18" charset="0"/>
                            </a:rPr>
                            <m:t>=1</m:t>
                          </m:r>
                        </m:e>
                        <m:e>
                          <m:r>
                            <a:rPr kumimoji="1" lang="en-US" altLang="ja-JP" sz="2400" b="0" i="1" smtClean="0">
                              <a:latin typeface="Cambria Math" panose="02040503050406030204" pitchFamily="18" charset="0"/>
                            </a:rPr>
                            <m:t>𝑥</m:t>
                          </m:r>
                        </m:e>
                      </m:d>
                    </m:oMath>
                  </m:oMathPara>
                </a14:m>
                <a:endParaRPr kumimoji="1" lang="en-US" altLang="ja-JP" sz="2400" dirty="0"/>
              </a:p>
              <a:p>
                <a:pPr marL="133350" indent="0">
                  <a:buNone/>
                </a:pPr>
                <a:r>
                  <a:rPr kumimoji="1" lang="ja-JP" altLang="en-US" sz="2400" dirty="0"/>
                  <a:t>このとき</a:t>
                </a:r>
                <a:endParaRPr kumimoji="1" lang="en-US" altLang="ja-JP" sz="2400" dirty="0"/>
              </a:p>
              <a:p>
                <a:pPr marL="133350" indent="0">
                  <a:buNone/>
                </a:pPr>
                <a14:m>
                  <m:oMathPara xmlns:m="http://schemas.openxmlformats.org/officeDocument/2006/math">
                    <m:oMathParaPr>
                      <m:jc m:val="centerGroup"/>
                    </m:oMathParaPr>
                    <m:oMath xmlns:m="http://schemas.openxmlformats.org/officeDocument/2006/math">
                      <m:d>
                        <m:dPr>
                          <m:ctrlPr>
                            <a:rPr lang="en-US" altLang="ja-JP" sz="2400" i="1" smtClean="0">
                              <a:solidFill>
                                <a:srgbClr val="C00000"/>
                              </a:solidFill>
                              <a:latin typeface="Cambria Math" panose="02040503050406030204" pitchFamily="18" charset="0"/>
                            </a:rPr>
                          </m:ctrlPr>
                        </m:dPr>
                        <m:e>
                          <m:sSub>
                            <m:sSubPr>
                              <m:ctrlPr>
                                <a:rPr lang="en-US" altLang="ja-JP" sz="2400" i="1">
                                  <a:solidFill>
                                    <a:srgbClr val="C00000"/>
                                  </a:solidFill>
                                  <a:latin typeface="Cambria Math" panose="02040503050406030204" pitchFamily="18" charset="0"/>
                                </a:rPr>
                              </m:ctrlPr>
                            </m:sSubPr>
                            <m:e>
                              <m:r>
                                <a:rPr lang="en-US" altLang="ja-JP" sz="2400" i="1">
                                  <a:solidFill>
                                    <a:srgbClr val="C00000"/>
                                  </a:solidFill>
                                  <a:latin typeface="Cambria Math" panose="02040503050406030204" pitchFamily="18" charset="0"/>
                                </a:rPr>
                                <m:t>𝑦</m:t>
                              </m:r>
                            </m:e>
                            <m:sub>
                              <m:r>
                                <a:rPr lang="en-US" altLang="ja-JP" sz="2400" i="1">
                                  <a:solidFill>
                                    <a:srgbClr val="C00000"/>
                                  </a:solidFill>
                                  <a:latin typeface="Cambria Math" panose="02040503050406030204" pitchFamily="18" charset="0"/>
                                </a:rPr>
                                <m:t>1</m:t>
                              </m:r>
                            </m:sub>
                          </m:sSub>
                          <m:r>
                            <a:rPr lang="en-US" altLang="ja-JP" sz="2400" i="1">
                              <a:solidFill>
                                <a:srgbClr val="C00000"/>
                              </a:solidFill>
                              <a:latin typeface="Cambria Math" panose="02040503050406030204" pitchFamily="18" charset="0"/>
                            </a:rPr>
                            <m:t>, </m:t>
                          </m:r>
                          <m:sSub>
                            <m:sSubPr>
                              <m:ctrlPr>
                                <a:rPr lang="en-US" altLang="ja-JP" sz="2400" i="1">
                                  <a:solidFill>
                                    <a:srgbClr val="C00000"/>
                                  </a:solidFill>
                                  <a:latin typeface="Cambria Math" panose="02040503050406030204" pitchFamily="18" charset="0"/>
                                </a:rPr>
                              </m:ctrlPr>
                            </m:sSubPr>
                            <m:e>
                              <m:r>
                                <a:rPr lang="en-US" altLang="ja-JP" sz="2400" i="1">
                                  <a:solidFill>
                                    <a:srgbClr val="C00000"/>
                                  </a:solidFill>
                                  <a:latin typeface="Cambria Math" panose="02040503050406030204" pitchFamily="18" charset="0"/>
                                </a:rPr>
                                <m:t>𝑦</m:t>
                              </m:r>
                            </m:e>
                            <m:sub>
                              <m:r>
                                <a:rPr lang="en-US" altLang="ja-JP" sz="2400" i="1">
                                  <a:solidFill>
                                    <a:srgbClr val="C00000"/>
                                  </a:solidFill>
                                  <a:latin typeface="Cambria Math" panose="02040503050406030204" pitchFamily="18" charset="0"/>
                                </a:rPr>
                                <m:t>0</m:t>
                              </m:r>
                            </m:sub>
                          </m:sSub>
                        </m:e>
                      </m:d>
                      <m:r>
                        <a:rPr lang="en-US" altLang="ja-JP" sz="2400" i="1">
                          <a:solidFill>
                            <a:srgbClr val="C00000"/>
                          </a:solidFill>
                          <a:latin typeface="Cambria Math" panose="02040503050406030204" pitchFamily="18" charset="0"/>
                        </a:rPr>
                        <m:t>⊥</m:t>
                      </m:r>
                      <m:r>
                        <a:rPr lang="en-US" altLang="ja-JP" sz="2400" i="1">
                          <a:solidFill>
                            <a:srgbClr val="C00000"/>
                          </a:solidFill>
                          <a:latin typeface="Cambria Math" panose="02040503050406030204" pitchFamily="18" charset="0"/>
                        </a:rPr>
                        <m:t>𝑧</m:t>
                      </m:r>
                      <m:r>
                        <a:rPr lang="en-US" altLang="ja-JP" sz="2400" i="1">
                          <a:solidFill>
                            <a:srgbClr val="C00000"/>
                          </a:solidFill>
                          <a:latin typeface="Cambria Math" panose="02040503050406030204" pitchFamily="18" charset="0"/>
                        </a:rPr>
                        <m:t>∣</m:t>
                      </m:r>
                      <m:r>
                        <a:rPr lang="en-US" altLang="ja-JP" sz="2400" b="0" i="1" smtClean="0">
                          <a:solidFill>
                            <a:srgbClr val="C00000"/>
                          </a:solidFill>
                          <a:latin typeface="Cambria Math" panose="02040503050406030204" pitchFamily="18" charset="0"/>
                        </a:rPr>
                        <m:t>𝑒</m:t>
                      </m:r>
                      <m:r>
                        <a:rPr lang="en-US" altLang="ja-JP" sz="2400" b="0" i="1" smtClean="0">
                          <a:solidFill>
                            <a:srgbClr val="C00000"/>
                          </a:solidFill>
                          <a:latin typeface="Cambria Math" panose="02040503050406030204" pitchFamily="18" charset="0"/>
                        </a:rPr>
                        <m:t>(</m:t>
                      </m:r>
                      <m:r>
                        <a:rPr lang="en-US" altLang="ja-JP" sz="2400" b="0" i="1" smtClean="0">
                          <a:solidFill>
                            <a:srgbClr val="C00000"/>
                          </a:solidFill>
                          <a:latin typeface="Cambria Math" panose="02040503050406030204" pitchFamily="18" charset="0"/>
                        </a:rPr>
                        <m:t>𝑥</m:t>
                      </m:r>
                      <m:r>
                        <a:rPr lang="en-US" altLang="ja-JP" sz="2400" b="0" i="1" smtClean="0">
                          <a:solidFill>
                            <a:srgbClr val="C00000"/>
                          </a:solidFill>
                          <a:latin typeface="Cambria Math" panose="02040503050406030204" pitchFamily="18" charset="0"/>
                        </a:rPr>
                        <m:t>), 0&lt;</m:t>
                      </m:r>
                      <m:r>
                        <a:rPr lang="en-US" altLang="ja-JP" sz="2400" i="1">
                          <a:latin typeface="Cambria Math" panose="02040503050406030204" pitchFamily="18" charset="0"/>
                        </a:rPr>
                        <m:t>𝑝</m:t>
                      </m:r>
                      <m:d>
                        <m:dPr>
                          <m:sepChr m:val="∣"/>
                          <m:ctrlPr>
                            <a:rPr lang="en-US" altLang="ja-JP" sz="2400" i="1">
                              <a:latin typeface="Cambria Math" panose="02040503050406030204" pitchFamily="18" charset="0"/>
                            </a:rPr>
                          </m:ctrlPr>
                        </m:dPr>
                        <m:e>
                          <m:r>
                            <a:rPr lang="en-US" altLang="ja-JP" sz="2400" i="1">
                              <a:latin typeface="Cambria Math" panose="02040503050406030204" pitchFamily="18" charset="0"/>
                            </a:rPr>
                            <m:t>𝑧</m:t>
                          </m:r>
                          <m:r>
                            <a:rPr lang="en-US" altLang="ja-JP" sz="2400" i="1">
                              <a:latin typeface="Cambria Math" panose="02040503050406030204" pitchFamily="18" charset="0"/>
                            </a:rPr>
                            <m:t>=1</m:t>
                          </m:r>
                          <m:r>
                            <m:rPr>
                              <m:lit/>
                            </m:rPr>
                            <a:rPr lang="en-US" altLang="ja-JP" sz="2400" i="1">
                              <a:latin typeface="Cambria Math" panose="02040503050406030204" pitchFamily="18" charset="0"/>
                            </a:rPr>
                            <m:t> </m:t>
                          </m:r>
                        </m:e>
                        <m:e>
                          <m:r>
                            <a:rPr lang="en-US" altLang="ja-JP" sz="2400" b="0" i="1" smtClean="0">
                              <a:latin typeface="Cambria Math" panose="02040503050406030204" pitchFamily="18" charset="0"/>
                            </a:rPr>
                            <m:t>𝑒</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e>
                      </m:d>
                      <m:r>
                        <a:rPr lang="en-US" altLang="ja-JP" sz="2400" i="1">
                          <a:latin typeface="Cambria Math" panose="02040503050406030204" pitchFamily="18" charset="0"/>
                        </a:rPr>
                        <m:t>&lt;1 </m:t>
                      </m:r>
                    </m:oMath>
                  </m:oMathPara>
                </a14:m>
                <a:endParaRPr kumimoji="1" lang="en-US" altLang="ja-JP" sz="800" dirty="0"/>
              </a:p>
              <a:p>
                <a:pPr marL="133350" indent="0">
                  <a:buNone/>
                </a:pPr>
                <a:r>
                  <a:rPr kumimoji="1" lang="ja-JP" altLang="en-US" sz="2400" dirty="0"/>
                  <a:t>が成り立つ</a:t>
                </a:r>
                <a:r>
                  <a:rPr lang="ja-JP" altLang="en-US" sz="2400" dirty="0"/>
                  <a:t>ため</a:t>
                </a:r>
                <a:r>
                  <a:rPr lang="en-US" altLang="ja-JP" sz="2400" dirty="0"/>
                  <a:t>, </a:t>
                </a:r>
                <a:r>
                  <a:rPr kumimoji="1" lang="en-US" altLang="ja-JP" sz="2400" b="0" dirty="0"/>
                  <a:t> </a:t>
                </a:r>
                <a:r>
                  <a:rPr kumimoji="1" lang="en-US" altLang="ja-JP" sz="2400" dirty="0"/>
                  <a:t>IPW(</a:t>
                </a:r>
                <a:r>
                  <a:rPr kumimoji="1" lang="ja-JP" altLang="en-US" sz="2400" dirty="0"/>
                  <a:t>逆確率重み付け法</a:t>
                </a:r>
                <a:r>
                  <a:rPr kumimoji="1" lang="en-US" altLang="ja-JP" sz="2400" dirty="0"/>
                  <a:t>)</a:t>
                </a:r>
                <a:r>
                  <a:rPr kumimoji="1" lang="ja-JP" altLang="en-US" sz="2400" dirty="0"/>
                  <a:t>で</a:t>
                </a:r>
                <a:r>
                  <a:rPr kumimoji="1" lang="en-US" altLang="ja-JP" sz="2400" dirty="0"/>
                  <a:t>ATE</a:t>
                </a:r>
                <a:r>
                  <a:rPr kumimoji="1" lang="ja-JP" altLang="en-US" sz="2400" dirty="0"/>
                  <a:t>を求められる</a:t>
                </a:r>
                <a:r>
                  <a:rPr kumimoji="1" lang="en-US" altLang="ja-JP" sz="2400" dirty="0"/>
                  <a:t>[3].</a:t>
                </a:r>
              </a:p>
              <a:p>
                <a:pPr marL="133350" indent="0">
                  <a:buNone/>
                </a:pPr>
                <a:endParaRPr lang="en-US" altLang="ja-JP" sz="80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altLang="ja-JP" sz="2400">
                          <a:latin typeface="Cambria Math" panose="02040503050406030204" pitchFamily="18" charset="0"/>
                        </a:rPr>
                        <m:t>ATE</m:t>
                      </m:r>
                      <m:r>
                        <a:rPr lang="en-US" altLang="ja-JP" sz="240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𝑁</m:t>
                          </m:r>
                        </m:den>
                      </m:f>
                      <m:nary>
                        <m:naryPr>
                          <m:chr m:val="∑"/>
                          <m:limLoc m:val="subSup"/>
                          <m:ctrlPr>
                            <a:rPr lang="en-US" altLang="ja-JP" sz="2400" i="1">
                              <a:latin typeface="Cambria Math" panose="02040503050406030204" pitchFamily="18" charset="0"/>
                            </a:rPr>
                          </m:ctrlPr>
                        </m:naryPr>
                        <m:sub>
                          <m:r>
                            <m:rPr>
                              <m:brk m:alnAt="25"/>
                            </m:rPr>
                            <a:rPr lang="en-US" altLang="ja-JP" sz="2400" i="1">
                              <a:latin typeface="Cambria Math" panose="02040503050406030204" pitchFamily="18" charset="0"/>
                            </a:rPr>
                            <m:t>𝑖</m:t>
                          </m:r>
                        </m:sub>
                        <m:sup>
                          <m:r>
                            <a:rPr lang="en-US" altLang="ja-JP" sz="2400" i="1">
                              <a:latin typeface="Cambria Math" panose="02040503050406030204" pitchFamily="18" charset="0"/>
                            </a:rPr>
                            <m:t>𝑁</m:t>
                          </m:r>
                        </m:sup>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b="0" i="1" smtClean="0">
                                      <a:latin typeface="Cambria Math" panose="02040503050406030204" pitchFamily="18" charset="0"/>
                                    </a:rPr>
                                    <m:t>1</m:t>
                                  </m:r>
                                  <m:r>
                                    <a:rPr lang="en-US" altLang="ja-JP" sz="2400" i="1">
                                      <a:latin typeface="Cambria Math" panose="02040503050406030204" pitchFamily="18" charset="0"/>
                                    </a:rPr>
                                    <m:t>𝑖</m:t>
                                  </m:r>
                                </m:sub>
                              </m:sSub>
                            </m:num>
                            <m:den>
                              <m:r>
                                <a:rPr lang="en-US" altLang="ja-JP" sz="2400" b="0" i="1" smtClean="0">
                                  <a:latin typeface="Cambria Math" panose="02040503050406030204" pitchFamily="18" charset="0"/>
                                </a:rPr>
                                <m:t>𝑒</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𝑖</m:t>
                                  </m:r>
                                </m:sub>
                              </m:sSub>
                              <m:r>
                                <a:rPr lang="en-US" altLang="ja-JP" sz="2400" b="0" i="1" smtClean="0">
                                  <a:latin typeface="Cambria Math" panose="02040503050406030204" pitchFamily="18" charset="0"/>
                                </a:rPr>
                                <m:t>)</m:t>
                              </m:r>
                            </m:den>
                          </m:f>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𝑧</m:t>
                              </m:r>
                            </m:e>
                            <m:sub>
                              <m:r>
                                <a:rPr lang="en-US" altLang="ja-JP" sz="2400" i="1">
                                  <a:latin typeface="Cambria Math" panose="02040503050406030204" pitchFamily="18" charset="0"/>
                                </a:rPr>
                                <m:t>𝑖</m:t>
                              </m:r>
                            </m:sub>
                          </m:sSub>
                        </m:e>
                      </m:nary>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𝑁</m:t>
                          </m:r>
                        </m:den>
                      </m:f>
                      <m:nary>
                        <m:naryPr>
                          <m:chr m:val="∑"/>
                          <m:limLoc m:val="subSup"/>
                          <m:ctrlPr>
                            <a:rPr lang="en-US" altLang="ja-JP" sz="2400" i="1">
                              <a:latin typeface="Cambria Math" panose="02040503050406030204" pitchFamily="18" charset="0"/>
                            </a:rPr>
                          </m:ctrlPr>
                        </m:naryPr>
                        <m:sub>
                          <m:r>
                            <m:rPr>
                              <m:brk m:alnAt="25"/>
                            </m:rPr>
                            <a:rPr lang="en-US" altLang="ja-JP" sz="2400" i="1">
                              <a:latin typeface="Cambria Math" panose="02040503050406030204" pitchFamily="18" charset="0"/>
                            </a:rPr>
                            <m:t>𝑖</m:t>
                          </m:r>
                        </m:sub>
                        <m:sup>
                          <m:r>
                            <a:rPr lang="en-US" altLang="ja-JP" sz="2400" i="1">
                              <a:latin typeface="Cambria Math" panose="02040503050406030204" pitchFamily="18" charset="0"/>
                            </a:rPr>
                            <m:t>𝑁</m:t>
                          </m:r>
                        </m:sup>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b="0" i="1" smtClean="0">
                                      <a:latin typeface="Cambria Math" panose="02040503050406030204" pitchFamily="18" charset="0"/>
                                    </a:rPr>
                                    <m:t>0</m:t>
                                  </m:r>
                                  <m:r>
                                    <a:rPr lang="en-US" altLang="ja-JP" sz="2400" i="1">
                                      <a:latin typeface="Cambria Math" panose="02040503050406030204" pitchFamily="18" charset="0"/>
                                    </a:rPr>
                                    <m:t>𝑖</m:t>
                                  </m:r>
                                </m:sub>
                              </m:sSub>
                            </m:num>
                            <m:den>
                              <m: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𝑒</m:t>
                              </m:r>
                              <m:d>
                                <m:dPr>
                                  <m:ctrlPr>
                                    <a:rPr lang="en-US" altLang="ja-JP" sz="2400" b="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e>
                              </m:d>
                            </m:den>
                          </m:f>
                        </m:e>
                      </m:nary>
                      <m:d>
                        <m:dPr>
                          <m:ctrlPr>
                            <a:rPr lang="en-US" altLang="ja-JP" sz="2400" b="0" i="1">
                              <a:latin typeface="Cambria Math" panose="02040503050406030204" pitchFamily="18" charset="0"/>
                            </a:rPr>
                          </m:ctrlPr>
                        </m:dPr>
                        <m:e>
                          <m:r>
                            <a:rPr lang="en-US" altLang="ja-JP" sz="2400" i="1">
                              <a:latin typeface="Cambria Math" panose="02040503050406030204" pitchFamily="18" charset="0"/>
                            </a:rPr>
                            <m:t>1−</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𝑧</m:t>
                              </m:r>
                            </m:e>
                            <m:sub>
                              <m:r>
                                <a:rPr lang="en-US" altLang="ja-JP" sz="2400" i="1">
                                  <a:latin typeface="Cambria Math" panose="02040503050406030204" pitchFamily="18" charset="0"/>
                                </a:rPr>
                                <m:t>𝑖</m:t>
                              </m:r>
                            </m:sub>
                          </m:sSub>
                        </m:e>
                      </m:d>
                    </m:oMath>
                  </m:oMathPara>
                </a14:m>
                <a:endParaRPr lang="en-US" altLang="ja-JP" sz="800" dirty="0"/>
              </a:p>
              <a:p>
                <a:pPr marL="0" indent="0">
                  <a:buNone/>
                </a:pPr>
                <a:endParaRPr lang="en-US" altLang="ja-JP" sz="800" dirty="0"/>
              </a:p>
              <a:p>
                <a:pPr marL="0" indent="0">
                  <a:buNone/>
                </a:pPr>
                <a:r>
                  <a:rPr lang="en-US" altLang="ja-JP" sz="2000" dirty="0"/>
                  <a:t>N</a:t>
                </a:r>
                <a:r>
                  <a:rPr lang="ja-JP" altLang="en-US" sz="2000" dirty="0"/>
                  <a:t>は対象全体の数</a:t>
                </a:r>
                <a:r>
                  <a:rPr lang="en-US" altLang="ja-JP" sz="2000" dirty="0"/>
                  <a:t>, </a:t>
                </a:r>
                <a14:m>
                  <m:oMath xmlns:m="http://schemas.openxmlformats.org/officeDocument/2006/math">
                    <m:sSub>
                      <m:sSubPr>
                        <m:ctrlPr>
                          <a:rPr lang="en-US" altLang="ja-JP" sz="2000" i="1" smtClean="0">
                            <a:latin typeface="Cambria Math" panose="02040503050406030204" pitchFamily="18" charset="0"/>
                          </a:rPr>
                        </m:ctrlPr>
                      </m:sSubPr>
                      <m:e>
                        <m:r>
                          <a:rPr lang="en-US" altLang="ja-JP" sz="2000" i="1">
                            <a:latin typeface="Cambria Math" panose="02040503050406030204" pitchFamily="18" charset="0"/>
                          </a:rPr>
                          <m:t>𝑦</m:t>
                        </m:r>
                      </m:e>
                      <m:sub>
                        <m:r>
                          <a:rPr lang="en-US" altLang="ja-JP" sz="2000" b="0" i="1" smtClean="0">
                            <a:latin typeface="Cambria Math" panose="02040503050406030204" pitchFamily="18" charset="0"/>
                          </a:rPr>
                          <m:t>1</m:t>
                        </m:r>
                        <m:r>
                          <a:rPr lang="en-US" altLang="ja-JP" sz="2000" i="1">
                            <a:latin typeface="Cambria Math" panose="02040503050406030204" pitchFamily="18" charset="0"/>
                          </a:rPr>
                          <m:t>𝑖</m:t>
                        </m:r>
                      </m:sub>
                    </m:sSub>
                  </m:oMath>
                </a14:m>
                <a:r>
                  <a:rPr lang="ja-JP" altLang="en-US" sz="2000" dirty="0"/>
                  <a:t>は対象</a:t>
                </a:r>
                <a:r>
                  <a:rPr lang="en-US" altLang="ja-JP" sz="2000" dirty="0" err="1"/>
                  <a:t>i</a:t>
                </a:r>
                <a:r>
                  <a:rPr lang="ja-JP" altLang="en-US" sz="2000" dirty="0"/>
                  <a:t>が介入を受けた時の結果変数</a:t>
                </a:r>
                <a:r>
                  <a:rPr lang="en-US" altLang="ja-JP" sz="2000" dirty="0"/>
                  <a:t>,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𝑦</m:t>
                        </m:r>
                      </m:e>
                      <m:sub>
                        <m:r>
                          <a:rPr lang="en-US" altLang="ja-JP" sz="2000" b="0" i="1" smtClean="0">
                            <a:latin typeface="Cambria Math" panose="02040503050406030204" pitchFamily="18" charset="0"/>
                          </a:rPr>
                          <m:t>0</m:t>
                        </m:r>
                        <m:r>
                          <a:rPr lang="en-US" altLang="ja-JP" sz="2000" i="1">
                            <a:latin typeface="Cambria Math" panose="02040503050406030204" pitchFamily="18" charset="0"/>
                          </a:rPr>
                          <m:t>𝑖</m:t>
                        </m:r>
                      </m:sub>
                    </m:sSub>
                  </m:oMath>
                </a14:m>
                <a:r>
                  <a:rPr lang="ja-JP" altLang="en-US" sz="2000" dirty="0"/>
                  <a:t>は対象</a:t>
                </a:r>
                <a:r>
                  <a:rPr lang="en-US" altLang="ja-JP" sz="2000" dirty="0" err="1"/>
                  <a:t>i</a:t>
                </a:r>
                <a:r>
                  <a:rPr lang="ja-JP" altLang="en-US" sz="2000" dirty="0"/>
                  <a:t>が介入を受けなかった時の結果変数</a:t>
                </a:r>
                <a:r>
                  <a:rPr lang="en-US" altLang="ja-JP" sz="2000" dirty="0"/>
                  <a:t>,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i="1">
                            <a:latin typeface="Cambria Math" panose="02040503050406030204" pitchFamily="18" charset="0"/>
                          </a:rPr>
                          <m:t>𝑖</m:t>
                        </m:r>
                      </m:sub>
                    </m:sSub>
                  </m:oMath>
                </a14:m>
                <a:r>
                  <a:rPr lang="ja-JP" altLang="en-US" sz="2000" dirty="0"/>
                  <a:t>は対象</a:t>
                </a:r>
                <a:r>
                  <a:rPr lang="en-US" altLang="ja-JP" sz="2000" dirty="0" err="1"/>
                  <a:t>i</a:t>
                </a:r>
                <a:r>
                  <a:rPr lang="ja-JP" altLang="en-US" sz="2000" dirty="0"/>
                  <a:t>の共変量</a:t>
                </a:r>
                <a:r>
                  <a:rPr lang="en-US" altLang="ja-JP" sz="2000" dirty="0"/>
                  <a:t>,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𝑧</m:t>
                        </m:r>
                      </m:e>
                      <m:sub>
                        <m:r>
                          <a:rPr lang="en-US" altLang="ja-JP" sz="2000" i="1">
                            <a:latin typeface="Cambria Math" panose="02040503050406030204" pitchFamily="18" charset="0"/>
                          </a:rPr>
                          <m:t>𝑖</m:t>
                        </m:r>
                      </m:sub>
                    </m:sSub>
                    <m:r>
                      <a:rPr lang="ja-JP" altLang="en-US" sz="2000" i="1">
                        <a:latin typeface="Cambria Math" panose="02040503050406030204" pitchFamily="18" charset="0"/>
                      </a:rPr>
                      <m:t>は</m:t>
                    </m:r>
                  </m:oMath>
                </a14:m>
                <a:r>
                  <a:rPr lang="ja-JP" altLang="en-US" sz="2000" dirty="0"/>
                  <a:t>対象</a:t>
                </a:r>
                <a:r>
                  <a:rPr lang="en-US" altLang="ja-JP" sz="2000" dirty="0" err="1"/>
                  <a:t>i</a:t>
                </a:r>
                <a:r>
                  <a:rPr lang="ja-JP" altLang="en-US" sz="2000" dirty="0"/>
                  <a:t>の介入の有無</a:t>
                </a:r>
                <a:endParaRPr lang="en-US" altLang="ja-JP" sz="2000" dirty="0"/>
              </a:p>
              <a:p>
                <a:pPr marL="0" indent="0">
                  <a:buNone/>
                </a:pPr>
                <a:endParaRPr lang="en-US" altLang="ja-JP" sz="2400" dirty="0"/>
              </a:p>
              <a:p>
                <a:pPr marL="133350" indent="0">
                  <a:buNone/>
                </a:pPr>
                <a:endParaRPr kumimoji="1" lang="en-US" altLang="ja-JP" sz="2400" dirty="0"/>
              </a:p>
            </p:txBody>
          </p:sp>
        </mc:Choice>
        <mc:Fallback xmlns="">
          <p:sp>
            <p:nvSpPr>
              <p:cNvPr id="3" name="コンテンツ プレースホルダー 2">
                <a:extLst>
                  <a:ext uri="{FF2B5EF4-FFF2-40B4-BE49-F238E27FC236}">
                    <a16:creationId xmlns:a16="http://schemas.microsoft.com/office/drawing/2014/main" id="{35A7B6E6-839E-7A77-1C39-2AC446DD9FC7}"/>
                  </a:ext>
                </a:extLst>
              </p:cNvPr>
              <p:cNvSpPr>
                <a:spLocks noGrp="1" noRot="1" noChangeAspect="1" noMove="1" noResize="1" noEditPoints="1" noAdjustHandles="1" noChangeArrowheads="1" noChangeShapeType="1" noTextEdit="1"/>
              </p:cNvSpPr>
              <p:nvPr>
                <p:ph idx="1"/>
              </p:nvPr>
            </p:nvSpPr>
            <p:spPr>
              <a:xfrm>
                <a:off x="531221" y="957943"/>
                <a:ext cx="11026370" cy="5303520"/>
              </a:xfrm>
              <a:blipFill>
                <a:blip r:embed="rId3"/>
                <a:stretch>
                  <a:fillRect l="-553" t="-1839" r="-60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CE86FDEB-996C-350D-5563-BF7FCB75572A}"/>
              </a:ext>
            </a:extLst>
          </p:cNvPr>
          <p:cNvSpPr txBox="1"/>
          <p:nvPr/>
        </p:nvSpPr>
        <p:spPr>
          <a:xfrm>
            <a:off x="531221" y="5780782"/>
            <a:ext cx="11026371" cy="1077218"/>
          </a:xfrm>
          <a:prstGeom prst="rect">
            <a:avLst/>
          </a:prstGeom>
          <a:noFill/>
        </p:spPr>
        <p:txBody>
          <a:bodyPr wrap="square" rtlCol="0">
            <a:spAutoFit/>
          </a:bodyPr>
          <a:lstStyle/>
          <a:p>
            <a:r>
              <a:rPr kumimoji="1" lang="en-US" altLang="ja-JP" sz="1600" dirty="0"/>
              <a:t>[2]</a:t>
            </a:r>
            <a:r>
              <a:rPr lang="en" altLang="ja-JP" sz="1600" dirty="0">
                <a:effectLst/>
              </a:rPr>
              <a:t> Rosenbaum, P. R., and Rubin, D. B. 1983. The central role of the propensity score in observational studies for</a:t>
            </a:r>
            <a:r>
              <a:rPr lang="ja-JP" altLang="en-US" sz="1600" dirty="0"/>
              <a:t> </a:t>
            </a:r>
            <a:r>
              <a:rPr lang="en" altLang="ja-JP" sz="1600" dirty="0">
                <a:effectLst/>
              </a:rPr>
              <a:t>causal effects. </a:t>
            </a:r>
            <a:r>
              <a:rPr lang="en" altLang="ja-JP" sz="1600" i="1" dirty="0">
                <a:effectLst/>
              </a:rPr>
              <a:t>Biometrika </a:t>
            </a:r>
            <a:r>
              <a:rPr lang="en" altLang="ja-JP" sz="1600" dirty="0">
                <a:effectLst/>
              </a:rPr>
              <a:t>70(1):41–55. </a:t>
            </a:r>
            <a:endParaRPr kumimoji="1" lang="ja-JP" altLang="en-US" sz="1600" dirty="0"/>
          </a:p>
          <a:p>
            <a:r>
              <a:rPr kumimoji="1" lang="en-US" altLang="ja-JP" sz="1600" dirty="0"/>
              <a:t>[3]K. Hirano, G.W. </a:t>
            </a:r>
            <a:r>
              <a:rPr kumimoji="1" lang="en-US" altLang="ja-JP" sz="1600" dirty="0" err="1"/>
              <a:t>Imbens</a:t>
            </a:r>
            <a:r>
              <a:rPr kumimoji="1" lang="en-US" altLang="ja-JP" sz="1600" dirty="0"/>
              <a:t>, and G. Ridder, “Efficient estimation of average treatment effects using the estimated propensity score,” </a:t>
            </a:r>
            <a:r>
              <a:rPr kumimoji="1" lang="en-US" altLang="ja-JP" sz="1600" dirty="0" err="1"/>
              <a:t>Econometrica</a:t>
            </a:r>
            <a:r>
              <a:rPr kumimoji="1" lang="en-US" altLang="ja-JP" sz="1600" dirty="0"/>
              <a:t>, vol.71, no.4, pp.1161–1189, 2003.</a:t>
            </a:r>
            <a:endParaRPr kumimoji="1" lang="ja-JP" altLang="en-US" sz="1600" dirty="0"/>
          </a:p>
        </p:txBody>
      </p:sp>
    </p:spTree>
    <p:extLst>
      <p:ext uri="{BB962C8B-B14F-4D97-AF65-F5344CB8AC3E}">
        <p14:creationId xmlns:p14="http://schemas.microsoft.com/office/powerpoint/2010/main" val="42505710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0DF140-A4E1-8C31-3B8F-CC4325626BCE}"/>
              </a:ext>
            </a:extLst>
          </p:cNvPr>
          <p:cNvSpPr>
            <a:spLocks noGrp="1"/>
          </p:cNvSpPr>
          <p:nvPr>
            <p:ph type="title"/>
          </p:nvPr>
        </p:nvSpPr>
        <p:spPr/>
        <p:txBody>
          <a:bodyPr>
            <a:normAutofit/>
          </a:bodyPr>
          <a:lstStyle/>
          <a:p>
            <a:r>
              <a:rPr kumimoji="1" lang="ja-JP" altLang="en-US" sz="2900" dirty="0"/>
              <a:t>ベイジアンネットワーク</a:t>
            </a:r>
            <a:r>
              <a:rPr lang="ja-JP" altLang="en-US" sz="2900" dirty="0"/>
              <a:t>分類器を用いた</a:t>
            </a:r>
            <a:r>
              <a:rPr kumimoji="1" lang="ja-JP" altLang="en-US" sz="2900" dirty="0"/>
              <a:t>傾向スコアの推定方法</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8DA87EF-B878-B75E-9014-F60ACFFC08B4}"/>
                  </a:ext>
                </a:extLst>
              </p:cNvPr>
              <p:cNvSpPr>
                <a:spLocks noGrp="1"/>
              </p:cNvSpPr>
              <p:nvPr>
                <p:ph idx="1"/>
              </p:nvPr>
            </p:nvSpPr>
            <p:spPr>
              <a:xfrm>
                <a:off x="451262" y="1349115"/>
                <a:ext cx="10902538" cy="5372360"/>
              </a:xfrm>
            </p:spPr>
            <p:txBody>
              <a:bodyPr>
                <a:normAutofit/>
              </a:bodyPr>
              <a:lstStyle/>
              <a:p>
                <a:pPr marL="133350" indent="0">
                  <a:buNone/>
                </a:pPr>
                <a:r>
                  <a:rPr kumimoji="1" lang="ja-JP" altLang="en-US" dirty="0"/>
                  <a:t>学習したベイジアンネットワーク</a:t>
                </a:r>
                <a:r>
                  <a:rPr lang="ja-JP" altLang="en-US" dirty="0"/>
                  <a:t>分類器の構造を</a:t>
                </a:r>
                <a14:m>
                  <m:oMath xmlns:m="http://schemas.openxmlformats.org/officeDocument/2006/math">
                    <m:r>
                      <a:rPr lang="en-US" altLang="ja-JP" b="0" i="1" smtClean="0">
                        <a:latin typeface="Cambria Math" panose="02040503050406030204" pitchFamily="18" charset="0"/>
                      </a:rPr>
                      <m:t>𝐺</m:t>
                    </m:r>
                    <m:r>
                      <a:rPr lang="en-US" altLang="ja-JP" b="0" i="1" smtClean="0">
                        <a:latin typeface="Cambria Math" panose="02040503050406030204" pitchFamily="18" charset="0"/>
                      </a:rPr>
                      <m:t>, </m:t>
                    </m:r>
                  </m:oMath>
                </a14:m>
                <a:br>
                  <a:rPr kumimoji="1" lang="en-US" altLang="ja-JP" dirty="0"/>
                </a:br>
                <a:r>
                  <a:rPr kumimoji="1" lang="ja-JP" altLang="en-US" dirty="0"/>
                  <a:t>条件付き確率パラメータ集合を</a:t>
                </a:r>
                <a14:m>
                  <m:oMath xmlns:m="http://schemas.openxmlformats.org/officeDocument/2006/math">
                    <m:r>
                      <m:rPr>
                        <m:sty m:val="p"/>
                      </m:rPr>
                      <a:rPr kumimoji="1" lang="en-US" altLang="ja-JP" b="0" i="0" smtClean="0">
                        <a:latin typeface="Cambria Math" panose="02040503050406030204" pitchFamily="18" charset="0"/>
                      </a:rPr>
                      <m:t>Θ</m:t>
                    </m:r>
                  </m:oMath>
                </a14:m>
                <a:r>
                  <a:rPr kumimoji="1" lang="ja-JP" altLang="en-US" dirty="0"/>
                  <a:t>とすると</a:t>
                </a:r>
                <a:r>
                  <a:rPr kumimoji="1" lang="en-US" altLang="ja-JP" dirty="0"/>
                  <a:t>, </a:t>
                </a:r>
                <a:r>
                  <a:rPr kumimoji="1" lang="ja-JP" altLang="en-US" dirty="0"/>
                  <a:t>以下の式で傾向スコアが推定できる</a:t>
                </a:r>
                <a:endParaRPr kumimoji="1" lang="en-US" altLang="ja-JP" dirty="0"/>
              </a:p>
              <a:p>
                <a:pPr marL="133350" indent="0">
                  <a:buNone/>
                </a:pPr>
                <a:endParaRPr kumimoji="1" lang="en-US" altLang="ja-JP" dirty="0"/>
              </a:p>
              <a:p>
                <a:pPr marL="13335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𝑒</m:t>
                      </m:r>
                      <m:d>
                        <m:dPr>
                          <m:sep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e>
                          <m:r>
                            <a:rPr kumimoji="1" lang="en-US" altLang="ja-JP" b="0" i="1" smtClean="0">
                              <a:latin typeface="Cambria Math" panose="02040503050406030204" pitchFamily="18" charset="0"/>
                            </a:rPr>
                            <m:t>𝐺</m:t>
                          </m:r>
                          <m:r>
                            <a:rPr kumimoji="1" lang="en-US" altLang="ja-JP" b="0" i="1" smtClean="0">
                              <a:latin typeface="Cambria Math" panose="02040503050406030204" pitchFamily="18" charset="0"/>
                            </a:rPr>
                            <m:t>, </m:t>
                          </m:r>
                          <m:r>
                            <m:rPr>
                              <m:sty m:val="p"/>
                            </m:rPr>
                            <a:rPr kumimoji="1" lang="en-US" altLang="ja-JP" b="0" i="0" smtClean="0">
                              <a:latin typeface="Cambria Math" panose="02040503050406030204" pitchFamily="18" charset="0"/>
                            </a:rPr>
                            <m:t>Θ</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𝑝</m:t>
                      </m:r>
                      <m:d>
                        <m:dPr>
                          <m:sep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𝑧</m:t>
                          </m:r>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𝐺</m:t>
                          </m:r>
                          <m:r>
                            <a:rPr kumimoji="1" lang="en-US" altLang="ja-JP" b="0" i="1" smtClean="0">
                              <a:latin typeface="Cambria Math" panose="02040503050406030204" pitchFamily="18" charset="0"/>
                            </a:rPr>
                            <m:t>, </m:t>
                          </m:r>
                          <m:r>
                            <m:rPr>
                              <m:sty m:val="p"/>
                            </m:rPr>
                            <a:rPr kumimoji="1" lang="en-US" altLang="ja-JP" b="0" i="0" smtClean="0">
                              <a:latin typeface="Cambria Math" panose="02040503050406030204" pitchFamily="18" charset="0"/>
                            </a:rPr>
                            <m:t>Θ</m:t>
                          </m:r>
                        </m:e>
                      </m:d>
                    </m:oMath>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𝑝</m:t>
                      </m:r>
                      <m:d>
                        <m:dPr>
                          <m:sep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𝑧</m:t>
                          </m:r>
                          <m:r>
                            <a:rPr kumimoji="1" lang="en-US" altLang="ja-JP" b="0" i="1" smtClean="0">
                              <a:latin typeface="Cambria Math" panose="02040503050406030204" pitchFamily="18" charset="0"/>
                            </a:rPr>
                            <m:t>=1</m:t>
                          </m:r>
                        </m:e>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 …,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𝑛</m:t>
                              </m:r>
                            </m:sub>
                          </m:sSub>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𝐺</m:t>
                          </m:r>
                          <m:r>
                            <a:rPr kumimoji="1" lang="en-US" altLang="ja-JP" b="0" i="1" smtClean="0">
                              <a:latin typeface="Cambria Math" panose="02040503050406030204" pitchFamily="18" charset="0"/>
                            </a:rPr>
                            <m:t>, </m:t>
                          </m:r>
                          <m:r>
                            <m:rPr>
                              <m:sty m:val="p"/>
                            </m:rPr>
                            <a:rPr kumimoji="1" lang="en-US" altLang="ja-JP" b="0" i="0" smtClean="0">
                              <a:latin typeface="Cambria Math" panose="02040503050406030204" pitchFamily="18" charset="0"/>
                            </a:rPr>
                            <m:t>Θ</m:t>
                          </m:r>
                        </m:e>
                      </m:d>
                    </m:oMath>
                    <m:oMath xmlns:m="http://schemas.openxmlformats.org/officeDocument/2006/math">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𝑝</m:t>
                          </m:r>
                          <m:d>
                            <m:dPr>
                              <m:sep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𝑧</m:t>
                              </m:r>
                              <m:r>
                                <a:rPr kumimoji="1" lang="en-US" altLang="ja-JP" b="0" i="1" smtClean="0">
                                  <a:latin typeface="Cambria Math" panose="02040503050406030204" pitchFamily="18" charset="0"/>
                                </a:rPr>
                                <m:t>=1,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 …,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𝑛</m:t>
                                  </m:r>
                                </m:sub>
                              </m:sSub>
                            </m:e>
                            <m:e>
                              <m:r>
                                <a:rPr kumimoji="1" lang="en-US" altLang="ja-JP" b="0" i="1" smtClean="0">
                                  <a:latin typeface="Cambria Math" panose="02040503050406030204" pitchFamily="18" charset="0"/>
                                </a:rPr>
                                <m:t>𝐺</m:t>
                              </m:r>
                              <m:r>
                                <a:rPr kumimoji="1" lang="en-US" altLang="ja-JP" b="0" i="1" smtClean="0">
                                  <a:latin typeface="Cambria Math" panose="02040503050406030204" pitchFamily="18" charset="0"/>
                                </a:rPr>
                                <m:t>, </m:t>
                              </m:r>
                              <m:r>
                                <m:rPr>
                                  <m:sty m:val="p"/>
                                </m:rPr>
                                <a:rPr kumimoji="1" lang="en-US" altLang="ja-JP" b="0" i="0" smtClean="0">
                                  <a:latin typeface="Cambria Math" panose="02040503050406030204" pitchFamily="18" charset="0"/>
                                </a:rPr>
                                <m:t>Θ</m:t>
                              </m:r>
                            </m:e>
                          </m:d>
                        </m:num>
                        <m:den>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 …,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𝑛</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𝐺</m:t>
                          </m:r>
                          <m:r>
                            <a:rPr kumimoji="1" lang="en-US" altLang="ja-JP" b="0" i="1" smtClean="0">
                              <a:latin typeface="Cambria Math" panose="02040503050406030204" pitchFamily="18" charset="0"/>
                            </a:rPr>
                            <m:t>, </m:t>
                          </m:r>
                          <m:r>
                            <m:rPr>
                              <m:sty m:val="p"/>
                            </m:rPr>
                            <a:rPr kumimoji="1" lang="en-US" altLang="ja-JP" b="0" i="0" smtClean="0">
                              <a:latin typeface="Cambria Math" panose="02040503050406030204" pitchFamily="18" charset="0"/>
                            </a:rPr>
                            <m:t>Θ</m:t>
                          </m:r>
                          <m:r>
                            <a:rPr kumimoji="1" lang="en-US" altLang="ja-JP" b="0" i="1" smtClean="0">
                              <a:latin typeface="Cambria Math" panose="02040503050406030204" pitchFamily="18" charset="0"/>
                            </a:rPr>
                            <m:t>)</m:t>
                          </m:r>
                        </m:den>
                      </m:f>
                    </m:oMath>
                  </m:oMathPara>
                </a14:m>
                <a:endParaRPr kumimoji="1" lang="en-US" altLang="ja-JP" dirty="0"/>
              </a:p>
              <a:p>
                <a:pPr marL="133350" indent="0">
                  <a:buNone/>
                </a:pP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38DA87EF-B878-B75E-9014-F60ACFFC08B4}"/>
                  </a:ext>
                </a:extLst>
              </p:cNvPr>
              <p:cNvSpPr>
                <a:spLocks noGrp="1" noRot="1" noChangeAspect="1" noMove="1" noResize="1" noEditPoints="1" noAdjustHandles="1" noChangeArrowheads="1" noChangeShapeType="1" noTextEdit="1"/>
              </p:cNvSpPr>
              <p:nvPr>
                <p:ph idx="1"/>
              </p:nvPr>
            </p:nvSpPr>
            <p:spPr>
              <a:xfrm>
                <a:off x="451262" y="1349115"/>
                <a:ext cx="10902538" cy="5372360"/>
              </a:xfrm>
              <a:blipFill>
                <a:blip r:embed="rId3"/>
                <a:stretch>
                  <a:fillRect t="-147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437918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CE4478F-48D4-D3E8-DB1C-526E9BCD711C}"/>
            </a:ext>
          </a:extLst>
        </p:cNvPr>
        <p:cNvGrpSpPr/>
        <p:nvPr/>
      </p:nvGrpSpPr>
      <p:grpSpPr>
        <a:xfrm>
          <a:off x="0" y="0"/>
          <a:ext cx="0" cy="0"/>
          <a:chOff x="0" y="0"/>
          <a:chExt cx="0" cy="0"/>
        </a:xfrm>
      </p:grpSpPr>
      <p:sp>
        <p:nvSpPr>
          <p:cNvPr id="49" name="正方形/長方形 48">
            <a:extLst>
              <a:ext uri="{FF2B5EF4-FFF2-40B4-BE49-F238E27FC236}">
                <a16:creationId xmlns:a16="http://schemas.microsoft.com/office/drawing/2014/main" id="{328429DE-5045-5A00-315E-9C65A2A7C469}"/>
              </a:ext>
            </a:extLst>
          </p:cNvPr>
          <p:cNvSpPr/>
          <p:nvPr/>
        </p:nvSpPr>
        <p:spPr>
          <a:xfrm>
            <a:off x="6818346" y="2475137"/>
            <a:ext cx="2630230" cy="3224675"/>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02AA8EB1-10EB-D14E-FFDD-4DCFDF4426CC}"/>
              </a:ext>
            </a:extLst>
          </p:cNvPr>
          <p:cNvSpPr/>
          <p:nvPr/>
        </p:nvSpPr>
        <p:spPr>
          <a:xfrm>
            <a:off x="1137684" y="2491643"/>
            <a:ext cx="2140246" cy="3224675"/>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CA37F30-02E5-D99F-07DC-0415E0BEACAA}"/>
              </a:ext>
            </a:extLst>
          </p:cNvPr>
          <p:cNvSpPr>
            <a:spLocks noGrp="1"/>
          </p:cNvSpPr>
          <p:nvPr>
            <p:ph type="title"/>
          </p:nvPr>
        </p:nvSpPr>
        <p:spPr>
          <a:xfrm>
            <a:off x="0" y="18730"/>
            <a:ext cx="11783627" cy="887267"/>
          </a:xfrm>
        </p:spPr>
        <p:txBody>
          <a:bodyPr/>
          <a:lstStyle/>
          <a:p>
            <a:r>
              <a:rPr kumimoji="1" lang="ja-JP" altLang="en-US" dirty="0"/>
              <a:t>傾向スコア</a:t>
            </a:r>
          </a:p>
        </p:txBody>
      </p:sp>
      <p:sp>
        <p:nvSpPr>
          <p:cNvPr id="3" name="コンテンツ プレースホルダー 2">
            <a:extLst>
              <a:ext uri="{FF2B5EF4-FFF2-40B4-BE49-F238E27FC236}">
                <a16:creationId xmlns:a16="http://schemas.microsoft.com/office/drawing/2014/main" id="{1C2F6C2B-7BE5-5107-2CEF-69BAB34D0900}"/>
              </a:ext>
            </a:extLst>
          </p:cNvPr>
          <p:cNvSpPr>
            <a:spLocks noGrp="1"/>
          </p:cNvSpPr>
          <p:nvPr>
            <p:ph idx="1"/>
          </p:nvPr>
        </p:nvSpPr>
        <p:spPr>
          <a:xfrm>
            <a:off x="598543" y="859883"/>
            <a:ext cx="10172238" cy="1387090"/>
          </a:xfrm>
        </p:spPr>
        <p:txBody>
          <a:bodyPr/>
          <a:lstStyle/>
          <a:p>
            <a:pPr marL="0" indent="0">
              <a:buNone/>
            </a:pPr>
            <a:r>
              <a:rPr kumimoji="1" lang="en-US" altLang="ja-JP" sz="2800" dirty="0"/>
              <a:t>Rosenbaum &amp; Rubin [2] </a:t>
            </a:r>
            <a:r>
              <a:rPr kumimoji="1" lang="ja-JP" altLang="en-US" sz="2800" dirty="0"/>
              <a:t>は傾向スコアを用いた共変量調整法を提案した</a:t>
            </a:r>
            <a:r>
              <a:rPr kumimoji="1" lang="en-US" altLang="ja-JP" sz="2800" dirty="0"/>
              <a:t>.</a:t>
            </a:r>
          </a:p>
          <a:p>
            <a:pPr marL="0" indent="0">
              <a:buNone/>
            </a:pPr>
            <a:r>
              <a:rPr kumimoji="1" lang="ja-JP" altLang="en-US" dirty="0"/>
              <a:t>傾向スコア</a:t>
            </a:r>
            <a:r>
              <a:rPr kumimoji="1" lang="en-US" altLang="ja-JP" dirty="0"/>
              <a:t>e(x)</a:t>
            </a:r>
            <a:r>
              <a:rPr kumimoji="1" lang="ja-JP" altLang="en-US" dirty="0"/>
              <a:t>：対象が介入を受ける確率</a:t>
            </a:r>
            <a:endParaRPr kumimoji="1" lang="en-US" altLang="ja-JP" dirty="0"/>
          </a:p>
          <a:p>
            <a:pPr marL="0" indent="0">
              <a:buNone/>
            </a:pPr>
            <a:endParaRPr kumimoji="1" lang="en-US" altLang="ja-JP" dirty="0"/>
          </a:p>
        </p:txBody>
      </p:sp>
      <p:grpSp>
        <p:nvGrpSpPr>
          <p:cNvPr id="31" name="グループ化 30">
            <a:extLst>
              <a:ext uri="{FF2B5EF4-FFF2-40B4-BE49-F238E27FC236}">
                <a16:creationId xmlns:a16="http://schemas.microsoft.com/office/drawing/2014/main" id="{173E1DB2-0544-5761-80F1-225239E55C95}"/>
              </a:ext>
            </a:extLst>
          </p:cNvPr>
          <p:cNvGrpSpPr/>
          <p:nvPr/>
        </p:nvGrpSpPr>
        <p:grpSpPr>
          <a:xfrm>
            <a:off x="1137684" y="4510971"/>
            <a:ext cx="3687726" cy="964792"/>
            <a:chOff x="838200" y="2514600"/>
            <a:chExt cx="3687726" cy="964792"/>
          </a:xfrm>
        </p:grpSpPr>
        <p:pic>
          <p:nvPicPr>
            <p:cNvPr id="7" name="グラフィックス 6" descr="男の人">
              <a:extLst>
                <a:ext uri="{FF2B5EF4-FFF2-40B4-BE49-F238E27FC236}">
                  <a16:creationId xmlns:a16="http://schemas.microsoft.com/office/drawing/2014/main" id="{4433A635-25B4-9417-2962-840967972A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8200" y="2514600"/>
              <a:ext cx="914400" cy="914400"/>
            </a:xfrm>
            <a:prstGeom prst="rect">
              <a:avLst/>
            </a:prstGeom>
          </p:spPr>
        </p:pic>
        <p:pic>
          <p:nvPicPr>
            <p:cNvPr id="9" name="グラフィックス 8" descr="女の人">
              <a:extLst>
                <a:ext uri="{FF2B5EF4-FFF2-40B4-BE49-F238E27FC236}">
                  <a16:creationId xmlns:a16="http://schemas.microsoft.com/office/drawing/2014/main" id="{37DD1462-7415-4E8F-44E5-4FA561CF713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95400" y="2514600"/>
              <a:ext cx="914400" cy="914400"/>
            </a:xfrm>
            <a:prstGeom prst="rect">
              <a:avLst/>
            </a:prstGeom>
          </p:spPr>
        </p:pic>
        <p:pic>
          <p:nvPicPr>
            <p:cNvPr id="11" name="グラフィックス 10" descr="子供と風船">
              <a:extLst>
                <a:ext uri="{FF2B5EF4-FFF2-40B4-BE49-F238E27FC236}">
                  <a16:creationId xmlns:a16="http://schemas.microsoft.com/office/drawing/2014/main" id="{21B3FDAB-2DCD-E7F1-9FF8-EDC3768BA41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752600" y="2514600"/>
              <a:ext cx="914400" cy="914400"/>
            </a:xfrm>
            <a:prstGeom prst="rect">
              <a:avLst/>
            </a:prstGeom>
          </p:spPr>
        </p:pic>
        <p:pic>
          <p:nvPicPr>
            <p:cNvPr id="14" name="グラフィックス 13" descr="男の人">
              <a:extLst>
                <a:ext uri="{FF2B5EF4-FFF2-40B4-BE49-F238E27FC236}">
                  <a16:creationId xmlns:a16="http://schemas.microsoft.com/office/drawing/2014/main" id="{664BFF8B-8CA2-23D3-9786-149FD352423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97126" y="2514600"/>
              <a:ext cx="914400" cy="914400"/>
            </a:xfrm>
            <a:prstGeom prst="rect">
              <a:avLst/>
            </a:prstGeom>
          </p:spPr>
        </p:pic>
        <p:pic>
          <p:nvPicPr>
            <p:cNvPr id="15" name="グラフィックス 14" descr="女の人">
              <a:extLst>
                <a:ext uri="{FF2B5EF4-FFF2-40B4-BE49-F238E27FC236}">
                  <a16:creationId xmlns:a16="http://schemas.microsoft.com/office/drawing/2014/main" id="{1D1BFCC6-E82F-F07C-1F88-AAC9271D4A1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54326" y="2514600"/>
              <a:ext cx="914400" cy="914400"/>
            </a:xfrm>
            <a:prstGeom prst="rect">
              <a:avLst/>
            </a:prstGeom>
          </p:spPr>
        </p:pic>
        <p:pic>
          <p:nvPicPr>
            <p:cNvPr id="16" name="グラフィックス 15" descr="子供と風船">
              <a:extLst>
                <a:ext uri="{FF2B5EF4-FFF2-40B4-BE49-F238E27FC236}">
                  <a16:creationId xmlns:a16="http://schemas.microsoft.com/office/drawing/2014/main" id="{B85907B3-3284-A6C1-D0B8-642B1834E7B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611526" y="2514600"/>
              <a:ext cx="914400" cy="914400"/>
            </a:xfrm>
            <a:prstGeom prst="rect">
              <a:avLst/>
            </a:prstGeom>
          </p:spPr>
        </p:pic>
        <p:pic>
          <p:nvPicPr>
            <p:cNvPr id="18" name="グラフィックス 17" descr="杖を持った男性">
              <a:extLst>
                <a:ext uri="{FF2B5EF4-FFF2-40B4-BE49-F238E27FC236}">
                  <a16:creationId xmlns:a16="http://schemas.microsoft.com/office/drawing/2014/main" id="{CC0896BF-D792-E277-D515-4B292905639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239926" y="2564992"/>
              <a:ext cx="914400" cy="914400"/>
            </a:xfrm>
            <a:prstGeom prst="rect">
              <a:avLst/>
            </a:prstGeom>
          </p:spPr>
        </p:pic>
      </p:grpSp>
      <p:pic>
        <p:nvPicPr>
          <p:cNvPr id="25" name="図 24">
            <a:extLst>
              <a:ext uri="{FF2B5EF4-FFF2-40B4-BE49-F238E27FC236}">
                <a16:creationId xmlns:a16="http://schemas.microsoft.com/office/drawing/2014/main" id="{D2425A21-D602-5EEB-89F4-CE14432E1635}"/>
              </a:ext>
            </a:extLst>
          </p:cNvPr>
          <p:cNvPicPr>
            <a:picLocks noChangeAspect="1"/>
          </p:cNvPicPr>
          <p:nvPr/>
        </p:nvPicPr>
        <p:blipFill>
          <a:blip r:embed="rId11"/>
          <a:srcRect l="6046" r="7694"/>
          <a:stretch/>
        </p:blipFill>
        <p:spPr>
          <a:xfrm>
            <a:off x="1275907" y="2987440"/>
            <a:ext cx="1971898" cy="914400"/>
          </a:xfrm>
          <a:prstGeom prst="rect">
            <a:avLst/>
          </a:prstGeom>
        </p:spPr>
      </p:pic>
      <p:grpSp>
        <p:nvGrpSpPr>
          <p:cNvPr id="4" name="グループ化 3">
            <a:extLst>
              <a:ext uri="{FF2B5EF4-FFF2-40B4-BE49-F238E27FC236}">
                <a16:creationId xmlns:a16="http://schemas.microsoft.com/office/drawing/2014/main" id="{C9A4A8B2-FCF8-50B5-163B-90BD5E6EB384}"/>
              </a:ext>
            </a:extLst>
          </p:cNvPr>
          <p:cNvGrpSpPr/>
          <p:nvPr/>
        </p:nvGrpSpPr>
        <p:grpSpPr>
          <a:xfrm>
            <a:off x="3040026" y="2973486"/>
            <a:ext cx="1803991" cy="928354"/>
            <a:chOff x="1340588" y="1855077"/>
            <a:chExt cx="1803991" cy="928354"/>
          </a:xfrm>
        </p:grpSpPr>
        <p:pic>
          <p:nvPicPr>
            <p:cNvPr id="19" name="グラフィックス 18" descr="杖を持った男性">
              <a:extLst>
                <a:ext uri="{FF2B5EF4-FFF2-40B4-BE49-F238E27FC236}">
                  <a16:creationId xmlns:a16="http://schemas.microsoft.com/office/drawing/2014/main" id="{D35DCE7E-0F7E-A3D3-805C-ED1C2B05AF5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40588" y="1857789"/>
              <a:ext cx="914400" cy="914400"/>
            </a:xfrm>
            <a:prstGeom prst="rect">
              <a:avLst/>
            </a:prstGeom>
          </p:spPr>
        </p:pic>
        <p:pic>
          <p:nvPicPr>
            <p:cNvPr id="20" name="グラフィックス 19" descr="杖を持った男性">
              <a:extLst>
                <a:ext uri="{FF2B5EF4-FFF2-40B4-BE49-F238E27FC236}">
                  <a16:creationId xmlns:a16="http://schemas.microsoft.com/office/drawing/2014/main" id="{06C086FD-D510-4D94-60ED-1ADB72A013B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775637" y="1855077"/>
              <a:ext cx="914400" cy="914400"/>
            </a:xfrm>
            <a:prstGeom prst="rect">
              <a:avLst/>
            </a:prstGeom>
          </p:spPr>
        </p:pic>
        <p:pic>
          <p:nvPicPr>
            <p:cNvPr id="21" name="グラフィックス 20" descr="杖を持った男性">
              <a:extLst>
                <a:ext uri="{FF2B5EF4-FFF2-40B4-BE49-F238E27FC236}">
                  <a16:creationId xmlns:a16="http://schemas.microsoft.com/office/drawing/2014/main" id="{9ED94EBB-E577-B1D8-A3E7-86E85406CD2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230179" y="1869031"/>
              <a:ext cx="914400" cy="914400"/>
            </a:xfrm>
            <a:prstGeom prst="rect">
              <a:avLst/>
            </a:prstGeom>
          </p:spPr>
        </p:pic>
      </p:grpSp>
      <p:sp>
        <p:nvSpPr>
          <p:cNvPr id="26" name="矢印: 右 25">
            <a:extLst>
              <a:ext uri="{FF2B5EF4-FFF2-40B4-BE49-F238E27FC236}">
                <a16:creationId xmlns:a16="http://schemas.microsoft.com/office/drawing/2014/main" id="{5A85580D-DCC6-7718-4FC6-11314161653C}"/>
              </a:ext>
            </a:extLst>
          </p:cNvPr>
          <p:cNvSpPr/>
          <p:nvPr/>
        </p:nvSpPr>
        <p:spPr>
          <a:xfrm>
            <a:off x="5175618" y="3079165"/>
            <a:ext cx="949842" cy="4784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右 26">
            <a:extLst>
              <a:ext uri="{FF2B5EF4-FFF2-40B4-BE49-F238E27FC236}">
                <a16:creationId xmlns:a16="http://schemas.microsoft.com/office/drawing/2014/main" id="{3B5356B2-B8CE-B5DF-3235-ABE6D9FAF53F}"/>
              </a:ext>
            </a:extLst>
          </p:cNvPr>
          <p:cNvSpPr/>
          <p:nvPr/>
        </p:nvSpPr>
        <p:spPr>
          <a:xfrm>
            <a:off x="5175618" y="4800781"/>
            <a:ext cx="949842" cy="4784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テキスト ボックス 27">
            <a:extLst>
              <a:ext uri="{FF2B5EF4-FFF2-40B4-BE49-F238E27FC236}">
                <a16:creationId xmlns:a16="http://schemas.microsoft.com/office/drawing/2014/main" id="{33F4D09F-641C-4A60-F2EB-6A324F8E77EB}"/>
              </a:ext>
            </a:extLst>
          </p:cNvPr>
          <p:cNvSpPr txBox="1"/>
          <p:nvPr/>
        </p:nvSpPr>
        <p:spPr>
          <a:xfrm>
            <a:off x="4891639" y="4113018"/>
            <a:ext cx="2179675" cy="523220"/>
          </a:xfrm>
          <a:prstGeom prst="rect">
            <a:avLst/>
          </a:prstGeom>
          <a:noFill/>
        </p:spPr>
        <p:txBody>
          <a:bodyPr wrap="square" rtlCol="0">
            <a:spAutoFit/>
          </a:bodyPr>
          <a:lstStyle/>
          <a:p>
            <a:r>
              <a:rPr lang="ja-JP" altLang="en-US" sz="2800" b="1" dirty="0"/>
              <a:t>介入なし</a:t>
            </a:r>
            <a:endParaRPr kumimoji="1" lang="ja-JP" altLang="en-US" sz="2800" b="1" dirty="0"/>
          </a:p>
        </p:txBody>
      </p:sp>
      <p:sp>
        <p:nvSpPr>
          <p:cNvPr id="29" name="テキスト ボックス 28">
            <a:extLst>
              <a:ext uri="{FF2B5EF4-FFF2-40B4-BE49-F238E27FC236}">
                <a16:creationId xmlns:a16="http://schemas.microsoft.com/office/drawing/2014/main" id="{DE284B1C-8A6C-C190-CCAE-AA8DCF395CE2}"/>
              </a:ext>
            </a:extLst>
          </p:cNvPr>
          <p:cNvSpPr txBox="1"/>
          <p:nvPr/>
        </p:nvSpPr>
        <p:spPr>
          <a:xfrm>
            <a:off x="4896513" y="2402194"/>
            <a:ext cx="2179675" cy="523220"/>
          </a:xfrm>
          <a:prstGeom prst="rect">
            <a:avLst/>
          </a:prstGeom>
          <a:noFill/>
        </p:spPr>
        <p:txBody>
          <a:bodyPr wrap="square" rtlCol="0">
            <a:spAutoFit/>
          </a:bodyPr>
          <a:lstStyle/>
          <a:p>
            <a:r>
              <a:rPr lang="ja-JP" altLang="en-US" sz="2800" b="1" dirty="0"/>
              <a:t>介入あり</a:t>
            </a:r>
            <a:endParaRPr kumimoji="1" lang="ja-JP" altLang="en-US" sz="2800" b="1" dirty="0"/>
          </a:p>
        </p:txBody>
      </p:sp>
      <p:sp>
        <p:nvSpPr>
          <p:cNvPr id="32" name="テキスト ボックス 31">
            <a:extLst>
              <a:ext uri="{FF2B5EF4-FFF2-40B4-BE49-F238E27FC236}">
                <a16:creationId xmlns:a16="http://schemas.microsoft.com/office/drawing/2014/main" id="{36CCCD06-898E-C194-81ED-825FE706D504}"/>
              </a:ext>
            </a:extLst>
          </p:cNvPr>
          <p:cNvSpPr txBox="1"/>
          <p:nvPr/>
        </p:nvSpPr>
        <p:spPr>
          <a:xfrm>
            <a:off x="9516576" y="4742994"/>
            <a:ext cx="1691464" cy="523220"/>
          </a:xfrm>
          <a:prstGeom prst="rect">
            <a:avLst/>
          </a:prstGeom>
          <a:noFill/>
        </p:spPr>
        <p:txBody>
          <a:bodyPr wrap="square" rtlCol="0">
            <a:spAutoFit/>
          </a:bodyPr>
          <a:lstStyle/>
          <a:p>
            <a:r>
              <a:rPr lang="ja-JP" altLang="en-US" sz="2800" b="1" dirty="0">
                <a:solidFill>
                  <a:srgbClr val="C00000"/>
                </a:solidFill>
              </a:rPr>
              <a:t>比較可能</a:t>
            </a:r>
            <a:endParaRPr kumimoji="1" lang="ja-JP" altLang="en-US" sz="2800" b="1" dirty="0">
              <a:solidFill>
                <a:srgbClr val="C00000"/>
              </a:solidFill>
            </a:endParaRPr>
          </a:p>
        </p:txBody>
      </p:sp>
      <p:grpSp>
        <p:nvGrpSpPr>
          <p:cNvPr id="22" name="グループ化 21">
            <a:extLst>
              <a:ext uri="{FF2B5EF4-FFF2-40B4-BE49-F238E27FC236}">
                <a16:creationId xmlns:a16="http://schemas.microsoft.com/office/drawing/2014/main" id="{F7A474C1-DBDB-BAB4-337D-32AD1DB55A47}"/>
              </a:ext>
            </a:extLst>
          </p:cNvPr>
          <p:cNvGrpSpPr/>
          <p:nvPr/>
        </p:nvGrpSpPr>
        <p:grpSpPr>
          <a:xfrm>
            <a:off x="6997771" y="4661865"/>
            <a:ext cx="2316126" cy="964792"/>
            <a:chOff x="838200" y="2514600"/>
            <a:chExt cx="2316126" cy="964792"/>
          </a:xfrm>
        </p:grpSpPr>
        <p:pic>
          <p:nvPicPr>
            <p:cNvPr id="23" name="グラフィックス 22" descr="男の人">
              <a:extLst>
                <a:ext uri="{FF2B5EF4-FFF2-40B4-BE49-F238E27FC236}">
                  <a16:creationId xmlns:a16="http://schemas.microsoft.com/office/drawing/2014/main" id="{F181EED4-790B-ADFF-1FA7-03D9E555A3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8200" y="2514600"/>
              <a:ext cx="914400" cy="914400"/>
            </a:xfrm>
            <a:prstGeom prst="rect">
              <a:avLst/>
            </a:prstGeom>
          </p:spPr>
        </p:pic>
        <p:pic>
          <p:nvPicPr>
            <p:cNvPr id="24" name="グラフィックス 23" descr="女の人">
              <a:extLst>
                <a:ext uri="{FF2B5EF4-FFF2-40B4-BE49-F238E27FC236}">
                  <a16:creationId xmlns:a16="http://schemas.microsoft.com/office/drawing/2014/main" id="{983F99FE-3002-5C3A-3C4F-C9617F7ABDF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95400" y="2514600"/>
              <a:ext cx="914400" cy="914400"/>
            </a:xfrm>
            <a:prstGeom prst="rect">
              <a:avLst/>
            </a:prstGeom>
          </p:spPr>
        </p:pic>
        <p:pic>
          <p:nvPicPr>
            <p:cNvPr id="33" name="グラフィックス 32" descr="子供と風船">
              <a:extLst>
                <a:ext uri="{FF2B5EF4-FFF2-40B4-BE49-F238E27FC236}">
                  <a16:creationId xmlns:a16="http://schemas.microsoft.com/office/drawing/2014/main" id="{7F6A375A-894A-2AAB-634D-AE089C1CCD9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752600" y="2514600"/>
              <a:ext cx="914400" cy="914400"/>
            </a:xfrm>
            <a:prstGeom prst="rect">
              <a:avLst/>
            </a:prstGeom>
          </p:spPr>
        </p:pic>
        <p:pic>
          <p:nvPicPr>
            <p:cNvPr id="37" name="グラフィックス 36" descr="杖を持った男性">
              <a:extLst>
                <a:ext uri="{FF2B5EF4-FFF2-40B4-BE49-F238E27FC236}">
                  <a16:creationId xmlns:a16="http://schemas.microsoft.com/office/drawing/2014/main" id="{2CFC5A5C-7F3B-609A-9C72-6128E36AE1B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239926" y="2564992"/>
              <a:ext cx="914400" cy="914400"/>
            </a:xfrm>
            <a:prstGeom prst="rect">
              <a:avLst/>
            </a:prstGeom>
          </p:spPr>
        </p:pic>
      </p:grpSp>
      <p:pic>
        <p:nvPicPr>
          <p:cNvPr id="38" name="図 37">
            <a:extLst>
              <a:ext uri="{FF2B5EF4-FFF2-40B4-BE49-F238E27FC236}">
                <a16:creationId xmlns:a16="http://schemas.microsoft.com/office/drawing/2014/main" id="{E50428D0-40BE-B2AA-8062-B6F84692BDAA}"/>
              </a:ext>
            </a:extLst>
          </p:cNvPr>
          <p:cNvPicPr>
            <a:picLocks noChangeAspect="1"/>
          </p:cNvPicPr>
          <p:nvPr/>
        </p:nvPicPr>
        <p:blipFill>
          <a:blip r:embed="rId11"/>
          <a:stretch>
            <a:fillRect/>
          </a:stretch>
        </p:blipFill>
        <p:spPr>
          <a:xfrm>
            <a:off x="6997771" y="3138334"/>
            <a:ext cx="2286000" cy="914400"/>
          </a:xfrm>
          <a:prstGeom prst="rect">
            <a:avLst/>
          </a:prstGeom>
        </p:spPr>
      </p:pic>
      <p:sp>
        <p:nvSpPr>
          <p:cNvPr id="52" name="テキスト ボックス 51">
            <a:extLst>
              <a:ext uri="{FF2B5EF4-FFF2-40B4-BE49-F238E27FC236}">
                <a16:creationId xmlns:a16="http://schemas.microsoft.com/office/drawing/2014/main" id="{0FFAD9F1-1D87-5F0D-6F99-81F93FD76302}"/>
              </a:ext>
            </a:extLst>
          </p:cNvPr>
          <p:cNvSpPr txBox="1"/>
          <p:nvPr/>
        </p:nvSpPr>
        <p:spPr>
          <a:xfrm>
            <a:off x="676087" y="6107367"/>
            <a:ext cx="11026371" cy="584775"/>
          </a:xfrm>
          <a:prstGeom prst="rect">
            <a:avLst/>
          </a:prstGeom>
          <a:noFill/>
        </p:spPr>
        <p:txBody>
          <a:bodyPr wrap="square" rtlCol="0">
            <a:spAutoFit/>
          </a:bodyPr>
          <a:lstStyle/>
          <a:p>
            <a:r>
              <a:rPr kumimoji="1" lang="en-US" altLang="ja-JP" sz="1600" dirty="0"/>
              <a:t>[2]</a:t>
            </a:r>
            <a:r>
              <a:rPr lang="en" altLang="ja-JP" sz="1600" dirty="0">
                <a:effectLst/>
              </a:rPr>
              <a:t> Rosenbaum, P. R., and Rubin, D. B. 1983. The central role of the propensity score in observational studies for</a:t>
            </a:r>
            <a:r>
              <a:rPr lang="ja-JP" altLang="en-US" sz="1600" dirty="0"/>
              <a:t> </a:t>
            </a:r>
            <a:r>
              <a:rPr lang="en" altLang="ja-JP" sz="1600" dirty="0">
                <a:effectLst/>
              </a:rPr>
              <a:t>causal effects. </a:t>
            </a:r>
            <a:r>
              <a:rPr lang="en" altLang="ja-JP" sz="1600" i="1" dirty="0">
                <a:effectLst/>
              </a:rPr>
              <a:t>Biometrika </a:t>
            </a:r>
            <a:r>
              <a:rPr lang="en" altLang="ja-JP" sz="1600" dirty="0">
                <a:effectLst/>
              </a:rPr>
              <a:t>70(1):41–55. </a:t>
            </a:r>
            <a:endParaRPr kumimoji="1" lang="ja-JP" altLang="en-US" sz="1600" dirty="0"/>
          </a:p>
        </p:txBody>
      </p:sp>
      <p:sp>
        <p:nvSpPr>
          <p:cNvPr id="53" name="テキスト ボックス 52">
            <a:extLst>
              <a:ext uri="{FF2B5EF4-FFF2-40B4-BE49-F238E27FC236}">
                <a16:creationId xmlns:a16="http://schemas.microsoft.com/office/drawing/2014/main" id="{3D85BC14-2B1E-E1BB-1A66-8C74CA0BEA01}"/>
              </a:ext>
            </a:extLst>
          </p:cNvPr>
          <p:cNvSpPr txBox="1"/>
          <p:nvPr/>
        </p:nvSpPr>
        <p:spPr>
          <a:xfrm>
            <a:off x="9509712" y="3811809"/>
            <a:ext cx="2388999" cy="954107"/>
          </a:xfrm>
          <a:prstGeom prst="rect">
            <a:avLst/>
          </a:prstGeom>
          <a:noFill/>
        </p:spPr>
        <p:txBody>
          <a:bodyPr wrap="square" rtlCol="0">
            <a:spAutoFit/>
          </a:bodyPr>
          <a:lstStyle/>
          <a:p>
            <a:r>
              <a:rPr lang="ja-JP" altLang="en-US" sz="2800" b="1" dirty="0">
                <a:solidFill>
                  <a:srgbClr val="C00000"/>
                </a:solidFill>
              </a:rPr>
              <a:t>傾向スコア</a:t>
            </a:r>
            <a:r>
              <a:rPr kumimoji="1" lang="ja-JP" altLang="en-US" sz="2800" b="1" dirty="0">
                <a:solidFill>
                  <a:srgbClr val="C00000"/>
                </a:solidFill>
              </a:rPr>
              <a:t>が</a:t>
            </a:r>
            <a:endParaRPr kumimoji="1" lang="en-US" altLang="ja-JP" sz="2800" b="1" dirty="0">
              <a:solidFill>
                <a:srgbClr val="C00000"/>
              </a:solidFill>
            </a:endParaRPr>
          </a:p>
          <a:p>
            <a:r>
              <a:rPr kumimoji="1" lang="ja-JP" altLang="en-US" sz="2800" b="1" dirty="0">
                <a:solidFill>
                  <a:srgbClr val="C00000"/>
                </a:solidFill>
              </a:rPr>
              <a:t>等しいペアで</a:t>
            </a:r>
          </a:p>
        </p:txBody>
      </p:sp>
      <p:cxnSp>
        <p:nvCxnSpPr>
          <p:cNvPr id="54" name="直線矢印コネクタ 53">
            <a:extLst>
              <a:ext uri="{FF2B5EF4-FFF2-40B4-BE49-F238E27FC236}">
                <a16:creationId xmlns:a16="http://schemas.microsoft.com/office/drawing/2014/main" id="{34F768C1-9570-1CCE-7BD5-81237AA8A896}"/>
              </a:ext>
            </a:extLst>
          </p:cNvPr>
          <p:cNvCxnSpPr>
            <a:cxnSpLocks/>
          </p:cNvCxnSpPr>
          <p:nvPr/>
        </p:nvCxnSpPr>
        <p:spPr>
          <a:xfrm flipV="1">
            <a:off x="8828119" y="4052734"/>
            <a:ext cx="0" cy="52322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7E181356-18CE-C918-FF58-9383E89D67C1}"/>
              </a:ext>
            </a:extLst>
          </p:cNvPr>
          <p:cNvCxnSpPr>
            <a:cxnSpLocks/>
          </p:cNvCxnSpPr>
          <p:nvPr/>
        </p:nvCxnSpPr>
        <p:spPr>
          <a:xfrm flipV="1">
            <a:off x="8369371" y="4052734"/>
            <a:ext cx="0" cy="52322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50DC90D5-52E6-F03D-6DCF-FAC8666F48A9}"/>
              </a:ext>
            </a:extLst>
          </p:cNvPr>
          <p:cNvCxnSpPr>
            <a:cxnSpLocks/>
          </p:cNvCxnSpPr>
          <p:nvPr/>
        </p:nvCxnSpPr>
        <p:spPr>
          <a:xfrm flipV="1">
            <a:off x="7912171" y="4038143"/>
            <a:ext cx="0" cy="52322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10D9C0FE-3537-5766-66AA-95DD4E29A5AD}"/>
              </a:ext>
            </a:extLst>
          </p:cNvPr>
          <p:cNvCxnSpPr>
            <a:cxnSpLocks/>
          </p:cNvCxnSpPr>
          <p:nvPr/>
        </p:nvCxnSpPr>
        <p:spPr>
          <a:xfrm flipV="1">
            <a:off x="7449430" y="4052734"/>
            <a:ext cx="0" cy="52322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35242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84C423-FA00-1F5B-4978-253FE9405A37}"/>
              </a:ext>
            </a:extLst>
          </p:cNvPr>
          <p:cNvSpPr>
            <a:spLocks noGrp="1"/>
          </p:cNvSpPr>
          <p:nvPr>
            <p:ph type="title"/>
          </p:nvPr>
        </p:nvSpPr>
        <p:spPr>
          <a:xfrm>
            <a:off x="838200" y="0"/>
            <a:ext cx="10515600" cy="1325563"/>
          </a:xfrm>
        </p:spPr>
        <p:txBody>
          <a:bodyPr/>
          <a:lstStyle/>
          <a:p>
            <a:r>
              <a:rPr kumimoji="1" lang="ja-JP" altLang="en-US" dirty="0"/>
              <a:t>傾向スコア</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5A7B6E6-839E-7A77-1C39-2AC446DD9FC7}"/>
                  </a:ext>
                </a:extLst>
              </p:cNvPr>
              <p:cNvSpPr>
                <a:spLocks noGrp="1"/>
              </p:cNvSpPr>
              <p:nvPr>
                <p:ph idx="1"/>
              </p:nvPr>
            </p:nvSpPr>
            <p:spPr>
              <a:xfrm>
                <a:off x="531221" y="957943"/>
                <a:ext cx="11355978" cy="5303520"/>
              </a:xfrm>
            </p:spPr>
            <p:txBody>
              <a:bodyPr>
                <a:normAutofit lnSpcReduction="10000"/>
              </a:bodyPr>
              <a:lstStyle/>
              <a:p>
                <a:pPr marL="133350" indent="0">
                  <a:buNone/>
                </a:pPr>
                <a:r>
                  <a:rPr kumimoji="1" lang="en-US" altLang="ja-JP" sz="2400" dirty="0"/>
                  <a:t>Rosenbaum &amp; Rubin [1] </a:t>
                </a:r>
                <a:r>
                  <a:rPr kumimoji="1" lang="ja-JP" altLang="en-US" sz="2400" dirty="0"/>
                  <a:t>は傾向スコアを 用いた共変量調整法を提案した</a:t>
                </a:r>
                <a:r>
                  <a:rPr kumimoji="1" lang="en-US" altLang="ja-JP" sz="2400" dirty="0"/>
                  <a:t>.</a:t>
                </a:r>
              </a:p>
              <a:p>
                <a:pPr marL="133350" indent="0">
                  <a:buNone/>
                </a:pPr>
                <a:r>
                  <a:rPr lang="ja-JP" altLang="en-US" sz="2400" dirty="0"/>
                  <a:t>共変量を</a:t>
                </a:r>
                <a14:m>
                  <m:oMath xmlns:m="http://schemas.openxmlformats.org/officeDocument/2006/math">
                    <m:r>
                      <a:rPr lang="en-US" altLang="ja-JP" sz="2400" i="1">
                        <a:latin typeface="Cambria Math" panose="02040503050406030204" pitchFamily="18" charset="0"/>
                      </a:rPr>
                      <m:t>𝑥</m:t>
                    </m:r>
                  </m:oMath>
                </a14:m>
                <a:r>
                  <a:rPr lang="ja-JP" altLang="en-US" sz="2400" dirty="0"/>
                  <a:t>とすると</a:t>
                </a:r>
                <a:r>
                  <a:rPr lang="en-US" altLang="ja-JP" sz="2400" dirty="0"/>
                  <a:t>, </a:t>
                </a:r>
                <a:r>
                  <a:rPr kumimoji="1" lang="ja-JP" altLang="en-US" sz="2400" dirty="0"/>
                  <a:t>傾向スコア</a:t>
                </a:r>
                <a14:m>
                  <m:oMath xmlns:m="http://schemas.openxmlformats.org/officeDocument/2006/math">
                    <m:r>
                      <a:rPr kumimoji="1" lang="en-US" altLang="ja-JP" sz="2400" b="0" i="1" smtClean="0">
                        <a:latin typeface="Cambria Math" panose="02040503050406030204" pitchFamily="18" charset="0"/>
                      </a:rPr>
                      <m:t>𝑒</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oMath>
                </a14:m>
                <a:r>
                  <a:rPr kumimoji="1" lang="ja-JP" altLang="en-US" sz="2400" dirty="0"/>
                  <a:t>とはある対象が介入を受ける確率を表したスコアである</a:t>
                </a:r>
                <a:r>
                  <a:rPr kumimoji="1" lang="en-US" altLang="ja-JP" sz="2400" dirty="0"/>
                  <a:t>[1].</a:t>
                </a:r>
                <a:endParaRPr kumimoji="1" lang="en-US" altLang="ja-JP" sz="2400" b="0" i="1" dirty="0">
                  <a:latin typeface="Cambria Math" panose="02040503050406030204" pitchFamily="18" charset="0"/>
                </a:endParaRPr>
              </a:p>
              <a:p>
                <a:pPr marL="13335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𝑒</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e>
                      </m:d>
                      <m:r>
                        <a:rPr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
                        <m:dPr>
                          <m:sep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𝑧</m:t>
                          </m:r>
                          <m:r>
                            <a:rPr kumimoji="1" lang="en-US" altLang="ja-JP" sz="2400" b="0" i="1" smtClean="0">
                              <a:latin typeface="Cambria Math" panose="02040503050406030204" pitchFamily="18" charset="0"/>
                            </a:rPr>
                            <m:t>=1</m:t>
                          </m:r>
                        </m:e>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𝑦</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𝑦</m:t>
                              </m:r>
                            </m:e>
                            <m:sub>
                              <m:r>
                                <a:rPr kumimoji="1" lang="en-US" altLang="ja-JP" sz="2400" b="0" i="1" smtClean="0">
                                  <a:latin typeface="Cambria Math" panose="02040503050406030204" pitchFamily="18" charset="0"/>
                                </a:rPr>
                                <m:t>0</m:t>
                              </m:r>
                            </m:sub>
                          </m:sSub>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𝑥</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
                        <m:dPr>
                          <m:sep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𝑧</m:t>
                          </m:r>
                          <m:r>
                            <a:rPr kumimoji="1" lang="en-US" altLang="ja-JP" sz="2400" b="0" i="1" smtClean="0">
                              <a:latin typeface="Cambria Math" panose="02040503050406030204" pitchFamily="18" charset="0"/>
                            </a:rPr>
                            <m:t>=1</m:t>
                          </m:r>
                        </m:e>
                        <m:e>
                          <m:r>
                            <a:rPr kumimoji="1" lang="en-US" altLang="ja-JP" sz="2400" b="0" i="1" smtClean="0">
                              <a:latin typeface="Cambria Math" panose="02040503050406030204" pitchFamily="18" charset="0"/>
                            </a:rPr>
                            <m:t>𝑥</m:t>
                          </m:r>
                        </m:e>
                      </m:d>
                    </m:oMath>
                  </m:oMathPara>
                </a14:m>
                <a:endParaRPr kumimoji="1" lang="en-US" altLang="ja-JP" sz="2400" dirty="0"/>
              </a:p>
              <a:p>
                <a:pPr marL="133350" indent="0">
                  <a:buNone/>
                </a:pPr>
                <a:r>
                  <a:rPr kumimoji="1" lang="ja-JP" altLang="en-US" sz="2400" dirty="0"/>
                  <a:t>このとき</a:t>
                </a:r>
                <a:endParaRPr kumimoji="1" lang="en-US" altLang="ja-JP" sz="2400" dirty="0"/>
              </a:p>
              <a:p>
                <a:pPr marL="133350" indent="0">
                  <a:buNone/>
                </a:pPr>
                <a14:m>
                  <m:oMathPara xmlns:m="http://schemas.openxmlformats.org/officeDocument/2006/math">
                    <m:oMathParaPr>
                      <m:jc m:val="centerGroup"/>
                    </m:oMathParaPr>
                    <m:oMath xmlns:m="http://schemas.openxmlformats.org/officeDocument/2006/math">
                      <m:d>
                        <m:dPr>
                          <m:ctrlPr>
                            <a:rPr lang="en-US" altLang="ja-JP" sz="2400" i="1" smtClean="0">
                              <a:solidFill>
                                <a:srgbClr val="C00000"/>
                              </a:solidFill>
                              <a:latin typeface="Cambria Math" panose="02040503050406030204" pitchFamily="18" charset="0"/>
                            </a:rPr>
                          </m:ctrlPr>
                        </m:dPr>
                        <m:e>
                          <m:sSub>
                            <m:sSubPr>
                              <m:ctrlPr>
                                <a:rPr lang="en-US" altLang="ja-JP" sz="2400" i="1">
                                  <a:solidFill>
                                    <a:srgbClr val="C00000"/>
                                  </a:solidFill>
                                  <a:latin typeface="Cambria Math" panose="02040503050406030204" pitchFamily="18" charset="0"/>
                                </a:rPr>
                              </m:ctrlPr>
                            </m:sSubPr>
                            <m:e>
                              <m:r>
                                <a:rPr lang="en-US" altLang="ja-JP" sz="2400" i="1">
                                  <a:solidFill>
                                    <a:srgbClr val="C00000"/>
                                  </a:solidFill>
                                  <a:latin typeface="Cambria Math" panose="02040503050406030204" pitchFamily="18" charset="0"/>
                                </a:rPr>
                                <m:t>𝑦</m:t>
                              </m:r>
                            </m:e>
                            <m:sub>
                              <m:r>
                                <a:rPr lang="en-US" altLang="ja-JP" sz="2400" i="1">
                                  <a:solidFill>
                                    <a:srgbClr val="C00000"/>
                                  </a:solidFill>
                                  <a:latin typeface="Cambria Math" panose="02040503050406030204" pitchFamily="18" charset="0"/>
                                </a:rPr>
                                <m:t>1</m:t>
                              </m:r>
                            </m:sub>
                          </m:sSub>
                          <m:r>
                            <a:rPr lang="en-US" altLang="ja-JP" sz="2400" i="1">
                              <a:solidFill>
                                <a:srgbClr val="C00000"/>
                              </a:solidFill>
                              <a:latin typeface="Cambria Math" panose="02040503050406030204" pitchFamily="18" charset="0"/>
                            </a:rPr>
                            <m:t>, </m:t>
                          </m:r>
                          <m:sSub>
                            <m:sSubPr>
                              <m:ctrlPr>
                                <a:rPr lang="en-US" altLang="ja-JP" sz="2400" i="1">
                                  <a:solidFill>
                                    <a:srgbClr val="C00000"/>
                                  </a:solidFill>
                                  <a:latin typeface="Cambria Math" panose="02040503050406030204" pitchFamily="18" charset="0"/>
                                </a:rPr>
                              </m:ctrlPr>
                            </m:sSubPr>
                            <m:e>
                              <m:r>
                                <a:rPr lang="en-US" altLang="ja-JP" sz="2400" i="1">
                                  <a:solidFill>
                                    <a:srgbClr val="C00000"/>
                                  </a:solidFill>
                                  <a:latin typeface="Cambria Math" panose="02040503050406030204" pitchFamily="18" charset="0"/>
                                </a:rPr>
                                <m:t>𝑦</m:t>
                              </m:r>
                            </m:e>
                            <m:sub>
                              <m:r>
                                <a:rPr lang="en-US" altLang="ja-JP" sz="2400" i="1">
                                  <a:solidFill>
                                    <a:srgbClr val="C00000"/>
                                  </a:solidFill>
                                  <a:latin typeface="Cambria Math" panose="02040503050406030204" pitchFamily="18" charset="0"/>
                                </a:rPr>
                                <m:t>0</m:t>
                              </m:r>
                            </m:sub>
                          </m:sSub>
                        </m:e>
                      </m:d>
                      <m:r>
                        <a:rPr lang="en-US" altLang="ja-JP" sz="2400" i="1">
                          <a:solidFill>
                            <a:srgbClr val="C00000"/>
                          </a:solidFill>
                          <a:latin typeface="Cambria Math" panose="02040503050406030204" pitchFamily="18" charset="0"/>
                        </a:rPr>
                        <m:t>⊥</m:t>
                      </m:r>
                      <m:r>
                        <a:rPr lang="en-US" altLang="ja-JP" sz="2400" i="1">
                          <a:solidFill>
                            <a:srgbClr val="C00000"/>
                          </a:solidFill>
                          <a:latin typeface="Cambria Math" panose="02040503050406030204" pitchFamily="18" charset="0"/>
                        </a:rPr>
                        <m:t>𝑧</m:t>
                      </m:r>
                      <m:r>
                        <a:rPr lang="en-US" altLang="ja-JP" sz="2400" i="1">
                          <a:solidFill>
                            <a:srgbClr val="C00000"/>
                          </a:solidFill>
                          <a:latin typeface="Cambria Math" panose="02040503050406030204" pitchFamily="18" charset="0"/>
                        </a:rPr>
                        <m:t>∣</m:t>
                      </m:r>
                      <m:r>
                        <a:rPr lang="en-US" altLang="ja-JP" sz="2400" b="0" i="1" smtClean="0">
                          <a:solidFill>
                            <a:srgbClr val="C00000"/>
                          </a:solidFill>
                          <a:latin typeface="Cambria Math" panose="02040503050406030204" pitchFamily="18" charset="0"/>
                        </a:rPr>
                        <m:t>𝑒</m:t>
                      </m:r>
                      <m:r>
                        <a:rPr lang="en-US" altLang="ja-JP" sz="2400" b="0" i="1" smtClean="0">
                          <a:solidFill>
                            <a:srgbClr val="C00000"/>
                          </a:solidFill>
                          <a:latin typeface="Cambria Math" panose="02040503050406030204" pitchFamily="18" charset="0"/>
                        </a:rPr>
                        <m:t>(</m:t>
                      </m:r>
                      <m:r>
                        <a:rPr lang="en-US" altLang="ja-JP" sz="2400" b="0" i="1" smtClean="0">
                          <a:solidFill>
                            <a:srgbClr val="C00000"/>
                          </a:solidFill>
                          <a:latin typeface="Cambria Math" panose="02040503050406030204" pitchFamily="18" charset="0"/>
                        </a:rPr>
                        <m:t>𝑥</m:t>
                      </m:r>
                      <m:r>
                        <a:rPr lang="en-US" altLang="ja-JP" sz="2400" b="0" i="1" smtClean="0">
                          <a:solidFill>
                            <a:srgbClr val="C00000"/>
                          </a:solidFill>
                          <a:latin typeface="Cambria Math" panose="02040503050406030204" pitchFamily="18" charset="0"/>
                        </a:rPr>
                        <m:t>), 0&lt;</m:t>
                      </m:r>
                      <m:r>
                        <a:rPr lang="en-US" altLang="ja-JP" sz="2400" i="1">
                          <a:latin typeface="Cambria Math" panose="02040503050406030204" pitchFamily="18" charset="0"/>
                        </a:rPr>
                        <m:t>𝑝</m:t>
                      </m:r>
                      <m:d>
                        <m:dPr>
                          <m:sepChr m:val="∣"/>
                          <m:ctrlPr>
                            <a:rPr lang="en-US" altLang="ja-JP" sz="2400" i="1">
                              <a:latin typeface="Cambria Math" panose="02040503050406030204" pitchFamily="18" charset="0"/>
                            </a:rPr>
                          </m:ctrlPr>
                        </m:dPr>
                        <m:e>
                          <m:r>
                            <a:rPr lang="en-US" altLang="ja-JP" sz="2400" i="1">
                              <a:latin typeface="Cambria Math" panose="02040503050406030204" pitchFamily="18" charset="0"/>
                            </a:rPr>
                            <m:t>𝑧</m:t>
                          </m:r>
                          <m:r>
                            <a:rPr lang="en-US" altLang="ja-JP" sz="2400" i="1">
                              <a:latin typeface="Cambria Math" panose="02040503050406030204" pitchFamily="18" charset="0"/>
                            </a:rPr>
                            <m:t>=1</m:t>
                          </m:r>
                          <m:r>
                            <m:rPr>
                              <m:lit/>
                            </m:rPr>
                            <a:rPr lang="en-US" altLang="ja-JP" sz="2400" i="1">
                              <a:latin typeface="Cambria Math" panose="02040503050406030204" pitchFamily="18" charset="0"/>
                            </a:rPr>
                            <m:t> </m:t>
                          </m:r>
                        </m:e>
                        <m:e>
                          <m:r>
                            <a:rPr lang="en-US" altLang="ja-JP" sz="2400" b="0" i="1" smtClean="0">
                              <a:latin typeface="Cambria Math" panose="02040503050406030204" pitchFamily="18" charset="0"/>
                            </a:rPr>
                            <m:t>𝑒</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e>
                      </m:d>
                      <m:r>
                        <a:rPr lang="en-US" altLang="ja-JP" sz="2400" i="1">
                          <a:latin typeface="Cambria Math" panose="02040503050406030204" pitchFamily="18" charset="0"/>
                        </a:rPr>
                        <m:t>&lt;1</m:t>
                      </m:r>
                    </m:oMath>
                  </m:oMathPara>
                </a14:m>
                <a:endParaRPr kumimoji="1" lang="en-US" altLang="ja-JP" sz="2400" dirty="0"/>
              </a:p>
              <a:p>
                <a:pPr marL="13335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 </m:t>
                      </m:r>
                    </m:oMath>
                  </m:oMathPara>
                </a14:m>
                <a:endParaRPr kumimoji="1" lang="en-US" altLang="ja-JP" sz="2400" dirty="0"/>
              </a:p>
              <a:p>
                <a:pPr marL="133350" indent="0">
                  <a:buNone/>
                </a:pPr>
                <a:r>
                  <a:rPr kumimoji="1" lang="ja-JP" altLang="en-US" sz="2400" dirty="0"/>
                  <a:t>が成り立つ</a:t>
                </a:r>
                <a:r>
                  <a:rPr lang="ja-JP" altLang="en-US" sz="2400" dirty="0"/>
                  <a:t>ため</a:t>
                </a:r>
                <a:r>
                  <a:rPr lang="en-US" altLang="ja-JP" sz="2400" dirty="0"/>
                  <a:t>, </a:t>
                </a:r>
                <a:r>
                  <a:rPr kumimoji="1" lang="en-US" altLang="ja-JP" sz="2400" b="0" dirty="0"/>
                  <a:t> </a:t>
                </a:r>
                <a:r>
                  <a:rPr kumimoji="1" lang="en-US" altLang="ja-JP" sz="2400" dirty="0"/>
                  <a:t>IPW(</a:t>
                </a:r>
                <a:r>
                  <a:rPr kumimoji="1" lang="ja-JP" altLang="en-US" sz="2400" dirty="0"/>
                  <a:t>逆確率重み付け法</a:t>
                </a:r>
                <a:r>
                  <a:rPr kumimoji="1" lang="en-US" altLang="ja-JP" sz="2400" dirty="0"/>
                  <a:t>)</a:t>
                </a:r>
                <a:r>
                  <a:rPr kumimoji="1" lang="ja-JP" altLang="en-US" sz="2400" dirty="0"/>
                  <a:t>で</a:t>
                </a:r>
                <a:r>
                  <a:rPr kumimoji="1" lang="en-US" altLang="ja-JP" sz="2400" dirty="0"/>
                  <a:t>ATE</a:t>
                </a:r>
                <a:r>
                  <a:rPr kumimoji="1" lang="ja-JP" altLang="en-US" sz="2400" dirty="0"/>
                  <a:t>を求められる</a:t>
                </a:r>
                <a:r>
                  <a:rPr kumimoji="1" lang="en-US" altLang="ja-JP" sz="2400" dirty="0"/>
                  <a:t>[3].</a:t>
                </a:r>
              </a:p>
              <a:p>
                <a:pPr marL="0" indent="0">
                  <a:buNone/>
                </a:pPr>
                <a:endParaRPr lang="en-US" altLang="ja-JP" sz="240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altLang="ja-JP" sz="2400">
                          <a:latin typeface="Cambria Math" panose="02040503050406030204" pitchFamily="18" charset="0"/>
                        </a:rPr>
                        <m:t>ATE</m:t>
                      </m:r>
                      <m:r>
                        <a:rPr lang="en-US" altLang="ja-JP" sz="240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𝑁</m:t>
                          </m:r>
                        </m:den>
                      </m:f>
                      <m:nary>
                        <m:naryPr>
                          <m:chr m:val="∑"/>
                          <m:limLoc m:val="subSup"/>
                          <m:ctrlPr>
                            <a:rPr lang="en-US" altLang="ja-JP" sz="2400" i="1">
                              <a:latin typeface="Cambria Math" panose="02040503050406030204" pitchFamily="18" charset="0"/>
                            </a:rPr>
                          </m:ctrlPr>
                        </m:naryPr>
                        <m:sub>
                          <m:r>
                            <m:rPr>
                              <m:brk m:alnAt="25"/>
                            </m:rPr>
                            <a:rPr lang="en-US" altLang="ja-JP" sz="2400" i="1">
                              <a:latin typeface="Cambria Math" panose="02040503050406030204" pitchFamily="18" charset="0"/>
                            </a:rPr>
                            <m:t>𝑖</m:t>
                          </m:r>
                        </m:sub>
                        <m:sup>
                          <m:r>
                            <a:rPr lang="en-US" altLang="ja-JP" sz="2400" i="1">
                              <a:latin typeface="Cambria Math" panose="02040503050406030204" pitchFamily="18" charset="0"/>
                            </a:rPr>
                            <m:t>𝑁</m:t>
                          </m:r>
                        </m:sup>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b="0" i="1" smtClean="0">
                                      <a:latin typeface="Cambria Math" panose="02040503050406030204" pitchFamily="18" charset="0"/>
                                    </a:rPr>
                                    <m:t>1</m:t>
                                  </m:r>
                                  <m:r>
                                    <a:rPr lang="en-US" altLang="ja-JP" sz="2400" i="1">
                                      <a:latin typeface="Cambria Math" panose="02040503050406030204" pitchFamily="18" charset="0"/>
                                    </a:rPr>
                                    <m:t>𝑖</m:t>
                                  </m:r>
                                </m:sub>
                              </m:sSub>
                            </m:num>
                            <m:den>
                              <m:r>
                                <a:rPr lang="en-US" altLang="ja-JP" sz="2400" b="0" i="1" smtClean="0">
                                  <a:latin typeface="Cambria Math" panose="02040503050406030204" pitchFamily="18" charset="0"/>
                                </a:rPr>
                                <m:t>𝑒</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𝑖</m:t>
                                  </m:r>
                                </m:sub>
                              </m:sSub>
                              <m:r>
                                <a:rPr lang="en-US" altLang="ja-JP" sz="2400" b="0" i="1" smtClean="0">
                                  <a:latin typeface="Cambria Math" panose="02040503050406030204" pitchFamily="18" charset="0"/>
                                </a:rPr>
                                <m:t>)</m:t>
                              </m:r>
                            </m:den>
                          </m:f>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𝑧</m:t>
                              </m:r>
                            </m:e>
                            <m:sub>
                              <m:r>
                                <a:rPr lang="en-US" altLang="ja-JP" sz="2400" i="1">
                                  <a:latin typeface="Cambria Math" panose="02040503050406030204" pitchFamily="18" charset="0"/>
                                </a:rPr>
                                <m:t>𝑖</m:t>
                              </m:r>
                            </m:sub>
                          </m:sSub>
                        </m:e>
                      </m:nary>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𝑁</m:t>
                          </m:r>
                        </m:den>
                      </m:f>
                      <m:nary>
                        <m:naryPr>
                          <m:chr m:val="∑"/>
                          <m:limLoc m:val="subSup"/>
                          <m:ctrlPr>
                            <a:rPr lang="en-US" altLang="ja-JP" sz="2400" i="1">
                              <a:latin typeface="Cambria Math" panose="02040503050406030204" pitchFamily="18" charset="0"/>
                            </a:rPr>
                          </m:ctrlPr>
                        </m:naryPr>
                        <m:sub>
                          <m:r>
                            <m:rPr>
                              <m:brk m:alnAt="25"/>
                            </m:rPr>
                            <a:rPr lang="en-US" altLang="ja-JP" sz="2400" i="1">
                              <a:latin typeface="Cambria Math" panose="02040503050406030204" pitchFamily="18" charset="0"/>
                            </a:rPr>
                            <m:t>𝑖</m:t>
                          </m:r>
                        </m:sub>
                        <m:sup>
                          <m:r>
                            <a:rPr lang="en-US" altLang="ja-JP" sz="2400" i="1">
                              <a:latin typeface="Cambria Math" panose="02040503050406030204" pitchFamily="18" charset="0"/>
                            </a:rPr>
                            <m:t>𝑁</m:t>
                          </m:r>
                        </m:sup>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b="0" i="1" smtClean="0">
                                      <a:latin typeface="Cambria Math" panose="02040503050406030204" pitchFamily="18" charset="0"/>
                                    </a:rPr>
                                    <m:t>0</m:t>
                                  </m:r>
                                  <m:r>
                                    <a:rPr lang="en-US" altLang="ja-JP" sz="2400" i="1">
                                      <a:latin typeface="Cambria Math" panose="02040503050406030204" pitchFamily="18" charset="0"/>
                                    </a:rPr>
                                    <m:t>𝑖</m:t>
                                  </m:r>
                                </m:sub>
                              </m:sSub>
                            </m:num>
                            <m:den>
                              <m: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𝑒</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r>
                                <a:rPr lang="en-US" altLang="ja-JP" sz="2400" b="0" i="1" smtClean="0">
                                  <a:latin typeface="Cambria Math" panose="02040503050406030204" pitchFamily="18" charset="0"/>
                                </a:rPr>
                                <m:t>)</m:t>
                              </m:r>
                            </m:den>
                          </m:f>
                        </m:e>
                      </m:nary>
                      <m:r>
                        <a:rPr lang="en-US" altLang="ja-JP" sz="2400" i="1">
                          <a:latin typeface="Cambria Math" panose="02040503050406030204" pitchFamily="18" charset="0"/>
                        </a:rPr>
                        <m:t>(1−</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𝑧</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oMath>
                  </m:oMathPara>
                </a14:m>
                <a:endParaRPr lang="en-US" altLang="ja-JP" sz="2400" dirty="0"/>
              </a:p>
              <a:p>
                <a:pPr marL="0" indent="0">
                  <a:buNone/>
                </a:pPr>
                <a:endParaRPr lang="en-US" altLang="ja-JP" sz="2400" dirty="0"/>
              </a:p>
              <a:p>
                <a:pPr marL="0" indent="0">
                  <a:buNone/>
                </a:pPr>
                <a:r>
                  <a:rPr lang="en-US" altLang="ja-JP" sz="2400" dirty="0"/>
                  <a:t>N</a:t>
                </a:r>
                <a:r>
                  <a:rPr lang="ja-JP" altLang="en-US" sz="2400" dirty="0"/>
                  <a:t>は対象全体の数</a:t>
                </a:r>
                <a:r>
                  <a:rPr lang="en-US" altLang="ja-JP" sz="2400" dirty="0"/>
                  <a:t>, </a:t>
                </a:r>
                <a14:m>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b="0" i="1" smtClean="0">
                            <a:latin typeface="Cambria Math" panose="02040503050406030204" pitchFamily="18" charset="0"/>
                          </a:rPr>
                          <m:t>1</m:t>
                        </m:r>
                        <m:r>
                          <a:rPr lang="en-US" altLang="ja-JP" sz="2400" i="1">
                            <a:latin typeface="Cambria Math" panose="02040503050406030204" pitchFamily="18" charset="0"/>
                          </a:rPr>
                          <m:t>𝑖</m:t>
                        </m:r>
                      </m:sub>
                    </m:sSub>
                  </m:oMath>
                </a14:m>
                <a:r>
                  <a:rPr lang="ja-JP" altLang="en-US" sz="2400" dirty="0"/>
                  <a:t>は対象</a:t>
                </a:r>
                <a:r>
                  <a:rPr lang="en-US" altLang="ja-JP" sz="2400" dirty="0" err="1"/>
                  <a:t>i</a:t>
                </a:r>
                <a:r>
                  <a:rPr lang="ja-JP" altLang="en-US" sz="2400" dirty="0"/>
                  <a:t>が介入を受けた時の結果変数</a:t>
                </a:r>
                <a:r>
                  <a:rPr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b="0" i="1" smtClean="0">
                            <a:latin typeface="Cambria Math" panose="02040503050406030204" pitchFamily="18" charset="0"/>
                          </a:rPr>
                          <m:t>0</m:t>
                        </m:r>
                        <m:r>
                          <a:rPr lang="en-US" altLang="ja-JP" sz="2400" i="1">
                            <a:latin typeface="Cambria Math" panose="02040503050406030204" pitchFamily="18" charset="0"/>
                          </a:rPr>
                          <m:t>𝑖</m:t>
                        </m:r>
                      </m:sub>
                    </m:sSub>
                  </m:oMath>
                </a14:m>
                <a:r>
                  <a:rPr lang="ja-JP" altLang="en-US" sz="2400" dirty="0"/>
                  <a:t>は対象</a:t>
                </a:r>
                <a:r>
                  <a:rPr lang="en-US" altLang="ja-JP" sz="2400" dirty="0" err="1"/>
                  <a:t>i</a:t>
                </a:r>
                <a:r>
                  <a:rPr lang="ja-JP" altLang="en-US" sz="2400" dirty="0"/>
                  <a:t>が介入を受けなかった時の結果変数</a:t>
                </a:r>
                <a:r>
                  <a:rPr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oMath>
                </a14:m>
                <a:r>
                  <a:rPr lang="ja-JP" altLang="en-US" sz="2400" dirty="0"/>
                  <a:t>は対象</a:t>
                </a:r>
                <a:r>
                  <a:rPr lang="en-US" altLang="ja-JP" sz="2400" dirty="0" err="1"/>
                  <a:t>i</a:t>
                </a:r>
                <a:r>
                  <a:rPr lang="ja-JP" altLang="en-US" sz="2400" dirty="0"/>
                  <a:t>の共変量</a:t>
                </a:r>
                <a:r>
                  <a:rPr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𝑧</m:t>
                        </m:r>
                      </m:e>
                      <m:sub>
                        <m:r>
                          <a:rPr lang="en-US" altLang="ja-JP" sz="2400" i="1">
                            <a:latin typeface="Cambria Math" panose="02040503050406030204" pitchFamily="18" charset="0"/>
                          </a:rPr>
                          <m:t>𝑖</m:t>
                        </m:r>
                      </m:sub>
                    </m:sSub>
                    <m:r>
                      <a:rPr lang="ja-JP" altLang="en-US" sz="2400" i="1">
                        <a:latin typeface="Cambria Math" panose="02040503050406030204" pitchFamily="18" charset="0"/>
                      </a:rPr>
                      <m:t>は</m:t>
                    </m:r>
                  </m:oMath>
                </a14:m>
                <a:r>
                  <a:rPr lang="ja-JP" altLang="en-US" sz="2400" dirty="0"/>
                  <a:t>対象</a:t>
                </a:r>
                <a:r>
                  <a:rPr lang="en-US" altLang="ja-JP" sz="2400" dirty="0" err="1"/>
                  <a:t>i</a:t>
                </a:r>
                <a:r>
                  <a:rPr lang="ja-JP" altLang="en-US" sz="2400" dirty="0"/>
                  <a:t>の介入の有無</a:t>
                </a:r>
                <a:endParaRPr lang="en-US" altLang="ja-JP" sz="2400" dirty="0"/>
              </a:p>
              <a:p>
                <a:pPr marL="0" indent="0">
                  <a:buNone/>
                </a:pPr>
                <a:endParaRPr lang="en-US" altLang="ja-JP" sz="2400" dirty="0"/>
              </a:p>
              <a:p>
                <a:pPr marL="133350" indent="0">
                  <a:buNone/>
                </a:pPr>
                <a:endParaRPr kumimoji="1" lang="en-US" altLang="ja-JP" sz="2400" dirty="0"/>
              </a:p>
            </p:txBody>
          </p:sp>
        </mc:Choice>
        <mc:Fallback xmlns="">
          <p:sp>
            <p:nvSpPr>
              <p:cNvPr id="3" name="コンテンツ プレースホルダー 2">
                <a:extLst>
                  <a:ext uri="{FF2B5EF4-FFF2-40B4-BE49-F238E27FC236}">
                    <a16:creationId xmlns:a16="http://schemas.microsoft.com/office/drawing/2014/main" id="{35A7B6E6-839E-7A77-1C39-2AC446DD9FC7}"/>
                  </a:ext>
                </a:extLst>
              </p:cNvPr>
              <p:cNvSpPr>
                <a:spLocks noGrp="1" noRot="1" noChangeAspect="1" noMove="1" noResize="1" noEditPoints="1" noAdjustHandles="1" noChangeArrowheads="1" noChangeShapeType="1" noTextEdit="1"/>
              </p:cNvSpPr>
              <p:nvPr>
                <p:ph idx="1"/>
              </p:nvPr>
            </p:nvSpPr>
            <p:spPr>
              <a:xfrm>
                <a:off x="531221" y="957943"/>
                <a:ext cx="11355978" cy="5303520"/>
              </a:xfrm>
              <a:blipFill>
                <a:blip r:embed="rId3"/>
                <a:stretch>
                  <a:fillRect l="-805" t="-2414" r="-376" b="-575"/>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CE86FDEB-996C-350D-5563-BF7FCB75572A}"/>
              </a:ext>
            </a:extLst>
          </p:cNvPr>
          <p:cNvSpPr txBox="1"/>
          <p:nvPr/>
        </p:nvSpPr>
        <p:spPr>
          <a:xfrm>
            <a:off x="627017" y="6261463"/>
            <a:ext cx="10659292" cy="646331"/>
          </a:xfrm>
          <a:prstGeom prst="rect">
            <a:avLst/>
          </a:prstGeom>
          <a:noFill/>
        </p:spPr>
        <p:txBody>
          <a:bodyPr wrap="square" rtlCol="0">
            <a:spAutoFit/>
          </a:bodyPr>
          <a:lstStyle/>
          <a:p>
            <a:r>
              <a:rPr kumimoji="1" lang="en-US" altLang="ja-JP" dirty="0"/>
              <a:t>[3]K. Hirano, G.W. </a:t>
            </a:r>
            <a:r>
              <a:rPr kumimoji="1" lang="en-US" altLang="ja-JP" dirty="0" err="1"/>
              <a:t>Imbens</a:t>
            </a:r>
            <a:r>
              <a:rPr kumimoji="1" lang="en-US" altLang="ja-JP" dirty="0"/>
              <a:t>, and G. Ridder, “Efficient estimation of average treatment effects using the </a:t>
            </a:r>
            <a:r>
              <a:rPr kumimoji="1" lang="en-US" altLang="ja-JP" dirty="0" err="1"/>
              <a:t>esti</a:t>
            </a:r>
            <a:r>
              <a:rPr kumimoji="1" lang="en-US" altLang="ja-JP" dirty="0"/>
              <a:t>- mated propensity score,” </a:t>
            </a:r>
            <a:r>
              <a:rPr kumimoji="1" lang="en-US" altLang="ja-JP" dirty="0" err="1"/>
              <a:t>Econometrica</a:t>
            </a:r>
            <a:r>
              <a:rPr kumimoji="1" lang="en-US" altLang="ja-JP" dirty="0"/>
              <a:t>, vol.71, no.4, pp.1161–1189, 2003.</a:t>
            </a:r>
            <a:endParaRPr kumimoji="1" lang="ja-JP" altLang="en-US" dirty="0"/>
          </a:p>
        </p:txBody>
      </p:sp>
    </p:spTree>
    <p:extLst>
      <p:ext uri="{BB962C8B-B14F-4D97-AF65-F5344CB8AC3E}">
        <p14:creationId xmlns:p14="http://schemas.microsoft.com/office/powerpoint/2010/main" val="252079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1814F592-13A9-748E-04B6-A2844FF9E139}"/>
              </a:ext>
            </a:extLst>
          </p:cNvPr>
          <p:cNvGrpSpPr/>
          <p:nvPr/>
        </p:nvGrpSpPr>
        <p:grpSpPr>
          <a:xfrm>
            <a:off x="1056955" y="3812668"/>
            <a:ext cx="3687726" cy="964792"/>
            <a:chOff x="838200" y="2514600"/>
            <a:chExt cx="3687726" cy="964792"/>
          </a:xfrm>
        </p:grpSpPr>
        <p:pic>
          <p:nvPicPr>
            <p:cNvPr id="7" name="グラフィックス 6" descr="男の人">
              <a:extLst>
                <a:ext uri="{FF2B5EF4-FFF2-40B4-BE49-F238E27FC236}">
                  <a16:creationId xmlns:a16="http://schemas.microsoft.com/office/drawing/2014/main" id="{B472441F-7DDF-7AC5-E994-F307DA83559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8200" y="2514600"/>
              <a:ext cx="914400" cy="914400"/>
            </a:xfrm>
            <a:prstGeom prst="rect">
              <a:avLst/>
            </a:prstGeom>
          </p:spPr>
        </p:pic>
        <p:pic>
          <p:nvPicPr>
            <p:cNvPr id="9" name="グラフィックス 8" descr="女の人">
              <a:extLst>
                <a:ext uri="{FF2B5EF4-FFF2-40B4-BE49-F238E27FC236}">
                  <a16:creationId xmlns:a16="http://schemas.microsoft.com/office/drawing/2014/main" id="{F17ADB9E-0439-927E-6C88-9424B78075E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95400" y="2514600"/>
              <a:ext cx="914400" cy="914400"/>
            </a:xfrm>
            <a:prstGeom prst="rect">
              <a:avLst/>
            </a:prstGeom>
          </p:spPr>
        </p:pic>
        <p:pic>
          <p:nvPicPr>
            <p:cNvPr id="11" name="グラフィックス 10" descr="子供と風船">
              <a:extLst>
                <a:ext uri="{FF2B5EF4-FFF2-40B4-BE49-F238E27FC236}">
                  <a16:creationId xmlns:a16="http://schemas.microsoft.com/office/drawing/2014/main" id="{BD181EBB-BBA9-38EB-26CD-07176142203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752600" y="2514600"/>
              <a:ext cx="914400" cy="914400"/>
            </a:xfrm>
            <a:prstGeom prst="rect">
              <a:avLst/>
            </a:prstGeom>
          </p:spPr>
        </p:pic>
        <p:pic>
          <p:nvPicPr>
            <p:cNvPr id="14" name="グラフィックス 13" descr="男の人">
              <a:extLst>
                <a:ext uri="{FF2B5EF4-FFF2-40B4-BE49-F238E27FC236}">
                  <a16:creationId xmlns:a16="http://schemas.microsoft.com/office/drawing/2014/main" id="{B729F452-47C7-CF16-7BAA-59DEA26589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97126" y="2514600"/>
              <a:ext cx="914400" cy="914400"/>
            </a:xfrm>
            <a:prstGeom prst="rect">
              <a:avLst/>
            </a:prstGeom>
          </p:spPr>
        </p:pic>
        <p:pic>
          <p:nvPicPr>
            <p:cNvPr id="15" name="グラフィックス 14" descr="女の人">
              <a:extLst>
                <a:ext uri="{FF2B5EF4-FFF2-40B4-BE49-F238E27FC236}">
                  <a16:creationId xmlns:a16="http://schemas.microsoft.com/office/drawing/2014/main" id="{B5C049DD-1921-F552-5F6F-7F369CDE49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54326" y="2514600"/>
              <a:ext cx="914400" cy="914400"/>
            </a:xfrm>
            <a:prstGeom prst="rect">
              <a:avLst/>
            </a:prstGeom>
          </p:spPr>
        </p:pic>
        <p:pic>
          <p:nvPicPr>
            <p:cNvPr id="16" name="グラフィックス 15" descr="子供と風船">
              <a:extLst>
                <a:ext uri="{FF2B5EF4-FFF2-40B4-BE49-F238E27FC236}">
                  <a16:creationId xmlns:a16="http://schemas.microsoft.com/office/drawing/2014/main" id="{196BE92B-CAFC-E32C-BE91-6144194F474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611526" y="2514600"/>
              <a:ext cx="914400" cy="914400"/>
            </a:xfrm>
            <a:prstGeom prst="rect">
              <a:avLst/>
            </a:prstGeom>
          </p:spPr>
        </p:pic>
        <p:pic>
          <p:nvPicPr>
            <p:cNvPr id="18" name="グラフィックス 17" descr="杖を持った男性">
              <a:extLst>
                <a:ext uri="{FF2B5EF4-FFF2-40B4-BE49-F238E27FC236}">
                  <a16:creationId xmlns:a16="http://schemas.microsoft.com/office/drawing/2014/main" id="{BDC9DCB5-2CF4-019D-6425-77F26841518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239926" y="2564992"/>
              <a:ext cx="914400" cy="914400"/>
            </a:xfrm>
            <a:prstGeom prst="rect">
              <a:avLst/>
            </a:prstGeom>
          </p:spPr>
        </p:pic>
      </p:grpSp>
      <p:pic>
        <p:nvPicPr>
          <p:cNvPr id="25" name="図 24">
            <a:extLst>
              <a:ext uri="{FF2B5EF4-FFF2-40B4-BE49-F238E27FC236}">
                <a16:creationId xmlns:a16="http://schemas.microsoft.com/office/drawing/2014/main" id="{E9C0B094-E329-BFD6-928B-76B58DDA7F66}"/>
              </a:ext>
            </a:extLst>
          </p:cNvPr>
          <p:cNvPicPr>
            <a:picLocks noChangeAspect="1"/>
          </p:cNvPicPr>
          <p:nvPr/>
        </p:nvPicPr>
        <p:blipFill>
          <a:blip r:embed="rId11"/>
          <a:stretch>
            <a:fillRect/>
          </a:stretch>
        </p:blipFill>
        <p:spPr>
          <a:xfrm>
            <a:off x="7468331" y="3841822"/>
            <a:ext cx="2286000" cy="914400"/>
          </a:xfrm>
          <a:prstGeom prst="rect">
            <a:avLst/>
          </a:prstGeom>
        </p:spPr>
      </p:pic>
      <p:grpSp>
        <p:nvGrpSpPr>
          <p:cNvPr id="4" name="グループ化 3">
            <a:extLst>
              <a:ext uri="{FF2B5EF4-FFF2-40B4-BE49-F238E27FC236}">
                <a16:creationId xmlns:a16="http://schemas.microsoft.com/office/drawing/2014/main" id="{1BA9724C-EB53-20C7-DA67-5CB80AF71B18}"/>
              </a:ext>
            </a:extLst>
          </p:cNvPr>
          <p:cNvGrpSpPr/>
          <p:nvPr/>
        </p:nvGrpSpPr>
        <p:grpSpPr>
          <a:xfrm>
            <a:off x="9370673" y="3827868"/>
            <a:ext cx="1803991" cy="928354"/>
            <a:chOff x="1340588" y="1855077"/>
            <a:chExt cx="1803991" cy="928354"/>
          </a:xfrm>
        </p:grpSpPr>
        <p:pic>
          <p:nvPicPr>
            <p:cNvPr id="19" name="グラフィックス 18" descr="杖を持った男性">
              <a:extLst>
                <a:ext uri="{FF2B5EF4-FFF2-40B4-BE49-F238E27FC236}">
                  <a16:creationId xmlns:a16="http://schemas.microsoft.com/office/drawing/2014/main" id="{96A97AFC-A54C-36C0-9F2C-8E9D72B5342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40588" y="1857789"/>
              <a:ext cx="914400" cy="914400"/>
            </a:xfrm>
            <a:prstGeom prst="rect">
              <a:avLst/>
            </a:prstGeom>
          </p:spPr>
        </p:pic>
        <p:pic>
          <p:nvPicPr>
            <p:cNvPr id="20" name="グラフィックス 19" descr="杖を持った男性">
              <a:extLst>
                <a:ext uri="{FF2B5EF4-FFF2-40B4-BE49-F238E27FC236}">
                  <a16:creationId xmlns:a16="http://schemas.microsoft.com/office/drawing/2014/main" id="{DC8A91F2-ECCC-EC66-8023-3C828F4E727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775637" y="1855077"/>
              <a:ext cx="914400" cy="914400"/>
            </a:xfrm>
            <a:prstGeom prst="rect">
              <a:avLst/>
            </a:prstGeom>
          </p:spPr>
        </p:pic>
        <p:pic>
          <p:nvPicPr>
            <p:cNvPr id="21" name="グラフィックス 20" descr="杖を持った男性">
              <a:extLst>
                <a:ext uri="{FF2B5EF4-FFF2-40B4-BE49-F238E27FC236}">
                  <a16:creationId xmlns:a16="http://schemas.microsoft.com/office/drawing/2014/main" id="{FD1B2AB6-DDE4-BD54-9033-88E90F74A37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230179" y="1869031"/>
              <a:ext cx="914400" cy="914400"/>
            </a:xfrm>
            <a:prstGeom prst="rect">
              <a:avLst/>
            </a:prstGeom>
          </p:spPr>
        </p:pic>
      </p:gr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0029648B-2C75-84C5-6A70-F9DFB5857C60}"/>
                  </a:ext>
                </a:extLst>
              </p:cNvPr>
              <p:cNvSpPr txBox="1"/>
              <p:nvPr/>
            </p:nvSpPr>
            <p:spPr>
              <a:xfrm>
                <a:off x="1924434" y="5251032"/>
                <a:ext cx="8450534" cy="954107"/>
              </a:xfrm>
              <a:prstGeom prst="rect">
                <a:avLst/>
              </a:prstGeom>
              <a:noFill/>
            </p:spPr>
            <p:txBody>
              <a:bodyPr wrap="square" rtlCol="0">
                <a:spAutoFit/>
              </a:bodyPr>
              <a:lstStyle/>
              <a:p>
                <a:r>
                  <a:rPr kumimoji="1" lang="ja-JP" altLang="en-US" sz="2800" b="1" dirty="0"/>
                  <a:t>共変量</a:t>
                </a:r>
                <a:r>
                  <a:rPr kumimoji="1" lang="en-US" altLang="ja-JP" sz="2800" b="1" dirty="0"/>
                  <a:t>x</a:t>
                </a:r>
                <a:r>
                  <a:rPr kumimoji="1" lang="ja-JP" altLang="en-US" sz="2800" b="1" dirty="0"/>
                  <a:t>に偏りがあり</a:t>
                </a:r>
                <a:r>
                  <a:rPr kumimoji="1" lang="en-US" altLang="ja-JP" sz="2800" b="1" dirty="0"/>
                  <a:t>, </a:t>
                </a:r>
                <a:r>
                  <a:rPr kumimoji="1" lang="ja-JP" altLang="en-US" sz="2800" b="1" dirty="0"/>
                  <a:t>平均介入効果を推定できない</a:t>
                </a:r>
                <a:endParaRPr kumimoji="1" lang="en-US" altLang="ja-JP" sz="2800" b="1" dirty="0"/>
              </a:p>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𝐴𝑇𝐸</m:t>
                      </m:r>
                      <m:r>
                        <a:rPr lang="en-US" altLang="ja-JP" sz="2800" b="0" i="1" smtClean="0">
                          <a:latin typeface="Cambria Math" panose="02040503050406030204" pitchFamily="18" charset="0"/>
                        </a:rPr>
                        <m:t> ≠</m:t>
                      </m:r>
                      <m:r>
                        <a:rPr lang="en-US" altLang="ja-JP" sz="2800" b="0" i="1" smtClean="0">
                          <a:latin typeface="Cambria Math" panose="02040503050406030204" pitchFamily="18" charset="0"/>
                          <a:ea typeface="Cambria Math" panose="02040503050406030204" pitchFamily="18" charset="0"/>
                        </a:rPr>
                        <m:t>𝐸</m:t>
                      </m:r>
                      <m:d>
                        <m:dPr>
                          <m:sepChr m:val="∣"/>
                          <m:ctrlPr>
                            <a:rPr lang="en-US" altLang="ja-JP" sz="2800" b="0" i="1" smtClean="0">
                              <a:latin typeface="Cambria Math" panose="02040503050406030204" pitchFamily="18" charset="0"/>
                              <a:ea typeface="Cambria Math" panose="02040503050406030204" pitchFamily="18" charset="0"/>
                            </a:rPr>
                          </m:ctrlPr>
                        </m:dPr>
                        <m:e>
                          <m:sSub>
                            <m:sSubPr>
                              <m:ctrlPr>
                                <a:rPr lang="en-US" altLang="ja-JP" sz="2800" b="0" i="1" smtClean="0">
                                  <a:latin typeface="Cambria Math" panose="02040503050406030204" pitchFamily="18" charset="0"/>
                                  <a:ea typeface="Cambria Math" panose="02040503050406030204" pitchFamily="18" charset="0"/>
                                </a:rPr>
                              </m:ctrlPr>
                            </m:sSubPr>
                            <m:e>
                              <m:r>
                                <a:rPr lang="en-US" altLang="ja-JP" sz="2800" b="0" i="1" smtClean="0">
                                  <a:latin typeface="Cambria Math" panose="02040503050406030204" pitchFamily="18" charset="0"/>
                                  <a:ea typeface="Cambria Math" panose="02040503050406030204" pitchFamily="18" charset="0"/>
                                </a:rPr>
                                <m:t>𝑦</m:t>
                              </m:r>
                            </m:e>
                            <m:sub>
                              <m:r>
                                <a:rPr lang="en-US" altLang="ja-JP" sz="2800" b="0" i="1" smtClean="0">
                                  <a:latin typeface="Cambria Math" panose="02040503050406030204" pitchFamily="18" charset="0"/>
                                  <a:ea typeface="Cambria Math" panose="02040503050406030204" pitchFamily="18" charset="0"/>
                                </a:rPr>
                                <m:t>1</m:t>
                              </m:r>
                            </m:sub>
                          </m:sSub>
                        </m:e>
                        <m:e>
                          <m:r>
                            <a:rPr lang="en-US" altLang="ja-JP" sz="2800" b="0" i="1" smtClean="0">
                              <a:latin typeface="Cambria Math" panose="02040503050406030204" pitchFamily="18" charset="0"/>
                              <a:ea typeface="Cambria Math" panose="02040503050406030204" pitchFamily="18" charset="0"/>
                            </a:rPr>
                            <m:t>𝑧</m:t>
                          </m:r>
                          <m:r>
                            <a:rPr lang="en-US" altLang="ja-JP" sz="2800" b="0" i="1" smtClean="0">
                              <a:latin typeface="Cambria Math" panose="02040503050406030204" pitchFamily="18" charset="0"/>
                              <a:ea typeface="Cambria Math" panose="02040503050406030204" pitchFamily="18" charset="0"/>
                            </a:rPr>
                            <m:t>=1</m:t>
                          </m:r>
                        </m:e>
                      </m:d>
                      <m:r>
                        <a:rPr lang="en-US" altLang="ja-JP" sz="2800" b="0" i="1" smtClean="0">
                          <a:latin typeface="Cambria Math" panose="02040503050406030204" pitchFamily="18" charset="0"/>
                          <a:ea typeface="Cambria Math" panose="02040503050406030204" pitchFamily="18" charset="0"/>
                        </a:rPr>
                        <m:t>−</m:t>
                      </m:r>
                      <m:r>
                        <a:rPr lang="en-US" altLang="ja-JP" sz="2800" b="0" i="1" smtClean="0">
                          <a:latin typeface="Cambria Math" panose="02040503050406030204" pitchFamily="18" charset="0"/>
                          <a:ea typeface="Cambria Math" panose="02040503050406030204" pitchFamily="18" charset="0"/>
                        </a:rPr>
                        <m:t>𝐸</m:t>
                      </m:r>
                      <m:d>
                        <m:dPr>
                          <m:sepChr m:val="∣"/>
                          <m:ctrlPr>
                            <a:rPr lang="en-US" altLang="ja-JP" sz="2800" b="0" i="1" smtClean="0">
                              <a:latin typeface="Cambria Math" panose="02040503050406030204" pitchFamily="18" charset="0"/>
                              <a:ea typeface="Cambria Math" panose="02040503050406030204" pitchFamily="18" charset="0"/>
                            </a:rPr>
                          </m:ctrlPr>
                        </m:dPr>
                        <m:e>
                          <m:sSub>
                            <m:sSubPr>
                              <m:ctrlPr>
                                <a:rPr lang="en-US" altLang="ja-JP" sz="2800" b="0" i="1" smtClean="0">
                                  <a:latin typeface="Cambria Math" panose="02040503050406030204" pitchFamily="18" charset="0"/>
                                  <a:ea typeface="Cambria Math" panose="02040503050406030204" pitchFamily="18" charset="0"/>
                                </a:rPr>
                              </m:ctrlPr>
                            </m:sSubPr>
                            <m:e>
                              <m:r>
                                <a:rPr lang="en-US" altLang="ja-JP" sz="2800" b="0" i="1" smtClean="0">
                                  <a:latin typeface="Cambria Math" panose="02040503050406030204" pitchFamily="18" charset="0"/>
                                  <a:ea typeface="Cambria Math" panose="02040503050406030204" pitchFamily="18" charset="0"/>
                                </a:rPr>
                                <m:t>𝑦</m:t>
                              </m:r>
                            </m:e>
                            <m:sub>
                              <m:r>
                                <a:rPr lang="en-US" altLang="ja-JP" sz="2800" b="0" i="1" smtClean="0">
                                  <a:latin typeface="Cambria Math" panose="02040503050406030204" pitchFamily="18" charset="0"/>
                                  <a:ea typeface="Cambria Math" panose="02040503050406030204" pitchFamily="18" charset="0"/>
                                </a:rPr>
                                <m:t>0</m:t>
                              </m:r>
                            </m:sub>
                          </m:sSub>
                        </m:e>
                        <m:e>
                          <m:r>
                            <a:rPr lang="en-US" altLang="ja-JP" sz="2800" b="0" i="1" smtClean="0">
                              <a:latin typeface="Cambria Math" panose="02040503050406030204" pitchFamily="18" charset="0"/>
                              <a:ea typeface="Cambria Math" panose="02040503050406030204" pitchFamily="18" charset="0"/>
                            </a:rPr>
                            <m:t>𝑧</m:t>
                          </m:r>
                          <m:r>
                            <a:rPr lang="en-US" altLang="ja-JP" sz="2800" b="0" i="1" smtClean="0">
                              <a:latin typeface="Cambria Math" panose="02040503050406030204" pitchFamily="18" charset="0"/>
                              <a:ea typeface="Cambria Math" panose="02040503050406030204" pitchFamily="18" charset="0"/>
                            </a:rPr>
                            <m:t>=0</m:t>
                          </m:r>
                        </m:e>
                      </m:d>
                    </m:oMath>
                  </m:oMathPara>
                </a14:m>
                <a:endParaRPr kumimoji="1" lang="ja-JP" altLang="en-US" sz="2800" b="1" dirty="0"/>
              </a:p>
            </p:txBody>
          </p:sp>
        </mc:Choice>
        <mc:Fallback xmlns="">
          <p:sp>
            <p:nvSpPr>
              <p:cNvPr id="32" name="テキスト ボックス 31">
                <a:extLst>
                  <a:ext uri="{FF2B5EF4-FFF2-40B4-BE49-F238E27FC236}">
                    <a16:creationId xmlns:a16="http://schemas.microsoft.com/office/drawing/2014/main" id="{0029648B-2C75-84C5-6A70-F9DFB5857C60}"/>
                  </a:ext>
                </a:extLst>
              </p:cNvPr>
              <p:cNvSpPr txBox="1">
                <a:spLocks noRot="1" noChangeAspect="1" noMove="1" noResize="1" noEditPoints="1" noAdjustHandles="1" noChangeArrowheads="1" noChangeShapeType="1" noTextEdit="1"/>
              </p:cNvSpPr>
              <p:nvPr/>
            </p:nvSpPr>
            <p:spPr>
              <a:xfrm>
                <a:off x="1924434" y="5251032"/>
                <a:ext cx="8450534" cy="954107"/>
              </a:xfrm>
              <a:prstGeom prst="rect">
                <a:avLst/>
              </a:prstGeom>
              <a:blipFill>
                <a:blip r:embed="rId12"/>
                <a:stretch>
                  <a:fillRect l="-1515" t="-10191" r="-577"/>
                </a:stretch>
              </a:blipFill>
            </p:spPr>
            <p:txBody>
              <a:bodyPr/>
              <a:lstStyle/>
              <a:p>
                <a:r>
                  <a:rPr lang="ja-JP" altLang="en-US">
                    <a:noFill/>
                  </a:rPr>
                  <a:t> </a:t>
                </a:r>
              </a:p>
            </p:txBody>
          </p:sp>
        </mc:Fallback>
      </mc:AlternateContent>
      <p:sp>
        <p:nvSpPr>
          <p:cNvPr id="8" name="タイトル 1">
            <a:extLst>
              <a:ext uri="{FF2B5EF4-FFF2-40B4-BE49-F238E27FC236}">
                <a16:creationId xmlns:a16="http://schemas.microsoft.com/office/drawing/2014/main" id="{7480001F-F623-0F24-B4C3-D8C7747BD630}"/>
              </a:ext>
            </a:extLst>
          </p:cNvPr>
          <p:cNvSpPr txBox="1">
            <a:spLocks/>
          </p:cNvSpPr>
          <p:nvPr/>
        </p:nvSpPr>
        <p:spPr>
          <a:xfrm>
            <a:off x="560772" y="170655"/>
            <a:ext cx="11783627" cy="8872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dirty="0"/>
          </a:p>
        </p:txBody>
      </p:sp>
      <p:sp>
        <p:nvSpPr>
          <p:cNvPr id="12" name="テキスト ボックス 11">
            <a:extLst>
              <a:ext uri="{FF2B5EF4-FFF2-40B4-BE49-F238E27FC236}">
                <a16:creationId xmlns:a16="http://schemas.microsoft.com/office/drawing/2014/main" id="{2888F573-9526-B043-DABE-5AD22D580C0C}"/>
              </a:ext>
            </a:extLst>
          </p:cNvPr>
          <p:cNvSpPr txBox="1"/>
          <p:nvPr/>
        </p:nvSpPr>
        <p:spPr>
          <a:xfrm>
            <a:off x="8684188" y="3107117"/>
            <a:ext cx="1302344" cy="385614"/>
          </a:xfrm>
          <a:prstGeom prst="rect">
            <a:avLst/>
          </a:prstGeom>
          <a:noFill/>
        </p:spPr>
        <p:txBody>
          <a:bodyPr wrap="square" rtlCol="0">
            <a:spAutoFit/>
          </a:bodyPr>
          <a:lstStyle/>
          <a:p>
            <a:r>
              <a:rPr lang="ja-JP" altLang="en-US" sz="2800" b="1" dirty="0"/>
              <a:t>介入群</a:t>
            </a:r>
            <a:endParaRPr kumimoji="1" lang="ja-JP" altLang="en-US" sz="2800" b="1" dirty="0"/>
          </a:p>
        </p:txBody>
      </p:sp>
      <p:grpSp>
        <p:nvGrpSpPr>
          <p:cNvPr id="13" name="グループ化 12">
            <a:extLst>
              <a:ext uri="{FF2B5EF4-FFF2-40B4-BE49-F238E27FC236}">
                <a16:creationId xmlns:a16="http://schemas.microsoft.com/office/drawing/2014/main" id="{ABB7F92E-9A84-D556-25F8-E142AEEE4D72}"/>
              </a:ext>
            </a:extLst>
          </p:cNvPr>
          <p:cNvGrpSpPr/>
          <p:nvPr/>
        </p:nvGrpSpPr>
        <p:grpSpPr>
          <a:xfrm>
            <a:off x="2469313" y="2099405"/>
            <a:ext cx="6167857" cy="1574170"/>
            <a:chOff x="1019406" y="545161"/>
            <a:chExt cx="8530550" cy="2135905"/>
          </a:xfrm>
        </p:grpSpPr>
        <p:sp>
          <p:nvSpPr>
            <p:cNvPr id="30" name="楕円 29">
              <a:extLst>
                <a:ext uri="{FF2B5EF4-FFF2-40B4-BE49-F238E27FC236}">
                  <a16:creationId xmlns:a16="http://schemas.microsoft.com/office/drawing/2014/main" id="{FB0ECC0E-55D4-C891-BCE1-09F872CD6086}"/>
                </a:ext>
              </a:extLst>
            </p:cNvPr>
            <p:cNvSpPr/>
            <p:nvPr/>
          </p:nvSpPr>
          <p:spPr>
            <a:xfrm>
              <a:off x="4969066" y="545161"/>
              <a:ext cx="2235240" cy="1114277"/>
            </a:xfrm>
            <a:prstGeom prst="ellipse">
              <a:avLst/>
            </a:prstGeom>
            <a:solidFill>
              <a:schemeClr val="accent1">
                <a:lumMod val="20000"/>
                <a:lumOff val="8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tx1"/>
                  </a:solidFill>
                </a:rPr>
                <a:t>介入</a:t>
              </a:r>
              <a:r>
                <a:rPr kumimoji="1" lang="en-US" altLang="ja-JP" sz="2800" b="1" dirty="0">
                  <a:solidFill>
                    <a:schemeClr val="tx1"/>
                  </a:solidFill>
                </a:rPr>
                <a:t>z</a:t>
              </a:r>
            </a:p>
          </p:txBody>
        </p:sp>
        <p:cxnSp>
          <p:nvCxnSpPr>
            <p:cNvPr id="33" name="直線矢印コネクタ 32">
              <a:extLst>
                <a:ext uri="{FF2B5EF4-FFF2-40B4-BE49-F238E27FC236}">
                  <a16:creationId xmlns:a16="http://schemas.microsoft.com/office/drawing/2014/main" id="{33BCEC7B-FB87-48F1-465B-C58C24991AAE}"/>
                </a:ext>
              </a:extLst>
            </p:cNvPr>
            <p:cNvCxnSpPr>
              <a:cxnSpLocks/>
              <a:stCxn id="30" idx="3"/>
            </p:cNvCxnSpPr>
            <p:nvPr/>
          </p:nvCxnSpPr>
          <p:spPr>
            <a:xfrm flipH="1">
              <a:off x="4021867" y="1496255"/>
              <a:ext cx="1274543" cy="118481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429825F2-6BDA-86F3-009A-58C502461223}"/>
                </a:ext>
              </a:extLst>
            </p:cNvPr>
            <p:cNvCxnSpPr>
              <a:cxnSpLocks/>
              <a:stCxn id="30" idx="5"/>
            </p:cNvCxnSpPr>
            <p:nvPr/>
          </p:nvCxnSpPr>
          <p:spPr>
            <a:xfrm>
              <a:off x="6876962" y="1496255"/>
              <a:ext cx="1359769" cy="118481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7B479D99-8733-8D95-A559-2F3E65C8E8BF}"/>
                </a:ext>
              </a:extLst>
            </p:cNvPr>
            <p:cNvSpPr txBox="1"/>
            <p:nvPr/>
          </p:nvSpPr>
          <p:spPr>
            <a:xfrm>
              <a:off x="7748729" y="1004501"/>
              <a:ext cx="1801227" cy="1294574"/>
            </a:xfrm>
            <a:prstGeom prst="rect">
              <a:avLst/>
            </a:prstGeom>
            <a:noFill/>
          </p:spPr>
          <p:txBody>
            <a:bodyPr wrap="square" rtlCol="0">
              <a:spAutoFit/>
            </a:bodyPr>
            <a:lstStyle/>
            <a:p>
              <a:r>
                <a:rPr kumimoji="1" lang="ja-JP" altLang="en-US" sz="2800" b="1" dirty="0"/>
                <a:t>あり</a:t>
              </a:r>
              <a:endParaRPr kumimoji="1" lang="en-US" altLang="ja-JP" sz="2800" b="1" dirty="0"/>
            </a:p>
            <a:p>
              <a:r>
                <a:rPr lang="en-US" altLang="ja-JP" sz="2800" b="1" dirty="0"/>
                <a:t>(z=1)</a:t>
              </a:r>
              <a:endParaRPr kumimoji="1" lang="ja-JP" altLang="en-US" sz="2800" b="1" dirty="0"/>
            </a:p>
          </p:txBody>
        </p:sp>
        <p:sp>
          <p:nvSpPr>
            <p:cNvPr id="36" name="テキスト ボックス 35">
              <a:extLst>
                <a:ext uri="{FF2B5EF4-FFF2-40B4-BE49-F238E27FC236}">
                  <a16:creationId xmlns:a16="http://schemas.microsoft.com/office/drawing/2014/main" id="{E9D0C24A-1206-EAA9-A802-BE8AA68D47B1}"/>
                </a:ext>
              </a:extLst>
            </p:cNvPr>
            <p:cNvSpPr txBox="1"/>
            <p:nvPr/>
          </p:nvSpPr>
          <p:spPr>
            <a:xfrm>
              <a:off x="3170294" y="927386"/>
              <a:ext cx="1801226" cy="1294575"/>
            </a:xfrm>
            <a:prstGeom prst="rect">
              <a:avLst/>
            </a:prstGeom>
            <a:noFill/>
          </p:spPr>
          <p:txBody>
            <a:bodyPr wrap="square" rtlCol="0">
              <a:spAutoFit/>
            </a:bodyPr>
            <a:lstStyle/>
            <a:p>
              <a:r>
                <a:rPr lang="ja-JP" altLang="en-US" sz="2800" b="1" dirty="0"/>
                <a:t>なし</a:t>
              </a:r>
              <a:endParaRPr lang="en-US" altLang="ja-JP" sz="2800" b="1" dirty="0"/>
            </a:p>
            <a:p>
              <a:r>
                <a:rPr kumimoji="1" lang="en-US" altLang="ja-JP" sz="2800" b="1" dirty="0"/>
                <a:t>(z=0)</a:t>
              </a:r>
              <a:endParaRPr kumimoji="1" lang="ja-JP" altLang="en-US" sz="2800" b="1" dirty="0"/>
            </a:p>
          </p:txBody>
        </p:sp>
        <p:sp>
          <p:nvSpPr>
            <p:cNvPr id="37" name="テキスト ボックス 36">
              <a:extLst>
                <a:ext uri="{FF2B5EF4-FFF2-40B4-BE49-F238E27FC236}">
                  <a16:creationId xmlns:a16="http://schemas.microsoft.com/office/drawing/2014/main" id="{FE066DFD-6B5C-D8FB-FA3B-3E2BC2C13746}"/>
                </a:ext>
              </a:extLst>
            </p:cNvPr>
            <p:cNvSpPr txBox="1"/>
            <p:nvPr/>
          </p:nvSpPr>
          <p:spPr>
            <a:xfrm>
              <a:off x="1019406" y="1940387"/>
              <a:ext cx="1801228" cy="523219"/>
            </a:xfrm>
            <a:prstGeom prst="rect">
              <a:avLst/>
            </a:prstGeom>
            <a:noFill/>
          </p:spPr>
          <p:txBody>
            <a:bodyPr wrap="square" rtlCol="0">
              <a:spAutoFit/>
            </a:bodyPr>
            <a:lstStyle/>
            <a:p>
              <a:r>
                <a:rPr lang="ja-JP" altLang="en-US" sz="2800" b="1" dirty="0"/>
                <a:t>対照群</a:t>
              </a:r>
              <a:endParaRPr kumimoji="1" lang="ja-JP" altLang="en-US" sz="2800" b="1" dirty="0"/>
            </a:p>
          </p:txBody>
        </p:sp>
      </p:grpSp>
      <p:sp>
        <p:nvSpPr>
          <p:cNvPr id="41" name="テキスト ボックス 40">
            <a:extLst>
              <a:ext uri="{FF2B5EF4-FFF2-40B4-BE49-F238E27FC236}">
                <a16:creationId xmlns:a16="http://schemas.microsoft.com/office/drawing/2014/main" id="{F279D6AC-C6AB-ED2D-CC09-B6E22DB37F80}"/>
              </a:ext>
            </a:extLst>
          </p:cNvPr>
          <p:cNvSpPr txBox="1"/>
          <p:nvPr/>
        </p:nvSpPr>
        <p:spPr>
          <a:xfrm>
            <a:off x="588239" y="1287197"/>
            <a:ext cx="4156442" cy="954107"/>
          </a:xfrm>
          <a:prstGeom prst="rect">
            <a:avLst/>
          </a:prstGeom>
          <a:noFill/>
        </p:spPr>
        <p:txBody>
          <a:bodyPr wrap="square" rtlCol="0">
            <a:spAutoFit/>
          </a:bodyPr>
          <a:lstStyle/>
          <a:p>
            <a:r>
              <a:rPr kumimoji="1" lang="ja-JP" altLang="en-US" sz="2800" dirty="0"/>
              <a:t>共変量</a:t>
            </a:r>
            <a:r>
              <a:rPr kumimoji="1" lang="en-US" altLang="ja-JP" sz="2800" dirty="0"/>
              <a:t>x</a:t>
            </a:r>
            <a:r>
              <a:rPr kumimoji="1" lang="ja-JP" altLang="en-US" sz="2800" dirty="0"/>
              <a:t>：対象の特徴</a:t>
            </a:r>
            <a:endParaRPr kumimoji="1" lang="en-US" altLang="ja-JP" sz="2800" dirty="0"/>
          </a:p>
          <a:p>
            <a:r>
              <a:rPr kumimoji="1" lang="ja-JP" altLang="en-US" sz="2800" dirty="0"/>
              <a:t>例）年齢、性別</a:t>
            </a:r>
          </a:p>
        </p:txBody>
      </p:sp>
      <p:cxnSp>
        <p:nvCxnSpPr>
          <p:cNvPr id="43" name="直線矢印コネクタ 42">
            <a:extLst>
              <a:ext uri="{FF2B5EF4-FFF2-40B4-BE49-F238E27FC236}">
                <a16:creationId xmlns:a16="http://schemas.microsoft.com/office/drawing/2014/main" id="{4510109F-0F66-6FDD-5CC0-7B36A0BC7A98}"/>
              </a:ext>
            </a:extLst>
          </p:cNvPr>
          <p:cNvCxnSpPr>
            <a:cxnSpLocks/>
            <a:endCxn id="25" idx="1"/>
          </p:cNvCxnSpPr>
          <p:nvPr/>
        </p:nvCxnSpPr>
        <p:spPr>
          <a:xfrm>
            <a:off x="4744681" y="4280385"/>
            <a:ext cx="2723650" cy="18637"/>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92CF3228-151B-88B1-D624-F8597DF83685}"/>
              </a:ext>
            </a:extLst>
          </p:cNvPr>
          <p:cNvSpPr txBox="1"/>
          <p:nvPr/>
        </p:nvSpPr>
        <p:spPr>
          <a:xfrm>
            <a:off x="5026553" y="4644222"/>
            <a:ext cx="2246297" cy="523220"/>
          </a:xfrm>
          <a:prstGeom prst="rect">
            <a:avLst/>
          </a:prstGeom>
          <a:noFill/>
        </p:spPr>
        <p:txBody>
          <a:bodyPr wrap="square" rtlCol="0">
            <a:spAutoFit/>
          </a:bodyPr>
          <a:lstStyle/>
          <a:p>
            <a:r>
              <a:rPr kumimoji="1" lang="ja-JP" altLang="en-US" sz="2800" b="1" dirty="0">
                <a:solidFill>
                  <a:srgbClr val="C00000"/>
                </a:solidFill>
              </a:rPr>
              <a:t>比較不可能</a:t>
            </a:r>
          </a:p>
        </p:txBody>
      </p:sp>
      <p:sp>
        <p:nvSpPr>
          <p:cNvPr id="22" name="タイトル 21">
            <a:extLst>
              <a:ext uri="{FF2B5EF4-FFF2-40B4-BE49-F238E27FC236}">
                <a16:creationId xmlns:a16="http://schemas.microsoft.com/office/drawing/2014/main" id="{C9733C94-4897-3F4A-ABA0-4B17A3809398}"/>
              </a:ext>
            </a:extLst>
          </p:cNvPr>
          <p:cNvSpPr>
            <a:spLocks noGrp="1"/>
          </p:cNvSpPr>
          <p:nvPr>
            <p:ph type="title"/>
          </p:nvPr>
        </p:nvSpPr>
        <p:spPr>
          <a:xfrm>
            <a:off x="0" y="-23639"/>
            <a:ext cx="11783627" cy="887267"/>
          </a:xfrm>
        </p:spPr>
        <p:txBody>
          <a:bodyPr>
            <a:normAutofit/>
          </a:bodyPr>
          <a:lstStyle/>
          <a:p>
            <a:r>
              <a:rPr lang="ja-JP" altLang="en-US" dirty="0"/>
              <a:t>無作為化比較試験ができない場合</a:t>
            </a:r>
          </a:p>
        </p:txBody>
      </p:sp>
    </p:spTree>
    <p:extLst>
      <p:ext uri="{BB962C8B-B14F-4D97-AF65-F5344CB8AC3E}">
        <p14:creationId xmlns:p14="http://schemas.microsoft.com/office/powerpoint/2010/main" val="37253985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363692-9ECC-A051-3BC3-65761054E7C4}"/>
              </a:ext>
            </a:extLst>
          </p:cNvPr>
          <p:cNvSpPr>
            <a:spLocks noGrp="1"/>
          </p:cNvSpPr>
          <p:nvPr>
            <p:ph type="title"/>
          </p:nvPr>
        </p:nvSpPr>
        <p:spPr/>
        <p:txBody>
          <a:bodyPr>
            <a:normAutofit/>
          </a:bodyPr>
          <a:lstStyle/>
          <a:p>
            <a:r>
              <a:rPr lang="en-US" altLang="ja-JP" dirty="0"/>
              <a:t>Boost</a:t>
            </a:r>
            <a:r>
              <a:rPr lang="ja-JP" altLang="en-US" dirty="0"/>
              <a:t>の傾向スコア推定と</a:t>
            </a:r>
            <a:r>
              <a:rPr lang="en-US" altLang="ja-JP" dirty="0"/>
              <a:t>ATE</a:t>
            </a:r>
            <a:r>
              <a:rPr lang="ja-JP" altLang="en-US" dirty="0"/>
              <a:t>推定</a:t>
            </a:r>
            <a:endParaRPr kumimoji="1" lang="ja-JP" altLang="en-US" dirty="0"/>
          </a:p>
        </p:txBody>
      </p:sp>
      <p:sp>
        <p:nvSpPr>
          <p:cNvPr id="3" name="コンテンツ プレースホルダー 2">
            <a:extLst>
              <a:ext uri="{FF2B5EF4-FFF2-40B4-BE49-F238E27FC236}">
                <a16:creationId xmlns:a16="http://schemas.microsoft.com/office/drawing/2014/main" id="{FA1D9DB7-011E-D111-41EE-C85B23A0B1D2}"/>
              </a:ext>
            </a:extLst>
          </p:cNvPr>
          <p:cNvSpPr>
            <a:spLocks noGrp="1"/>
          </p:cNvSpPr>
          <p:nvPr>
            <p:ph idx="1"/>
          </p:nvPr>
        </p:nvSpPr>
        <p:spPr/>
        <p:txBody>
          <a:bodyPr/>
          <a:lstStyle/>
          <a:p>
            <a:r>
              <a:rPr kumimoji="1" lang="ja-JP" altLang="en-US" dirty="0"/>
              <a:t>外れ値をなくしたとき</a:t>
            </a:r>
            <a:endParaRPr kumimoji="1" lang="en-US" altLang="ja-JP" dirty="0"/>
          </a:p>
          <a:p>
            <a:endParaRPr kumimoji="1" lang="ja-JP" altLang="en-US" dirty="0"/>
          </a:p>
        </p:txBody>
      </p:sp>
      <p:pic>
        <p:nvPicPr>
          <p:cNvPr id="4" name="図 3">
            <a:extLst>
              <a:ext uri="{FF2B5EF4-FFF2-40B4-BE49-F238E27FC236}">
                <a16:creationId xmlns:a16="http://schemas.microsoft.com/office/drawing/2014/main" id="{9863DA41-7E4E-7E81-7AAD-99BB081A216A}"/>
              </a:ext>
            </a:extLst>
          </p:cNvPr>
          <p:cNvPicPr>
            <a:picLocks noChangeAspect="1"/>
          </p:cNvPicPr>
          <p:nvPr/>
        </p:nvPicPr>
        <p:blipFill>
          <a:blip r:embed="rId2">
            <a:extLst>
              <a:ext uri="{28A0092B-C50C-407E-A947-70E740481C1C}">
                <a14:useLocalDpi xmlns:a14="http://schemas.microsoft.com/office/drawing/2010/main" val="0"/>
              </a:ext>
            </a:extLst>
          </a:blip>
          <a:srcRect l="4135" t="6195" r="9331" b="2910"/>
          <a:stretch/>
        </p:blipFill>
        <p:spPr>
          <a:xfrm>
            <a:off x="4892887" y="2157025"/>
            <a:ext cx="6650930" cy="4191689"/>
          </a:xfrm>
          <a:prstGeom prst="rect">
            <a:avLst/>
          </a:prstGeom>
        </p:spPr>
      </p:pic>
    </p:spTree>
    <p:extLst>
      <p:ext uri="{BB962C8B-B14F-4D97-AF65-F5344CB8AC3E}">
        <p14:creationId xmlns:p14="http://schemas.microsoft.com/office/powerpoint/2010/main" val="1281410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50185F-A01F-B314-3FFF-39C397607E60}"/>
              </a:ext>
            </a:extLst>
          </p:cNvPr>
          <p:cNvSpPr>
            <a:spLocks noGrp="1"/>
          </p:cNvSpPr>
          <p:nvPr>
            <p:ph type="title"/>
          </p:nvPr>
        </p:nvSpPr>
        <p:spPr/>
        <p:txBody>
          <a:bodyPr/>
          <a:lstStyle/>
          <a:p>
            <a:r>
              <a:rPr kumimoji="1" lang="en-US" altLang="ja-JP" dirty="0"/>
              <a:t>Strong </a:t>
            </a:r>
            <a:r>
              <a:rPr kumimoji="1" lang="en-US" altLang="ja-JP" dirty="0" err="1"/>
              <a:t>ignorability</a:t>
            </a:r>
            <a:r>
              <a:rPr kumimoji="1" lang="ja-JP" altLang="en-US"/>
              <a:t>の仮定</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9E284F2D-B9B3-5EB1-282D-D6FA800236CC}"/>
                  </a:ext>
                </a:extLst>
              </p:cNvPr>
              <p:cNvSpPr>
                <a:spLocks noGrp="1"/>
              </p:cNvSpPr>
              <p:nvPr>
                <p:ph idx="1"/>
              </p:nvPr>
            </p:nvSpPr>
            <p:spPr>
              <a:xfrm>
                <a:off x="693684" y="1923393"/>
                <a:ext cx="10972800" cy="3263462"/>
              </a:xfrm>
            </p:spPr>
            <p:txBody>
              <a:bodyPr/>
              <a:lstStyle/>
              <a:p>
                <a:pPr marL="133350" indent="0">
                  <a:buNone/>
                </a:pPr>
                <a:r>
                  <a:rPr lang="en-US" altLang="ja-JP" dirty="0"/>
                  <a:t>Strong </a:t>
                </a:r>
                <a:r>
                  <a:rPr lang="en-US" altLang="ja-JP" dirty="0" err="1"/>
                  <a:t>ignorability</a:t>
                </a:r>
                <a:r>
                  <a:rPr lang="en-US" altLang="ja-JP" dirty="0"/>
                  <a:t>[1]: </a:t>
                </a:r>
                <a14:m>
                  <m:oMath xmlns:m="http://schemas.openxmlformats.org/officeDocument/2006/math">
                    <m:r>
                      <a:rPr lang="en-US" altLang="ja-JP" b="0" i="1" smtClean="0">
                        <a:latin typeface="Cambria Math" panose="02040503050406030204" pitchFamily="18" charset="0"/>
                      </a:rPr>
                      <m:t>𝑧</m:t>
                    </m:r>
                  </m:oMath>
                </a14:m>
                <a:r>
                  <a:rPr lang="ja-JP" altLang="en-US" dirty="0"/>
                  <a:t>や</a:t>
                </a:r>
                <a14:m>
                  <m:oMath xmlns:m="http://schemas.openxmlformats.org/officeDocument/2006/math">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 </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0</m:t>
                        </m:r>
                      </m:sub>
                    </m:sSub>
                    <m:r>
                      <a:rPr lang="en-US" altLang="ja-JP" b="0" i="1" smtClean="0">
                        <a:latin typeface="Cambria Math" panose="02040503050406030204" pitchFamily="18" charset="0"/>
                      </a:rPr>
                      <m:t>)</m:t>
                    </m:r>
                  </m:oMath>
                </a14:m>
                <a:r>
                  <a:rPr lang="ja-JP" altLang="en-US" dirty="0"/>
                  <a:t>に影響を及ぼす共変量</a:t>
                </a:r>
                <a14:m>
                  <m:oMath xmlns:m="http://schemas.openxmlformats.org/officeDocument/2006/math">
                    <m:r>
                      <a:rPr lang="en-US" altLang="ja-JP" b="0" i="1" smtClean="0">
                        <a:latin typeface="Cambria Math" panose="02040503050406030204" pitchFamily="18" charset="0"/>
                      </a:rPr>
                      <m:t>𝑥</m:t>
                    </m:r>
                  </m:oMath>
                </a14:m>
                <a:r>
                  <a:rPr kumimoji="1" lang="ja-JP" altLang="en-US" dirty="0"/>
                  <a:t>について</a:t>
                </a:r>
                <a:r>
                  <a:rPr kumimoji="1" lang="en-US" altLang="ja-JP" dirty="0"/>
                  <a:t>, </a:t>
                </a:r>
              </a:p>
              <a:p>
                <a:pPr marL="133350" indent="0">
                  <a:buNone/>
                </a:pPr>
                <a14:m>
                  <m:oMathPara xmlns:m="http://schemas.openxmlformats.org/officeDocument/2006/math">
                    <m:oMathParaPr>
                      <m:jc m:val="centerGroup"/>
                    </m:oMathParaPr>
                    <m:oMath xmlns:m="http://schemas.openxmlformats.org/officeDocument/2006/math">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𝑧</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0&lt;</m:t>
                      </m:r>
                      <m:r>
                        <a:rPr kumimoji="1" lang="en-US" altLang="ja-JP" b="0" i="1" smtClean="0">
                          <a:latin typeface="Cambria Math" panose="02040503050406030204" pitchFamily="18" charset="0"/>
                        </a:rPr>
                        <m:t>𝑝</m:t>
                      </m:r>
                      <m:d>
                        <m:dPr>
                          <m:sep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𝑧</m:t>
                          </m:r>
                          <m:r>
                            <a:rPr kumimoji="1" lang="en-US" altLang="ja-JP" b="0" i="1" smtClean="0">
                              <a:latin typeface="Cambria Math" panose="02040503050406030204" pitchFamily="18" charset="0"/>
                            </a:rPr>
                            <m:t>=1</m:t>
                          </m:r>
                          <m:r>
                            <m:rPr>
                              <m:lit/>
                            </m:rPr>
                            <a:rPr kumimoji="1" lang="en-US" altLang="ja-JP" b="0" i="1" smtClean="0">
                              <a:latin typeface="Cambria Math" panose="02040503050406030204" pitchFamily="18" charset="0"/>
                            </a:rPr>
                            <m:t> </m:t>
                          </m:r>
                        </m:e>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&lt;1</m:t>
                      </m:r>
                    </m:oMath>
                  </m:oMathPara>
                </a14:m>
                <a:endParaRPr kumimoji="1" lang="en-US" altLang="ja-JP" dirty="0"/>
              </a:p>
              <a:p>
                <a:pPr marL="133350" indent="0">
                  <a:buNone/>
                </a:pPr>
                <a:r>
                  <a:rPr lang="ja-JP" altLang="en-US" dirty="0"/>
                  <a:t>この条件のもとでは</a:t>
                </a:r>
                <a:r>
                  <a:rPr lang="en-US" altLang="ja-JP" dirty="0"/>
                  <a:t>, </a:t>
                </a:r>
                <a14:m>
                  <m:oMath xmlns:m="http://schemas.openxmlformats.org/officeDocument/2006/math">
                    <m:r>
                      <a:rPr lang="en-US" altLang="ja-JP" b="0" i="1" smtClean="0">
                        <a:latin typeface="Cambria Math" panose="02040503050406030204" pitchFamily="18" charset="0"/>
                      </a:rPr>
                      <m:t>𝐸</m:t>
                    </m:r>
                    <m:d>
                      <m:dPr>
                        <m:sepChr m:val="∣"/>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𝑗</m:t>
                            </m:r>
                          </m:sub>
                        </m:sSub>
                      </m:e>
                      <m:e>
                        <m:r>
                          <a:rPr lang="en-US" altLang="ja-JP" b="0" i="1" smtClean="0">
                            <a:latin typeface="Cambria Math" panose="02040503050406030204" pitchFamily="18" charset="0"/>
                          </a:rPr>
                          <m:t>𝑥</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𝐸</m:t>
                    </m:r>
                    <m:d>
                      <m:dPr>
                        <m:sepChr m:val="∣"/>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𝑗</m:t>
                            </m:r>
                          </m:sub>
                        </m:sSub>
                      </m:e>
                      <m:e>
                        <m:r>
                          <a:rPr lang="en-US" altLang="ja-JP" b="0" i="1" smtClean="0">
                            <a:latin typeface="Cambria Math" panose="02040503050406030204" pitchFamily="18" charset="0"/>
                          </a:rPr>
                          <m:t>𝑥</m:t>
                        </m:r>
                        <m:r>
                          <a:rPr lang="en-US" altLang="ja-JP" b="0" i="1" smtClean="0">
                            <a:latin typeface="Cambria Math" panose="02040503050406030204" pitchFamily="18" charset="0"/>
                          </a:rPr>
                          <m:t>, </m:t>
                        </m:r>
                        <m:r>
                          <a:rPr lang="en-US" altLang="ja-JP" b="0" i="1" smtClean="0">
                            <a:latin typeface="Cambria Math" panose="02040503050406030204" pitchFamily="18" charset="0"/>
                          </a:rPr>
                          <m:t>𝑧</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e>
                    </m:d>
                    <m:r>
                      <a:rPr lang="en-US" altLang="ja-JP" b="0" i="1" smtClean="0">
                        <a:latin typeface="Cambria Math" panose="02040503050406030204" pitchFamily="18" charset="0"/>
                      </a:rPr>
                      <m:t>, (</m:t>
                    </m:r>
                    <m:r>
                      <a:rPr lang="en-US" altLang="ja-JP" b="0" i="1" smtClean="0">
                        <a:latin typeface="Cambria Math" panose="02040503050406030204" pitchFamily="18" charset="0"/>
                      </a:rPr>
                      <m:t>𝑗</m:t>
                    </m:r>
                    <m:r>
                      <a:rPr lang="en-US" altLang="ja-JP" b="0" i="1" smtClean="0">
                        <a:latin typeface="Cambria Math" panose="02040503050406030204" pitchFamily="18" charset="0"/>
                      </a:rPr>
                      <m:t>=1,0)</m:t>
                    </m:r>
                  </m:oMath>
                </a14:m>
                <a:endParaRPr kumimoji="1" lang="en-US" altLang="ja-JP" dirty="0"/>
              </a:p>
              <a:p>
                <a:pPr marL="133350" indent="0">
                  <a:buNone/>
                </a:pPr>
                <a:r>
                  <a:rPr lang="ja-JP" altLang="en-US" dirty="0"/>
                  <a:t>となるため</a:t>
                </a:r>
                <a:r>
                  <a:rPr lang="en-US" altLang="ja-JP" dirty="0"/>
                  <a:t>, </a:t>
                </a:r>
                <a14:m>
                  <m:oMath xmlns:m="http://schemas.openxmlformats.org/officeDocument/2006/math">
                    <m:r>
                      <a:rPr lang="en-US" altLang="ja-JP" b="0" i="1" smtClean="0">
                        <a:latin typeface="Cambria Math" panose="02040503050406030204" pitchFamily="18" charset="0"/>
                      </a:rPr>
                      <m:t>𝐴𝑇𝐸</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𝐸</m:t>
                        </m:r>
                      </m:e>
                      <m:sub>
                        <m:r>
                          <a:rPr lang="en-US" altLang="ja-JP" b="0" i="1" smtClean="0">
                            <a:latin typeface="Cambria Math" panose="02040503050406030204" pitchFamily="18" charset="0"/>
                          </a:rPr>
                          <m:t>𝑥</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𝐸</m:t>
                    </m:r>
                    <m:d>
                      <m:dPr>
                        <m:sepChr m:val="∣"/>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1</m:t>
                            </m:r>
                          </m:sub>
                        </m:sSub>
                      </m:e>
                      <m:e>
                        <m:r>
                          <a:rPr lang="en-US" altLang="ja-JP" b="0" i="1" smtClean="0">
                            <a:latin typeface="Cambria Math" panose="02040503050406030204" pitchFamily="18" charset="0"/>
                          </a:rPr>
                          <m:t>𝑥</m:t>
                        </m:r>
                        <m:r>
                          <a:rPr lang="en-US" altLang="ja-JP" b="0" i="1" smtClean="0">
                            <a:latin typeface="Cambria Math" panose="02040503050406030204" pitchFamily="18" charset="0"/>
                          </a:rPr>
                          <m:t>, </m:t>
                        </m:r>
                        <m:r>
                          <a:rPr lang="en-US" altLang="ja-JP" b="0" i="1" smtClean="0">
                            <a:latin typeface="Cambria Math" panose="02040503050406030204" pitchFamily="18" charset="0"/>
                          </a:rPr>
                          <m:t>𝑧</m:t>
                        </m:r>
                        <m:r>
                          <a:rPr lang="en-US" altLang="ja-JP" b="0" i="1" smtClean="0">
                            <a:latin typeface="Cambria Math" panose="02040503050406030204" pitchFamily="18" charset="0"/>
                          </a:rPr>
                          <m:t>=1</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𝐸</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0</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𝑥</m:t>
                    </m:r>
                    <m:r>
                      <a:rPr lang="en-US" altLang="ja-JP" b="0" i="1" smtClean="0">
                        <a:latin typeface="Cambria Math" panose="02040503050406030204" pitchFamily="18" charset="0"/>
                      </a:rPr>
                      <m:t>, </m:t>
                    </m:r>
                    <m:r>
                      <a:rPr lang="en-US" altLang="ja-JP" b="0" i="1" smtClean="0">
                        <a:latin typeface="Cambria Math" panose="02040503050406030204" pitchFamily="18" charset="0"/>
                      </a:rPr>
                      <m:t>𝑧</m:t>
                    </m:r>
                    <m:r>
                      <a:rPr lang="en-US" altLang="ja-JP" b="0" i="1" smtClean="0">
                        <a:latin typeface="Cambria Math" panose="02040503050406030204" pitchFamily="18" charset="0"/>
                      </a:rPr>
                      <m:t>=0))</m:t>
                    </m:r>
                  </m:oMath>
                </a14:m>
                <a:endParaRPr kumimoji="1" lang="en-US" altLang="ja-JP" dirty="0"/>
              </a:p>
              <a:p>
                <a:pPr marL="133350" indent="0">
                  <a:buNone/>
                </a:pPr>
                <a:r>
                  <a:rPr lang="ja-JP" altLang="en-US" dirty="0"/>
                  <a:t>で求めることが可能になる</a:t>
                </a: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9E284F2D-B9B3-5EB1-282D-D6FA800236CC}"/>
                  </a:ext>
                </a:extLst>
              </p:cNvPr>
              <p:cNvSpPr>
                <a:spLocks noGrp="1" noRot="1" noChangeAspect="1" noMove="1" noResize="1" noEditPoints="1" noAdjustHandles="1" noChangeArrowheads="1" noChangeShapeType="1" noTextEdit="1"/>
              </p:cNvSpPr>
              <p:nvPr>
                <p:ph idx="1"/>
              </p:nvPr>
            </p:nvSpPr>
            <p:spPr>
              <a:xfrm>
                <a:off x="693684" y="1923393"/>
                <a:ext cx="10972800" cy="3263462"/>
              </a:xfrm>
              <a:blipFill>
                <a:blip r:embed="rId2"/>
                <a:stretch>
                  <a:fillRect t="-411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756298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1DACEB-1C31-8DCF-AA6C-814A98C4C54B}"/>
              </a:ext>
            </a:extLst>
          </p:cNvPr>
          <p:cNvSpPr>
            <a:spLocks noGrp="1"/>
          </p:cNvSpPr>
          <p:nvPr>
            <p:ph type="title"/>
          </p:nvPr>
        </p:nvSpPr>
        <p:spPr>
          <a:xfrm>
            <a:off x="0" y="0"/>
            <a:ext cx="10515600" cy="1325563"/>
          </a:xfrm>
        </p:spPr>
        <p:txBody>
          <a:bodyPr/>
          <a:lstStyle/>
          <a:p>
            <a:r>
              <a:rPr kumimoji="1" lang="ja-JP" altLang="en-US" dirty="0"/>
              <a:t>因果推論</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2390C2E-A46D-50B3-CC99-B7AB4A9CAC44}"/>
                  </a:ext>
                </a:extLst>
              </p:cNvPr>
              <p:cNvSpPr>
                <a:spLocks noGrp="1"/>
              </p:cNvSpPr>
              <p:nvPr>
                <p:ph idx="1"/>
              </p:nvPr>
            </p:nvSpPr>
            <p:spPr>
              <a:xfrm>
                <a:off x="297926" y="1266616"/>
                <a:ext cx="11651281" cy="5527239"/>
              </a:xfrm>
            </p:spPr>
            <p:txBody>
              <a:bodyPr>
                <a:normAutofit/>
              </a:bodyPr>
              <a:lstStyle/>
              <a:p>
                <a:pPr marL="133350" indent="0">
                  <a:buNone/>
                </a:pPr>
                <a:r>
                  <a:rPr lang="ja-JP" altLang="en-US" sz="2400" dirty="0"/>
                  <a:t>例</a:t>
                </a:r>
                <a:r>
                  <a:rPr lang="en-US" altLang="ja-JP" sz="2400" dirty="0"/>
                  <a:t>) </a:t>
                </a:r>
                <a:r>
                  <a:rPr lang="ja-JP" altLang="en-US" sz="2400" dirty="0"/>
                  <a:t>頭痛薬の効果があるか確かめたい</a:t>
                </a:r>
                <a:r>
                  <a:rPr lang="en-US" altLang="ja-JP" sz="2400" dirty="0"/>
                  <a:t> </a:t>
                </a:r>
              </a:p>
              <a:p>
                <a:pPr marL="133350" indent="0">
                  <a:buNone/>
                </a:pPr>
                <a:r>
                  <a:rPr lang="ja-JP" altLang="en-US" sz="2400" dirty="0"/>
                  <a:t>介入</a:t>
                </a:r>
                <a:r>
                  <a:rPr lang="en-US" altLang="ja-JP" sz="2400" dirty="0"/>
                  <a:t>: </a:t>
                </a:r>
                <a:r>
                  <a:rPr lang="ja-JP" altLang="en-US" sz="2400" dirty="0"/>
                  <a:t>頭痛薬を投与する</a:t>
                </a:r>
                <a:r>
                  <a:rPr lang="en-US" altLang="ja-JP" sz="2400" dirty="0"/>
                  <a:t>  </a:t>
                </a:r>
              </a:p>
              <a:p>
                <a:pPr marL="133350" indent="0">
                  <a:buNone/>
                </a:pPr>
                <a:r>
                  <a:rPr lang="ja-JP" altLang="en-US" sz="2400" dirty="0"/>
                  <a:t>共変量</a:t>
                </a:r>
                <a:r>
                  <a:rPr lang="en-US" altLang="ja-JP" sz="2400" dirty="0"/>
                  <a:t>: </a:t>
                </a:r>
                <a:r>
                  <a:rPr lang="ja-JP" altLang="en-US" sz="2400" dirty="0"/>
                  <a:t>性別</a:t>
                </a:r>
                <a:r>
                  <a:rPr lang="en-US" altLang="ja-JP" sz="2400" dirty="0"/>
                  <a:t>, </a:t>
                </a:r>
                <a:r>
                  <a:rPr lang="ja-JP" altLang="en-US" sz="2400" dirty="0"/>
                  <a:t>薬の効き目</a:t>
                </a:r>
                <a:r>
                  <a:rPr lang="en-US" altLang="ja-JP" sz="2400" dirty="0"/>
                  <a:t>, </a:t>
                </a:r>
                <a:r>
                  <a:rPr lang="ja-JP" altLang="en-US" sz="2400" dirty="0"/>
                  <a:t>年齢</a:t>
                </a:r>
                <a:endParaRPr lang="en-US" altLang="ja-JP" sz="2400" dirty="0"/>
              </a:p>
              <a:p>
                <a:pPr marL="0" indent="0">
                  <a:buNone/>
                </a:pPr>
                <a:endParaRPr kumimoji="1" lang="en-US" altLang="ja-JP" sz="2400" dirty="0"/>
              </a:p>
              <a:p>
                <a:pPr marL="0" indent="0">
                  <a:buNone/>
                </a:pPr>
                <a:r>
                  <a:rPr lang="ja-JP" altLang="en-US" sz="2400" dirty="0"/>
                  <a:t>効果＝薬を飲んだ時の効き目－飲まなかったときの効き目</a:t>
                </a:r>
                <a:endParaRPr lang="en-US" altLang="ja-JP" sz="2400" dirty="0"/>
              </a:p>
              <a:p>
                <a:pPr marL="0" indent="0">
                  <a:buNone/>
                </a:pPr>
                <a:endParaRPr lang="en-US" altLang="ja-JP" sz="2400" dirty="0"/>
              </a:p>
              <a:p>
                <a:pPr marL="0" indent="0">
                  <a:buNone/>
                </a:pPr>
                <a:r>
                  <a:rPr lang="ja-JP" altLang="en-US" sz="2400" dirty="0"/>
                  <a:t>対象が介入を受けた場合の結果変数を</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𝑦</m:t>
                        </m:r>
                      </m:e>
                      <m:sub>
                        <m:r>
                          <a:rPr lang="en-US" altLang="ja-JP" sz="2400" b="0" i="1" smtClean="0">
                            <a:latin typeface="Cambria Math" panose="02040503050406030204" pitchFamily="18" charset="0"/>
                          </a:rPr>
                          <m:t>1</m:t>
                        </m:r>
                      </m:sub>
                    </m:sSub>
                  </m:oMath>
                </a14:m>
                <a:r>
                  <a:rPr kumimoji="1" lang="en-US" altLang="ja-JP" sz="2400" dirty="0"/>
                  <a:t>, </a:t>
                </a:r>
                <a:r>
                  <a:rPr kumimoji="1" lang="ja-JP" altLang="en-US" sz="2400" dirty="0"/>
                  <a:t>介入を受けなかった場合の結果変数を</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𝑦</m:t>
                        </m:r>
                      </m:e>
                      <m:sub>
                        <m:r>
                          <a:rPr kumimoji="1" lang="en-US" altLang="ja-JP" sz="2400" b="0" i="1" smtClean="0">
                            <a:latin typeface="Cambria Math" panose="02040503050406030204" pitchFamily="18" charset="0"/>
                          </a:rPr>
                          <m:t>0</m:t>
                        </m:r>
                      </m:sub>
                    </m:sSub>
                  </m:oMath>
                </a14:m>
                <a:r>
                  <a:rPr kumimoji="1" lang="ja-JP" altLang="en-US" sz="2400" dirty="0"/>
                  <a:t>とする</a:t>
                </a:r>
                <a:r>
                  <a:rPr kumimoji="1" lang="en-US" altLang="ja-JP" sz="2400" dirty="0"/>
                  <a:t>. </a:t>
                </a:r>
                <a:r>
                  <a:rPr lang="ja-JP" altLang="en-US" sz="2400" dirty="0">
                    <a:solidFill>
                      <a:srgbClr val="C00000"/>
                    </a:solidFill>
                  </a:rPr>
                  <a:t>平均介入効果</a:t>
                </a:r>
                <a:r>
                  <a:rPr lang="en-US" altLang="ja-JP" sz="2400" dirty="0"/>
                  <a:t>(Average Treatment Effect : ATE)</a:t>
                </a:r>
                <a:r>
                  <a:rPr lang="ja-JP" altLang="en-US" sz="2400" dirty="0"/>
                  <a:t>は以下のように定義される</a:t>
                </a:r>
                <a:r>
                  <a:rPr lang="en-US" altLang="ja-JP" sz="2400" dirty="0"/>
                  <a:t>[1]</a:t>
                </a:r>
              </a:p>
              <a:p>
                <a:pPr marL="133350" indent="0">
                  <a:buNone/>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𝐴𝑇𝐸</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𝑦</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𝑦</m:t>
                              </m:r>
                            </m:e>
                            <m:sub>
                              <m:r>
                                <a:rPr kumimoji="1" lang="en-US" altLang="ja-JP" sz="2400" b="0" i="1" smtClean="0">
                                  <a:latin typeface="Cambria Math" panose="02040503050406030204" pitchFamily="18" charset="0"/>
                                </a:rPr>
                                <m:t>0</m:t>
                              </m:r>
                            </m:sub>
                          </m:sSub>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𝑦</m:t>
                              </m:r>
                            </m:e>
                            <m:sub>
                              <m:r>
                                <a:rPr kumimoji="1" lang="en-US" altLang="ja-JP" sz="2400" b="0" i="1" smtClean="0">
                                  <a:latin typeface="Cambria Math" panose="02040503050406030204" pitchFamily="18" charset="0"/>
                                </a:rPr>
                                <m:t>1</m:t>
                              </m:r>
                            </m:sub>
                          </m:sSub>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𝑦</m:t>
                          </m:r>
                        </m:e>
                        <m:sub>
                          <m:r>
                            <a:rPr kumimoji="1" lang="en-US" altLang="ja-JP" sz="2400" b="0" i="1" smtClean="0">
                              <a:latin typeface="Cambria Math" panose="02040503050406030204" pitchFamily="18" charset="0"/>
                            </a:rPr>
                            <m:t>0</m:t>
                          </m:r>
                        </m:sub>
                      </m:sSub>
                      <m:r>
                        <a:rPr kumimoji="1" lang="en-US" altLang="ja-JP" sz="2400" b="0" i="1" smtClean="0">
                          <a:latin typeface="Cambria Math" panose="02040503050406030204" pitchFamily="18" charset="0"/>
                        </a:rPr>
                        <m:t>)</m:t>
                      </m:r>
                    </m:oMath>
                  </m:oMathPara>
                </a14:m>
                <a:endParaRPr kumimoji="1" lang="en-US" altLang="ja-JP" sz="2400" dirty="0"/>
              </a:p>
              <a:p>
                <a:pPr marL="133350" indent="0">
                  <a:buNone/>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𝑦</m:t>
                              </m:r>
                            </m:e>
                            <m:sub>
                              <m:r>
                                <a:rPr kumimoji="1" lang="en-US" altLang="ja-JP" sz="2400" b="0" i="1" smtClean="0">
                                  <a:latin typeface="Cambria Math" panose="02040503050406030204" pitchFamily="18" charset="0"/>
                                </a:rPr>
                                <m:t>1</m:t>
                              </m:r>
                            </m:sub>
                          </m:sSub>
                        </m:e>
                      </m:d>
                      <m:r>
                        <a:rPr kumimoji="1" lang="en-US" altLang="ja-JP" sz="2400" b="0" i="1" smtClean="0">
                          <a:latin typeface="Cambria Math" panose="02040503050406030204" pitchFamily="18" charset="0"/>
                        </a:rPr>
                        <m:t>: </m:t>
                      </m:r>
                      <m:r>
                        <a:rPr lang="ja-JP" altLang="en-US" sz="2400" i="1">
                          <a:latin typeface="Cambria Math" panose="02040503050406030204" pitchFamily="18" charset="0"/>
                        </a:rPr>
                        <m:t>すべて</m:t>
                      </m:r>
                      <m:r>
                        <a:rPr lang="ja-JP" altLang="en-US" sz="2400" i="1" smtClean="0">
                          <a:latin typeface="Cambria Math" panose="02040503050406030204" pitchFamily="18" charset="0"/>
                        </a:rPr>
                        <m:t>の</m:t>
                      </m:r>
                      <m:r>
                        <a:rPr lang="ja-JP" altLang="en-US" sz="2400" i="1">
                          <a:latin typeface="Cambria Math" panose="02040503050406030204" pitchFamily="18" charset="0"/>
                        </a:rPr>
                        <m:t>対象が</m:t>
                      </m:r>
                      <m:r>
                        <a:rPr lang="ja-JP" altLang="en-US" sz="2400" i="1" smtClean="0">
                          <a:latin typeface="Cambria Math" panose="02040503050406030204" pitchFamily="18" charset="0"/>
                        </a:rPr>
                        <m:t>介入</m:t>
                      </m:r>
                      <m:r>
                        <a:rPr lang="ja-JP" altLang="en-US" sz="2400" i="1">
                          <a:latin typeface="Cambria Math" panose="02040503050406030204" pitchFamily="18" charset="0"/>
                        </a:rPr>
                        <m:t>を</m:t>
                      </m:r>
                      <m:r>
                        <a:rPr lang="ja-JP" altLang="en-US" sz="2400" i="1" smtClean="0">
                          <a:latin typeface="Cambria Math" panose="02040503050406030204" pitchFamily="18" charset="0"/>
                        </a:rPr>
                        <m:t>受けたとき</m:t>
                      </m:r>
                      <m:r>
                        <a:rPr lang="ja-JP" altLang="en-US" sz="2400" i="1">
                          <a:latin typeface="Cambria Math" panose="02040503050406030204" pitchFamily="18" charset="0"/>
                        </a:rPr>
                        <m:t>の</m:t>
                      </m:r>
                      <m:r>
                        <a:rPr lang="ja-JP" altLang="en-US" sz="2400" i="1" smtClean="0">
                          <a:latin typeface="Cambria Math" panose="02040503050406030204" pitchFamily="18" charset="0"/>
                        </a:rPr>
                        <m:t>結果の</m:t>
                      </m:r>
                      <m:r>
                        <a:rPr lang="ja-JP" altLang="en-US" sz="2400" i="1">
                          <a:latin typeface="Cambria Math" panose="02040503050406030204" pitchFamily="18" charset="0"/>
                        </a:rPr>
                        <m:t>期待値</m:t>
                      </m:r>
                    </m:oMath>
                  </m:oMathPara>
                </a14:m>
                <a:endParaRPr lang="en-US" altLang="ja-JP" sz="2400" dirty="0"/>
              </a:p>
              <a:p>
                <a:pPr marL="133350" indent="0">
                  <a:buNone/>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𝑦</m:t>
                              </m:r>
                            </m:e>
                            <m:sub>
                              <m:r>
                                <a:rPr kumimoji="1" lang="en-US" altLang="ja-JP" sz="2400" b="0" i="1" smtClean="0">
                                  <a:latin typeface="Cambria Math" panose="02040503050406030204" pitchFamily="18" charset="0"/>
                                </a:rPr>
                                <m:t>0</m:t>
                              </m:r>
                            </m:sub>
                          </m:sSub>
                        </m:e>
                      </m:d>
                      <m:r>
                        <a:rPr kumimoji="1" lang="en-US" altLang="ja-JP" sz="2400" b="0" i="1" smtClean="0">
                          <a:latin typeface="Cambria Math" panose="02040503050406030204" pitchFamily="18" charset="0"/>
                        </a:rPr>
                        <m:t>: </m:t>
                      </m:r>
                      <m:r>
                        <a:rPr lang="ja-JP" altLang="en-US" sz="2400" i="1">
                          <a:latin typeface="Cambria Math" panose="02040503050406030204" pitchFamily="18" charset="0"/>
                        </a:rPr>
                        <m:t>すべて</m:t>
                      </m:r>
                      <m:r>
                        <a:rPr lang="ja-JP" altLang="en-US" sz="2400" i="1" smtClean="0">
                          <a:latin typeface="Cambria Math" panose="02040503050406030204" pitchFamily="18" charset="0"/>
                        </a:rPr>
                        <m:t>の</m:t>
                      </m:r>
                      <m:r>
                        <a:rPr lang="ja-JP" altLang="en-US" sz="2400" i="1">
                          <a:latin typeface="Cambria Math" panose="02040503050406030204" pitchFamily="18" charset="0"/>
                        </a:rPr>
                        <m:t>対象が</m:t>
                      </m:r>
                      <m:r>
                        <a:rPr lang="ja-JP" altLang="en-US" sz="2400" i="1" smtClean="0">
                          <a:latin typeface="Cambria Math" panose="02040503050406030204" pitchFamily="18" charset="0"/>
                        </a:rPr>
                        <m:t>介入を</m:t>
                      </m:r>
                      <m:r>
                        <a:rPr lang="ja-JP" altLang="en-US" sz="2400" i="1">
                          <a:latin typeface="Cambria Math" panose="02040503050406030204" pitchFamily="18" charset="0"/>
                        </a:rPr>
                        <m:t>受けなかったときの</m:t>
                      </m:r>
                      <m:r>
                        <a:rPr lang="ja-JP" altLang="en-US" sz="2400" i="1" smtClean="0">
                          <a:latin typeface="Cambria Math" panose="02040503050406030204" pitchFamily="18" charset="0"/>
                        </a:rPr>
                        <m:t>結果の</m:t>
                      </m:r>
                      <m:r>
                        <a:rPr lang="ja-JP" altLang="en-US" sz="2400" i="1">
                          <a:latin typeface="Cambria Math" panose="02040503050406030204" pitchFamily="18" charset="0"/>
                        </a:rPr>
                        <m:t>期待値</m:t>
                      </m:r>
                    </m:oMath>
                  </m:oMathPara>
                </a14:m>
                <a:endParaRPr lang="en-US" altLang="ja-JP" sz="2400" dirty="0"/>
              </a:p>
              <a:p>
                <a:pPr marL="133350" indent="0">
                  <a:buNone/>
                </a:pPr>
                <a:r>
                  <a:rPr kumimoji="1" lang="ja-JP" altLang="en-US" sz="2400" dirty="0"/>
                  <a:t>しかし</a:t>
                </a:r>
                <a:r>
                  <a:rPr kumimoji="1" lang="en-US" altLang="ja-JP" sz="2400" dirty="0"/>
                  <a:t>, </a:t>
                </a:r>
                <a:r>
                  <a:rPr kumimoji="1" lang="ja-JP" altLang="en-US" sz="2400" dirty="0">
                    <a:solidFill>
                      <a:srgbClr val="C00000"/>
                    </a:solidFill>
                  </a:rPr>
                  <a:t>同一の対象では</a:t>
                </a:r>
                <a:r>
                  <a:rPr kumimoji="1" lang="en-US" altLang="ja-JP" sz="2400" dirty="0">
                    <a:solidFill>
                      <a:srgbClr val="C00000"/>
                    </a:solidFill>
                  </a:rPr>
                  <a:t>, </a:t>
                </a:r>
                <a14:m>
                  <m:oMath xmlns:m="http://schemas.openxmlformats.org/officeDocument/2006/math">
                    <m:sSub>
                      <m:sSubPr>
                        <m:ctrlPr>
                          <a:rPr kumimoji="1" lang="en-US" altLang="ja-JP" sz="2400" b="0" i="1" smtClean="0">
                            <a:solidFill>
                              <a:srgbClr val="C00000"/>
                            </a:solidFill>
                            <a:latin typeface="Cambria Math" panose="02040503050406030204" pitchFamily="18" charset="0"/>
                          </a:rPr>
                        </m:ctrlPr>
                      </m:sSubPr>
                      <m:e>
                        <m:r>
                          <a:rPr kumimoji="1" lang="en-US" altLang="ja-JP" sz="2400" b="0" i="1" smtClean="0">
                            <a:solidFill>
                              <a:srgbClr val="C00000"/>
                            </a:solidFill>
                            <a:latin typeface="Cambria Math" panose="02040503050406030204" pitchFamily="18" charset="0"/>
                          </a:rPr>
                          <m:t>𝑦</m:t>
                        </m:r>
                      </m:e>
                      <m:sub>
                        <m:r>
                          <a:rPr kumimoji="1" lang="en-US" altLang="ja-JP" sz="2400" b="0" i="1" smtClean="0">
                            <a:solidFill>
                              <a:srgbClr val="C00000"/>
                            </a:solidFill>
                            <a:latin typeface="Cambria Math" panose="02040503050406030204" pitchFamily="18" charset="0"/>
                          </a:rPr>
                          <m:t>1</m:t>
                        </m:r>
                      </m:sub>
                    </m:sSub>
                  </m:oMath>
                </a14:m>
                <a:r>
                  <a:rPr kumimoji="1" lang="en-US" altLang="ja-JP" sz="2400" dirty="0">
                    <a:solidFill>
                      <a:srgbClr val="C00000"/>
                    </a:solidFill>
                  </a:rPr>
                  <a:t>, </a:t>
                </a:r>
                <a14:m>
                  <m:oMath xmlns:m="http://schemas.openxmlformats.org/officeDocument/2006/math">
                    <m:sSub>
                      <m:sSubPr>
                        <m:ctrlPr>
                          <a:rPr kumimoji="1" lang="en-US" altLang="ja-JP" sz="2400" b="0" i="1" smtClean="0">
                            <a:solidFill>
                              <a:srgbClr val="C00000"/>
                            </a:solidFill>
                            <a:latin typeface="Cambria Math" panose="02040503050406030204" pitchFamily="18" charset="0"/>
                          </a:rPr>
                        </m:ctrlPr>
                      </m:sSubPr>
                      <m:e>
                        <m:r>
                          <a:rPr kumimoji="1" lang="en-US" altLang="ja-JP" sz="2400" b="0" i="1" smtClean="0">
                            <a:solidFill>
                              <a:srgbClr val="C00000"/>
                            </a:solidFill>
                            <a:latin typeface="Cambria Math" panose="02040503050406030204" pitchFamily="18" charset="0"/>
                          </a:rPr>
                          <m:t>𝑦</m:t>
                        </m:r>
                      </m:e>
                      <m:sub>
                        <m:r>
                          <a:rPr kumimoji="1" lang="en-US" altLang="ja-JP" sz="2400" b="0" i="1" smtClean="0">
                            <a:solidFill>
                              <a:srgbClr val="C00000"/>
                            </a:solidFill>
                            <a:latin typeface="Cambria Math" panose="02040503050406030204" pitchFamily="18" charset="0"/>
                          </a:rPr>
                          <m:t>0</m:t>
                        </m:r>
                      </m:sub>
                    </m:sSub>
                  </m:oMath>
                </a14:m>
                <a:r>
                  <a:rPr kumimoji="1" lang="ja-JP" altLang="en-US" sz="2400" dirty="0">
                    <a:solidFill>
                      <a:srgbClr val="C00000"/>
                    </a:solidFill>
                  </a:rPr>
                  <a:t>を同時に観測できない</a:t>
                </a:r>
                <a:endParaRPr kumimoji="1" lang="ja-JP" altLang="en-US" sz="2400" dirty="0"/>
              </a:p>
              <a:p>
                <a:pPr marL="133350" indent="0">
                  <a:buNone/>
                </a:pPr>
                <a:endParaRPr kumimoji="1" lang="en-US" altLang="ja-JP" sz="2400" dirty="0"/>
              </a:p>
            </p:txBody>
          </p:sp>
        </mc:Choice>
        <mc:Fallback xmlns="">
          <p:sp>
            <p:nvSpPr>
              <p:cNvPr id="3" name="コンテンツ プレースホルダー 2">
                <a:extLst>
                  <a:ext uri="{FF2B5EF4-FFF2-40B4-BE49-F238E27FC236}">
                    <a16:creationId xmlns:a16="http://schemas.microsoft.com/office/drawing/2014/main" id="{32390C2E-A46D-50B3-CC99-B7AB4A9CAC44}"/>
                  </a:ext>
                </a:extLst>
              </p:cNvPr>
              <p:cNvSpPr>
                <a:spLocks noGrp="1" noRot="1" noChangeAspect="1" noMove="1" noResize="1" noEditPoints="1" noAdjustHandles="1" noChangeArrowheads="1" noChangeShapeType="1" noTextEdit="1"/>
              </p:cNvSpPr>
              <p:nvPr>
                <p:ph idx="1"/>
              </p:nvPr>
            </p:nvSpPr>
            <p:spPr>
              <a:xfrm>
                <a:off x="297926" y="1266616"/>
                <a:ext cx="11651281" cy="5527239"/>
              </a:xfrm>
              <a:blipFill>
                <a:blip r:embed="rId3"/>
                <a:stretch>
                  <a:fillRect l="-837" t="-1766" r="-523"/>
                </a:stretch>
              </a:blipFill>
            </p:spPr>
            <p:txBody>
              <a:bodyPr/>
              <a:lstStyle/>
              <a:p>
                <a:r>
                  <a:rPr lang="ja-JP" altLang="en-US">
                    <a:noFill/>
                  </a:rPr>
                  <a:t> </a:t>
                </a:r>
              </a:p>
            </p:txBody>
          </p:sp>
        </mc:Fallback>
      </mc:AlternateContent>
      <p:grpSp>
        <p:nvGrpSpPr>
          <p:cNvPr id="5" name="グループ化 4">
            <a:extLst>
              <a:ext uri="{FF2B5EF4-FFF2-40B4-BE49-F238E27FC236}">
                <a16:creationId xmlns:a16="http://schemas.microsoft.com/office/drawing/2014/main" id="{8C9AE983-4390-AB6D-CCFB-FAAA63280183}"/>
              </a:ext>
            </a:extLst>
          </p:cNvPr>
          <p:cNvGrpSpPr/>
          <p:nvPr/>
        </p:nvGrpSpPr>
        <p:grpSpPr>
          <a:xfrm>
            <a:off x="5996763" y="64145"/>
            <a:ext cx="5709683" cy="2941030"/>
            <a:chOff x="8108662" y="2056438"/>
            <a:chExt cx="4620599" cy="2121800"/>
          </a:xfrm>
        </p:grpSpPr>
        <p:sp>
          <p:nvSpPr>
            <p:cNvPr id="6" name="円/楕円 4">
              <a:extLst>
                <a:ext uri="{FF2B5EF4-FFF2-40B4-BE49-F238E27FC236}">
                  <a16:creationId xmlns:a16="http://schemas.microsoft.com/office/drawing/2014/main" id="{4E1C47FA-B20B-D766-A82B-141B9686197F}"/>
                </a:ext>
              </a:extLst>
            </p:cNvPr>
            <p:cNvSpPr/>
            <p:nvPr/>
          </p:nvSpPr>
          <p:spPr>
            <a:xfrm>
              <a:off x="8991845" y="2145950"/>
              <a:ext cx="1114097" cy="683173"/>
            </a:xfrm>
            <a:prstGeom prst="ellipse">
              <a:avLst/>
            </a:prstGeom>
            <a:solidFill>
              <a:schemeClr val="accent1">
                <a:lumMod val="20000"/>
                <a:lumOff val="80000"/>
              </a:schemeClr>
            </a:solidFill>
            <a:ln w="285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b="1" dirty="0">
                  <a:solidFill>
                    <a:schemeClr val="tx1"/>
                  </a:solidFill>
                </a:rPr>
                <a:t>介入</a:t>
              </a:r>
            </a:p>
          </p:txBody>
        </p:sp>
        <p:sp>
          <p:nvSpPr>
            <p:cNvPr id="7" name="円/楕円 5">
              <a:extLst>
                <a:ext uri="{FF2B5EF4-FFF2-40B4-BE49-F238E27FC236}">
                  <a16:creationId xmlns:a16="http://schemas.microsoft.com/office/drawing/2014/main" id="{14EE178C-010C-25DA-178F-AE1CDB047CAC}"/>
                </a:ext>
              </a:extLst>
            </p:cNvPr>
            <p:cNvSpPr/>
            <p:nvPr/>
          </p:nvSpPr>
          <p:spPr>
            <a:xfrm>
              <a:off x="8108662" y="3520966"/>
              <a:ext cx="1121420" cy="657272"/>
            </a:xfrm>
            <a:prstGeom prst="ellipse">
              <a:avLst/>
            </a:prstGeom>
            <a:solidFill>
              <a:schemeClr val="accent1">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性別</a:t>
              </a:r>
            </a:p>
          </p:txBody>
        </p:sp>
        <p:sp>
          <p:nvSpPr>
            <p:cNvPr id="8" name="円/楕円 6">
              <a:extLst>
                <a:ext uri="{FF2B5EF4-FFF2-40B4-BE49-F238E27FC236}">
                  <a16:creationId xmlns:a16="http://schemas.microsoft.com/office/drawing/2014/main" id="{1DF7947C-B393-6A68-5EAD-D55A242CC325}"/>
                </a:ext>
              </a:extLst>
            </p:cNvPr>
            <p:cNvSpPr/>
            <p:nvPr/>
          </p:nvSpPr>
          <p:spPr>
            <a:xfrm>
              <a:off x="10027057" y="3520965"/>
              <a:ext cx="1989500" cy="657273"/>
            </a:xfrm>
            <a:prstGeom prst="ellipse">
              <a:avLst/>
            </a:prstGeom>
            <a:solidFill>
              <a:schemeClr val="accent1">
                <a:lumMod val="20000"/>
                <a:lumOff val="80000"/>
              </a:schemeClr>
            </a:solidFill>
            <a:ln w="19050">
              <a:solidFill>
                <a:schemeClr val="accent1"/>
              </a:solidFill>
            </a:ln>
            <a:effectLst>
              <a:glow>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rPr>
                <a:t>薬の効き目</a:t>
              </a:r>
              <a:endParaRPr kumimoji="1" lang="ja-JP" altLang="en-US" b="1" dirty="0">
                <a:solidFill>
                  <a:schemeClr val="tx1"/>
                </a:solidFill>
              </a:endParaRPr>
            </a:p>
          </p:txBody>
        </p:sp>
        <p:sp>
          <p:nvSpPr>
            <p:cNvPr id="9" name="円/楕円 7">
              <a:extLst>
                <a:ext uri="{FF2B5EF4-FFF2-40B4-BE49-F238E27FC236}">
                  <a16:creationId xmlns:a16="http://schemas.microsoft.com/office/drawing/2014/main" id="{EA2B79C0-02AE-CCE5-8BF0-15D439BA6E97}"/>
                </a:ext>
              </a:extLst>
            </p:cNvPr>
            <p:cNvSpPr/>
            <p:nvPr/>
          </p:nvSpPr>
          <p:spPr>
            <a:xfrm>
              <a:off x="11303853" y="2056438"/>
              <a:ext cx="1425408" cy="683173"/>
            </a:xfrm>
            <a:prstGeom prst="ellipse">
              <a:avLst/>
            </a:prstGeom>
            <a:solidFill>
              <a:schemeClr val="accent1">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rPr>
                <a:t>年齢</a:t>
              </a:r>
              <a:endParaRPr kumimoji="1" lang="ja-JP" altLang="en-US" b="1" dirty="0">
                <a:solidFill>
                  <a:schemeClr val="tx1"/>
                </a:solidFill>
              </a:endParaRPr>
            </a:p>
          </p:txBody>
        </p:sp>
        <p:cxnSp>
          <p:nvCxnSpPr>
            <p:cNvPr id="10" name="直線矢印コネクタ 9">
              <a:extLst>
                <a:ext uri="{FF2B5EF4-FFF2-40B4-BE49-F238E27FC236}">
                  <a16:creationId xmlns:a16="http://schemas.microsoft.com/office/drawing/2014/main" id="{2F65541C-8078-2D17-38A1-E70DDA54593C}"/>
                </a:ext>
              </a:extLst>
            </p:cNvPr>
            <p:cNvCxnSpPr>
              <a:cxnSpLocks/>
              <a:stCxn id="6" idx="3"/>
              <a:endCxn id="7" idx="0"/>
            </p:cNvCxnSpPr>
            <p:nvPr/>
          </p:nvCxnSpPr>
          <p:spPr>
            <a:xfrm flipH="1">
              <a:off x="8669372" y="2729075"/>
              <a:ext cx="485629" cy="79189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49D98FE1-1AED-4EFB-9709-F5B2A901A6C9}"/>
                </a:ext>
              </a:extLst>
            </p:cNvPr>
            <p:cNvCxnSpPr>
              <a:cxnSpLocks/>
              <a:stCxn id="6" idx="5"/>
              <a:endCxn id="8" idx="1"/>
            </p:cNvCxnSpPr>
            <p:nvPr/>
          </p:nvCxnSpPr>
          <p:spPr>
            <a:xfrm>
              <a:off x="9942786" y="2729075"/>
              <a:ext cx="375626" cy="888146"/>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026AF28B-D117-5C55-C73C-F061348D8D54}"/>
                </a:ext>
              </a:extLst>
            </p:cNvPr>
            <p:cNvCxnSpPr>
              <a:cxnSpLocks/>
              <a:stCxn id="9" idx="4"/>
              <a:endCxn id="8" idx="7"/>
            </p:cNvCxnSpPr>
            <p:nvPr/>
          </p:nvCxnSpPr>
          <p:spPr>
            <a:xfrm flipH="1">
              <a:off x="11725201" y="2739611"/>
              <a:ext cx="291357" cy="87761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3" name="テキスト ボックス 12">
            <a:extLst>
              <a:ext uri="{FF2B5EF4-FFF2-40B4-BE49-F238E27FC236}">
                <a16:creationId xmlns:a16="http://schemas.microsoft.com/office/drawing/2014/main" id="{6E3EF60B-AB7C-D38A-701E-D7B4D2CA1109}"/>
              </a:ext>
            </a:extLst>
          </p:cNvPr>
          <p:cNvSpPr txBox="1"/>
          <p:nvPr/>
        </p:nvSpPr>
        <p:spPr>
          <a:xfrm>
            <a:off x="270359" y="6304138"/>
            <a:ext cx="11651281" cy="861774"/>
          </a:xfrm>
          <a:prstGeom prst="rect">
            <a:avLst/>
          </a:prstGeom>
          <a:noFill/>
        </p:spPr>
        <p:txBody>
          <a:bodyPr wrap="square" rtlCol="0">
            <a:spAutoFit/>
          </a:bodyPr>
          <a:lstStyle/>
          <a:p>
            <a:r>
              <a:rPr kumimoji="1" lang="en-US" altLang="ja-JP" sz="1600" dirty="0"/>
              <a:t>[1]</a:t>
            </a:r>
            <a:r>
              <a:rPr lang="en" altLang="ja-JP" sz="1600" dirty="0">
                <a:effectLst/>
              </a:rPr>
              <a:t> Rubin, D. B. 1974. Estimating causal effects of treatments in randomized and nonrandomized studies. </a:t>
            </a:r>
            <a:r>
              <a:rPr lang="en" altLang="ja-JP" sz="1600" i="1" dirty="0">
                <a:effectLst/>
              </a:rPr>
              <a:t>Journal of Educational Psychology </a:t>
            </a:r>
            <a:r>
              <a:rPr lang="en" altLang="ja-JP" sz="1600" dirty="0">
                <a:effectLst/>
              </a:rPr>
              <a:t>66(5):688–701. </a:t>
            </a:r>
            <a:endParaRPr lang="en" altLang="ja-JP" sz="1600" dirty="0"/>
          </a:p>
          <a:p>
            <a:endParaRPr kumimoji="1" lang="ja-JP" altLang="en-US" dirty="0"/>
          </a:p>
        </p:txBody>
      </p:sp>
    </p:spTree>
    <p:extLst>
      <p:ext uri="{BB962C8B-B14F-4D97-AF65-F5344CB8AC3E}">
        <p14:creationId xmlns:p14="http://schemas.microsoft.com/office/powerpoint/2010/main" val="20977685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9A58D3-761C-C6A7-9A1B-FDC679999F3A}"/>
              </a:ext>
            </a:extLst>
          </p:cNvPr>
          <p:cNvSpPr>
            <a:spLocks noGrp="1"/>
          </p:cNvSpPr>
          <p:nvPr>
            <p:ph type="title"/>
          </p:nvPr>
        </p:nvSpPr>
        <p:spPr>
          <a:xfrm>
            <a:off x="690715" y="-46868"/>
            <a:ext cx="10515600" cy="1349114"/>
          </a:xfrm>
        </p:spPr>
        <p:txBody>
          <a:bodyPr/>
          <a:lstStyle/>
          <a:p>
            <a:r>
              <a:rPr kumimoji="1" lang="ja-JP" altLang="en-US" dirty="0"/>
              <a:t>因果効果</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02B9069-886F-BC22-7D91-8656B37388B7}"/>
                  </a:ext>
                </a:extLst>
              </p:cNvPr>
              <p:cNvSpPr>
                <a:spLocks noGrp="1"/>
              </p:cNvSpPr>
              <p:nvPr>
                <p:ph idx="1"/>
              </p:nvPr>
            </p:nvSpPr>
            <p:spPr>
              <a:xfrm>
                <a:off x="690715" y="1434662"/>
                <a:ext cx="10691987" cy="4779105"/>
              </a:xfrm>
            </p:spPr>
            <p:txBody>
              <a:bodyPr>
                <a:normAutofit/>
              </a:bodyPr>
              <a:lstStyle/>
              <a:p>
                <a:pPr marL="0" indent="0">
                  <a:buNone/>
                </a:pPr>
                <a:r>
                  <a:rPr lang="ja-JP" altLang="en-US" sz="2400" dirty="0"/>
                  <a:t>対象が介入を受けた場合の結果変数を</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𝑦</m:t>
                        </m:r>
                      </m:e>
                      <m:sub>
                        <m:r>
                          <a:rPr lang="en-US" altLang="ja-JP" sz="2400" b="0" i="1" smtClean="0">
                            <a:latin typeface="Cambria Math" panose="02040503050406030204" pitchFamily="18" charset="0"/>
                          </a:rPr>
                          <m:t>1</m:t>
                        </m:r>
                      </m:sub>
                    </m:sSub>
                  </m:oMath>
                </a14:m>
                <a:r>
                  <a:rPr kumimoji="1" lang="en-US" altLang="ja-JP" sz="2400" dirty="0"/>
                  <a:t>, </a:t>
                </a:r>
                <a:r>
                  <a:rPr kumimoji="1" lang="ja-JP" altLang="en-US" sz="2400" dirty="0"/>
                  <a:t>介入を受けなかった場合の結果変数を</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𝑦</m:t>
                        </m:r>
                      </m:e>
                      <m:sub>
                        <m:r>
                          <a:rPr kumimoji="1" lang="en-US" altLang="ja-JP" sz="2400" b="0" i="1" smtClean="0">
                            <a:latin typeface="Cambria Math" panose="02040503050406030204" pitchFamily="18" charset="0"/>
                          </a:rPr>
                          <m:t>0</m:t>
                        </m:r>
                      </m:sub>
                    </m:sSub>
                  </m:oMath>
                </a14:m>
                <a:r>
                  <a:rPr kumimoji="1" lang="ja-JP" altLang="en-US" sz="2400" dirty="0"/>
                  <a:t>とする</a:t>
                </a:r>
                <a:r>
                  <a:rPr kumimoji="1" lang="en-US" altLang="ja-JP" sz="2400" dirty="0"/>
                  <a:t>. </a:t>
                </a:r>
                <a:r>
                  <a:rPr kumimoji="1" lang="ja-JP" altLang="en-US" sz="2400" dirty="0"/>
                  <a:t>また</a:t>
                </a:r>
                <a:r>
                  <a:rPr kumimoji="1" lang="en-US" altLang="ja-JP" sz="2400" dirty="0"/>
                  <a:t>, </a:t>
                </a:r>
                <a:r>
                  <a:rPr lang="ja-JP" altLang="en-US" sz="2400" dirty="0"/>
                  <a:t>変数</a:t>
                </a:r>
                <a14:m>
                  <m:oMath xmlns:m="http://schemas.openxmlformats.org/officeDocument/2006/math">
                    <m:r>
                      <a:rPr lang="en-US" altLang="ja-JP" sz="2400" i="1">
                        <a:latin typeface="Cambria Math" panose="02040503050406030204" pitchFamily="18" charset="0"/>
                      </a:rPr>
                      <m:t>𝑧</m:t>
                    </m:r>
                    <m:r>
                      <a:rPr lang="ja-JP" altLang="en-US" sz="2400" i="1" smtClean="0">
                        <a:latin typeface="Cambria Math" panose="02040503050406030204" pitchFamily="18" charset="0"/>
                      </a:rPr>
                      <m:t>は</m:t>
                    </m:r>
                  </m:oMath>
                </a14:m>
                <a:r>
                  <a:rPr kumimoji="1" lang="ja-JP" altLang="en-US" sz="2400" dirty="0"/>
                  <a:t>対象が介入を受けたとき</a:t>
                </a: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𝑧</m:t>
                    </m:r>
                    <m:r>
                      <a:rPr kumimoji="1" lang="en-US" altLang="ja-JP" sz="2400" b="0" i="1" smtClean="0">
                        <a:latin typeface="Cambria Math" panose="02040503050406030204" pitchFamily="18" charset="0"/>
                      </a:rPr>
                      <m:t>=1, </m:t>
                    </m:r>
                  </m:oMath>
                </a14:m>
                <a:r>
                  <a:rPr kumimoji="1" lang="ja-JP" altLang="en-US" sz="2400" dirty="0"/>
                  <a:t>介入を受けなかったとき</a:t>
                </a: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𝑧</m:t>
                    </m:r>
                    <m:r>
                      <a:rPr kumimoji="1" lang="en-US" altLang="ja-JP" sz="2400" b="0" i="1" smtClean="0">
                        <a:latin typeface="Cambria Math" panose="02040503050406030204" pitchFamily="18" charset="0"/>
                      </a:rPr>
                      <m:t>=0</m:t>
                    </m:r>
                  </m:oMath>
                </a14:m>
                <a:r>
                  <a:rPr kumimoji="1" lang="ja-JP" altLang="en-US" sz="2400" dirty="0"/>
                  <a:t>を取るとする</a:t>
                </a:r>
                <a:r>
                  <a:rPr kumimoji="1" lang="en-US" altLang="ja-JP" sz="2400" dirty="0"/>
                  <a:t>.</a:t>
                </a:r>
              </a:p>
              <a:p>
                <a:endParaRPr kumimoji="1" lang="en-US" altLang="ja-JP" sz="2400" dirty="0"/>
              </a:p>
              <a:p>
                <a:pPr marL="0" indent="0">
                  <a:buNone/>
                </a:pPr>
                <a14:m>
                  <m:oMath xmlns:m="http://schemas.openxmlformats.org/officeDocument/2006/math">
                    <m:r>
                      <a:rPr kumimoji="1" lang="en-US" altLang="ja-JP" sz="2400" b="0" i="1" smtClean="0">
                        <a:latin typeface="Cambria Math" panose="02040503050406030204" pitchFamily="18" charset="0"/>
                      </a:rPr>
                      <m:t>𝑧</m:t>
                    </m:r>
                    <m:r>
                      <a:rPr kumimoji="1" lang="en-US" altLang="ja-JP" sz="2400" b="0" i="1" smtClean="0">
                        <a:latin typeface="Cambria Math" panose="02040503050406030204" pitchFamily="18" charset="0"/>
                      </a:rPr>
                      <m:t>=1</m:t>
                    </m:r>
                  </m:oMath>
                </a14:m>
                <a:r>
                  <a:rPr kumimoji="1" lang="ja-JP" altLang="en-US" sz="2400" dirty="0"/>
                  <a:t>となる対象の集合を介入群</a:t>
                </a:r>
                <a:r>
                  <a:rPr kumimoji="1" lang="en-US" altLang="ja-JP" sz="2400" dirty="0"/>
                  <a:t>, </a:t>
                </a:r>
                <a14:m>
                  <m:oMath xmlns:m="http://schemas.openxmlformats.org/officeDocument/2006/math">
                    <m:r>
                      <a:rPr kumimoji="1" lang="en-US" altLang="ja-JP" sz="2400" b="0" i="1" smtClean="0">
                        <a:latin typeface="Cambria Math" panose="02040503050406030204" pitchFamily="18" charset="0"/>
                      </a:rPr>
                      <m:t>𝑧</m:t>
                    </m:r>
                    <m:r>
                      <a:rPr kumimoji="1" lang="en-US" altLang="ja-JP" sz="2400" b="0" i="1" smtClean="0">
                        <a:latin typeface="Cambria Math" panose="02040503050406030204" pitchFamily="18" charset="0"/>
                      </a:rPr>
                      <m:t>=0</m:t>
                    </m:r>
                  </m:oMath>
                </a14:m>
                <a:r>
                  <a:rPr kumimoji="1" lang="ja-JP" altLang="en-US" sz="2400" dirty="0"/>
                  <a:t>となる対象の集合を対照群とする</a:t>
                </a:r>
                <a:r>
                  <a:rPr lang="ja-JP" altLang="en-US" sz="2400" dirty="0"/>
                  <a:t>と</a:t>
                </a:r>
                <a:r>
                  <a:rPr lang="en-US" altLang="ja-JP" sz="2400" dirty="0"/>
                  <a:t>, </a:t>
                </a:r>
                <a:br>
                  <a:rPr lang="en-US" altLang="ja-JP" sz="2400" dirty="0"/>
                </a:br>
                <a:r>
                  <a:rPr lang="ja-JP" altLang="en-US" sz="2400" dirty="0"/>
                  <a:t>介入群</a:t>
                </a:r>
                <a:r>
                  <a:rPr lang="en-US" altLang="ja-JP" sz="2400" dirty="0"/>
                  <a:t>, </a:t>
                </a:r>
                <a:r>
                  <a:rPr lang="ja-JP" altLang="en-US" sz="2400" dirty="0"/>
                  <a:t>対照群の</a:t>
                </a:r>
                <a:r>
                  <a:rPr lang="ja-JP" altLang="en-US" sz="2400" dirty="0">
                    <a:solidFill>
                      <a:srgbClr val="C00000"/>
                    </a:solidFill>
                  </a:rPr>
                  <a:t>因果効果</a:t>
                </a:r>
                <a:r>
                  <a:rPr lang="ja-JP" altLang="en-US" sz="2400" dirty="0"/>
                  <a:t>または</a:t>
                </a:r>
                <a:r>
                  <a:rPr lang="ja-JP" altLang="en-US" sz="2400" dirty="0">
                    <a:solidFill>
                      <a:srgbClr val="C00000"/>
                    </a:solidFill>
                  </a:rPr>
                  <a:t>平均介入効果</a:t>
                </a:r>
                <a:r>
                  <a:rPr lang="en-US" altLang="ja-JP" sz="2400" dirty="0"/>
                  <a:t>(ATE)</a:t>
                </a:r>
                <a:r>
                  <a:rPr lang="ja-JP" altLang="en-US" sz="2400" dirty="0"/>
                  <a:t>は以下のように定義される</a:t>
                </a:r>
                <a:r>
                  <a:rPr lang="en-US" altLang="ja-JP" sz="2400" dirty="0"/>
                  <a:t>[2]</a:t>
                </a:r>
              </a:p>
              <a:p>
                <a:pPr marL="133350" indent="0">
                  <a:buNone/>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𝐴𝑇𝐸</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𝑦</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𝑦</m:t>
                              </m:r>
                            </m:e>
                            <m:sub>
                              <m:r>
                                <a:rPr kumimoji="1" lang="en-US" altLang="ja-JP" sz="2400" b="0" i="1" smtClean="0">
                                  <a:latin typeface="Cambria Math" panose="02040503050406030204" pitchFamily="18" charset="0"/>
                                </a:rPr>
                                <m:t>0</m:t>
                              </m:r>
                            </m:sub>
                          </m:sSub>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𝑦</m:t>
                              </m:r>
                            </m:e>
                            <m:sub>
                              <m:r>
                                <a:rPr kumimoji="1" lang="en-US" altLang="ja-JP" sz="2400" b="0" i="1" smtClean="0">
                                  <a:latin typeface="Cambria Math" panose="02040503050406030204" pitchFamily="18" charset="0"/>
                                </a:rPr>
                                <m:t>1</m:t>
                              </m:r>
                            </m:sub>
                          </m:sSub>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𝑦</m:t>
                          </m:r>
                        </m:e>
                        <m:sub>
                          <m:r>
                            <a:rPr kumimoji="1" lang="en-US" altLang="ja-JP" sz="2400" b="0" i="1" smtClean="0">
                              <a:latin typeface="Cambria Math" panose="02040503050406030204" pitchFamily="18" charset="0"/>
                            </a:rPr>
                            <m:t>0</m:t>
                          </m:r>
                        </m:sub>
                      </m:sSub>
                      <m:r>
                        <a:rPr kumimoji="1" lang="en-US" altLang="ja-JP" sz="2400" b="0" i="1" smtClean="0">
                          <a:latin typeface="Cambria Math" panose="02040503050406030204" pitchFamily="18" charset="0"/>
                        </a:rPr>
                        <m:t>)</m:t>
                      </m:r>
                    </m:oMath>
                  </m:oMathPara>
                </a14:m>
                <a:endParaRPr kumimoji="1" lang="en-US" altLang="ja-JP" sz="2400" dirty="0"/>
              </a:p>
              <a:p>
                <a:pPr marL="133350" indent="0">
                  <a:buNone/>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𝑦</m:t>
                              </m:r>
                            </m:e>
                            <m:sub>
                              <m:r>
                                <a:rPr kumimoji="1" lang="en-US" altLang="ja-JP" sz="2400" b="0" i="1" smtClean="0">
                                  <a:latin typeface="Cambria Math" panose="02040503050406030204" pitchFamily="18" charset="0"/>
                                </a:rPr>
                                <m:t>1</m:t>
                              </m:r>
                            </m:sub>
                          </m:sSub>
                        </m:e>
                      </m:d>
                      <m:r>
                        <a:rPr kumimoji="1" lang="en-US" altLang="ja-JP" sz="2400" b="0" i="1" smtClean="0">
                          <a:latin typeface="Cambria Math" panose="02040503050406030204" pitchFamily="18" charset="0"/>
                        </a:rPr>
                        <m:t>: </m:t>
                      </m:r>
                      <m:r>
                        <a:rPr lang="ja-JP" altLang="en-US" sz="2400" i="1">
                          <a:latin typeface="Cambria Math" panose="02040503050406030204" pitchFamily="18" charset="0"/>
                        </a:rPr>
                        <m:t>すべて</m:t>
                      </m:r>
                      <m:r>
                        <a:rPr lang="ja-JP" altLang="en-US" sz="2400" i="1" smtClean="0">
                          <a:latin typeface="Cambria Math" panose="02040503050406030204" pitchFamily="18" charset="0"/>
                        </a:rPr>
                        <m:t>の</m:t>
                      </m:r>
                      <m:r>
                        <a:rPr lang="ja-JP" altLang="en-US" sz="2400" i="1">
                          <a:latin typeface="Cambria Math" panose="02040503050406030204" pitchFamily="18" charset="0"/>
                        </a:rPr>
                        <m:t>対象が</m:t>
                      </m:r>
                      <m:r>
                        <a:rPr lang="ja-JP" altLang="en-US" sz="2400" i="1" smtClean="0">
                          <a:latin typeface="Cambria Math" panose="02040503050406030204" pitchFamily="18" charset="0"/>
                        </a:rPr>
                        <m:t>介入</m:t>
                      </m:r>
                      <m:r>
                        <a:rPr lang="ja-JP" altLang="en-US" sz="2400" i="1">
                          <a:latin typeface="Cambria Math" panose="02040503050406030204" pitchFamily="18" charset="0"/>
                        </a:rPr>
                        <m:t>を</m:t>
                      </m:r>
                      <m:r>
                        <a:rPr lang="ja-JP" altLang="en-US" sz="2400" i="1" smtClean="0">
                          <a:latin typeface="Cambria Math" panose="02040503050406030204" pitchFamily="18" charset="0"/>
                        </a:rPr>
                        <m:t>受けたとき</m:t>
                      </m:r>
                      <m:r>
                        <a:rPr lang="ja-JP" altLang="en-US" sz="2400" i="1">
                          <a:latin typeface="Cambria Math" panose="02040503050406030204" pitchFamily="18" charset="0"/>
                        </a:rPr>
                        <m:t>の</m:t>
                      </m:r>
                      <m:r>
                        <a:rPr lang="ja-JP" altLang="en-US" sz="2400" i="1" smtClean="0">
                          <a:latin typeface="Cambria Math" panose="02040503050406030204" pitchFamily="18" charset="0"/>
                        </a:rPr>
                        <m:t>結果の</m:t>
                      </m:r>
                      <m:r>
                        <a:rPr lang="ja-JP" altLang="en-US" sz="2400" i="1">
                          <a:latin typeface="Cambria Math" panose="02040503050406030204" pitchFamily="18" charset="0"/>
                        </a:rPr>
                        <m:t>期待値</m:t>
                      </m:r>
                    </m:oMath>
                  </m:oMathPara>
                </a14:m>
                <a:endParaRPr lang="en-US" altLang="ja-JP" sz="2400" dirty="0"/>
              </a:p>
              <a:p>
                <a:pPr marL="133350" indent="0">
                  <a:buNone/>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𝑦</m:t>
                              </m:r>
                            </m:e>
                            <m:sub>
                              <m:r>
                                <a:rPr kumimoji="1" lang="en-US" altLang="ja-JP" sz="2400" b="0" i="1" smtClean="0">
                                  <a:latin typeface="Cambria Math" panose="02040503050406030204" pitchFamily="18" charset="0"/>
                                </a:rPr>
                                <m:t>0</m:t>
                              </m:r>
                            </m:sub>
                          </m:sSub>
                        </m:e>
                      </m:d>
                      <m:r>
                        <a:rPr kumimoji="1" lang="en-US" altLang="ja-JP" sz="2400" b="0" i="1" smtClean="0">
                          <a:latin typeface="Cambria Math" panose="02040503050406030204" pitchFamily="18" charset="0"/>
                        </a:rPr>
                        <m:t>: </m:t>
                      </m:r>
                      <m:r>
                        <a:rPr lang="ja-JP" altLang="en-US" sz="2400" i="1">
                          <a:latin typeface="Cambria Math" panose="02040503050406030204" pitchFamily="18" charset="0"/>
                        </a:rPr>
                        <m:t>すべて</m:t>
                      </m:r>
                      <m:r>
                        <a:rPr lang="ja-JP" altLang="en-US" sz="2400" i="1" smtClean="0">
                          <a:latin typeface="Cambria Math" panose="02040503050406030204" pitchFamily="18" charset="0"/>
                        </a:rPr>
                        <m:t>の</m:t>
                      </m:r>
                      <m:r>
                        <a:rPr lang="ja-JP" altLang="en-US" sz="2400" i="1">
                          <a:latin typeface="Cambria Math" panose="02040503050406030204" pitchFamily="18" charset="0"/>
                        </a:rPr>
                        <m:t>対象が</m:t>
                      </m:r>
                      <m:r>
                        <a:rPr lang="ja-JP" altLang="en-US" sz="2400" i="1" smtClean="0">
                          <a:latin typeface="Cambria Math" panose="02040503050406030204" pitchFamily="18" charset="0"/>
                        </a:rPr>
                        <m:t>介入を</m:t>
                      </m:r>
                      <m:r>
                        <a:rPr lang="ja-JP" altLang="en-US" sz="2400" i="1">
                          <a:latin typeface="Cambria Math" panose="02040503050406030204" pitchFamily="18" charset="0"/>
                        </a:rPr>
                        <m:t>受けなかったときの</m:t>
                      </m:r>
                      <m:r>
                        <a:rPr lang="ja-JP" altLang="en-US" sz="2400" i="1" smtClean="0">
                          <a:latin typeface="Cambria Math" panose="02040503050406030204" pitchFamily="18" charset="0"/>
                        </a:rPr>
                        <m:t>結果の</m:t>
                      </m:r>
                      <m:r>
                        <a:rPr lang="ja-JP" altLang="en-US" sz="2400" i="1">
                          <a:latin typeface="Cambria Math" panose="02040503050406030204" pitchFamily="18" charset="0"/>
                        </a:rPr>
                        <m:t>期待値</m:t>
                      </m:r>
                    </m:oMath>
                  </m:oMathPara>
                </a14:m>
                <a:endParaRPr kumimoji="1" lang="en-US" altLang="ja-JP" sz="2400" dirty="0"/>
              </a:p>
              <a:p>
                <a:pPr marL="133350" indent="0">
                  <a:buNone/>
                </a:pPr>
                <a:endParaRPr kumimoji="1" lang="en-US" altLang="ja-JP" sz="2400" dirty="0"/>
              </a:p>
              <a:p>
                <a:pPr marL="133350" indent="0">
                  <a:buNone/>
                </a:pPr>
                <a:r>
                  <a:rPr kumimoji="1" lang="ja-JP" altLang="en-US" sz="2400" dirty="0"/>
                  <a:t>しかし</a:t>
                </a:r>
                <a:r>
                  <a:rPr kumimoji="1" lang="en-US" altLang="ja-JP" sz="2400" dirty="0"/>
                  <a:t>, </a:t>
                </a:r>
                <a:r>
                  <a:rPr kumimoji="1" lang="ja-JP" altLang="en-US" sz="2400" dirty="0">
                    <a:solidFill>
                      <a:srgbClr val="C00000"/>
                    </a:solidFill>
                  </a:rPr>
                  <a:t>同一の対象では</a:t>
                </a:r>
                <a:r>
                  <a:rPr kumimoji="1" lang="en-US" altLang="ja-JP" sz="2400" dirty="0">
                    <a:solidFill>
                      <a:srgbClr val="C00000"/>
                    </a:solidFill>
                  </a:rPr>
                  <a:t>, </a:t>
                </a:r>
                <a14:m>
                  <m:oMath xmlns:m="http://schemas.openxmlformats.org/officeDocument/2006/math">
                    <m:sSub>
                      <m:sSubPr>
                        <m:ctrlPr>
                          <a:rPr kumimoji="1" lang="en-US" altLang="ja-JP" sz="2400" b="0" i="1" smtClean="0">
                            <a:solidFill>
                              <a:srgbClr val="C00000"/>
                            </a:solidFill>
                            <a:latin typeface="Cambria Math" panose="02040503050406030204" pitchFamily="18" charset="0"/>
                          </a:rPr>
                        </m:ctrlPr>
                      </m:sSubPr>
                      <m:e>
                        <m:r>
                          <a:rPr kumimoji="1" lang="en-US" altLang="ja-JP" sz="2400" b="0" i="1" smtClean="0">
                            <a:solidFill>
                              <a:srgbClr val="C00000"/>
                            </a:solidFill>
                            <a:latin typeface="Cambria Math" panose="02040503050406030204" pitchFamily="18" charset="0"/>
                          </a:rPr>
                          <m:t>𝑦</m:t>
                        </m:r>
                      </m:e>
                      <m:sub>
                        <m:r>
                          <a:rPr kumimoji="1" lang="en-US" altLang="ja-JP" sz="2400" b="0" i="1" smtClean="0">
                            <a:solidFill>
                              <a:srgbClr val="C00000"/>
                            </a:solidFill>
                            <a:latin typeface="Cambria Math" panose="02040503050406030204" pitchFamily="18" charset="0"/>
                          </a:rPr>
                          <m:t>1</m:t>
                        </m:r>
                      </m:sub>
                    </m:sSub>
                  </m:oMath>
                </a14:m>
                <a:r>
                  <a:rPr kumimoji="1" lang="en-US" altLang="ja-JP" sz="2400" dirty="0">
                    <a:solidFill>
                      <a:srgbClr val="C00000"/>
                    </a:solidFill>
                  </a:rPr>
                  <a:t>, </a:t>
                </a:r>
                <a14:m>
                  <m:oMath xmlns:m="http://schemas.openxmlformats.org/officeDocument/2006/math">
                    <m:sSub>
                      <m:sSubPr>
                        <m:ctrlPr>
                          <a:rPr kumimoji="1" lang="en-US" altLang="ja-JP" sz="2400" b="0" i="1" smtClean="0">
                            <a:solidFill>
                              <a:srgbClr val="C00000"/>
                            </a:solidFill>
                            <a:latin typeface="Cambria Math" panose="02040503050406030204" pitchFamily="18" charset="0"/>
                          </a:rPr>
                        </m:ctrlPr>
                      </m:sSubPr>
                      <m:e>
                        <m:r>
                          <a:rPr kumimoji="1" lang="en-US" altLang="ja-JP" sz="2400" b="0" i="1" smtClean="0">
                            <a:solidFill>
                              <a:srgbClr val="C00000"/>
                            </a:solidFill>
                            <a:latin typeface="Cambria Math" panose="02040503050406030204" pitchFamily="18" charset="0"/>
                          </a:rPr>
                          <m:t>𝑦</m:t>
                        </m:r>
                      </m:e>
                      <m:sub>
                        <m:r>
                          <a:rPr kumimoji="1" lang="en-US" altLang="ja-JP" sz="2400" b="0" i="1" smtClean="0">
                            <a:solidFill>
                              <a:srgbClr val="C00000"/>
                            </a:solidFill>
                            <a:latin typeface="Cambria Math" panose="02040503050406030204" pitchFamily="18" charset="0"/>
                          </a:rPr>
                          <m:t>0</m:t>
                        </m:r>
                      </m:sub>
                    </m:sSub>
                  </m:oMath>
                </a14:m>
                <a:r>
                  <a:rPr kumimoji="1" lang="ja-JP" altLang="en-US" sz="2400" dirty="0">
                    <a:solidFill>
                      <a:srgbClr val="C00000"/>
                    </a:solidFill>
                  </a:rPr>
                  <a:t>を同時に観測できない</a:t>
                </a:r>
                <a:endParaRPr kumimoji="1" lang="ja-JP" altLang="en-US" sz="2400" dirty="0"/>
              </a:p>
            </p:txBody>
          </p:sp>
        </mc:Choice>
        <mc:Fallback xmlns="">
          <p:sp>
            <p:nvSpPr>
              <p:cNvPr id="3" name="コンテンツ プレースホルダー 2">
                <a:extLst>
                  <a:ext uri="{FF2B5EF4-FFF2-40B4-BE49-F238E27FC236}">
                    <a16:creationId xmlns:a16="http://schemas.microsoft.com/office/drawing/2014/main" id="{602B9069-886F-BC22-7D91-8656B37388B7}"/>
                  </a:ext>
                </a:extLst>
              </p:cNvPr>
              <p:cNvSpPr>
                <a:spLocks noGrp="1" noRot="1" noChangeAspect="1" noMove="1" noResize="1" noEditPoints="1" noAdjustHandles="1" noChangeArrowheads="1" noChangeShapeType="1" noTextEdit="1"/>
              </p:cNvSpPr>
              <p:nvPr>
                <p:ph idx="1"/>
              </p:nvPr>
            </p:nvSpPr>
            <p:spPr>
              <a:xfrm>
                <a:off x="690715" y="1434662"/>
                <a:ext cx="10691987" cy="4779105"/>
              </a:xfrm>
              <a:blipFill>
                <a:blip r:embed="rId2"/>
                <a:stretch>
                  <a:fillRect l="-855" t="-2041"/>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064B7909-C977-BEAA-4748-4352C4E1D27E}"/>
              </a:ext>
            </a:extLst>
          </p:cNvPr>
          <p:cNvSpPr txBox="1"/>
          <p:nvPr/>
        </p:nvSpPr>
        <p:spPr>
          <a:xfrm>
            <a:off x="270359" y="6304138"/>
            <a:ext cx="11651281" cy="861774"/>
          </a:xfrm>
          <a:prstGeom prst="rect">
            <a:avLst/>
          </a:prstGeom>
          <a:noFill/>
        </p:spPr>
        <p:txBody>
          <a:bodyPr wrap="square" rtlCol="0">
            <a:spAutoFit/>
          </a:bodyPr>
          <a:lstStyle/>
          <a:p>
            <a:r>
              <a:rPr kumimoji="1" lang="en-US" altLang="ja-JP" sz="1600" dirty="0"/>
              <a:t>[2]</a:t>
            </a:r>
            <a:r>
              <a:rPr lang="en" altLang="ja-JP" sz="1600" dirty="0">
                <a:effectLst/>
              </a:rPr>
              <a:t> Rubin, D. B. 1974. Estimating causal effects of treatments in randomized and nonrandomized studies. </a:t>
            </a:r>
            <a:r>
              <a:rPr lang="en" altLang="ja-JP" sz="1600" i="1" dirty="0">
                <a:effectLst/>
              </a:rPr>
              <a:t>Journal of Educational Psychology </a:t>
            </a:r>
            <a:r>
              <a:rPr lang="en" altLang="ja-JP" sz="1600" dirty="0">
                <a:effectLst/>
              </a:rPr>
              <a:t>66(5):688–701. </a:t>
            </a:r>
            <a:endParaRPr lang="en" altLang="ja-JP" sz="1600" dirty="0"/>
          </a:p>
          <a:p>
            <a:endParaRPr kumimoji="1" lang="ja-JP" altLang="en-US" dirty="0"/>
          </a:p>
        </p:txBody>
      </p:sp>
    </p:spTree>
    <p:extLst>
      <p:ext uri="{BB962C8B-B14F-4D97-AF65-F5344CB8AC3E}">
        <p14:creationId xmlns:p14="http://schemas.microsoft.com/office/powerpoint/2010/main" val="39977426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50185F-A01F-B314-3FFF-39C397607E60}"/>
              </a:ext>
            </a:extLst>
          </p:cNvPr>
          <p:cNvSpPr>
            <a:spLocks noGrp="1"/>
          </p:cNvSpPr>
          <p:nvPr>
            <p:ph type="title"/>
          </p:nvPr>
        </p:nvSpPr>
        <p:spPr/>
        <p:txBody>
          <a:bodyPr/>
          <a:lstStyle/>
          <a:p>
            <a:r>
              <a:rPr kumimoji="1" lang="en-US" altLang="ja-JP" dirty="0"/>
              <a:t>Strong </a:t>
            </a:r>
            <a:r>
              <a:rPr kumimoji="1" lang="en-US" altLang="ja-JP" dirty="0" err="1"/>
              <a:t>ignorability</a:t>
            </a:r>
            <a:r>
              <a:rPr kumimoji="1" lang="ja-JP" altLang="en-US"/>
              <a:t>の仮定</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9E284F2D-B9B3-5EB1-282D-D6FA800236CC}"/>
                  </a:ext>
                </a:extLst>
              </p:cNvPr>
              <p:cNvSpPr>
                <a:spLocks noGrp="1"/>
              </p:cNvSpPr>
              <p:nvPr>
                <p:ph idx="1"/>
              </p:nvPr>
            </p:nvSpPr>
            <p:spPr>
              <a:xfrm>
                <a:off x="693684" y="1923393"/>
                <a:ext cx="10972800" cy="3263462"/>
              </a:xfrm>
            </p:spPr>
            <p:txBody>
              <a:bodyPr/>
              <a:lstStyle/>
              <a:p>
                <a:pPr marL="133350" indent="0">
                  <a:buNone/>
                </a:pPr>
                <a:r>
                  <a:rPr lang="en-US" altLang="ja-JP" dirty="0"/>
                  <a:t>Strong </a:t>
                </a:r>
                <a:r>
                  <a:rPr lang="en-US" altLang="ja-JP" dirty="0" err="1"/>
                  <a:t>ignorability</a:t>
                </a:r>
                <a:r>
                  <a:rPr lang="en-US" altLang="ja-JP" dirty="0"/>
                  <a:t>[1]: </a:t>
                </a:r>
                <a14:m>
                  <m:oMath xmlns:m="http://schemas.openxmlformats.org/officeDocument/2006/math">
                    <m:r>
                      <a:rPr lang="en-US" altLang="ja-JP" b="0" i="1" smtClean="0">
                        <a:latin typeface="Cambria Math" panose="02040503050406030204" pitchFamily="18" charset="0"/>
                      </a:rPr>
                      <m:t>𝑧</m:t>
                    </m:r>
                  </m:oMath>
                </a14:m>
                <a:r>
                  <a:rPr lang="ja-JP" altLang="en-US" dirty="0"/>
                  <a:t>や</a:t>
                </a:r>
                <a14:m>
                  <m:oMath xmlns:m="http://schemas.openxmlformats.org/officeDocument/2006/math">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 </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0</m:t>
                        </m:r>
                      </m:sub>
                    </m:sSub>
                    <m:r>
                      <a:rPr lang="en-US" altLang="ja-JP" b="0" i="1" smtClean="0">
                        <a:latin typeface="Cambria Math" panose="02040503050406030204" pitchFamily="18" charset="0"/>
                      </a:rPr>
                      <m:t>)</m:t>
                    </m:r>
                  </m:oMath>
                </a14:m>
                <a:r>
                  <a:rPr lang="ja-JP" altLang="en-US" dirty="0"/>
                  <a:t>に影響を及ぼす共変量</a:t>
                </a:r>
                <a14:m>
                  <m:oMath xmlns:m="http://schemas.openxmlformats.org/officeDocument/2006/math">
                    <m:r>
                      <a:rPr lang="en-US" altLang="ja-JP" b="0" i="1" smtClean="0">
                        <a:latin typeface="Cambria Math" panose="02040503050406030204" pitchFamily="18" charset="0"/>
                      </a:rPr>
                      <m:t>𝑥</m:t>
                    </m:r>
                  </m:oMath>
                </a14:m>
                <a:r>
                  <a:rPr kumimoji="1" lang="ja-JP" altLang="en-US" dirty="0"/>
                  <a:t>について</a:t>
                </a:r>
                <a:r>
                  <a:rPr kumimoji="1" lang="en-US" altLang="ja-JP" dirty="0"/>
                  <a:t>, </a:t>
                </a:r>
              </a:p>
              <a:p>
                <a:pPr marL="133350" indent="0">
                  <a:buNone/>
                </a:pPr>
                <a14:m>
                  <m:oMathPara xmlns:m="http://schemas.openxmlformats.org/officeDocument/2006/math">
                    <m:oMathParaPr>
                      <m:jc m:val="centerGroup"/>
                    </m:oMathParaPr>
                    <m:oMath xmlns:m="http://schemas.openxmlformats.org/officeDocument/2006/math">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𝑧</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  0&lt;</m:t>
                      </m:r>
                      <m:r>
                        <a:rPr kumimoji="1" lang="en-US" altLang="ja-JP" b="0" i="1" smtClean="0">
                          <a:latin typeface="Cambria Math" panose="02040503050406030204" pitchFamily="18" charset="0"/>
                        </a:rPr>
                        <m:t>𝑝</m:t>
                      </m:r>
                      <m:d>
                        <m:dPr>
                          <m:sep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𝑧</m:t>
                          </m:r>
                          <m:r>
                            <a:rPr kumimoji="1" lang="en-US" altLang="ja-JP" b="0" i="1" smtClean="0">
                              <a:latin typeface="Cambria Math" panose="02040503050406030204" pitchFamily="18" charset="0"/>
                            </a:rPr>
                            <m:t>=1</m:t>
                          </m:r>
                          <m:r>
                            <m:rPr>
                              <m:lit/>
                            </m:rPr>
                            <a:rPr kumimoji="1" lang="en-US" altLang="ja-JP" b="0" i="1" smtClean="0">
                              <a:latin typeface="Cambria Math" panose="02040503050406030204" pitchFamily="18" charset="0"/>
                            </a:rPr>
                            <m:t> </m:t>
                          </m:r>
                        </m:e>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&lt;1</m:t>
                      </m:r>
                    </m:oMath>
                  </m:oMathPara>
                </a14:m>
                <a:endParaRPr kumimoji="1" lang="en-US" altLang="ja-JP" dirty="0"/>
              </a:p>
              <a:p>
                <a:pPr marL="133350" indent="0">
                  <a:buNone/>
                </a:pPr>
                <a:r>
                  <a:rPr lang="ja-JP" altLang="en-US" dirty="0"/>
                  <a:t>この条件のもとでは</a:t>
                </a:r>
                <a:r>
                  <a:rPr lang="en-US" altLang="ja-JP" dirty="0"/>
                  <a:t>, </a:t>
                </a:r>
                <a14:m>
                  <m:oMath xmlns:m="http://schemas.openxmlformats.org/officeDocument/2006/math">
                    <m:r>
                      <a:rPr lang="en-US" altLang="ja-JP" b="0" i="1" smtClean="0">
                        <a:latin typeface="Cambria Math" panose="02040503050406030204" pitchFamily="18" charset="0"/>
                      </a:rPr>
                      <m:t>𝐸</m:t>
                    </m:r>
                    <m:d>
                      <m:dPr>
                        <m:sepChr m:val="∣"/>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𝑗</m:t>
                            </m:r>
                          </m:sub>
                        </m:sSub>
                      </m:e>
                      <m:e>
                        <m:r>
                          <a:rPr lang="en-US" altLang="ja-JP" b="0" i="1" smtClean="0">
                            <a:latin typeface="Cambria Math" panose="02040503050406030204" pitchFamily="18" charset="0"/>
                          </a:rPr>
                          <m:t>𝑥</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𝐸</m:t>
                    </m:r>
                    <m:d>
                      <m:dPr>
                        <m:sepChr m:val="∣"/>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𝑗</m:t>
                            </m:r>
                          </m:sub>
                        </m:sSub>
                      </m:e>
                      <m:e>
                        <m:r>
                          <a:rPr lang="en-US" altLang="ja-JP" b="0" i="1" smtClean="0">
                            <a:latin typeface="Cambria Math" panose="02040503050406030204" pitchFamily="18" charset="0"/>
                          </a:rPr>
                          <m:t>𝑥</m:t>
                        </m:r>
                        <m:r>
                          <a:rPr lang="en-US" altLang="ja-JP" b="0" i="1" smtClean="0">
                            <a:latin typeface="Cambria Math" panose="02040503050406030204" pitchFamily="18" charset="0"/>
                          </a:rPr>
                          <m:t>, </m:t>
                        </m:r>
                        <m:r>
                          <a:rPr lang="en-US" altLang="ja-JP" b="0" i="1" smtClean="0">
                            <a:latin typeface="Cambria Math" panose="02040503050406030204" pitchFamily="18" charset="0"/>
                          </a:rPr>
                          <m:t>𝑧</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e>
                    </m:d>
                    <m:r>
                      <a:rPr lang="en-US" altLang="ja-JP" b="0" i="1" smtClean="0">
                        <a:latin typeface="Cambria Math" panose="02040503050406030204" pitchFamily="18" charset="0"/>
                      </a:rPr>
                      <m:t>, (</m:t>
                    </m:r>
                    <m:r>
                      <a:rPr lang="en-US" altLang="ja-JP" b="0" i="1" smtClean="0">
                        <a:latin typeface="Cambria Math" panose="02040503050406030204" pitchFamily="18" charset="0"/>
                      </a:rPr>
                      <m:t>𝑗</m:t>
                    </m:r>
                    <m:r>
                      <a:rPr lang="en-US" altLang="ja-JP" b="0" i="1" smtClean="0">
                        <a:latin typeface="Cambria Math" panose="02040503050406030204" pitchFamily="18" charset="0"/>
                      </a:rPr>
                      <m:t>=1,0)</m:t>
                    </m:r>
                  </m:oMath>
                </a14:m>
                <a:endParaRPr kumimoji="1" lang="en-US" altLang="ja-JP" dirty="0"/>
              </a:p>
              <a:p>
                <a:pPr marL="133350" indent="0">
                  <a:buNone/>
                </a:pPr>
                <a:r>
                  <a:rPr lang="ja-JP" altLang="en-US" dirty="0"/>
                  <a:t>となるため</a:t>
                </a:r>
                <a:r>
                  <a:rPr lang="en-US" altLang="ja-JP" dirty="0"/>
                  <a:t>, </a:t>
                </a:r>
                <a14:m>
                  <m:oMath xmlns:m="http://schemas.openxmlformats.org/officeDocument/2006/math">
                    <m:r>
                      <a:rPr lang="en-US" altLang="ja-JP" b="0" i="1" smtClean="0">
                        <a:latin typeface="Cambria Math" panose="02040503050406030204" pitchFamily="18" charset="0"/>
                      </a:rPr>
                      <m:t>𝐴𝑇𝐸</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𝐸</m:t>
                        </m:r>
                      </m:e>
                      <m:sub>
                        <m:r>
                          <a:rPr lang="en-US" altLang="ja-JP" b="0" i="1" smtClean="0">
                            <a:latin typeface="Cambria Math" panose="02040503050406030204" pitchFamily="18" charset="0"/>
                          </a:rPr>
                          <m:t>𝑥</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𝐸</m:t>
                    </m:r>
                    <m:d>
                      <m:dPr>
                        <m:sepChr m:val="∣"/>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1</m:t>
                            </m:r>
                          </m:sub>
                        </m:sSub>
                      </m:e>
                      <m:e>
                        <m:r>
                          <a:rPr lang="en-US" altLang="ja-JP" b="0" i="1" smtClean="0">
                            <a:latin typeface="Cambria Math" panose="02040503050406030204" pitchFamily="18" charset="0"/>
                          </a:rPr>
                          <m:t>𝑥</m:t>
                        </m:r>
                        <m:r>
                          <a:rPr lang="en-US" altLang="ja-JP" b="0" i="1" smtClean="0">
                            <a:latin typeface="Cambria Math" panose="02040503050406030204" pitchFamily="18" charset="0"/>
                          </a:rPr>
                          <m:t>, </m:t>
                        </m:r>
                        <m:r>
                          <a:rPr lang="en-US" altLang="ja-JP" b="0" i="1" smtClean="0">
                            <a:latin typeface="Cambria Math" panose="02040503050406030204" pitchFamily="18" charset="0"/>
                          </a:rPr>
                          <m:t>𝑧</m:t>
                        </m:r>
                        <m:r>
                          <a:rPr lang="en-US" altLang="ja-JP" b="0" i="1" smtClean="0">
                            <a:latin typeface="Cambria Math" panose="02040503050406030204" pitchFamily="18" charset="0"/>
                          </a:rPr>
                          <m:t>=1</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𝐸</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0</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𝑥</m:t>
                    </m:r>
                    <m:r>
                      <a:rPr lang="en-US" altLang="ja-JP" b="0" i="1" smtClean="0">
                        <a:latin typeface="Cambria Math" panose="02040503050406030204" pitchFamily="18" charset="0"/>
                      </a:rPr>
                      <m:t>, </m:t>
                    </m:r>
                    <m:r>
                      <a:rPr lang="en-US" altLang="ja-JP" b="0" i="1" smtClean="0">
                        <a:latin typeface="Cambria Math" panose="02040503050406030204" pitchFamily="18" charset="0"/>
                      </a:rPr>
                      <m:t>𝑧</m:t>
                    </m:r>
                    <m:r>
                      <a:rPr lang="en-US" altLang="ja-JP" b="0" i="1" smtClean="0">
                        <a:latin typeface="Cambria Math" panose="02040503050406030204" pitchFamily="18" charset="0"/>
                      </a:rPr>
                      <m:t>=0))</m:t>
                    </m:r>
                  </m:oMath>
                </a14:m>
                <a:endParaRPr kumimoji="1" lang="en-US" altLang="ja-JP" dirty="0"/>
              </a:p>
              <a:p>
                <a:pPr marL="133350" indent="0">
                  <a:buNone/>
                </a:pPr>
                <a:r>
                  <a:rPr lang="ja-JP" altLang="en-US" dirty="0"/>
                  <a:t>で求めることが可能になる</a:t>
                </a: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9E284F2D-B9B3-5EB1-282D-D6FA800236CC}"/>
                  </a:ext>
                </a:extLst>
              </p:cNvPr>
              <p:cNvSpPr>
                <a:spLocks noGrp="1" noRot="1" noChangeAspect="1" noMove="1" noResize="1" noEditPoints="1" noAdjustHandles="1" noChangeArrowheads="1" noChangeShapeType="1" noTextEdit="1"/>
              </p:cNvSpPr>
              <p:nvPr>
                <p:ph idx="1"/>
              </p:nvPr>
            </p:nvSpPr>
            <p:spPr>
              <a:xfrm>
                <a:off x="693684" y="1923393"/>
                <a:ext cx="10972800" cy="3263462"/>
              </a:xfrm>
              <a:blipFill>
                <a:blip r:embed="rId2"/>
                <a:stretch>
                  <a:fillRect t="-411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300245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84C423-FA00-1F5B-4978-253FE9405A37}"/>
              </a:ext>
            </a:extLst>
          </p:cNvPr>
          <p:cNvSpPr>
            <a:spLocks noGrp="1"/>
          </p:cNvSpPr>
          <p:nvPr>
            <p:ph type="title"/>
          </p:nvPr>
        </p:nvSpPr>
        <p:spPr/>
        <p:txBody>
          <a:bodyPr/>
          <a:lstStyle/>
          <a:p>
            <a:r>
              <a:rPr kumimoji="1" lang="ja-JP" altLang="en-US"/>
              <a:t>傾向スコア</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5A7B6E6-839E-7A77-1C39-2AC446DD9FC7}"/>
                  </a:ext>
                </a:extLst>
              </p:cNvPr>
              <p:cNvSpPr>
                <a:spLocks noGrp="1"/>
              </p:cNvSpPr>
              <p:nvPr>
                <p:ph idx="1"/>
              </p:nvPr>
            </p:nvSpPr>
            <p:spPr/>
            <p:txBody>
              <a:bodyPr>
                <a:normAutofit fontScale="92500" lnSpcReduction="10000"/>
              </a:bodyPr>
              <a:lstStyle/>
              <a:p>
                <a:pPr marL="133350" indent="0">
                  <a:buNone/>
                </a:pPr>
                <a:r>
                  <a:rPr kumimoji="1" lang="en-US" altLang="ja-JP" dirty="0"/>
                  <a:t>Strong </a:t>
                </a:r>
                <a:r>
                  <a:rPr lang="en-US" altLang="ja-JP" dirty="0" err="1"/>
                  <a:t>i</a:t>
                </a:r>
                <a:r>
                  <a:rPr kumimoji="1" lang="en-US" altLang="ja-JP" dirty="0" err="1"/>
                  <a:t>gnorability</a:t>
                </a:r>
                <a:r>
                  <a:rPr kumimoji="1" lang="ja-JP" altLang="en-US" dirty="0"/>
                  <a:t>が成立する場合</a:t>
                </a:r>
                <a:r>
                  <a:rPr kumimoji="1" lang="en-US" altLang="ja-JP" dirty="0"/>
                  <a:t>, </a:t>
                </a:r>
                <a:r>
                  <a:rPr kumimoji="1" lang="ja-JP" altLang="en-US" dirty="0"/>
                  <a:t>その対象がどちらの群に所属するかが共変量のみに依存</a:t>
                </a:r>
                <a:endParaRPr kumimoji="1" lang="en-US" altLang="ja-JP" dirty="0"/>
              </a:p>
              <a:p>
                <a:pPr marL="133350" indent="0">
                  <a:buNone/>
                </a:pPr>
                <a:endParaRPr kumimoji="1" lang="en-US" altLang="ja-JP" b="0" i="1" dirty="0">
                  <a:latin typeface="Cambria Math" panose="02040503050406030204" pitchFamily="18" charset="0"/>
                </a:endParaRPr>
              </a:p>
              <a:p>
                <a:pPr marL="13335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𝑝</m:t>
                      </m:r>
                      <m:d>
                        <m:dPr>
                          <m:sep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𝑧</m:t>
                          </m:r>
                          <m:r>
                            <a:rPr kumimoji="1" lang="en-US" altLang="ja-JP" b="0" i="1" smtClean="0">
                              <a:latin typeface="Cambria Math" panose="02040503050406030204" pitchFamily="18" charset="0"/>
                            </a:rPr>
                            <m:t>=1</m:t>
                          </m:r>
                        </m:e>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𝑝</m:t>
                      </m:r>
                      <m:d>
                        <m:dPr>
                          <m:sep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𝑧</m:t>
                          </m:r>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𝑒</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oMath>
                  </m:oMathPara>
                </a14:m>
                <a:endParaRPr kumimoji="1" lang="en-US" altLang="ja-JP" dirty="0"/>
              </a:p>
              <a:p>
                <a:pPr marL="133350" indent="0">
                  <a:buNone/>
                </a:pPr>
                <a:endParaRPr kumimoji="1" lang="en-US" altLang="ja-JP" dirty="0"/>
              </a:p>
              <a:p>
                <a:pPr marL="133350" indent="0">
                  <a:buNone/>
                </a:pPr>
                <a:r>
                  <a:rPr lang="ja-JP" altLang="en-US" dirty="0"/>
                  <a:t>所属確率</a:t>
                </a:r>
                <a14:m>
                  <m:oMath xmlns:m="http://schemas.openxmlformats.org/officeDocument/2006/math">
                    <m:r>
                      <a:rPr lang="en-US" altLang="ja-JP" b="0" i="1" smtClean="0">
                        <a:latin typeface="Cambria Math" panose="02040503050406030204" pitchFamily="18" charset="0"/>
                      </a:rPr>
                      <m:t>𝑒</m:t>
                    </m:r>
                    <m:r>
                      <a:rPr lang="en-US" altLang="ja-JP" b="0" i="1" smtClean="0">
                        <a:latin typeface="Cambria Math" panose="02040503050406030204" pitchFamily="18" charset="0"/>
                      </a:rPr>
                      <m:t>(</m:t>
                    </m:r>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ja-JP" altLang="en-US" i="1">
                        <a:latin typeface="Cambria Math" panose="02040503050406030204" pitchFamily="18" charset="0"/>
                      </a:rPr>
                      <m:t>を</m:t>
                    </m:r>
                  </m:oMath>
                </a14:m>
                <a:r>
                  <a:rPr kumimoji="1" lang="ja-JP" altLang="en-US" dirty="0"/>
                  <a:t>傾向スコア</a:t>
                </a:r>
                <a:r>
                  <a:rPr kumimoji="1" lang="en-US" altLang="ja-JP" dirty="0"/>
                  <a:t>[1]</a:t>
                </a:r>
                <a:r>
                  <a:rPr lang="ja-JP" altLang="en-US" dirty="0"/>
                  <a:t>と呼び</a:t>
                </a:r>
                <a:r>
                  <a:rPr lang="en-US" altLang="ja-JP" dirty="0"/>
                  <a:t>, </a:t>
                </a:r>
              </a:p>
              <a:p>
                <a:pPr marL="133350" indent="0">
                  <a:buNone/>
                </a:pPr>
                <a:endParaRPr kumimoji="1" lang="en-US" altLang="ja-JP" dirty="0"/>
              </a:p>
              <a:p>
                <a:pPr marL="133350" indent="0">
                  <a:buNone/>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1</m:t>
                              </m:r>
                            </m:sub>
                          </m:sSub>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0</m:t>
                              </m:r>
                            </m:sub>
                          </m:sSub>
                        </m:e>
                      </m:d>
                      <m:r>
                        <a:rPr lang="en-US" altLang="ja-JP" i="1">
                          <a:latin typeface="Cambria Math" panose="02040503050406030204" pitchFamily="18" charset="0"/>
                        </a:rPr>
                        <m:t>⊥</m:t>
                      </m:r>
                      <m:r>
                        <a:rPr lang="en-US" altLang="ja-JP" i="1">
                          <a:latin typeface="Cambria Math" panose="02040503050406030204" pitchFamily="18" charset="0"/>
                        </a:rPr>
                        <m:t>𝑧</m:t>
                      </m:r>
                      <m:r>
                        <a:rPr lang="en-US" altLang="ja-JP" i="1">
                          <a:latin typeface="Cambria Math" panose="02040503050406030204" pitchFamily="18" charset="0"/>
                        </a:rPr>
                        <m:t>∣</m:t>
                      </m:r>
                      <m:r>
                        <a:rPr lang="en-US" altLang="ja-JP" b="0" i="1" smtClean="0">
                          <a:latin typeface="Cambria Math" panose="02040503050406030204" pitchFamily="18" charset="0"/>
                        </a:rPr>
                        <m:t>𝑒</m:t>
                      </m:r>
                      <m:r>
                        <a:rPr lang="en-US" altLang="ja-JP" b="0" i="1" smtClean="0">
                          <a:latin typeface="Cambria Math" panose="02040503050406030204" pitchFamily="18" charset="0"/>
                        </a:rPr>
                        <m:t>(</m:t>
                      </m:r>
                      <m:r>
                        <a:rPr lang="en-US" altLang="ja-JP" b="0" i="1" smtClean="0">
                          <a:latin typeface="Cambria Math" panose="02040503050406030204" pitchFamily="18" charset="0"/>
                        </a:rPr>
                        <m:t>𝑥</m:t>
                      </m:r>
                      <m:r>
                        <a:rPr lang="en-US" altLang="ja-JP" b="0" i="1" smtClean="0">
                          <a:latin typeface="Cambria Math" panose="02040503050406030204" pitchFamily="18" charset="0"/>
                        </a:rPr>
                        <m:t>), 0&lt;</m:t>
                      </m:r>
                      <m:r>
                        <a:rPr lang="en-US" altLang="ja-JP" i="1">
                          <a:latin typeface="Cambria Math" panose="02040503050406030204" pitchFamily="18" charset="0"/>
                        </a:rPr>
                        <m:t>𝑝</m:t>
                      </m:r>
                      <m:d>
                        <m:dPr>
                          <m:sepChr m:val="∣"/>
                          <m:ctrlPr>
                            <a:rPr lang="en-US" altLang="ja-JP" i="1">
                              <a:latin typeface="Cambria Math" panose="02040503050406030204" pitchFamily="18" charset="0"/>
                            </a:rPr>
                          </m:ctrlPr>
                        </m:dPr>
                        <m:e>
                          <m:r>
                            <a:rPr lang="en-US" altLang="ja-JP" i="1">
                              <a:latin typeface="Cambria Math" panose="02040503050406030204" pitchFamily="18" charset="0"/>
                            </a:rPr>
                            <m:t>𝑧</m:t>
                          </m:r>
                          <m:r>
                            <a:rPr lang="en-US" altLang="ja-JP" i="1">
                              <a:latin typeface="Cambria Math" panose="02040503050406030204" pitchFamily="18" charset="0"/>
                            </a:rPr>
                            <m:t>=1</m:t>
                          </m:r>
                          <m:r>
                            <m:rPr>
                              <m:lit/>
                            </m:rPr>
                            <a:rPr lang="en-US" altLang="ja-JP" i="1">
                              <a:latin typeface="Cambria Math" panose="02040503050406030204" pitchFamily="18" charset="0"/>
                            </a:rPr>
                            <m:t> </m:t>
                          </m:r>
                        </m:e>
                        <m:e>
                          <m:r>
                            <a:rPr lang="en-US" altLang="ja-JP" b="0" i="1" smtClean="0">
                              <a:latin typeface="Cambria Math" panose="02040503050406030204" pitchFamily="18" charset="0"/>
                            </a:rPr>
                            <m:t>𝑒</m:t>
                          </m:r>
                          <m:r>
                            <a:rPr lang="en-US" altLang="ja-JP" b="0" i="1" smtClean="0">
                              <a:latin typeface="Cambria Math" panose="02040503050406030204" pitchFamily="18" charset="0"/>
                            </a:rPr>
                            <m:t>(</m:t>
                          </m:r>
                          <m:r>
                            <a:rPr lang="en-US" altLang="ja-JP" b="0" i="1" smtClean="0">
                              <a:latin typeface="Cambria Math" panose="02040503050406030204" pitchFamily="18" charset="0"/>
                            </a:rPr>
                            <m:t>𝑥</m:t>
                          </m:r>
                          <m:r>
                            <a:rPr lang="en-US" altLang="ja-JP" b="0" i="1" smtClean="0">
                              <a:latin typeface="Cambria Math" panose="02040503050406030204" pitchFamily="18" charset="0"/>
                            </a:rPr>
                            <m:t>)</m:t>
                          </m:r>
                        </m:e>
                      </m:d>
                      <m:r>
                        <a:rPr lang="en-US" altLang="ja-JP" i="1">
                          <a:latin typeface="Cambria Math" panose="02040503050406030204" pitchFamily="18" charset="0"/>
                        </a:rPr>
                        <m:t>&lt;1</m:t>
                      </m:r>
                    </m:oMath>
                  </m:oMathPara>
                </a14:m>
                <a:endParaRPr kumimoji="1" lang="en-US" altLang="ja-JP" dirty="0"/>
              </a:p>
              <a:p>
                <a:pPr marL="133350" indent="0">
                  <a:buNone/>
                </a:pPr>
                <a:endParaRPr kumimoji="1" lang="en-US" altLang="ja-JP" dirty="0"/>
              </a:p>
              <a:p>
                <a:pPr marL="133350" indent="0">
                  <a:buNone/>
                </a:pPr>
                <a:r>
                  <a:rPr kumimoji="1" lang="ja-JP" altLang="en-US" dirty="0"/>
                  <a:t>が成り立つ</a:t>
                </a:r>
                <a:r>
                  <a:rPr kumimoji="1" lang="en-US" altLang="ja-JP" dirty="0"/>
                  <a:t>. </a:t>
                </a:r>
                <a:r>
                  <a:rPr kumimoji="1" lang="ja-JP" altLang="en-US" dirty="0"/>
                  <a:t>共変量を一次元の値に次元縮約して利用できる</a:t>
                </a:r>
              </a:p>
            </p:txBody>
          </p:sp>
        </mc:Choice>
        <mc:Fallback xmlns="">
          <p:sp>
            <p:nvSpPr>
              <p:cNvPr id="3" name="コンテンツ プレースホルダー 2">
                <a:extLst>
                  <a:ext uri="{FF2B5EF4-FFF2-40B4-BE49-F238E27FC236}">
                    <a16:creationId xmlns:a16="http://schemas.microsoft.com/office/drawing/2014/main" id="{35A7B6E6-839E-7A77-1C39-2AC446DD9FC7}"/>
                  </a:ext>
                </a:extLst>
              </p:cNvPr>
              <p:cNvSpPr>
                <a:spLocks noGrp="1" noRot="1" noChangeAspect="1" noMove="1" noResize="1" noEditPoints="1" noAdjustHandles="1" noChangeArrowheads="1" noChangeShapeType="1" noTextEdit="1"/>
              </p:cNvSpPr>
              <p:nvPr>
                <p:ph idx="1"/>
              </p:nvPr>
            </p:nvSpPr>
            <p:spPr>
              <a:blipFill>
                <a:blip r:embed="rId3"/>
                <a:stretch>
                  <a:fillRect t="-336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816529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84C423-FA00-1F5B-4978-253FE9405A37}"/>
              </a:ext>
            </a:extLst>
          </p:cNvPr>
          <p:cNvSpPr>
            <a:spLocks noGrp="1"/>
          </p:cNvSpPr>
          <p:nvPr>
            <p:ph type="title"/>
          </p:nvPr>
        </p:nvSpPr>
        <p:spPr/>
        <p:txBody>
          <a:bodyPr/>
          <a:lstStyle/>
          <a:p>
            <a:r>
              <a:rPr kumimoji="1" lang="ja-JP" altLang="en-US"/>
              <a:t>傾向スコア</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5A7B6E6-839E-7A77-1C39-2AC446DD9FC7}"/>
                  </a:ext>
                </a:extLst>
              </p:cNvPr>
              <p:cNvSpPr>
                <a:spLocks noGrp="1"/>
              </p:cNvSpPr>
              <p:nvPr>
                <p:ph idx="1"/>
              </p:nvPr>
            </p:nvSpPr>
            <p:spPr>
              <a:xfrm>
                <a:off x="838200" y="1825625"/>
                <a:ext cx="10740656" cy="4667250"/>
              </a:xfrm>
            </p:spPr>
            <p:txBody>
              <a:bodyPr>
                <a:normAutofit fontScale="92500" lnSpcReduction="10000"/>
              </a:bodyPr>
              <a:lstStyle/>
              <a:p>
                <a:pPr marL="133350" indent="0">
                  <a:buNone/>
                </a:pPr>
                <a:r>
                  <a:rPr kumimoji="1" lang="ja-JP" altLang="en-US" dirty="0"/>
                  <a:t>傾向スコアとはある対象が処置を受ける確率を表したスコアである</a:t>
                </a:r>
                <a:r>
                  <a:rPr kumimoji="1" lang="en-US" altLang="ja-JP" dirty="0"/>
                  <a:t>[1].</a:t>
                </a:r>
              </a:p>
              <a:p>
                <a:pPr marL="133350" indent="0">
                  <a:buNone/>
                </a:pPr>
                <a:endParaRPr kumimoji="1" lang="en-US" altLang="ja-JP" b="0" i="1" dirty="0">
                  <a:latin typeface="Cambria Math" panose="02040503050406030204" pitchFamily="18" charset="0"/>
                </a:endParaRPr>
              </a:p>
              <a:p>
                <a:pPr marL="13335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𝑝</m:t>
                      </m:r>
                      <m:d>
                        <m:dPr>
                          <m:sep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𝑧</m:t>
                          </m:r>
                          <m:r>
                            <a:rPr kumimoji="1" lang="en-US" altLang="ja-JP" b="0" i="1" smtClean="0">
                              <a:latin typeface="Cambria Math" panose="02040503050406030204" pitchFamily="18" charset="0"/>
                            </a:rPr>
                            <m:t>=1</m:t>
                          </m:r>
                        </m:e>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𝑝</m:t>
                      </m:r>
                      <m:d>
                        <m:dPr>
                          <m:sep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𝑧</m:t>
                          </m:r>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𝑒</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oMath>
                  </m:oMathPara>
                </a14:m>
                <a:endParaRPr kumimoji="1" lang="en-US" altLang="ja-JP" dirty="0"/>
              </a:p>
              <a:p>
                <a:pPr marL="133350" indent="0">
                  <a:buNone/>
                </a:pPr>
                <a:endParaRPr kumimoji="1" lang="en-US" altLang="ja-JP" dirty="0"/>
              </a:p>
              <a:p>
                <a:pPr marL="133350" indent="0">
                  <a:buNone/>
                </a:pPr>
                <a:endParaRPr kumimoji="1" lang="en-US" altLang="ja-JP" dirty="0"/>
              </a:p>
              <a:p>
                <a:pPr marL="133350" indent="0">
                  <a:buNone/>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1</m:t>
                              </m:r>
                            </m:sub>
                          </m:sSub>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0</m:t>
                              </m:r>
                            </m:sub>
                          </m:sSub>
                        </m:e>
                      </m:d>
                      <m:r>
                        <a:rPr lang="en-US" altLang="ja-JP" i="1">
                          <a:latin typeface="Cambria Math" panose="02040503050406030204" pitchFamily="18" charset="0"/>
                        </a:rPr>
                        <m:t>⊥</m:t>
                      </m:r>
                      <m:r>
                        <a:rPr lang="en-US" altLang="ja-JP" i="1">
                          <a:latin typeface="Cambria Math" panose="02040503050406030204" pitchFamily="18" charset="0"/>
                        </a:rPr>
                        <m:t>𝑧</m:t>
                      </m:r>
                      <m:r>
                        <a:rPr lang="en-US" altLang="ja-JP" i="1">
                          <a:latin typeface="Cambria Math" panose="02040503050406030204" pitchFamily="18" charset="0"/>
                        </a:rPr>
                        <m:t>∣</m:t>
                      </m:r>
                      <m:r>
                        <a:rPr lang="en-US" altLang="ja-JP" b="0" i="1" smtClean="0">
                          <a:latin typeface="Cambria Math" panose="02040503050406030204" pitchFamily="18" charset="0"/>
                        </a:rPr>
                        <m:t>𝑒</m:t>
                      </m:r>
                      <m:r>
                        <a:rPr lang="en-US" altLang="ja-JP" b="0" i="1" smtClean="0">
                          <a:latin typeface="Cambria Math" panose="02040503050406030204" pitchFamily="18" charset="0"/>
                        </a:rPr>
                        <m:t>(</m:t>
                      </m:r>
                      <m:r>
                        <a:rPr lang="en-US" altLang="ja-JP" b="0" i="1" smtClean="0">
                          <a:latin typeface="Cambria Math" panose="02040503050406030204" pitchFamily="18" charset="0"/>
                        </a:rPr>
                        <m:t>𝑥</m:t>
                      </m:r>
                      <m:r>
                        <a:rPr lang="en-US" altLang="ja-JP" b="0" i="1" smtClean="0">
                          <a:latin typeface="Cambria Math" panose="02040503050406030204" pitchFamily="18" charset="0"/>
                        </a:rPr>
                        <m:t>), 0&lt;</m:t>
                      </m:r>
                      <m:r>
                        <a:rPr lang="en-US" altLang="ja-JP" i="1">
                          <a:latin typeface="Cambria Math" panose="02040503050406030204" pitchFamily="18" charset="0"/>
                        </a:rPr>
                        <m:t>𝑝</m:t>
                      </m:r>
                      <m:d>
                        <m:dPr>
                          <m:sepChr m:val="∣"/>
                          <m:ctrlPr>
                            <a:rPr lang="en-US" altLang="ja-JP" i="1">
                              <a:latin typeface="Cambria Math" panose="02040503050406030204" pitchFamily="18" charset="0"/>
                            </a:rPr>
                          </m:ctrlPr>
                        </m:dPr>
                        <m:e>
                          <m:r>
                            <a:rPr lang="en-US" altLang="ja-JP" i="1">
                              <a:latin typeface="Cambria Math" panose="02040503050406030204" pitchFamily="18" charset="0"/>
                            </a:rPr>
                            <m:t>𝑧</m:t>
                          </m:r>
                          <m:r>
                            <a:rPr lang="en-US" altLang="ja-JP" i="1">
                              <a:latin typeface="Cambria Math" panose="02040503050406030204" pitchFamily="18" charset="0"/>
                            </a:rPr>
                            <m:t>=1</m:t>
                          </m:r>
                          <m:r>
                            <m:rPr>
                              <m:lit/>
                            </m:rPr>
                            <a:rPr lang="en-US" altLang="ja-JP" i="1">
                              <a:latin typeface="Cambria Math" panose="02040503050406030204" pitchFamily="18" charset="0"/>
                            </a:rPr>
                            <m:t> </m:t>
                          </m:r>
                        </m:e>
                        <m:e>
                          <m:r>
                            <a:rPr lang="en-US" altLang="ja-JP" b="0" i="1" smtClean="0">
                              <a:latin typeface="Cambria Math" panose="02040503050406030204" pitchFamily="18" charset="0"/>
                            </a:rPr>
                            <m:t>𝑒</m:t>
                          </m:r>
                          <m:r>
                            <a:rPr lang="en-US" altLang="ja-JP" b="0" i="1" smtClean="0">
                              <a:latin typeface="Cambria Math" panose="02040503050406030204" pitchFamily="18" charset="0"/>
                            </a:rPr>
                            <m:t>(</m:t>
                          </m:r>
                          <m:r>
                            <a:rPr lang="en-US" altLang="ja-JP" b="0" i="1" smtClean="0">
                              <a:latin typeface="Cambria Math" panose="02040503050406030204" pitchFamily="18" charset="0"/>
                            </a:rPr>
                            <m:t>𝑥</m:t>
                          </m:r>
                          <m:r>
                            <a:rPr lang="en-US" altLang="ja-JP" b="0" i="1" smtClean="0">
                              <a:latin typeface="Cambria Math" panose="02040503050406030204" pitchFamily="18" charset="0"/>
                            </a:rPr>
                            <m:t>)</m:t>
                          </m:r>
                        </m:e>
                      </m:d>
                      <m:r>
                        <a:rPr lang="en-US" altLang="ja-JP" i="1">
                          <a:latin typeface="Cambria Math" panose="02040503050406030204" pitchFamily="18" charset="0"/>
                        </a:rPr>
                        <m:t>&lt;1</m:t>
                      </m:r>
                    </m:oMath>
                  </m:oMathPara>
                </a14:m>
                <a:endParaRPr kumimoji="1" lang="en-US" altLang="ja-JP" dirty="0"/>
              </a:p>
              <a:p>
                <a:pPr marL="133350" indent="0">
                  <a:buNone/>
                </a:pPr>
                <a:endParaRPr kumimoji="1" lang="en-US" altLang="ja-JP" dirty="0"/>
              </a:p>
              <a:p>
                <a:pPr marL="133350" indent="0">
                  <a:buNone/>
                </a:pPr>
                <a:r>
                  <a:rPr kumimoji="1" lang="ja-JP" altLang="en-US" dirty="0"/>
                  <a:t>が成り立つ</a:t>
                </a:r>
                <a:r>
                  <a:rPr kumimoji="1" lang="en-US" altLang="ja-JP" dirty="0"/>
                  <a:t>. </a:t>
                </a:r>
                <a:endParaRPr lang="en-US" altLang="ja-JP" dirty="0"/>
              </a:p>
              <a:p>
                <a:pPr marL="133350" indent="0">
                  <a:buNone/>
                </a:pPr>
                <a:r>
                  <a:rPr lang="ja-JP" altLang="en-US" sz="2800" dirty="0"/>
                  <a:t>対象が介入を受けた場合の結果変数を</a:t>
                </a:r>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𝑦</m:t>
                        </m:r>
                      </m:e>
                      <m:sub>
                        <m:r>
                          <a:rPr lang="en-US" altLang="ja-JP" sz="2800" b="0" i="1" smtClean="0">
                            <a:latin typeface="Cambria Math" panose="02040503050406030204" pitchFamily="18" charset="0"/>
                          </a:rPr>
                          <m:t>1</m:t>
                        </m:r>
                      </m:sub>
                    </m:sSub>
                  </m:oMath>
                </a14:m>
                <a:r>
                  <a:rPr kumimoji="1" lang="en-US" altLang="ja-JP" sz="2800" dirty="0"/>
                  <a:t>, </a:t>
                </a:r>
                <a:r>
                  <a:rPr kumimoji="1" lang="ja-JP" altLang="en-US" sz="2800" dirty="0"/>
                  <a:t>介入を受けなかった場合の結果変数を</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𝑦</m:t>
                        </m:r>
                      </m:e>
                      <m:sub>
                        <m:r>
                          <a:rPr kumimoji="1" lang="en-US" altLang="ja-JP" sz="2800" b="0" i="1" smtClean="0">
                            <a:latin typeface="Cambria Math" panose="02040503050406030204" pitchFamily="18" charset="0"/>
                          </a:rPr>
                          <m:t>0</m:t>
                        </m:r>
                      </m:sub>
                    </m:sSub>
                  </m:oMath>
                </a14:m>
                <a:r>
                  <a:rPr kumimoji="1" lang="ja-JP" altLang="en-US" sz="2800" dirty="0"/>
                  <a:t>とする</a:t>
                </a:r>
                <a:r>
                  <a:rPr kumimoji="1" lang="en-US" altLang="ja-JP" sz="2800" dirty="0"/>
                  <a:t>. </a:t>
                </a:r>
                <a:r>
                  <a:rPr kumimoji="1" lang="ja-JP" altLang="en-US" sz="2800" dirty="0"/>
                  <a:t>また</a:t>
                </a:r>
                <a:r>
                  <a:rPr kumimoji="1" lang="en-US" altLang="ja-JP" sz="2800" dirty="0"/>
                  <a:t>, </a:t>
                </a:r>
                <a:r>
                  <a:rPr lang="ja-JP" altLang="en-US" sz="2800" dirty="0"/>
                  <a:t>変数</a:t>
                </a:r>
                <a14:m>
                  <m:oMath xmlns:m="http://schemas.openxmlformats.org/officeDocument/2006/math">
                    <m:r>
                      <a:rPr lang="en-US" altLang="ja-JP" sz="2800" i="1">
                        <a:latin typeface="Cambria Math" panose="02040503050406030204" pitchFamily="18" charset="0"/>
                      </a:rPr>
                      <m:t>𝑧</m:t>
                    </m:r>
                    <m:r>
                      <a:rPr lang="ja-JP" altLang="en-US" sz="2800" i="1" smtClean="0">
                        <a:latin typeface="Cambria Math" panose="02040503050406030204" pitchFamily="18" charset="0"/>
                      </a:rPr>
                      <m:t>は</m:t>
                    </m:r>
                  </m:oMath>
                </a14:m>
                <a:r>
                  <a:rPr kumimoji="1" lang="ja-JP" altLang="en-US" sz="2800" dirty="0"/>
                  <a:t>対象が介入を受けたとき</a:t>
                </a:r>
                <a:r>
                  <a:rPr kumimoji="1" lang="en-US" altLang="ja-JP" sz="2800" dirty="0"/>
                  <a:t>, </a:t>
                </a:r>
                <a14:m>
                  <m:oMath xmlns:m="http://schemas.openxmlformats.org/officeDocument/2006/math">
                    <m:r>
                      <a:rPr kumimoji="1" lang="en-US" altLang="ja-JP" sz="2800" b="0" i="1" smtClean="0">
                        <a:latin typeface="Cambria Math" panose="02040503050406030204" pitchFamily="18" charset="0"/>
                      </a:rPr>
                      <m:t>𝑧</m:t>
                    </m:r>
                    <m:r>
                      <a:rPr kumimoji="1" lang="en-US" altLang="ja-JP" sz="2800" b="0" i="1" smtClean="0">
                        <a:latin typeface="Cambria Math" panose="02040503050406030204" pitchFamily="18" charset="0"/>
                      </a:rPr>
                      <m:t>=1, </m:t>
                    </m:r>
                  </m:oMath>
                </a14:m>
                <a:r>
                  <a:rPr kumimoji="1" lang="ja-JP" altLang="en-US" sz="2800" dirty="0"/>
                  <a:t>介入を受けなかったとき</a:t>
                </a:r>
                <a:r>
                  <a:rPr kumimoji="1" lang="en-US" altLang="ja-JP" sz="2800" dirty="0"/>
                  <a:t>, </a:t>
                </a:r>
                <a14:m>
                  <m:oMath xmlns:m="http://schemas.openxmlformats.org/officeDocument/2006/math">
                    <m:r>
                      <a:rPr kumimoji="1" lang="en-US" altLang="ja-JP" sz="2800" b="0" i="1" smtClean="0">
                        <a:latin typeface="Cambria Math" panose="02040503050406030204" pitchFamily="18" charset="0"/>
                      </a:rPr>
                      <m:t>𝑧</m:t>
                    </m:r>
                    <m:r>
                      <a:rPr kumimoji="1" lang="en-US" altLang="ja-JP" sz="2800" b="0" i="1" smtClean="0">
                        <a:latin typeface="Cambria Math" panose="02040503050406030204" pitchFamily="18" charset="0"/>
                      </a:rPr>
                      <m:t>=0</m:t>
                    </m:r>
                  </m:oMath>
                </a14:m>
                <a:r>
                  <a:rPr kumimoji="1" lang="ja-JP" altLang="en-US" sz="2800" dirty="0"/>
                  <a:t>を取るとする</a:t>
                </a:r>
                <a:r>
                  <a:rPr kumimoji="1" lang="en-US" altLang="ja-JP" sz="2800" dirty="0"/>
                  <a:t>.</a:t>
                </a:r>
                <a:r>
                  <a:rPr kumimoji="1" lang="ja-JP" altLang="en-US" sz="2800" dirty="0"/>
                  <a:t>また</a:t>
                </a:r>
                <a:r>
                  <a:rPr kumimoji="1" lang="en-US" altLang="ja-JP" sz="2800" dirty="0"/>
                  <a:t>x</a:t>
                </a:r>
                <a:r>
                  <a:rPr kumimoji="1" lang="ja-JP" altLang="en-US" sz="2800" dirty="0"/>
                  <a:t>は共変量</a:t>
                </a:r>
                <a:r>
                  <a:rPr lang="ja-JP" altLang="en-US" dirty="0"/>
                  <a:t>である</a:t>
                </a:r>
                <a:r>
                  <a:rPr lang="en-US" altLang="ja-JP" dirty="0"/>
                  <a:t>.</a:t>
                </a:r>
                <a:endParaRPr kumimoji="1" lang="en-US" altLang="ja-JP" sz="2800" dirty="0"/>
              </a:p>
              <a:p>
                <a:pPr marL="133350" indent="0">
                  <a:buNone/>
                </a:pP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35A7B6E6-839E-7A77-1C39-2AC446DD9FC7}"/>
                  </a:ext>
                </a:extLst>
              </p:cNvPr>
              <p:cNvSpPr>
                <a:spLocks noGrp="1" noRot="1" noChangeAspect="1" noMove="1" noResize="1" noEditPoints="1" noAdjustHandles="1" noChangeArrowheads="1" noChangeShapeType="1" noTextEdit="1"/>
              </p:cNvSpPr>
              <p:nvPr>
                <p:ph idx="1"/>
              </p:nvPr>
            </p:nvSpPr>
            <p:spPr>
              <a:xfrm>
                <a:off x="838200" y="1825625"/>
                <a:ext cx="10740656" cy="4667250"/>
              </a:xfrm>
              <a:blipFill>
                <a:blip r:embed="rId3"/>
                <a:stretch>
                  <a:fillRect t="-3133" r="-73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031392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FB10B8-D44A-A1A4-62B1-1573B70F05B4}"/>
              </a:ext>
            </a:extLst>
          </p:cNvPr>
          <p:cNvSpPr>
            <a:spLocks noGrp="1"/>
          </p:cNvSpPr>
          <p:nvPr>
            <p:ph type="title"/>
          </p:nvPr>
        </p:nvSpPr>
        <p:spPr>
          <a:xfrm>
            <a:off x="838200" y="-123288"/>
            <a:ext cx="10515600" cy="1349114"/>
          </a:xfrm>
        </p:spPr>
        <p:txBody>
          <a:bodyPr/>
          <a:lstStyle/>
          <a:p>
            <a:r>
              <a:rPr kumimoji="1" lang="ja-JP" altLang="en-US"/>
              <a:t>提案手法</a:t>
            </a:r>
          </a:p>
        </p:txBody>
      </p:sp>
      <p:sp>
        <p:nvSpPr>
          <p:cNvPr id="3" name="コンテンツ プレースホルダー 2">
            <a:extLst>
              <a:ext uri="{FF2B5EF4-FFF2-40B4-BE49-F238E27FC236}">
                <a16:creationId xmlns:a16="http://schemas.microsoft.com/office/drawing/2014/main" id="{962728BB-0A5B-1D21-A330-A5CF3E614DD8}"/>
              </a:ext>
            </a:extLst>
          </p:cNvPr>
          <p:cNvSpPr>
            <a:spLocks noGrp="1"/>
          </p:cNvSpPr>
          <p:nvPr>
            <p:ph idx="1"/>
          </p:nvPr>
        </p:nvSpPr>
        <p:spPr>
          <a:xfrm>
            <a:off x="838200" y="1148669"/>
            <a:ext cx="10515600" cy="5372360"/>
          </a:xfrm>
        </p:spPr>
        <p:txBody>
          <a:bodyPr/>
          <a:lstStyle/>
          <a:p>
            <a:pPr marL="133350" indent="0">
              <a:buNone/>
            </a:pPr>
            <a:r>
              <a:rPr kumimoji="1" lang="ja-JP" altLang="en-US" dirty="0"/>
              <a:t>介入を受けるかどうかを目的変数とし</a:t>
            </a:r>
            <a:r>
              <a:rPr kumimoji="1" lang="en-US" altLang="ja-JP" dirty="0"/>
              <a:t>, </a:t>
            </a:r>
            <a:r>
              <a:rPr lang="ja-JP" altLang="en-US" dirty="0"/>
              <a:t>共変量と結果変数</a:t>
            </a:r>
            <a:r>
              <a:rPr lang="en-US" altLang="ja-JP" dirty="0"/>
              <a:t>y</a:t>
            </a:r>
            <a:r>
              <a:rPr lang="ja-JP" altLang="en-US" dirty="0"/>
              <a:t>を説明変数とした</a:t>
            </a:r>
            <a:r>
              <a:rPr lang="ja-JP" altLang="en-US" dirty="0">
                <a:solidFill>
                  <a:srgbClr val="C00000"/>
                </a:solidFill>
              </a:rPr>
              <a:t>真の分類確率に漸近的に一致する</a:t>
            </a:r>
            <a:r>
              <a:rPr lang="ja-JP" altLang="en-US" dirty="0"/>
              <a:t>ベイジアンネットワーク分類器を提案し</a:t>
            </a:r>
            <a:r>
              <a:rPr lang="en-US" altLang="ja-JP" dirty="0"/>
              <a:t>, </a:t>
            </a:r>
            <a:r>
              <a:rPr lang="ja-JP" altLang="en-US" dirty="0"/>
              <a:t>傾向スコアを推定する</a:t>
            </a:r>
            <a:endParaRPr lang="en-US" altLang="ja-JP" dirty="0"/>
          </a:p>
          <a:p>
            <a:pPr marL="133350" indent="0">
              <a:buNone/>
            </a:pPr>
            <a:endParaRPr lang="en-US" altLang="ja-JP" dirty="0"/>
          </a:p>
          <a:p>
            <a:pPr marL="133350" indent="0">
              <a:buNone/>
            </a:pPr>
            <a:r>
              <a:rPr lang="ja-JP" altLang="en-US" dirty="0"/>
              <a:t>例</a:t>
            </a:r>
            <a:r>
              <a:rPr lang="en-US" altLang="ja-JP" dirty="0"/>
              <a:t>) </a:t>
            </a:r>
            <a:r>
              <a:rPr lang="ja-JP" altLang="en-US" dirty="0"/>
              <a:t>頭痛薬の効果があるか確かめたい</a:t>
            </a:r>
            <a:r>
              <a:rPr lang="en-US" altLang="ja-JP" dirty="0"/>
              <a:t> </a:t>
            </a:r>
          </a:p>
          <a:p>
            <a:pPr marL="133350" indent="0">
              <a:buNone/>
            </a:pPr>
            <a:r>
              <a:rPr lang="ja-JP" altLang="en-US" dirty="0"/>
              <a:t>介入</a:t>
            </a:r>
            <a:r>
              <a:rPr lang="en-US" altLang="ja-JP" dirty="0"/>
              <a:t>: </a:t>
            </a:r>
            <a:r>
              <a:rPr lang="ja-JP" altLang="en-US" dirty="0"/>
              <a:t>頭痛薬を投与する</a:t>
            </a:r>
            <a:r>
              <a:rPr lang="en-US" altLang="ja-JP" dirty="0"/>
              <a:t>  </a:t>
            </a:r>
            <a:r>
              <a:rPr lang="ja-JP" altLang="en-US" dirty="0"/>
              <a:t>共変量</a:t>
            </a:r>
            <a:r>
              <a:rPr lang="en-US" altLang="ja-JP" dirty="0"/>
              <a:t>: </a:t>
            </a:r>
            <a:r>
              <a:rPr lang="ja-JP" altLang="en-US" dirty="0"/>
              <a:t>性別</a:t>
            </a:r>
            <a:r>
              <a:rPr lang="en-US" altLang="ja-JP" dirty="0"/>
              <a:t>, </a:t>
            </a:r>
            <a:r>
              <a:rPr lang="ja-JP" altLang="en-US" dirty="0"/>
              <a:t>薬の効き目</a:t>
            </a:r>
            <a:r>
              <a:rPr lang="en-US" altLang="ja-JP" dirty="0"/>
              <a:t>, </a:t>
            </a:r>
            <a:r>
              <a:rPr lang="ja-JP" altLang="en-US" dirty="0"/>
              <a:t>年齢</a:t>
            </a:r>
            <a:endParaRPr lang="en-US" altLang="ja-JP" dirty="0"/>
          </a:p>
          <a:p>
            <a:pPr marL="133350" indent="0">
              <a:buNone/>
            </a:pPr>
            <a:br>
              <a:rPr lang="en-US" altLang="ja-JP" dirty="0"/>
            </a:br>
            <a:endParaRPr kumimoji="1" lang="ja-JP" altLang="en-US" dirty="0"/>
          </a:p>
        </p:txBody>
      </p:sp>
      <p:grpSp>
        <p:nvGrpSpPr>
          <p:cNvPr id="4" name="グループ化 3">
            <a:extLst>
              <a:ext uri="{FF2B5EF4-FFF2-40B4-BE49-F238E27FC236}">
                <a16:creationId xmlns:a16="http://schemas.microsoft.com/office/drawing/2014/main" id="{3F6B04B1-8B6C-FC7A-44D4-7BD594A6E1D5}"/>
              </a:ext>
            </a:extLst>
          </p:cNvPr>
          <p:cNvGrpSpPr/>
          <p:nvPr/>
        </p:nvGrpSpPr>
        <p:grpSpPr>
          <a:xfrm>
            <a:off x="4007141" y="4404326"/>
            <a:ext cx="4620599" cy="2193860"/>
            <a:chOff x="8108662" y="2056438"/>
            <a:chExt cx="4620599" cy="2193860"/>
          </a:xfrm>
        </p:grpSpPr>
        <p:sp>
          <p:nvSpPr>
            <p:cNvPr id="5" name="円/楕円 4">
              <a:extLst>
                <a:ext uri="{FF2B5EF4-FFF2-40B4-BE49-F238E27FC236}">
                  <a16:creationId xmlns:a16="http://schemas.microsoft.com/office/drawing/2014/main" id="{4400B5F7-22B3-4A3C-6185-ACE1C93DA161}"/>
                </a:ext>
              </a:extLst>
            </p:cNvPr>
            <p:cNvSpPr/>
            <p:nvPr/>
          </p:nvSpPr>
          <p:spPr>
            <a:xfrm>
              <a:off x="8991845" y="2145950"/>
              <a:ext cx="1114097" cy="683173"/>
            </a:xfrm>
            <a:prstGeom prst="ellipse">
              <a:avLst/>
            </a:prstGeom>
            <a:solidFill>
              <a:srgbClr val="4EC8F0"/>
            </a:solidFill>
            <a:ln w="19050">
              <a:solidFill>
                <a:schemeClr val="tx1"/>
              </a:solidFill>
            </a:ln>
            <a:effectLst>
              <a:glow rad="203499">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介入</a:t>
              </a:r>
            </a:p>
          </p:txBody>
        </p:sp>
        <p:sp>
          <p:nvSpPr>
            <p:cNvPr id="6" name="円/楕円 5">
              <a:extLst>
                <a:ext uri="{FF2B5EF4-FFF2-40B4-BE49-F238E27FC236}">
                  <a16:creationId xmlns:a16="http://schemas.microsoft.com/office/drawing/2014/main" id="{142153D2-96D2-4CFD-7664-FE34BA37344F}"/>
                </a:ext>
              </a:extLst>
            </p:cNvPr>
            <p:cNvSpPr/>
            <p:nvPr/>
          </p:nvSpPr>
          <p:spPr>
            <a:xfrm>
              <a:off x="8108662" y="3520966"/>
              <a:ext cx="1121420" cy="657272"/>
            </a:xfrm>
            <a:prstGeom prst="ellipse">
              <a:avLst/>
            </a:prstGeom>
            <a:solidFill>
              <a:srgbClr val="4EC8F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性別</a:t>
              </a:r>
            </a:p>
          </p:txBody>
        </p:sp>
        <p:sp>
          <p:nvSpPr>
            <p:cNvPr id="7" name="円/楕円 6">
              <a:extLst>
                <a:ext uri="{FF2B5EF4-FFF2-40B4-BE49-F238E27FC236}">
                  <a16:creationId xmlns:a16="http://schemas.microsoft.com/office/drawing/2014/main" id="{EEA40ADC-8022-BB2A-C66E-A56BF40497A2}"/>
                </a:ext>
              </a:extLst>
            </p:cNvPr>
            <p:cNvSpPr/>
            <p:nvPr/>
          </p:nvSpPr>
          <p:spPr>
            <a:xfrm>
              <a:off x="10012849" y="3593025"/>
              <a:ext cx="1989500" cy="657273"/>
            </a:xfrm>
            <a:prstGeom prst="ellipse">
              <a:avLst/>
            </a:prstGeom>
            <a:solidFill>
              <a:srgbClr val="4EC8F0"/>
            </a:solidFill>
            <a:ln w="19050">
              <a:solidFill>
                <a:schemeClr val="tx1"/>
              </a:solidFill>
            </a:ln>
            <a:effectLst>
              <a:glow>
                <a:srgbClr val="C00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薬の効き目</a:t>
              </a:r>
              <a:endParaRPr kumimoji="1" lang="ja-JP" altLang="en-US">
                <a:solidFill>
                  <a:schemeClr val="tx1"/>
                </a:solidFill>
              </a:endParaRPr>
            </a:p>
          </p:txBody>
        </p:sp>
        <p:sp>
          <p:nvSpPr>
            <p:cNvPr id="8" name="円/楕円 7">
              <a:extLst>
                <a:ext uri="{FF2B5EF4-FFF2-40B4-BE49-F238E27FC236}">
                  <a16:creationId xmlns:a16="http://schemas.microsoft.com/office/drawing/2014/main" id="{467ADB40-6904-87C2-294C-C29D9395FFF8}"/>
                </a:ext>
              </a:extLst>
            </p:cNvPr>
            <p:cNvSpPr/>
            <p:nvPr/>
          </p:nvSpPr>
          <p:spPr>
            <a:xfrm>
              <a:off x="11303853" y="2056438"/>
              <a:ext cx="1425408" cy="683173"/>
            </a:xfrm>
            <a:prstGeom prst="ellipse">
              <a:avLst/>
            </a:prstGeom>
            <a:solidFill>
              <a:srgbClr val="4EC8F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年齢</a:t>
              </a:r>
              <a:endParaRPr kumimoji="1" lang="ja-JP" altLang="en-US">
                <a:solidFill>
                  <a:schemeClr val="tx1"/>
                </a:solidFill>
              </a:endParaRPr>
            </a:p>
          </p:txBody>
        </p:sp>
        <p:cxnSp>
          <p:nvCxnSpPr>
            <p:cNvPr id="9" name="直線矢印コネクタ 8">
              <a:extLst>
                <a:ext uri="{FF2B5EF4-FFF2-40B4-BE49-F238E27FC236}">
                  <a16:creationId xmlns:a16="http://schemas.microsoft.com/office/drawing/2014/main" id="{ACEA8149-1EDE-E5B5-F429-B5C356C21B10}"/>
                </a:ext>
              </a:extLst>
            </p:cNvPr>
            <p:cNvCxnSpPr>
              <a:cxnSpLocks/>
              <a:stCxn id="5" idx="3"/>
              <a:endCxn id="6" idx="0"/>
            </p:cNvCxnSpPr>
            <p:nvPr/>
          </p:nvCxnSpPr>
          <p:spPr>
            <a:xfrm flipH="1">
              <a:off x="8669372" y="2729075"/>
              <a:ext cx="485629" cy="79189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5BC9EC4B-DA9C-8A8B-75C7-C24A51BA1159}"/>
                </a:ext>
              </a:extLst>
            </p:cNvPr>
            <p:cNvCxnSpPr>
              <a:cxnSpLocks/>
              <a:stCxn id="5" idx="5"/>
              <a:endCxn id="7" idx="1"/>
            </p:cNvCxnSpPr>
            <p:nvPr/>
          </p:nvCxnSpPr>
          <p:spPr>
            <a:xfrm>
              <a:off x="9942786" y="2729075"/>
              <a:ext cx="361419" cy="96020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46574AC9-A878-8D98-600E-9DA78DD22D87}"/>
                </a:ext>
              </a:extLst>
            </p:cNvPr>
            <p:cNvCxnSpPr>
              <a:cxnSpLocks/>
              <a:stCxn id="8" idx="4"/>
              <a:endCxn id="7" idx="7"/>
            </p:cNvCxnSpPr>
            <p:nvPr/>
          </p:nvCxnSpPr>
          <p:spPr>
            <a:xfrm flipH="1">
              <a:off x="11710993" y="2739611"/>
              <a:ext cx="305564" cy="94966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21" name="直線矢印コネクタ 20">
            <a:extLst>
              <a:ext uri="{FF2B5EF4-FFF2-40B4-BE49-F238E27FC236}">
                <a16:creationId xmlns:a16="http://schemas.microsoft.com/office/drawing/2014/main" id="{FC75AAF6-F00C-1D18-EBA3-A61F7B3CD3B3}"/>
              </a:ext>
            </a:extLst>
          </p:cNvPr>
          <p:cNvCxnSpPr>
            <a:cxnSpLocks/>
            <a:stCxn id="5" idx="6"/>
          </p:cNvCxnSpPr>
          <p:nvPr/>
        </p:nvCxnSpPr>
        <p:spPr>
          <a:xfrm flipV="1">
            <a:off x="6004421" y="4835424"/>
            <a:ext cx="1197911" cy="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50116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D140D5-D346-A3D0-BAAB-DA7AB607A74A}"/>
              </a:ext>
            </a:extLst>
          </p:cNvPr>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ベイジアンネットワーク分類器</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1E5BFFD8-A291-10E4-E1BC-E256EAAACF9A}"/>
              </a:ext>
            </a:extLst>
          </p:cNvPr>
          <p:cNvSpPr>
            <a:spLocks noGrp="1"/>
          </p:cNvSpPr>
          <p:nvPr>
            <p:ph idx="1"/>
          </p:nvPr>
        </p:nvSpPr>
        <p:spPr>
          <a:xfrm>
            <a:off x="838200" y="1562986"/>
            <a:ext cx="10515600" cy="4613977"/>
          </a:xfrm>
        </p:spPr>
        <p:txBody>
          <a:bodyPr>
            <a:normAutofit/>
          </a:bodyPr>
          <a:lstStyle/>
          <a:p>
            <a:r>
              <a:rPr lang="ja-JP" altLang="en-US" dirty="0"/>
              <a:t>ベイジアンネットワークにおける一つのノードを目的変数とし，その他のノードを説明変数とした</a:t>
            </a:r>
            <a:r>
              <a:rPr lang="ja-JP" altLang="en-US" dirty="0">
                <a:solidFill>
                  <a:schemeClr val="accent2"/>
                </a:solidFill>
              </a:rPr>
              <a:t>ベイジアンネットワーク分類器</a:t>
            </a:r>
            <a:r>
              <a:rPr lang="ja-JP" altLang="en-US" dirty="0"/>
              <a:t>（</a:t>
            </a:r>
            <a:r>
              <a:rPr lang="en-US" altLang="ja-JP" dirty="0"/>
              <a:t>Bayesian Network Classifier: </a:t>
            </a:r>
            <a:r>
              <a:rPr lang="en-US" altLang="ja-JP" dirty="0">
                <a:solidFill>
                  <a:schemeClr val="accent2"/>
                </a:solidFill>
              </a:rPr>
              <a:t>BNC</a:t>
            </a:r>
            <a:r>
              <a:rPr lang="ja-JP" altLang="en-US" dirty="0"/>
              <a:t>）は，離散変数を扱う分類器として知られている</a:t>
            </a:r>
            <a:endParaRPr lang="en-US" altLang="ja-JP" dirty="0"/>
          </a:p>
          <a:p>
            <a:endParaRPr lang="en-US" altLang="ja-JP" dirty="0"/>
          </a:p>
          <a:p>
            <a:r>
              <a:rPr lang="ja-JP" altLang="en-US" dirty="0"/>
              <a:t>分類器として用いられる，制約のない一般的なベイジアンネットワークを</a:t>
            </a:r>
            <a:r>
              <a:rPr lang="en-US" altLang="ja-JP" dirty="0">
                <a:solidFill>
                  <a:schemeClr val="accent2"/>
                </a:solidFill>
              </a:rPr>
              <a:t>GBN</a:t>
            </a:r>
            <a:r>
              <a:rPr lang="ja-JP" altLang="en-US" dirty="0"/>
              <a:t>と呼ぶ</a:t>
            </a:r>
            <a:endParaRPr lang="en-US" altLang="ja-JP" dirty="0"/>
          </a:p>
        </p:txBody>
      </p:sp>
    </p:spTree>
    <p:extLst>
      <p:ext uri="{BB962C8B-B14F-4D97-AF65-F5344CB8AC3E}">
        <p14:creationId xmlns:p14="http://schemas.microsoft.com/office/powerpoint/2010/main" val="37875558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8DEB21-E9B0-881A-536A-5EC4480B0F10}"/>
              </a:ext>
            </a:extLst>
          </p:cNvPr>
          <p:cNvSpPr>
            <a:spLocks noGrp="1"/>
          </p:cNvSpPr>
          <p:nvPr>
            <p:ph type="title"/>
          </p:nvPr>
        </p:nvSpPr>
        <p:spPr>
          <a:xfrm>
            <a:off x="838200" y="218561"/>
            <a:ext cx="10515600" cy="1325563"/>
          </a:xfrm>
        </p:spPr>
        <p:txBody>
          <a:bodyPr/>
          <a:lstStyle/>
          <a:p>
            <a:r>
              <a:rPr kumimoji="1" lang="ja-JP" altLang="en-US" dirty="0">
                <a:latin typeface="メイリオ" panose="020B0604030504040204" pitchFamily="50" charset="-128"/>
                <a:ea typeface="メイリオ" panose="020B0604030504040204" pitchFamily="50" charset="-128"/>
              </a:rPr>
              <a:t>ベイジアンネットワーク</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658F455-C59C-0A41-486E-DCB463214A57}"/>
                  </a:ext>
                </a:extLst>
              </p:cNvPr>
              <p:cNvSpPr>
                <a:spLocks noGrp="1"/>
              </p:cNvSpPr>
              <p:nvPr>
                <p:ph idx="1"/>
              </p:nvPr>
            </p:nvSpPr>
            <p:spPr>
              <a:xfrm>
                <a:off x="382772" y="1562986"/>
                <a:ext cx="11428228" cy="4731488"/>
              </a:xfrm>
            </p:spPr>
            <p:txBody>
              <a:bodyPr>
                <a:normAutofit/>
              </a:bodyPr>
              <a:lstStyle/>
              <a:p>
                <a:pPr>
                  <a:lnSpc>
                    <a:spcPct val="100000"/>
                  </a:lnSpc>
                </a:pPr>
                <a:r>
                  <a:rPr lang="ja-JP" altLang="en-US" sz="2400" dirty="0">
                    <a:latin typeface="メイリオ" panose="020B0604030504040204" pitchFamily="50" charset="-128"/>
                    <a:ea typeface="メイリオ" panose="020B0604030504040204" pitchFamily="50" charset="-128"/>
                  </a:rPr>
                  <a:t>ベイジアンネットワークとは</a:t>
                </a:r>
                <a:r>
                  <a:rPr lang="en-US" altLang="ja-JP" sz="2400" dirty="0">
                    <a:latin typeface="メイリオ" panose="020B0604030504040204" pitchFamily="50" charset="-128"/>
                    <a:ea typeface="メイリオ" panose="020B0604030504040204" pitchFamily="50" charset="-128"/>
                  </a:rPr>
                  <a:t>, </a:t>
                </a:r>
                <a:r>
                  <a:rPr lang="ja-JP" altLang="en-US" sz="2400" dirty="0">
                    <a:latin typeface="メイリオ" panose="020B0604030504040204" pitchFamily="50" charset="-128"/>
                    <a:ea typeface="メイリオ" panose="020B0604030504040204" pitchFamily="50" charset="-128"/>
                  </a:rPr>
                  <a:t>離散確率変数をノードとし，ノード間の条件付き従属関係を非循環有向グラフ</a:t>
                </a:r>
                <a:r>
                  <a:rPr lang="en-US" altLang="ja-JP" sz="2400" dirty="0">
                    <a:latin typeface="メイリオ" panose="020B0604030504040204" pitchFamily="50" charset="-128"/>
                    <a:ea typeface="メイリオ" panose="020B0604030504040204" pitchFamily="50" charset="-128"/>
                  </a:rPr>
                  <a:t>(Directed Acyclic Graph: </a:t>
                </a:r>
                <a:r>
                  <a:rPr lang="en-US" altLang="ja-JP" sz="2400" dirty="0">
                    <a:solidFill>
                      <a:schemeClr val="accent2"/>
                    </a:solidFill>
                    <a:latin typeface="メイリオ" panose="020B0604030504040204" pitchFamily="50" charset="-128"/>
                    <a:ea typeface="メイリオ" panose="020B0604030504040204" pitchFamily="50" charset="-128"/>
                  </a:rPr>
                  <a:t>DAG</a:t>
                </a:r>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で表し，同時確率分布を各ノードの親ノード集合を所与とした条件付き確率パラメータの積に分解する，確率的グラフィカルモデル</a:t>
                </a:r>
                <a:endParaRPr lang="en-US" altLang="ja-JP" sz="2400" dirty="0">
                  <a:latin typeface="メイリオ" panose="020B0604030504040204" pitchFamily="50" charset="-128"/>
                  <a:ea typeface="メイリオ" panose="020B0604030504040204" pitchFamily="50" charset="-128"/>
                </a:endParaRPr>
              </a:p>
              <a:p>
                <a:pPr marL="0" indent="0">
                  <a:lnSpc>
                    <a:spcPct val="100000"/>
                  </a:lnSpc>
                  <a:buNone/>
                </a:pPr>
                <a:endParaRPr lang="en-US" altLang="ja-JP" sz="2400" dirty="0"/>
              </a:p>
              <a:p>
                <a:pPr>
                  <a:lnSpc>
                    <a:spcPct val="100000"/>
                  </a:lnSpc>
                </a:pPr>
                <a:r>
                  <a:rPr lang="ja-JP" altLang="en-US" sz="2400" dirty="0">
                    <a:latin typeface="メイリオ" panose="020B0604030504040204" pitchFamily="50" charset="-128"/>
                    <a:ea typeface="メイリオ" panose="020B0604030504040204" pitchFamily="50" charset="-128"/>
                  </a:rPr>
                  <a:t>ベイジアンネットワークでは次式のように同時確率分布</a:t>
                </a:r>
                <a14:m>
                  <m:oMath xmlns:m="http://schemas.openxmlformats.org/officeDocument/2006/math">
                    <m:r>
                      <a:rPr lang="en-US" altLang="ja-JP" sz="2400" b="0" i="1" smtClean="0">
                        <a:latin typeface="Cambria Math" panose="02040503050406030204" pitchFamily="18" charset="0"/>
                      </a:rPr>
                      <m:t>𝑃</m:t>
                    </m:r>
                    <m:d>
                      <m:dPr>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𝑋</m:t>
                            </m:r>
                          </m:e>
                          <m:sub>
                            <m:r>
                              <a:rPr lang="en-US" altLang="ja-JP" sz="2400" b="0" i="1" smtClean="0">
                                <a:latin typeface="Cambria Math" panose="02040503050406030204" pitchFamily="18" charset="0"/>
                              </a:rPr>
                              <m:t>0</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𝑋</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𝑋</m:t>
                            </m:r>
                          </m:e>
                          <m:sub>
                            <m:r>
                              <a:rPr lang="en-US" altLang="ja-JP" sz="2400" b="0" i="1" smtClean="0">
                                <a:latin typeface="Cambria Math" panose="02040503050406030204" pitchFamily="18" charset="0"/>
                              </a:rPr>
                              <m:t>𝑛</m:t>
                            </m:r>
                          </m:sub>
                        </m:sSub>
                      </m:e>
                      <m:e>
                        <m:r>
                          <a:rPr lang="en-US" altLang="ja-JP" sz="2400" b="0" i="1" smtClean="0">
                            <a:latin typeface="Cambria Math" panose="02040503050406030204" pitchFamily="18" charset="0"/>
                          </a:rPr>
                          <m:t>𝐺</m:t>
                        </m:r>
                        <m:r>
                          <a:rPr lang="en-US" altLang="ja-JP" sz="2400" b="0" i="1" smtClean="0">
                            <a:latin typeface="Cambria Math" panose="02040503050406030204" pitchFamily="18" charset="0"/>
                          </a:rPr>
                          <m:t>,</m:t>
                        </m:r>
                        <m:r>
                          <m:rPr>
                            <m:sty m:val="p"/>
                          </m:rPr>
                          <a:rPr lang="el-GR" altLang="ja-JP" sz="2400" b="0" i="1" smtClean="0">
                            <a:latin typeface="Cambria Math" panose="02040503050406030204" pitchFamily="18" charset="0"/>
                            <a:ea typeface="Cambria Math" panose="02040503050406030204" pitchFamily="18" charset="0"/>
                          </a:rPr>
                          <m:t>Θ</m:t>
                        </m:r>
                      </m:e>
                    </m:d>
                    <m:r>
                      <a:rPr lang="ja-JP" altLang="en-US" sz="2400" i="1">
                        <a:latin typeface="Cambria Math" panose="02040503050406030204" pitchFamily="18" charset="0"/>
                      </a:rPr>
                      <m:t>を</m:t>
                    </m:r>
                  </m:oMath>
                </a14:m>
                <a:r>
                  <a:rPr lang="ja-JP" altLang="en-US" sz="2400" dirty="0">
                    <a:latin typeface="メイリオ" panose="020B0604030504040204" pitchFamily="50" charset="-128"/>
                    <a:ea typeface="メイリオ" panose="020B0604030504040204" pitchFamily="50" charset="-128"/>
                  </a:rPr>
                  <a:t>パラメータの積に分解して表せる</a:t>
                </a:r>
                <a:endParaRPr lang="en-US" altLang="ja-JP" sz="2400" i="1" dirty="0">
                  <a:latin typeface="Cambria Math" panose="02040503050406030204" pitchFamily="18" charset="0"/>
                </a:endParaRPr>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𝑃</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𝑋</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𝑋</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𝑋</m:t>
                              </m:r>
                            </m:e>
                            <m:sub>
                              <m:r>
                                <a:rPr lang="en-US" altLang="ja-JP" sz="2400" i="1">
                                  <a:latin typeface="Cambria Math" panose="02040503050406030204" pitchFamily="18" charset="0"/>
                                </a:rPr>
                                <m:t>𝑛</m:t>
                              </m:r>
                            </m:sub>
                          </m:sSub>
                        </m:e>
                        <m:e>
                          <m:r>
                            <a:rPr lang="en-US" altLang="ja-JP" sz="2400" i="1">
                              <a:latin typeface="Cambria Math" panose="02040503050406030204" pitchFamily="18" charset="0"/>
                            </a:rPr>
                            <m:t>𝐺</m:t>
                          </m:r>
                          <m:r>
                            <a:rPr lang="en-US" altLang="ja-JP" sz="2400" i="1">
                              <a:latin typeface="Cambria Math" panose="02040503050406030204" pitchFamily="18" charset="0"/>
                            </a:rPr>
                            <m:t>,</m:t>
                          </m:r>
                          <m:r>
                            <m:rPr>
                              <m:sty m:val="p"/>
                            </m:rPr>
                            <a:rPr lang="el-GR" altLang="ja-JP" sz="2400" i="1">
                              <a:latin typeface="Cambria Math" panose="02040503050406030204" pitchFamily="18" charset="0"/>
                              <a:ea typeface="Cambria Math" panose="02040503050406030204" pitchFamily="18" charset="0"/>
                            </a:rPr>
                            <m:t>Θ</m:t>
                          </m:r>
                        </m:e>
                      </m:d>
                      <m:r>
                        <a:rPr lang="en-US" altLang="ja-JP" sz="2400" i="1">
                          <a:latin typeface="Cambria Math" panose="02040503050406030204" pitchFamily="18" charset="0"/>
                        </a:rPr>
                        <m:t>=</m:t>
                      </m:r>
                      <m:nary>
                        <m:naryPr>
                          <m:chr m:val="∏"/>
                          <m:ctrlPr>
                            <a:rPr lang="en-US" altLang="ja-JP" sz="2400" i="1">
                              <a:latin typeface="Cambria Math" panose="02040503050406030204" pitchFamily="18" charset="0"/>
                            </a:rPr>
                          </m:ctrlPr>
                        </m:naryPr>
                        <m:sub>
                          <m:r>
                            <m:rPr>
                              <m:brk m:alnAt="23"/>
                            </m:rPr>
                            <a:rPr lang="en-US" altLang="ja-JP" sz="2400" i="1">
                              <a:latin typeface="Cambria Math" panose="02040503050406030204" pitchFamily="18" charset="0"/>
                            </a:rPr>
                            <m:t>𝑖</m:t>
                          </m:r>
                          <m:r>
                            <a:rPr lang="en-US" altLang="ja-JP" sz="2400" i="1">
                              <a:latin typeface="Cambria Math" panose="02040503050406030204" pitchFamily="18" charset="0"/>
                            </a:rPr>
                            <m:t>=0</m:t>
                          </m:r>
                        </m:sub>
                        <m:sup>
                          <m:r>
                            <a:rPr lang="en-US" altLang="ja-JP" sz="2400" i="1">
                              <a:latin typeface="Cambria Math" panose="02040503050406030204" pitchFamily="18" charset="0"/>
                            </a:rPr>
                            <m:t>𝑛</m:t>
                          </m:r>
                        </m:sup>
                        <m:e>
                          <m:r>
                            <a:rPr lang="en-US" altLang="ja-JP" sz="2400" i="1">
                              <a:latin typeface="Cambria Math" panose="02040503050406030204" pitchFamily="18" charset="0"/>
                            </a:rPr>
                            <m:t>𝑃</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𝑋</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𝐺</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r>
                            <m:rPr>
                              <m:sty m:val="p"/>
                            </m:rPr>
                            <a:rPr lang="el-GR" altLang="ja-JP" sz="2400" i="1">
                              <a:latin typeface="Cambria Math" panose="02040503050406030204" pitchFamily="18" charset="0"/>
                              <a:ea typeface="Cambria Math" panose="02040503050406030204" pitchFamily="18" charset="0"/>
                            </a:rPr>
                            <m:t>Θ</m:t>
                          </m:r>
                          <m:r>
                            <a:rPr lang="en-US" altLang="ja-JP" sz="2400" i="1">
                              <a:latin typeface="Cambria Math" panose="02040503050406030204" pitchFamily="18" charset="0"/>
                            </a:rPr>
                            <m:t>)</m:t>
                          </m:r>
                        </m:e>
                      </m:nary>
                    </m:oMath>
                  </m:oMathPara>
                </a14:m>
                <a:endParaRPr lang="en-US" altLang="ja-JP" dirty="0"/>
              </a:p>
            </p:txBody>
          </p:sp>
        </mc:Choice>
        <mc:Fallback xmlns="">
          <p:sp>
            <p:nvSpPr>
              <p:cNvPr id="3" name="コンテンツ プレースホルダー 2">
                <a:extLst>
                  <a:ext uri="{FF2B5EF4-FFF2-40B4-BE49-F238E27FC236}">
                    <a16:creationId xmlns:a16="http://schemas.microsoft.com/office/drawing/2014/main" id="{5658F455-C59C-0A41-486E-DCB463214A57}"/>
                  </a:ext>
                </a:extLst>
              </p:cNvPr>
              <p:cNvSpPr>
                <a:spLocks noGrp="1" noRot="1" noChangeAspect="1" noMove="1" noResize="1" noEditPoints="1" noAdjustHandles="1" noChangeArrowheads="1" noChangeShapeType="1" noTextEdit="1"/>
              </p:cNvSpPr>
              <p:nvPr>
                <p:ph idx="1"/>
              </p:nvPr>
            </p:nvSpPr>
            <p:spPr>
              <a:xfrm>
                <a:off x="382772" y="1562986"/>
                <a:ext cx="11428228" cy="4731488"/>
              </a:xfrm>
              <a:blipFill>
                <a:blip r:embed="rId3"/>
                <a:stretch>
                  <a:fillRect l="-747" t="-1287" r="-427"/>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43D63079-0D4F-F83E-5988-6CE22BD20115}"/>
              </a:ext>
            </a:extLst>
          </p:cNvPr>
          <p:cNvPicPr>
            <a:picLocks noChangeAspect="1"/>
          </p:cNvPicPr>
          <p:nvPr/>
        </p:nvPicPr>
        <p:blipFill>
          <a:blip r:embed="rId4"/>
          <a:stretch>
            <a:fillRect/>
          </a:stretch>
        </p:blipFill>
        <p:spPr>
          <a:xfrm>
            <a:off x="3502831" y="5666899"/>
            <a:ext cx="5372850" cy="476316"/>
          </a:xfrm>
          <a:prstGeom prst="rect">
            <a:avLst/>
          </a:prstGeom>
        </p:spPr>
      </p:pic>
    </p:spTree>
    <p:extLst>
      <p:ext uri="{BB962C8B-B14F-4D97-AF65-F5344CB8AC3E}">
        <p14:creationId xmlns:p14="http://schemas.microsoft.com/office/powerpoint/2010/main" val="727441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E0838B-4803-9ED4-8DA6-CB613E30D0AA}"/>
              </a:ext>
            </a:extLst>
          </p:cNvPr>
          <p:cNvSpPr>
            <a:spLocks noGrp="1"/>
          </p:cNvSpPr>
          <p:nvPr>
            <p:ph type="title"/>
          </p:nvPr>
        </p:nvSpPr>
        <p:spPr>
          <a:xfrm>
            <a:off x="0" y="18730"/>
            <a:ext cx="11783627" cy="887267"/>
          </a:xfrm>
        </p:spPr>
        <p:txBody>
          <a:bodyPr/>
          <a:lstStyle/>
          <a:p>
            <a:r>
              <a:rPr kumimoji="1" lang="ja-JP" altLang="en-US" dirty="0"/>
              <a:t>傾向スコア</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0468C8B-8F37-519F-464A-5C700CBEE23C}"/>
                  </a:ext>
                </a:extLst>
              </p:cNvPr>
              <p:cNvSpPr>
                <a:spLocks noGrp="1"/>
              </p:cNvSpPr>
              <p:nvPr>
                <p:ph idx="1"/>
              </p:nvPr>
            </p:nvSpPr>
            <p:spPr>
              <a:xfrm>
                <a:off x="598543" y="859883"/>
                <a:ext cx="10172238" cy="1314605"/>
              </a:xfrm>
            </p:spPr>
            <p:txBody>
              <a:bodyPr/>
              <a:lstStyle/>
              <a:p>
                <a:pPr marL="0" indent="0">
                  <a:buNone/>
                </a:pPr>
                <a:r>
                  <a:rPr kumimoji="1" lang="en-US" altLang="ja-JP" sz="2400" dirty="0"/>
                  <a:t>Rosenbaum &amp; Rubin [2] </a:t>
                </a:r>
                <a:r>
                  <a:rPr kumimoji="1" lang="ja-JP" altLang="en-US" sz="2400" dirty="0"/>
                  <a:t>は傾向スコアを用いた共変量調整法を提案した</a:t>
                </a:r>
                <a:r>
                  <a:rPr kumimoji="1" lang="en-US" altLang="ja-JP" sz="2400" dirty="0"/>
                  <a:t>.</a:t>
                </a:r>
              </a:p>
              <a:p>
                <a:pPr marL="0" indent="0">
                  <a:buNone/>
                </a:pPr>
                <a:r>
                  <a:rPr kumimoji="1" lang="ja-JP" altLang="en-US" sz="2400" b="1" dirty="0">
                    <a:solidFill>
                      <a:srgbClr val="C00000"/>
                    </a:solidFill>
                  </a:rPr>
                  <a:t>傾向スコア</a:t>
                </a:r>
                <a14:m>
                  <m:oMath xmlns:m="http://schemas.openxmlformats.org/officeDocument/2006/math">
                    <m:r>
                      <a:rPr kumimoji="1" lang="en-US" altLang="ja-JP" sz="2400" b="1" i="1" smtClean="0">
                        <a:solidFill>
                          <a:srgbClr val="C00000"/>
                        </a:solidFill>
                        <a:latin typeface="Cambria Math" panose="02040503050406030204" pitchFamily="18" charset="0"/>
                      </a:rPr>
                      <m:t>𝒆</m:t>
                    </m:r>
                    <m:d>
                      <m:dPr>
                        <m:ctrlPr>
                          <a:rPr kumimoji="1" lang="en-US" altLang="ja-JP" sz="2400" b="1" i="1" smtClean="0">
                            <a:solidFill>
                              <a:srgbClr val="C00000"/>
                            </a:solidFill>
                            <a:latin typeface="Cambria Math" panose="02040503050406030204" pitchFamily="18" charset="0"/>
                          </a:rPr>
                        </m:ctrlPr>
                      </m:dPr>
                      <m:e>
                        <m:r>
                          <a:rPr kumimoji="1" lang="en-US" altLang="ja-JP" sz="2400" b="1" i="1" smtClean="0">
                            <a:solidFill>
                              <a:srgbClr val="C00000"/>
                            </a:solidFill>
                            <a:latin typeface="Cambria Math" panose="02040503050406030204" pitchFamily="18" charset="0"/>
                          </a:rPr>
                          <m:t>𝒙</m:t>
                        </m:r>
                      </m:e>
                    </m:d>
                    <m:r>
                      <a:rPr kumimoji="1" lang="en-US" altLang="ja-JP" sz="2400" b="1" i="1" smtClean="0">
                        <a:solidFill>
                          <a:srgbClr val="C00000"/>
                        </a:solidFill>
                        <a:latin typeface="Cambria Math" panose="02040503050406030204" pitchFamily="18" charset="0"/>
                      </a:rPr>
                      <m:t> </m:t>
                    </m:r>
                  </m:oMath>
                </a14:m>
                <a:r>
                  <a:rPr kumimoji="1" lang="ja-JP" altLang="en-US" sz="2400" b="1" dirty="0"/>
                  <a:t>：共変量ｘを所与としたときの対象が介入を受ける確率</a:t>
                </a:r>
                <a:endParaRPr kumimoji="1" lang="en-US" altLang="ja-JP" sz="2400" b="1" dirty="0"/>
              </a:p>
              <a:p>
                <a:pPr marL="0" indent="0">
                  <a:buNone/>
                </a:pPr>
                <a14:m>
                  <m:oMathPara xmlns:m="http://schemas.openxmlformats.org/officeDocument/2006/math">
                    <m:oMathParaPr>
                      <m:jc m:val="centerGroup"/>
                    </m:oMathParaPr>
                    <m:oMath xmlns:m="http://schemas.openxmlformats.org/officeDocument/2006/math">
                      <m:r>
                        <a:rPr kumimoji="1" lang="en-US" altLang="ja-JP" sz="2400" b="1" i="1" smtClean="0">
                          <a:solidFill>
                            <a:srgbClr val="C00000"/>
                          </a:solidFill>
                          <a:latin typeface="Cambria Math" panose="02040503050406030204" pitchFamily="18" charset="0"/>
                        </a:rPr>
                        <m:t>𝒆</m:t>
                      </m:r>
                      <m:d>
                        <m:dPr>
                          <m:ctrlPr>
                            <a:rPr kumimoji="1" lang="en-US" altLang="ja-JP" sz="2400" b="1" i="1" smtClean="0">
                              <a:solidFill>
                                <a:srgbClr val="C00000"/>
                              </a:solidFill>
                              <a:latin typeface="Cambria Math" panose="02040503050406030204" pitchFamily="18" charset="0"/>
                            </a:rPr>
                          </m:ctrlPr>
                        </m:dPr>
                        <m:e>
                          <m:r>
                            <a:rPr kumimoji="1" lang="en-US" altLang="ja-JP" sz="2400" b="1" i="1" smtClean="0">
                              <a:solidFill>
                                <a:srgbClr val="C00000"/>
                              </a:solidFill>
                              <a:latin typeface="Cambria Math" panose="02040503050406030204" pitchFamily="18" charset="0"/>
                            </a:rPr>
                            <m:t>𝒙</m:t>
                          </m:r>
                        </m:e>
                      </m:d>
                      <m:r>
                        <a:rPr kumimoji="1" lang="en-US" altLang="ja-JP" sz="2400" b="1" i="1" smtClean="0">
                          <a:solidFill>
                            <a:srgbClr val="C00000"/>
                          </a:solidFill>
                          <a:latin typeface="Cambria Math" panose="02040503050406030204" pitchFamily="18" charset="0"/>
                        </a:rPr>
                        <m:t>=</m:t>
                      </m:r>
                      <m:r>
                        <a:rPr kumimoji="1" lang="en-US" altLang="ja-JP" sz="2400" b="1" i="1" smtClean="0">
                          <a:solidFill>
                            <a:srgbClr val="C00000"/>
                          </a:solidFill>
                          <a:latin typeface="Cambria Math" panose="02040503050406030204" pitchFamily="18" charset="0"/>
                        </a:rPr>
                        <m:t>𝒑</m:t>
                      </m:r>
                      <m:d>
                        <m:dPr>
                          <m:ctrlPr>
                            <a:rPr kumimoji="1" lang="en-US" altLang="ja-JP" sz="2400" b="1" i="1" smtClean="0">
                              <a:solidFill>
                                <a:srgbClr val="C00000"/>
                              </a:solidFill>
                              <a:latin typeface="Cambria Math" panose="02040503050406030204" pitchFamily="18" charset="0"/>
                            </a:rPr>
                          </m:ctrlPr>
                        </m:dPr>
                        <m:e>
                          <m:r>
                            <a:rPr kumimoji="1" lang="en-US" altLang="ja-JP" sz="2400" b="1" i="1" smtClean="0">
                              <a:solidFill>
                                <a:srgbClr val="C00000"/>
                              </a:solidFill>
                              <a:latin typeface="Cambria Math" panose="02040503050406030204" pitchFamily="18" charset="0"/>
                            </a:rPr>
                            <m:t>𝒛</m:t>
                          </m:r>
                          <m:r>
                            <a:rPr kumimoji="1" lang="en-US" altLang="ja-JP" sz="2400" b="1" i="1" smtClean="0">
                              <a:solidFill>
                                <a:srgbClr val="C00000"/>
                              </a:solidFill>
                              <a:latin typeface="Cambria Math" panose="02040503050406030204" pitchFamily="18" charset="0"/>
                            </a:rPr>
                            <m:t>=</m:t>
                          </m:r>
                          <m:r>
                            <a:rPr kumimoji="1" lang="en-US" altLang="ja-JP" sz="2400" b="1" i="1" smtClean="0">
                              <a:solidFill>
                                <a:srgbClr val="C00000"/>
                              </a:solidFill>
                              <a:latin typeface="Cambria Math" panose="02040503050406030204" pitchFamily="18" charset="0"/>
                            </a:rPr>
                            <m:t>𝟏</m:t>
                          </m:r>
                        </m:e>
                        <m:e>
                          <m:sSub>
                            <m:sSubPr>
                              <m:ctrlPr>
                                <a:rPr kumimoji="1" lang="en-US" altLang="ja-JP" sz="2400" b="1" i="1" smtClean="0">
                                  <a:solidFill>
                                    <a:srgbClr val="C00000"/>
                                  </a:solidFill>
                                  <a:latin typeface="Cambria Math" panose="02040503050406030204" pitchFamily="18" charset="0"/>
                                </a:rPr>
                              </m:ctrlPr>
                            </m:sSubPr>
                            <m:e>
                              <m:r>
                                <a:rPr kumimoji="1" lang="en-US" altLang="ja-JP" sz="2400" b="1" i="1" smtClean="0">
                                  <a:solidFill>
                                    <a:srgbClr val="C00000"/>
                                  </a:solidFill>
                                  <a:latin typeface="Cambria Math" panose="02040503050406030204" pitchFamily="18" charset="0"/>
                                </a:rPr>
                                <m:t>𝒚</m:t>
                              </m:r>
                            </m:e>
                            <m:sub>
                              <m:r>
                                <a:rPr kumimoji="1" lang="en-US" altLang="ja-JP" sz="2400" b="1" i="1" smtClean="0">
                                  <a:solidFill>
                                    <a:srgbClr val="C00000"/>
                                  </a:solidFill>
                                  <a:latin typeface="Cambria Math" panose="02040503050406030204" pitchFamily="18" charset="0"/>
                                </a:rPr>
                                <m:t>𝟏</m:t>
                              </m:r>
                            </m:sub>
                          </m:sSub>
                          <m:r>
                            <a:rPr kumimoji="1" lang="en-US" altLang="ja-JP" sz="2400" b="1" i="1" smtClean="0">
                              <a:solidFill>
                                <a:srgbClr val="C00000"/>
                              </a:solidFill>
                              <a:latin typeface="Cambria Math" panose="02040503050406030204" pitchFamily="18" charset="0"/>
                            </a:rPr>
                            <m:t>, </m:t>
                          </m:r>
                          <m:sSub>
                            <m:sSubPr>
                              <m:ctrlPr>
                                <a:rPr kumimoji="1" lang="en-US" altLang="ja-JP" sz="2400" b="1" i="1" smtClean="0">
                                  <a:solidFill>
                                    <a:srgbClr val="C00000"/>
                                  </a:solidFill>
                                  <a:latin typeface="Cambria Math" panose="02040503050406030204" pitchFamily="18" charset="0"/>
                                </a:rPr>
                              </m:ctrlPr>
                            </m:sSubPr>
                            <m:e>
                              <m:r>
                                <a:rPr kumimoji="1" lang="en-US" altLang="ja-JP" sz="2400" b="1" i="1" smtClean="0">
                                  <a:solidFill>
                                    <a:srgbClr val="C00000"/>
                                  </a:solidFill>
                                  <a:latin typeface="Cambria Math" panose="02040503050406030204" pitchFamily="18" charset="0"/>
                                </a:rPr>
                                <m:t>𝒚</m:t>
                              </m:r>
                            </m:e>
                            <m:sub>
                              <m:r>
                                <a:rPr kumimoji="1" lang="en-US" altLang="ja-JP" sz="2400" b="1" i="1" smtClean="0">
                                  <a:solidFill>
                                    <a:srgbClr val="C00000"/>
                                  </a:solidFill>
                                  <a:latin typeface="Cambria Math" panose="02040503050406030204" pitchFamily="18" charset="0"/>
                                </a:rPr>
                                <m:t>𝟎</m:t>
                              </m:r>
                            </m:sub>
                          </m:sSub>
                          <m:r>
                            <a:rPr kumimoji="1" lang="en-US" altLang="ja-JP" sz="2400" b="1" i="1" smtClean="0">
                              <a:solidFill>
                                <a:srgbClr val="C00000"/>
                              </a:solidFill>
                              <a:latin typeface="Cambria Math" panose="02040503050406030204" pitchFamily="18" charset="0"/>
                            </a:rPr>
                            <m:t>,</m:t>
                          </m:r>
                          <m:r>
                            <a:rPr kumimoji="1" lang="en-US" altLang="ja-JP" sz="2400" b="1" i="1" smtClean="0">
                              <a:solidFill>
                                <a:srgbClr val="C00000"/>
                              </a:solidFill>
                              <a:latin typeface="Cambria Math" panose="02040503050406030204" pitchFamily="18" charset="0"/>
                            </a:rPr>
                            <m:t>𝒙</m:t>
                          </m:r>
                        </m:e>
                      </m:d>
                      <m:r>
                        <a:rPr kumimoji="1" lang="en-US" altLang="ja-JP" sz="2400" b="1" i="1" smtClean="0">
                          <a:solidFill>
                            <a:srgbClr val="C00000"/>
                          </a:solidFill>
                          <a:latin typeface="Cambria Math" panose="02040503050406030204" pitchFamily="18" charset="0"/>
                        </a:rPr>
                        <m:t>=</m:t>
                      </m:r>
                      <m:r>
                        <a:rPr kumimoji="1" lang="en-US" altLang="ja-JP" sz="2400" b="1" i="1" smtClean="0">
                          <a:solidFill>
                            <a:srgbClr val="C00000"/>
                          </a:solidFill>
                          <a:latin typeface="Cambria Math" panose="02040503050406030204" pitchFamily="18" charset="0"/>
                        </a:rPr>
                        <m:t>𝒑</m:t>
                      </m:r>
                      <m:r>
                        <a:rPr kumimoji="1" lang="en-US" altLang="ja-JP" sz="2400" b="1" i="1" smtClean="0">
                          <a:solidFill>
                            <a:srgbClr val="C00000"/>
                          </a:solidFill>
                          <a:latin typeface="Cambria Math" panose="02040503050406030204" pitchFamily="18" charset="0"/>
                        </a:rPr>
                        <m:t>(</m:t>
                      </m:r>
                      <m:r>
                        <a:rPr kumimoji="1" lang="en-US" altLang="ja-JP" sz="2400" b="1" i="1" smtClean="0">
                          <a:solidFill>
                            <a:srgbClr val="C00000"/>
                          </a:solidFill>
                          <a:latin typeface="Cambria Math" panose="02040503050406030204" pitchFamily="18" charset="0"/>
                        </a:rPr>
                        <m:t>𝒛</m:t>
                      </m:r>
                      <m:r>
                        <a:rPr kumimoji="1" lang="en-US" altLang="ja-JP" sz="2400" b="1" i="1" smtClean="0">
                          <a:solidFill>
                            <a:srgbClr val="C00000"/>
                          </a:solidFill>
                          <a:latin typeface="Cambria Math" panose="02040503050406030204" pitchFamily="18" charset="0"/>
                        </a:rPr>
                        <m:t>=</m:t>
                      </m:r>
                      <m:r>
                        <a:rPr kumimoji="1" lang="en-US" altLang="ja-JP" sz="2400" b="1" i="1" smtClean="0">
                          <a:solidFill>
                            <a:srgbClr val="C00000"/>
                          </a:solidFill>
                          <a:latin typeface="Cambria Math" panose="02040503050406030204" pitchFamily="18" charset="0"/>
                        </a:rPr>
                        <m:t>𝟏</m:t>
                      </m:r>
                      <m:r>
                        <a:rPr kumimoji="1" lang="en-US" altLang="ja-JP" sz="2400" b="1" i="1" smtClean="0">
                          <a:solidFill>
                            <a:srgbClr val="C00000"/>
                          </a:solidFill>
                          <a:latin typeface="Cambria Math" panose="02040503050406030204" pitchFamily="18" charset="0"/>
                        </a:rPr>
                        <m:t>|</m:t>
                      </m:r>
                      <m:r>
                        <a:rPr kumimoji="1" lang="en-US" altLang="ja-JP" sz="2400" b="1" i="1" smtClean="0">
                          <a:solidFill>
                            <a:srgbClr val="C00000"/>
                          </a:solidFill>
                          <a:latin typeface="Cambria Math" panose="02040503050406030204" pitchFamily="18" charset="0"/>
                        </a:rPr>
                        <m:t>𝒙</m:t>
                      </m:r>
                      <m:r>
                        <a:rPr kumimoji="1" lang="en-US" altLang="ja-JP" sz="2400" b="1" i="1" smtClean="0">
                          <a:solidFill>
                            <a:srgbClr val="C00000"/>
                          </a:solidFill>
                          <a:latin typeface="Cambria Math" panose="02040503050406030204" pitchFamily="18" charset="0"/>
                        </a:rPr>
                        <m:t>)</m:t>
                      </m:r>
                    </m:oMath>
                  </m:oMathPara>
                </a14:m>
                <a:endParaRPr kumimoji="1" lang="en-US" altLang="ja-JP" sz="2400" b="1" dirty="0">
                  <a:solidFill>
                    <a:srgbClr val="C00000"/>
                  </a:solidFill>
                </a:endParaRPr>
              </a:p>
              <a:p>
                <a:pPr marL="0" indent="0">
                  <a:buNone/>
                </a:pPr>
                <a:endParaRPr kumimoji="1" lang="en-US" altLang="ja-JP" dirty="0">
                  <a:solidFill>
                    <a:srgbClr val="FF0000"/>
                  </a:solidFill>
                </a:endParaRPr>
              </a:p>
            </p:txBody>
          </p:sp>
        </mc:Choice>
        <mc:Fallback xmlns="">
          <p:sp>
            <p:nvSpPr>
              <p:cNvPr id="3" name="コンテンツ プレースホルダー 2">
                <a:extLst>
                  <a:ext uri="{FF2B5EF4-FFF2-40B4-BE49-F238E27FC236}">
                    <a16:creationId xmlns:a16="http://schemas.microsoft.com/office/drawing/2014/main" id="{50468C8B-8F37-519F-464A-5C700CBEE23C}"/>
                  </a:ext>
                </a:extLst>
              </p:cNvPr>
              <p:cNvSpPr>
                <a:spLocks noGrp="1" noRot="1" noChangeAspect="1" noMove="1" noResize="1" noEditPoints="1" noAdjustHandles="1" noChangeArrowheads="1" noChangeShapeType="1" noTextEdit="1"/>
              </p:cNvSpPr>
              <p:nvPr>
                <p:ph idx="1"/>
              </p:nvPr>
            </p:nvSpPr>
            <p:spPr>
              <a:xfrm>
                <a:off x="598543" y="859883"/>
                <a:ext cx="10172238" cy="1314605"/>
              </a:xfrm>
              <a:blipFill>
                <a:blip r:embed="rId3"/>
                <a:stretch>
                  <a:fillRect l="-899" t="-7407"/>
                </a:stretch>
              </a:blipFill>
            </p:spPr>
            <p:txBody>
              <a:bodyPr/>
              <a:lstStyle/>
              <a:p>
                <a:r>
                  <a:rPr lang="ja-JP" altLang="en-US">
                    <a:noFill/>
                  </a:rPr>
                  <a:t> </a:t>
                </a:r>
              </a:p>
            </p:txBody>
          </p:sp>
        </mc:Fallback>
      </mc:AlternateContent>
      <p:sp>
        <p:nvSpPr>
          <p:cNvPr id="52" name="テキスト ボックス 51">
            <a:extLst>
              <a:ext uri="{FF2B5EF4-FFF2-40B4-BE49-F238E27FC236}">
                <a16:creationId xmlns:a16="http://schemas.microsoft.com/office/drawing/2014/main" id="{B0A29E7C-553E-EF81-E488-92DEA902744C}"/>
              </a:ext>
            </a:extLst>
          </p:cNvPr>
          <p:cNvSpPr txBox="1"/>
          <p:nvPr/>
        </p:nvSpPr>
        <p:spPr>
          <a:xfrm>
            <a:off x="0" y="6196242"/>
            <a:ext cx="12120663" cy="984885"/>
          </a:xfrm>
          <a:prstGeom prst="rect">
            <a:avLst/>
          </a:prstGeom>
          <a:noFill/>
        </p:spPr>
        <p:txBody>
          <a:bodyPr wrap="square" rtlCol="0">
            <a:spAutoFit/>
          </a:bodyPr>
          <a:lstStyle/>
          <a:p>
            <a:r>
              <a:rPr kumimoji="1" lang="en-US" altLang="ja-JP" sz="1400" dirty="0"/>
              <a:t>[2]</a:t>
            </a:r>
            <a:r>
              <a:rPr lang="en" altLang="ja-JP" sz="1400" dirty="0">
                <a:effectLst/>
              </a:rPr>
              <a:t> Rosenbaum, P. R., and Rubin, D. B. 1983. The central role of the propensity score in observational studies for</a:t>
            </a:r>
            <a:r>
              <a:rPr lang="ja-JP" altLang="en-US" sz="1400" dirty="0"/>
              <a:t> </a:t>
            </a:r>
            <a:r>
              <a:rPr lang="en" altLang="ja-JP" sz="1400" dirty="0">
                <a:effectLst/>
              </a:rPr>
              <a:t>causal effects. </a:t>
            </a:r>
            <a:r>
              <a:rPr lang="en" altLang="ja-JP" sz="1400" i="1" dirty="0">
                <a:effectLst/>
              </a:rPr>
              <a:t>Biometrika </a:t>
            </a:r>
            <a:r>
              <a:rPr lang="en" altLang="ja-JP" sz="1400" dirty="0">
                <a:effectLst/>
              </a:rPr>
              <a:t>70(1):41–55. </a:t>
            </a:r>
            <a:br>
              <a:rPr lang="en" altLang="ja-JP" sz="1400" dirty="0">
                <a:effectLst/>
              </a:rPr>
            </a:br>
            <a:r>
              <a:rPr kumimoji="1" lang="en-US" altLang="ja-JP" sz="1400" dirty="0"/>
              <a:t>[3]K. Hirano, G.W. </a:t>
            </a:r>
            <a:r>
              <a:rPr kumimoji="1" lang="en-US" altLang="ja-JP" sz="1400" dirty="0" err="1"/>
              <a:t>Imbens</a:t>
            </a:r>
            <a:r>
              <a:rPr kumimoji="1" lang="en-US" altLang="ja-JP" sz="1400" dirty="0"/>
              <a:t>, and G. Ridder, “Efficient estimation of average treatment effects using the estimated propensity score,” </a:t>
            </a:r>
            <a:r>
              <a:rPr kumimoji="1" lang="en-US" altLang="ja-JP" sz="1400" dirty="0" err="1"/>
              <a:t>Econometrica</a:t>
            </a:r>
            <a:r>
              <a:rPr kumimoji="1" lang="en-US" altLang="ja-JP" sz="1400" dirty="0"/>
              <a:t>, vol.71, no.4, pp.1161–1189, 2003.</a:t>
            </a:r>
            <a:endParaRPr kumimoji="1" lang="ja-JP" altLang="en-US" sz="1400" dirty="0"/>
          </a:p>
          <a:p>
            <a:endParaRPr kumimoji="1" lang="ja-JP" altLang="en-US" sz="1600" dirty="0"/>
          </a:p>
        </p:txBody>
      </p:sp>
      <mc:AlternateContent xmlns:mc="http://schemas.openxmlformats.org/markup-compatibility/2006" xmlns:a14="http://schemas.microsoft.com/office/drawing/2010/main">
        <mc:Choice Requires="a14">
          <p:sp>
            <p:nvSpPr>
              <p:cNvPr id="4" name="コンテンツ プレースホルダー 2">
                <a:extLst>
                  <a:ext uri="{FF2B5EF4-FFF2-40B4-BE49-F238E27FC236}">
                    <a16:creationId xmlns:a16="http://schemas.microsoft.com/office/drawing/2014/main" id="{BD0982F1-16EE-97EF-899E-4A16AF68BBC1}"/>
                  </a:ext>
                </a:extLst>
              </p:cNvPr>
              <p:cNvSpPr txBox="1">
                <a:spLocks/>
              </p:cNvSpPr>
              <p:nvPr/>
            </p:nvSpPr>
            <p:spPr>
              <a:xfrm>
                <a:off x="598543" y="2071991"/>
                <a:ext cx="11026370" cy="43065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133350" indent="0">
                  <a:buFont typeface="Arial" panose="020B0604020202020204" pitchFamily="34" charset="0"/>
                  <a:buNone/>
                </a:pPr>
                <a:r>
                  <a:rPr lang="ja-JP" altLang="en-US" sz="2400" dirty="0"/>
                  <a:t>このとき</a:t>
                </a:r>
                <a14:m>
                  <m:oMath xmlns:m="http://schemas.openxmlformats.org/officeDocument/2006/math">
                    <m:r>
                      <a:rPr lang="en-US" altLang="ja-JP" sz="2400" b="0" i="0" smtClean="0">
                        <a:latin typeface="Cambria Math" panose="02040503050406030204" pitchFamily="18" charset="0"/>
                      </a:rPr>
                      <m:t>            </m:t>
                    </m:r>
                    <m:r>
                      <a:rPr lang="ja-JP" altLang="en-US" sz="2400" i="1">
                        <a:latin typeface="Cambria Math" panose="02040503050406030204" pitchFamily="18" charset="0"/>
                      </a:rPr>
                      <m:t>　</m:t>
                    </m:r>
                    <m:r>
                      <a:rPr lang="en-US" altLang="ja-JP" sz="2400" b="0" i="1" smtClean="0">
                        <a:latin typeface="Cambria Math" panose="02040503050406030204" pitchFamily="18" charset="0"/>
                      </a:rPr>
                      <m:t>𝐸</m:t>
                    </m:r>
                    <m:d>
                      <m:dPr>
                        <m:sepChr m:val="∣"/>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𝑦</m:t>
                            </m:r>
                          </m:e>
                          <m:sub>
                            <m:r>
                              <a:rPr lang="en-US" altLang="ja-JP" sz="2400" b="0" i="1" smtClean="0">
                                <a:latin typeface="Cambria Math" panose="02040503050406030204" pitchFamily="18" charset="0"/>
                              </a:rPr>
                              <m:t>𝑗</m:t>
                            </m:r>
                          </m:sub>
                        </m:sSub>
                      </m:e>
                      <m:e>
                        <m:r>
                          <a:rPr lang="en-US" altLang="ja-JP" sz="2400" b="0" i="1" smtClean="0">
                            <a:latin typeface="Cambria Math" panose="02040503050406030204" pitchFamily="18" charset="0"/>
                          </a:rPr>
                          <m:t>𝑥</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𝐸</m:t>
                    </m:r>
                    <m:d>
                      <m:dPr>
                        <m:sepChr m:val="∣"/>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𝑦</m:t>
                            </m:r>
                          </m:e>
                          <m:sub>
                            <m:r>
                              <a:rPr lang="en-US" altLang="ja-JP" sz="2400" b="0" i="1" smtClean="0">
                                <a:latin typeface="Cambria Math" panose="02040503050406030204" pitchFamily="18" charset="0"/>
                              </a:rPr>
                              <m:t>𝑗</m:t>
                            </m:r>
                          </m:sub>
                        </m:sSub>
                      </m:e>
                      <m:e>
                        <m:r>
                          <a:rPr lang="en-US" altLang="ja-JP" sz="2400" b="0" i="1" smtClean="0">
                            <a:latin typeface="Cambria Math" panose="02040503050406030204" pitchFamily="18" charset="0"/>
                          </a:rPr>
                          <m:t>𝑒</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e>
                    </m:d>
                    <m:r>
                      <a:rPr lang="en-US" altLang="ja-JP" sz="2400" b="0" i="1" smtClean="0">
                        <a:latin typeface="Cambria Math" panose="02040503050406030204" pitchFamily="18" charset="0"/>
                      </a:rPr>
                      <m:t>, </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=1,0</m:t>
                        </m:r>
                      </m:e>
                    </m:d>
                  </m:oMath>
                </a14:m>
                <a:br>
                  <a:rPr kumimoji="1" lang="en-US" altLang="ja-JP" sz="2400" dirty="0"/>
                </a:br>
                <a:r>
                  <a:rPr kumimoji="1" lang="ja-JP" altLang="en-US" sz="1000" dirty="0">
                    <a:solidFill>
                      <a:schemeClr val="bg1"/>
                    </a:solidFill>
                  </a:rPr>
                  <a:t>あ</a:t>
                </a:r>
                <a:endParaRPr kumimoji="1" lang="en-US" altLang="ja-JP" sz="1000" dirty="0">
                  <a:solidFill>
                    <a:schemeClr val="bg1"/>
                  </a:solidFill>
                </a:endParaRPr>
              </a:p>
              <a:p>
                <a:pPr marL="13335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solidFill>
                            <a:schemeClr val="tx1"/>
                          </a:solidFill>
                          <a:latin typeface="Cambria Math" panose="02040503050406030204" pitchFamily="18" charset="0"/>
                        </a:rPr>
                        <m:t>  </m:t>
                      </m:r>
                      <m:d>
                        <m:dPr>
                          <m:ctrlPr>
                            <a:rPr lang="en-US" altLang="ja-JP" sz="2400" i="1" smtClean="0">
                              <a:solidFill>
                                <a:schemeClr val="tx1"/>
                              </a:solidFill>
                              <a:latin typeface="Cambria Math" panose="02040503050406030204" pitchFamily="18" charset="0"/>
                            </a:rPr>
                          </m:ctrlPr>
                        </m:dPr>
                        <m:e>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𝑦</m:t>
                              </m:r>
                            </m:e>
                            <m:sub>
                              <m:r>
                                <a:rPr lang="en-US" altLang="ja-JP" sz="2400" i="1">
                                  <a:solidFill>
                                    <a:schemeClr val="tx1"/>
                                  </a:solidFill>
                                  <a:latin typeface="Cambria Math" panose="02040503050406030204" pitchFamily="18" charset="0"/>
                                </a:rPr>
                                <m:t>1</m:t>
                              </m:r>
                            </m:sub>
                          </m:sSub>
                          <m:r>
                            <a:rPr lang="en-US" altLang="ja-JP" sz="2400" i="1">
                              <a:solidFill>
                                <a:schemeClr val="tx1"/>
                              </a:solidFill>
                              <a:latin typeface="Cambria Math" panose="02040503050406030204" pitchFamily="18" charset="0"/>
                            </a:rPr>
                            <m:t>, </m:t>
                          </m:r>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𝑦</m:t>
                              </m:r>
                            </m:e>
                            <m:sub>
                              <m:r>
                                <a:rPr lang="en-US" altLang="ja-JP" sz="2400" i="1">
                                  <a:solidFill>
                                    <a:schemeClr val="tx1"/>
                                  </a:solidFill>
                                  <a:latin typeface="Cambria Math" panose="02040503050406030204" pitchFamily="18" charset="0"/>
                                </a:rPr>
                                <m:t>0</m:t>
                              </m:r>
                            </m:sub>
                          </m:sSub>
                        </m:e>
                      </m:d>
                      <m:r>
                        <a:rPr lang="en-US" altLang="ja-JP" sz="2400" i="1">
                          <a:solidFill>
                            <a:schemeClr val="tx1"/>
                          </a:solidFill>
                          <a:latin typeface="Cambria Math" panose="02040503050406030204" pitchFamily="18" charset="0"/>
                        </a:rPr>
                        <m:t>⊥</m:t>
                      </m:r>
                      <m:r>
                        <a:rPr lang="en-US" altLang="ja-JP" sz="2400" i="1">
                          <a:solidFill>
                            <a:schemeClr val="tx1"/>
                          </a:solidFill>
                          <a:latin typeface="Cambria Math" panose="02040503050406030204" pitchFamily="18" charset="0"/>
                        </a:rPr>
                        <m:t>𝑧</m:t>
                      </m:r>
                      <m:r>
                        <a:rPr lang="en-US" altLang="ja-JP" sz="2400" i="1">
                          <a:solidFill>
                            <a:schemeClr val="tx1"/>
                          </a:solidFill>
                          <a:latin typeface="Cambria Math" panose="02040503050406030204" pitchFamily="18" charset="0"/>
                        </a:rPr>
                        <m:t>∣</m:t>
                      </m:r>
                      <m:r>
                        <a:rPr lang="en-US" altLang="ja-JP" sz="2400" i="1" smtClean="0">
                          <a:solidFill>
                            <a:schemeClr val="tx1"/>
                          </a:solidFill>
                          <a:latin typeface="Cambria Math" panose="02040503050406030204" pitchFamily="18" charset="0"/>
                        </a:rPr>
                        <m:t>𝑒</m:t>
                      </m:r>
                      <m:d>
                        <m:dPr>
                          <m:ctrlPr>
                            <a:rPr lang="en-US" altLang="ja-JP" sz="2400" i="1" smtClean="0">
                              <a:solidFill>
                                <a:schemeClr val="tx1"/>
                              </a:solidFill>
                              <a:latin typeface="Cambria Math" panose="02040503050406030204" pitchFamily="18" charset="0"/>
                            </a:rPr>
                          </m:ctrlPr>
                        </m:dPr>
                        <m:e>
                          <m:r>
                            <a:rPr lang="en-US" altLang="ja-JP" sz="2400" i="1" smtClean="0">
                              <a:solidFill>
                                <a:schemeClr val="tx1"/>
                              </a:solidFill>
                              <a:latin typeface="Cambria Math" panose="02040503050406030204" pitchFamily="18" charset="0"/>
                            </a:rPr>
                            <m:t>𝑥</m:t>
                          </m:r>
                        </m:e>
                      </m:d>
                      <m:r>
                        <a:rPr lang="en-US" altLang="ja-JP" sz="2400" i="1" smtClean="0">
                          <a:solidFill>
                            <a:schemeClr val="tx1"/>
                          </a:solidFill>
                          <a:latin typeface="Cambria Math" panose="02040503050406030204" pitchFamily="18" charset="0"/>
                        </a:rPr>
                        <m:t>,</m:t>
                      </m:r>
                      <m:r>
                        <a:rPr lang="en-US" altLang="ja-JP" sz="2400" b="0" i="1" smtClean="0">
                          <a:solidFill>
                            <a:schemeClr val="tx1"/>
                          </a:solidFill>
                          <a:latin typeface="Cambria Math" panose="02040503050406030204" pitchFamily="18" charset="0"/>
                        </a:rPr>
                        <m:t> </m:t>
                      </m:r>
                      <m:r>
                        <a:rPr lang="ja-JP" altLang="en-US" sz="2400" i="1">
                          <a:latin typeface="Cambria Math" panose="02040503050406030204" pitchFamily="18" charset="0"/>
                        </a:rPr>
                        <m:t>　</m:t>
                      </m:r>
                      <m:r>
                        <a:rPr lang="en-US" altLang="ja-JP" sz="2400" i="1" smtClean="0">
                          <a:solidFill>
                            <a:schemeClr val="tx1"/>
                          </a:solidFill>
                          <a:latin typeface="Cambria Math" panose="02040503050406030204" pitchFamily="18" charset="0"/>
                        </a:rPr>
                        <m:t>0&lt;</m:t>
                      </m:r>
                      <m:r>
                        <a:rPr lang="en-US" altLang="ja-JP" sz="2400" i="1">
                          <a:latin typeface="Cambria Math" panose="02040503050406030204" pitchFamily="18" charset="0"/>
                        </a:rPr>
                        <m:t>𝑝</m:t>
                      </m:r>
                      <m:d>
                        <m:dPr>
                          <m:sepChr m:val="∣"/>
                          <m:ctrlPr>
                            <a:rPr lang="en-US" altLang="ja-JP" sz="2400" i="1">
                              <a:latin typeface="Cambria Math" panose="02040503050406030204" pitchFamily="18" charset="0"/>
                            </a:rPr>
                          </m:ctrlPr>
                        </m:dPr>
                        <m:e>
                          <m:r>
                            <a:rPr lang="en-US" altLang="ja-JP" sz="2400" i="1">
                              <a:latin typeface="Cambria Math" panose="02040503050406030204" pitchFamily="18" charset="0"/>
                            </a:rPr>
                            <m:t>𝑧</m:t>
                          </m:r>
                          <m:r>
                            <a:rPr lang="en-US" altLang="ja-JP" sz="2400" i="1">
                              <a:latin typeface="Cambria Math" panose="02040503050406030204" pitchFamily="18" charset="0"/>
                            </a:rPr>
                            <m:t>=1</m:t>
                          </m:r>
                          <m:r>
                            <m:rPr>
                              <m:lit/>
                            </m:rPr>
                            <a:rPr lang="en-US" altLang="ja-JP" sz="2400" i="1">
                              <a:latin typeface="Cambria Math" panose="02040503050406030204" pitchFamily="18" charset="0"/>
                            </a:rPr>
                            <m:t> </m:t>
                          </m:r>
                        </m:e>
                        <m:e>
                          <m:r>
                            <a:rPr lang="en-US" altLang="ja-JP" sz="2400" i="1" smtClean="0">
                              <a:latin typeface="Cambria Math" panose="02040503050406030204" pitchFamily="18" charset="0"/>
                            </a:rPr>
                            <m:t>𝑒</m:t>
                          </m:r>
                          <m:d>
                            <m:dPr>
                              <m:ctrlPr>
                                <a:rPr lang="en-US" altLang="ja-JP" sz="2400" i="1" smtClean="0">
                                  <a:latin typeface="Cambria Math" panose="02040503050406030204" pitchFamily="18" charset="0"/>
                                </a:rPr>
                              </m:ctrlPr>
                            </m:dPr>
                            <m:e>
                              <m:r>
                                <a:rPr lang="en-US" altLang="ja-JP" sz="2400" i="1" smtClean="0">
                                  <a:latin typeface="Cambria Math" panose="02040503050406030204" pitchFamily="18" charset="0"/>
                                </a:rPr>
                                <m:t>𝑥</m:t>
                              </m:r>
                            </m:e>
                          </m:d>
                        </m:e>
                      </m:d>
                      <m:r>
                        <a:rPr lang="en-US" altLang="ja-JP" sz="2400" i="1">
                          <a:latin typeface="Cambria Math" panose="02040503050406030204" pitchFamily="18" charset="0"/>
                        </a:rPr>
                        <m:t>&lt;1 </m:t>
                      </m:r>
                    </m:oMath>
                  </m:oMathPara>
                </a14:m>
                <a:br>
                  <a:rPr lang="en-US" altLang="ja-JP" sz="2400" dirty="0"/>
                </a:br>
                <a:r>
                  <a:rPr lang="ja-JP" altLang="en-US" sz="2400" dirty="0"/>
                  <a:t>この条件のもと</a:t>
                </a:r>
                <a:r>
                  <a:rPr lang="en-US" altLang="ja-JP" sz="2400" dirty="0"/>
                  <a:t>, </a:t>
                </a:r>
                <a14:m>
                  <m:oMath xmlns:m="http://schemas.openxmlformats.org/officeDocument/2006/math">
                    <m:r>
                      <a:rPr lang="en-US" altLang="ja-JP" sz="2400" b="0" i="1" smtClean="0">
                        <a:latin typeface="Cambria Math" panose="02040503050406030204" pitchFamily="18" charset="0"/>
                      </a:rPr>
                      <m:t>𝐸</m:t>
                    </m:r>
                    <m:d>
                      <m:dPr>
                        <m:sepChr m:val="∣"/>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𝑦</m:t>
                            </m:r>
                          </m:e>
                          <m:sub>
                            <m:r>
                              <a:rPr lang="en-US" altLang="ja-JP" sz="2400" b="0" i="1" smtClean="0">
                                <a:latin typeface="Cambria Math" panose="02040503050406030204" pitchFamily="18" charset="0"/>
                              </a:rPr>
                              <m:t>𝑗</m:t>
                            </m:r>
                          </m:sub>
                        </m:sSub>
                      </m:e>
                      <m:e>
                        <m:r>
                          <a:rPr lang="en-US" altLang="ja-JP" sz="2400" b="0" i="1" smtClean="0">
                            <a:latin typeface="Cambria Math" panose="02040503050406030204" pitchFamily="18" charset="0"/>
                          </a:rPr>
                          <m:t>𝑒</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𝐸</m:t>
                    </m:r>
                    <m:d>
                      <m:dPr>
                        <m:sepChr m:val="∣"/>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𝑦</m:t>
                            </m:r>
                          </m:e>
                          <m:sub>
                            <m:r>
                              <a:rPr lang="en-US" altLang="ja-JP" sz="2400" b="0" i="1" smtClean="0">
                                <a:latin typeface="Cambria Math" panose="02040503050406030204" pitchFamily="18" charset="0"/>
                              </a:rPr>
                              <m:t>𝑗</m:t>
                            </m:r>
                          </m:sub>
                        </m:sSub>
                      </m:e>
                      <m:e>
                        <m:r>
                          <a:rPr lang="en-US" altLang="ja-JP" sz="2400" b="0" i="1" smtClean="0">
                            <a:latin typeface="Cambria Math" panose="02040503050406030204" pitchFamily="18" charset="0"/>
                          </a:rPr>
                          <m:t>𝑒</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𝑧</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𝑗</m:t>
                        </m:r>
                      </m:e>
                    </m:d>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𝑗</m:t>
                    </m:r>
                    <m:r>
                      <a:rPr lang="en-US" altLang="ja-JP" sz="2400" b="0" i="1" smtClean="0">
                        <a:latin typeface="Cambria Math" panose="02040503050406030204" pitchFamily="18" charset="0"/>
                      </a:rPr>
                      <m:t>=1,0)</m:t>
                    </m:r>
                  </m:oMath>
                </a14:m>
                <a:endParaRPr kumimoji="1" lang="en-US" altLang="ja-JP" sz="2400" dirty="0"/>
              </a:p>
              <a:p>
                <a:pPr marL="133350" indent="0">
                  <a:buNone/>
                </a:pPr>
                <a:r>
                  <a:rPr lang="ja-JP" altLang="en-US" sz="2400" dirty="0"/>
                  <a:t>となり</a:t>
                </a:r>
                <a:r>
                  <a:rPr lang="en-US" altLang="ja-JP" sz="2400" dirty="0"/>
                  <a:t>, </a:t>
                </a:r>
                <a14:m>
                  <m:oMath xmlns:m="http://schemas.openxmlformats.org/officeDocument/2006/math">
                    <m:r>
                      <a:rPr lang="en-US" altLang="ja-JP" sz="2400" b="0" i="0" smtClean="0">
                        <a:latin typeface="Cambria Math" panose="02040503050406030204" pitchFamily="18" charset="0"/>
                      </a:rPr>
                      <m:t>                 </m:t>
                    </m:r>
                    <m:r>
                      <m:rPr>
                        <m:sty m:val="p"/>
                      </m:rPr>
                      <a:rPr lang="en-US" altLang="ja-JP" sz="2400" b="0" i="0" smtClean="0">
                        <a:latin typeface="Cambria Math" panose="02040503050406030204" pitchFamily="18" charset="0"/>
                      </a:rPr>
                      <m:t>ATE</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𝑥</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𝐸</m:t>
                    </m:r>
                    <m:d>
                      <m:dPr>
                        <m:sepChr m:val="∣"/>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𝑦</m:t>
                            </m:r>
                          </m:e>
                          <m:sub>
                            <m:r>
                              <a:rPr lang="en-US" altLang="ja-JP" sz="2400" b="0" i="1" smtClean="0">
                                <a:latin typeface="Cambria Math" panose="02040503050406030204" pitchFamily="18" charset="0"/>
                              </a:rPr>
                              <m:t>1</m:t>
                            </m:r>
                          </m:sub>
                        </m:sSub>
                      </m:e>
                      <m:e>
                        <m:r>
                          <a:rPr lang="en-US" altLang="ja-JP" sz="2400" b="0" i="1" smtClean="0">
                            <a:latin typeface="Cambria Math" panose="02040503050406030204" pitchFamily="18" charset="0"/>
                          </a:rPr>
                          <m:t>𝑒</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e>
                        </m:d>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𝑧</m:t>
                        </m:r>
                        <m:r>
                          <a:rPr lang="en-US" altLang="ja-JP" sz="2400" b="0" i="1" smtClean="0">
                            <a:latin typeface="Cambria Math" panose="02040503050406030204" pitchFamily="18" charset="0"/>
                          </a:rPr>
                          <m:t>=1</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𝐸</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𝑦</m:t>
                        </m:r>
                      </m:e>
                      <m:sub>
                        <m:r>
                          <a:rPr lang="en-US" altLang="ja-JP" sz="2400" b="0" i="1" smtClean="0">
                            <a:latin typeface="Cambria Math" panose="02040503050406030204" pitchFamily="18" charset="0"/>
                          </a:rPr>
                          <m:t>0</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𝑒</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𝑧</m:t>
                    </m:r>
                    <m:r>
                      <a:rPr lang="en-US" altLang="ja-JP" sz="2400" b="0" i="1" smtClean="0">
                        <a:latin typeface="Cambria Math" panose="02040503050406030204" pitchFamily="18" charset="0"/>
                      </a:rPr>
                      <m:t>=0))</m:t>
                    </m:r>
                  </m:oMath>
                </a14:m>
                <a:endParaRPr kumimoji="1" lang="en-US" altLang="ja-JP" sz="2400" dirty="0"/>
              </a:p>
              <a:p>
                <a:pPr marL="133350" indent="0">
                  <a:buFont typeface="Arial" panose="020B0604020202020204" pitchFamily="34" charset="0"/>
                  <a:buNone/>
                </a:pPr>
                <a:r>
                  <a:rPr lang="ja-JP" altLang="en-US" sz="2400" dirty="0"/>
                  <a:t>が成り立つため</a:t>
                </a:r>
                <a:r>
                  <a:rPr lang="en-US" altLang="ja-JP" sz="2400" dirty="0"/>
                  <a:t>,  </a:t>
                </a:r>
                <a:r>
                  <a:rPr lang="ja-JP" altLang="en-US" sz="2400" dirty="0">
                    <a:solidFill>
                      <a:srgbClr val="C00000"/>
                    </a:solidFill>
                  </a:rPr>
                  <a:t>逆確率重み付け法</a:t>
                </a:r>
                <a:r>
                  <a:rPr lang="en-US" altLang="ja-JP" sz="2400" dirty="0">
                    <a:solidFill>
                      <a:srgbClr val="C00000"/>
                    </a:solidFill>
                  </a:rPr>
                  <a:t>(Inverse probability weighting : IPW)</a:t>
                </a:r>
                <a:r>
                  <a:rPr lang="ja-JP" altLang="en-US" sz="2400" dirty="0"/>
                  <a:t>で</a:t>
                </a:r>
                <a:br>
                  <a:rPr lang="en-US" altLang="ja-JP" sz="2400" dirty="0"/>
                </a:br>
                <a:r>
                  <a:rPr lang="en-US" altLang="ja-JP" sz="2400" dirty="0"/>
                  <a:t>ATE</a:t>
                </a:r>
                <a:r>
                  <a:rPr lang="ja-JP" altLang="en-US" sz="2400" dirty="0"/>
                  <a:t>を求められる</a:t>
                </a:r>
                <a:r>
                  <a:rPr lang="en-US" altLang="ja-JP" sz="2400" dirty="0"/>
                  <a:t>[3].</a:t>
                </a:r>
                <a:endParaRPr lang="en-US" altLang="ja-JP" sz="1000" dirty="0">
                  <a:solidFill>
                    <a:schemeClr val="bg1"/>
                  </a:solidFill>
                  <a:latin typeface="Cambria Math" panose="02040503050406030204" pitchFamily="18" charset="0"/>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m:rPr>
                          <m:sty m:val="p"/>
                        </m:rPr>
                        <a:rPr lang="en-US" altLang="ja-JP" sz="2400">
                          <a:latin typeface="Cambria Math" panose="02040503050406030204" pitchFamily="18" charset="0"/>
                        </a:rPr>
                        <m:t>ATE</m:t>
                      </m:r>
                      <m:r>
                        <a:rPr lang="en-US" altLang="ja-JP" sz="240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𝑁</m:t>
                          </m:r>
                        </m:den>
                      </m:f>
                      <m:nary>
                        <m:naryPr>
                          <m:chr m:val="∑"/>
                          <m:limLoc m:val="subSup"/>
                          <m:ctrlPr>
                            <a:rPr lang="en-US" altLang="ja-JP" sz="2400" i="1">
                              <a:latin typeface="Cambria Math" panose="02040503050406030204" pitchFamily="18" charset="0"/>
                            </a:rPr>
                          </m:ctrlPr>
                        </m:naryPr>
                        <m:sub>
                          <m:r>
                            <m:rPr>
                              <m:brk m:alnAt="25"/>
                            </m:rPr>
                            <a:rPr lang="en-US" altLang="ja-JP" sz="2400" i="1">
                              <a:latin typeface="Cambria Math" panose="02040503050406030204" pitchFamily="18" charset="0"/>
                            </a:rPr>
                            <m:t>𝑖</m:t>
                          </m:r>
                        </m:sub>
                        <m:sup>
                          <m:r>
                            <a:rPr lang="en-US" altLang="ja-JP" sz="2400" i="1">
                              <a:latin typeface="Cambria Math" panose="02040503050406030204" pitchFamily="18" charset="0"/>
                            </a:rPr>
                            <m:t>𝑁</m:t>
                          </m:r>
                        </m:sup>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smtClean="0">
                                      <a:latin typeface="Cambria Math" panose="02040503050406030204" pitchFamily="18" charset="0"/>
                                    </a:rPr>
                                    <m:t>1</m:t>
                                  </m:r>
                                  <m:r>
                                    <a:rPr lang="en-US" altLang="ja-JP" sz="2400" i="1">
                                      <a:latin typeface="Cambria Math" panose="02040503050406030204" pitchFamily="18" charset="0"/>
                                    </a:rPr>
                                    <m:t>𝑖</m:t>
                                  </m:r>
                                </m:sub>
                              </m:sSub>
                            </m:num>
                            <m:den>
                              <m:r>
                                <a:rPr lang="en-US" altLang="ja-JP" sz="2400" i="1" smtClean="0">
                                  <a:latin typeface="Cambria Math" panose="02040503050406030204" pitchFamily="18" charset="0"/>
                                </a:rPr>
                                <m:t>𝑒</m:t>
                              </m:r>
                              <m:r>
                                <a:rPr lang="en-US" altLang="ja-JP" sz="2400" i="1" smtClean="0">
                                  <a:latin typeface="Cambria Math" panose="02040503050406030204" pitchFamily="18" charset="0"/>
                                </a:rPr>
                                <m:t>(</m:t>
                              </m:r>
                              <m:sSub>
                                <m:sSubPr>
                                  <m:ctrlPr>
                                    <a:rPr lang="en-US" altLang="ja-JP" sz="2400" i="1" smtClean="0">
                                      <a:latin typeface="Cambria Math" panose="02040503050406030204" pitchFamily="18" charset="0"/>
                                    </a:rPr>
                                  </m:ctrlPr>
                                </m:sSubPr>
                                <m:e>
                                  <m:r>
                                    <a:rPr lang="en-US" altLang="ja-JP" sz="2400" i="1" smtClean="0">
                                      <a:latin typeface="Cambria Math" panose="02040503050406030204" pitchFamily="18" charset="0"/>
                                    </a:rPr>
                                    <m:t>𝑥</m:t>
                                  </m:r>
                                </m:e>
                                <m:sub>
                                  <m:r>
                                    <a:rPr lang="en-US" altLang="ja-JP" sz="2400" i="1" smtClean="0">
                                      <a:latin typeface="Cambria Math" panose="02040503050406030204" pitchFamily="18" charset="0"/>
                                    </a:rPr>
                                    <m:t>𝑖</m:t>
                                  </m:r>
                                </m:sub>
                              </m:sSub>
                              <m:r>
                                <a:rPr lang="en-US" altLang="ja-JP" sz="2400" i="1" smtClean="0">
                                  <a:latin typeface="Cambria Math" panose="02040503050406030204" pitchFamily="18" charset="0"/>
                                </a:rPr>
                                <m:t>)</m:t>
                              </m:r>
                            </m:den>
                          </m:f>
                          <m:sSub>
                            <m:sSubPr>
                              <m:ctrlPr>
                                <a:rPr lang="en-US" altLang="ja-JP" sz="2400" i="1">
                                  <a:latin typeface="Cambria Math" panose="02040503050406030204" pitchFamily="18" charset="0"/>
                                </a:rPr>
                              </m:ctrlPr>
                            </m:sSubPr>
                            <m:e>
                              <m:r>
                                <a:rPr lang="en-US" altLang="ja-JP" sz="2400" i="1" smtClean="0">
                                  <a:latin typeface="Cambria Math" panose="02040503050406030204" pitchFamily="18" charset="0"/>
                                </a:rPr>
                                <m:t>𝑧</m:t>
                              </m:r>
                            </m:e>
                            <m:sub>
                              <m:r>
                                <a:rPr lang="en-US" altLang="ja-JP" sz="2400" i="1">
                                  <a:latin typeface="Cambria Math" panose="02040503050406030204" pitchFamily="18" charset="0"/>
                                </a:rPr>
                                <m:t>𝑖</m:t>
                              </m:r>
                            </m:sub>
                          </m:sSub>
                        </m:e>
                      </m:nary>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𝑁</m:t>
                          </m:r>
                        </m:den>
                      </m:f>
                      <m:nary>
                        <m:naryPr>
                          <m:chr m:val="∑"/>
                          <m:limLoc m:val="subSup"/>
                          <m:ctrlPr>
                            <a:rPr lang="en-US" altLang="ja-JP" sz="2400" i="1">
                              <a:latin typeface="Cambria Math" panose="02040503050406030204" pitchFamily="18" charset="0"/>
                            </a:rPr>
                          </m:ctrlPr>
                        </m:naryPr>
                        <m:sub>
                          <m:r>
                            <m:rPr>
                              <m:brk m:alnAt="25"/>
                            </m:rPr>
                            <a:rPr lang="en-US" altLang="ja-JP" sz="2400" i="1">
                              <a:latin typeface="Cambria Math" panose="02040503050406030204" pitchFamily="18" charset="0"/>
                            </a:rPr>
                            <m:t>𝑖</m:t>
                          </m:r>
                        </m:sub>
                        <m:sup>
                          <m:r>
                            <a:rPr lang="en-US" altLang="ja-JP" sz="2400" i="1">
                              <a:latin typeface="Cambria Math" panose="02040503050406030204" pitchFamily="18" charset="0"/>
                            </a:rPr>
                            <m:t>𝑁</m:t>
                          </m:r>
                        </m:sup>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smtClean="0">
                                      <a:latin typeface="Cambria Math" panose="02040503050406030204" pitchFamily="18" charset="0"/>
                                    </a:rPr>
                                    <m:t>0</m:t>
                                  </m:r>
                                  <m:r>
                                    <a:rPr lang="en-US" altLang="ja-JP" sz="2400" i="1">
                                      <a:latin typeface="Cambria Math" panose="02040503050406030204" pitchFamily="18" charset="0"/>
                                    </a:rPr>
                                    <m:t>𝑖</m:t>
                                  </m:r>
                                </m:sub>
                              </m:sSub>
                            </m:num>
                            <m:den>
                              <m:r>
                                <a:rPr lang="en-US" altLang="ja-JP" sz="2400" i="1" smtClean="0">
                                  <a:latin typeface="Cambria Math" panose="02040503050406030204" pitchFamily="18" charset="0"/>
                                </a:rPr>
                                <m:t>1−</m:t>
                              </m:r>
                              <m:r>
                                <a:rPr lang="en-US" altLang="ja-JP" sz="2400" i="1" smtClean="0">
                                  <a:latin typeface="Cambria Math" panose="02040503050406030204" pitchFamily="18" charset="0"/>
                                </a:rPr>
                                <m:t>𝑒</m:t>
                              </m:r>
                              <m:d>
                                <m:dPr>
                                  <m:ctrlPr>
                                    <a:rPr lang="en-US" altLang="ja-JP" sz="240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e>
                              </m:d>
                            </m:den>
                          </m:f>
                        </m:e>
                      </m:nary>
                      <m:d>
                        <m:dPr>
                          <m:ctrlPr>
                            <a:rPr lang="en-US" altLang="ja-JP" sz="2400" i="1">
                              <a:latin typeface="Cambria Math" panose="02040503050406030204" pitchFamily="18" charset="0"/>
                            </a:rPr>
                          </m:ctrlPr>
                        </m:dPr>
                        <m:e>
                          <m:r>
                            <a:rPr lang="en-US" altLang="ja-JP" sz="2400" i="1">
                              <a:latin typeface="Cambria Math" panose="02040503050406030204" pitchFamily="18" charset="0"/>
                            </a:rPr>
                            <m:t>1−</m:t>
                          </m:r>
                          <m:sSub>
                            <m:sSubPr>
                              <m:ctrlPr>
                                <a:rPr lang="en-US" altLang="ja-JP" sz="2400" i="1">
                                  <a:latin typeface="Cambria Math" panose="02040503050406030204" pitchFamily="18" charset="0"/>
                                </a:rPr>
                              </m:ctrlPr>
                            </m:sSubPr>
                            <m:e>
                              <m:r>
                                <a:rPr lang="en-US" altLang="ja-JP" sz="2400" i="1" smtClean="0">
                                  <a:latin typeface="Cambria Math" panose="02040503050406030204" pitchFamily="18" charset="0"/>
                                </a:rPr>
                                <m:t>𝑧</m:t>
                              </m:r>
                            </m:e>
                            <m:sub>
                              <m:r>
                                <a:rPr lang="en-US" altLang="ja-JP" sz="2400" i="1">
                                  <a:latin typeface="Cambria Math" panose="02040503050406030204" pitchFamily="18" charset="0"/>
                                </a:rPr>
                                <m:t>𝑖</m:t>
                              </m:r>
                            </m:sub>
                          </m:sSub>
                        </m:e>
                      </m:d>
                    </m:oMath>
                  </m:oMathPara>
                </a14:m>
                <a:br>
                  <a:rPr lang="en-US" altLang="ja-JP" sz="1900" dirty="0"/>
                </a:br>
                <a:r>
                  <a:rPr lang="en-US" altLang="ja-JP" sz="2000" dirty="0"/>
                  <a:t>N</a:t>
                </a:r>
                <a:r>
                  <a:rPr lang="ja-JP" altLang="en-US" sz="2000" dirty="0"/>
                  <a:t>は対象全体の数</a:t>
                </a:r>
                <a:r>
                  <a:rPr lang="en-US" altLang="ja-JP" sz="2000" dirty="0"/>
                  <a:t>, </a:t>
                </a:r>
                <a14:m>
                  <m:oMath xmlns:m="http://schemas.openxmlformats.org/officeDocument/2006/math">
                    <m:sSub>
                      <m:sSubPr>
                        <m:ctrlPr>
                          <a:rPr lang="en-US" altLang="ja-JP" sz="2000" i="1" smtClean="0">
                            <a:latin typeface="Cambria Math" panose="02040503050406030204" pitchFamily="18" charset="0"/>
                          </a:rPr>
                        </m:ctrlPr>
                      </m:sSubPr>
                      <m:e>
                        <m:r>
                          <a:rPr lang="en-US" altLang="ja-JP" sz="2000" i="1">
                            <a:latin typeface="Cambria Math" panose="02040503050406030204" pitchFamily="18" charset="0"/>
                          </a:rPr>
                          <m:t>𝑦</m:t>
                        </m:r>
                      </m:e>
                      <m:sub>
                        <m:r>
                          <a:rPr lang="en-US" altLang="ja-JP" sz="2000" i="1" smtClean="0">
                            <a:latin typeface="Cambria Math" panose="02040503050406030204" pitchFamily="18" charset="0"/>
                          </a:rPr>
                          <m:t>1</m:t>
                        </m:r>
                        <m:r>
                          <a:rPr lang="en-US" altLang="ja-JP" sz="2000" i="1">
                            <a:latin typeface="Cambria Math" panose="02040503050406030204" pitchFamily="18" charset="0"/>
                          </a:rPr>
                          <m:t>𝑖</m:t>
                        </m:r>
                      </m:sub>
                    </m:sSub>
                  </m:oMath>
                </a14:m>
                <a:r>
                  <a:rPr lang="ja-JP" altLang="en-US" sz="2000" dirty="0"/>
                  <a:t>は対象</a:t>
                </a:r>
                <a:r>
                  <a:rPr lang="en-US" altLang="ja-JP" sz="2000" dirty="0" err="1"/>
                  <a:t>i</a:t>
                </a:r>
                <a:r>
                  <a:rPr lang="ja-JP" altLang="en-US" sz="2000" dirty="0"/>
                  <a:t>が介入を受けた時の結果変数</a:t>
                </a:r>
                <a:r>
                  <a:rPr lang="en-US" altLang="ja-JP" sz="2000" dirty="0"/>
                  <a:t>,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𝑦</m:t>
                        </m:r>
                      </m:e>
                      <m:sub>
                        <m:r>
                          <a:rPr lang="en-US" altLang="ja-JP" sz="2000" i="1" smtClean="0">
                            <a:latin typeface="Cambria Math" panose="02040503050406030204" pitchFamily="18" charset="0"/>
                          </a:rPr>
                          <m:t>0</m:t>
                        </m:r>
                        <m:r>
                          <a:rPr lang="en-US" altLang="ja-JP" sz="2000" i="1">
                            <a:latin typeface="Cambria Math" panose="02040503050406030204" pitchFamily="18" charset="0"/>
                          </a:rPr>
                          <m:t>𝑖</m:t>
                        </m:r>
                      </m:sub>
                    </m:sSub>
                  </m:oMath>
                </a14:m>
                <a:r>
                  <a:rPr lang="ja-JP" altLang="en-US" sz="2000" dirty="0"/>
                  <a:t>は対象</a:t>
                </a:r>
                <a:r>
                  <a:rPr lang="en-US" altLang="ja-JP" sz="2000" dirty="0" err="1"/>
                  <a:t>i</a:t>
                </a:r>
                <a:r>
                  <a:rPr lang="ja-JP" altLang="en-US" sz="2000" dirty="0"/>
                  <a:t>が介入を受けなかった時の結果変数</a:t>
                </a:r>
                <a:r>
                  <a:rPr lang="en-US" altLang="ja-JP" sz="2000" dirty="0"/>
                  <a:t>,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i="1">
                            <a:latin typeface="Cambria Math" panose="02040503050406030204" pitchFamily="18" charset="0"/>
                          </a:rPr>
                          <m:t>𝑖</m:t>
                        </m:r>
                      </m:sub>
                    </m:sSub>
                  </m:oMath>
                </a14:m>
                <a:r>
                  <a:rPr lang="ja-JP" altLang="en-US" sz="2000" dirty="0"/>
                  <a:t>は対象</a:t>
                </a:r>
                <a:r>
                  <a:rPr lang="en-US" altLang="ja-JP" sz="2000" dirty="0" err="1"/>
                  <a:t>i</a:t>
                </a:r>
                <a:r>
                  <a:rPr lang="ja-JP" altLang="en-US" sz="2000" dirty="0"/>
                  <a:t>の共変量</a:t>
                </a:r>
                <a:r>
                  <a:rPr lang="en-US" altLang="ja-JP" sz="2000" dirty="0"/>
                  <a:t>,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𝑧</m:t>
                        </m:r>
                      </m:e>
                      <m:sub>
                        <m:r>
                          <a:rPr lang="en-US" altLang="ja-JP" sz="2000" i="1">
                            <a:latin typeface="Cambria Math" panose="02040503050406030204" pitchFamily="18" charset="0"/>
                          </a:rPr>
                          <m:t>𝑖</m:t>
                        </m:r>
                      </m:sub>
                    </m:sSub>
                    <m:r>
                      <a:rPr lang="ja-JP" altLang="en-US" sz="2000" i="1">
                        <a:latin typeface="Cambria Math" panose="02040503050406030204" pitchFamily="18" charset="0"/>
                      </a:rPr>
                      <m:t>は</m:t>
                    </m:r>
                  </m:oMath>
                </a14:m>
                <a:r>
                  <a:rPr lang="ja-JP" altLang="en-US" sz="2000" dirty="0"/>
                  <a:t>対象</a:t>
                </a:r>
                <a:r>
                  <a:rPr lang="en-US" altLang="ja-JP" sz="2000" dirty="0" err="1"/>
                  <a:t>i</a:t>
                </a:r>
                <a:r>
                  <a:rPr lang="ja-JP" altLang="en-US" sz="2000" dirty="0"/>
                  <a:t>の介入の有無</a:t>
                </a:r>
                <a:endParaRPr lang="en-US" altLang="ja-JP" sz="2000" dirty="0"/>
              </a:p>
              <a:p>
                <a:pPr marL="133350" indent="0">
                  <a:buFont typeface="Arial" panose="020B0604020202020204" pitchFamily="34" charset="0"/>
                  <a:buNone/>
                </a:pPr>
                <a:endParaRPr lang="en-US" altLang="ja-JP" sz="2400" dirty="0"/>
              </a:p>
            </p:txBody>
          </p:sp>
        </mc:Choice>
        <mc:Fallback xmlns="">
          <p:sp>
            <p:nvSpPr>
              <p:cNvPr id="4" name="コンテンツ プレースホルダー 2">
                <a:extLst>
                  <a:ext uri="{FF2B5EF4-FFF2-40B4-BE49-F238E27FC236}">
                    <a16:creationId xmlns:a16="http://schemas.microsoft.com/office/drawing/2014/main" id="{BD0982F1-16EE-97EF-899E-4A16AF68BBC1}"/>
                  </a:ext>
                </a:extLst>
              </p:cNvPr>
              <p:cNvSpPr txBox="1">
                <a:spLocks noRot="1" noChangeAspect="1" noMove="1" noResize="1" noEditPoints="1" noAdjustHandles="1" noChangeArrowheads="1" noChangeShapeType="1" noTextEdit="1"/>
              </p:cNvSpPr>
              <p:nvPr/>
            </p:nvSpPr>
            <p:spPr>
              <a:xfrm>
                <a:off x="598543" y="2071991"/>
                <a:ext cx="11026370" cy="4306507"/>
              </a:xfrm>
              <a:prstGeom prst="rect">
                <a:avLst/>
              </a:prstGeom>
              <a:blipFill>
                <a:blip r:embed="rId4"/>
                <a:stretch>
                  <a:fillRect l="-553" t="-42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235244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FAEAFB-F231-B54E-4871-2FCEF2BCFC03}"/>
              </a:ext>
            </a:extLst>
          </p:cNvPr>
          <p:cNvSpPr>
            <a:spLocks noGrp="1"/>
          </p:cNvSpPr>
          <p:nvPr>
            <p:ph type="title"/>
          </p:nvPr>
        </p:nvSpPr>
        <p:spPr/>
        <p:txBody>
          <a:bodyPr/>
          <a:lstStyle/>
          <a:p>
            <a:r>
              <a:rPr kumimoji="1" lang="ja-JP" altLang="en-US"/>
              <a:t>傾向スコアの推定法</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9BC10691-34EF-D0C7-BE13-78D2BF705E20}"/>
                  </a:ext>
                </a:extLst>
              </p:cNvPr>
              <p:cNvSpPr>
                <a:spLocks noGrp="1"/>
              </p:cNvSpPr>
              <p:nvPr>
                <p:ph idx="1"/>
              </p:nvPr>
            </p:nvSpPr>
            <p:spPr/>
            <p:txBody>
              <a:bodyPr>
                <a:normAutofit/>
              </a:bodyPr>
              <a:lstStyle/>
              <a:p>
                <a:pPr marL="13335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𝑒</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𝑝</m:t>
                      </m:r>
                      <m:d>
                        <m:dPr>
                          <m:sep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𝑧</m:t>
                          </m:r>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𝑥</m:t>
                          </m:r>
                        </m:e>
                      </m:d>
                    </m:oMath>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𝑝</m:t>
                      </m:r>
                      <m:d>
                        <m:dPr>
                          <m:sep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𝑧</m:t>
                          </m:r>
                          <m:r>
                            <a:rPr kumimoji="1" lang="en-US" altLang="ja-JP" b="0" i="1" smtClean="0">
                              <a:latin typeface="Cambria Math" panose="02040503050406030204" pitchFamily="18" charset="0"/>
                            </a:rPr>
                            <m:t>=1</m:t>
                          </m:r>
                        </m:e>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 …,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𝑛</m:t>
                              </m:r>
                            </m:sub>
                          </m:sSub>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𝐺</m:t>
                          </m:r>
                          <m:r>
                            <a:rPr kumimoji="1" lang="en-US" altLang="ja-JP" b="0" i="1" smtClean="0">
                              <a:latin typeface="Cambria Math" panose="02040503050406030204" pitchFamily="18" charset="0"/>
                            </a:rPr>
                            <m:t>, </m:t>
                          </m:r>
                          <m:r>
                            <m:rPr>
                              <m:sty m:val="p"/>
                            </m:rPr>
                            <a:rPr kumimoji="1" lang="en-US" altLang="ja-JP" b="0" i="0" smtClean="0">
                              <a:latin typeface="Cambria Math" panose="02040503050406030204" pitchFamily="18" charset="0"/>
                            </a:rPr>
                            <m:t>Θ</m:t>
                          </m:r>
                        </m:e>
                      </m:d>
                    </m:oMath>
                    <m:oMath xmlns:m="http://schemas.openxmlformats.org/officeDocument/2006/math">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𝑝</m:t>
                          </m:r>
                          <m:d>
                            <m:dPr>
                              <m:sep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𝑧</m:t>
                              </m:r>
                              <m:r>
                                <a:rPr kumimoji="1" lang="en-US" altLang="ja-JP" b="0" i="1" smtClean="0">
                                  <a:latin typeface="Cambria Math" panose="02040503050406030204" pitchFamily="18" charset="0"/>
                                </a:rPr>
                                <m:t>=1,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 …,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𝑛</m:t>
                                  </m:r>
                                </m:sub>
                              </m:sSub>
                            </m:e>
                            <m:e>
                              <m:r>
                                <a:rPr kumimoji="1" lang="en-US" altLang="ja-JP" b="0" i="1" smtClean="0">
                                  <a:latin typeface="Cambria Math" panose="02040503050406030204" pitchFamily="18" charset="0"/>
                                </a:rPr>
                                <m:t>𝐺</m:t>
                              </m:r>
                              <m:r>
                                <a:rPr kumimoji="1" lang="en-US" altLang="ja-JP" b="0" i="1" smtClean="0">
                                  <a:latin typeface="Cambria Math" panose="02040503050406030204" pitchFamily="18" charset="0"/>
                                </a:rPr>
                                <m:t>, </m:t>
                              </m:r>
                              <m:r>
                                <m:rPr>
                                  <m:sty m:val="p"/>
                                </m:rPr>
                                <a:rPr kumimoji="1" lang="en-US" altLang="ja-JP" b="0" i="0" smtClean="0">
                                  <a:latin typeface="Cambria Math" panose="02040503050406030204" pitchFamily="18" charset="0"/>
                                </a:rPr>
                                <m:t>Θ</m:t>
                              </m:r>
                            </m:e>
                          </m:d>
                        </m:num>
                        <m:den>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 …,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𝑛</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𝐺</m:t>
                          </m:r>
                          <m:r>
                            <a:rPr kumimoji="1" lang="en-US" altLang="ja-JP" b="0" i="1" smtClean="0">
                              <a:latin typeface="Cambria Math" panose="02040503050406030204" pitchFamily="18" charset="0"/>
                            </a:rPr>
                            <m:t>, </m:t>
                          </m:r>
                          <m:r>
                            <m:rPr>
                              <m:sty m:val="p"/>
                            </m:rPr>
                            <a:rPr kumimoji="1" lang="en-US" altLang="ja-JP" b="0" i="0" smtClean="0">
                              <a:latin typeface="Cambria Math" panose="02040503050406030204" pitchFamily="18" charset="0"/>
                            </a:rPr>
                            <m:t>Θ</m:t>
                          </m:r>
                          <m:r>
                            <a:rPr kumimoji="1" lang="en-US" altLang="ja-JP" b="0" i="1" smtClean="0">
                              <a:latin typeface="Cambria Math" panose="02040503050406030204" pitchFamily="18" charset="0"/>
                            </a:rPr>
                            <m:t>)</m:t>
                          </m:r>
                        </m:den>
                      </m:f>
                    </m:oMath>
                    <m:oMath xmlns:m="http://schemas.openxmlformats.org/officeDocument/2006/math">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𝑝</m:t>
                          </m:r>
                          <m:d>
                            <m:dPr>
                              <m:sep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𝑧</m:t>
                              </m:r>
                              <m:r>
                                <a:rPr kumimoji="1" lang="en-US" altLang="ja-JP" b="0" i="1" smtClean="0">
                                  <a:latin typeface="Cambria Math" panose="02040503050406030204" pitchFamily="18" charset="0"/>
                                </a:rPr>
                                <m:t>=1,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 …,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𝑛</m:t>
                                  </m:r>
                                </m:sub>
                              </m:sSub>
                            </m:e>
                            <m:e>
                              <m:r>
                                <a:rPr kumimoji="1" lang="en-US" altLang="ja-JP" b="0" i="1" smtClean="0">
                                  <a:latin typeface="Cambria Math" panose="02040503050406030204" pitchFamily="18" charset="0"/>
                                </a:rPr>
                                <m:t>𝐺</m:t>
                              </m:r>
                              <m:r>
                                <a:rPr kumimoji="1" lang="en-US" altLang="ja-JP" b="0" i="1" smtClean="0">
                                  <a:latin typeface="Cambria Math" panose="02040503050406030204" pitchFamily="18" charset="0"/>
                                </a:rPr>
                                <m:t>, </m:t>
                              </m:r>
                              <m:r>
                                <m:rPr>
                                  <m:sty m:val="p"/>
                                </m:rPr>
                                <a:rPr kumimoji="1" lang="en-US" altLang="ja-JP" b="0" i="0" smtClean="0">
                                  <a:latin typeface="Cambria Math" panose="02040503050406030204" pitchFamily="18" charset="0"/>
                                </a:rPr>
                                <m:t>Θ</m:t>
                              </m:r>
                            </m:e>
                          </m:d>
                        </m:num>
                        <m:den>
                          <m:r>
                            <a:rPr kumimoji="1" lang="en-US" altLang="ja-JP" b="0" i="1" smtClean="0">
                              <a:latin typeface="Cambria Math" panose="02040503050406030204" pitchFamily="18" charset="0"/>
                            </a:rPr>
                            <m:t>𝑝</m:t>
                          </m:r>
                          <m:d>
                            <m:dPr>
                              <m:sep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𝑧</m:t>
                              </m:r>
                              <m:r>
                                <a:rPr kumimoji="1" lang="en-US" altLang="ja-JP" b="0" i="1" smtClean="0">
                                  <a:latin typeface="Cambria Math" panose="02040503050406030204" pitchFamily="18" charset="0"/>
                                </a:rPr>
                                <m:t>=1,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 …,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𝑛</m:t>
                                  </m:r>
                                </m:sub>
                              </m:sSub>
                            </m:e>
                            <m:e>
                              <m:r>
                                <a:rPr kumimoji="1" lang="en-US" altLang="ja-JP" b="0" i="1" smtClean="0">
                                  <a:latin typeface="Cambria Math" panose="02040503050406030204" pitchFamily="18" charset="0"/>
                                </a:rPr>
                                <m:t>𝐺</m:t>
                              </m:r>
                              <m:r>
                                <a:rPr kumimoji="1" lang="en-US" altLang="ja-JP" b="0" i="1" smtClean="0">
                                  <a:latin typeface="Cambria Math" panose="02040503050406030204" pitchFamily="18" charset="0"/>
                                </a:rPr>
                                <m:t>, </m:t>
                              </m:r>
                              <m:r>
                                <m:rPr>
                                  <m:sty m:val="p"/>
                                </m:rPr>
                                <a:rPr kumimoji="1" lang="en-US" altLang="ja-JP" b="0" i="0" smtClean="0">
                                  <a:latin typeface="Cambria Math" panose="02040503050406030204" pitchFamily="18" charset="0"/>
                                </a:rPr>
                                <m:t>Θ</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𝑧</m:t>
                          </m:r>
                          <m:r>
                            <a:rPr kumimoji="1" lang="en-US" altLang="ja-JP" b="0" i="1" smtClean="0">
                              <a:latin typeface="Cambria Math" panose="02040503050406030204" pitchFamily="18" charset="0"/>
                            </a:rPr>
                            <m:t>=0,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 …,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𝑛</m:t>
                              </m:r>
                            </m:sub>
                          </m:sSub>
                          <m:r>
                            <m:rPr>
                              <m:lit/>
                            </m:rP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𝐺</m:t>
                          </m:r>
                          <m:r>
                            <a:rPr kumimoji="1" lang="en-US" altLang="ja-JP" b="0" i="1" smtClean="0">
                              <a:latin typeface="Cambria Math" panose="02040503050406030204" pitchFamily="18" charset="0"/>
                            </a:rPr>
                            <m:t>, </m:t>
                          </m:r>
                          <m:r>
                            <m:rPr>
                              <m:sty m:val="p"/>
                            </m:rPr>
                            <a:rPr kumimoji="1" lang="en-US" altLang="ja-JP" b="0" i="0" smtClean="0">
                              <a:latin typeface="Cambria Math" panose="02040503050406030204" pitchFamily="18" charset="0"/>
                            </a:rPr>
                            <m:t>Θ</m:t>
                          </m:r>
                          <m:r>
                            <a:rPr kumimoji="1" lang="en-US" altLang="ja-JP" b="0" i="1" smtClean="0">
                              <a:latin typeface="Cambria Math" panose="02040503050406030204" pitchFamily="18" charset="0"/>
                            </a:rPr>
                            <m:t>)</m:t>
                          </m:r>
                        </m:den>
                      </m:f>
                    </m:oMath>
                    <m:oMath xmlns:m="http://schemas.openxmlformats.org/officeDocument/2006/math">
                      <m:r>
                        <a:rPr lang="en-US" altLang="ja-JP" dirty="0">
                          <a:latin typeface="Cambria Math" panose="02040503050406030204" pitchFamily="18" charset="0"/>
                        </a:rPr>
                        <m:t>=</m:t>
                      </m:r>
                      <m:f>
                        <m:fPr>
                          <m:ctrlPr>
                            <a:rPr kumimoji="1" lang="en-US" altLang="ja-JP" b="0" i="1" smtClean="0">
                              <a:latin typeface="Cambria Math" panose="02040503050406030204" pitchFamily="18" charset="0"/>
                            </a:rPr>
                          </m:ctrlPr>
                        </m:fPr>
                        <m:num>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𝑗</m:t>
                              </m:r>
                              <m:r>
                                <a:rPr lang="en-US" altLang="ja-JP" i="1">
                                  <a:latin typeface="Cambria Math" panose="02040503050406030204" pitchFamily="18" charset="0"/>
                                </a:rPr>
                                <m:t>=1</m:t>
                              </m:r>
                            </m:sub>
                            <m:sup>
                              <m:sSub>
                                <m:sSubPr>
                                  <m:ctrlPr>
                                    <a:rPr lang="en-US" altLang="ja-JP" i="1">
                                      <a:latin typeface="Cambria Math" panose="02040503050406030204" pitchFamily="18" charset="0"/>
                                    </a:rPr>
                                  </m:ctrlPr>
                                </m:sSubPr>
                                <m:e>
                                  <m:r>
                                    <a:rPr lang="en-US" altLang="ja-JP" i="1">
                                      <a:latin typeface="Cambria Math" panose="02040503050406030204" pitchFamily="18" charset="0"/>
                                    </a:rPr>
                                    <m:t>𝑞</m:t>
                                  </m:r>
                                </m:e>
                                <m:sub>
                                  <m:r>
                                    <a:rPr lang="en-US" altLang="ja-JP" b="0" i="1" smtClean="0">
                                      <a:latin typeface="Cambria Math" panose="02040503050406030204" pitchFamily="18" charset="0"/>
                                    </a:rPr>
                                    <m:t>𝑧</m:t>
                                  </m:r>
                                </m:sub>
                              </m:sSub>
                            </m:sup>
                            <m:e>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𝑘</m:t>
                                  </m:r>
                                  <m:r>
                                    <a:rPr lang="en-US" altLang="ja-JP" i="1">
                                      <a:latin typeface="Cambria Math" panose="02040503050406030204" pitchFamily="18" charset="0"/>
                                    </a:rPr>
                                    <m:t>=1</m:t>
                                  </m:r>
                                </m:sub>
                                <m:sup>
                                  <m:sSub>
                                    <m:sSubPr>
                                      <m:ctrlPr>
                                        <a:rPr lang="en-US" altLang="ja-JP" i="1">
                                          <a:latin typeface="Cambria Math" panose="02040503050406030204" pitchFamily="18" charset="0"/>
                                        </a:rPr>
                                      </m:ctrlPr>
                                    </m:sSubPr>
                                    <m:e>
                                      <m:r>
                                        <a:rPr lang="en-US" altLang="ja-JP" i="1">
                                          <a:latin typeface="Cambria Math" panose="02040503050406030204" pitchFamily="18" charset="0"/>
                                        </a:rPr>
                                        <m:t>𝑟</m:t>
                                      </m:r>
                                    </m:e>
                                    <m:sub>
                                      <m:r>
                                        <a:rPr lang="en-US" altLang="ja-JP" b="0" i="1" smtClean="0">
                                          <a:latin typeface="Cambria Math" panose="02040503050406030204" pitchFamily="18" charset="0"/>
                                        </a:rPr>
                                        <m:t>𝑧</m:t>
                                      </m:r>
                                    </m:sub>
                                  </m:sSub>
                                </m:sup>
                                <m:e>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𝜃</m:t>
                                              </m:r>
                                            </m:e>
                                            <m:sub>
                                              <m:r>
                                                <a:rPr lang="en-US" altLang="ja-JP" b="0" i="1" smtClean="0">
                                                  <a:latin typeface="Cambria Math" panose="02040503050406030204" pitchFamily="18" charset="0"/>
                                                </a:rPr>
                                                <m:t>𝑧𝑗𝑘</m:t>
                                              </m:r>
                                            </m:sub>
                                          </m:sSub>
                                        </m:e>
                                      </m:d>
                                    </m:e>
                                    <m:sup>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1</m:t>
                                          </m:r>
                                        </m:e>
                                        <m:sub>
                                          <m:r>
                                            <a:rPr lang="en-US" altLang="ja-JP" b="0" i="1" smtClean="0">
                                              <a:latin typeface="Cambria Math" panose="02040503050406030204" pitchFamily="18" charset="0"/>
                                            </a:rPr>
                                            <m:t>𝑧𝑗𝑘</m:t>
                                          </m:r>
                                        </m:sub>
                                      </m:sSub>
                                    </m:sup>
                                  </m:sSup>
                                </m:e>
                              </m:nary>
                            </m:e>
                          </m:nary>
                          <m:r>
                            <a:rPr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m:rPr>
                                      <m:brk m:alnAt="23"/>
                                    </m:rPr>
                                    <a:rPr kumimoji="1" lang="en-US" altLang="ja-JP" b="0" i="1" smtClean="0">
                                      <a:latin typeface="Cambria Math" panose="02040503050406030204" pitchFamily="18" charset="0"/>
                                    </a:rPr>
                                    <m:t>𝑋</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1" i="0" smtClean="0">
                                  <a:latin typeface="Cambria Math" panose="02040503050406030204" pitchFamily="18" charset="0"/>
                                </a:rPr>
                                <m:t>𝐂𝐡</m:t>
                              </m:r>
                            </m:sub>
                            <m:sup>
                              <m:r>
                                <a:rPr kumimoji="1" lang="en-US" altLang="ja-JP" b="0" i="1" smtClean="0">
                                  <a:latin typeface="Cambria Math" panose="02040503050406030204" pitchFamily="18" charset="0"/>
                                </a:rPr>
                                <m:t> </m:t>
                              </m:r>
                            </m:sup>
                            <m:e>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=1</m:t>
                                  </m:r>
                                </m:sub>
                                <m:sup>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𝑞</m:t>
                                      </m:r>
                                    </m:e>
                                    <m:sub>
                                      <m:r>
                                        <a:rPr kumimoji="1" lang="en-US" altLang="ja-JP" b="0" i="1" smtClean="0">
                                          <a:latin typeface="Cambria Math" panose="02040503050406030204" pitchFamily="18" charset="0"/>
                                        </a:rPr>
                                        <m:t>𝑖</m:t>
                                      </m:r>
                                    </m:sub>
                                  </m:sSub>
                                </m:sup>
                                <m:e>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sub>
                                    <m:sup>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𝑖</m:t>
                                          </m:r>
                                        </m:sub>
                                      </m:sSub>
                                    </m:sup>
                                    <m:e>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𝜃</m:t>
                                                  </m:r>
                                                </m:e>
                                                <m:sub>
                                                  <m:r>
                                                    <a:rPr kumimoji="1" lang="en-US" altLang="ja-JP" b="0" i="1" smtClean="0">
                                                      <a:latin typeface="Cambria Math" panose="02040503050406030204" pitchFamily="18" charset="0"/>
                                                    </a:rPr>
                                                    <m:t>𝑖𝑗𝑘</m:t>
                                                  </m:r>
                                                </m:sub>
                                              </m:sSub>
                                            </m:e>
                                          </m:d>
                                        </m:e>
                                        <m:sup>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1</m:t>
                                              </m:r>
                                            </m:e>
                                            <m:sub>
                                              <m:r>
                                                <a:rPr kumimoji="1" lang="en-US" altLang="ja-JP" b="0" i="1" smtClean="0">
                                                  <a:latin typeface="Cambria Math" panose="02040503050406030204" pitchFamily="18" charset="0"/>
                                                </a:rPr>
                                                <m:t>𝑖𝑗𝑘</m:t>
                                              </m:r>
                                            </m:sub>
                                          </m:sSub>
                                        </m:sup>
                                      </m:sSup>
                                    </m:e>
                                  </m:nary>
                                </m:e>
                              </m:nary>
                            </m:e>
                          </m:nary>
                        </m:num>
                        <m:den>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𝑗</m:t>
                              </m:r>
                              <m:r>
                                <a:rPr lang="en-US" altLang="ja-JP" i="1">
                                  <a:latin typeface="Cambria Math" panose="02040503050406030204" pitchFamily="18" charset="0"/>
                                </a:rPr>
                                <m:t>=1</m:t>
                              </m:r>
                            </m:sub>
                            <m:sup>
                              <m:sSub>
                                <m:sSubPr>
                                  <m:ctrlPr>
                                    <a:rPr lang="en-US" altLang="ja-JP" i="1">
                                      <a:latin typeface="Cambria Math" panose="02040503050406030204" pitchFamily="18" charset="0"/>
                                    </a:rPr>
                                  </m:ctrlPr>
                                </m:sSubPr>
                                <m:e>
                                  <m:r>
                                    <a:rPr lang="en-US" altLang="ja-JP" i="1">
                                      <a:latin typeface="Cambria Math" panose="02040503050406030204" pitchFamily="18" charset="0"/>
                                    </a:rPr>
                                    <m:t>𝑞</m:t>
                                  </m:r>
                                </m:e>
                                <m:sub>
                                  <m:r>
                                    <a:rPr lang="en-US" altLang="ja-JP" i="1">
                                      <a:latin typeface="Cambria Math" panose="02040503050406030204" pitchFamily="18" charset="0"/>
                                    </a:rPr>
                                    <m:t>𝑧</m:t>
                                  </m:r>
                                </m:sub>
                              </m:sSub>
                            </m:sup>
                            <m:e>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𝑘</m:t>
                                  </m:r>
                                  <m:r>
                                    <a:rPr lang="en-US" altLang="ja-JP" i="1">
                                      <a:latin typeface="Cambria Math" panose="02040503050406030204" pitchFamily="18" charset="0"/>
                                    </a:rPr>
                                    <m:t>=1</m:t>
                                  </m:r>
                                </m:sub>
                                <m:sup>
                                  <m:sSub>
                                    <m:sSubPr>
                                      <m:ctrlPr>
                                        <a:rPr lang="en-US" altLang="ja-JP" i="1">
                                          <a:latin typeface="Cambria Math" panose="02040503050406030204" pitchFamily="18" charset="0"/>
                                        </a:rPr>
                                      </m:ctrlPr>
                                    </m:sSubPr>
                                    <m:e>
                                      <m:r>
                                        <a:rPr lang="en-US" altLang="ja-JP" i="1">
                                          <a:latin typeface="Cambria Math" panose="02040503050406030204" pitchFamily="18" charset="0"/>
                                        </a:rPr>
                                        <m:t>𝑟</m:t>
                                      </m:r>
                                    </m:e>
                                    <m:sub>
                                      <m:r>
                                        <a:rPr lang="en-US" altLang="ja-JP" i="1">
                                          <a:latin typeface="Cambria Math" panose="02040503050406030204" pitchFamily="18" charset="0"/>
                                        </a:rPr>
                                        <m:t>𝑧</m:t>
                                      </m:r>
                                    </m:sub>
                                  </m:sSub>
                                </m:sup>
                                <m:e>
                                  <m:sSup>
                                    <m:sSupPr>
                                      <m:ctrlPr>
                                        <a:rPr lang="en-US" altLang="ja-JP" i="1">
                                          <a:latin typeface="Cambria Math" panose="02040503050406030204" pitchFamily="18" charset="0"/>
                                        </a:rPr>
                                      </m:ctrlPr>
                                    </m:sSupPr>
                                    <m:e>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𝜃</m:t>
                                              </m:r>
                                            </m:e>
                                            <m:sub>
                                              <m:r>
                                                <a:rPr lang="en-US" altLang="ja-JP" i="1">
                                                  <a:latin typeface="Cambria Math" panose="02040503050406030204" pitchFamily="18" charset="0"/>
                                                </a:rPr>
                                                <m:t>𝑧𝑗𝑘</m:t>
                                              </m:r>
                                            </m:sub>
                                          </m:sSub>
                                        </m:e>
                                      </m:d>
                                    </m:e>
                                    <m:sup>
                                      <m:sSub>
                                        <m:sSubPr>
                                          <m:ctrlPr>
                                            <a:rPr lang="en-US" altLang="ja-JP" i="1">
                                              <a:latin typeface="Cambria Math" panose="02040503050406030204" pitchFamily="18" charset="0"/>
                                            </a:rPr>
                                          </m:ctrlPr>
                                        </m:sSubPr>
                                        <m:e>
                                          <m:r>
                                            <a:rPr lang="en-US" altLang="ja-JP" i="1">
                                              <a:latin typeface="Cambria Math" panose="02040503050406030204" pitchFamily="18" charset="0"/>
                                            </a:rPr>
                                            <m:t>1</m:t>
                                          </m:r>
                                        </m:e>
                                        <m:sub>
                                          <m:r>
                                            <a:rPr lang="en-US" altLang="ja-JP" i="1">
                                              <a:latin typeface="Cambria Math" panose="02040503050406030204" pitchFamily="18" charset="0"/>
                                            </a:rPr>
                                            <m:t>𝑧𝑗𝑘</m:t>
                                          </m:r>
                                        </m:sub>
                                      </m:sSub>
                                    </m:sup>
                                  </m:sSup>
                                </m:e>
                              </m:nary>
                            </m:e>
                          </m:nary>
                          <m:r>
                            <a:rPr lang="en-US" altLang="ja-JP" i="1">
                              <a:latin typeface="Cambria Math" panose="02040503050406030204" pitchFamily="18" charset="0"/>
                            </a:rPr>
                            <m:t>×</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𝑖</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m:rPr>
                                      <m:brk m:alnAt="23"/>
                                    </m:rPr>
                                    <a:rPr lang="en-US" altLang="ja-JP" i="1">
                                      <a:latin typeface="Cambria Math" panose="02040503050406030204" pitchFamily="18" charset="0"/>
                                    </a:rPr>
                                    <m:t>𝑋</m:t>
                                  </m:r>
                                </m:e>
                                <m:sub>
                                  <m:r>
                                    <a:rPr lang="en-US" altLang="ja-JP" i="1">
                                      <a:latin typeface="Cambria Math" panose="02040503050406030204" pitchFamily="18" charset="0"/>
                                    </a:rPr>
                                    <m:t>𝑖</m:t>
                                  </m:r>
                                </m:sub>
                              </m:sSub>
                              <m:r>
                                <a:rPr lang="en-US" altLang="ja-JP" i="1">
                                  <a:latin typeface="Cambria Math" panose="02040503050406030204" pitchFamily="18" charset="0"/>
                                </a:rPr>
                                <m:t>∈</m:t>
                              </m:r>
                              <m:r>
                                <a:rPr lang="en-US" altLang="ja-JP" b="1">
                                  <a:latin typeface="Cambria Math" panose="02040503050406030204" pitchFamily="18" charset="0"/>
                                </a:rPr>
                                <m:t>𝐂𝐡</m:t>
                              </m:r>
                            </m:sub>
                            <m:sup>
                              <m:r>
                                <a:rPr lang="en-US" altLang="ja-JP" i="1">
                                  <a:latin typeface="Cambria Math" panose="02040503050406030204" pitchFamily="18" charset="0"/>
                                </a:rPr>
                                <m:t> </m:t>
                              </m:r>
                            </m:sup>
                            <m:e>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𝑗</m:t>
                                  </m:r>
                                  <m:r>
                                    <a:rPr lang="en-US" altLang="ja-JP" i="1">
                                      <a:latin typeface="Cambria Math" panose="02040503050406030204" pitchFamily="18" charset="0"/>
                                    </a:rPr>
                                    <m:t>=1</m:t>
                                  </m:r>
                                </m:sub>
                                <m:sup>
                                  <m:sSub>
                                    <m:sSubPr>
                                      <m:ctrlPr>
                                        <a:rPr lang="en-US" altLang="ja-JP" i="1">
                                          <a:latin typeface="Cambria Math" panose="02040503050406030204" pitchFamily="18" charset="0"/>
                                        </a:rPr>
                                      </m:ctrlPr>
                                    </m:sSubPr>
                                    <m:e>
                                      <m:r>
                                        <a:rPr lang="en-US" altLang="ja-JP" i="1">
                                          <a:latin typeface="Cambria Math" panose="02040503050406030204" pitchFamily="18" charset="0"/>
                                        </a:rPr>
                                        <m:t>𝑞</m:t>
                                      </m:r>
                                    </m:e>
                                    <m:sub>
                                      <m:r>
                                        <a:rPr lang="en-US" altLang="ja-JP" i="1">
                                          <a:latin typeface="Cambria Math" panose="02040503050406030204" pitchFamily="18" charset="0"/>
                                        </a:rPr>
                                        <m:t>𝑖</m:t>
                                      </m:r>
                                    </m:sub>
                                  </m:sSub>
                                </m:sup>
                                <m:e>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𝑘</m:t>
                                      </m:r>
                                      <m:r>
                                        <a:rPr lang="en-US" altLang="ja-JP" i="1">
                                          <a:latin typeface="Cambria Math" panose="02040503050406030204" pitchFamily="18" charset="0"/>
                                        </a:rPr>
                                        <m:t>=1</m:t>
                                      </m:r>
                                    </m:sub>
                                    <m:sup>
                                      <m:sSub>
                                        <m:sSubPr>
                                          <m:ctrlPr>
                                            <a:rPr lang="en-US" altLang="ja-JP" i="1">
                                              <a:latin typeface="Cambria Math" panose="02040503050406030204" pitchFamily="18" charset="0"/>
                                            </a:rPr>
                                          </m:ctrlPr>
                                        </m:sSubPr>
                                        <m:e>
                                          <m:r>
                                            <a:rPr lang="en-US" altLang="ja-JP" i="1">
                                              <a:latin typeface="Cambria Math" panose="02040503050406030204" pitchFamily="18" charset="0"/>
                                            </a:rPr>
                                            <m:t>𝑟</m:t>
                                          </m:r>
                                        </m:e>
                                        <m:sub>
                                          <m:r>
                                            <a:rPr lang="en-US" altLang="ja-JP" i="1">
                                              <a:latin typeface="Cambria Math" panose="02040503050406030204" pitchFamily="18" charset="0"/>
                                            </a:rPr>
                                            <m:t>𝑖</m:t>
                                          </m:r>
                                        </m:sub>
                                      </m:sSub>
                                    </m:sup>
                                    <m:e>
                                      <m:sSup>
                                        <m:sSupPr>
                                          <m:ctrlPr>
                                            <a:rPr lang="en-US" altLang="ja-JP" i="1">
                                              <a:latin typeface="Cambria Math" panose="02040503050406030204" pitchFamily="18" charset="0"/>
                                            </a:rPr>
                                          </m:ctrlPr>
                                        </m:sSupPr>
                                        <m:e>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𝜃</m:t>
                                                  </m:r>
                                                </m:e>
                                                <m:sub>
                                                  <m:r>
                                                    <a:rPr lang="en-US" altLang="ja-JP" i="1">
                                                      <a:latin typeface="Cambria Math" panose="02040503050406030204" pitchFamily="18" charset="0"/>
                                                    </a:rPr>
                                                    <m:t>𝑖𝑗𝑘</m:t>
                                                  </m:r>
                                                </m:sub>
                                              </m:sSub>
                                            </m:e>
                                          </m:d>
                                        </m:e>
                                        <m:sup>
                                          <m:sSub>
                                            <m:sSubPr>
                                              <m:ctrlPr>
                                                <a:rPr lang="en-US" altLang="ja-JP" i="1">
                                                  <a:latin typeface="Cambria Math" panose="02040503050406030204" pitchFamily="18" charset="0"/>
                                                </a:rPr>
                                              </m:ctrlPr>
                                            </m:sSubPr>
                                            <m:e>
                                              <m:r>
                                                <a:rPr lang="en-US" altLang="ja-JP" i="1">
                                                  <a:latin typeface="Cambria Math" panose="02040503050406030204" pitchFamily="18" charset="0"/>
                                                </a:rPr>
                                                <m:t>1</m:t>
                                              </m:r>
                                            </m:e>
                                            <m:sub>
                                              <m:r>
                                                <a:rPr lang="en-US" altLang="ja-JP" i="1">
                                                  <a:latin typeface="Cambria Math" panose="02040503050406030204" pitchFamily="18" charset="0"/>
                                                </a:rPr>
                                                <m:t>𝑖𝑗𝑘</m:t>
                                              </m:r>
                                            </m:sub>
                                          </m:sSub>
                                        </m:sup>
                                      </m:sSup>
                                    </m:e>
                                  </m:nary>
                                </m:e>
                              </m:nary>
                            </m:e>
                          </m:nary>
                          <m:r>
                            <a:rPr lang="en-US" altLang="ja-JP" b="0" i="1" smtClean="0">
                              <a:latin typeface="Cambria Math" panose="02040503050406030204" pitchFamily="18" charset="0"/>
                            </a:rPr>
                            <m:t>+ </m:t>
                          </m:r>
                        </m:den>
                      </m:f>
                    </m:oMath>
                  </m:oMathPara>
                </a14:m>
                <a:endParaRPr kumimoji="1" lang="ja-JP" altLang="en-US"/>
              </a:p>
            </p:txBody>
          </p:sp>
        </mc:Choice>
        <mc:Fallback xmlns="">
          <p:sp>
            <p:nvSpPr>
              <p:cNvPr id="3" name="コンテンツ プレースホルダー 2">
                <a:extLst>
                  <a:ext uri="{FF2B5EF4-FFF2-40B4-BE49-F238E27FC236}">
                    <a16:creationId xmlns:a16="http://schemas.microsoft.com/office/drawing/2014/main" id="{9BC10691-34EF-D0C7-BE13-78D2BF705E20}"/>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890097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541F60-5EA5-886A-4116-79594EB0E040}"/>
              </a:ext>
            </a:extLst>
          </p:cNvPr>
          <p:cNvSpPr>
            <a:spLocks noGrp="1"/>
          </p:cNvSpPr>
          <p:nvPr>
            <p:ph type="title"/>
          </p:nvPr>
        </p:nvSpPr>
        <p:spPr>
          <a:xfrm>
            <a:off x="436821" y="0"/>
            <a:ext cx="10730023" cy="1325563"/>
          </a:xfrm>
        </p:spPr>
        <p:txBody>
          <a:bodyPr>
            <a:normAutofit/>
          </a:bodyPr>
          <a:lstStyle/>
          <a:p>
            <a:r>
              <a:rPr kumimoji="1" lang="en-US" altLang="ja-JP" dirty="0"/>
              <a:t>BOOST</a:t>
            </a:r>
            <a:r>
              <a:rPr kumimoji="1" lang="ja-JP" altLang="en-US" dirty="0"/>
              <a:t>の傾向スコア推定精度が高いが</a:t>
            </a:r>
            <a:br>
              <a:rPr kumimoji="1" lang="en-US" altLang="ja-JP" dirty="0"/>
            </a:br>
            <a:r>
              <a:rPr kumimoji="1" lang="en-US" altLang="ja-JP" dirty="0"/>
              <a:t>ATE</a:t>
            </a:r>
            <a:r>
              <a:rPr kumimoji="1" lang="ja-JP" altLang="en-US" dirty="0"/>
              <a:t>推定精度が低い問題の考察</a:t>
            </a:r>
          </a:p>
        </p:txBody>
      </p:sp>
      <p:sp>
        <p:nvSpPr>
          <p:cNvPr id="3" name="コンテンツ プレースホルダー 2">
            <a:extLst>
              <a:ext uri="{FF2B5EF4-FFF2-40B4-BE49-F238E27FC236}">
                <a16:creationId xmlns:a16="http://schemas.microsoft.com/office/drawing/2014/main" id="{50760C7C-2BBA-0F5F-CB2B-7030E4AE8C6C}"/>
              </a:ext>
            </a:extLst>
          </p:cNvPr>
          <p:cNvSpPr>
            <a:spLocks noGrp="1"/>
          </p:cNvSpPr>
          <p:nvPr>
            <p:ph idx="1"/>
          </p:nvPr>
        </p:nvSpPr>
        <p:spPr>
          <a:xfrm>
            <a:off x="838200" y="1913859"/>
            <a:ext cx="9243238" cy="4263103"/>
          </a:xfrm>
        </p:spPr>
        <p:txBody>
          <a:bodyPr/>
          <a:lstStyle/>
          <a:p>
            <a:pPr marL="0" indent="0">
              <a:buNone/>
            </a:pPr>
            <a:r>
              <a:rPr lang="en-US" altLang="ja-JP" dirty="0"/>
              <a:t>ATE</a:t>
            </a:r>
            <a:r>
              <a:rPr lang="ja-JP" altLang="en-US" dirty="0"/>
              <a:t>は推定した傾向スコアが</a:t>
            </a:r>
            <a:r>
              <a:rPr lang="en-US" altLang="ja-JP" dirty="0"/>
              <a:t>0</a:t>
            </a:r>
            <a:r>
              <a:rPr lang="ja-JP" altLang="en-US" dirty="0"/>
              <a:t>や</a:t>
            </a:r>
            <a:r>
              <a:rPr lang="en-US" altLang="ja-JP" dirty="0"/>
              <a:t>1</a:t>
            </a:r>
            <a:r>
              <a:rPr lang="ja-JP" altLang="en-US" dirty="0"/>
              <a:t>に近いときに絶対値が大きい値をとる</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r>
              <a:rPr lang="en-US" altLang="ja-JP" dirty="0"/>
              <a:t>BOOST</a:t>
            </a:r>
            <a:r>
              <a:rPr lang="ja-JP" altLang="en-US" dirty="0"/>
              <a:t>は傾向スコアを</a:t>
            </a:r>
            <a:r>
              <a:rPr lang="en-US" altLang="ja-JP" dirty="0"/>
              <a:t>0</a:t>
            </a:r>
            <a:r>
              <a:rPr lang="ja-JP" altLang="en-US" dirty="0"/>
              <a:t>や</a:t>
            </a:r>
            <a:r>
              <a:rPr lang="en-US" altLang="ja-JP" dirty="0"/>
              <a:t>1</a:t>
            </a:r>
            <a:r>
              <a:rPr lang="ja-JP" altLang="en-US" dirty="0"/>
              <a:t>に近い値に推定する場合があるため</a:t>
            </a:r>
            <a:r>
              <a:rPr lang="en-US" altLang="ja-JP" dirty="0"/>
              <a:t>ATE</a:t>
            </a:r>
            <a:r>
              <a:rPr lang="ja-JP" altLang="en-US" dirty="0"/>
              <a:t>が大きくなる傾向があり、</a:t>
            </a:r>
            <a:r>
              <a:rPr lang="en-US" altLang="ja-JP" dirty="0"/>
              <a:t>ATE</a:t>
            </a:r>
            <a:r>
              <a:rPr lang="ja-JP" altLang="en-US" dirty="0"/>
              <a:t>の推定精度が低くなる</a:t>
            </a:r>
            <a:endParaRPr kumimoji="1" lang="ja-JP" altLang="en-US"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90603B1-AEF2-206F-A76D-A181B733E63A}"/>
                  </a:ext>
                </a:extLst>
              </p:cNvPr>
              <p:cNvSpPr txBox="1"/>
              <p:nvPr/>
            </p:nvSpPr>
            <p:spPr>
              <a:xfrm>
                <a:off x="1180214" y="2875828"/>
                <a:ext cx="9243238" cy="86607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400">
                          <a:latin typeface="Cambria Math" panose="02040503050406030204" pitchFamily="18" charset="0"/>
                        </a:rPr>
                        <m:t>ATE</m:t>
                      </m:r>
                      <m:r>
                        <a:rPr lang="en-US" altLang="ja-JP" sz="240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𝑁</m:t>
                          </m:r>
                        </m:den>
                      </m:f>
                      <m:nary>
                        <m:naryPr>
                          <m:chr m:val="∑"/>
                          <m:limLoc m:val="subSup"/>
                          <m:ctrlPr>
                            <a:rPr lang="en-US" altLang="ja-JP" sz="2400" i="1">
                              <a:latin typeface="Cambria Math" panose="02040503050406030204" pitchFamily="18" charset="0"/>
                            </a:rPr>
                          </m:ctrlPr>
                        </m:naryPr>
                        <m:sub>
                          <m:r>
                            <m:rPr>
                              <m:brk m:alnAt="25"/>
                            </m:rPr>
                            <a:rPr lang="en-US" altLang="ja-JP" sz="2400" i="1">
                              <a:latin typeface="Cambria Math" panose="02040503050406030204" pitchFamily="18" charset="0"/>
                            </a:rPr>
                            <m:t>𝑖</m:t>
                          </m:r>
                        </m:sub>
                        <m:sup>
                          <m:r>
                            <a:rPr lang="en-US" altLang="ja-JP" sz="2400" i="1">
                              <a:latin typeface="Cambria Math" panose="02040503050406030204" pitchFamily="18" charset="0"/>
                            </a:rPr>
                            <m:t>𝑁</m:t>
                          </m:r>
                        </m:sup>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1</m:t>
                                  </m:r>
                                  <m:r>
                                    <a:rPr lang="en-US" altLang="ja-JP" sz="2400" i="1">
                                      <a:latin typeface="Cambria Math" panose="02040503050406030204" pitchFamily="18" charset="0"/>
                                    </a:rPr>
                                    <m:t>𝑖</m:t>
                                  </m:r>
                                </m:sub>
                              </m:sSub>
                            </m:num>
                            <m:den>
                              <m:r>
                                <a:rPr lang="en-US" altLang="ja-JP" sz="2400" i="1">
                                  <a:latin typeface="Cambria Math" panose="02040503050406030204" pitchFamily="18" charset="0"/>
                                </a:rPr>
                                <m:t>𝑒</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den>
                          </m:f>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𝑧</m:t>
                              </m:r>
                            </m:e>
                            <m:sub>
                              <m:r>
                                <a:rPr lang="en-US" altLang="ja-JP" sz="2400" i="1">
                                  <a:latin typeface="Cambria Math" panose="02040503050406030204" pitchFamily="18" charset="0"/>
                                </a:rPr>
                                <m:t>𝑖</m:t>
                              </m:r>
                            </m:sub>
                          </m:sSub>
                        </m:e>
                      </m:nary>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𝑁</m:t>
                          </m:r>
                        </m:den>
                      </m:f>
                      <m:nary>
                        <m:naryPr>
                          <m:chr m:val="∑"/>
                          <m:limLoc m:val="subSup"/>
                          <m:ctrlPr>
                            <a:rPr lang="en-US" altLang="ja-JP" sz="2400" i="1">
                              <a:latin typeface="Cambria Math" panose="02040503050406030204" pitchFamily="18" charset="0"/>
                            </a:rPr>
                          </m:ctrlPr>
                        </m:naryPr>
                        <m:sub>
                          <m:r>
                            <m:rPr>
                              <m:brk m:alnAt="25"/>
                            </m:rPr>
                            <a:rPr lang="en-US" altLang="ja-JP" sz="2400" i="1">
                              <a:latin typeface="Cambria Math" panose="02040503050406030204" pitchFamily="18" charset="0"/>
                            </a:rPr>
                            <m:t>𝑖</m:t>
                          </m:r>
                        </m:sub>
                        <m:sup>
                          <m:r>
                            <a:rPr lang="en-US" altLang="ja-JP" sz="2400" i="1">
                              <a:latin typeface="Cambria Math" panose="02040503050406030204" pitchFamily="18" charset="0"/>
                            </a:rPr>
                            <m:t>𝑁</m:t>
                          </m:r>
                        </m:sup>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𝑦</m:t>
                                  </m:r>
                                </m:e>
                                <m:sub>
                                  <m:r>
                                    <a:rPr lang="en-US" altLang="ja-JP" sz="2400" i="1">
                                      <a:latin typeface="Cambria Math" panose="02040503050406030204" pitchFamily="18" charset="0"/>
                                    </a:rPr>
                                    <m:t>0</m:t>
                                  </m:r>
                                  <m:r>
                                    <a:rPr lang="en-US" altLang="ja-JP" sz="2400" i="1">
                                      <a:latin typeface="Cambria Math" panose="02040503050406030204" pitchFamily="18" charset="0"/>
                                    </a:rPr>
                                    <m:t>𝑖</m:t>
                                  </m:r>
                                </m:sub>
                              </m:sSub>
                            </m:num>
                            <m:den>
                              <m:r>
                                <a:rPr lang="en-US" altLang="ja-JP" sz="2400" i="1">
                                  <a:latin typeface="Cambria Math" panose="02040503050406030204" pitchFamily="18" charset="0"/>
                                </a:rPr>
                                <m:t>1−</m:t>
                              </m:r>
                              <m:r>
                                <a:rPr lang="en-US" altLang="ja-JP" sz="2400" i="1">
                                  <a:latin typeface="Cambria Math" panose="02040503050406030204" pitchFamily="18" charset="0"/>
                                </a:rPr>
                                <m:t>𝑒</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den>
                          </m:f>
                        </m:e>
                      </m:nary>
                      <m:r>
                        <a:rPr lang="en-US" altLang="ja-JP" sz="2400" i="1">
                          <a:latin typeface="Cambria Math" panose="02040503050406030204" pitchFamily="18" charset="0"/>
                        </a:rPr>
                        <m:t>(1−</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𝑧</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oMath>
                  </m:oMathPara>
                </a14:m>
                <a:endParaRPr lang="en-US" altLang="ja-JP" sz="2400" dirty="0"/>
              </a:p>
            </p:txBody>
          </p:sp>
        </mc:Choice>
        <mc:Fallback xmlns="">
          <p:sp>
            <p:nvSpPr>
              <p:cNvPr id="7" name="テキスト ボックス 6">
                <a:extLst>
                  <a:ext uri="{FF2B5EF4-FFF2-40B4-BE49-F238E27FC236}">
                    <a16:creationId xmlns:a16="http://schemas.microsoft.com/office/drawing/2014/main" id="{F90603B1-AEF2-206F-A76D-A181B733E63A}"/>
                  </a:ext>
                </a:extLst>
              </p:cNvPr>
              <p:cNvSpPr txBox="1">
                <a:spLocks noRot="1" noChangeAspect="1" noMove="1" noResize="1" noEditPoints="1" noAdjustHandles="1" noChangeArrowheads="1" noChangeShapeType="1" noTextEdit="1"/>
              </p:cNvSpPr>
              <p:nvPr/>
            </p:nvSpPr>
            <p:spPr>
              <a:xfrm>
                <a:off x="1180214" y="2875828"/>
                <a:ext cx="9243238" cy="866071"/>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87124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EBD7CF-5A8C-427F-0E7E-599B5597210E}"/>
              </a:ext>
            </a:extLst>
          </p:cNvPr>
          <p:cNvSpPr>
            <a:spLocks noGrp="1"/>
          </p:cNvSpPr>
          <p:nvPr>
            <p:ph type="title"/>
          </p:nvPr>
        </p:nvSpPr>
        <p:spPr>
          <a:xfrm>
            <a:off x="0" y="-216663"/>
            <a:ext cx="11682249" cy="1349114"/>
          </a:xfrm>
        </p:spPr>
        <p:txBody>
          <a:bodyPr/>
          <a:lstStyle/>
          <a:p>
            <a:r>
              <a:rPr lang="ja-JP" altLang="en-US" dirty="0"/>
              <a:t>ロジスティック回帰を用いた傾向スコア推定</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9560E966-8C5A-42E5-F42E-E19583FCDBED}"/>
                  </a:ext>
                </a:extLst>
              </p:cNvPr>
              <p:cNvSpPr>
                <a:spLocks noGrp="1"/>
              </p:cNvSpPr>
              <p:nvPr>
                <p:ph idx="1"/>
              </p:nvPr>
            </p:nvSpPr>
            <p:spPr>
              <a:xfrm>
                <a:off x="509751" y="974270"/>
                <a:ext cx="10844050" cy="4626429"/>
              </a:xfrm>
            </p:spPr>
            <p:txBody>
              <a:bodyPr>
                <a:normAutofit lnSpcReduction="10000"/>
              </a:bodyPr>
              <a:lstStyle/>
              <a:p>
                <a:pPr marL="133350" indent="0">
                  <a:buNone/>
                </a:pPr>
                <a:r>
                  <a:rPr kumimoji="1" lang="ja-JP" altLang="en-US" sz="2400" dirty="0"/>
                  <a:t>傾向スコアの推定にはロジスティック回帰</a:t>
                </a:r>
                <a:r>
                  <a:rPr kumimoji="1" lang="en-US" altLang="ja-JP" sz="2400" dirty="0"/>
                  <a:t>[2]</a:t>
                </a:r>
                <a:r>
                  <a:rPr kumimoji="1" lang="ja-JP" altLang="en-US" sz="2400" dirty="0"/>
                  <a:t>が最も用いられる</a:t>
                </a:r>
                <a:endParaRPr kumimoji="1" lang="en-US" altLang="ja-JP" sz="2400" dirty="0"/>
              </a:p>
              <a:p>
                <a:pPr marL="133350" indent="0">
                  <a:buNone/>
                </a:pPr>
                <a:r>
                  <a:rPr lang="en-US" altLang="ja-JP" sz="2400" dirty="0"/>
                  <a:t>				         </a:t>
                </a:r>
                <a:r>
                  <a:rPr lang="ja-JP" altLang="en-US" sz="2400" dirty="0"/>
                  <a:t>しかし</a:t>
                </a:r>
                <a:endParaRPr lang="en-US" altLang="ja-JP" sz="2400" dirty="0"/>
              </a:p>
              <a:p>
                <a:pPr marL="133350" indent="0">
                  <a:buNone/>
                </a:pPr>
                <a:r>
                  <a:rPr lang="ja-JP" altLang="en-US" sz="2400" dirty="0"/>
                  <a:t>傾向スコアの</a:t>
                </a:r>
                <a:r>
                  <a:rPr lang="en-US" altLang="ja-JP" sz="2400" dirty="0"/>
                  <a:t>logit</a:t>
                </a:r>
                <a:r>
                  <a:rPr lang="ja-JP" altLang="en-US" sz="2400" dirty="0"/>
                  <a:t>が共変量の線形関数で表現できない場合</a:t>
                </a:r>
                <a:r>
                  <a:rPr lang="en-US" altLang="ja-JP" sz="2400" dirty="0"/>
                  <a:t>, </a:t>
                </a:r>
                <a:br>
                  <a:rPr lang="en-US" altLang="ja-JP" sz="2400" dirty="0"/>
                </a:br>
                <a:r>
                  <a:rPr lang="ja-JP" altLang="en-US" sz="2400" dirty="0">
                    <a:solidFill>
                      <a:srgbClr val="C00000"/>
                    </a:solidFill>
                  </a:rPr>
                  <a:t>傾向スコアの推定に一致性</a:t>
                </a:r>
                <a:r>
                  <a:rPr lang="ja-JP" altLang="en-US" sz="2400" dirty="0"/>
                  <a:t>がなくなる</a:t>
                </a:r>
                <a:r>
                  <a:rPr lang="en-US" altLang="ja-JP" sz="2400" dirty="0"/>
                  <a:t>[3]</a:t>
                </a:r>
              </a:p>
              <a:p>
                <a:pPr marL="133350" indent="0">
                  <a:buNone/>
                </a:pPr>
                <a:endParaRPr lang="en-US" altLang="ja-JP" sz="2400" b="0" i="0" dirty="0">
                  <a:latin typeface="Cambria Math" panose="02040503050406030204" pitchFamily="18" charset="0"/>
                </a:endParaRPr>
              </a:p>
              <a:p>
                <a:pPr marL="133350" indent="0">
                  <a:buNone/>
                </a:pPr>
                <a14:m>
                  <m:oMathPara xmlns:m="http://schemas.openxmlformats.org/officeDocument/2006/math">
                    <m:oMathParaPr>
                      <m:jc m:val="centerGroup"/>
                    </m:oMathParaPr>
                    <m:oMath xmlns:m="http://schemas.openxmlformats.org/officeDocument/2006/math">
                      <m:r>
                        <m:rPr>
                          <m:sty m:val="p"/>
                        </m:rPr>
                        <a:rPr lang="en-US" altLang="ja-JP" sz="2400" b="0" i="0" smtClean="0">
                          <a:latin typeface="Cambria Math" panose="02040503050406030204" pitchFamily="18" charset="0"/>
                        </a:rPr>
                        <m:t>logit</m:t>
                      </m:r>
                      <m:d>
                        <m:dPr>
                          <m:ctrlPr>
                            <a:rPr lang="en-US" altLang="ja-JP" sz="2400" b="0" i="1" smtClean="0">
                              <a:latin typeface="Cambria Math" panose="02040503050406030204" pitchFamily="18" charset="0"/>
                            </a:rPr>
                          </m:ctrlPr>
                        </m:dPr>
                        <m:e>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𝑒</m:t>
                              </m:r>
                            </m:e>
                          </m:acc>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e>
                          </m:d>
                        </m:e>
                      </m:d>
                      <m:r>
                        <a:rPr lang="en-US" altLang="ja-JP" sz="2400" b="0" i="1" smtClean="0">
                          <a:latin typeface="Cambria Math" panose="02040503050406030204" pitchFamily="18" charset="0"/>
                        </a:rPr>
                        <m:t>=</m:t>
                      </m:r>
                      <m:func>
                        <m:funcPr>
                          <m:ctrlPr>
                            <a:rPr lang="en-US" altLang="ja-JP" sz="2400" i="1" smtClean="0">
                              <a:latin typeface="Cambria Math" panose="02040503050406030204" pitchFamily="18" charset="0"/>
                            </a:rPr>
                          </m:ctrlPr>
                        </m:funcPr>
                        <m:fName>
                          <m:r>
                            <m:rPr>
                              <m:sty m:val="p"/>
                            </m:rPr>
                            <a:rPr lang="en-US" altLang="ja-JP" sz="2400" i="0" smtClean="0">
                              <a:latin typeface="Cambria Math" panose="02040503050406030204" pitchFamily="18" charset="0"/>
                            </a:rPr>
                            <m:t>log</m:t>
                          </m:r>
                        </m:fName>
                        <m:e>
                          <m:f>
                            <m:fPr>
                              <m:ctrlPr>
                                <a:rPr lang="en-US" altLang="ja-JP" sz="2400" i="1" smtClean="0">
                                  <a:latin typeface="Cambria Math" panose="02040503050406030204" pitchFamily="18" charset="0"/>
                                </a:rPr>
                              </m:ctrlPr>
                            </m:fPr>
                            <m:num>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𝑒</m:t>
                                  </m:r>
                                </m:e>
                              </m:acc>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e>
                              </m:d>
                            </m:num>
                            <m:den>
                              <m:r>
                                <a:rPr lang="en-US" altLang="ja-JP" sz="2400" b="0" i="1" smtClean="0">
                                  <a:latin typeface="Cambria Math" panose="02040503050406030204" pitchFamily="18" charset="0"/>
                                </a:rPr>
                                <m:t>1−</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𝑒</m:t>
                                  </m:r>
                                </m:e>
                              </m:acc>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e>
                              </m:d>
                            </m:den>
                          </m:f>
                        </m:e>
                      </m:func>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ja-JP" altLang="en-US" sz="2400" b="0" i="1" smtClean="0">
                              <a:latin typeface="Cambria Math" panose="02040503050406030204" pitchFamily="18" charset="0"/>
                            </a:rPr>
                            <m:t>𝛽</m:t>
                          </m:r>
                        </m:e>
                        <m:sub>
                          <m:r>
                            <a:rPr lang="en-US" altLang="ja-JP" sz="2400" b="0" i="1" smtClean="0">
                              <a:latin typeface="Cambria Math" panose="02040503050406030204" pitchFamily="18" charset="0"/>
                            </a:rPr>
                            <m:t>0</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ja-JP" altLang="en-US" sz="2400" i="1">
                              <a:latin typeface="Cambria Math" panose="02040503050406030204" pitchFamily="18" charset="0"/>
                            </a:rPr>
                            <m:t>𝛽</m:t>
                          </m:r>
                        </m:e>
                        <m:sub>
                          <m:r>
                            <a:rPr lang="en-US" altLang="ja-JP" sz="2400" b="0" i="1" smtClean="0">
                              <a:latin typeface="Cambria Math" panose="02040503050406030204" pitchFamily="18" charset="0"/>
                            </a:rPr>
                            <m:t>1</m:t>
                          </m:r>
                        </m:sub>
                      </m:sSub>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ja-JP" altLang="en-US" sz="2400" i="1">
                              <a:latin typeface="Cambria Math" panose="02040503050406030204" pitchFamily="18" charset="0"/>
                            </a:rPr>
                            <m:t>𝛽</m:t>
                          </m:r>
                        </m:e>
                        <m:sub>
                          <m:r>
                            <a:rPr lang="en-US" altLang="ja-JP" sz="2400" b="0" i="1" smtClean="0">
                              <a:latin typeface="Cambria Math" panose="02040503050406030204" pitchFamily="18" charset="0"/>
                            </a:rPr>
                            <m:t>2</m:t>
                          </m:r>
                        </m:sub>
                      </m:sSub>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2</m:t>
                          </m:r>
                        </m:sub>
                      </m:sSub>
                      <m:r>
                        <a:rPr lang="en-US" altLang="ja-JP" sz="2400" b="0" i="1" smtClean="0">
                          <a:latin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𝑛</m:t>
                          </m:r>
                        </m:sub>
                      </m:sSub>
                      <m:sSub>
                        <m:sSubPr>
                          <m:ctrlPr>
                            <a:rPr lang="en-US" altLang="ja-JP" sz="2400" i="1">
                              <a:latin typeface="Cambria Math" panose="02040503050406030204" pitchFamily="18" charset="0"/>
                            </a:rPr>
                          </m:ctrlPr>
                        </m:sSubPr>
                        <m:e>
                          <m:r>
                            <a:rPr lang="ja-JP" altLang="en-US" sz="2400" i="1">
                              <a:latin typeface="Cambria Math" panose="02040503050406030204" pitchFamily="18" charset="0"/>
                            </a:rPr>
                            <m:t>𝛽</m:t>
                          </m:r>
                        </m:e>
                        <m:sub>
                          <m:r>
                            <a:rPr lang="en-US" altLang="ja-JP" sz="2400" b="0" i="1" smtClean="0">
                              <a:latin typeface="Cambria Math" panose="02040503050406030204" pitchFamily="18" charset="0"/>
                            </a:rPr>
                            <m:t>𝑛</m:t>
                          </m:r>
                        </m:sub>
                      </m:sSub>
                    </m:oMath>
                  </m:oMathPara>
                </a14:m>
                <a:endParaRPr lang="en-US" altLang="ja-JP" sz="2400" b="0" dirty="0"/>
              </a:p>
              <a:p>
                <a:pPr marL="133350" indent="0">
                  <a:buNone/>
                </a:pPr>
                <a:endParaRPr lang="en-US" altLang="ja-JP" sz="2000" dirty="0"/>
              </a:p>
              <a:p>
                <a:pPr marL="133350" indent="0">
                  <a:buNone/>
                </a:pPr>
                <a:r>
                  <a:rPr lang="ja-JP" altLang="en-US" sz="2000" dirty="0"/>
                  <a:t>ここで</a:t>
                </a:r>
                <a14:m>
                  <m:oMath xmlns:m="http://schemas.openxmlformats.org/officeDocument/2006/math">
                    <m:acc>
                      <m:accPr>
                        <m:chr m:val="̂"/>
                        <m:ctrlPr>
                          <a:rPr kumimoji="1" lang="en-US" altLang="ja-JP" sz="2000" b="0" i="1" kern="1200" smtClean="0">
                            <a:solidFill>
                              <a:srgbClr val="000000"/>
                            </a:solidFill>
                            <a:effectLst/>
                            <a:latin typeface="Cambria Math" panose="02040503050406030204" pitchFamily="18" charset="0"/>
                            <a:ea typeface="メイリオ" panose="020B0604030504040204" pitchFamily="50" charset="-128"/>
                          </a:rPr>
                        </m:ctrlPr>
                      </m:accPr>
                      <m:e>
                        <m:r>
                          <a:rPr kumimoji="1" lang="en-US" altLang="ja-JP" sz="2000" b="0" i="1" kern="1200">
                            <a:solidFill>
                              <a:srgbClr val="000000"/>
                            </a:solidFill>
                            <a:effectLst/>
                            <a:latin typeface="Cambria Math" panose="02040503050406030204" pitchFamily="18" charset="0"/>
                            <a:ea typeface="メイリオ" panose="020B0604030504040204" pitchFamily="50" charset="-128"/>
                          </a:rPr>
                          <m:t>𝑒</m:t>
                        </m:r>
                      </m:e>
                    </m:acc>
                    <m:d>
                      <m:dPr>
                        <m:ctrlPr>
                          <a:rPr kumimoji="1" lang="en-US" altLang="ja-JP" sz="2000" b="0" i="1" kern="1200">
                            <a:solidFill>
                              <a:srgbClr val="000000"/>
                            </a:solidFill>
                            <a:effectLst/>
                            <a:latin typeface="Cambria Math" panose="02040503050406030204" pitchFamily="18" charset="0"/>
                            <a:ea typeface="メイリオ" panose="020B0604030504040204" pitchFamily="50" charset="-128"/>
                          </a:rPr>
                        </m:ctrlPr>
                      </m:dPr>
                      <m:e>
                        <m:r>
                          <a:rPr kumimoji="1" lang="en-US" altLang="ja-JP" sz="2000" b="0" i="1" kern="1200">
                            <a:solidFill>
                              <a:srgbClr val="000000"/>
                            </a:solidFill>
                            <a:effectLst/>
                            <a:latin typeface="Cambria Math" panose="02040503050406030204" pitchFamily="18" charset="0"/>
                            <a:ea typeface="メイリオ" panose="020B0604030504040204" pitchFamily="50" charset="-128"/>
                          </a:rPr>
                          <m:t>𝑥</m:t>
                        </m:r>
                      </m:e>
                    </m:d>
                  </m:oMath>
                </a14:m>
                <a:r>
                  <a:rPr lang="ja-JP" altLang="en-US" sz="2000" dirty="0"/>
                  <a:t>は介入を受ける確率</a:t>
                </a:r>
                <a:r>
                  <a:rPr lang="en-US" altLang="ja-JP" sz="2000" dirty="0"/>
                  <a:t>(</a:t>
                </a:r>
                <a:r>
                  <a:rPr lang="ja-JP" altLang="en-US" sz="2000" dirty="0"/>
                  <a:t>傾向スコア</a:t>
                </a:r>
                <a:r>
                  <a:rPr lang="en-US" altLang="ja-JP" sz="2000" dirty="0"/>
                  <a:t>)</a:t>
                </a:r>
                <a:r>
                  <a:rPr lang="ja-JP" altLang="en-US" sz="2000" dirty="0"/>
                  <a:t>の推定値</a:t>
                </a:r>
                <a:r>
                  <a:rPr lang="en-US" altLang="ja-JP" sz="2000" dirty="0"/>
                  <a:t>, </a:t>
                </a:r>
                <a14:m>
                  <m:oMath xmlns:m="http://schemas.openxmlformats.org/officeDocument/2006/math">
                    <m:sSub>
                      <m:sSubPr>
                        <m:ctrlPr>
                          <a:rPr lang="en-US" altLang="ja-JP" sz="2000" i="1">
                            <a:latin typeface="Cambria Math" panose="02040503050406030204" pitchFamily="18" charset="0"/>
                          </a:rPr>
                        </m:ctrlPr>
                      </m:sSubPr>
                      <m:e>
                        <m:r>
                          <a:rPr lang="ja-JP" altLang="en-US" sz="2000" i="1">
                            <a:latin typeface="Cambria Math" panose="02040503050406030204" pitchFamily="18" charset="0"/>
                          </a:rPr>
                          <m:t>𝛽</m:t>
                        </m:r>
                      </m:e>
                      <m:sub>
                        <m:r>
                          <a:rPr lang="en-US" altLang="ja-JP" sz="2000" i="1">
                            <a:latin typeface="Cambria Math" panose="02040503050406030204" pitchFamily="18" charset="0"/>
                          </a:rPr>
                          <m:t>0</m:t>
                        </m:r>
                      </m:sub>
                    </m:sSub>
                  </m:oMath>
                </a14:m>
                <a:r>
                  <a:rPr lang="ja-JP" altLang="en-US" sz="2000" dirty="0"/>
                  <a:t>は定数項</a:t>
                </a:r>
                <a:r>
                  <a:rPr lang="en-US" altLang="ja-JP" sz="2000" dirty="0"/>
                  <a:t>, </a:t>
                </a:r>
                <a14:m>
                  <m:oMath xmlns:m="http://schemas.openxmlformats.org/officeDocument/2006/math">
                    <m:sSub>
                      <m:sSubPr>
                        <m:ctrlPr>
                          <a:rPr lang="en-US" altLang="ja-JP" sz="2000" i="1">
                            <a:latin typeface="Cambria Math" panose="02040503050406030204" pitchFamily="18" charset="0"/>
                          </a:rPr>
                        </m:ctrlPr>
                      </m:sSubPr>
                      <m:e>
                        <m:r>
                          <a:rPr lang="ja-JP" altLang="en-US" sz="2000" i="1">
                            <a:latin typeface="Cambria Math" panose="02040503050406030204" pitchFamily="18" charset="0"/>
                          </a:rPr>
                          <m:t>𝛽</m:t>
                        </m:r>
                      </m:e>
                      <m:sub>
                        <m:r>
                          <a:rPr lang="en-US" altLang="ja-JP" sz="2000" b="0" i="1" smtClean="0">
                            <a:latin typeface="Cambria Math" panose="02040503050406030204" pitchFamily="18" charset="0"/>
                          </a:rPr>
                          <m:t>1</m:t>
                        </m:r>
                      </m:sub>
                    </m:sSub>
                    <m:r>
                      <a:rPr lang="en-US" altLang="ja-JP" sz="2000" b="0" i="1" smtClean="0">
                        <a:latin typeface="Cambria Math" panose="02040503050406030204" pitchFamily="18" charset="0"/>
                      </a:rPr>
                      <m:t>,</m:t>
                    </m:r>
                    <m:r>
                      <a:rPr lang="en-US" altLang="ja-JP" sz="2000" i="1">
                        <a:latin typeface="Cambria Math" panose="02040503050406030204" pitchFamily="18" charset="0"/>
                      </a:rPr>
                      <m:t> </m:t>
                    </m:r>
                    <m:sSub>
                      <m:sSubPr>
                        <m:ctrlPr>
                          <a:rPr lang="en-US" altLang="ja-JP" sz="2000" i="1">
                            <a:latin typeface="Cambria Math" panose="02040503050406030204" pitchFamily="18" charset="0"/>
                          </a:rPr>
                        </m:ctrlPr>
                      </m:sSubPr>
                      <m:e>
                        <m:r>
                          <a:rPr lang="ja-JP" altLang="en-US" sz="2000" i="1">
                            <a:latin typeface="Cambria Math" panose="02040503050406030204" pitchFamily="18" charset="0"/>
                          </a:rPr>
                          <m:t>𝛽</m:t>
                        </m:r>
                      </m:e>
                      <m:sub>
                        <m:r>
                          <a:rPr lang="en-US" altLang="ja-JP" sz="2000" b="0" i="1" smtClean="0">
                            <a:latin typeface="Cambria Math" panose="02040503050406030204" pitchFamily="18" charset="0"/>
                          </a:rPr>
                          <m:t>2</m:t>
                        </m:r>
                      </m:sub>
                    </m:sSub>
                    <m:r>
                      <a:rPr lang="en-US" altLang="ja-JP" sz="2000" b="0" i="1" smtClean="0">
                        <a:latin typeface="Cambria Math" panose="02040503050406030204" pitchFamily="18" charset="0"/>
                      </a:rPr>
                      <m:t>,</m:t>
                    </m:r>
                    <m:r>
                      <a:rPr lang="en-US" altLang="ja-JP" sz="2000" i="1">
                        <a:latin typeface="Cambria Math" panose="02040503050406030204" pitchFamily="18" charset="0"/>
                      </a:rPr>
                      <m:t> </m:t>
                    </m:r>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ja-JP" altLang="en-US" sz="2000" i="1">
                            <a:latin typeface="Cambria Math" panose="02040503050406030204" pitchFamily="18" charset="0"/>
                          </a:rPr>
                          <m:t>𝛽</m:t>
                        </m:r>
                      </m:e>
                      <m:sub>
                        <m:r>
                          <a:rPr lang="en-US" altLang="ja-JP" sz="2000" b="0" i="1" smtClean="0">
                            <a:latin typeface="Cambria Math" panose="02040503050406030204" pitchFamily="18" charset="0"/>
                          </a:rPr>
                          <m:t>𝑛</m:t>
                        </m:r>
                      </m:sub>
                    </m:sSub>
                    <m:r>
                      <a:rPr lang="en-US" altLang="ja-JP" sz="2000" i="1">
                        <a:latin typeface="Cambria Math" panose="02040503050406030204" pitchFamily="18" charset="0"/>
                      </a:rPr>
                      <m:t> </m:t>
                    </m:r>
                  </m:oMath>
                </a14:m>
                <a:r>
                  <a:rPr lang="ja-JP" altLang="en-US" sz="2000" dirty="0"/>
                  <a:t>は各説明変数の回帰係数</a:t>
                </a:r>
                <a:r>
                  <a:rPr lang="en-US" altLang="ja-JP" sz="2000" dirty="0"/>
                  <a:t>,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i="1">
                            <a:latin typeface="Cambria Math" panose="02040503050406030204" pitchFamily="18" charset="0"/>
                          </a:rPr>
                          <m:t>1</m:t>
                        </m:r>
                      </m:sub>
                    </m:sSub>
                    <m:r>
                      <a:rPr lang="en-US" altLang="ja-JP" sz="2000" b="0" i="1" smtClean="0">
                        <a:latin typeface="Cambria Math" panose="02040503050406030204" pitchFamily="18" charset="0"/>
                      </a:rPr>
                      <m:t>,</m:t>
                    </m:r>
                    <m:r>
                      <a:rPr lang="en-US" altLang="ja-JP" sz="2000" i="1">
                        <a:latin typeface="Cambria Math" panose="02040503050406030204" pitchFamily="18" charset="0"/>
                      </a:rPr>
                      <m:t> </m:t>
                    </m:r>
                  </m:oMath>
                </a14:m>
                <a:r>
                  <a:rPr lang="en-US" altLang="ja-JP" sz="2000" dirty="0"/>
                  <a:t>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b="0" i="1" smtClean="0">
                            <a:latin typeface="Cambria Math" panose="02040503050406030204" pitchFamily="18" charset="0"/>
                          </a:rPr>
                          <m:t>2</m:t>
                        </m:r>
                      </m:sub>
                    </m:sSub>
                    <m:r>
                      <a:rPr lang="en-US" altLang="ja-JP" sz="2000" b="0" i="1" smtClean="0">
                        <a:latin typeface="Cambria Math" panose="02040503050406030204" pitchFamily="18" charset="0"/>
                      </a:rPr>
                      <m:t>,</m:t>
                    </m:r>
                    <m:r>
                      <a:rPr lang="en-US" altLang="ja-JP" sz="2000" i="1">
                        <a:latin typeface="Cambria Math" panose="02040503050406030204" pitchFamily="18" charset="0"/>
                      </a:rPr>
                      <m:t> </m:t>
                    </m:r>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b="0" i="1" smtClean="0">
                            <a:latin typeface="Cambria Math" panose="02040503050406030204" pitchFamily="18" charset="0"/>
                          </a:rPr>
                          <m:t>𝑛</m:t>
                        </m:r>
                      </m:sub>
                    </m:sSub>
                    <m:r>
                      <a:rPr lang="en-US" altLang="ja-JP" sz="2000" i="1">
                        <a:latin typeface="Cambria Math" panose="02040503050406030204" pitchFamily="18" charset="0"/>
                      </a:rPr>
                      <m:t> </m:t>
                    </m:r>
                  </m:oMath>
                </a14:m>
                <a:r>
                  <a:rPr lang="ja-JP" altLang="en-US" sz="2000" dirty="0"/>
                  <a:t>は説明変数である</a:t>
                </a:r>
                <a:r>
                  <a:rPr lang="en-US" altLang="ja-JP" sz="2000" dirty="0"/>
                  <a:t>.</a:t>
                </a:r>
              </a:p>
              <a:p>
                <a:pPr marL="133350" indent="0">
                  <a:buNone/>
                </a:pPr>
                <a:endParaRPr lang="en-US" altLang="ja-JP" sz="1200" dirty="0"/>
              </a:p>
              <a:p>
                <a:pPr marL="133350" indent="0">
                  <a:buNone/>
                </a:pPr>
                <a:r>
                  <a:rPr lang="ja-JP" altLang="en-US" sz="2400" dirty="0"/>
                  <a:t>因果効果推定の精度は傾向スコア推定の精度に大きく依存する</a:t>
                </a:r>
                <a:r>
                  <a:rPr lang="en-US" altLang="ja-JP" sz="2400" dirty="0"/>
                  <a:t>[4,5] </a:t>
                </a:r>
                <a:r>
                  <a:rPr lang="ja-JP" altLang="en-US" sz="2400" dirty="0"/>
                  <a:t>ため</a:t>
                </a:r>
                <a:r>
                  <a:rPr lang="en-US" altLang="ja-JP" sz="2400" dirty="0"/>
                  <a:t>, </a:t>
                </a:r>
                <a:br>
                  <a:rPr lang="en-US" altLang="ja-JP" sz="2400" dirty="0"/>
                </a:br>
                <a:r>
                  <a:rPr lang="ja-JP" altLang="en-US" sz="2400" dirty="0"/>
                  <a:t>この手法は適さない</a:t>
                </a:r>
                <a:endParaRPr lang="en-US" altLang="ja-JP" sz="2400" dirty="0"/>
              </a:p>
            </p:txBody>
          </p:sp>
        </mc:Choice>
        <mc:Fallback xmlns="">
          <p:sp>
            <p:nvSpPr>
              <p:cNvPr id="3" name="コンテンツ プレースホルダー 2">
                <a:extLst>
                  <a:ext uri="{FF2B5EF4-FFF2-40B4-BE49-F238E27FC236}">
                    <a16:creationId xmlns:a16="http://schemas.microsoft.com/office/drawing/2014/main" id="{9560E966-8C5A-42E5-F42E-E19583FCDBED}"/>
                  </a:ext>
                </a:extLst>
              </p:cNvPr>
              <p:cNvSpPr>
                <a:spLocks noGrp="1" noRot="1" noChangeAspect="1" noMove="1" noResize="1" noEditPoints="1" noAdjustHandles="1" noChangeArrowheads="1" noChangeShapeType="1" noTextEdit="1"/>
              </p:cNvSpPr>
              <p:nvPr>
                <p:ph idx="1"/>
              </p:nvPr>
            </p:nvSpPr>
            <p:spPr>
              <a:xfrm>
                <a:off x="509751" y="974270"/>
                <a:ext cx="10844050" cy="4626429"/>
              </a:xfrm>
              <a:blipFill>
                <a:blip r:embed="rId3"/>
                <a:stretch>
                  <a:fillRect t="-2767" b="-2899"/>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F825957E-443A-8C59-3D9F-180EBA46F98B}"/>
              </a:ext>
            </a:extLst>
          </p:cNvPr>
          <p:cNvSpPr txBox="1"/>
          <p:nvPr/>
        </p:nvSpPr>
        <p:spPr>
          <a:xfrm>
            <a:off x="1" y="5753764"/>
            <a:ext cx="12192000" cy="1169551"/>
          </a:xfrm>
          <a:prstGeom prst="rect">
            <a:avLst/>
          </a:prstGeom>
          <a:noFill/>
        </p:spPr>
        <p:txBody>
          <a:bodyPr wrap="square" rtlCol="0">
            <a:spAutoFit/>
          </a:bodyPr>
          <a:lstStyle/>
          <a:p>
            <a:r>
              <a:rPr kumimoji="1" lang="en-US" altLang="ja-JP" sz="1400" dirty="0"/>
              <a:t>[</a:t>
            </a:r>
            <a:r>
              <a:rPr lang="en-US" altLang="ja-JP" sz="1400" dirty="0"/>
              <a:t>3</a:t>
            </a:r>
            <a:r>
              <a:rPr kumimoji="1" lang="en-US" altLang="ja-JP" sz="1400" dirty="0"/>
              <a:t>] </a:t>
            </a:r>
            <a:r>
              <a:rPr lang="en" altLang="ja-JP" sz="1400" dirty="0" err="1">
                <a:effectLst/>
              </a:rPr>
              <a:t>Sant’Anna</a:t>
            </a:r>
            <a:r>
              <a:rPr lang="en" altLang="ja-JP" sz="1400" dirty="0">
                <a:effectLst/>
              </a:rPr>
              <a:t>, P. H., Song, X., and Xu, Q. Covariate distribution balance via propensity scores.  </a:t>
            </a:r>
            <a:r>
              <a:rPr lang="en" altLang="ja-JP" sz="1400" i="1" dirty="0">
                <a:effectLst/>
              </a:rPr>
              <a:t>Journal of Applied Econometrics</a:t>
            </a:r>
            <a:r>
              <a:rPr lang="en" altLang="ja-JP" sz="1400" dirty="0">
                <a:effectLst/>
              </a:rPr>
              <a:t>, 37(6):1093–1120, 2022. </a:t>
            </a:r>
          </a:p>
          <a:p>
            <a:r>
              <a:rPr lang="en" altLang="ja-JP" sz="1400" dirty="0"/>
              <a:t>[4] </a:t>
            </a:r>
            <a:r>
              <a:rPr lang="en" altLang="ja-JP" sz="1400" dirty="0">
                <a:effectLst/>
              </a:rPr>
              <a:t>Hainmueller, J. Entropy balancing for causal effects: A multivariate reweighting method to produce balanced samples in observational studies. </a:t>
            </a:r>
            <a:r>
              <a:rPr lang="en" altLang="ja-JP" sz="1400" i="1" dirty="0">
                <a:effectLst/>
              </a:rPr>
              <a:t>Political analysis</a:t>
            </a:r>
            <a:r>
              <a:rPr lang="en" altLang="ja-JP" sz="1400" dirty="0">
                <a:effectLst/>
              </a:rPr>
              <a:t>, 20 (1):25–46, 2012. </a:t>
            </a:r>
          </a:p>
          <a:p>
            <a:r>
              <a:rPr lang="en" altLang="ja-JP" sz="1400" dirty="0"/>
              <a:t>[5] </a:t>
            </a:r>
            <a:r>
              <a:rPr lang="en" altLang="ja-JP" sz="1400" dirty="0">
                <a:effectLst/>
              </a:rPr>
              <a:t>Imai, K. and </a:t>
            </a:r>
            <a:r>
              <a:rPr lang="en" altLang="ja-JP" sz="1400" dirty="0" err="1">
                <a:effectLst/>
              </a:rPr>
              <a:t>Ratkovic</a:t>
            </a:r>
            <a:r>
              <a:rPr lang="en" altLang="ja-JP" sz="1400" dirty="0">
                <a:effectLst/>
              </a:rPr>
              <a:t>, M. Covariate balancing propensity score. </a:t>
            </a:r>
            <a:r>
              <a:rPr lang="en" altLang="ja-JP" sz="1400" i="1" dirty="0">
                <a:effectLst/>
              </a:rPr>
              <a:t>Journal of the Royal Statistical Society: Series B (Statistical Methodology)</a:t>
            </a:r>
            <a:r>
              <a:rPr lang="en" altLang="ja-JP" sz="1400" dirty="0">
                <a:effectLst/>
              </a:rPr>
              <a:t>, 76(1):243–263, 2014. </a:t>
            </a:r>
            <a:endParaRPr lang="en" altLang="ja-JP" sz="1400" dirty="0"/>
          </a:p>
        </p:txBody>
      </p:sp>
    </p:spTree>
    <p:extLst>
      <p:ext uri="{BB962C8B-B14F-4D97-AF65-F5344CB8AC3E}">
        <p14:creationId xmlns:p14="http://schemas.microsoft.com/office/powerpoint/2010/main" val="1019435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4B577B-87F2-D7C7-3801-9546B7531B8E}"/>
              </a:ext>
            </a:extLst>
          </p:cNvPr>
          <p:cNvSpPr>
            <a:spLocks noGrp="1"/>
          </p:cNvSpPr>
          <p:nvPr>
            <p:ph type="title"/>
          </p:nvPr>
        </p:nvSpPr>
        <p:spPr>
          <a:xfrm>
            <a:off x="0" y="0"/>
            <a:ext cx="11783627" cy="887267"/>
          </a:xfrm>
        </p:spPr>
        <p:txBody>
          <a:bodyPr/>
          <a:lstStyle/>
          <a:p>
            <a:r>
              <a:rPr kumimoji="1" lang="ja-JP" altLang="en-US" dirty="0"/>
              <a:t>機械学習を用いた傾向スコア推定</a:t>
            </a:r>
          </a:p>
        </p:txBody>
      </p:sp>
      <p:sp>
        <p:nvSpPr>
          <p:cNvPr id="3" name="コンテンツ プレースホルダー 2">
            <a:extLst>
              <a:ext uri="{FF2B5EF4-FFF2-40B4-BE49-F238E27FC236}">
                <a16:creationId xmlns:a16="http://schemas.microsoft.com/office/drawing/2014/main" id="{F18CF411-B403-76EE-BFD8-7A1434AB820B}"/>
              </a:ext>
            </a:extLst>
          </p:cNvPr>
          <p:cNvSpPr>
            <a:spLocks noGrp="1"/>
          </p:cNvSpPr>
          <p:nvPr>
            <p:ph idx="1"/>
          </p:nvPr>
        </p:nvSpPr>
        <p:spPr>
          <a:xfrm>
            <a:off x="700077" y="1907627"/>
            <a:ext cx="10791845" cy="4813847"/>
          </a:xfrm>
        </p:spPr>
        <p:txBody>
          <a:bodyPr>
            <a:normAutofit/>
          </a:bodyPr>
          <a:lstStyle/>
          <a:p>
            <a:r>
              <a:rPr lang="ja-JP" altLang="en-US" dirty="0"/>
              <a:t>勾配ブースティング</a:t>
            </a:r>
            <a:r>
              <a:rPr lang="en-US" altLang="ja-JP" dirty="0"/>
              <a:t>[6]</a:t>
            </a:r>
            <a:endParaRPr kumimoji="1" lang="en-US" altLang="ja-JP" dirty="0"/>
          </a:p>
          <a:p>
            <a:r>
              <a:rPr kumimoji="1" lang="ja-JP" altLang="en-US" dirty="0"/>
              <a:t>ニューラルネットワーク</a:t>
            </a:r>
            <a:r>
              <a:rPr kumimoji="1" lang="en-US" altLang="ja-JP" dirty="0"/>
              <a:t>[7]</a:t>
            </a:r>
          </a:p>
          <a:p>
            <a:r>
              <a:rPr kumimoji="1" lang="ja-JP" altLang="en-US" dirty="0"/>
              <a:t>決定木</a:t>
            </a:r>
            <a:r>
              <a:rPr kumimoji="1" lang="en-US" altLang="ja-JP" dirty="0"/>
              <a:t>[7,8]</a:t>
            </a:r>
          </a:p>
          <a:p>
            <a:pPr marL="133350" indent="0">
              <a:buNone/>
            </a:pPr>
            <a:r>
              <a:rPr lang="ja-JP" altLang="en-US" dirty="0"/>
              <a:t>などの手法が知られているが</a:t>
            </a:r>
            <a:r>
              <a:rPr lang="en-US" altLang="ja-JP" dirty="0"/>
              <a:t>, </a:t>
            </a:r>
            <a:r>
              <a:rPr lang="ja-JP" altLang="en-US" dirty="0"/>
              <a:t>漸近的に真の確率を推定する保証がない</a:t>
            </a:r>
            <a:endParaRPr kumimoji="1" lang="en-US" altLang="ja-JP" dirty="0"/>
          </a:p>
        </p:txBody>
      </p:sp>
      <p:sp>
        <p:nvSpPr>
          <p:cNvPr id="4" name="テキスト ボックス 3">
            <a:extLst>
              <a:ext uri="{FF2B5EF4-FFF2-40B4-BE49-F238E27FC236}">
                <a16:creationId xmlns:a16="http://schemas.microsoft.com/office/drawing/2014/main" id="{3D647369-AD08-3F58-BE8A-443AD5DB6FC0}"/>
              </a:ext>
            </a:extLst>
          </p:cNvPr>
          <p:cNvSpPr txBox="1"/>
          <p:nvPr/>
        </p:nvSpPr>
        <p:spPr>
          <a:xfrm>
            <a:off x="246580" y="5257385"/>
            <a:ext cx="12094529" cy="2308324"/>
          </a:xfrm>
          <a:prstGeom prst="rect">
            <a:avLst/>
          </a:prstGeom>
          <a:noFill/>
        </p:spPr>
        <p:txBody>
          <a:bodyPr wrap="none" rtlCol="0">
            <a:spAutoFit/>
          </a:bodyPr>
          <a:lstStyle/>
          <a:p>
            <a:r>
              <a:rPr kumimoji="1" lang="en-US" altLang="ja-JP" sz="1600" dirty="0"/>
              <a:t>[6]</a:t>
            </a:r>
            <a:r>
              <a:rPr lang="en" altLang="ja-JP" sz="1600" dirty="0">
                <a:effectLst/>
              </a:rPr>
              <a:t> McCaffrey, D. F.; Ridgeway, G.; and </a:t>
            </a:r>
            <a:r>
              <a:rPr lang="en" altLang="ja-JP" sz="1600" dirty="0" err="1">
                <a:effectLst/>
              </a:rPr>
              <a:t>Morral</a:t>
            </a:r>
            <a:r>
              <a:rPr lang="en" altLang="ja-JP" sz="1600" dirty="0">
                <a:effectLst/>
              </a:rPr>
              <a:t>, A. R. 2004. Propensity score estimation with boosted regression for evaluating </a:t>
            </a:r>
            <a:br>
              <a:rPr lang="en" altLang="ja-JP" sz="1600" dirty="0">
                <a:effectLst/>
              </a:rPr>
            </a:br>
            <a:r>
              <a:rPr lang="en" altLang="ja-JP" sz="1600" dirty="0">
                <a:effectLst/>
              </a:rPr>
              <a:t>causal effects in observational studies. </a:t>
            </a:r>
            <a:r>
              <a:rPr lang="en" altLang="ja-JP" sz="1600" i="1" dirty="0">
                <a:effectLst/>
              </a:rPr>
              <a:t>Psychological methods</a:t>
            </a:r>
            <a:r>
              <a:rPr lang="en" altLang="ja-JP" sz="1600" dirty="0">
                <a:effectLst/>
              </a:rPr>
              <a:t>, 9(4): 403. </a:t>
            </a:r>
          </a:p>
          <a:p>
            <a:r>
              <a:rPr lang="en" altLang="ja-JP" sz="1600" dirty="0"/>
              <a:t>[7] </a:t>
            </a:r>
            <a:r>
              <a:rPr lang="en" altLang="ja-JP" sz="1600" dirty="0">
                <a:effectLst/>
              </a:rPr>
              <a:t>Setoguchi, S.; Schneeweiss, S.; Brookhart, M. A.; Glynn, R. J.; and Cook, E. F. 2008. Evaluating uses of data mining techniques </a:t>
            </a:r>
            <a:br>
              <a:rPr lang="en" altLang="ja-JP" sz="1600" dirty="0">
                <a:effectLst/>
              </a:rPr>
            </a:br>
            <a:r>
              <a:rPr lang="en" altLang="ja-JP" sz="1600" dirty="0">
                <a:effectLst/>
              </a:rPr>
              <a:t>in propensity score estimation: a simulation study. </a:t>
            </a:r>
            <a:r>
              <a:rPr lang="en" altLang="ja-JP" sz="1600" i="1" dirty="0">
                <a:effectLst/>
              </a:rPr>
              <a:t>Pharmacoepidemiology and drug safety</a:t>
            </a:r>
            <a:r>
              <a:rPr lang="en" altLang="ja-JP" sz="1600" dirty="0">
                <a:effectLst/>
              </a:rPr>
              <a:t>, 17(6): 546– 555. </a:t>
            </a:r>
          </a:p>
          <a:p>
            <a:r>
              <a:rPr lang="en" altLang="ja-JP" sz="1600" dirty="0"/>
              <a:t>[8] </a:t>
            </a:r>
            <a:r>
              <a:rPr lang="en" altLang="ja-JP" sz="1600" dirty="0">
                <a:effectLst/>
              </a:rPr>
              <a:t>Westreich, D.; Lessler, J.; and Funk, M. J. 2010. Propensity score estimation: machine learning and classification methods as</a:t>
            </a:r>
            <a:br>
              <a:rPr lang="en" altLang="ja-JP" sz="1600" dirty="0">
                <a:effectLst/>
              </a:rPr>
            </a:br>
            <a:r>
              <a:rPr lang="en" altLang="ja-JP" sz="1600" dirty="0">
                <a:effectLst/>
              </a:rPr>
              <a:t> alternatives to logistic regression. </a:t>
            </a:r>
            <a:r>
              <a:rPr lang="en" altLang="ja-JP" sz="1600" i="1" dirty="0">
                <a:effectLst/>
              </a:rPr>
              <a:t>Journal of clinical epidemiology</a:t>
            </a:r>
            <a:r>
              <a:rPr lang="en" altLang="ja-JP" sz="1600" dirty="0">
                <a:effectLst/>
              </a:rPr>
              <a:t>, 63(8). </a:t>
            </a:r>
            <a:endParaRPr lang="en" altLang="ja-JP" sz="1600" dirty="0"/>
          </a:p>
          <a:p>
            <a:endParaRPr lang="en" altLang="ja-JP" sz="1600" dirty="0"/>
          </a:p>
          <a:p>
            <a:endParaRPr lang="en" altLang="ja-JP" sz="1600" dirty="0"/>
          </a:p>
          <a:p>
            <a:endParaRPr kumimoji="1" lang="ja-JP" altLang="en-US" sz="1600" dirty="0"/>
          </a:p>
        </p:txBody>
      </p:sp>
    </p:spTree>
    <p:extLst>
      <p:ext uri="{BB962C8B-B14F-4D97-AF65-F5344CB8AC3E}">
        <p14:creationId xmlns:p14="http://schemas.microsoft.com/office/powerpoint/2010/main" val="3260992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37B12D-861E-293F-B06C-3065C58A3A95}"/>
              </a:ext>
            </a:extLst>
          </p:cNvPr>
          <p:cNvSpPr>
            <a:spLocks noGrp="1"/>
          </p:cNvSpPr>
          <p:nvPr>
            <p:ph type="title"/>
          </p:nvPr>
        </p:nvSpPr>
        <p:spPr/>
        <p:txBody>
          <a:bodyPr/>
          <a:lstStyle/>
          <a:p>
            <a:r>
              <a:rPr lang="ja-JP" altLang="en-US" dirty="0"/>
              <a:t>研究の目的</a:t>
            </a:r>
            <a:endParaRPr kumimoji="1" lang="ja-JP" altLang="en-US" dirty="0"/>
          </a:p>
        </p:txBody>
      </p:sp>
      <p:sp>
        <p:nvSpPr>
          <p:cNvPr id="3" name="コンテンツ プレースホルダー 2">
            <a:extLst>
              <a:ext uri="{FF2B5EF4-FFF2-40B4-BE49-F238E27FC236}">
                <a16:creationId xmlns:a16="http://schemas.microsoft.com/office/drawing/2014/main" id="{A70135EB-B088-8A41-4859-7F28FB3D1C28}"/>
              </a:ext>
            </a:extLst>
          </p:cNvPr>
          <p:cNvSpPr>
            <a:spLocks noGrp="1"/>
          </p:cNvSpPr>
          <p:nvPr>
            <p:ph idx="1"/>
          </p:nvPr>
        </p:nvSpPr>
        <p:spPr>
          <a:xfrm>
            <a:off x="838200" y="1231641"/>
            <a:ext cx="10515600" cy="4945322"/>
          </a:xfrm>
        </p:spPr>
        <p:txBody>
          <a:bodyPr/>
          <a:lstStyle/>
          <a:p>
            <a:pPr marL="0" indent="0">
              <a:buNone/>
            </a:pPr>
            <a:r>
              <a:rPr kumimoji="1" lang="ja-JP" altLang="en-US" sz="3200" dirty="0"/>
              <a:t>傾向スコアを利用して平均介入効果</a:t>
            </a:r>
            <a:r>
              <a:rPr kumimoji="1" lang="en-US" altLang="ja-JP" sz="3200" dirty="0"/>
              <a:t>(ATE)</a:t>
            </a:r>
            <a:r>
              <a:rPr kumimoji="1" lang="ja-JP" altLang="en-US" sz="3200" dirty="0"/>
              <a:t>を</a:t>
            </a:r>
            <a:br>
              <a:rPr kumimoji="1" lang="en-US" altLang="ja-JP" sz="3200" dirty="0"/>
            </a:br>
            <a:r>
              <a:rPr kumimoji="1" lang="ja-JP" altLang="en-US" sz="3200" dirty="0"/>
              <a:t>高精度に推定したい</a:t>
            </a:r>
            <a:endParaRPr lang="en-US" altLang="ja-JP" dirty="0"/>
          </a:p>
          <a:p>
            <a:pPr marL="0" indent="0">
              <a:buNone/>
            </a:pPr>
            <a:endParaRPr kumimoji="1"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kumimoji="1" lang="en-US" altLang="ja-JP" dirty="0"/>
          </a:p>
          <a:p>
            <a:pPr marL="133350" indent="0">
              <a:buNone/>
            </a:pPr>
            <a:r>
              <a:rPr kumimoji="1" lang="ja-JP" altLang="en-US" dirty="0"/>
              <a:t>介入</a:t>
            </a:r>
            <a:r>
              <a:rPr kumimoji="1" lang="en-US" altLang="ja-JP" dirty="0"/>
              <a:t>z</a:t>
            </a:r>
            <a:r>
              <a:rPr kumimoji="1" lang="ja-JP" altLang="en-US" dirty="0"/>
              <a:t>を受けるかどうかを目的変数とし</a:t>
            </a:r>
            <a:r>
              <a:rPr kumimoji="1" lang="en-US" altLang="ja-JP" dirty="0"/>
              <a:t>, </a:t>
            </a:r>
            <a:r>
              <a:rPr lang="ja-JP" altLang="en-US" dirty="0"/>
              <a:t>共変量</a:t>
            </a:r>
            <a:r>
              <a:rPr lang="en-US" altLang="ja-JP" dirty="0"/>
              <a:t>x</a:t>
            </a:r>
            <a:r>
              <a:rPr lang="ja-JP" altLang="en-US" dirty="0"/>
              <a:t>と結果変数</a:t>
            </a:r>
            <a:r>
              <a:rPr lang="en-US" altLang="ja-JP" dirty="0"/>
              <a:t>y</a:t>
            </a:r>
            <a:r>
              <a:rPr lang="ja-JP" altLang="en-US" dirty="0"/>
              <a:t>を説明変数とした</a:t>
            </a:r>
            <a:r>
              <a:rPr lang="ja-JP" altLang="en-US" dirty="0">
                <a:solidFill>
                  <a:srgbClr val="C00000"/>
                </a:solidFill>
              </a:rPr>
              <a:t>真の分類確率に漸近的に一致するベイジアンネットワーク分類器</a:t>
            </a:r>
            <a:r>
              <a:rPr lang="ja-JP" altLang="en-US" dirty="0"/>
              <a:t>を利用し</a:t>
            </a:r>
            <a:r>
              <a:rPr lang="en-US" altLang="ja-JP" dirty="0"/>
              <a:t>, </a:t>
            </a:r>
            <a:r>
              <a:rPr lang="ja-JP" altLang="en-US" dirty="0"/>
              <a:t>傾向スコアを推定する</a:t>
            </a:r>
            <a:endParaRPr lang="en-US" altLang="ja-JP" dirty="0"/>
          </a:p>
          <a:p>
            <a:pPr marL="0" indent="0">
              <a:buNone/>
            </a:pPr>
            <a:endParaRPr kumimoji="1" lang="ja-JP" altLang="en-US" dirty="0"/>
          </a:p>
        </p:txBody>
      </p:sp>
      <p:sp>
        <p:nvSpPr>
          <p:cNvPr id="4" name="タイトル 1">
            <a:extLst>
              <a:ext uri="{FF2B5EF4-FFF2-40B4-BE49-F238E27FC236}">
                <a16:creationId xmlns:a16="http://schemas.microsoft.com/office/drawing/2014/main" id="{032CE1E5-8BB7-0DC3-7EB8-84BE1F61CB6C}"/>
              </a:ext>
            </a:extLst>
          </p:cNvPr>
          <p:cNvSpPr txBox="1">
            <a:spLocks/>
          </p:cNvSpPr>
          <p:nvPr/>
        </p:nvSpPr>
        <p:spPr>
          <a:xfrm>
            <a:off x="408372" y="3910546"/>
            <a:ext cx="10515600" cy="8273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b="1" kern="1200">
                <a:solidFill>
                  <a:schemeClr val="tx1"/>
                </a:solidFill>
                <a:latin typeface="+mj-lt"/>
                <a:ea typeface="+mj-ea"/>
                <a:cs typeface="+mj-cs"/>
              </a:defRPr>
            </a:lvl1pPr>
          </a:lstStyle>
          <a:p>
            <a:r>
              <a:rPr lang="ja-JP" altLang="en-US" dirty="0"/>
              <a:t>提案手法</a:t>
            </a:r>
          </a:p>
        </p:txBody>
      </p:sp>
      <p:sp>
        <p:nvSpPr>
          <p:cNvPr id="6" name="四角形: 角を丸くする 5">
            <a:extLst>
              <a:ext uri="{FF2B5EF4-FFF2-40B4-BE49-F238E27FC236}">
                <a16:creationId xmlns:a16="http://schemas.microsoft.com/office/drawing/2014/main" id="{19336F46-F8CD-DFC4-758C-5EB05AA3557A}"/>
              </a:ext>
            </a:extLst>
          </p:cNvPr>
          <p:cNvSpPr/>
          <p:nvPr/>
        </p:nvSpPr>
        <p:spPr>
          <a:xfrm>
            <a:off x="1333655" y="2302328"/>
            <a:ext cx="2174033" cy="1115008"/>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a:t>機械学習手法</a:t>
            </a:r>
          </a:p>
        </p:txBody>
      </p:sp>
      <p:sp>
        <p:nvSpPr>
          <p:cNvPr id="7" name="四角形: 角を丸くする 6">
            <a:extLst>
              <a:ext uri="{FF2B5EF4-FFF2-40B4-BE49-F238E27FC236}">
                <a16:creationId xmlns:a16="http://schemas.microsoft.com/office/drawing/2014/main" id="{4F3DDFD7-2475-D207-9787-A0BA62721BB1}"/>
              </a:ext>
            </a:extLst>
          </p:cNvPr>
          <p:cNvSpPr/>
          <p:nvPr/>
        </p:nvSpPr>
        <p:spPr>
          <a:xfrm>
            <a:off x="5415485" y="2326433"/>
            <a:ext cx="2174033" cy="1115008"/>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a:t>傾向スコア</a:t>
            </a:r>
          </a:p>
        </p:txBody>
      </p:sp>
      <p:sp>
        <p:nvSpPr>
          <p:cNvPr id="8" name="四角形: 角を丸くする 7">
            <a:extLst>
              <a:ext uri="{FF2B5EF4-FFF2-40B4-BE49-F238E27FC236}">
                <a16:creationId xmlns:a16="http://schemas.microsoft.com/office/drawing/2014/main" id="{D764005B-19AD-2422-F5CF-6C76652AF471}"/>
              </a:ext>
            </a:extLst>
          </p:cNvPr>
          <p:cNvSpPr/>
          <p:nvPr/>
        </p:nvSpPr>
        <p:spPr>
          <a:xfrm>
            <a:off x="9340873" y="2338697"/>
            <a:ext cx="2174033" cy="1115008"/>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a:t>平均介入効果</a:t>
            </a:r>
            <a:br>
              <a:rPr kumimoji="1" lang="en-US" altLang="ja-JP" sz="2400" dirty="0"/>
            </a:br>
            <a:r>
              <a:rPr kumimoji="1" lang="en-US" altLang="ja-JP" sz="2400" dirty="0"/>
              <a:t>(ATE)</a:t>
            </a:r>
            <a:endParaRPr kumimoji="1" lang="ja-JP" altLang="en-US" sz="2400" dirty="0"/>
          </a:p>
        </p:txBody>
      </p:sp>
      <p:sp>
        <p:nvSpPr>
          <p:cNvPr id="9" name="矢印: 右 8">
            <a:extLst>
              <a:ext uri="{FF2B5EF4-FFF2-40B4-BE49-F238E27FC236}">
                <a16:creationId xmlns:a16="http://schemas.microsoft.com/office/drawing/2014/main" id="{FA65A2A7-871F-EDB6-655E-0227DC736ADF}"/>
              </a:ext>
            </a:extLst>
          </p:cNvPr>
          <p:cNvSpPr/>
          <p:nvPr/>
        </p:nvSpPr>
        <p:spPr>
          <a:xfrm>
            <a:off x="3894596" y="2396800"/>
            <a:ext cx="1305975" cy="926063"/>
          </a:xfrm>
          <a:prstGeom prst="rightArrow">
            <a:avLst/>
          </a:prstGeom>
          <a:solidFill>
            <a:schemeClr val="accent6">
              <a:lumMod val="20000"/>
              <a:lumOff val="80000"/>
            </a:schemeClr>
          </a:solid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rPr>
              <a:t>推定</a:t>
            </a:r>
            <a:endParaRPr kumimoji="1" lang="ja-JP" altLang="en-US" sz="2400" dirty="0">
              <a:solidFill>
                <a:schemeClr val="tx1"/>
              </a:solidFill>
            </a:endParaRPr>
          </a:p>
        </p:txBody>
      </p:sp>
      <p:sp>
        <p:nvSpPr>
          <p:cNvPr id="15" name="矢印: 右 14">
            <a:extLst>
              <a:ext uri="{FF2B5EF4-FFF2-40B4-BE49-F238E27FC236}">
                <a16:creationId xmlns:a16="http://schemas.microsoft.com/office/drawing/2014/main" id="{B3BF8A94-EB0F-D0E2-7C45-AB2E18A706F3}"/>
              </a:ext>
            </a:extLst>
          </p:cNvPr>
          <p:cNvSpPr/>
          <p:nvPr/>
        </p:nvSpPr>
        <p:spPr>
          <a:xfrm>
            <a:off x="7812208" y="2396800"/>
            <a:ext cx="1305975" cy="926063"/>
          </a:xfrm>
          <a:prstGeom prst="rightArrow">
            <a:avLst/>
          </a:prstGeom>
          <a:solidFill>
            <a:schemeClr val="accent6">
              <a:lumMod val="20000"/>
              <a:lumOff val="80000"/>
            </a:schemeClr>
          </a:solid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rPr>
              <a:t>推定</a:t>
            </a:r>
            <a:endParaRPr kumimoji="1" lang="ja-JP" altLang="en-US" sz="2400" dirty="0">
              <a:solidFill>
                <a:schemeClr val="tx1"/>
              </a:solidFill>
            </a:endParaRPr>
          </a:p>
        </p:txBody>
      </p:sp>
      <p:cxnSp>
        <p:nvCxnSpPr>
          <p:cNvPr id="11" name="直線コネクタ 10">
            <a:extLst>
              <a:ext uri="{FF2B5EF4-FFF2-40B4-BE49-F238E27FC236}">
                <a16:creationId xmlns:a16="http://schemas.microsoft.com/office/drawing/2014/main" id="{AC93BFC2-5187-C0E8-CA41-68F926FA6287}"/>
              </a:ext>
            </a:extLst>
          </p:cNvPr>
          <p:cNvCxnSpPr>
            <a:cxnSpLocks/>
          </p:cNvCxnSpPr>
          <p:nvPr/>
        </p:nvCxnSpPr>
        <p:spPr>
          <a:xfrm>
            <a:off x="408372" y="4560579"/>
            <a:ext cx="2483496" cy="0"/>
          </a:xfrm>
          <a:prstGeom prst="line">
            <a:avLst/>
          </a:prstGeom>
          <a:ln w="381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256E6F36-A806-DF68-A1DF-BC7CC957F842}"/>
              </a:ext>
            </a:extLst>
          </p:cNvPr>
          <p:cNvSpPr txBox="1"/>
          <p:nvPr/>
        </p:nvSpPr>
        <p:spPr>
          <a:xfrm>
            <a:off x="9715188" y="1842535"/>
            <a:ext cx="2286313" cy="523220"/>
          </a:xfrm>
          <a:prstGeom prst="rect">
            <a:avLst/>
          </a:prstGeom>
          <a:noFill/>
        </p:spPr>
        <p:txBody>
          <a:bodyPr wrap="square" rtlCol="0">
            <a:spAutoFit/>
          </a:bodyPr>
          <a:lstStyle/>
          <a:p>
            <a:r>
              <a:rPr kumimoji="1" lang="ja-JP" altLang="en-US" sz="2800" dirty="0">
                <a:solidFill>
                  <a:srgbClr val="C00000"/>
                </a:solidFill>
              </a:rPr>
              <a:t>精度向上</a:t>
            </a:r>
          </a:p>
        </p:txBody>
      </p:sp>
    </p:spTree>
    <p:extLst>
      <p:ext uri="{BB962C8B-B14F-4D97-AF65-F5344CB8AC3E}">
        <p14:creationId xmlns:p14="http://schemas.microsoft.com/office/powerpoint/2010/main" val="3497162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7E5A36-8677-5D5D-B703-91B4DE186F1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2C9B4A2-D164-E12B-D52E-40495C07E5DA}"/>
              </a:ext>
            </a:extLst>
          </p:cNvPr>
          <p:cNvSpPr>
            <a:spLocks noGrp="1"/>
          </p:cNvSpPr>
          <p:nvPr>
            <p:ph type="title"/>
          </p:nvPr>
        </p:nvSpPr>
        <p:spPr/>
        <p:txBody>
          <a:bodyPr/>
          <a:lstStyle/>
          <a:p>
            <a:r>
              <a:rPr lang="ja-JP" altLang="en-US" dirty="0">
                <a:latin typeface="メイリオ" panose="020B0604030504040204" pitchFamily="50" charset="-128"/>
                <a:ea typeface="メイリオ" panose="020B0604030504040204" pitchFamily="50" charset="-128"/>
              </a:rPr>
              <a:t>ベイジアンネットワーク分類器</a:t>
            </a:r>
            <a:endParaRPr kumimoji="1" lang="ja-JP" altLang="en-US" dirty="0">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3CC75A2E-C4F3-3E63-E18B-CEF8F60DF595}"/>
              </a:ext>
            </a:extLst>
          </p:cNvPr>
          <p:cNvSpPr>
            <a:spLocks noGrp="1"/>
          </p:cNvSpPr>
          <p:nvPr>
            <p:ph idx="1"/>
          </p:nvPr>
        </p:nvSpPr>
        <p:spPr>
          <a:xfrm>
            <a:off x="838199" y="1562986"/>
            <a:ext cx="10794023" cy="4613977"/>
          </a:xfrm>
        </p:spPr>
        <p:txBody>
          <a:bodyPr>
            <a:normAutofit/>
          </a:bodyPr>
          <a:lstStyle/>
          <a:p>
            <a:pPr marL="0" indent="0">
              <a:buNone/>
            </a:pPr>
            <a:r>
              <a:rPr lang="ja-JP" altLang="en-US" dirty="0"/>
              <a:t>ベイジアンネットワークにおける一つのノードを目的変数とし，その他のノードを説明変数とした</a:t>
            </a:r>
            <a:r>
              <a:rPr lang="ja-JP" altLang="en-US" dirty="0">
                <a:solidFill>
                  <a:srgbClr val="C00000"/>
                </a:solidFill>
              </a:rPr>
              <a:t>ベイジアンネットワーク分類器</a:t>
            </a:r>
            <a:r>
              <a:rPr lang="ja-JP" altLang="en-US" dirty="0"/>
              <a:t>（</a:t>
            </a:r>
            <a:r>
              <a:rPr lang="en-US" altLang="ja-JP" dirty="0"/>
              <a:t>Bayesian Network Classifier: BNC</a:t>
            </a:r>
            <a:r>
              <a:rPr lang="ja-JP" altLang="en-US" dirty="0"/>
              <a:t>）は，離散変数を扱う分類器として知られている</a:t>
            </a:r>
            <a:r>
              <a:rPr lang="en-US" altLang="ja-JP" dirty="0"/>
              <a:t>[9]</a:t>
            </a:r>
          </a:p>
          <a:p>
            <a:endParaRPr lang="en-US" altLang="ja-JP" dirty="0"/>
          </a:p>
          <a:p>
            <a:pPr marL="0" indent="0">
              <a:buNone/>
            </a:pPr>
            <a:r>
              <a:rPr lang="ja-JP" altLang="en-US" dirty="0"/>
              <a:t>分類器として用いられる，制約のない一般的なベイジアンネットワークを</a:t>
            </a:r>
            <a:r>
              <a:rPr lang="en-US" altLang="ja-JP" dirty="0">
                <a:solidFill>
                  <a:srgbClr val="C00000"/>
                </a:solidFill>
              </a:rPr>
              <a:t>GBN</a:t>
            </a:r>
            <a:r>
              <a:rPr lang="ja-JP" altLang="en-US" dirty="0"/>
              <a:t>と呼ぶ</a:t>
            </a:r>
            <a:endParaRPr lang="en-US" altLang="ja-JP" dirty="0"/>
          </a:p>
        </p:txBody>
      </p:sp>
      <p:sp>
        <p:nvSpPr>
          <p:cNvPr id="5" name="Rectangle 1">
            <a:extLst>
              <a:ext uri="{FF2B5EF4-FFF2-40B4-BE49-F238E27FC236}">
                <a16:creationId xmlns:a16="http://schemas.microsoft.com/office/drawing/2014/main" id="{71981143-77B5-9AF0-02AF-00EE94506F95}"/>
              </a:ext>
            </a:extLst>
          </p:cNvPr>
          <p:cNvSpPr>
            <a:spLocks noChangeArrowheads="1"/>
          </p:cNvSpPr>
          <p:nvPr/>
        </p:nvSpPr>
        <p:spPr bwMode="auto">
          <a:xfrm>
            <a:off x="286621" y="6176963"/>
            <a:ext cx="1161875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0" i="0" u="none" strike="noStrike" cap="none" normalizeH="0" baseline="0" dirty="0">
                <a:ln>
                  <a:noFill/>
                </a:ln>
                <a:solidFill>
                  <a:schemeClr val="tx1"/>
                </a:solidFill>
                <a:effectLst/>
                <a:latin typeface="Arial Unicode MS"/>
              </a:rPr>
              <a:t>[9] </a:t>
            </a:r>
            <a:r>
              <a:rPr kumimoji="0" lang="ja-JP" altLang="ja-JP" sz="1600" b="0" i="0" u="none" strike="noStrike" cap="none" normalizeH="0" baseline="0" dirty="0">
                <a:ln>
                  <a:noFill/>
                </a:ln>
                <a:solidFill>
                  <a:schemeClr val="tx1"/>
                </a:solidFill>
                <a:effectLst/>
                <a:latin typeface="Arial Unicode MS"/>
              </a:rPr>
              <a:t>N. Friedman, D. Geiger, and M. Goldszmidt, Bayesian Network Classifiers, Machine Learning, vol. 29, pp. 131--163, 1997.</a:t>
            </a:r>
            <a:endParaRPr kumimoji="0" lang="ja-JP" altLang="ja-JP"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623995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Arial"/>
        <a:ea typeface="メイリオ"/>
        <a:cs typeface=""/>
      </a:majorFont>
      <a:minorFont>
        <a:latin typeface="Arial"/>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TM03457503[[fn=クォータブル]]</Template>
  <TotalTime>9911</TotalTime>
  <Words>11863</Words>
  <Application>Microsoft Office PowerPoint</Application>
  <PresentationFormat>ワイド画面</PresentationFormat>
  <Paragraphs>945</Paragraphs>
  <Slides>51</Slides>
  <Notes>42</Notes>
  <HiddenSlides>15</HiddenSlides>
  <MMClips>0</MMClips>
  <ScaleCrop>false</ScaleCrop>
  <HeadingPairs>
    <vt:vector size="6" baseType="variant">
      <vt:variant>
        <vt:lpstr>使用されているフォント</vt:lpstr>
      </vt:variant>
      <vt:variant>
        <vt:i4>17</vt:i4>
      </vt:variant>
      <vt:variant>
        <vt:lpstr>テーマ</vt:lpstr>
      </vt:variant>
      <vt:variant>
        <vt:i4>1</vt:i4>
      </vt:variant>
      <vt:variant>
        <vt:lpstr>スライド タイトル</vt:lpstr>
      </vt:variant>
      <vt:variant>
        <vt:i4>51</vt:i4>
      </vt:variant>
    </vt:vector>
  </HeadingPairs>
  <TitlesOfParts>
    <vt:vector size="69" baseType="lpstr">
      <vt:lpstr>Adobe Clean DC</vt:lpstr>
      <vt:lpstr>-apple-system</vt:lpstr>
      <vt:lpstr>Arial Unicode MS</vt:lpstr>
      <vt:lpstr>ff2</vt:lpstr>
      <vt:lpstr>Helvetica Neue</vt:lpstr>
      <vt:lpstr>MS PGothic</vt:lpstr>
      <vt:lpstr>NotoSansJP</vt:lpstr>
      <vt:lpstr>TeXGyreTermesX</vt:lpstr>
      <vt:lpstr>YakuHanJPs</vt:lpstr>
      <vt:lpstr>ヒラギノ角ゴ ProN W3</vt:lpstr>
      <vt:lpstr>メイリオ</vt:lpstr>
      <vt:lpstr>Yu Gothic</vt:lpstr>
      <vt:lpstr>Yu Gothic</vt:lpstr>
      <vt:lpstr>Arial</vt:lpstr>
      <vt:lpstr>Cambria</vt:lpstr>
      <vt:lpstr>Cambria Math</vt:lpstr>
      <vt:lpstr>Verdana</vt:lpstr>
      <vt:lpstr>Office テーマ</vt:lpstr>
      <vt:lpstr>統計的因果推論のための ベイジアンネットワーク分類器 による傾向スコア推定</vt:lpstr>
      <vt:lpstr>Rubin因果モデル</vt:lpstr>
      <vt:lpstr>無作為化比較試験</vt:lpstr>
      <vt:lpstr>無作為化比較試験ができない場合</vt:lpstr>
      <vt:lpstr>傾向スコア</vt:lpstr>
      <vt:lpstr>ロジスティック回帰を用いた傾向スコア推定</vt:lpstr>
      <vt:lpstr>機械学習を用いた傾向スコア推定</vt:lpstr>
      <vt:lpstr>研究の目的</vt:lpstr>
      <vt:lpstr>ベイジアンネットワーク分類器</vt:lpstr>
      <vt:lpstr>目的変数パラメータ数最小化によるベイジアンネットワーク分類器</vt:lpstr>
      <vt:lpstr>提案手法の利点</vt:lpstr>
      <vt:lpstr>実験</vt:lpstr>
      <vt:lpstr>比較手法</vt:lpstr>
      <vt:lpstr>シミュレーション実験手順</vt:lpstr>
      <vt:lpstr>ATE推定の実験結果</vt:lpstr>
      <vt:lpstr>傾向スコア推定の実験結果</vt:lpstr>
      <vt:lpstr>BOOSTの傾向スコア推定精度が高いがATE推定精度が低い問題の考察</vt:lpstr>
      <vt:lpstr>Jobsデータセット</vt:lpstr>
      <vt:lpstr>実験手順</vt:lpstr>
      <vt:lpstr>ATE推定の実験結果</vt:lpstr>
      <vt:lpstr>Jobsデータの確率的因果構造</vt:lpstr>
      <vt:lpstr>Twinsデータセット</vt:lpstr>
      <vt:lpstr>ATE推定の実験結果</vt:lpstr>
      <vt:lpstr>Twinsデータの確率的因果構造</vt:lpstr>
      <vt:lpstr>むすび</vt:lpstr>
      <vt:lpstr>PowerPoint プレゼンテーション</vt:lpstr>
      <vt:lpstr>付録: IPWの導出</vt:lpstr>
      <vt:lpstr>PowerPoint プレゼンテーション</vt:lpstr>
      <vt:lpstr>マルコフネットワークとベイジアンネットワーク</vt:lpstr>
      <vt:lpstr>提案手法</vt:lpstr>
      <vt:lpstr>傾向スコア</vt:lpstr>
      <vt:lpstr>BOOSTの傾向スコア推定精度が高いがATE推定精度が低い問題の考察</vt:lpstr>
      <vt:lpstr>研究概要</vt:lpstr>
      <vt:lpstr>平均介入効果</vt:lpstr>
      <vt:lpstr>無作為化比較試験</vt:lpstr>
      <vt:lpstr>傾向スコア</vt:lpstr>
      <vt:lpstr>ベイジアンネットワーク分類器を用いた傾向スコアの推定方法</vt:lpstr>
      <vt:lpstr>傾向スコア</vt:lpstr>
      <vt:lpstr>傾向スコア</vt:lpstr>
      <vt:lpstr>Boostの傾向スコア推定とATE推定</vt:lpstr>
      <vt:lpstr>Strong ignorabilityの仮定</vt:lpstr>
      <vt:lpstr>因果推論</vt:lpstr>
      <vt:lpstr>因果効果</vt:lpstr>
      <vt:lpstr>Strong ignorabilityの仮定</vt:lpstr>
      <vt:lpstr>傾向スコア</vt:lpstr>
      <vt:lpstr>傾向スコア</vt:lpstr>
      <vt:lpstr>提案手法</vt:lpstr>
      <vt:lpstr>ベイジアンネットワーク分類器</vt:lpstr>
      <vt:lpstr>ベイジアンネットワーク</vt:lpstr>
      <vt:lpstr>傾向スコアの推定法</vt:lpstr>
      <vt:lpstr>BOOSTの傾向スコア推定精度が高いが ATE推定精度が低い問題の考察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理奈 佐久間</dc:creator>
  <cp:lastModifiedBy>理奈 佐久間</cp:lastModifiedBy>
  <cp:revision>3</cp:revision>
  <dcterms:created xsi:type="dcterms:W3CDTF">2024-08-08T14:40:55Z</dcterms:created>
  <dcterms:modified xsi:type="dcterms:W3CDTF">2025-02-07T07:30:06Z</dcterms:modified>
</cp:coreProperties>
</file>