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95" autoAdjust="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ABD60-B009-4802-A8B6-2BEB35610581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7CD00-3867-4691-AB55-EEC8F1833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 is from</a:t>
            </a:r>
          </a:p>
          <a:p>
            <a:r>
              <a:rPr lang="en-US" smtClean="0"/>
              <a:t>http://www.physics.uoguelph.ca/tutorials/shm/phase0.html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7CD00-3867-4691-AB55-EEC8F18332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9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A144-2D63-4CD4-9640-2980F643A5A6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FC63-5099-4AAA-B52F-8C274FB0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2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A144-2D63-4CD4-9640-2980F643A5A6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FC63-5099-4AAA-B52F-8C274FB0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6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A144-2D63-4CD4-9640-2980F643A5A6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FC63-5099-4AAA-B52F-8C274FB0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2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A144-2D63-4CD4-9640-2980F643A5A6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FC63-5099-4AAA-B52F-8C274FB0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A144-2D63-4CD4-9640-2980F643A5A6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FC63-5099-4AAA-B52F-8C274FB0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5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A144-2D63-4CD4-9640-2980F643A5A6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FC63-5099-4AAA-B52F-8C274FB0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2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A144-2D63-4CD4-9640-2980F643A5A6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FC63-5099-4AAA-B52F-8C274FB0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1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A144-2D63-4CD4-9640-2980F643A5A6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FC63-5099-4AAA-B52F-8C274FB0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9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A144-2D63-4CD4-9640-2980F643A5A6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FC63-5099-4AAA-B52F-8C274FB0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0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A144-2D63-4CD4-9640-2980F643A5A6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FC63-5099-4AAA-B52F-8C274FB0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6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A144-2D63-4CD4-9640-2980F643A5A6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FC63-5099-4AAA-B52F-8C274FB0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0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5A144-2D63-4CD4-9640-2980F643A5A6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EFC63-5099-4AAA-B52F-8C274FB0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2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Physics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Payne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2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14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“Given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𝜋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US" dirty="0" smtClean="0"/>
                  <a:t> 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 smtClean="0"/>
                  <a:t> .”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143000"/>
              </a:xfrm>
              <a:blipFill rotWithShape="1">
                <a:blip r:embed="rId3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38400"/>
            <a:ext cx="2193208" cy="21288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187" y="5181600"/>
            <a:ext cx="43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steps show this derivation?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2754868"/>
            <a:ext cx="425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Angular and linear frequency are related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58827" y="3048000"/>
                <a:ext cx="1108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r>
                        <a:rPr lang="en-US" b="0" i="1" smtClean="0">
                          <a:latin typeface="Cambria Math"/>
                        </a:rPr>
                        <m:t>𝜋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827" y="3048000"/>
                <a:ext cx="110857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800600" y="3429000"/>
            <a:ext cx="413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Period and linear frequency are related by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23577" y="3733800"/>
                <a:ext cx="815223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577" y="3733800"/>
                <a:ext cx="815223" cy="66133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862936" y="4343400"/>
            <a:ext cx="306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Invert both sides of equation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76800" y="4648200"/>
                <a:ext cx="81522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648200"/>
                <a:ext cx="815223" cy="61093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876800" y="5257800"/>
            <a:ext cx="368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Substitute equation 3 into equation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53000" y="5562600"/>
                <a:ext cx="98014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562600"/>
                <a:ext cx="980140" cy="61093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/>
          <p:cNvSpPr/>
          <p:nvPr/>
        </p:nvSpPr>
        <p:spPr>
          <a:xfrm>
            <a:off x="4495800" y="2819400"/>
            <a:ext cx="228600" cy="3276600"/>
          </a:xfrm>
          <a:prstGeom prst="leftBrace">
            <a:avLst>
              <a:gd name="adj1" fmla="val 8333"/>
              <a:gd name="adj2" fmla="val 7895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 of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36133"/>
            <a:ext cx="7010399" cy="668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Statements are nodes on a graph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164067"/>
            <a:ext cx="425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Angular and linear frequency are related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3027" y="2457199"/>
                <a:ext cx="1108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r>
                        <a:rPr lang="en-US" b="0" i="1" smtClean="0">
                          <a:latin typeface="Cambria Math"/>
                        </a:rPr>
                        <m:t>𝜋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27" y="2457199"/>
                <a:ext cx="110857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04800" y="2838199"/>
            <a:ext cx="413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Period and linear frequency are related by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7777" y="3142999"/>
                <a:ext cx="815223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77" y="3142999"/>
                <a:ext cx="815223" cy="6613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67136" y="3752599"/>
            <a:ext cx="306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Invert both sides of equation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1000" y="4057399"/>
                <a:ext cx="81522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057399"/>
                <a:ext cx="815223" cy="6109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81000" y="4666999"/>
            <a:ext cx="368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Substitute equation 3 into equation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4971799"/>
                <a:ext cx="98014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971799"/>
                <a:ext cx="980140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10200" y="2560665"/>
                <a:ext cx="1108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r>
                        <a:rPr lang="en-US" b="0" i="1" smtClean="0">
                          <a:latin typeface="Cambria Math"/>
                        </a:rPr>
                        <m:t>𝜋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560665"/>
                <a:ext cx="1108573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65611" y="2414663"/>
                <a:ext cx="815223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611" y="2414663"/>
                <a:ext cx="815223" cy="66133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15200" y="3473666"/>
                <a:ext cx="81522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473666"/>
                <a:ext cx="815223" cy="61093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62317" y="4666331"/>
                <a:ext cx="98014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317" y="4666331"/>
                <a:ext cx="980140" cy="61093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5324883" y="2414663"/>
            <a:ext cx="1304517" cy="661335"/>
          </a:xfrm>
          <a:prstGeom prst="ellipse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010400" y="2395864"/>
            <a:ext cx="1363784" cy="728336"/>
          </a:xfrm>
          <a:prstGeom prst="ellipse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77787" y="3473666"/>
            <a:ext cx="1304517" cy="661335"/>
          </a:xfrm>
          <a:prstGeom prst="ellipse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50928" y="4615932"/>
            <a:ext cx="1397672" cy="794268"/>
          </a:xfrm>
          <a:prstGeom prst="ellipse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6" idx="4"/>
            <a:endCxn id="19" idx="1"/>
          </p:cNvCxnSpPr>
          <p:nvPr/>
        </p:nvCxnSpPr>
        <p:spPr>
          <a:xfrm>
            <a:off x="5977142" y="3075998"/>
            <a:ext cx="678470" cy="1656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4"/>
            <a:endCxn id="18" idx="0"/>
          </p:cNvCxnSpPr>
          <p:nvPr/>
        </p:nvCxnSpPr>
        <p:spPr>
          <a:xfrm>
            <a:off x="7692292" y="3124200"/>
            <a:ext cx="37754" cy="3494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4"/>
            <a:endCxn id="19" idx="7"/>
          </p:cNvCxnSpPr>
          <p:nvPr/>
        </p:nvCxnSpPr>
        <p:spPr>
          <a:xfrm flipH="1">
            <a:off x="7643916" y="4135001"/>
            <a:ext cx="86130" cy="597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77386" y="3075998"/>
            <a:ext cx="678470" cy="16562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644160" y="4135001"/>
            <a:ext cx="86130" cy="5972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52600" y="5943600"/>
            <a:ext cx="6613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Problem: Graph isn’t helpful since the steps aren’t atomic</a:t>
            </a:r>
          </a:p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Need a second type of node describing steps between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7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189" y="228600"/>
            <a:ext cx="7584811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Derivation of frequency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4203077"/>
            <a:ext cx="3581400" cy="76199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Inference rules:</a:t>
            </a:r>
          </a:p>
          <a:p>
            <a:r>
              <a:rPr lang="en-US" sz="2400" dirty="0" smtClean="0"/>
              <a:t>(True) propositions: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2517" y="1822402"/>
                <a:ext cx="1108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r>
                        <a:rPr lang="en-US" b="0" i="1" smtClean="0">
                          <a:latin typeface="Cambria Math"/>
                        </a:rPr>
                        <m:t>𝜋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17" y="1822402"/>
                <a:ext cx="110857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36411" y="1500263"/>
                <a:ext cx="815223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411" y="1500263"/>
                <a:ext cx="815223" cy="6613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91530" y="4495800"/>
                <a:ext cx="81522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530" y="4495800"/>
                <a:ext cx="815223" cy="6109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33117" y="6037931"/>
                <a:ext cx="98014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117" y="6037931"/>
                <a:ext cx="980140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57200" y="1676400"/>
            <a:ext cx="1304517" cy="661335"/>
          </a:xfrm>
          <a:prstGeom prst="ellipse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81200" y="1481464"/>
            <a:ext cx="1363784" cy="728336"/>
          </a:xfrm>
          <a:prstGeom prst="ellipse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54117" y="4495800"/>
            <a:ext cx="1304517" cy="661335"/>
          </a:xfrm>
          <a:prstGeom prst="ellipse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21728" y="5987532"/>
            <a:ext cx="1397672" cy="794268"/>
          </a:xfrm>
          <a:prstGeom prst="ellipse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8" idx="4"/>
            <a:endCxn id="22" idx="2"/>
          </p:cNvCxnSpPr>
          <p:nvPr/>
        </p:nvCxnSpPr>
        <p:spPr>
          <a:xfrm>
            <a:off x="1109459" y="2337735"/>
            <a:ext cx="921224" cy="29962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18" idx="0"/>
          </p:cNvCxnSpPr>
          <p:nvPr/>
        </p:nvCxnSpPr>
        <p:spPr>
          <a:xfrm>
            <a:off x="2663092" y="2209800"/>
            <a:ext cx="320091" cy="2629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4"/>
            <a:endCxn id="22" idx="2"/>
          </p:cNvCxnSpPr>
          <p:nvPr/>
        </p:nvCxnSpPr>
        <p:spPr>
          <a:xfrm flipH="1">
            <a:off x="2030683" y="5157135"/>
            <a:ext cx="875693" cy="1768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2" idx="0"/>
            <a:endCxn id="11" idx="0"/>
          </p:cNvCxnSpPr>
          <p:nvPr/>
        </p:nvCxnSpPr>
        <p:spPr>
          <a:xfrm>
            <a:off x="2030683" y="5791200"/>
            <a:ext cx="89881" cy="1963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800" y="939799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declareInitialExpression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27766" y="2472798"/>
            <a:ext cx="2110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multiplyBothSidesBy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42488" y="3826932"/>
            <a:ext cx="191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ivideBothSidesBy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08477" y="5377934"/>
            <a:ext cx="215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subEq1intoRHSofEq2</a:t>
            </a:r>
            <a:endParaRPr lang="en-US" dirty="0"/>
          </a:p>
        </p:txBody>
      </p:sp>
      <p:sp>
        <p:nvSpPr>
          <p:cNvPr id="21" name="Trapezoid 20"/>
          <p:cNvSpPr/>
          <p:nvPr/>
        </p:nvSpPr>
        <p:spPr>
          <a:xfrm rot="10800000">
            <a:off x="457200" y="914400"/>
            <a:ext cx="2339434" cy="457200"/>
          </a:xfrm>
          <a:prstGeom prst="trapezoid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apezoid 21"/>
          <p:cNvSpPr/>
          <p:nvPr/>
        </p:nvSpPr>
        <p:spPr>
          <a:xfrm rot="10800000">
            <a:off x="860966" y="5334000"/>
            <a:ext cx="2339434" cy="457200"/>
          </a:xfrm>
          <a:prstGeom prst="trapezoid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/>
          <p:cNvSpPr/>
          <p:nvPr/>
        </p:nvSpPr>
        <p:spPr>
          <a:xfrm rot="10800000">
            <a:off x="1828802" y="3810000"/>
            <a:ext cx="2339434" cy="457200"/>
          </a:xfrm>
          <a:prstGeom prst="trapezoid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apezoid 23"/>
          <p:cNvSpPr/>
          <p:nvPr/>
        </p:nvSpPr>
        <p:spPr>
          <a:xfrm rot="10800000">
            <a:off x="1851566" y="2438401"/>
            <a:ext cx="2339434" cy="457200"/>
          </a:xfrm>
          <a:prstGeom prst="trapezoid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572512" y="3733801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512" y="3733801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06901" y="2373869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01" y="2373869"/>
                <a:ext cx="37093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4572512" y="3733801"/>
            <a:ext cx="380489" cy="38100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97346" y="2362200"/>
            <a:ext cx="380489" cy="38100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21" idx="0"/>
            <a:endCxn id="9" idx="1"/>
          </p:cNvCxnSpPr>
          <p:nvPr/>
        </p:nvCxnSpPr>
        <p:spPr>
          <a:xfrm>
            <a:off x="1626917" y="1371600"/>
            <a:ext cx="554005" cy="2165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0"/>
            <a:endCxn id="8" idx="0"/>
          </p:cNvCxnSpPr>
          <p:nvPr/>
        </p:nvCxnSpPr>
        <p:spPr>
          <a:xfrm flipH="1">
            <a:off x="1109459" y="1371600"/>
            <a:ext cx="517458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1"/>
            <a:endCxn id="24" idx="1"/>
          </p:cNvCxnSpPr>
          <p:nvPr/>
        </p:nvCxnSpPr>
        <p:spPr>
          <a:xfrm flipH="1">
            <a:off x="4133850" y="2552701"/>
            <a:ext cx="263496" cy="1143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70284" y="3135868"/>
                <a:ext cx="943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𝑇𝑓</m:t>
                      </m:r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284" y="3135868"/>
                <a:ext cx="943528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2400155" y="3124201"/>
            <a:ext cx="1105045" cy="457200"/>
          </a:xfrm>
          <a:prstGeom prst="ellipse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24" idx="0"/>
            <a:endCxn id="45" idx="0"/>
          </p:cNvCxnSpPr>
          <p:nvPr/>
        </p:nvCxnSpPr>
        <p:spPr>
          <a:xfrm flipH="1">
            <a:off x="2952678" y="2895601"/>
            <a:ext cx="68605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1"/>
            <a:endCxn id="23" idx="1"/>
          </p:cNvCxnSpPr>
          <p:nvPr/>
        </p:nvCxnSpPr>
        <p:spPr>
          <a:xfrm flipH="1">
            <a:off x="4111086" y="3924302"/>
            <a:ext cx="461426" cy="1142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4"/>
            <a:endCxn id="23" idx="2"/>
          </p:cNvCxnSpPr>
          <p:nvPr/>
        </p:nvCxnSpPr>
        <p:spPr>
          <a:xfrm>
            <a:off x="2952678" y="3581401"/>
            <a:ext cx="45841" cy="2285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0"/>
            <a:endCxn id="10" idx="0"/>
          </p:cNvCxnSpPr>
          <p:nvPr/>
        </p:nvCxnSpPr>
        <p:spPr>
          <a:xfrm flipH="1">
            <a:off x="2906376" y="4267200"/>
            <a:ext cx="92143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rapezoid 57"/>
          <p:cNvSpPr/>
          <p:nvPr/>
        </p:nvSpPr>
        <p:spPr>
          <a:xfrm rot="10800000">
            <a:off x="7620000" y="4191000"/>
            <a:ext cx="762001" cy="240675"/>
          </a:xfrm>
          <a:prstGeom prst="trapezoid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077200" y="4584076"/>
            <a:ext cx="609600" cy="295634"/>
          </a:xfrm>
          <a:prstGeom prst="ellipse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572512" y="5525867"/>
            <a:ext cx="4026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Now we can use a </a:t>
            </a:r>
          </a:p>
          <a:p>
            <a:r>
              <a:rPr lang="en-US" dirty="0" smtClean="0"/>
              <a:t>Computer Algebra System</a:t>
            </a:r>
          </a:p>
          <a:p>
            <a:r>
              <a:rPr lang="en-US" dirty="0" smtClean="0"/>
              <a:t> to check derivation (each inference rule)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4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and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Use graph as teaching aid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Large number of work-hours to build graph, but it only needs to be done once</a:t>
            </a:r>
          </a:p>
          <a:p>
            <a:endParaRPr lang="en-US" sz="2800" dirty="0" smtClean="0"/>
          </a:p>
          <a:p>
            <a:r>
              <a:rPr lang="en-US" sz="2800" dirty="0" smtClean="0"/>
              <a:t>Can we describe all of physics using a graph?</a:t>
            </a:r>
          </a:p>
          <a:p>
            <a:pPr lvl="1"/>
            <a:r>
              <a:rPr lang="en-US" dirty="0" smtClean="0"/>
              <a:t>Standardized notation is needed</a:t>
            </a:r>
          </a:p>
          <a:p>
            <a:r>
              <a:rPr lang="en-US" sz="2800" dirty="0" smtClean="0"/>
              <a:t>How many inference rules are there?</a:t>
            </a:r>
          </a:p>
          <a:p>
            <a:pPr lvl="1"/>
            <a:r>
              <a:rPr lang="en-US" dirty="0" smtClean="0"/>
              <a:t>Caveat: </a:t>
            </a:r>
            <a:r>
              <a:rPr lang="en-US" dirty="0" err="1" smtClean="0"/>
              <a:t>Godel’s</a:t>
            </a:r>
            <a:r>
              <a:rPr lang="en-US" dirty="0" smtClean="0"/>
              <a:t> incompleteness theorem </a:t>
            </a:r>
          </a:p>
          <a:p>
            <a:r>
              <a:rPr lang="en-US" sz="2800" dirty="0" smtClean="0"/>
              <a:t>Has a project of this scope been completed before?</a:t>
            </a:r>
          </a:p>
          <a:p>
            <a:pPr lvl="1"/>
            <a:r>
              <a:rPr lang="en-US" dirty="0" smtClean="0"/>
              <a:t>Donald Knuth’s Tex for type-setting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4261"/>
            <a:ext cx="7315200" cy="6694609"/>
          </a:xfrm>
        </p:spPr>
      </p:pic>
    </p:spTree>
    <p:extLst>
      <p:ext uri="{BB962C8B-B14F-4D97-AF65-F5344CB8AC3E}">
        <p14:creationId xmlns:p14="http://schemas.microsoft.com/office/powerpoint/2010/main" val="122045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320</Words>
  <Application>Microsoft Office PowerPoint</Application>
  <PresentationFormat>On-screen Show (4:3)</PresentationFormat>
  <Paragraphs>59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Physics Graph</vt:lpstr>
      <vt:lpstr>Derivation</vt:lpstr>
      <vt:lpstr>Graph representation of Derivation</vt:lpstr>
      <vt:lpstr>Derivation of frequency relations</vt:lpstr>
      <vt:lpstr>Benefits and Costs</vt:lpstr>
      <vt:lpstr>PowerPoint Presentation</vt:lpstr>
    </vt:vector>
  </TitlesOfParts>
  <Company>LPS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Graph</dc:title>
  <dc:creator>Payne, Benjamin</dc:creator>
  <cp:lastModifiedBy>Payne, Benjamin</cp:lastModifiedBy>
  <cp:revision>6</cp:revision>
  <dcterms:created xsi:type="dcterms:W3CDTF">2013-01-07T14:35:09Z</dcterms:created>
  <dcterms:modified xsi:type="dcterms:W3CDTF">2013-01-07T15:14:16Z</dcterms:modified>
</cp:coreProperties>
</file>