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74" r:id="rId5"/>
    <p:sldId id="257" r:id="rId6"/>
    <p:sldId id="298" r:id="rId7"/>
    <p:sldId id="286" r:id="rId8"/>
    <p:sldId id="283" r:id="rId9"/>
    <p:sldId id="278" r:id="rId10"/>
    <p:sldId id="287" r:id="rId11"/>
    <p:sldId id="296" r:id="rId12"/>
    <p:sldId id="280" r:id="rId13"/>
    <p:sldId id="282" r:id="rId14"/>
    <p:sldId id="277" r:id="rId15"/>
    <p:sldId id="279" r:id="rId16"/>
    <p:sldId id="260" r:id="rId17"/>
    <p:sldId id="261" r:id="rId18"/>
    <p:sldId id="288" r:id="rId19"/>
    <p:sldId id="266" r:id="rId20"/>
    <p:sldId id="264" r:id="rId21"/>
    <p:sldId id="289" r:id="rId22"/>
    <p:sldId id="290" r:id="rId23"/>
    <p:sldId id="292" r:id="rId24"/>
    <p:sldId id="269" r:id="rId25"/>
    <p:sldId id="295" r:id="rId26"/>
    <p:sldId id="293" r:id="rId27"/>
    <p:sldId id="2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E49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7F191F-C92E-4EA5-A0FD-E11B2AB5E72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B3EB3-C141-416C-8E78-732B64208E08}" type="slidenum">
              <a:rPr lang="en-US" smtClean="0"/>
              <a:t>‹#›</a:t>
            </a:fld>
            <a:endParaRPr lang="en-US"/>
          </a:p>
        </p:txBody>
      </p:sp>
      <p:sp>
        <p:nvSpPr>
          <p:cNvPr id="7" name="TextBox 6"/>
          <p:cNvSpPr txBox="1"/>
          <p:nvPr userDrawn="1"/>
        </p:nvSpPr>
        <p:spPr>
          <a:xfrm>
            <a:off x="17033" y="6581001"/>
            <a:ext cx="1981633" cy="307777"/>
          </a:xfrm>
          <a:prstGeom prst="rect">
            <a:avLst/>
          </a:prstGeom>
          <a:noFill/>
        </p:spPr>
        <p:txBody>
          <a:bodyPr wrap="none" rtlCol="0">
            <a:spAutoFit/>
          </a:bodyPr>
          <a:lstStyle/>
          <a:p>
            <a:r>
              <a:rPr lang="en-US" sz="700" dirty="0" smtClean="0">
                <a:solidFill>
                  <a:schemeClr val="bg1">
                    <a:lumMod val="50000"/>
                  </a:schemeClr>
                </a:solidFill>
              </a:rPr>
              <a:t>Copyright Cornell University</a:t>
            </a:r>
            <a:r>
              <a:rPr lang="en-US" sz="700" baseline="0" dirty="0" smtClean="0">
                <a:solidFill>
                  <a:schemeClr val="bg1">
                    <a:lumMod val="50000"/>
                  </a:schemeClr>
                </a:solidFill>
              </a:rPr>
              <a:t> Systems Engineering</a:t>
            </a:r>
          </a:p>
          <a:p>
            <a:r>
              <a:rPr lang="en-US" sz="700" baseline="0" dirty="0" smtClean="0">
                <a:solidFill>
                  <a:schemeClr val="bg1">
                    <a:lumMod val="50000"/>
                  </a:schemeClr>
                </a:solidFill>
              </a:rPr>
              <a:t>Dr. David R. Schneider 2016</a:t>
            </a:r>
            <a:endParaRPr lang="en-US" sz="700" dirty="0">
              <a:solidFill>
                <a:schemeClr val="bg1">
                  <a:lumMod val="50000"/>
                </a:schemeClr>
              </a:solidFill>
            </a:endParaRPr>
          </a:p>
        </p:txBody>
      </p:sp>
    </p:spTree>
    <p:extLst>
      <p:ext uri="{BB962C8B-B14F-4D97-AF65-F5344CB8AC3E}">
        <p14:creationId xmlns:p14="http://schemas.microsoft.com/office/powerpoint/2010/main" val="337878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191F-C92E-4EA5-A0FD-E11B2AB5E72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22657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191F-C92E-4EA5-A0FD-E11B2AB5E72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11327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191F-C92E-4EA5-A0FD-E11B2AB5E72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385514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7F191F-C92E-4EA5-A0FD-E11B2AB5E72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222087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7F191F-C92E-4EA5-A0FD-E11B2AB5E72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421184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7F191F-C92E-4EA5-A0FD-E11B2AB5E727}"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393867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7F191F-C92E-4EA5-A0FD-E11B2AB5E727}" type="datetimeFigureOut">
              <a:rPr lang="en-US" smtClean="0"/>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11042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F191F-C92E-4EA5-A0FD-E11B2AB5E727}" type="datetimeFigureOut">
              <a:rPr lang="en-US" smtClean="0"/>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115257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F191F-C92E-4EA5-A0FD-E11B2AB5E72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373331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F191F-C92E-4EA5-A0FD-E11B2AB5E72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B3EB3-C141-416C-8E78-732B64208E08}" type="slidenum">
              <a:rPr lang="en-US" smtClean="0"/>
              <a:t>‹#›</a:t>
            </a:fld>
            <a:endParaRPr lang="en-US"/>
          </a:p>
        </p:txBody>
      </p:sp>
    </p:spTree>
    <p:extLst>
      <p:ext uri="{BB962C8B-B14F-4D97-AF65-F5344CB8AC3E}">
        <p14:creationId xmlns:p14="http://schemas.microsoft.com/office/powerpoint/2010/main" val="277742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F191F-C92E-4EA5-A0FD-E11B2AB5E727}" type="datetimeFigureOut">
              <a:rPr lang="en-US" smtClean="0"/>
              <a:t>9/7/2016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B3EB3-C141-416C-8E78-732B64208E08}" type="slidenum">
              <a:rPr lang="en-US" smtClean="0"/>
              <a:t>‹#›</a:t>
            </a:fld>
            <a:endParaRPr lang="en-US"/>
          </a:p>
        </p:txBody>
      </p:sp>
    </p:spTree>
    <p:extLst>
      <p:ext uri="{BB962C8B-B14F-4D97-AF65-F5344CB8AC3E}">
        <p14:creationId xmlns:p14="http://schemas.microsoft.com/office/powerpoint/2010/main" val="324546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243924"/>
            <a:ext cx="2666178" cy="276999"/>
          </a:xfrm>
          <a:prstGeom prst="rect">
            <a:avLst/>
          </a:prstGeom>
          <a:noFill/>
          <a:ln>
            <a:solidFill>
              <a:schemeClr val="tx1"/>
            </a:solidFill>
          </a:ln>
        </p:spPr>
        <p:txBody>
          <a:bodyPr wrap="none" rtlCol="0">
            <a:spAutoFit/>
          </a:bodyPr>
          <a:lstStyle/>
          <a:p>
            <a:pPr algn="ctr"/>
            <a:r>
              <a:rPr lang="en-US" sz="1200" dirty="0"/>
              <a:t>Solar Panel Analysis for Community Hall</a:t>
            </a:r>
          </a:p>
        </p:txBody>
      </p:sp>
      <p:sp>
        <p:nvSpPr>
          <p:cNvPr id="5" name="TextBox 4"/>
          <p:cNvSpPr txBox="1"/>
          <p:nvPr/>
        </p:nvSpPr>
        <p:spPr>
          <a:xfrm>
            <a:off x="2085673" y="2142563"/>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1732333" y="2809308"/>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2434108" y="2821600"/>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9" name="TextBox 8"/>
          <p:cNvSpPr txBox="1"/>
          <p:nvPr/>
        </p:nvSpPr>
        <p:spPr>
          <a:xfrm>
            <a:off x="145597" y="1009765"/>
            <a:ext cx="762000" cy="646331"/>
          </a:xfrm>
          <a:prstGeom prst="rect">
            <a:avLst/>
          </a:prstGeom>
          <a:noFill/>
          <a:ln>
            <a:solidFill>
              <a:schemeClr val="tx1"/>
            </a:solidFill>
          </a:ln>
        </p:spPr>
        <p:txBody>
          <a:bodyPr wrap="square" rtlCol="0">
            <a:spAutoFit/>
          </a:bodyPr>
          <a:lstStyle/>
          <a:p>
            <a:r>
              <a:rPr lang="en-US" sz="1200" dirty="0"/>
              <a:t>Battery Storage </a:t>
            </a:r>
            <a:r>
              <a:rPr lang="en-US" sz="1200" dirty="0" smtClean="0"/>
              <a:t>Options</a:t>
            </a:r>
            <a:endParaRPr lang="en-US" sz="1200" dirty="0"/>
          </a:p>
        </p:txBody>
      </p:sp>
      <p:sp>
        <p:nvSpPr>
          <p:cNvPr id="10" name="TextBox 9"/>
          <p:cNvSpPr txBox="1"/>
          <p:nvPr/>
        </p:nvSpPr>
        <p:spPr>
          <a:xfrm>
            <a:off x="2402732" y="1229977"/>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11" name="TextBox 10"/>
          <p:cNvSpPr txBox="1"/>
          <p:nvPr/>
        </p:nvSpPr>
        <p:spPr>
          <a:xfrm>
            <a:off x="685800" y="1609930"/>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4" name="TextBox 13"/>
          <p:cNvSpPr txBox="1"/>
          <p:nvPr/>
        </p:nvSpPr>
        <p:spPr>
          <a:xfrm>
            <a:off x="5562600" y="1240598"/>
            <a:ext cx="1449773" cy="830997"/>
          </a:xfrm>
          <a:prstGeom prst="rect">
            <a:avLst/>
          </a:prstGeom>
          <a:noFill/>
          <a:ln>
            <a:solidFill>
              <a:schemeClr val="tx1"/>
            </a:solidFill>
          </a:ln>
        </p:spPr>
        <p:txBody>
          <a:bodyPr wrap="square" rtlCol="0">
            <a:spAutoFit/>
          </a:bodyPr>
          <a:lstStyle/>
          <a:p>
            <a:pPr algn="ctr"/>
            <a:r>
              <a:rPr lang="en-US" sz="1200" dirty="0"/>
              <a:t>Building Renderings with Solar Panels Installed for min 1 Top Panel Choice</a:t>
            </a:r>
          </a:p>
        </p:txBody>
      </p:sp>
      <p:sp>
        <p:nvSpPr>
          <p:cNvPr id="15" name="TextBox 14"/>
          <p:cNvSpPr txBox="1"/>
          <p:nvPr/>
        </p:nvSpPr>
        <p:spPr>
          <a:xfrm>
            <a:off x="7322910" y="1212419"/>
            <a:ext cx="1449773" cy="646331"/>
          </a:xfrm>
          <a:prstGeom prst="rect">
            <a:avLst/>
          </a:prstGeom>
          <a:noFill/>
          <a:ln>
            <a:solidFill>
              <a:schemeClr val="tx1"/>
            </a:solidFill>
          </a:ln>
        </p:spPr>
        <p:txBody>
          <a:bodyPr wrap="square" rtlCol="0">
            <a:spAutoFit/>
          </a:bodyPr>
          <a:lstStyle/>
          <a:p>
            <a:pPr algn="ctr"/>
            <a:r>
              <a:rPr lang="en-US" sz="1200" dirty="0"/>
              <a:t>Documentation on Related Building Code Compliance</a:t>
            </a:r>
          </a:p>
        </p:txBody>
      </p:sp>
      <p:sp>
        <p:nvSpPr>
          <p:cNvPr id="16" name="TextBox 15"/>
          <p:cNvSpPr txBox="1"/>
          <p:nvPr/>
        </p:nvSpPr>
        <p:spPr>
          <a:xfrm>
            <a:off x="5486400" y="2506324"/>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4172928" y="2979003"/>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4295567" y="2044659"/>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6398827" y="3331529"/>
            <a:ext cx="1297373"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sp>
        <p:nvSpPr>
          <p:cNvPr id="20" name="TextBox 19"/>
          <p:cNvSpPr txBox="1"/>
          <p:nvPr/>
        </p:nvSpPr>
        <p:spPr>
          <a:xfrm>
            <a:off x="99888" y="4495800"/>
            <a:ext cx="8672795"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This is a first pass at the deliverables that need to be completed in order to satisfy the “analysis”.  Some are broken down further. Some aren’t even connected in yet. It is clear already though that some structure is beginning to take shape but that most, if not all, of these will have to be explored further.</a:t>
            </a:r>
          </a:p>
          <a:p>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Notice that boxes aren’t placed precisely. They’re most likely going to be added to / moved around later anyways.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endParaRPr>
          </a:p>
        </p:txBody>
      </p:sp>
      <p:cxnSp>
        <p:nvCxnSpPr>
          <p:cNvPr id="22" name="Elbow Connector 21"/>
          <p:cNvCxnSpPr>
            <a:stCxn id="4" idx="2"/>
            <a:endCxn id="10" idx="0"/>
          </p:cNvCxnSpPr>
          <p:nvPr/>
        </p:nvCxnSpPr>
        <p:spPr>
          <a:xfrm rot="5400000">
            <a:off x="3416588" y="36876"/>
            <a:ext cx="709054" cy="16771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2"/>
            <a:endCxn id="18" idx="0"/>
          </p:cNvCxnSpPr>
          <p:nvPr/>
        </p:nvCxnSpPr>
        <p:spPr>
          <a:xfrm rot="16200000" flipH="1">
            <a:off x="3915127" y="1215484"/>
            <a:ext cx="1523736" cy="1346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2"/>
            <a:endCxn id="14" idx="0"/>
          </p:cNvCxnSpPr>
          <p:nvPr/>
        </p:nvCxnSpPr>
        <p:spPr>
          <a:xfrm rot="16200000" flipH="1">
            <a:off x="5088751" y="41861"/>
            <a:ext cx="719675" cy="16777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2"/>
            <a:endCxn id="15" idx="0"/>
          </p:cNvCxnSpPr>
          <p:nvPr/>
        </p:nvCxnSpPr>
        <p:spPr>
          <a:xfrm rot="16200000" flipH="1">
            <a:off x="5982995" y="-852383"/>
            <a:ext cx="691496" cy="34381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9" idx="0"/>
          </p:cNvCxnSpPr>
          <p:nvPr/>
        </p:nvCxnSpPr>
        <p:spPr>
          <a:xfrm rot="5400000">
            <a:off x="2323722" y="-1276202"/>
            <a:ext cx="488842" cy="4083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5" idx="0"/>
          </p:cNvCxnSpPr>
          <p:nvPr/>
        </p:nvCxnSpPr>
        <p:spPr>
          <a:xfrm rot="5400000">
            <a:off x="2799414" y="2009435"/>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2"/>
            <a:endCxn id="8" idx="0"/>
          </p:cNvCxnSpPr>
          <p:nvPr/>
        </p:nvCxnSpPr>
        <p:spPr>
          <a:xfrm rot="16200000" flipH="1">
            <a:off x="2937081" y="2599686"/>
            <a:ext cx="217372" cy="2264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5" idx="2"/>
            <a:endCxn id="7" idx="0"/>
          </p:cNvCxnSpPr>
          <p:nvPr/>
        </p:nvCxnSpPr>
        <p:spPr>
          <a:xfrm rot="5400000">
            <a:off x="2422638" y="2299406"/>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8" idx="3"/>
            <a:endCxn id="16" idx="0"/>
          </p:cNvCxnSpPr>
          <p:nvPr/>
        </p:nvCxnSpPr>
        <p:spPr>
          <a:xfrm>
            <a:off x="5193037" y="2275492"/>
            <a:ext cx="817299" cy="2308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8" idx="2"/>
            <a:endCxn id="17" idx="0"/>
          </p:cNvCxnSpPr>
          <p:nvPr/>
        </p:nvCxnSpPr>
        <p:spPr>
          <a:xfrm rot="16200000" flipH="1">
            <a:off x="4546619" y="2704006"/>
            <a:ext cx="472679" cy="773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3"/>
            <a:endCxn id="19" idx="0"/>
          </p:cNvCxnSpPr>
          <p:nvPr/>
        </p:nvCxnSpPr>
        <p:spPr>
          <a:xfrm>
            <a:off x="6534272" y="2829490"/>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0"/>
            <a:ext cx="795859" cy="307777"/>
          </a:xfrm>
          <a:prstGeom prst="rect">
            <a:avLst/>
          </a:prstGeom>
          <a:noFill/>
        </p:spPr>
        <p:txBody>
          <a:bodyPr wrap="none" rtlCol="0">
            <a:spAutoFit/>
          </a:bodyPr>
          <a:lstStyle/>
          <a:p>
            <a:r>
              <a:rPr lang="en-US" sz="1400" b="1" dirty="0" smtClean="0"/>
              <a:t>Analysis</a:t>
            </a:r>
            <a:endParaRPr lang="en-US" sz="1400" b="1" dirty="0"/>
          </a:p>
        </p:txBody>
      </p:sp>
    </p:spTree>
    <p:extLst>
      <p:ext uri="{BB962C8B-B14F-4D97-AF65-F5344CB8AC3E}">
        <p14:creationId xmlns:p14="http://schemas.microsoft.com/office/powerpoint/2010/main" val="60893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611733"/>
            <a:ext cx="931570" cy="2932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19600" y="280384"/>
            <a:ext cx="1415568" cy="461665"/>
          </a:xfrm>
          <a:prstGeom prst="rect">
            <a:avLst/>
          </a:prstGeom>
          <a:noFill/>
          <a:ln>
            <a:solidFill>
              <a:schemeClr val="tx1"/>
            </a:solidFill>
          </a:ln>
        </p:spPr>
        <p:txBody>
          <a:bodyPr wrap="square" rtlCol="0">
            <a:spAutoFit/>
          </a:bodyPr>
          <a:lstStyle/>
          <a:p>
            <a:pPr algn="ctr"/>
            <a:r>
              <a:rPr lang="en-US" sz="1200" dirty="0" smtClean="0"/>
              <a:t>Analysis.3Panels.</a:t>
            </a:r>
          </a:p>
          <a:p>
            <a:pPr algn="ctr"/>
            <a:r>
              <a:rPr lang="en-US" sz="1200" dirty="0" err="1" smtClean="0"/>
              <a:t>CostEst.GovtIncent</a:t>
            </a:r>
            <a:endParaRPr lang="en-US" sz="1200" dirty="0"/>
          </a:p>
        </p:txBody>
      </p:sp>
      <p:cxnSp>
        <p:nvCxnSpPr>
          <p:cNvPr id="45" name="Elbow Connector 44"/>
          <p:cNvCxnSpPr>
            <a:stCxn id="18" idx="3"/>
            <a:endCxn id="37" idx="1"/>
          </p:cNvCxnSpPr>
          <p:nvPr/>
        </p:nvCxnSpPr>
        <p:spPr>
          <a:xfrm flipV="1">
            <a:off x="2342155" y="511217"/>
            <a:ext cx="2077445" cy="25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19800" y="304800"/>
            <a:ext cx="2657608" cy="1200329"/>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 just cut it off and indicate where you can find it using the branch labels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072663">
            <a:off x="5422630" y="450673"/>
            <a:ext cx="887307" cy="98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9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41769" y="457200"/>
            <a:ext cx="1324736" cy="461665"/>
          </a:xfrm>
          <a:prstGeom prst="rect">
            <a:avLst/>
          </a:prstGeom>
          <a:noFill/>
          <a:ln>
            <a:solidFill>
              <a:schemeClr val="tx1"/>
            </a:solidFill>
          </a:ln>
        </p:spPr>
        <p:txBody>
          <a:bodyPr wrap="square" rtlCol="0">
            <a:spAutoFit/>
          </a:bodyPr>
          <a:lstStyle/>
          <a:p>
            <a:pPr algn="ctr"/>
            <a:r>
              <a:rPr lang="en-US" sz="1200" dirty="0" smtClean="0"/>
              <a:t>Government Incentive Options</a:t>
            </a:r>
            <a:endParaRPr lang="en-US" sz="1200" dirty="0"/>
          </a:p>
        </p:txBody>
      </p:sp>
      <p:sp>
        <p:nvSpPr>
          <p:cNvPr id="14" name="TextBox 13"/>
          <p:cNvSpPr txBox="1"/>
          <p:nvPr/>
        </p:nvSpPr>
        <p:spPr>
          <a:xfrm>
            <a:off x="2080859" y="1449307"/>
            <a:ext cx="1096079" cy="461665"/>
          </a:xfrm>
          <a:prstGeom prst="rect">
            <a:avLst/>
          </a:prstGeom>
          <a:noFill/>
          <a:ln>
            <a:solidFill>
              <a:schemeClr val="tx1"/>
            </a:solidFill>
          </a:ln>
        </p:spPr>
        <p:txBody>
          <a:bodyPr wrap="square" rtlCol="0">
            <a:spAutoFit/>
          </a:bodyPr>
          <a:lstStyle/>
          <a:p>
            <a:pPr algn="ctr"/>
            <a:r>
              <a:rPr lang="en-US" sz="1200" dirty="0" smtClean="0"/>
              <a:t>Qualification Requirements</a:t>
            </a:r>
            <a:endParaRPr lang="en-US" sz="1200" dirty="0"/>
          </a:p>
        </p:txBody>
      </p:sp>
      <p:sp>
        <p:nvSpPr>
          <p:cNvPr id="15" name="TextBox 14"/>
          <p:cNvSpPr txBox="1"/>
          <p:nvPr/>
        </p:nvSpPr>
        <p:spPr>
          <a:xfrm>
            <a:off x="4261383" y="2514600"/>
            <a:ext cx="1096079" cy="461665"/>
          </a:xfrm>
          <a:prstGeom prst="rect">
            <a:avLst/>
          </a:prstGeom>
          <a:noFill/>
          <a:ln>
            <a:solidFill>
              <a:schemeClr val="tx1"/>
            </a:solidFill>
          </a:ln>
        </p:spPr>
        <p:txBody>
          <a:bodyPr wrap="square" rtlCol="0">
            <a:spAutoFit/>
          </a:bodyPr>
          <a:lstStyle/>
          <a:p>
            <a:pPr algn="ctr"/>
            <a:r>
              <a:rPr lang="en-US" sz="1200" dirty="0" smtClean="0"/>
              <a:t>Application Procedure</a:t>
            </a:r>
            <a:endParaRPr lang="en-US" sz="1200" dirty="0"/>
          </a:p>
        </p:txBody>
      </p:sp>
      <p:sp>
        <p:nvSpPr>
          <p:cNvPr id="22" name="TextBox 21"/>
          <p:cNvSpPr txBox="1"/>
          <p:nvPr/>
        </p:nvSpPr>
        <p:spPr>
          <a:xfrm>
            <a:off x="6019800" y="2514600"/>
            <a:ext cx="1096079" cy="1015663"/>
          </a:xfrm>
          <a:prstGeom prst="rect">
            <a:avLst/>
          </a:prstGeom>
          <a:noFill/>
          <a:ln>
            <a:solidFill>
              <a:schemeClr val="tx1"/>
            </a:solidFill>
          </a:ln>
        </p:spPr>
        <p:txBody>
          <a:bodyPr wrap="square" rtlCol="0">
            <a:spAutoFit/>
          </a:bodyPr>
          <a:lstStyle/>
          <a:p>
            <a:pPr algn="ctr"/>
            <a:r>
              <a:rPr lang="en-US" sz="1200" dirty="0" smtClean="0"/>
              <a:t>Which Stakeholder Contact would have to handle this?</a:t>
            </a:r>
            <a:endParaRPr lang="en-US" sz="1200" dirty="0"/>
          </a:p>
        </p:txBody>
      </p:sp>
      <p:sp>
        <p:nvSpPr>
          <p:cNvPr id="23" name="TextBox 22"/>
          <p:cNvSpPr txBox="1"/>
          <p:nvPr/>
        </p:nvSpPr>
        <p:spPr>
          <a:xfrm>
            <a:off x="4261383" y="1264642"/>
            <a:ext cx="1500541" cy="830997"/>
          </a:xfrm>
          <a:prstGeom prst="rect">
            <a:avLst/>
          </a:prstGeom>
          <a:noFill/>
          <a:ln>
            <a:solidFill>
              <a:schemeClr val="tx1"/>
            </a:solidFill>
          </a:ln>
        </p:spPr>
        <p:txBody>
          <a:bodyPr wrap="square" rtlCol="0">
            <a:spAutoFit/>
          </a:bodyPr>
          <a:lstStyle/>
          <a:p>
            <a:pPr algn="ctr"/>
            <a:r>
              <a:rPr lang="en-US" sz="1200" dirty="0" smtClean="0"/>
              <a:t>Discuss w/ Stakeholder Contact who would have to handle this</a:t>
            </a:r>
            <a:endParaRPr lang="en-US" sz="1200" dirty="0"/>
          </a:p>
        </p:txBody>
      </p:sp>
      <p:sp>
        <p:nvSpPr>
          <p:cNvPr id="24" name="TextBox 23"/>
          <p:cNvSpPr txBox="1"/>
          <p:nvPr/>
        </p:nvSpPr>
        <p:spPr>
          <a:xfrm>
            <a:off x="838200" y="2301535"/>
            <a:ext cx="1096079" cy="646331"/>
          </a:xfrm>
          <a:prstGeom prst="rect">
            <a:avLst/>
          </a:prstGeom>
          <a:noFill/>
          <a:ln>
            <a:solidFill>
              <a:schemeClr val="tx1"/>
            </a:solidFill>
          </a:ln>
        </p:spPr>
        <p:txBody>
          <a:bodyPr wrap="square" rtlCol="0">
            <a:spAutoFit/>
          </a:bodyPr>
          <a:lstStyle/>
          <a:p>
            <a:pPr algn="ctr"/>
            <a:r>
              <a:rPr lang="en-US" sz="1200" dirty="0" smtClean="0"/>
              <a:t>Research Government Websites</a:t>
            </a:r>
            <a:endParaRPr lang="en-US" sz="1200" dirty="0"/>
          </a:p>
        </p:txBody>
      </p:sp>
      <p:sp>
        <p:nvSpPr>
          <p:cNvPr id="25" name="TextBox 24"/>
          <p:cNvSpPr txBox="1"/>
          <p:nvPr/>
        </p:nvSpPr>
        <p:spPr>
          <a:xfrm>
            <a:off x="2743200" y="2325469"/>
            <a:ext cx="1277755" cy="646331"/>
          </a:xfrm>
          <a:prstGeom prst="rect">
            <a:avLst/>
          </a:prstGeom>
          <a:noFill/>
          <a:ln>
            <a:solidFill>
              <a:schemeClr val="tx1"/>
            </a:solidFill>
          </a:ln>
        </p:spPr>
        <p:txBody>
          <a:bodyPr wrap="square" rtlCol="0">
            <a:spAutoFit/>
          </a:bodyPr>
          <a:lstStyle/>
          <a:p>
            <a:pPr algn="ctr"/>
            <a:r>
              <a:rPr lang="en-US" sz="1200" dirty="0" smtClean="0"/>
              <a:t>Contact Government Representatives</a:t>
            </a:r>
            <a:endParaRPr lang="en-US" sz="1200" dirty="0"/>
          </a:p>
        </p:txBody>
      </p:sp>
      <p:sp>
        <p:nvSpPr>
          <p:cNvPr id="26" name="TextBox 25"/>
          <p:cNvSpPr txBox="1"/>
          <p:nvPr/>
        </p:nvSpPr>
        <p:spPr>
          <a:xfrm>
            <a:off x="501174" y="1449307"/>
            <a:ext cx="1096079" cy="461665"/>
          </a:xfrm>
          <a:prstGeom prst="rect">
            <a:avLst/>
          </a:prstGeom>
          <a:noFill/>
          <a:ln>
            <a:solidFill>
              <a:schemeClr val="tx1"/>
            </a:solidFill>
          </a:ln>
        </p:spPr>
        <p:txBody>
          <a:bodyPr wrap="square" rtlCol="0">
            <a:spAutoFit/>
          </a:bodyPr>
          <a:lstStyle/>
          <a:p>
            <a:pPr algn="ctr"/>
            <a:r>
              <a:rPr lang="en-US" sz="1200" dirty="0" smtClean="0"/>
              <a:t>Determine Time Periods</a:t>
            </a:r>
            <a:endParaRPr lang="en-US" sz="1200" dirty="0"/>
          </a:p>
        </p:txBody>
      </p:sp>
      <p:sp>
        <p:nvSpPr>
          <p:cNvPr id="27" name="TextBox 26"/>
          <p:cNvSpPr txBox="1"/>
          <p:nvPr/>
        </p:nvSpPr>
        <p:spPr>
          <a:xfrm>
            <a:off x="7151048" y="1483907"/>
            <a:ext cx="1500541" cy="830997"/>
          </a:xfrm>
          <a:prstGeom prst="rect">
            <a:avLst/>
          </a:prstGeom>
          <a:noFill/>
          <a:ln>
            <a:solidFill>
              <a:schemeClr val="tx1"/>
            </a:solidFill>
          </a:ln>
        </p:spPr>
        <p:txBody>
          <a:bodyPr wrap="square" rtlCol="0">
            <a:spAutoFit/>
          </a:bodyPr>
          <a:lstStyle/>
          <a:p>
            <a:pPr algn="ctr"/>
            <a:r>
              <a:rPr lang="en-US" sz="1200" dirty="0" smtClean="0"/>
              <a:t>Are there other criteria to use to know which ones to recommend?</a:t>
            </a:r>
            <a:endParaRPr lang="en-US" sz="1200" dirty="0"/>
          </a:p>
        </p:txBody>
      </p:sp>
      <p:sp>
        <p:nvSpPr>
          <p:cNvPr id="2" name="Rectangle 1"/>
          <p:cNvSpPr/>
          <p:nvPr/>
        </p:nvSpPr>
        <p:spPr>
          <a:xfrm>
            <a:off x="0" y="0"/>
            <a:ext cx="4572000" cy="307777"/>
          </a:xfrm>
          <a:prstGeom prst="rect">
            <a:avLst/>
          </a:prstGeom>
        </p:spPr>
        <p:txBody>
          <a:bodyPr>
            <a:spAutoFit/>
          </a:bodyPr>
          <a:lstStyle/>
          <a:p>
            <a:r>
              <a:rPr lang="en-US" sz="1400" b="1" dirty="0" smtClean="0"/>
              <a:t>Analysis.3Panels.CostEst.GovtIncent</a:t>
            </a:r>
            <a:endParaRPr lang="en-US" sz="1400" b="1" dirty="0"/>
          </a:p>
        </p:txBody>
      </p:sp>
      <p:cxnSp>
        <p:nvCxnSpPr>
          <p:cNvPr id="4" name="Elbow Connector 3"/>
          <p:cNvCxnSpPr>
            <a:stCxn id="13" idx="2"/>
            <a:endCxn id="14" idx="0"/>
          </p:cNvCxnSpPr>
          <p:nvPr/>
        </p:nvCxnSpPr>
        <p:spPr>
          <a:xfrm rot="5400000">
            <a:off x="2951297" y="596467"/>
            <a:ext cx="530442" cy="1175238"/>
          </a:xfrm>
          <a:prstGeom prst="bentConnector3">
            <a:avLst>
              <a:gd name="adj1" fmla="val 31767"/>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3" idx="2"/>
            <a:endCxn id="26" idx="0"/>
          </p:cNvCxnSpPr>
          <p:nvPr/>
        </p:nvCxnSpPr>
        <p:spPr>
          <a:xfrm rot="5400000">
            <a:off x="2161455" y="-193375"/>
            <a:ext cx="530442" cy="2754923"/>
          </a:xfrm>
          <a:prstGeom prst="bentConnector3">
            <a:avLst>
              <a:gd name="adj1" fmla="val 31767"/>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3" idx="2"/>
            <a:endCxn id="23" idx="0"/>
          </p:cNvCxnSpPr>
          <p:nvPr/>
        </p:nvCxnSpPr>
        <p:spPr>
          <a:xfrm rot="16200000" flipH="1">
            <a:off x="4235007" y="487994"/>
            <a:ext cx="345777" cy="1207517"/>
          </a:xfrm>
          <a:prstGeom prst="bentConnector3">
            <a:avLst>
              <a:gd name="adj1" fmla="val 47457"/>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3" idx="3"/>
            <a:endCxn id="27" idx="1"/>
          </p:cNvCxnSpPr>
          <p:nvPr/>
        </p:nvCxnSpPr>
        <p:spPr>
          <a:xfrm>
            <a:off x="5761924" y="1680141"/>
            <a:ext cx="1389124" cy="2192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3" idx="2"/>
            <a:endCxn id="15" idx="0"/>
          </p:cNvCxnSpPr>
          <p:nvPr/>
        </p:nvCxnSpPr>
        <p:spPr>
          <a:xfrm rot="5400000">
            <a:off x="4701059" y="2204004"/>
            <a:ext cx="418961" cy="2022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3" idx="2"/>
            <a:endCxn id="22" idx="0"/>
          </p:cNvCxnSpPr>
          <p:nvPr/>
        </p:nvCxnSpPr>
        <p:spPr>
          <a:xfrm rot="16200000" flipH="1">
            <a:off x="5580267" y="1527026"/>
            <a:ext cx="418961" cy="155618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9200" y="3579674"/>
            <a:ext cx="8016600" cy="286232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Whether to repeat this node for each higher-up-the-branch-node, or connect this node to both higher-up-the-branch-nodes, as is done here, depends on the situation. Most of the time you’ll want to repeat the node, but here we believe that both higher-up-the-branch-nodes’ needs can be easily met at the same time while addressing this node so its okay we didn’t repeat this node. </a:t>
            </a: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Said another way, the person who does the “Research Government Websites” task can meet both the “Determine Time Periods” and “Qualification Needs” at the same time more easily than if you asked two people to address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“Determine Time Periods” and “Qualification Needs”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separately.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419681" y="2745432"/>
            <a:ext cx="781401" cy="87034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Elbow Connector 29"/>
          <p:cNvCxnSpPr>
            <a:stCxn id="26" idx="2"/>
            <a:endCxn id="24" idx="0"/>
          </p:cNvCxnSpPr>
          <p:nvPr/>
        </p:nvCxnSpPr>
        <p:spPr>
          <a:xfrm rot="16200000" flipH="1">
            <a:off x="1022446" y="1937740"/>
            <a:ext cx="390563" cy="3370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4" idx="2"/>
            <a:endCxn id="24" idx="0"/>
          </p:cNvCxnSpPr>
          <p:nvPr/>
        </p:nvCxnSpPr>
        <p:spPr>
          <a:xfrm rot="5400000">
            <a:off x="1812289" y="1484924"/>
            <a:ext cx="390563" cy="12426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4" idx="3"/>
            <a:endCxn id="25" idx="0"/>
          </p:cNvCxnSpPr>
          <p:nvPr/>
        </p:nvCxnSpPr>
        <p:spPr>
          <a:xfrm>
            <a:off x="3176938" y="1680140"/>
            <a:ext cx="205140" cy="64532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88604" y="6547284"/>
            <a:ext cx="5016940" cy="369332"/>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Now back to the main Cost Estimates branch…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8369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a:p>
            <a:pPr marL="171450" indent="-171450">
              <a:buFont typeface="Arial" panose="020B0604020202020204" pitchFamily="34" charset="0"/>
              <a:buChar char="•"/>
            </a:pPr>
            <a:r>
              <a:rPr lang="en-US" sz="1200" dirty="0" smtClean="0"/>
              <a:t>Shipping Costs</a:t>
            </a:r>
          </a:p>
          <a:p>
            <a:pPr marL="171450" indent="-171450">
              <a:buFont typeface="Arial" panose="020B0604020202020204" pitchFamily="34" charset="0"/>
              <a:buChar char="•"/>
            </a:pPr>
            <a:r>
              <a:rPr lang="en-US" sz="1200" dirty="0" smtClean="0"/>
              <a:t>Parts Availability</a:t>
            </a:r>
            <a:endParaRPr lang="en-US" sz="1200" dirty="0"/>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13" name="TextBox 12"/>
          <p:cNvSpPr txBox="1"/>
          <p:nvPr/>
        </p:nvSpPr>
        <p:spPr>
          <a:xfrm>
            <a:off x="533400" y="4038600"/>
            <a:ext cx="1449773" cy="646331"/>
          </a:xfrm>
          <a:prstGeom prst="rect">
            <a:avLst/>
          </a:prstGeom>
          <a:noFill/>
          <a:ln>
            <a:solidFill>
              <a:schemeClr val="tx1"/>
            </a:solidFill>
          </a:ln>
        </p:spPr>
        <p:txBody>
          <a:bodyPr wrap="square" rtlCol="0">
            <a:spAutoFit/>
          </a:bodyPr>
          <a:lstStyle/>
          <a:p>
            <a:pPr algn="ctr"/>
            <a:r>
              <a:rPr lang="en-US" sz="1200" dirty="0"/>
              <a:t>How do you measure complexity</a:t>
            </a:r>
            <a:r>
              <a:rPr lang="en-US" sz="1200" dirty="0" smtClean="0"/>
              <a:t>?</a:t>
            </a:r>
            <a:endParaRPr lang="en-US" sz="1200" dirty="0"/>
          </a:p>
        </p:txBody>
      </p:sp>
      <p:sp>
        <p:nvSpPr>
          <p:cNvPr id="14" name="TextBox 13"/>
          <p:cNvSpPr txBox="1"/>
          <p:nvPr/>
        </p:nvSpPr>
        <p:spPr>
          <a:xfrm>
            <a:off x="2746859" y="3903031"/>
            <a:ext cx="11393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Reliability of Panels</a:t>
            </a:r>
          </a:p>
        </p:txBody>
      </p:sp>
      <p:sp>
        <p:nvSpPr>
          <p:cNvPr id="15" name="TextBox 14"/>
          <p:cNvSpPr txBox="1"/>
          <p:nvPr/>
        </p:nvSpPr>
        <p:spPr>
          <a:xfrm>
            <a:off x="2206609" y="4684931"/>
            <a:ext cx="1297373" cy="646331"/>
          </a:xfrm>
          <a:prstGeom prst="rect">
            <a:avLst/>
          </a:prstGeom>
          <a:noFill/>
          <a:ln>
            <a:solidFill>
              <a:schemeClr val="tx1"/>
            </a:solidFill>
          </a:ln>
        </p:spPr>
        <p:txBody>
          <a:bodyPr wrap="square" rtlCol="0">
            <a:spAutoFit/>
          </a:bodyPr>
          <a:lstStyle/>
          <a:p>
            <a:pPr algn="ctr"/>
            <a:r>
              <a:rPr lang="en-US" sz="1200" dirty="0" smtClean="0"/>
              <a:t>Research Data Sheets for Information</a:t>
            </a:r>
            <a:endParaRPr lang="en-US" sz="1200" dirty="0"/>
          </a:p>
        </p:txBody>
      </p:sp>
      <p:sp>
        <p:nvSpPr>
          <p:cNvPr id="22" name="TextBox 21"/>
          <p:cNvSpPr txBox="1"/>
          <p:nvPr/>
        </p:nvSpPr>
        <p:spPr>
          <a:xfrm>
            <a:off x="3695113" y="4618221"/>
            <a:ext cx="1297373" cy="1200329"/>
          </a:xfrm>
          <a:prstGeom prst="rect">
            <a:avLst/>
          </a:prstGeom>
          <a:noFill/>
          <a:ln>
            <a:solidFill>
              <a:schemeClr val="tx1"/>
            </a:solidFill>
          </a:ln>
        </p:spPr>
        <p:txBody>
          <a:bodyPr wrap="square" rtlCol="0">
            <a:spAutoFit/>
          </a:bodyPr>
          <a:lstStyle/>
          <a:p>
            <a:pPr algn="ctr"/>
            <a:r>
              <a:rPr lang="en-US" sz="1200" dirty="0" smtClean="0"/>
              <a:t>Contact Panel Vendors for Information,</a:t>
            </a:r>
          </a:p>
          <a:p>
            <a:pPr algn="ctr"/>
            <a:r>
              <a:rPr lang="en-US" sz="1200" dirty="0" smtClean="0"/>
              <a:t>Maybe references of where panels are already used</a:t>
            </a:r>
            <a:endParaRPr lang="en-US" sz="1200" dirty="0"/>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796399"/>
            <a:ext cx="931570" cy="108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0" idx="2"/>
            <a:endCxn id="14" idx="0"/>
          </p:cNvCxnSpPr>
          <p:nvPr/>
        </p:nvCxnSpPr>
        <p:spPr>
          <a:xfrm rot="16200000" flipH="1">
            <a:off x="2780785" y="3367286"/>
            <a:ext cx="182626" cy="8888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0" idx="2"/>
            <a:endCxn id="13" idx="0"/>
          </p:cNvCxnSpPr>
          <p:nvPr/>
        </p:nvCxnSpPr>
        <p:spPr>
          <a:xfrm rot="5400000">
            <a:off x="1683880" y="3294813"/>
            <a:ext cx="318195" cy="11693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4" idx="3"/>
            <a:endCxn id="22" idx="0"/>
          </p:cNvCxnSpPr>
          <p:nvPr/>
        </p:nvCxnSpPr>
        <p:spPr>
          <a:xfrm>
            <a:off x="3886200" y="4133864"/>
            <a:ext cx="457600" cy="4843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15" idx="0"/>
          </p:cNvCxnSpPr>
          <p:nvPr/>
        </p:nvCxnSpPr>
        <p:spPr>
          <a:xfrm rot="5400000">
            <a:off x="2925796" y="4294196"/>
            <a:ext cx="320235" cy="46123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10200" y="829270"/>
            <a:ext cx="28194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Noticed there was more data that would be needed, so let’s add that in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02672">
            <a:off x="186653" y="4082153"/>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43090" y="4876800"/>
            <a:ext cx="2063519"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Most of the criteria above sound reasonable but I’m not sure what the stakeholder means by complexity…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8" name="TextBox 37"/>
          <p:cNvSpPr txBox="1"/>
          <p:nvPr/>
        </p:nvSpPr>
        <p:spPr>
          <a:xfrm>
            <a:off x="5029200" y="4015154"/>
            <a:ext cx="335280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goes into reliability? Let’s add tasks to check these sources as a start. May need to add more tasks later depending how this goes…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130557" flipH="1">
            <a:off x="3971074" y="3491907"/>
            <a:ext cx="976534" cy="10876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204420" flipV="1">
            <a:off x="4648041" y="1153573"/>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92754" y="6243128"/>
            <a:ext cx="3150606" cy="369332"/>
          </a:xfrm>
          <a:prstGeom prst="rect">
            <a:avLst/>
          </a:prstGeom>
        </p:spPr>
        <p:txBody>
          <a:bodyPr wrap="non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We’re going to have to find out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6241243" y="11668"/>
            <a:ext cx="3023264"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Growing the other branches…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3" name="TextBox 42"/>
          <p:cNvSpPr txBox="1"/>
          <p:nvPr/>
        </p:nvSpPr>
        <p:spPr>
          <a:xfrm>
            <a:off x="4419600" y="280384"/>
            <a:ext cx="1415568" cy="461665"/>
          </a:xfrm>
          <a:prstGeom prst="rect">
            <a:avLst/>
          </a:prstGeom>
          <a:noFill/>
          <a:ln>
            <a:solidFill>
              <a:schemeClr val="tx1"/>
            </a:solidFill>
          </a:ln>
        </p:spPr>
        <p:txBody>
          <a:bodyPr wrap="square" rtlCol="0">
            <a:spAutoFit/>
          </a:bodyPr>
          <a:lstStyle/>
          <a:p>
            <a:pPr algn="ctr"/>
            <a:r>
              <a:rPr lang="en-US" sz="1200" dirty="0" smtClean="0"/>
              <a:t>Analysis.3Panels.</a:t>
            </a:r>
          </a:p>
          <a:p>
            <a:pPr algn="ctr"/>
            <a:r>
              <a:rPr lang="en-US" sz="1200" dirty="0" err="1" smtClean="0"/>
              <a:t>CostEst.GovtIncent</a:t>
            </a:r>
            <a:endParaRPr lang="en-US" sz="1200" dirty="0"/>
          </a:p>
        </p:txBody>
      </p:sp>
      <p:cxnSp>
        <p:nvCxnSpPr>
          <p:cNvPr id="45" name="Elbow Connector 44"/>
          <p:cNvCxnSpPr>
            <a:endCxn id="43" idx="1"/>
          </p:cNvCxnSpPr>
          <p:nvPr/>
        </p:nvCxnSpPr>
        <p:spPr>
          <a:xfrm flipV="1">
            <a:off x="2342155" y="511217"/>
            <a:ext cx="2077445" cy="25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a:p>
            <a:pPr marL="171450" indent="-171450">
              <a:buFont typeface="Arial" panose="020B0604020202020204" pitchFamily="34" charset="0"/>
              <a:buChar char="•"/>
            </a:pPr>
            <a:r>
              <a:rPr lang="en-US" sz="1200" dirty="0" smtClean="0"/>
              <a:t>Shipping Costs</a:t>
            </a:r>
          </a:p>
          <a:p>
            <a:pPr marL="171450" indent="-171450">
              <a:buFont typeface="Arial" panose="020B0604020202020204" pitchFamily="34" charset="0"/>
              <a:buChar char="•"/>
            </a:pPr>
            <a:r>
              <a:rPr lang="en-US" sz="1200" dirty="0" smtClean="0"/>
              <a:t>Parts Availability</a:t>
            </a:r>
            <a:endParaRPr lang="en-US" sz="1200" dirty="0"/>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13" name="TextBox 12"/>
          <p:cNvSpPr txBox="1"/>
          <p:nvPr/>
        </p:nvSpPr>
        <p:spPr>
          <a:xfrm>
            <a:off x="533400" y="4038600"/>
            <a:ext cx="1449773" cy="646331"/>
          </a:xfrm>
          <a:prstGeom prst="rect">
            <a:avLst/>
          </a:prstGeom>
          <a:noFill/>
          <a:ln>
            <a:solidFill>
              <a:schemeClr val="tx1"/>
            </a:solidFill>
          </a:ln>
        </p:spPr>
        <p:txBody>
          <a:bodyPr wrap="square" rtlCol="0">
            <a:spAutoFit/>
          </a:bodyPr>
          <a:lstStyle/>
          <a:p>
            <a:pPr algn="ctr"/>
            <a:r>
              <a:rPr lang="en-US" sz="1200" dirty="0"/>
              <a:t>How do you measure complexity</a:t>
            </a:r>
            <a:r>
              <a:rPr lang="en-US" sz="1200" dirty="0" smtClean="0"/>
              <a:t>?</a:t>
            </a:r>
            <a:endParaRPr lang="en-US" sz="1200" dirty="0"/>
          </a:p>
        </p:txBody>
      </p:sp>
      <p:sp>
        <p:nvSpPr>
          <p:cNvPr id="14" name="TextBox 13"/>
          <p:cNvSpPr txBox="1"/>
          <p:nvPr/>
        </p:nvSpPr>
        <p:spPr>
          <a:xfrm>
            <a:off x="2746859" y="3903031"/>
            <a:ext cx="11393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Reliability of Panels</a:t>
            </a:r>
          </a:p>
        </p:txBody>
      </p:sp>
      <p:sp>
        <p:nvSpPr>
          <p:cNvPr id="15" name="TextBox 14"/>
          <p:cNvSpPr txBox="1"/>
          <p:nvPr/>
        </p:nvSpPr>
        <p:spPr>
          <a:xfrm>
            <a:off x="2206609" y="4684931"/>
            <a:ext cx="1297373" cy="646331"/>
          </a:xfrm>
          <a:prstGeom prst="rect">
            <a:avLst/>
          </a:prstGeom>
          <a:noFill/>
          <a:ln>
            <a:solidFill>
              <a:schemeClr val="tx1"/>
            </a:solidFill>
          </a:ln>
        </p:spPr>
        <p:txBody>
          <a:bodyPr wrap="square" rtlCol="0">
            <a:spAutoFit/>
          </a:bodyPr>
          <a:lstStyle/>
          <a:p>
            <a:pPr algn="ctr"/>
            <a:r>
              <a:rPr lang="en-US" sz="1200" dirty="0" smtClean="0"/>
              <a:t>Research Data Sheets for Information</a:t>
            </a:r>
            <a:endParaRPr lang="en-US" sz="1200" dirty="0"/>
          </a:p>
        </p:txBody>
      </p:sp>
      <p:sp>
        <p:nvSpPr>
          <p:cNvPr id="22" name="TextBox 21"/>
          <p:cNvSpPr txBox="1"/>
          <p:nvPr/>
        </p:nvSpPr>
        <p:spPr>
          <a:xfrm>
            <a:off x="3695113" y="4618221"/>
            <a:ext cx="1297373" cy="1200329"/>
          </a:xfrm>
          <a:prstGeom prst="rect">
            <a:avLst/>
          </a:prstGeom>
          <a:noFill/>
          <a:ln>
            <a:solidFill>
              <a:schemeClr val="tx1"/>
            </a:solidFill>
          </a:ln>
        </p:spPr>
        <p:txBody>
          <a:bodyPr wrap="square" rtlCol="0">
            <a:spAutoFit/>
          </a:bodyPr>
          <a:lstStyle/>
          <a:p>
            <a:pPr algn="ctr"/>
            <a:r>
              <a:rPr lang="en-US" sz="1200" dirty="0" smtClean="0"/>
              <a:t>Contact Panel Vendors for Information,</a:t>
            </a:r>
          </a:p>
          <a:p>
            <a:pPr algn="ctr"/>
            <a:r>
              <a:rPr lang="en-US" sz="1200" dirty="0" smtClean="0"/>
              <a:t>Maybe references of where panels are already used</a:t>
            </a:r>
            <a:endParaRPr lang="en-US" sz="1200" dirty="0"/>
          </a:p>
        </p:txBody>
      </p:sp>
      <p:sp>
        <p:nvSpPr>
          <p:cNvPr id="23" name="TextBox 22"/>
          <p:cNvSpPr txBox="1"/>
          <p:nvPr/>
        </p:nvSpPr>
        <p:spPr>
          <a:xfrm>
            <a:off x="6907807" y="2249269"/>
            <a:ext cx="1297373" cy="646331"/>
          </a:xfrm>
          <a:prstGeom prst="rect">
            <a:avLst/>
          </a:prstGeom>
          <a:noFill/>
          <a:ln>
            <a:solidFill>
              <a:schemeClr val="tx1"/>
            </a:solidFill>
          </a:ln>
        </p:spPr>
        <p:txBody>
          <a:bodyPr wrap="square" rtlCol="0">
            <a:spAutoFit/>
          </a:bodyPr>
          <a:lstStyle/>
          <a:p>
            <a:pPr algn="ctr"/>
            <a:r>
              <a:rPr lang="en-US" sz="1200" dirty="0" smtClean="0"/>
              <a:t>Contact Panel Vendors for Information</a:t>
            </a:r>
            <a:endParaRPr lang="en-US" sz="1200" dirty="0"/>
          </a:p>
        </p:txBody>
      </p:sp>
      <p:sp>
        <p:nvSpPr>
          <p:cNvPr id="24" name="TextBox 23"/>
          <p:cNvSpPr txBox="1"/>
          <p:nvPr/>
        </p:nvSpPr>
        <p:spPr>
          <a:xfrm>
            <a:off x="5638800" y="4010661"/>
            <a:ext cx="1297373" cy="646331"/>
          </a:xfrm>
          <a:prstGeom prst="rect">
            <a:avLst/>
          </a:prstGeom>
          <a:noFill/>
          <a:ln>
            <a:solidFill>
              <a:schemeClr val="tx1"/>
            </a:solidFill>
          </a:ln>
        </p:spPr>
        <p:txBody>
          <a:bodyPr wrap="square" rtlCol="0">
            <a:spAutoFit/>
          </a:bodyPr>
          <a:lstStyle/>
          <a:p>
            <a:pPr algn="ctr"/>
            <a:r>
              <a:rPr lang="en-US" sz="1200" dirty="0" smtClean="0"/>
              <a:t>Contact Contractors for Estimates</a:t>
            </a:r>
            <a:endParaRPr lang="en-US" sz="1200" dirty="0"/>
          </a:p>
        </p:txBody>
      </p:sp>
      <p:sp>
        <p:nvSpPr>
          <p:cNvPr id="26" name="TextBox 25"/>
          <p:cNvSpPr txBox="1"/>
          <p:nvPr/>
        </p:nvSpPr>
        <p:spPr>
          <a:xfrm>
            <a:off x="8001000" y="5105400"/>
            <a:ext cx="1103913" cy="830997"/>
          </a:xfrm>
          <a:prstGeom prst="rect">
            <a:avLst/>
          </a:prstGeom>
          <a:noFill/>
          <a:ln>
            <a:solidFill>
              <a:schemeClr val="tx1"/>
            </a:solidFill>
          </a:ln>
        </p:spPr>
        <p:txBody>
          <a:bodyPr wrap="square" rtlCol="0">
            <a:spAutoFit/>
          </a:bodyPr>
          <a:lstStyle/>
          <a:p>
            <a:pPr algn="ctr"/>
            <a:r>
              <a:rPr lang="en-US" sz="1200" dirty="0" smtClean="0"/>
              <a:t>Contact Contractor for Needed Information</a:t>
            </a:r>
            <a:endParaRPr lang="en-US" sz="1200" dirty="0"/>
          </a:p>
        </p:txBody>
      </p:sp>
      <p:sp>
        <p:nvSpPr>
          <p:cNvPr id="27" name="TextBox 26"/>
          <p:cNvSpPr txBox="1"/>
          <p:nvPr/>
        </p:nvSpPr>
        <p:spPr>
          <a:xfrm>
            <a:off x="7467600" y="4306669"/>
            <a:ext cx="1103913" cy="646331"/>
          </a:xfrm>
          <a:prstGeom prst="rect">
            <a:avLst/>
          </a:prstGeom>
          <a:noFill/>
          <a:ln>
            <a:solidFill>
              <a:schemeClr val="tx1"/>
            </a:solidFill>
          </a:ln>
        </p:spPr>
        <p:txBody>
          <a:bodyPr wrap="square" rtlCol="0">
            <a:spAutoFit/>
          </a:bodyPr>
          <a:lstStyle/>
          <a:p>
            <a:pPr algn="ctr"/>
            <a:r>
              <a:rPr lang="en-US" sz="1200" dirty="0" smtClean="0"/>
              <a:t>What other info do they need?</a:t>
            </a:r>
            <a:endParaRPr lang="en-US" sz="1200" dirty="0"/>
          </a:p>
        </p:txBody>
      </p:sp>
      <p:sp>
        <p:nvSpPr>
          <p:cNvPr id="28" name="TextBox 27"/>
          <p:cNvSpPr txBox="1"/>
          <p:nvPr/>
        </p:nvSpPr>
        <p:spPr>
          <a:xfrm>
            <a:off x="7635639" y="3099137"/>
            <a:ext cx="1469274" cy="1015663"/>
          </a:xfrm>
          <a:prstGeom prst="rect">
            <a:avLst/>
          </a:prstGeom>
          <a:noFill/>
          <a:ln>
            <a:solidFill>
              <a:schemeClr val="tx1"/>
            </a:solidFill>
          </a:ln>
        </p:spPr>
        <p:txBody>
          <a:bodyPr wrap="square" rtlCol="0">
            <a:spAutoFit/>
          </a:bodyPr>
          <a:lstStyle/>
          <a:p>
            <a:pPr algn="ctr"/>
            <a:r>
              <a:rPr lang="en-US" sz="1200" dirty="0" smtClean="0"/>
              <a:t>Select possible “Baseline” Panel just for establishing criteria baselines of comparison</a:t>
            </a:r>
            <a:endParaRPr lang="en-US" sz="1200" dirty="0"/>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796399"/>
            <a:ext cx="931570" cy="108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23" idx="0"/>
          </p:cNvCxnSpPr>
          <p:nvPr/>
        </p:nvCxnSpPr>
        <p:spPr>
          <a:xfrm>
            <a:off x="6742713" y="2064603"/>
            <a:ext cx="813781" cy="184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p:cNvCxnSpPr>
          <p:nvPr/>
        </p:nvCxnSpPr>
        <p:spPr>
          <a:xfrm>
            <a:off x="8205180" y="2572435"/>
            <a:ext cx="253020" cy="5188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2"/>
            <a:endCxn id="24" idx="0"/>
          </p:cNvCxnSpPr>
          <p:nvPr/>
        </p:nvCxnSpPr>
        <p:spPr>
          <a:xfrm rot="16200000" flipH="1">
            <a:off x="5930104" y="3653277"/>
            <a:ext cx="351335" cy="3634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2"/>
            <a:endCxn id="71" idx="0"/>
          </p:cNvCxnSpPr>
          <p:nvPr/>
        </p:nvCxnSpPr>
        <p:spPr>
          <a:xfrm rot="5400000">
            <a:off x="5988439" y="4672316"/>
            <a:ext cx="314373" cy="2837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4" idx="3"/>
            <a:endCxn id="27" idx="1"/>
          </p:cNvCxnSpPr>
          <p:nvPr/>
        </p:nvCxnSpPr>
        <p:spPr>
          <a:xfrm>
            <a:off x="6936173" y="4333827"/>
            <a:ext cx="531427" cy="2960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3"/>
          </p:cNvCxnSpPr>
          <p:nvPr/>
        </p:nvCxnSpPr>
        <p:spPr>
          <a:xfrm>
            <a:off x="8571513" y="4629835"/>
            <a:ext cx="310027" cy="4800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0" idx="2"/>
            <a:endCxn id="14" idx="0"/>
          </p:cNvCxnSpPr>
          <p:nvPr/>
        </p:nvCxnSpPr>
        <p:spPr>
          <a:xfrm rot="16200000" flipH="1">
            <a:off x="2780785" y="3367286"/>
            <a:ext cx="182626" cy="8888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0" idx="2"/>
            <a:endCxn id="13" idx="0"/>
          </p:cNvCxnSpPr>
          <p:nvPr/>
        </p:nvCxnSpPr>
        <p:spPr>
          <a:xfrm rot="5400000">
            <a:off x="1683880" y="3294813"/>
            <a:ext cx="318195" cy="11693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4" idx="3"/>
            <a:endCxn id="22" idx="0"/>
          </p:cNvCxnSpPr>
          <p:nvPr/>
        </p:nvCxnSpPr>
        <p:spPr>
          <a:xfrm>
            <a:off x="3886200" y="4133864"/>
            <a:ext cx="457600" cy="4843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15" idx="0"/>
          </p:cNvCxnSpPr>
          <p:nvPr/>
        </p:nvCxnSpPr>
        <p:spPr>
          <a:xfrm rot="5400000">
            <a:off x="2925796" y="4294196"/>
            <a:ext cx="320235" cy="46123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264811" y="4971365"/>
            <a:ext cx="1477902"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pic>
        <p:nvPicPr>
          <p:cNvPr id="3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552036">
            <a:off x="8093767" y="1948480"/>
            <a:ext cx="1034969" cy="115278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791200" y="427672"/>
            <a:ext cx="3193389" cy="1477328"/>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Setting a baseline of comparison early on. Any standard panel should serve us fine… perhaps the vendor can suggest one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561574" y="4481831"/>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6712611" y="5334000"/>
            <a:ext cx="2476587"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We’ll work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off of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estimates for now. We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Rectangle 1"/>
          <p:cNvSpPr/>
          <p:nvPr/>
        </p:nvSpPr>
        <p:spPr>
          <a:xfrm>
            <a:off x="76200" y="5747980"/>
            <a:ext cx="5121676" cy="923330"/>
          </a:xfrm>
          <a:prstGeom prst="rect">
            <a:avLst/>
          </a:prstGeom>
        </p:spPr>
        <p:txBody>
          <a:bodyPr wrap="squar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 may have to redo these steps for our final top 3 panels, and it may even change which panels are our top 3, which is fine.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5725958" y="6135469"/>
            <a:ext cx="3646642" cy="646331"/>
          </a:xfrm>
          <a:prstGeom prst="rect">
            <a:avLst/>
          </a:prstGeom>
        </p:spPr>
        <p:txBody>
          <a:bodyPr wrap="squar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just need a ballpark figure and this will help us build intuition.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3"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561953">
            <a:off x="4899600" y="6131405"/>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334000" y="0"/>
            <a:ext cx="3755836"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Growing the other branches further…</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7" name="TextBox 46"/>
          <p:cNvSpPr txBox="1"/>
          <p:nvPr/>
        </p:nvSpPr>
        <p:spPr>
          <a:xfrm>
            <a:off x="4419600" y="280384"/>
            <a:ext cx="1415568" cy="461665"/>
          </a:xfrm>
          <a:prstGeom prst="rect">
            <a:avLst/>
          </a:prstGeom>
          <a:noFill/>
          <a:ln>
            <a:solidFill>
              <a:schemeClr val="tx1"/>
            </a:solidFill>
          </a:ln>
        </p:spPr>
        <p:txBody>
          <a:bodyPr wrap="square" rtlCol="0">
            <a:spAutoFit/>
          </a:bodyPr>
          <a:lstStyle/>
          <a:p>
            <a:pPr algn="ctr"/>
            <a:r>
              <a:rPr lang="en-US" sz="1200" dirty="0" smtClean="0"/>
              <a:t>Analysis.3Panels.</a:t>
            </a:r>
          </a:p>
          <a:p>
            <a:pPr algn="ctr"/>
            <a:r>
              <a:rPr lang="en-US" sz="1200" dirty="0" err="1" smtClean="0"/>
              <a:t>CostEst.GovtIncent</a:t>
            </a:r>
            <a:endParaRPr lang="en-US" sz="1200" dirty="0"/>
          </a:p>
        </p:txBody>
      </p:sp>
      <p:cxnSp>
        <p:nvCxnSpPr>
          <p:cNvPr id="49" name="Elbow Connector 48"/>
          <p:cNvCxnSpPr>
            <a:endCxn id="47" idx="1"/>
          </p:cNvCxnSpPr>
          <p:nvPr/>
        </p:nvCxnSpPr>
        <p:spPr>
          <a:xfrm flipV="1">
            <a:off x="2342155" y="511217"/>
            <a:ext cx="2077445" cy="25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3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a:p>
            <a:pPr marL="171450" indent="-171450">
              <a:buFont typeface="Arial" panose="020B0604020202020204" pitchFamily="34" charset="0"/>
              <a:buChar char="•"/>
            </a:pPr>
            <a:r>
              <a:rPr lang="en-US" sz="1200" dirty="0" smtClean="0"/>
              <a:t>Shipping Costs</a:t>
            </a:r>
          </a:p>
          <a:p>
            <a:pPr marL="171450" indent="-171450">
              <a:buFont typeface="Arial" panose="020B0604020202020204" pitchFamily="34" charset="0"/>
              <a:buChar char="•"/>
            </a:pPr>
            <a:r>
              <a:rPr lang="en-US" sz="1200" dirty="0" smtClean="0"/>
              <a:t>Parts Availability</a:t>
            </a:r>
            <a:endParaRPr lang="en-US" sz="1200" dirty="0"/>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13" name="TextBox 12"/>
          <p:cNvSpPr txBox="1"/>
          <p:nvPr/>
        </p:nvSpPr>
        <p:spPr>
          <a:xfrm>
            <a:off x="533400" y="4038600"/>
            <a:ext cx="1449773" cy="646331"/>
          </a:xfrm>
          <a:prstGeom prst="rect">
            <a:avLst/>
          </a:prstGeom>
          <a:noFill/>
          <a:ln>
            <a:solidFill>
              <a:schemeClr val="tx1"/>
            </a:solidFill>
          </a:ln>
        </p:spPr>
        <p:txBody>
          <a:bodyPr wrap="square" rtlCol="0">
            <a:spAutoFit/>
          </a:bodyPr>
          <a:lstStyle/>
          <a:p>
            <a:pPr algn="ctr"/>
            <a:r>
              <a:rPr lang="en-US" sz="1200" dirty="0"/>
              <a:t>How do you measure complexity</a:t>
            </a:r>
            <a:r>
              <a:rPr lang="en-US" sz="1200" dirty="0" smtClean="0"/>
              <a:t>?</a:t>
            </a:r>
            <a:endParaRPr lang="en-US" sz="1200" dirty="0"/>
          </a:p>
        </p:txBody>
      </p:sp>
      <p:sp>
        <p:nvSpPr>
          <p:cNvPr id="14" name="TextBox 13"/>
          <p:cNvSpPr txBox="1"/>
          <p:nvPr/>
        </p:nvSpPr>
        <p:spPr>
          <a:xfrm>
            <a:off x="2746859" y="3903031"/>
            <a:ext cx="11393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Reliability of Panels</a:t>
            </a:r>
          </a:p>
        </p:txBody>
      </p:sp>
      <p:sp>
        <p:nvSpPr>
          <p:cNvPr id="15" name="TextBox 14"/>
          <p:cNvSpPr txBox="1"/>
          <p:nvPr/>
        </p:nvSpPr>
        <p:spPr>
          <a:xfrm>
            <a:off x="2206609" y="4684931"/>
            <a:ext cx="1297373" cy="646331"/>
          </a:xfrm>
          <a:prstGeom prst="rect">
            <a:avLst/>
          </a:prstGeom>
          <a:noFill/>
          <a:ln>
            <a:solidFill>
              <a:schemeClr val="tx1"/>
            </a:solidFill>
          </a:ln>
        </p:spPr>
        <p:txBody>
          <a:bodyPr wrap="square" rtlCol="0">
            <a:spAutoFit/>
          </a:bodyPr>
          <a:lstStyle/>
          <a:p>
            <a:pPr algn="ctr"/>
            <a:r>
              <a:rPr lang="en-US" sz="1200" dirty="0" smtClean="0"/>
              <a:t>Research Data Sheets for Information</a:t>
            </a:r>
            <a:endParaRPr lang="en-US" sz="1200" dirty="0"/>
          </a:p>
        </p:txBody>
      </p:sp>
      <p:sp>
        <p:nvSpPr>
          <p:cNvPr id="22" name="TextBox 21"/>
          <p:cNvSpPr txBox="1"/>
          <p:nvPr/>
        </p:nvSpPr>
        <p:spPr>
          <a:xfrm>
            <a:off x="3695113" y="4618221"/>
            <a:ext cx="1297373" cy="1200329"/>
          </a:xfrm>
          <a:prstGeom prst="rect">
            <a:avLst/>
          </a:prstGeom>
          <a:noFill/>
          <a:ln>
            <a:solidFill>
              <a:schemeClr val="tx1"/>
            </a:solidFill>
          </a:ln>
        </p:spPr>
        <p:txBody>
          <a:bodyPr wrap="square" rtlCol="0">
            <a:spAutoFit/>
          </a:bodyPr>
          <a:lstStyle/>
          <a:p>
            <a:pPr algn="ctr"/>
            <a:r>
              <a:rPr lang="en-US" sz="1200" dirty="0" smtClean="0"/>
              <a:t>Contact Panel Vendors for Information,</a:t>
            </a:r>
          </a:p>
          <a:p>
            <a:pPr algn="ctr"/>
            <a:r>
              <a:rPr lang="en-US" sz="1200" dirty="0" smtClean="0"/>
              <a:t>Maybe references of where panels are already used</a:t>
            </a:r>
            <a:endParaRPr lang="en-US" sz="1200" dirty="0"/>
          </a:p>
        </p:txBody>
      </p:sp>
      <p:sp>
        <p:nvSpPr>
          <p:cNvPr id="23" name="TextBox 22"/>
          <p:cNvSpPr txBox="1"/>
          <p:nvPr/>
        </p:nvSpPr>
        <p:spPr>
          <a:xfrm>
            <a:off x="6907807" y="2249269"/>
            <a:ext cx="1297373" cy="646331"/>
          </a:xfrm>
          <a:prstGeom prst="rect">
            <a:avLst/>
          </a:prstGeom>
          <a:noFill/>
          <a:ln>
            <a:solidFill>
              <a:schemeClr val="tx1"/>
            </a:solidFill>
          </a:ln>
        </p:spPr>
        <p:txBody>
          <a:bodyPr wrap="square" rtlCol="0">
            <a:spAutoFit/>
          </a:bodyPr>
          <a:lstStyle/>
          <a:p>
            <a:pPr algn="ctr"/>
            <a:r>
              <a:rPr lang="en-US" sz="1200" dirty="0" smtClean="0"/>
              <a:t>Contact Panel Vendors for Information</a:t>
            </a:r>
            <a:endParaRPr lang="en-US" sz="1200" dirty="0"/>
          </a:p>
        </p:txBody>
      </p:sp>
      <p:sp>
        <p:nvSpPr>
          <p:cNvPr id="24" name="TextBox 23"/>
          <p:cNvSpPr txBox="1"/>
          <p:nvPr/>
        </p:nvSpPr>
        <p:spPr>
          <a:xfrm>
            <a:off x="5638800" y="4010661"/>
            <a:ext cx="1297373" cy="646331"/>
          </a:xfrm>
          <a:prstGeom prst="rect">
            <a:avLst/>
          </a:prstGeom>
          <a:noFill/>
          <a:ln>
            <a:solidFill>
              <a:schemeClr val="tx1"/>
            </a:solidFill>
          </a:ln>
        </p:spPr>
        <p:txBody>
          <a:bodyPr wrap="square" rtlCol="0">
            <a:spAutoFit/>
          </a:bodyPr>
          <a:lstStyle/>
          <a:p>
            <a:pPr algn="ctr"/>
            <a:r>
              <a:rPr lang="en-US" sz="1200" dirty="0" smtClean="0"/>
              <a:t>Contact Contractors for Estimates</a:t>
            </a:r>
            <a:endParaRPr lang="en-US" sz="1200" dirty="0"/>
          </a:p>
        </p:txBody>
      </p:sp>
      <p:sp>
        <p:nvSpPr>
          <p:cNvPr id="26" name="TextBox 25"/>
          <p:cNvSpPr txBox="1"/>
          <p:nvPr/>
        </p:nvSpPr>
        <p:spPr>
          <a:xfrm>
            <a:off x="8001000" y="5105400"/>
            <a:ext cx="1103913" cy="830997"/>
          </a:xfrm>
          <a:prstGeom prst="rect">
            <a:avLst/>
          </a:prstGeom>
          <a:noFill/>
          <a:ln>
            <a:solidFill>
              <a:schemeClr val="tx1"/>
            </a:solidFill>
          </a:ln>
        </p:spPr>
        <p:txBody>
          <a:bodyPr wrap="square" rtlCol="0">
            <a:spAutoFit/>
          </a:bodyPr>
          <a:lstStyle/>
          <a:p>
            <a:pPr algn="ctr"/>
            <a:r>
              <a:rPr lang="en-US" sz="1200" dirty="0" smtClean="0"/>
              <a:t>Contact Contractor for Needed Information</a:t>
            </a:r>
            <a:endParaRPr lang="en-US" sz="1200" dirty="0"/>
          </a:p>
        </p:txBody>
      </p:sp>
      <p:sp>
        <p:nvSpPr>
          <p:cNvPr id="27" name="TextBox 26"/>
          <p:cNvSpPr txBox="1"/>
          <p:nvPr/>
        </p:nvSpPr>
        <p:spPr>
          <a:xfrm>
            <a:off x="7467600" y="4306669"/>
            <a:ext cx="1103913" cy="646331"/>
          </a:xfrm>
          <a:prstGeom prst="rect">
            <a:avLst/>
          </a:prstGeom>
          <a:noFill/>
          <a:ln>
            <a:solidFill>
              <a:schemeClr val="tx1"/>
            </a:solidFill>
          </a:ln>
        </p:spPr>
        <p:txBody>
          <a:bodyPr wrap="square" rtlCol="0">
            <a:spAutoFit/>
          </a:bodyPr>
          <a:lstStyle/>
          <a:p>
            <a:pPr algn="ctr"/>
            <a:r>
              <a:rPr lang="en-US" sz="1200" dirty="0" smtClean="0"/>
              <a:t>What other info do they need?</a:t>
            </a:r>
            <a:endParaRPr lang="en-US" sz="1200" dirty="0"/>
          </a:p>
        </p:txBody>
      </p:sp>
      <p:sp>
        <p:nvSpPr>
          <p:cNvPr id="28" name="TextBox 27"/>
          <p:cNvSpPr txBox="1"/>
          <p:nvPr/>
        </p:nvSpPr>
        <p:spPr>
          <a:xfrm>
            <a:off x="7635639" y="3099137"/>
            <a:ext cx="1469274" cy="1015663"/>
          </a:xfrm>
          <a:prstGeom prst="rect">
            <a:avLst/>
          </a:prstGeom>
          <a:noFill/>
          <a:ln>
            <a:solidFill>
              <a:schemeClr val="tx1"/>
            </a:solidFill>
          </a:ln>
        </p:spPr>
        <p:txBody>
          <a:bodyPr wrap="square" rtlCol="0">
            <a:spAutoFit/>
          </a:bodyPr>
          <a:lstStyle/>
          <a:p>
            <a:pPr algn="ctr"/>
            <a:r>
              <a:rPr lang="en-US" sz="1200" dirty="0" smtClean="0"/>
              <a:t>Select possible “Baseline” Panel just for establishing criteria baselines of comparison</a:t>
            </a:r>
            <a:endParaRPr lang="en-US" sz="1200" dirty="0"/>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sp>
        <p:nvSpPr>
          <p:cNvPr id="34" name="TextBox 33"/>
          <p:cNvSpPr txBox="1"/>
          <p:nvPr/>
        </p:nvSpPr>
        <p:spPr>
          <a:xfrm>
            <a:off x="0" y="4662854"/>
            <a:ext cx="1432389"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Branches commonly  end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5" name="TextBox 34"/>
          <p:cNvSpPr txBox="1"/>
          <p:nvPr/>
        </p:nvSpPr>
        <p:spPr>
          <a:xfrm>
            <a:off x="609600" y="5553670"/>
            <a:ext cx="2688981"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…questions or requests for additional resources to allow you to proceed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 name="TextBox 35"/>
          <p:cNvSpPr txBox="1"/>
          <p:nvPr/>
        </p:nvSpPr>
        <p:spPr>
          <a:xfrm>
            <a:off x="3195573" y="6096000"/>
            <a:ext cx="2639595" cy="646331"/>
          </a:xfrm>
          <a:prstGeom prst="rect">
            <a:avLst/>
          </a:prstGeom>
          <a:noFill/>
        </p:spPr>
        <p:txBody>
          <a:bodyPr wrap="square" rtlCol="0">
            <a:sp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atomic tasks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that we know how to complete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7" name="TextBox 36"/>
          <p:cNvSpPr txBox="1"/>
          <p:nvPr/>
        </p:nvSpPr>
        <p:spPr>
          <a:xfrm>
            <a:off x="6729043" y="6010870"/>
            <a:ext cx="237587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…sets of data that are already known or need to be obtained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796399"/>
            <a:ext cx="931570" cy="108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23" idx="0"/>
          </p:cNvCxnSpPr>
          <p:nvPr/>
        </p:nvCxnSpPr>
        <p:spPr>
          <a:xfrm>
            <a:off x="6742713" y="2064603"/>
            <a:ext cx="813781" cy="184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p:cNvCxnSpPr>
          <p:nvPr/>
        </p:nvCxnSpPr>
        <p:spPr>
          <a:xfrm>
            <a:off x="8205180" y="2572435"/>
            <a:ext cx="253020" cy="5188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2"/>
            <a:endCxn id="24" idx="0"/>
          </p:cNvCxnSpPr>
          <p:nvPr/>
        </p:nvCxnSpPr>
        <p:spPr>
          <a:xfrm rot="16200000" flipH="1">
            <a:off x="5930104" y="3653277"/>
            <a:ext cx="351335" cy="3634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2"/>
            <a:endCxn id="71" idx="0"/>
          </p:cNvCxnSpPr>
          <p:nvPr/>
        </p:nvCxnSpPr>
        <p:spPr>
          <a:xfrm rot="5400000">
            <a:off x="5988439" y="4672316"/>
            <a:ext cx="314373" cy="2837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4" idx="3"/>
            <a:endCxn id="27" idx="1"/>
          </p:cNvCxnSpPr>
          <p:nvPr/>
        </p:nvCxnSpPr>
        <p:spPr>
          <a:xfrm>
            <a:off x="6936173" y="4333827"/>
            <a:ext cx="531427" cy="2960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3"/>
          </p:cNvCxnSpPr>
          <p:nvPr/>
        </p:nvCxnSpPr>
        <p:spPr>
          <a:xfrm>
            <a:off x="8571513" y="4629835"/>
            <a:ext cx="310027" cy="4800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0" idx="2"/>
            <a:endCxn id="14" idx="0"/>
          </p:cNvCxnSpPr>
          <p:nvPr/>
        </p:nvCxnSpPr>
        <p:spPr>
          <a:xfrm rot="16200000" flipH="1">
            <a:off x="2780785" y="3367286"/>
            <a:ext cx="182626" cy="8888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0" idx="2"/>
            <a:endCxn id="13" idx="0"/>
          </p:cNvCxnSpPr>
          <p:nvPr/>
        </p:nvCxnSpPr>
        <p:spPr>
          <a:xfrm rot="5400000">
            <a:off x="1683880" y="3294813"/>
            <a:ext cx="318195" cy="11693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4" idx="3"/>
            <a:endCxn id="22" idx="0"/>
          </p:cNvCxnSpPr>
          <p:nvPr/>
        </p:nvCxnSpPr>
        <p:spPr>
          <a:xfrm>
            <a:off x="3886200" y="4133864"/>
            <a:ext cx="457600" cy="4843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15" idx="0"/>
          </p:cNvCxnSpPr>
          <p:nvPr/>
        </p:nvCxnSpPr>
        <p:spPr>
          <a:xfrm rot="5400000">
            <a:off x="2925796" y="4294196"/>
            <a:ext cx="320235" cy="461234"/>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6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84948">
            <a:off x="1342051" y="4736906"/>
            <a:ext cx="781401" cy="87034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84948">
            <a:off x="3087927" y="5304844"/>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5264811" y="4971365"/>
            <a:ext cx="1477902"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pic>
        <p:nvPicPr>
          <p:cNvPr id="7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43039" flipH="1">
            <a:off x="6430565" y="5284312"/>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19600" y="280384"/>
            <a:ext cx="1415568" cy="461665"/>
          </a:xfrm>
          <a:prstGeom prst="rect">
            <a:avLst/>
          </a:prstGeom>
          <a:noFill/>
          <a:ln>
            <a:solidFill>
              <a:schemeClr val="tx1"/>
            </a:solidFill>
          </a:ln>
        </p:spPr>
        <p:txBody>
          <a:bodyPr wrap="square" rtlCol="0">
            <a:spAutoFit/>
          </a:bodyPr>
          <a:lstStyle/>
          <a:p>
            <a:pPr algn="ctr"/>
            <a:r>
              <a:rPr lang="en-US" sz="1200" dirty="0" smtClean="0"/>
              <a:t>Analysis.3Panels.</a:t>
            </a:r>
          </a:p>
          <a:p>
            <a:pPr algn="ctr"/>
            <a:r>
              <a:rPr lang="en-US" sz="1200" dirty="0" err="1" smtClean="0"/>
              <a:t>CostEst.GovtIncent</a:t>
            </a:r>
            <a:endParaRPr lang="en-US" sz="1200" dirty="0"/>
          </a:p>
        </p:txBody>
      </p:sp>
      <p:cxnSp>
        <p:nvCxnSpPr>
          <p:cNvPr id="47" name="Elbow Connector 46"/>
          <p:cNvCxnSpPr>
            <a:endCxn id="45" idx="1"/>
          </p:cNvCxnSpPr>
          <p:nvPr/>
        </p:nvCxnSpPr>
        <p:spPr>
          <a:xfrm flipV="1">
            <a:off x="2342155" y="511217"/>
            <a:ext cx="2077445" cy="25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27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a:p>
            <a:pPr marL="171450" indent="-171450">
              <a:buFont typeface="Arial" panose="020B0604020202020204" pitchFamily="34" charset="0"/>
              <a:buChar char="•"/>
            </a:pPr>
            <a:r>
              <a:rPr lang="en-US" sz="1200" dirty="0" smtClean="0"/>
              <a:t>Shipping Costs</a:t>
            </a:r>
          </a:p>
          <a:p>
            <a:pPr marL="171450" indent="-171450">
              <a:buFont typeface="Arial" panose="020B0604020202020204" pitchFamily="34" charset="0"/>
              <a:buChar char="•"/>
            </a:pPr>
            <a:r>
              <a:rPr lang="en-US" sz="1200" dirty="0" smtClean="0"/>
              <a:t>Parts Availability</a:t>
            </a:r>
            <a:endParaRPr lang="en-US" sz="1200" dirty="0"/>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13" name="TextBox 12"/>
          <p:cNvSpPr txBox="1"/>
          <p:nvPr/>
        </p:nvSpPr>
        <p:spPr>
          <a:xfrm>
            <a:off x="533400" y="4038600"/>
            <a:ext cx="1449773" cy="646331"/>
          </a:xfrm>
          <a:prstGeom prst="rect">
            <a:avLst/>
          </a:prstGeom>
          <a:noFill/>
          <a:ln>
            <a:solidFill>
              <a:schemeClr val="tx1"/>
            </a:solidFill>
          </a:ln>
        </p:spPr>
        <p:txBody>
          <a:bodyPr wrap="square" rtlCol="0">
            <a:spAutoFit/>
          </a:bodyPr>
          <a:lstStyle/>
          <a:p>
            <a:pPr algn="ctr"/>
            <a:r>
              <a:rPr lang="en-US" sz="1200" dirty="0"/>
              <a:t>How do you measure complexity</a:t>
            </a:r>
            <a:r>
              <a:rPr lang="en-US" sz="1200" dirty="0" smtClean="0"/>
              <a:t>?</a:t>
            </a:r>
            <a:endParaRPr lang="en-US" sz="1200" dirty="0"/>
          </a:p>
        </p:txBody>
      </p:sp>
      <p:sp>
        <p:nvSpPr>
          <p:cNvPr id="14" name="TextBox 13"/>
          <p:cNvSpPr txBox="1"/>
          <p:nvPr/>
        </p:nvSpPr>
        <p:spPr>
          <a:xfrm>
            <a:off x="2746859" y="3903031"/>
            <a:ext cx="11393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Reliability of Panels</a:t>
            </a:r>
          </a:p>
        </p:txBody>
      </p:sp>
      <p:sp>
        <p:nvSpPr>
          <p:cNvPr id="15" name="TextBox 14"/>
          <p:cNvSpPr txBox="1"/>
          <p:nvPr/>
        </p:nvSpPr>
        <p:spPr>
          <a:xfrm>
            <a:off x="2206609" y="4684931"/>
            <a:ext cx="1297373" cy="646331"/>
          </a:xfrm>
          <a:prstGeom prst="rect">
            <a:avLst/>
          </a:prstGeom>
          <a:noFill/>
          <a:ln>
            <a:solidFill>
              <a:schemeClr val="tx1"/>
            </a:solidFill>
          </a:ln>
        </p:spPr>
        <p:txBody>
          <a:bodyPr wrap="square" rtlCol="0">
            <a:spAutoFit/>
          </a:bodyPr>
          <a:lstStyle/>
          <a:p>
            <a:pPr algn="ctr"/>
            <a:r>
              <a:rPr lang="en-US" sz="1200" dirty="0" smtClean="0"/>
              <a:t>Research Data Sheets for Information</a:t>
            </a:r>
            <a:endParaRPr lang="en-US" sz="1200" dirty="0"/>
          </a:p>
        </p:txBody>
      </p:sp>
      <p:sp>
        <p:nvSpPr>
          <p:cNvPr id="22" name="TextBox 21"/>
          <p:cNvSpPr txBox="1"/>
          <p:nvPr/>
        </p:nvSpPr>
        <p:spPr>
          <a:xfrm>
            <a:off x="3695113" y="4618221"/>
            <a:ext cx="1297373" cy="1200329"/>
          </a:xfrm>
          <a:prstGeom prst="rect">
            <a:avLst/>
          </a:prstGeom>
          <a:noFill/>
          <a:ln>
            <a:solidFill>
              <a:schemeClr val="tx1"/>
            </a:solidFill>
          </a:ln>
        </p:spPr>
        <p:txBody>
          <a:bodyPr wrap="square" rtlCol="0">
            <a:spAutoFit/>
          </a:bodyPr>
          <a:lstStyle/>
          <a:p>
            <a:pPr algn="ctr"/>
            <a:r>
              <a:rPr lang="en-US" sz="1200" dirty="0" smtClean="0"/>
              <a:t>Contact Panel Vendors for Information,</a:t>
            </a:r>
          </a:p>
          <a:p>
            <a:pPr algn="ctr"/>
            <a:r>
              <a:rPr lang="en-US" sz="1200" dirty="0" smtClean="0"/>
              <a:t>Maybe references of where panels are already used</a:t>
            </a:r>
            <a:endParaRPr lang="en-US" sz="1200" dirty="0"/>
          </a:p>
        </p:txBody>
      </p:sp>
      <p:sp>
        <p:nvSpPr>
          <p:cNvPr id="23" name="TextBox 22"/>
          <p:cNvSpPr txBox="1"/>
          <p:nvPr/>
        </p:nvSpPr>
        <p:spPr>
          <a:xfrm>
            <a:off x="6907807" y="2249269"/>
            <a:ext cx="1297373" cy="646331"/>
          </a:xfrm>
          <a:prstGeom prst="rect">
            <a:avLst/>
          </a:prstGeom>
          <a:noFill/>
          <a:ln>
            <a:solidFill>
              <a:schemeClr val="tx1"/>
            </a:solidFill>
          </a:ln>
        </p:spPr>
        <p:txBody>
          <a:bodyPr wrap="square" rtlCol="0">
            <a:spAutoFit/>
          </a:bodyPr>
          <a:lstStyle/>
          <a:p>
            <a:pPr algn="ctr"/>
            <a:r>
              <a:rPr lang="en-US" sz="1200" dirty="0" smtClean="0"/>
              <a:t>Contact Panel Vendors for Information</a:t>
            </a:r>
            <a:endParaRPr lang="en-US" sz="1200" dirty="0"/>
          </a:p>
        </p:txBody>
      </p:sp>
      <p:sp>
        <p:nvSpPr>
          <p:cNvPr id="24" name="TextBox 23"/>
          <p:cNvSpPr txBox="1"/>
          <p:nvPr/>
        </p:nvSpPr>
        <p:spPr>
          <a:xfrm>
            <a:off x="5638800" y="4010661"/>
            <a:ext cx="1297373" cy="646331"/>
          </a:xfrm>
          <a:prstGeom prst="rect">
            <a:avLst/>
          </a:prstGeom>
          <a:noFill/>
          <a:ln>
            <a:solidFill>
              <a:schemeClr val="tx1"/>
            </a:solidFill>
          </a:ln>
        </p:spPr>
        <p:txBody>
          <a:bodyPr wrap="square" rtlCol="0">
            <a:spAutoFit/>
          </a:bodyPr>
          <a:lstStyle/>
          <a:p>
            <a:pPr algn="ctr"/>
            <a:r>
              <a:rPr lang="en-US" sz="1200" dirty="0" smtClean="0"/>
              <a:t>Contact Contractors for Estimates</a:t>
            </a:r>
            <a:endParaRPr lang="en-US" sz="1200" dirty="0"/>
          </a:p>
        </p:txBody>
      </p:sp>
      <p:sp>
        <p:nvSpPr>
          <p:cNvPr id="26" name="TextBox 25"/>
          <p:cNvSpPr txBox="1"/>
          <p:nvPr/>
        </p:nvSpPr>
        <p:spPr>
          <a:xfrm>
            <a:off x="8001000" y="5105400"/>
            <a:ext cx="1103913" cy="830997"/>
          </a:xfrm>
          <a:prstGeom prst="rect">
            <a:avLst/>
          </a:prstGeom>
          <a:noFill/>
          <a:ln>
            <a:solidFill>
              <a:schemeClr val="tx1"/>
            </a:solidFill>
          </a:ln>
        </p:spPr>
        <p:txBody>
          <a:bodyPr wrap="square" rtlCol="0">
            <a:spAutoFit/>
          </a:bodyPr>
          <a:lstStyle/>
          <a:p>
            <a:pPr algn="ctr"/>
            <a:r>
              <a:rPr lang="en-US" sz="1200" dirty="0" smtClean="0"/>
              <a:t>Contact Contractor for Needed Information</a:t>
            </a:r>
            <a:endParaRPr lang="en-US" sz="1200" dirty="0"/>
          </a:p>
        </p:txBody>
      </p:sp>
      <p:sp>
        <p:nvSpPr>
          <p:cNvPr id="27" name="TextBox 26"/>
          <p:cNvSpPr txBox="1"/>
          <p:nvPr/>
        </p:nvSpPr>
        <p:spPr>
          <a:xfrm>
            <a:off x="7467600" y="4306669"/>
            <a:ext cx="1103913" cy="646331"/>
          </a:xfrm>
          <a:prstGeom prst="rect">
            <a:avLst/>
          </a:prstGeom>
          <a:noFill/>
          <a:ln>
            <a:solidFill>
              <a:schemeClr val="tx1"/>
            </a:solidFill>
          </a:ln>
        </p:spPr>
        <p:txBody>
          <a:bodyPr wrap="square" rtlCol="0">
            <a:spAutoFit/>
          </a:bodyPr>
          <a:lstStyle/>
          <a:p>
            <a:pPr algn="ctr"/>
            <a:r>
              <a:rPr lang="en-US" sz="1200" dirty="0" smtClean="0"/>
              <a:t>What other info do they need?</a:t>
            </a:r>
            <a:endParaRPr lang="en-US" sz="1200" dirty="0"/>
          </a:p>
        </p:txBody>
      </p:sp>
      <p:sp>
        <p:nvSpPr>
          <p:cNvPr id="28" name="TextBox 27"/>
          <p:cNvSpPr txBox="1"/>
          <p:nvPr/>
        </p:nvSpPr>
        <p:spPr>
          <a:xfrm>
            <a:off x="7635639" y="3099137"/>
            <a:ext cx="1469274" cy="1015663"/>
          </a:xfrm>
          <a:prstGeom prst="rect">
            <a:avLst/>
          </a:prstGeom>
          <a:noFill/>
          <a:ln>
            <a:solidFill>
              <a:schemeClr val="tx1"/>
            </a:solidFill>
          </a:ln>
        </p:spPr>
        <p:txBody>
          <a:bodyPr wrap="square" rtlCol="0">
            <a:spAutoFit/>
          </a:bodyPr>
          <a:lstStyle/>
          <a:p>
            <a:pPr algn="ctr"/>
            <a:r>
              <a:rPr lang="en-US" sz="1200" dirty="0" smtClean="0"/>
              <a:t>Select possible “Baseline” Panel just for establishing criteria baselines of comparison</a:t>
            </a:r>
            <a:endParaRPr lang="en-US" sz="1200" dirty="0"/>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796399"/>
            <a:ext cx="931570" cy="108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23" idx="0"/>
          </p:cNvCxnSpPr>
          <p:nvPr/>
        </p:nvCxnSpPr>
        <p:spPr>
          <a:xfrm>
            <a:off x="6742713" y="2064603"/>
            <a:ext cx="813781" cy="184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p:cNvCxnSpPr>
          <p:nvPr/>
        </p:nvCxnSpPr>
        <p:spPr>
          <a:xfrm>
            <a:off x="8205180" y="2572435"/>
            <a:ext cx="253020" cy="5188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2"/>
            <a:endCxn id="24" idx="0"/>
          </p:cNvCxnSpPr>
          <p:nvPr/>
        </p:nvCxnSpPr>
        <p:spPr>
          <a:xfrm rot="16200000" flipH="1">
            <a:off x="5930104" y="3653277"/>
            <a:ext cx="351335" cy="3634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2"/>
            <a:endCxn id="71" idx="0"/>
          </p:cNvCxnSpPr>
          <p:nvPr/>
        </p:nvCxnSpPr>
        <p:spPr>
          <a:xfrm rot="5400000">
            <a:off x="5988439" y="4672316"/>
            <a:ext cx="314373" cy="2837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4" idx="3"/>
            <a:endCxn id="27" idx="1"/>
          </p:cNvCxnSpPr>
          <p:nvPr/>
        </p:nvCxnSpPr>
        <p:spPr>
          <a:xfrm>
            <a:off x="6936173" y="4333827"/>
            <a:ext cx="531427" cy="2960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3"/>
          </p:cNvCxnSpPr>
          <p:nvPr/>
        </p:nvCxnSpPr>
        <p:spPr>
          <a:xfrm>
            <a:off x="8571513" y="4629835"/>
            <a:ext cx="310027" cy="4800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0" idx="2"/>
            <a:endCxn id="14" idx="0"/>
          </p:cNvCxnSpPr>
          <p:nvPr/>
        </p:nvCxnSpPr>
        <p:spPr>
          <a:xfrm rot="16200000" flipH="1">
            <a:off x="2780785" y="3367286"/>
            <a:ext cx="182626" cy="8888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0" idx="2"/>
            <a:endCxn id="13" idx="0"/>
          </p:cNvCxnSpPr>
          <p:nvPr/>
        </p:nvCxnSpPr>
        <p:spPr>
          <a:xfrm rot="5400000">
            <a:off x="1683880" y="3294813"/>
            <a:ext cx="318195" cy="11693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4" idx="3"/>
            <a:endCxn id="22" idx="0"/>
          </p:cNvCxnSpPr>
          <p:nvPr/>
        </p:nvCxnSpPr>
        <p:spPr>
          <a:xfrm>
            <a:off x="3886200" y="4133864"/>
            <a:ext cx="457600" cy="4843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15" idx="0"/>
          </p:cNvCxnSpPr>
          <p:nvPr/>
        </p:nvCxnSpPr>
        <p:spPr>
          <a:xfrm rot="5400000">
            <a:off x="2925796" y="4294196"/>
            <a:ext cx="320235" cy="46123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264811" y="4971365"/>
            <a:ext cx="1477902"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76" name="TextBox 75"/>
          <p:cNvSpPr txBox="1"/>
          <p:nvPr/>
        </p:nvSpPr>
        <p:spPr>
          <a:xfrm>
            <a:off x="283713" y="5638800"/>
            <a:ext cx="3264232"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…branches may also end with performance criteria. </a:t>
            </a: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case is not shown here.)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3" name="TextBox 42"/>
          <p:cNvSpPr txBox="1"/>
          <p:nvPr/>
        </p:nvSpPr>
        <p:spPr>
          <a:xfrm>
            <a:off x="4419600" y="280384"/>
            <a:ext cx="1415568" cy="461665"/>
          </a:xfrm>
          <a:prstGeom prst="rect">
            <a:avLst/>
          </a:prstGeom>
          <a:noFill/>
          <a:ln>
            <a:solidFill>
              <a:schemeClr val="tx1"/>
            </a:solidFill>
          </a:ln>
        </p:spPr>
        <p:txBody>
          <a:bodyPr wrap="square" rtlCol="0">
            <a:spAutoFit/>
          </a:bodyPr>
          <a:lstStyle/>
          <a:p>
            <a:pPr algn="ctr"/>
            <a:r>
              <a:rPr lang="en-US" sz="1200" dirty="0" smtClean="0"/>
              <a:t>Analysis.3Panels.</a:t>
            </a:r>
          </a:p>
          <a:p>
            <a:pPr algn="ctr"/>
            <a:r>
              <a:rPr lang="en-US" sz="1200" dirty="0" err="1" smtClean="0"/>
              <a:t>CostEst.GovtIncent</a:t>
            </a:r>
            <a:endParaRPr lang="en-US" sz="1200" dirty="0"/>
          </a:p>
        </p:txBody>
      </p:sp>
      <p:cxnSp>
        <p:nvCxnSpPr>
          <p:cNvPr id="45" name="Elbow Connector 44"/>
          <p:cNvCxnSpPr>
            <a:endCxn id="43" idx="1"/>
          </p:cNvCxnSpPr>
          <p:nvPr/>
        </p:nvCxnSpPr>
        <p:spPr>
          <a:xfrm flipV="1">
            <a:off x="2342155" y="511217"/>
            <a:ext cx="2077445" cy="25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94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a:t>
            </a:r>
            <a:r>
              <a:rPr lang="en-US" sz="1200" dirty="0" smtClean="0"/>
              <a:t>Panel </a:t>
            </a:r>
            <a:r>
              <a:rPr lang="en-US" sz="1200" dirty="0"/>
              <a:t>Options</a:t>
            </a:r>
          </a:p>
          <a:p>
            <a:pPr algn="ctr"/>
            <a:r>
              <a:rPr lang="en-US" sz="1200" dirty="0"/>
              <a:t>Investigated on </a:t>
            </a:r>
            <a:r>
              <a:rPr lang="en-US" sz="1200" dirty="0" smtClean="0"/>
              <a:t>Power</a:t>
            </a:r>
            <a:endParaRPr lang="en-US" sz="1200" dirty="0"/>
          </a:p>
        </p:txBody>
      </p:sp>
      <p:sp>
        <p:nvSpPr>
          <p:cNvPr id="7" name="TextBox 6"/>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11" name="TextBox 10"/>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3" name="TextBox 12"/>
          <p:cNvSpPr txBox="1"/>
          <p:nvPr/>
        </p:nvSpPr>
        <p:spPr>
          <a:xfrm>
            <a:off x="3657600" y="3124200"/>
            <a:ext cx="1449773" cy="461665"/>
          </a:xfrm>
          <a:prstGeom prst="rect">
            <a:avLst/>
          </a:prstGeom>
          <a:noFill/>
          <a:ln>
            <a:solidFill>
              <a:schemeClr val="tx1"/>
            </a:solidFill>
          </a:ln>
        </p:spPr>
        <p:txBody>
          <a:bodyPr wrap="square" rtlCol="0">
            <a:spAutoFit/>
          </a:bodyPr>
          <a:lstStyle/>
          <a:p>
            <a:pPr algn="ctr"/>
            <a:r>
              <a:rPr lang="en-US" sz="1200" dirty="0" smtClean="0"/>
              <a:t>Calc. Number of Panels on Building</a:t>
            </a:r>
            <a:endParaRPr lang="en-US" sz="1200" dirty="0"/>
          </a:p>
        </p:txBody>
      </p:sp>
      <p:sp>
        <p:nvSpPr>
          <p:cNvPr id="14" name="TextBox 13"/>
          <p:cNvSpPr txBox="1"/>
          <p:nvPr/>
        </p:nvSpPr>
        <p:spPr>
          <a:xfrm>
            <a:off x="3338147" y="3810000"/>
            <a:ext cx="838200" cy="461665"/>
          </a:xfrm>
          <a:prstGeom prst="rect">
            <a:avLst/>
          </a:prstGeom>
          <a:solidFill>
            <a:srgbClr val="C1E49A"/>
          </a:solidFill>
          <a:ln>
            <a:solidFill>
              <a:schemeClr val="tx1"/>
            </a:solidFill>
          </a:ln>
        </p:spPr>
        <p:txBody>
          <a:bodyPr wrap="square" rtlCol="0">
            <a:spAutoFit/>
          </a:bodyPr>
          <a:lstStyle/>
          <a:p>
            <a:pPr algn="ctr"/>
            <a:r>
              <a:rPr lang="en-US" sz="1200" dirty="0" smtClean="0"/>
              <a:t>Building Size</a:t>
            </a:r>
            <a:endParaRPr lang="en-US" sz="1200" dirty="0"/>
          </a:p>
        </p:txBody>
      </p:sp>
      <p:sp>
        <p:nvSpPr>
          <p:cNvPr id="15" name="TextBox 14"/>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pic>
        <p:nvPicPr>
          <p:cNvPr id="2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362365">
            <a:off x="1626439" y="200796"/>
            <a:ext cx="822447" cy="916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38400" y="682600"/>
            <a:ext cx="35052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Returning back to the Determine 3 Panels node and the exploring down another branch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3" name="Picture 2" descr="C:\Users\drs44\AppData\Local\Microsoft\Windows\Temporary Internet Files\Content.IE5\V945IJTE\MC90043980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200203" flipH="1">
            <a:off x="5888512" y="212779"/>
            <a:ext cx="912642" cy="101652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Elbow Connector 3"/>
          <p:cNvCxnSpPr>
            <a:stCxn id="5" idx="2"/>
            <a:endCxn id="7"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7" idx="1"/>
            <a:endCxn id="11"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2"/>
            <a:endCxn id="8"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1"/>
            <a:endCxn id="13" idx="0"/>
          </p:cNvCxnSpPr>
          <p:nvPr/>
        </p:nvCxnSpPr>
        <p:spPr>
          <a:xfrm rot="10800000" flipV="1">
            <a:off x="4382488" y="2660270"/>
            <a:ext cx="418113" cy="4639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2"/>
            <a:endCxn id="14" idx="0"/>
          </p:cNvCxnSpPr>
          <p:nvPr/>
        </p:nvCxnSpPr>
        <p:spPr>
          <a:xfrm rot="5400000">
            <a:off x="3957800" y="3385312"/>
            <a:ext cx="224135" cy="6252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8300" y="4500967"/>
            <a:ext cx="350520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Recognize that the number of panels is probably going to be dependent on what the architectural code allows, so this will need to be flushed out more…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TextBox 17"/>
          <p:cNvSpPr txBox="1"/>
          <p:nvPr/>
        </p:nvSpPr>
        <p:spPr>
          <a:xfrm>
            <a:off x="4724400" y="3810000"/>
            <a:ext cx="1447800" cy="461665"/>
          </a:xfrm>
          <a:prstGeom prst="rect">
            <a:avLst/>
          </a:prstGeom>
          <a:solidFill>
            <a:srgbClr val="C1E49A"/>
          </a:solidFill>
          <a:ln>
            <a:solidFill>
              <a:schemeClr val="tx1"/>
            </a:solidFill>
          </a:ln>
        </p:spPr>
        <p:txBody>
          <a:bodyPr wrap="square" rtlCol="0">
            <a:spAutoFit/>
          </a:bodyPr>
          <a:lstStyle/>
          <a:p>
            <a:pPr algn="ctr"/>
            <a:r>
              <a:rPr lang="en-US" sz="1200" dirty="0" smtClean="0"/>
              <a:t>Architectural Code Requirements</a:t>
            </a:r>
            <a:endParaRPr lang="en-US" sz="1200" dirty="0"/>
          </a:p>
        </p:txBody>
      </p:sp>
      <p:cxnSp>
        <p:nvCxnSpPr>
          <p:cNvPr id="6" name="Elbow Connector 5"/>
          <p:cNvCxnSpPr>
            <a:stCxn id="13" idx="2"/>
            <a:endCxn id="18" idx="0"/>
          </p:cNvCxnSpPr>
          <p:nvPr/>
        </p:nvCxnSpPr>
        <p:spPr>
          <a:xfrm rot="16200000" flipH="1">
            <a:off x="4803326" y="3165025"/>
            <a:ext cx="224135" cy="1065813"/>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362365">
            <a:off x="4696148" y="4015188"/>
            <a:ext cx="822447" cy="91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7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11" name="TextBox 10"/>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3" name="TextBox 12"/>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10" name="TextBox 9"/>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19" name="TextBox 18"/>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31" name="TextBox 30"/>
          <p:cNvSpPr txBox="1"/>
          <p:nvPr/>
        </p:nvSpPr>
        <p:spPr>
          <a:xfrm>
            <a:off x="388327" y="5386616"/>
            <a:ext cx="1657350"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32" name="TextBox 31"/>
          <p:cNvSpPr txBox="1"/>
          <p:nvPr/>
        </p:nvSpPr>
        <p:spPr>
          <a:xfrm>
            <a:off x="2915158" y="6169967"/>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33" name="TextBox 32"/>
          <p:cNvSpPr txBox="1"/>
          <p:nvPr/>
        </p:nvSpPr>
        <p:spPr>
          <a:xfrm>
            <a:off x="4267200" y="6324600"/>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34" name="TextBox 33"/>
          <p:cNvSpPr txBox="1"/>
          <p:nvPr/>
        </p:nvSpPr>
        <p:spPr>
          <a:xfrm>
            <a:off x="2133600" y="5410200"/>
            <a:ext cx="1619250"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sp>
        <p:nvSpPr>
          <p:cNvPr id="21" name="TextBox 20"/>
          <p:cNvSpPr txBox="1"/>
          <p:nvPr/>
        </p:nvSpPr>
        <p:spPr>
          <a:xfrm>
            <a:off x="172915" y="711875"/>
            <a:ext cx="2971800"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Hmm, turns out we need the a plan for how the panels will be laid out on the roof to check against the code, but we don’t know for sure how they’ll be laid out until they’ve been code approved.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TextBox 21"/>
          <p:cNvSpPr txBox="1"/>
          <p:nvPr/>
        </p:nvSpPr>
        <p:spPr>
          <a:xfrm>
            <a:off x="533908" y="2962870"/>
            <a:ext cx="29718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 let’s add in an estimate stage to use initially and then adjust from there.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3"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02081">
            <a:off x="3165099" y="2671204"/>
            <a:ext cx="822447" cy="9160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212247" flipH="1">
            <a:off x="1188976" y="3858372"/>
            <a:ext cx="822447" cy="9160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658558" flipH="1">
            <a:off x="3450232" y="4811053"/>
            <a:ext cx="822447" cy="9160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67200" y="4724400"/>
            <a:ext cx="3139348"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Also recognize the need for more data, may need more later</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 name="TextBox 35"/>
          <p:cNvSpPr txBox="1"/>
          <p:nvPr/>
        </p:nvSpPr>
        <p:spPr>
          <a:xfrm>
            <a:off x="6596324" y="5638800"/>
            <a:ext cx="2623876"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Good opportunity to learn about performance criteria too</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658558" flipH="1">
            <a:off x="5833537" y="5705111"/>
            <a:ext cx="822447" cy="91606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Elbow Connector 5"/>
          <p:cNvCxnSpPr>
            <a:stCxn id="5" idx="2"/>
            <a:endCxn id="7"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1"/>
            <a:endCxn id="11"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2"/>
            <a:endCxn id="8"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1"/>
            <a:endCxn id="13"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2"/>
            <a:endCxn id="19"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9" idx="1"/>
            <a:endCxn id="10"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 idx="1"/>
            <a:endCxn id="31" idx="0"/>
          </p:cNvCxnSpPr>
          <p:nvPr/>
        </p:nvCxnSpPr>
        <p:spPr>
          <a:xfrm rot="10800000" flipV="1">
            <a:off x="1217002" y="4984732"/>
            <a:ext cx="383198" cy="40188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0" idx="3"/>
          </p:cNvCxnSpPr>
          <p:nvPr/>
        </p:nvCxnSpPr>
        <p:spPr>
          <a:xfrm>
            <a:off x="3049973" y="4984733"/>
            <a:ext cx="150427" cy="425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4" idx="3"/>
          </p:cNvCxnSpPr>
          <p:nvPr/>
        </p:nvCxnSpPr>
        <p:spPr>
          <a:xfrm>
            <a:off x="3752850" y="5733366"/>
            <a:ext cx="108605" cy="436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3" idx="0"/>
          </p:cNvCxnSpPr>
          <p:nvPr/>
        </p:nvCxnSpPr>
        <p:spPr>
          <a:xfrm rot="16200000" flipV="1">
            <a:off x="4686554" y="5658104"/>
            <a:ext cx="76200" cy="125679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Tree>
    <p:extLst>
      <p:ext uri="{BB962C8B-B14F-4D97-AF65-F5344CB8AC3E}">
        <p14:creationId xmlns:p14="http://schemas.microsoft.com/office/powerpoint/2010/main" val="427009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6600" y="3183192"/>
            <a:ext cx="2368186"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It’s okay to repeat nodes and info, (this data is used in more than one place)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997721" flipH="1">
            <a:off x="6476602" y="3662385"/>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03892" y="4353165"/>
            <a:ext cx="1191445" cy="276999"/>
          </a:xfrm>
          <a:prstGeom prst="rect">
            <a:avLst/>
          </a:prstGeom>
          <a:solidFill>
            <a:srgbClr val="C1E49A"/>
          </a:solidFill>
          <a:ln>
            <a:solidFill>
              <a:schemeClr val="tx1"/>
            </a:solidFill>
          </a:ln>
        </p:spPr>
        <p:txBody>
          <a:bodyPr wrap="square" rtlCol="0">
            <a:spAutoFit/>
          </a:bodyPr>
          <a:lstStyle/>
          <a:p>
            <a:pPr marL="171450" indent="-171450" algn="ctr">
              <a:buFont typeface="Arial" panose="020B0604020202020204" pitchFamily="34" charset="0"/>
              <a:buChar char="•"/>
            </a:pPr>
            <a:r>
              <a:rPr lang="en-US" sz="1200" dirty="0" smtClean="0"/>
              <a:t>Building Size</a:t>
            </a:r>
            <a:endParaRPr lang="en-US" sz="1200" dirty="0"/>
          </a:p>
        </p:txBody>
      </p:sp>
      <p:sp>
        <p:nvSpPr>
          <p:cNvPr id="27" name="TextBox 26"/>
          <p:cNvSpPr txBox="1"/>
          <p:nvPr/>
        </p:nvSpPr>
        <p:spPr>
          <a:xfrm>
            <a:off x="3657600" y="4753899"/>
            <a:ext cx="1499441" cy="461665"/>
          </a:xfrm>
          <a:prstGeom prst="rect">
            <a:avLst/>
          </a:prstGeom>
          <a:noFill/>
          <a:ln>
            <a:solidFill>
              <a:schemeClr val="tx1"/>
            </a:solidFill>
          </a:ln>
        </p:spPr>
        <p:txBody>
          <a:bodyPr wrap="square" rtlCol="0">
            <a:spAutoFit/>
          </a:bodyPr>
          <a:lstStyle/>
          <a:p>
            <a:pPr algn="ctr"/>
            <a:r>
              <a:rPr lang="en-US" sz="1200" dirty="0" smtClean="0"/>
              <a:t>What does this document look like?</a:t>
            </a:r>
            <a:endParaRPr lang="en-US" sz="1200" dirty="0"/>
          </a:p>
        </p:txBody>
      </p:sp>
      <p:sp>
        <p:nvSpPr>
          <p:cNvPr id="28" name="TextBox 27"/>
          <p:cNvSpPr txBox="1"/>
          <p:nvPr/>
        </p:nvSpPr>
        <p:spPr>
          <a:xfrm>
            <a:off x="4119187" y="5336411"/>
            <a:ext cx="1499441" cy="461665"/>
          </a:xfrm>
          <a:prstGeom prst="rect">
            <a:avLst/>
          </a:prstGeom>
          <a:noFill/>
          <a:ln>
            <a:solidFill>
              <a:schemeClr val="tx1"/>
            </a:solidFill>
          </a:ln>
        </p:spPr>
        <p:txBody>
          <a:bodyPr wrap="square" rtlCol="0">
            <a:spAutoFit/>
          </a:bodyPr>
          <a:lstStyle/>
          <a:p>
            <a:pPr algn="ctr"/>
            <a:r>
              <a:rPr lang="en-US" sz="1200" dirty="0" smtClean="0"/>
              <a:t>Who can we contact as a resource?</a:t>
            </a:r>
            <a:endParaRPr lang="en-US" sz="1200" dirty="0"/>
          </a:p>
        </p:txBody>
      </p:sp>
      <p:sp>
        <p:nvSpPr>
          <p:cNvPr id="29" name="TextBox 28"/>
          <p:cNvSpPr txBox="1"/>
          <p:nvPr/>
        </p:nvSpPr>
        <p:spPr>
          <a:xfrm>
            <a:off x="6117328" y="4709746"/>
            <a:ext cx="1499441" cy="461665"/>
          </a:xfrm>
          <a:prstGeom prst="rect">
            <a:avLst/>
          </a:prstGeom>
          <a:noFill/>
          <a:ln>
            <a:solidFill>
              <a:schemeClr val="tx1"/>
            </a:solidFill>
          </a:ln>
        </p:spPr>
        <p:txBody>
          <a:bodyPr wrap="square" rtlCol="0">
            <a:spAutoFit/>
          </a:bodyPr>
          <a:lstStyle/>
          <a:p>
            <a:pPr algn="ctr"/>
            <a:r>
              <a:rPr lang="en-US" sz="1200" dirty="0" smtClean="0"/>
              <a:t>Where can we find out the code?</a:t>
            </a:r>
            <a:endParaRPr lang="en-US" sz="1200" dirty="0"/>
          </a:p>
        </p:txBody>
      </p:sp>
      <p:sp>
        <p:nvSpPr>
          <p:cNvPr id="30" name="TextBox 29"/>
          <p:cNvSpPr txBox="1"/>
          <p:nvPr/>
        </p:nvSpPr>
        <p:spPr>
          <a:xfrm>
            <a:off x="5883018" y="5525115"/>
            <a:ext cx="1889381" cy="461665"/>
          </a:xfrm>
          <a:prstGeom prst="rect">
            <a:avLst/>
          </a:prstGeom>
          <a:noFill/>
          <a:ln>
            <a:solidFill>
              <a:schemeClr val="tx1"/>
            </a:solidFill>
          </a:ln>
        </p:spPr>
        <p:txBody>
          <a:bodyPr wrap="square" rtlCol="0">
            <a:spAutoFit/>
          </a:bodyPr>
          <a:lstStyle/>
          <a:p>
            <a:pPr algn="ctr"/>
            <a:r>
              <a:rPr lang="en-US" sz="1200" dirty="0" smtClean="0"/>
              <a:t>Installation Information</a:t>
            </a:r>
          </a:p>
          <a:p>
            <a:pPr algn="ctr"/>
            <a:r>
              <a:rPr lang="en-US" sz="1200" dirty="0" smtClean="0"/>
              <a:t>Analysis.3Panels.CostEst</a:t>
            </a:r>
            <a:endParaRPr lang="en-US" sz="1200" dirty="0"/>
          </a:p>
        </p:txBody>
      </p:sp>
      <p:sp>
        <p:nvSpPr>
          <p:cNvPr id="20" name="TextBox 19"/>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21" name="TextBox 20"/>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22" name="TextBox 21"/>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23" name="TextBox 22"/>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24" name="TextBox 23"/>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25" name="TextBox 24"/>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26" name="TextBox 25"/>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36" name="TextBox 35"/>
          <p:cNvSpPr txBox="1"/>
          <p:nvPr/>
        </p:nvSpPr>
        <p:spPr>
          <a:xfrm>
            <a:off x="388327" y="5386616"/>
            <a:ext cx="1657350"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37" name="TextBox 36"/>
          <p:cNvSpPr txBox="1"/>
          <p:nvPr/>
        </p:nvSpPr>
        <p:spPr>
          <a:xfrm>
            <a:off x="2915158" y="6169967"/>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38" name="TextBox 37"/>
          <p:cNvSpPr txBox="1"/>
          <p:nvPr/>
        </p:nvSpPr>
        <p:spPr>
          <a:xfrm>
            <a:off x="4267200" y="6324600"/>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39" name="TextBox 38"/>
          <p:cNvSpPr txBox="1"/>
          <p:nvPr/>
        </p:nvSpPr>
        <p:spPr>
          <a:xfrm>
            <a:off x="2133600" y="5410200"/>
            <a:ext cx="1619250"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cxnSp>
        <p:nvCxnSpPr>
          <p:cNvPr id="40" name="Elbow Connector 39"/>
          <p:cNvCxnSpPr>
            <a:stCxn id="20" idx="2"/>
            <a:endCxn id="21"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1" idx="1"/>
            <a:endCxn id="23"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3" idx="2"/>
            <a:endCxn id="22"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2" idx="1"/>
            <a:endCxn id="24"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4" idx="2"/>
            <a:endCxn id="26"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1"/>
            <a:endCxn id="25"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5" idx="1"/>
            <a:endCxn id="36" idx="0"/>
          </p:cNvCxnSpPr>
          <p:nvPr/>
        </p:nvCxnSpPr>
        <p:spPr>
          <a:xfrm rot="10800000" flipV="1">
            <a:off x="1217002" y="4984732"/>
            <a:ext cx="383198" cy="40188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3049973" y="4984733"/>
            <a:ext cx="150427" cy="425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9" idx="3"/>
          </p:cNvCxnSpPr>
          <p:nvPr/>
        </p:nvCxnSpPr>
        <p:spPr>
          <a:xfrm>
            <a:off x="3752850" y="5733366"/>
            <a:ext cx="108605" cy="436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8" idx="0"/>
          </p:cNvCxnSpPr>
          <p:nvPr/>
        </p:nvCxnSpPr>
        <p:spPr>
          <a:xfrm rot="16200000" flipV="1">
            <a:off x="4686554" y="5658104"/>
            <a:ext cx="76200" cy="12567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26" idx="3"/>
            <a:endCxn id="9" idx="1"/>
          </p:cNvCxnSpPr>
          <p:nvPr/>
        </p:nvCxnSpPr>
        <p:spPr>
          <a:xfrm>
            <a:off x="5029201" y="4316407"/>
            <a:ext cx="1074691" cy="175258"/>
          </a:xfrm>
          <a:prstGeom prst="bentConnector3">
            <a:avLst>
              <a:gd name="adj1" fmla="val 63908"/>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6" idx="2"/>
            <a:endCxn id="27" idx="0"/>
          </p:cNvCxnSpPr>
          <p:nvPr/>
        </p:nvCxnSpPr>
        <p:spPr>
          <a:xfrm rot="16200000" flipH="1">
            <a:off x="4156273" y="4502850"/>
            <a:ext cx="114327" cy="387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6" idx="3"/>
            <a:endCxn id="29" idx="1"/>
          </p:cNvCxnSpPr>
          <p:nvPr/>
        </p:nvCxnSpPr>
        <p:spPr>
          <a:xfrm>
            <a:off x="5029201" y="4316407"/>
            <a:ext cx="1088127" cy="624172"/>
          </a:xfrm>
          <a:prstGeom prst="bentConnector3">
            <a:avLst>
              <a:gd name="adj1" fmla="val 62928"/>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7" idx="2"/>
            <a:endCxn id="28" idx="0"/>
          </p:cNvCxnSpPr>
          <p:nvPr/>
        </p:nvCxnSpPr>
        <p:spPr>
          <a:xfrm rot="16200000" flipH="1">
            <a:off x="4577691" y="5045193"/>
            <a:ext cx="120847" cy="4615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6" idx="3"/>
            <a:endCxn id="30" idx="1"/>
          </p:cNvCxnSpPr>
          <p:nvPr/>
        </p:nvCxnSpPr>
        <p:spPr>
          <a:xfrm>
            <a:off x="5029201" y="4316407"/>
            <a:ext cx="853817" cy="1439541"/>
          </a:xfrm>
          <a:prstGeom prst="bentConnector3">
            <a:avLst>
              <a:gd name="adj1" fmla="val 79863"/>
            </a:avLst>
          </a:prstGeom>
        </p:spPr>
        <p:style>
          <a:lnRef idx="1">
            <a:schemeClr val="accent1"/>
          </a:lnRef>
          <a:fillRef idx="0">
            <a:schemeClr val="accent1"/>
          </a:fillRef>
          <a:effectRef idx="0">
            <a:schemeClr val="accent1"/>
          </a:effectRef>
          <a:fontRef idx="minor">
            <a:schemeClr val="tx1"/>
          </a:fontRef>
        </p:style>
      </p:cxnSp>
      <p:pic>
        <p:nvPicPr>
          <p:cNvPr id="58"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flipV="1">
            <a:off x="6445274" y="5723695"/>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7238911" y="5976619"/>
            <a:ext cx="2133689"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 specified this info already, so say where it’s found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3" name="TextBox 62"/>
          <p:cNvSpPr txBox="1"/>
          <p:nvPr/>
        </p:nvSpPr>
        <p:spPr>
          <a:xfrm>
            <a:off x="376013" y="697116"/>
            <a:ext cx="3720245"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Flushing out the architectural code nodes we see there are a lot of questions, which is fine for now, and it helps make it very evident that we need to get those questions answered soon as a lot of work higher in the branch depends on it.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6" name="TextBox 65"/>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Tree>
    <p:extLst>
      <p:ext uri="{BB962C8B-B14F-4D97-AF65-F5344CB8AC3E}">
        <p14:creationId xmlns:p14="http://schemas.microsoft.com/office/powerpoint/2010/main" val="187700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29116" y="2477869"/>
            <a:ext cx="1532773"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Annual Building Power Usage </a:t>
            </a:r>
          </a:p>
          <a:p>
            <a:pPr marL="339725" lvl="1" indent="-171450">
              <a:buFont typeface="Arial" panose="020B0604020202020204" pitchFamily="34" charset="0"/>
              <a:buChar char="•"/>
            </a:pPr>
            <a:r>
              <a:rPr lang="en-US" sz="1200" dirty="0" smtClean="0"/>
              <a:t>Daily averages</a:t>
            </a:r>
            <a:endParaRPr lang="en-US" sz="1200" dirty="0"/>
          </a:p>
        </p:txBody>
      </p:sp>
      <p:sp>
        <p:nvSpPr>
          <p:cNvPr id="18" name="TextBox 17"/>
          <p:cNvSpPr txBox="1"/>
          <p:nvPr/>
        </p:nvSpPr>
        <p:spPr>
          <a:xfrm>
            <a:off x="7162800" y="1712779"/>
            <a:ext cx="759471" cy="646331"/>
          </a:xfrm>
          <a:prstGeom prst="rect">
            <a:avLst/>
          </a:prstGeom>
          <a:noFill/>
          <a:ln>
            <a:solidFill>
              <a:schemeClr val="tx1"/>
            </a:solidFill>
          </a:ln>
        </p:spPr>
        <p:txBody>
          <a:bodyPr wrap="square" rtlCol="0">
            <a:spAutoFit/>
          </a:bodyPr>
          <a:lstStyle/>
          <a:p>
            <a:pPr algn="ctr"/>
            <a:r>
              <a:rPr lang="en-US" sz="1200" dirty="0"/>
              <a:t>Analysis.3Panels.CostEst</a:t>
            </a:r>
          </a:p>
        </p:txBody>
      </p:sp>
      <p:sp>
        <p:nvSpPr>
          <p:cNvPr id="20" name="TextBox 19"/>
          <p:cNvSpPr txBox="1"/>
          <p:nvPr/>
        </p:nvSpPr>
        <p:spPr>
          <a:xfrm>
            <a:off x="7467600" y="3346910"/>
            <a:ext cx="1532773" cy="646331"/>
          </a:xfrm>
          <a:prstGeom prst="rect">
            <a:avLst/>
          </a:prstGeom>
          <a:noFill/>
          <a:ln>
            <a:solidFill>
              <a:schemeClr val="tx1"/>
            </a:solidFill>
          </a:ln>
        </p:spPr>
        <p:txBody>
          <a:bodyPr wrap="square" rtlCol="0">
            <a:spAutoFit/>
          </a:bodyPr>
          <a:lstStyle/>
          <a:p>
            <a:r>
              <a:rPr lang="en-US" sz="1200" dirty="0" smtClean="0"/>
              <a:t>Is there a stakeholder that can help us get this info?</a:t>
            </a:r>
            <a:endParaRPr lang="en-US" sz="1200" dirty="0"/>
          </a:p>
        </p:txBody>
      </p:sp>
      <p:sp>
        <p:nvSpPr>
          <p:cNvPr id="21" name="TextBox 20"/>
          <p:cNvSpPr txBox="1"/>
          <p:nvPr/>
        </p:nvSpPr>
        <p:spPr>
          <a:xfrm>
            <a:off x="5392442" y="3183397"/>
            <a:ext cx="1449773" cy="461665"/>
          </a:xfrm>
          <a:prstGeom prst="rect">
            <a:avLst/>
          </a:prstGeom>
          <a:noFill/>
          <a:ln>
            <a:solidFill>
              <a:schemeClr val="tx1"/>
            </a:solidFill>
          </a:ln>
        </p:spPr>
        <p:txBody>
          <a:bodyPr wrap="square" rtlCol="0">
            <a:spAutoFit/>
          </a:bodyPr>
          <a:lstStyle/>
          <a:p>
            <a:pPr algn="ctr"/>
            <a:r>
              <a:rPr lang="en-US" sz="1200" dirty="0" smtClean="0"/>
              <a:t>Determine Incoming Solar Radiation</a:t>
            </a:r>
            <a:endParaRPr lang="en-US" sz="1200" dirty="0"/>
          </a:p>
        </p:txBody>
      </p:sp>
      <p:sp>
        <p:nvSpPr>
          <p:cNvPr id="22" name="TextBox 21"/>
          <p:cNvSpPr txBox="1"/>
          <p:nvPr/>
        </p:nvSpPr>
        <p:spPr>
          <a:xfrm>
            <a:off x="8077200" y="1739343"/>
            <a:ext cx="986214"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3" name="TextBox 22"/>
          <p:cNvSpPr txBox="1"/>
          <p:nvPr/>
        </p:nvSpPr>
        <p:spPr>
          <a:xfrm>
            <a:off x="1638299" y="2738735"/>
            <a:ext cx="1866901" cy="461665"/>
          </a:xfrm>
          <a:prstGeom prst="rect">
            <a:avLst/>
          </a:prstGeom>
          <a:noFill/>
          <a:ln>
            <a:solidFill>
              <a:schemeClr val="tx1"/>
            </a:solidFill>
          </a:ln>
        </p:spPr>
        <p:txBody>
          <a:bodyPr wrap="square" rtlCol="0">
            <a:spAutoFit/>
          </a:bodyPr>
          <a:lstStyle/>
          <a:p>
            <a:pPr algn="ctr"/>
            <a:r>
              <a:rPr lang="en-US" sz="1200" dirty="0" smtClean="0"/>
              <a:t>Determine Panel Efficiency from Data Sheets</a:t>
            </a:r>
            <a:endParaRPr lang="en-US" sz="1200" dirty="0"/>
          </a:p>
        </p:txBody>
      </p:sp>
      <p:sp>
        <p:nvSpPr>
          <p:cNvPr id="31" name="TextBox 30"/>
          <p:cNvSpPr txBox="1"/>
          <p:nvPr/>
        </p:nvSpPr>
        <p:spPr>
          <a:xfrm>
            <a:off x="304800" y="3332255"/>
            <a:ext cx="1868873"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Solar Panel Efficiency</a:t>
            </a:r>
          </a:p>
          <a:p>
            <a:pPr marL="346075" lvl="1" indent="-173038">
              <a:buFont typeface="Arial" panose="020B0604020202020204" pitchFamily="34" charset="0"/>
              <a:buChar char="•"/>
            </a:pPr>
            <a:r>
              <a:rPr lang="en-US" sz="1200" dirty="0"/>
              <a:t>Factors that may effect the panels efficiency, such as including solar tracking</a:t>
            </a:r>
          </a:p>
        </p:txBody>
      </p:sp>
      <p:sp>
        <p:nvSpPr>
          <p:cNvPr id="32" name="TextBox 31"/>
          <p:cNvSpPr txBox="1"/>
          <p:nvPr/>
        </p:nvSpPr>
        <p:spPr>
          <a:xfrm>
            <a:off x="-685800" y="4687189"/>
            <a:ext cx="1676400" cy="276999"/>
          </a:xfrm>
          <a:prstGeom prst="rect">
            <a:avLst/>
          </a:prstGeom>
          <a:noFill/>
          <a:ln>
            <a:solidFill>
              <a:schemeClr val="tx1"/>
            </a:solidFill>
          </a:ln>
        </p:spPr>
        <p:txBody>
          <a:bodyPr wrap="square" rtlCol="0">
            <a:spAutoFit/>
          </a:bodyPr>
          <a:lstStyle/>
          <a:p>
            <a:r>
              <a:rPr lang="en-US" sz="1200" dirty="0" smtClean="0"/>
              <a:t>Are there other factors?</a:t>
            </a:r>
            <a:endParaRPr lang="en-US" sz="1200" dirty="0"/>
          </a:p>
        </p:txBody>
      </p:sp>
      <p:sp>
        <p:nvSpPr>
          <p:cNvPr id="26" name="TextBox 25"/>
          <p:cNvSpPr txBox="1"/>
          <p:nvPr/>
        </p:nvSpPr>
        <p:spPr>
          <a:xfrm>
            <a:off x="6103892" y="4353165"/>
            <a:ext cx="1191445" cy="276999"/>
          </a:xfrm>
          <a:prstGeom prst="rect">
            <a:avLst/>
          </a:prstGeom>
          <a:solidFill>
            <a:srgbClr val="C1E49A"/>
          </a:solidFill>
          <a:ln>
            <a:solidFill>
              <a:schemeClr val="tx1"/>
            </a:solidFill>
          </a:ln>
        </p:spPr>
        <p:txBody>
          <a:bodyPr wrap="square" rtlCol="0">
            <a:spAutoFit/>
          </a:bodyPr>
          <a:lstStyle/>
          <a:p>
            <a:pPr marL="171450" indent="-171450" algn="ctr">
              <a:buFont typeface="Arial" panose="020B0604020202020204" pitchFamily="34" charset="0"/>
              <a:buChar char="•"/>
            </a:pPr>
            <a:r>
              <a:rPr lang="en-US" sz="1200" dirty="0" smtClean="0"/>
              <a:t>Building Size</a:t>
            </a:r>
            <a:endParaRPr lang="en-US" sz="1200" dirty="0"/>
          </a:p>
        </p:txBody>
      </p:sp>
      <p:sp>
        <p:nvSpPr>
          <p:cNvPr id="33" name="TextBox 32"/>
          <p:cNvSpPr txBox="1"/>
          <p:nvPr/>
        </p:nvSpPr>
        <p:spPr>
          <a:xfrm>
            <a:off x="3657600" y="4753899"/>
            <a:ext cx="1499441" cy="461665"/>
          </a:xfrm>
          <a:prstGeom prst="rect">
            <a:avLst/>
          </a:prstGeom>
          <a:noFill/>
          <a:ln>
            <a:solidFill>
              <a:schemeClr val="tx1"/>
            </a:solidFill>
          </a:ln>
        </p:spPr>
        <p:txBody>
          <a:bodyPr wrap="square" rtlCol="0">
            <a:spAutoFit/>
          </a:bodyPr>
          <a:lstStyle/>
          <a:p>
            <a:pPr algn="ctr"/>
            <a:r>
              <a:rPr lang="en-US" sz="1200" dirty="0" smtClean="0"/>
              <a:t>What does this document look like?</a:t>
            </a:r>
            <a:endParaRPr lang="en-US" sz="1200" dirty="0"/>
          </a:p>
        </p:txBody>
      </p:sp>
      <p:sp>
        <p:nvSpPr>
          <p:cNvPr id="34" name="TextBox 33"/>
          <p:cNvSpPr txBox="1"/>
          <p:nvPr/>
        </p:nvSpPr>
        <p:spPr>
          <a:xfrm>
            <a:off x="4119187" y="5336411"/>
            <a:ext cx="1499441" cy="461665"/>
          </a:xfrm>
          <a:prstGeom prst="rect">
            <a:avLst/>
          </a:prstGeom>
          <a:noFill/>
          <a:ln>
            <a:solidFill>
              <a:schemeClr val="tx1"/>
            </a:solidFill>
          </a:ln>
        </p:spPr>
        <p:txBody>
          <a:bodyPr wrap="square" rtlCol="0">
            <a:spAutoFit/>
          </a:bodyPr>
          <a:lstStyle/>
          <a:p>
            <a:pPr algn="ctr"/>
            <a:r>
              <a:rPr lang="en-US" sz="1200" dirty="0" smtClean="0"/>
              <a:t>Who can we contact as a resource?</a:t>
            </a:r>
            <a:endParaRPr lang="en-US" sz="1200" dirty="0"/>
          </a:p>
        </p:txBody>
      </p:sp>
      <p:sp>
        <p:nvSpPr>
          <p:cNvPr id="35" name="TextBox 34"/>
          <p:cNvSpPr txBox="1"/>
          <p:nvPr/>
        </p:nvSpPr>
        <p:spPr>
          <a:xfrm>
            <a:off x="6117328" y="4709746"/>
            <a:ext cx="1499441" cy="461665"/>
          </a:xfrm>
          <a:prstGeom prst="rect">
            <a:avLst/>
          </a:prstGeom>
          <a:noFill/>
          <a:ln>
            <a:solidFill>
              <a:schemeClr val="tx1"/>
            </a:solidFill>
          </a:ln>
        </p:spPr>
        <p:txBody>
          <a:bodyPr wrap="square" rtlCol="0">
            <a:spAutoFit/>
          </a:bodyPr>
          <a:lstStyle/>
          <a:p>
            <a:pPr algn="ctr"/>
            <a:r>
              <a:rPr lang="en-US" sz="1200" dirty="0" smtClean="0"/>
              <a:t>Where can we find out the code?</a:t>
            </a:r>
            <a:endParaRPr lang="en-US" sz="1200" dirty="0"/>
          </a:p>
        </p:txBody>
      </p:sp>
      <p:sp>
        <p:nvSpPr>
          <p:cNvPr id="36" name="TextBox 35"/>
          <p:cNvSpPr txBox="1"/>
          <p:nvPr/>
        </p:nvSpPr>
        <p:spPr>
          <a:xfrm>
            <a:off x="5883018" y="5525115"/>
            <a:ext cx="1889381" cy="461665"/>
          </a:xfrm>
          <a:prstGeom prst="rect">
            <a:avLst/>
          </a:prstGeom>
          <a:noFill/>
          <a:ln>
            <a:solidFill>
              <a:schemeClr val="tx1"/>
            </a:solidFill>
          </a:ln>
        </p:spPr>
        <p:txBody>
          <a:bodyPr wrap="square" rtlCol="0">
            <a:spAutoFit/>
          </a:bodyPr>
          <a:lstStyle/>
          <a:p>
            <a:pPr algn="ctr"/>
            <a:r>
              <a:rPr lang="en-US" sz="1200" dirty="0" smtClean="0"/>
              <a:t>Installation Information</a:t>
            </a:r>
          </a:p>
          <a:p>
            <a:pPr algn="ctr"/>
            <a:r>
              <a:rPr lang="en-US" sz="1200" dirty="0" smtClean="0"/>
              <a:t>Analysis.3Panels.CostEst</a:t>
            </a:r>
            <a:endParaRPr lang="en-US" sz="1200" dirty="0"/>
          </a:p>
        </p:txBody>
      </p:sp>
      <p:sp>
        <p:nvSpPr>
          <p:cNvPr id="37" name="TextBox 36"/>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42" name="TextBox 41"/>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43" name="TextBox 42"/>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44" name="TextBox 43"/>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45" name="TextBox 44"/>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46" name="TextBox 45"/>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47" name="TextBox 46"/>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48" name="TextBox 47"/>
          <p:cNvSpPr txBox="1"/>
          <p:nvPr/>
        </p:nvSpPr>
        <p:spPr>
          <a:xfrm>
            <a:off x="388327" y="5386616"/>
            <a:ext cx="1657350"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49" name="TextBox 48"/>
          <p:cNvSpPr txBox="1"/>
          <p:nvPr/>
        </p:nvSpPr>
        <p:spPr>
          <a:xfrm>
            <a:off x="2915158" y="6169967"/>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50" name="TextBox 49"/>
          <p:cNvSpPr txBox="1"/>
          <p:nvPr/>
        </p:nvSpPr>
        <p:spPr>
          <a:xfrm>
            <a:off x="4267200" y="6324600"/>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51" name="TextBox 50"/>
          <p:cNvSpPr txBox="1"/>
          <p:nvPr/>
        </p:nvSpPr>
        <p:spPr>
          <a:xfrm>
            <a:off x="2133600" y="5410200"/>
            <a:ext cx="1619250"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cxnSp>
        <p:nvCxnSpPr>
          <p:cNvPr id="52" name="Elbow Connector 51"/>
          <p:cNvCxnSpPr>
            <a:stCxn id="37" idx="2"/>
            <a:endCxn id="42"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4"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4" idx="2"/>
            <a:endCxn id="43"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3" idx="1"/>
            <a:endCxn id="45"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2"/>
            <a:endCxn id="47"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7" idx="1"/>
            <a:endCxn id="46"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6" idx="1"/>
            <a:endCxn id="48" idx="0"/>
          </p:cNvCxnSpPr>
          <p:nvPr/>
        </p:nvCxnSpPr>
        <p:spPr>
          <a:xfrm rot="10800000" flipV="1">
            <a:off x="1217002" y="4984732"/>
            <a:ext cx="383198" cy="40188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6" idx="3"/>
          </p:cNvCxnSpPr>
          <p:nvPr/>
        </p:nvCxnSpPr>
        <p:spPr>
          <a:xfrm>
            <a:off x="3049973" y="4984733"/>
            <a:ext cx="150427" cy="425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3"/>
          </p:cNvCxnSpPr>
          <p:nvPr/>
        </p:nvCxnSpPr>
        <p:spPr>
          <a:xfrm>
            <a:off x="3752850" y="5733366"/>
            <a:ext cx="108605" cy="436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0" idx="0"/>
          </p:cNvCxnSpPr>
          <p:nvPr/>
        </p:nvCxnSpPr>
        <p:spPr>
          <a:xfrm rot="16200000" flipV="1">
            <a:off x="4686554" y="5658104"/>
            <a:ext cx="76200" cy="12567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7" idx="3"/>
            <a:endCxn id="26" idx="1"/>
          </p:cNvCxnSpPr>
          <p:nvPr/>
        </p:nvCxnSpPr>
        <p:spPr>
          <a:xfrm>
            <a:off x="5029201" y="4316407"/>
            <a:ext cx="1074691" cy="175258"/>
          </a:xfrm>
          <a:prstGeom prst="bentConnector3">
            <a:avLst>
              <a:gd name="adj1" fmla="val 63908"/>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33" idx="0"/>
          </p:cNvCxnSpPr>
          <p:nvPr/>
        </p:nvCxnSpPr>
        <p:spPr>
          <a:xfrm rot="16200000" flipH="1">
            <a:off x="4156273" y="4502850"/>
            <a:ext cx="114327" cy="387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7" idx="3"/>
            <a:endCxn id="35" idx="1"/>
          </p:cNvCxnSpPr>
          <p:nvPr/>
        </p:nvCxnSpPr>
        <p:spPr>
          <a:xfrm>
            <a:off x="5029201" y="4316407"/>
            <a:ext cx="1088127" cy="624172"/>
          </a:xfrm>
          <a:prstGeom prst="bentConnector3">
            <a:avLst>
              <a:gd name="adj1" fmla="val 62928"/>
            </a:avLst>
          </a:prstGeom>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33" idx="2"/>
            <a:endCxn id="34" idx="0"/>
          </p:cNvCxnSpPr>
          <p:nvPr/>
        </p:nvCxnSpPr>
        <p:spPr>
          <a:xfrm rot="16200000" flipH="1">
            <a:off x="4577691" y="5045193"/>
            <a:ext cx="120847" cy="4615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3"/>
            <a:endCxn id="36" idx="1"/>
          </p:cNvCxnSpPr>
          <p:nvPr/>
        </p:nvCxnSpPr>
        <p:spPr>
          <a:xfrm>
            <a:off x="5029201" y="4316407"/>
            <a:ext cx="853817" cy="1439541"/>
          </a:xfrm>
          <a:prstGeom prst="bentConnector3">
            <a:avLst>
              <a:gd name="adj1" fmla="val 79863"/>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0" y="381000"/>
            <a:ext cx="5355532"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There’s a tendency sometimes to keep working all the way down a branch and then having to go back up to higher nodes. This is fine but here where when we flush out Calculate Solar Power Generation, we see it’s getting crowded quickly. So we’ll pull out these items onto a the next slide.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4" name="Elbow Connector 3"/>
          <p:cNvCxnSpPr>
            <a:stCxn id="43" idx="1"/>
            <a:endCxn id="23" idx="0"/>
          </p:cNvCxnSpPr>
          <p:nvPr/>
        </p:nvCxnSpPr>
        <p:spPr>
          <a:xfrm rot="10800000" flipV="1">
            <a:off x="2571750" y="2660269"/>
            <a:ext cx="2228850" cy="784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4" idx="2"/>
            <a:endCxn id="17" idx="0"/>
          </p:cNvCxnSpPr>
          <p:nvPr/>
        </p:nvCxnSpPr>
        <p:spPr>
          <a:xfrm rot="16200000" flipH="1">
            <a:off x="6514903" y="1697268"/>
            <a:ext cx="303425" cy="1257775"/>
          </a:xfrm>
          <a:prstGeom prst="bentConnector3">
            <a:avLst>
              <a:gd name="adj1" fmla="val 70284"/>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3" idx="2"/>
            <a:endCxn id="21" idx="0"/>
          </p:cNvCxnSpPr>
          <p:nvPr/>
        </p:nvCxnSpPr>
        <p:spPr>
          <a:xfrm rot="16200000" flipH="1">
            <a:off x="5675261" y="2741328"/>
            <a:ext cx="292295" cy="5918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2" idx="3"/>
            <a:endCxn id="18" idx="0"/>
          </p:cNvCxnSpPr>
          <p:nvPr/>
        </p:nvCxnSpPr>
        <p:spPr>
          <a:xfrm>
            <a:off x="7227698" y="1202378"/>
            <a:ext cx="314838"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2" idx="3"/>
            <a:endCxn id="22" idx="0"/>
          </p:cNvCxnSpPr>
          <p:nvPr/>
        </p:nvCxnSpPr>
        <p:spPr>
          <a:xfrm>
            <a:off x="7227698" y="1202378"/>
            <a:ext cx="1342609" cy="5369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7" idx="3"/>
            <a:endCxn id="20" idx="0"/>
          </p:cNvCxnSpPr>
          <p:nvPr/>
        </p:nvCxnSpPr>
        <p:spPr>
          <a:xfrm>
            <a:off x="8061889" y="2801035"/>
            <a:ext cx="172098" cy="5458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3" idx="1"/>
            <a:endCxn id="31" idx="0"/>
          </p:cNvCxnSpPr>
          <p:nvPr/>
        </p:nvCxnSpPr>
        <p:spPr>
          <a:xfrm rot="10800000" flipV="1">
            <a:off x="1239237" y="2969567"/>
            <a:ext cx="399062" cy="3626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1" idx="1"/>
            <a:endCxn id="32" idx="0"/>
          </p:cNvCxnSpPr>
          <p:nvPr/>
        </p:nvCxnSpPr>
        <p:spPr>
          <a:xfrm rot="10800000" flipV="1">
            <a:off x="152400" y="3932419"/>
            <a:ext cx="152400" cy="754769"/>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7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1066801" y="2057400"/>
            <a:ext cx="781401" cy="87034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247799" y="1828800"/>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Tree>
    <p:extLst>
      <p:ext uri="{BB962C8B-B14F-4D97-AF65-F5344CB8AC3E}">
        <p14:creationId xmlns:p14="http://schemas.microsoft.com/office/powerpoint/2010/main" val="290894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243924"/>
            <a:ext cx="2666178" cy="276999"/>
          </a:xfrm>
          <a:prstGeom prst="rect">
            <a:avLst/>
          </a:prstGeom>
          <a:noFill/>
          <a:ln>
            <a:solidFill>
              <a:schemeClr val="tx1"/>
            </a:solidFill>
          </a:ln>
        </p:spPr>
        <p:txBody>
          <a:bodyPr wrap="none" rtlCol="0">
            <a:spAutoFit/>
          </a:bodyPr>
          <a:lstStyle/>
          <a:p>
            <a:pPr algn="ctr"/>
            <a:r>
              <a:rPr lang="en-US" sz="1200" dirty="0"/>
              <a:t>Solar Panel Analysis for Community Hall</a:t>
            </a:r>
          </a:p>
        </p:txBody>
      </p:sp>
      <p:sp>
        <p:nvSpPr>
          <p:cNvPr id="5" name="TextBox 4"/>
          <p:cNvSpPr txBox="1"/>
          <p:nvPr/>
        </p:nvSpPr>
        <p:spPr>
          <a:xfrm>
            <a:off x="2085673" y="2142563"/>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1732333" y="2809308"/>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76200" y="4267200"/>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9" name="TextBox 8"/>
          <p:cNvSpPr txBox="1"/>
          <p:nvPr/>
        </p:nvSpPr>
        <p:spPr>
          <a:xfrm>
            <a:off x="546846" y="1240598"/>
            <a:ext cx="762000" cy="646331"/>
          </a:xfrm>
          <a:prstGeom prst="rect">
            <a:avLst/>
          </a:prstGeom>
          <a:noFill/>
          <a:ln>
            <a:solidFill>
              <a:schemeClr val="tx1"/>
            </a:solidFill>
          </a:ln>
        </p:spPr>
        <p:txBody>
          <a:bodyPr wrap="square" rtlCol="0">
            <a:spAutoFit/>
          </a:bodyPr>
          <a:lstStyle/>
          <a:p>
            <a:r>
              <a:rPr lang="en-US" sz="1200" dirty="0"/>
              <a:t>Battery Storage </a:t>
            </a:r>
            <a:r>
              <a:rPr lang="en-US" sz="1200" dirty="0" smtClean="0"/>
              <a:t>Options</a:t>
            </a:r>
            <a:endParaRPr lang="en-US" sz="1200" dirty="0"/>
          </a:p>
        </p:txBody>
      </p:sp>
      <p:sp>
        <p:nvSpPr>
          <p:cNvPr id="10" name="TextBox 9"/>
          <p:cNvSpPr txBox="1"/>
          <p:nvPr/>
        </p:nvSpPr>
        <p:spPr>
          <a:xfrm>
            <a:off x="2402732" y="1229977"/>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11" name="TextBox 10"/>
          <p:cNvSpPr txBox="1"/>
          <p:nvPr/>
        </p:nvSpPr>
        <p:spPr>
          <a:xfrm>
            <a:off x="508841" y="3550542"/>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4" name="TextBox 13"/>
          <p:cNvSpPr txBox="1"/>
          <p:nvPr/>
        </p:nvSpPr>
        <p:spPr>
          <a:xfrm>
            <a:off x="5562600" y="1240598"/>
            <a:ext cx="1449773" cy="830997"/>
          </a:xfrm>
          <a:prstGeom prst="rect">
            <a:avLst/>
          </a:prstGeom>
          <a:noFill/>
          <a:ln>
            <a:solidFill>
              <a:schemeClr val="tx1"/>
            </a:solidFill>
          </a:ln>
        </p:spPr>
        <p:txBody>
          <a:bodyPr wrap="square" rtlCol="0">
            <a:spAutoFit/>
          </a:bodyPr>
          <a:lstStyle/>
          <a:p>
            <a:pPr algn="ctr"/>
            <a:r>
              <a:rPr lang="en-US" sz="1200" dirty="0"/>
              <a:t>Building Renderings with Solar Panels Installed for min 1 Top Panel Choice</a:t>
            </a:r>
          </a:p>
        </p:txBody>
      </p:sp>
      <p:sp>
        <p:nvSpPr>
          <p:cNvPr id="15" name="TextBox 14"/>
          <p:cNvSpPr txBox="1"/>
          <p:nvPr/>
        </p:nvSpPr>
        <p:spPr>
          <a:xfrm>
            <a:off x="7322910" y="1212419"/>
            <a:ext cx="1449773" cy="646331"/>
          </a:xfrm>
          <a:prstGeom prst="rect">
            <a:avLst/>
          </a:prstGeom>
          <a:noFill/>
          <a:ln>
            <a:solidFill>
              <a:schemeClr val="tx1"/>
            </a:solidFill>
          </a:ln>
        </p:spPr>
        <p:txBody>
          <a:bodyPr wrap="square" rtlCol="0">
            <a:spAutoFit/>
          </a:bodyPr>
          <a:lstStyle/>
          <a:p>
            <a:pPr algn="ctr"/>
            <a:r>
              <a:rPr lang="en-US" sz="1200" dirty="0"/>
              <a:t>Documentation on Related Building Code Compliance</a:t>
            </a:r>
          </a:p>
        </p:txBody>
      </p:sp>
      <p:sp>
        <p:nvSpPr>
          <p:cNvPr id="16" name="TextBox 15"/>
          <p:cNvSpPr txBox="1"/>
          <p:nvPr/>
        </p:nvSpPr>
        <p:spPr>
          <a:xfrm>
            <a:off x="4466291" y="3209835"/>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2932540" y="3665708"/>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3275458" y="274817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5378718" y="4035040"/>
            <a:ext cx="1297373"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cxnSp>
        <p:nvCxnSpPr>
          <p:cNvPr id="3" name="Elbow Connector 2"/>
          <p:cNvCxnSpPr>
            <a:stCxn id="4" idx="2"/>
            <a:endCxn id="10" idx="0"/>
          </p:cNvCxnSpPr>
          <p:nvPr/>
        </p:nvCxnSpPr>
        <p:spPr>
          <a:xfrm rot="5400000">
            <a:off x="3416588" y="36876"/>
            <a:ext cx="709054" cy="16771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14" idx="0"/>
          </p:cNvCxnSpPr>
          <p:nvPr/>
        </p:nvCxnSpPr>
        <p:spPr>
          <a:xfrm rot="16200000" flipH="1">
            <a:off x="5088751" y="41861"/>
            <a:ext cx="719675" cy="16777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15" idx="0"/>
          </p:cNvCxnSpPr>
          <p:nvPr/>
        </p:nvCxnSpPr>
        <p:spPr>
          <a:xfrm rot="16200000" flipH="1">
            <a:off x="5982995" y="-852383"/>
            <a:ext cx="691496" cy="34381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2"/>
            <a:endCxn id="9" idx="0"/>
          </p:cNvCxnSpPr>
          <p:nvPr/>
        </p:nvCxnSpPr>
        <p:spPr>
          <a:xfrm rot="5400000">
            <a:off x="2408931" y="-960161"/>
            <a:ext cx="719675" cy="36818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2"/>
            <a:endCxn id="5" idx="0"/>
          </p:cNvCxnSpPr>
          <p:nvPr/>
        </p:nvCxnSpPr>
        <p:spPr>
          <a:xfrm rot="5400000">
            <a:off x="2799414" y="2009435"/>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5400000">
            <a:off x="2422638" y="2299406"/>
            <a:ext cx="205080" cy="81472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5" idx="2"/>
            <a:endCxn id="18" idx="0"/>
          </p:cNvCxnSpPr>
          <p:nvPr/>
        </p:nvCxnSpPr>
        <p:spPr>
          <a:xfrm rot="16200000" flipH="1">
            <a:off x="3256395" y="2280372"/>
            <a:ext cx="143942" cy="7916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8" idx="3"/>
            <a:endCxn id="16" idx="0"/>
          </p:cNvCxnSpPr>
          <p:nvPr/>
        </p:nvCxnSpPr>
        <p:spPr>
          <a:xfrm>
            <a:off x="4172928" y="2979003"/>
            <a:ext cx="817299" cy="2308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2"/>
            <a:endCxn id="17" idx="0"/>
          </p:cNvCxnSpPr>
          <p:nvPr/>
        </p:nvCxnSpPr>
        <p:spPr>
          <a:xfrm rot="5400000">
            <a:off x="3424774" y="3366288"/>
            <a:ext cx="455873" cy="142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3"/>
            <a:endCxn id="19" idx="0"/>
          </p:cNvCxnSpPr>
          <p:nvPr/>
        </p:nvCxnSpPr>
        <p:spPr>
          <a:xfrm>
            <a:off x="5514163" y="3533001"/>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1"/>
            <a:endCxn id="11" idx="0"/>
          </p:cNvCxnSpPr>
          <p:nvPr/>
        </p:nvCxnSpPr>
        <p:spPr>
          <a:xfrm rot="10800000" flipV="1">
            <a:off x="1313329" y="3040140"/>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1" idx="1"/>
          </p:cNvCxnSpPr>
          <p:nvPr/>
        </p:nvCxnSpPr>
        <p:spPr>
          <a:xfrm rot="10800000" flipV="1">
            <a:off x="381001" y="3781374"/>
            <a:ext cx="127841" cy="48449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28601" y="4674275"/>
            <a:ext cx="8544082"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Just a little bit of organization. We noticed that we’re going to need as part of the list of panels, cost estimates for most, if not all, all of panel types we investigate (unless maybe a panel type is really bad in some other way and its cost isn’t worth looking into.) So we moved the cost estimates and moved under the list. </a:t>
            </a: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We may find we want to move it again later and that’s certainly okay. This is still a very rough, just get the ideas down on paper, level of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work.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endParaRPr>
          </a:p>
        </p:txBody>
      </p:sp>
      <p:sp>
        <p:nvSpPr>
          <p:cNvPr id="41" name="TextBox 40"/>
          <p:cNvSpPr txBox="1"/>
          <p:nvPr/>
        </p:nvSpPr>
        <p:spPr>
          <a:xfrm>
            <a:off x="0" y="0"/>
            <a:ext cx="795859" cy="307777"/>
          </a:xfrm>
          <a:prstGeom prst="rect">
            <a:avLst/>
          </a:prstGeom>
          <a:noFill/>
        </p:spPr>
        <p:txBody>
          <a:bodyPr wrap="none" rtlCol="0">
            <a:spAutoFit/>
          </a:bodyPr>
          <a:lstStyle/>
          <a:p>
            <a:r>
              <a:rPr lang="en-US" sz="1400" b="1" dirty="0" smtClean="0"/>
              <a:t>Analysis</a:t>
            </a:r>
            <a:endParaRPr lang="en-US" sz="1400" b="1" dirty="0"/>
          </a:p>
        </p:txBody>
      </p:sp>
    </p:spTree>
    <p:extLst>
      <p:ext uri="{BB962C8B-B14F-4D97-AF65-F5344CB8AC3E}">
        <p14:creationId xmlns:p14="http://schemas.microsoft.com/office/powerpoint/2010/main" val="245379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0" y="1143000"/>
            <a:ext cx="1449773" cy="461665"/>
          </a:xfrm>
          <a:prstGeom prst="rect">
            <a:avLst/>
          </a:prstGeom>
          <a:noFill/>
          <a:ln>
            <a:solidFill>
              <a:schemeClr val="tx1"/>
            </a:solidFill>
          </a:ln>
        </p:spPr>
        <p:txBody>
          <a:bodyPr wrap="square" rtlCol="0">
            <a:spAutoFit/>
          </a:bodyPr>
          <a:lstStyle/>
          <a:p>
            <a:pPr algn="ctr"/>
            <a:r>
              <a:rPr lang="en-US" sz="1200" dirty="0" smtClean="0"/>
              <a:t>Determine Incoming Solar Radiation</a:t>
            </a:r>
            <a:endParaRPr lang="en-US" sz="1200" dirty="0"/>
          </a:p>
        </p:txBody>
      </p:sp>
      <p:sp>
        <p:nvSpPr>
          <p:cNvPr id="28" name="TextBox 27"/>
          <p:cNvSpPr txBox="1"/>
          <p:nvPr/>
        </p:nvSpPr>
        <p:spPr>
          <a:xfrm>
            <a:off x="6096000" y="1604665"/>
            <a:ext cx="1828800" cy="1015663"/>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Annual Solar Radiation</a:t>
            </a:r>
          </a:p>
          <a:p>
            <a:pPr marL="346075" lvl="1" indent="-173038">
              <a:buFont typeface="Arial" panose="020B0604020202020204" pitchFamily="34" charset="0"/>
              <a:buChar char="•"/>
            </a:pPr>
            <a:r>
              <a:rPr lang="en-US" sz="1200" dirty="0"/>
              <a:t>Daily averages (local if possible, but at least for latitude)</a:t>
            </a:r>
          </a:p>
          <a:p>
            <a:pPr marL="171450" lvl="1" indent="-171450">
              <a:buFont typeface="Arial" panose="020B0604020202020204" pitchFamily="34" charset="0"/>
              <a:buChar char="•"/>
            </a:pPr>
            <a:r>
              <a:rPr lang="en-US" sz="1200" dirty="0"/>
              <a:t>Local Daily Cloud </a:t>
            </a:r>
            <a:r>
              <a:rPr lang="en-US" sz="1200" dirty="0" smtClean="0"/>
              <a:t>Cover</a:t>
            </a:r>
            <a:endParaRPr lang="en-US" sz="1200" dirty="0"/>
          </a:p>
        </p:txBody>
      </p:sp>
      <p:sp>
        <p:nvSpPr>
          <p:cNvPr id="2" name="Rectangle 1"/>
          <p:cNvSpPr/>
          <p:nvPr/>
        </p:nvSpPr>
        <p:spPr>
          <a:xfrm>
            <a:off x="3701561" y="2310033"/>
            <a:ext cx="1981200" cy="830997"/>
          </a:xfrm>
          <a:prstGeom prst="rect">
            <a:avLst/>
          </a:prstGeom>
          <a:solidFill>
            <a:srgbClr val="C1E49A"/>
          </a:solidFill>
          <a:ln>
            <a:solidFill>
              <a:schemeClr val="tx1"/>
            </a:solidFill>
          </a:ln>
        </p:spPr>
        <p:txBody>
          <a:bodyPr wrap="square">
            <a:spAutoFit/>
          </a:bodyPr>
          <a:lstStyle/>
          <a:p>
            <a:pPr marL="171450" lvl="1" indent="-171450">
              <a:buFont typeface="Arial" panose="020B0604020202020204" pitchFamily="34" charset="0"/>
              <a:buChar char="•"/>
            </a:pPr>
            <a:r>
              <a:rPr lang="en-US" sz="1200" dirty="0" smtClean="0"/>
              <a:t>Current Local Shading</a:t>
            </a:r>
          </a:p>
          <a:p>
            <a:pPr marL="171450" lvl="1" indent="-171450">
              <a:buFont typeface="Arial" panose="020B0604020202020204" pitchFamily="34" charset="0"/>
              <a:buChar char="•"/>
            </a:pPr>
            <a:r>
              <a:rPr lang="en-US" sz="1200" dirty="0" smtClean="0"/>
              <a:t>Prediction of Local Shading for lifetime of the panels</a:t>
            </a:r>
            <a:endParaRPr lang="en-US" sz="1200" dirty="0"/>
          </a:p>
        </p:txBody>
      </p:sp>
      <p:sp>
        <p:nvSpPr>
          <p:cNvPr id="29" name="TextBox 28"/>
          <p:cNvSpPr txBox="1"/>
          <p:nvPr/>
        </p:nvSpPr>
        <p:spPr>
          <a:xfrm>
            <a:off x="3849086" y="3665527"/>
            <a:ext cx="1371599" cy="27699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Local Site Data</a:t>
            </a:r>
            <a:endParaRPr lang="en-US" sz="1200" dirty="0"/>
          </a:p>
        </p:txBody>
      </p:sp>
      <p:sp>
        <p:nvSpPr>
          <p:cNvPr id="30" name="TextBox 29"/>
          <p:cNvSpPr txBox="1"/>
          <p:nvPr/>
        </p:nvSpPr>
        <p:spPr>
          <a:xfrm>
            <a:off x="5650523" y="3551228"/>
            <a:ext cx="1371599" cy="64633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Long Term City/Campus Plans</a:t>
            </a:r>
            <a:endParaRPr lang="en-US" sz="1200" dirty="0"/>
          </a:p>
        </p:txBody>
      </p:sp>
      <p:sp>
        <p:nvSpPr>
          <p:cNvPr id="31" name="TextBox 30"/>
          <p:cNvSpPr txBox="1"/>
          <p:nvPr/>
        </p:nvSpPr>
        <p:spPr>
          <a:xfrm>
            <a:off x="1714499" y="1154640"/>
            <a:ext cx="1866901" cy="461665"/>
          </a:xfrm>
          <a:prstGeom prst="rect">
            <a:avLst/>
          </a:prstGeom>
          <a:noFill/>
          <a:ln>
            <a:solidFill>
              <a:schemeClr val="tx1"/>
            </a:solidFill>
          </a:ln>
        </p:spPr>
        <p:txBody>
          <a:bodyPr wrap="square" rtlCol="0">
            <a:spAutoFit/>
          </a:bodyPr>
          <a:lstStyle/>
          <a:p>
            <a:pPr algn="ctr"/>
            <a:r>
              <a:rPr lang="en-US" sz="1200" dirty="0" smtClean="0"/>
              <a:t>Determine Panel Efficiency from Data Sheets</a:t>
            </a:r>
            <a:endParaRPr lang="en-US" sz="1200" dirty="0"/>
          </a:p>
        </p:txBody>
      </p:sp>
      <p:sp>
        <p:nvSpPr>
          <p:cNvPr id="32" name="TextBox 31"/>
          <p:cNvSpPr txBox="1"/>
          <p:nvPr/>
        </p:nvSpPr>
        <p:spPr>
          <a:xfrm>
            <a:off x="990600" y="1873676"/>
            <a:ext cx="1868873"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Solar Panel Efficiency</a:t>
            </a:r>
          </a:p>
          <a:p>
            <a:pPr marL="346075" lvl="1" indent="-173038">
              <a:buFont typeface="Arial" panose="020B0604020202020204" pitchFamily="34" charset="0"/>
              <a:buChar char="•"/>
            </a:pPr>
            <a:r>
              <a:rPr lang="en-US" sz="1200" dirty="0"/>
              <a:t>Factors that may effect the panels efficiency, such as including solar tracking</a:t>
            </a:r>
          </a:p>
        </p:txBody>
      </p:sp>
      <p:sp>
        <p:nvSpPr>
          <p:cNvPr id="33" name="TextBox 32"/>
          <p:cNvSpPr txBox="1"/>
          <p:nvPr/>
        </p:nvSpPr>
        <p:spPr>
          <a:xfrm>
            <a:off x="381000" y="3274229"/>
            <a:ext cx="1676400" cy="276999"/>
          </a:xfrm>
          <a:prstGeom prst="rect">
            <a:avLst/>
          </a:prstGeom>
          <a:noFill/>
          <a:ln>
            <a:solidFill>
              <a:schemeClr val="tx1"/>
            </a:solidFill>
          </a:ln>
        </p:spPr>
        <p:txBody>
          <a:bodyPr wrap="square" rtlCol="0">
            <a:spAutoFit/>
          </a:bodyPr>
          <a:lstStyle/>
          <a:p>
            <a:r>
              <a:rPr lang="en-US" sz="1200" dirty="0" smtClean="0"/>
              <a:t>Are there other factors?</a:t>
            </a:r>
            <a:endParaRPr lang="en-US" sz="1200" dirty="0"/>
          </a:p>
        </p:txBody>
      </p:sp>
      <p:sp>
        <p:nvSpPr>
          <p:cNvPr id="34" name="TextBox 33"/>
          <p:cNvSpPr txBox="1"/>
          <p:nvPr/>
        </p:nvSpPr>
        <p:spPr>
          <a:xfrm>
            <a:off x="32238" y="3850193"/>
            <a:ext cx="1219200" cy="276999"/>
          </a:xfrm>
          <a:prstGeom prst="rect">
            <a:avLst/>
          </a:prstGeom>
          <a:noFill/>
          <a:ln>
            <a:solidFill>
              <a:schemeClr val="tx1"/>
            </a:solidFill>
          </a:ln>
        </p:spPr>
        <p:txBody>
          <a:bodyPr wrap="square" rtlCol="0">
            <a:spAutoFit/>
          </a:bodyPr>
          <a:lstStyle/>
          <a:p>
            <a:r>
              <a:rPr lang="en-US" sz="1200" dirty="0" smtClean="0"/>
              <a:t>Contact Vendors</a:t>
            </a:r>
            <a:endParaRPr lang="en-US" sz="1200" dirty="0"/>
          </a:p>
        </p:txBody>
      </p:sp>
      <p:sp>
        <p:nvSpPr>
          <p:cNvPr id="35" name="TextBox 34"/>
          <p:cNvSpPr txBox="1"/>
          <p:nvPr/>
        </p:nvSpPr>
        <p:spPr>
          <a:xfrm>
            <a:off x="6110654" y="4442770"/>
            <a:ext cx="1219200" cy="461665"/>
          </a:xfrm>
          <a:prstGeom prst="rect">
            <a:avLst/>
          </a:prstGeom>
          <a:noFill/>
          <a:ln>
            <a:solidFill>
              <a:schemeClr val="tx1"/>
            </a:solidFill>
          </a:ln>
        </p:spPr>
        <p:txBody>
          <a:bodyPr wrap="square" rtlCol="0">
            <a:spAutoFit/>
          </a:bodyPr>
          <a:lstStyle/>
          <a:p>
            <a:pPr algn="ctr"/>
            <a:r>
              <a:rPr lang="en-US" sz="1200" dirty="0" smtClean="0"/>
              <a:t>Who can we get this info from?</a:t>
            </a:r>
            <a:endParaRPr lang="en-US" sz="1200" dirty="0"/>
          </a:p>
        </p:txBody>
      </p:sp>
      <p:sp>
        <p:nvSpPr>
          <p:cNvPr id="36" name="TextBox 35"/>
          <p:cNvSpPr txBox="1"/>
          <p:nvPr/>
        </p:nvSpPr>
        <p:spPr>
          <a:xfrm>
            <a:off x="3657600" y="4355040"/>
            <a:ext cx="1219200" cy="461665"/>
          </a:xfrm>
          <a:prstGeom prst="rect">
            <a:avLst/>
          </a:prstGeom>
          <a:noFill/>
          <a:ln>
            <a:solidFill>
              <a:schemeClr val="tx1"/>
            </a:solidFill>
          </a:ln>
        </p:spPr>
        <p:txBody>
          <a:bodyPr wrap="square" rtlCol="0">
            <a:spAutoFit/>
          </a:bodyPr>
          <a:lstStyle/>
          <a:p>
            <a:pPr algn="ctr"/>
            <a:r>
              <a:rPr lang="en-US" sz="1200" dirty="0" smtClean="0"/>
              <a:t>Who can we get this info from?</a:t>
            </a:r>
            <a:endParaRPr lang="en-US" sz="1200" dirty="0"/>
          </a:p>
        </p:txBody>
      </p:sp>
      <p:sp>
        <p:nvSpPr>
          <p:cNvPr id="37" name="TextBox 36"/>
          <p:cNvSpPr txBox="1"/>
          <p:nvPr/>
        </p:nvSpPr>
        <p:spPr>
          <a:xfrm>
            <a:off x="7848600" y="2743200"/>
            <a:ext cx="1143000" cy="461665"/>
          </a:xfrm>
          <a:prstGeom prst="rect">
            <a:avLst/>
          </a:prstGeom>
          <a:noFill/>
          <a:ln>
            <a:solidFill>
              <a:schemeClr val="tx1"/>
            </a:solidFill>
          </a:ln>
        </p:spPr>
        <p:txBody>
          <a:bodyPr wrap="square" rtlCol="0">
            <a:spAutoFit/>
          </a:bodyPr>
          <a:lstStyle/>
          <a:p>
            <a:pPr algn="ctr"/>
            <a:r>
              <a:rPr lang="en-US" sz="1200" dirty="0" smtClean="0"/>
              <a:t>Contact local airport for info</a:t>
            </a:r>
            <a:endParaRPr lang="en-US" sz="1200" dirty="0"/>
          </a:p>
        </p:txBody>
      </p:sp>
      <p:sp>
        <p:nvSpPr>
          <p:cNvPr id="38" name="TextBox 37"/>
          <p:cNvSpPr txBox="1"/>
          <p:nvPr/>
        </p:nvSpPr>
        <p:spPr>
          <a:xfrm>
            <a:off x="7467600" y="3337895"/>
            <a:ext cx="1066800" cy="461665"/>
          </a:xfrm>
          <a:prstGeom prst="rect">
            <a:avLst/>
          </a:prstGeom>
          <a:noFill/>
          <a:ln>
            <a:solidFill>
              <a:schemeClr val="tx1"/>
            </a:solidFill>
          </a:ln>
        </p:spPr>
        <p:txBody>
          <a:bodyPr wrap="square" rtlCol="0">
            <a:spAutoFit/>
          </a:bodyPr>
          <a:lstStyle/>
          <a:p>
            <a:pPr algn="ctr"/>
            <a:r>
              <a:rPr lang="en-US" sz="1200" dirty="0" smtClean="0"/>
              <a:t>Look up almanac info</a:t>
            </a:r>
            <a:endParaRPr lang="en-US" sz="1200" dirty="0"/>
          </a:p>
        </p:txBody>
      </p:sp>
      <p:sp>
        <p:nvSpPr>
          <p:cNvPr id="15" name="TextBox 14"/>
          <p:cNvSpPr txBox="1"/>
          <p:nvPr/>
        </p:nvSpPr>
        <p:spPr>
          <a:xfrm>
            <a:off x="0" y="0"/>
            <a:ext cx="3577326" cy="307777"/>
          </a:xfrm>
          <a:prstGeom prst="rect">
            <a:avLst/>
          </a:prstGeom>
          <a:noFill/>
        </p:spPr>
        <p:txBody>
          <a:bodyPr wrap="none" rtlCol="0">
            <a:spAutoFit/>
          </a:bodyPr>
          <a:lstStyle/>
          <a:p>
            <a:r>
              <a:rPr lang="en-US" sz="1400" b="1" dirty="0" smtClean="0"/>
              <a:t>Analysis.3Panels.PanelList.PanelEff&amp;SolarRad</a:t>
            </a:r>
            <a:endParaRPr lang="en-US" sz="1400" b="1" dirty="0"/>
          </a:p>
        </p:txBody>
      </p:sp>
      <p:sp>
        <p:nvSpPr>
          <p:cNvPr id="16" name="TextBox 15"/>
          <p:cNvSpPr txBox="1"/>
          <p:nvPr/>
        </p:nvSpPr>
        <p:spPr>
          <a:xfrm>
            <a:off x="2614246" y="341867"/>
            <a:ext cx="2286000" cy="461665"/>
          </a:xfrm>
          <a:prstGeom prst="rect">
            <a:avLst/>
          </a:prstGeom>
          <a:noFill/>
          <a:ln>
            <a:solidFill>
              <a:schemeClr val="tx1"/>
            </a:solidFill>
          </a:ln>
        </p:spPr>
        <p:txBody>
          <a:bodyPr wrap="square" rtlCol="0">
            <a:spAutoFit/>
          </a:bodyPr>
          <a:lstStyle/>
          <a:p>
            <a:pPr algn="ctr"/>
            <a:r>
              <a:rPr lang="en-US" sz="1200" dirty="0"/>
              <a:t>Calculate Solar Power </a:t>
            </a:r>
            <a:r>
              <a:rPr lang="en-US" sz="1200" dirty="0" smtClean="0"/>
              <a:t>Generation</a:t>
            </a:r>
          </a:p>
          <a:p>
            <a:pPr algn="ctr"/>
            <a:r>
              <a:rPr lang="en-US" sz="1200" dirty="0" smtClean="0"/>
              <a:t>Analysis.3Panels.PanelList</a:t>
            </a:r>
            <a:endParaRPr lang="en-US" sz="1200" dirty="0"/>
          </a:p>
        </p:txBody>
      </p:sp>
      <p:sp>
        <p:nvSpPr>
          <p:cNvPr id="3" name="TextBox 2"/>
          <p:cNvSpPr txBox="1"/>
          <p:nvPr/>
        </p:nvSpPr>
        <p:spPr>
          <a:xfrm>
            <a:off x="5468471" y="46672"/>
            <a:ext cx="365760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Starting the new slide with a reference to the previous one makes it easier for the reader to recognize there’s more happening on the previous slide as well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Elbow Connector 4"/>
          <p:cNvCxnSpPr>
            <a:stCxn id="16" idx="2"/>
            <a:endCxn id="31" idx="0"/>
          </p:cNvCxnSpPr>
          <p:nvPr/>
        </p:nvCxnSpPr>
        <p:spPr>
          <a:xfrm rot="5400000">
            <a:off x="3027044" y="424438"/>
            <a:ext cx="351108" cy="11092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6" idx="2"/>
            <a:endCxn id="24" idx="0"/>
          </p:cNvCxnSpPr>
          <p:nvPr/>
        </p:nvCxnSpPr>
        <p:spPr>
          <a:xfrm rot="16200000" flipH="1">
            <a:off x="3976332" y="584445"/>
            <a:ext cx="339468" cy="7776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1" idx="2"/>
            <a:endCxn id="32" idx="0"/>
          </p:cNvCxnSpPr>
          <p:nvPr/>
        </p:nvCxnSpPr>
        <p:spPr>
          <a:xfrm rot="5400000">
            <a:off x="2157809" y="1383534"/>
            <a:ext cx="257371" cy="7229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2" idx="2"/>
            <a:endCxn id="33" idx="0"/>
          </p:cNvCxnSpPr>
          <p:nvPr/>
        </p:nvCxnSpPr>
        <p:spPr>
          <a:xfrm rot="5400000">
            <a:off x="1472007" y="2821199"/>
            <a:ext cx="200224" cy="7058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3" idx="2"/>
            <a:endCxn id="34" idx="0"/>
          </p:cNvCxnSpPr>
          <p:nvPr/>
        </p:nvCxnSpPr>
        <p:spPr>
          <a:xfrm rot="5400000">
            <a:off x="781037" y="3412029"/>
            <a:ext cx="298965" cy="577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4" idx="2"/>
            <a:endCxn id="2" idx="0"/>
          </p:cNvCxnSpPr>
          <p:nvPr/>
        </p:nvCxnSpPr>
        <p:spPr>
          <a:xfrm rot="16200000" flipH="1">
            <a:off x="4260840" y="1878712"/>
            <a:ext cx="705368" cy="157274"/>
          </a:xfrm>
          <a:prstGeom prst="bentConnector3">
            <a:avLst>
              <a:gd name="adj1" fmla="val 71606"/>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 idx="2"/>
            <a:endCxn id="29" idx="0"/>
          </p:cNvCxnSpPr>
          <p:nvPr/>
        </p:nvCxnSpPr>
        <p:spPr>
          <a:xfrm rot="5400000">
            <a:off x="4351276" y="3324641"/>
            <a:ext cx="524497" cy="15727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9" idx="2"/>
            <a:endCxn id="36" idx="0"/>
          </p:cNvCxnSpPr>
          <p:nvPr/>
        </p:nvCxnSpPr>
        <p:spPr>
          <a:xfrm rot="5400000">
            <a:off x="4194786" y="4014940"/>
            <a:ext cx="412514" cy="2676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 idx="3"/>
            <a:endCxn id="30" idx="0"/>
          </p:cNvCxnSpPr>
          <p:nvPr/>
        </p:nvCxnSpPr>
        <p:spPr>
          <a:xfrm>
            <a:off x="5682761" y="2725532"/>
            <a:ext cx="653562" cy="8256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28" idx="1"/>
          </p:cNvCxnSpPr>
          <p:nvPr/>
        </p:nvCxnSpPr>
        <p:spPr>
          <a:xfrm rot="16200000" flipH="1">
            <a:off x="5061527" y="1078024"/>
            <a:ext cx="507832" cy="156111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37" idx="0"/>
          </p:cNvCxnSpPr>
          <p:nvPr/>
        </p:nvCxnSpPr>
        <p:spPr>
          <a:xfrm>
            <a:off x="7924800" y="2112497"/>
            <a:ext cx="495300" cy="6307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2"/>
          </p:cNvCxnSpPr>
          <p:nvPr/>
        </p:nvCxnSpPr>
        <p:spPr>
          <a:xfrm rot="16200000" flipH="1">
            <a:off x="6956417" y="2674311"/>
            <a:ext cx="717567" cy="609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0" idx="2"/>
            <a:endCxn id="35" idx="0"/>
          </p:cNvCxnSpPr>
          <p:nvPr/>
        </p:nvCxnSpPr>
        <p:spPr>
          <a:xfrm rot="16200000" flipH="1">
            <a:off x="6405683" y="4128198"/>
            <a:ext cx="245211" cy="383931"/>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4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90165" flipH="1">
            <a:off x="4697982" y="-162052"/>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4294549" y="5181600"/>
            <a:ext cx="4087451"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It’s not uncommon for a number of the leaf nodes to be questions about sources of data or simply how to do things.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8"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72290" flipH="1">
            <a:off x="7166574" y="4492298"/>
            <a:ext cx="781401" cy="87034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86204" flipH="1" flipV="1">
            <a:off x="3646263" y="4620842"/>
            <a:ext cx="781401" cy="8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73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29116" y="2477869"/>
            <a:ext cx="1532773"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Annual Building Power Usage </a:t>
            </a:r>
          </a:p>
          <a:p>
            <a:pPr marL="339725" lvl="1" indent="-171450">
              <a:buFont typeface="Arial" panose="020B0604020202020204" pitchFamily="34" charset="0"/>
              <a:buChar char="•"/>
            </a:pPr>
            <a:r>
              <a:rPr lang="en-US" sz="1200" dirty="0" smtClean="0"/>
              <a:t>Daily averages</a:t>
            </a:r>
            <a:endParaRPr lang="en-US" sz="1200" dirty="0"/>
          </a:p>
        </p:txBody>
      </p:sp>
      <p:sp>
        <p:nvSpPr>
          <p:cNvPr id="18" name="TextBox 17"/>
          <p:cNvSpPr txBox="1"/>
          <p:nvPr/>
        </p:nvSpPr>
        <p:spPr>
          <a:xfrm>
            <a:off x="7162800" y="1712779"/>
            <a:ext cx="759471" cy="646331"/>
          </a:xfrm>
          <a:prstGeom prst="rect">
            <a:avLst/>
          </a:prstGeom>
          <a:noFill/>
          <a:ln>
            <a:solidFill>
              <a:schemeClr val="tx1"/>
            </a:solidFill>
          </a:ln>
        </p:spPr>
        <p:txBody>
          <a:bodyPr wrap="square" rtlCol="0">
            <a:spAutoFit/>
          </a:bodyPr>
          <a:lstStyle/>
          <a:p>
            <a:pPr algn="ctr"/>
            <a:r>
              <a:rPr lang="en-US" sz="1200" dirty="0"/>
              <a:t>Analysis.3Panels.CostEst</a:t>
            </a:r>
          </a:p>
        </p:txBody>
      </p:sp>
      <p:sp>
        <p:nvSpPr>
          <p:cNvPr id="20" name="TextBox 19"/>
          <p:cNvSpPr txBox="1"/>
          <p:nvPr/>
        </p:nvSpPr>
        <p:spPr>
          <a:xfrm>
            <a:off x="7467600" y="3346910"/>
            <a:ext cx="1532773" cy="646331"/>
          </a:xfrm>
          <a:prstGeom prst="rect">
            <a:avLst/>
          </a:prstGeom>
          <a:noFill/>
          <a:ln>
            <a:solidFill>
              <a:schemeClr val="tx1"/>
            </a:solidFill>
          </a:ln>
        </p:spPr>
        <p:txBody>
          <a:bodyPr wrap="square" rtlCol="0">
            <a:spAutoFit/>
          </a:bodyPr>
          <a:lstStyle/>
          <a:p>
            <a:r>
              <a:rPr lang="en-US" sz="1200" dirty="0" smtClean="0"/>
              <a:t>Is there a stakeholder that can help us get this info?</a:t>
            </a:r>
            <a:endParaRPr lang="en-US" sz="1200" dirty="0"/>
          </a:p>
        </p:txBody>
      </p:sp>
      <p:sp>
        <p:nvSpPr>
          <p:cNvPr id="21" name="TextBox 20"/>
          <p:cNvSpPr txBox="1"/>
          <p:nvPr/>
        </p:nvSpPr>
        <p:spPr>
          <a:xfrm>
            <a:off x="5516569" y="3392269"/>
            <a:ext cx="1417631" cy="646331"/>
          </a:xfrm>
          <a:prstGeom prst="rect">
            <a:avLst/>
          </a:prstGeom>
          <a:noFill/>
          <a:ln>
            <a:solidFill>
              <a:schemeClr val="tx1"/>
            </a:solidFill>
          </a:ln>
        </p:spPr>
        <p:txBody>
          <a:bodyPr wrap="square" rtlCol="0">
            <a:spAutoFit/>
          </a:bodyPr>
          <a:lstStyle/>
          <a:p>
            <a:r>
              <a:rPr lang="en-US" sz="1200" dirty="0"/>
              <a:t>Analysis.3Panels</a:t>
            </a:r>
            <a:r>
              <a:rPr lang="en-US" sz="1200" dirty="0" smtClean="0"/>
              <a:t>.</a:t>
            </a:r>
          </a:p>
          <a:p>
            <a:r>
              <a:rPr lang="en-US" sz="1200" dirty="0" err="1" smtClean="0"/>
              <a:t>PanelList</a:t>
            </a:r>
            <a:r>
              <a:rPr lang="en-US" sz="1200" dirty="0" smtClean="0"/>
              <a:t>.</a:t>
            </a:r>
          </a:p>
          <a:p>
            <a:r>
              <a:rPr lang="en-US" sz="1200" dirty="0" err="1" smtClean="0"/>
              <a:t>PanelEff&amp;SolarRad</a:t>
            </a:r>
            <a:endParaRPr lang="en-US" sz="1200" dirty="0"/>
          </a:p>
        </p:txBody>
      </p:sp>
      <p:sp>
        <p:nvSpPr>
          <p:cNvPr id="22" name="TextBox 21"/>
          <p:cNvSpPr txBox="1"/>
          <p:nvPr/>
        </p:nvSpPr>
        <p:spPr>
          <a:xfrm>
            <a:off x="8077200" y="1739343"/>
            <a:ext cx="986214"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6" name="TextBox 25"/>
          <p:cNvSpPr txBox="1"/>
          <p:nvPr/>
        </p:nvSpPr>
        <p:spPr>
          <a:xfrm>
            <a:off x="5867400" y="4591954"/>
            <a:ext cx="1191445" cy="276999"/>
          </a:xfrm>
          <a:prstGeom prst="rect">
            <a:avLst/>
          </a:prstGeom>
          <a:solidFill>
            <a:srgbClr val="C1E49A"/>
          </a:solidFill>
          <a:ln>
            <a:solidFill>
              <a:schemeClr val="tx1"/>
            </a:solidFill>
          </a:ln>
        </p:spPr>
        <p:txBody>
          <a:bodyPr wrap="square" rtlCol="0">
            <a:spAutoFit/>
          </a:bodyPr>
          <a:lstStyle/>
          <a:p>
            <a:pPr marL="171450" indent="-171450" algn="ctr">
              <a:buFont typeface="Arial" panose="020B0604020202020204" pitchFamily="34" charset="0"/>
              <a:buChar char="•"/>
            </a:pPr>
            <a:r>
              <a:rPr lang="en-US" sz="1200" dirty="0" smtClean="0"/>
              <a:t>Building Size</a:t>
            </a:r>
            <a:endParaRPr lang="en-US" sz="1200" dirty="0"/>
          </a:p>
        </p:txBody>
      </p:sp>
      <p:sp>
        <p:nvSpPr>
          <p:cNvPr id="33" name="TextBox 32"/>
          <p:cNvSpPr txBox="1"/>
          <p:nvPr/>
        </p:nvSpPr>
        <p:spPr>
          <a:xfrm>
            <a:off x="3657600" y="4753899"/>
            <a:ext cx="1499441" cy="461665"/>
          </a:xfrm>
          <a:prstGeom prst="rect">
            <a:avLst/>
          </a:prstGeom>
          <a:noFill/>
          <a:ln>
            <a:solidFill>
              <a:schemeClr val="tx1"/>
            </a:solidFill>
          </a:ln>
        </p:spPr>
        <p:txBody>
          <a:bodyPr wrap="square" rtlCol="0">
            <a:spAutoFit/>
          </a:bodyPr>
          <a:lstStyle/>
          <a:p>
            <a:pPr algn="ctr"/>
            <a:r>
              <a:rPr lang="en-US" sz="1200" dirty="0" smtClean="0"/>
              <a:t>What does this document look like?</a:t>
            </a:r>
            <a:endParaRPr lang="en-US" sz="1200" dirty="0"/>
          </a:p>
        </p:txBody>
      </p:sp>
      <p:sp>
        <p:nvSpPr>
          <p:cNvPr id="34" name="TextBox 33"/>
          <p:cNvSpPr txBox="1"/>
          <p:nvPr/>
        </p:nvSpPr>
        <p:spPr>
          <a:xfrm>
            <a:off x="4119187" y="5336411"/>
            <a:ext cx="1499441" cy="461665"/>
          </a:xfrm>
          <a:prstGeom prst="rect">
            <a:avLst/>
          </a:prstGeom>
          <a:noFill/>
          <a:ln>
            <a:solidFill>
              <a:schemeClr val="tx1"/>
            </a:solidFill>
          </a:ln>
        </p:spPr>
        <p:txBody>
          <a:bodyPr wrap="square" rtlCol="0">
            <a:spAutoFit/>
          </a:bodyPr>
          <a:lstStyle/>
          <a:p>
            <a:pPr algn="ctr"/>
            <a:r>
              <a:rPr lang="en-US" sz="1200" dirty="0" smtClean="0"/>
              <a:t>Who can we contact as a resource?</a:t>
            </a:r>
            <a:endParaRPr lang="en-US" sz="1200" dirty="0"/>
          </a:p>
        </p:txBody>
      </p:sp>
      <p:sp>
        <p:nvSpPr>
          <p:cNvPr id="35" name="TextBox 34"/>
          <p:cNvSpPr txBox="1"/>
          <p:nvPr/>
        </p:nvSpPr>
        <p:spPr>
          <a:xfrm>
            <a:off x="5880837" y="4948535"/>
            <a:ext cx="1346861" cy="461665"/>
          </a:xfrm>
          <a:prstGeom prst="rect">
            <a:avLst/>
          </a:prstGeom>
          <a:noFill/>
          <a:ln>
            <a:solidFill>
              <a:schemeClr val="tx1"/>
            </a:solidFill>
          </a:ln>
        </p:spPr>
        <p:txBody>
          <a:bodyPr wrap="square" rtlCol="0">
            <a:spAutoFit/>
          </a:bodyPr>
          <a:lstStyle/>
          <a:p>
            <a:pPr algn="ctr"/>
            <a:r>
              <a:rPr lang="en-US" sz="1200" dirty="0" smtClean="0"/>
              <a:t>Where can we find out the code?</a:t>
            </a:r>
            <a:endParaRPr lang="en-US" sz="1200" dirty="0"/>
          </a:p>
        </p:txBody>
      </p:sp>
      <p:sp>
        <p:nvSpPr>
          <p:cNvPr id="36" name="TextBox 35"/>
          <p:cNvSpPr txBox="1"/>
          <p:nvPr/>
        </p:nvSpPr>
        <p:spPr>
          <a:xfrm>
            <a:off x="5883018" y="5525115"/>
            <a:ext cx="1889381" cy="461665"/>
          </a:xfrm>
          <a:prstGeom prst="rect">
            <a:avLst/>
          </a:prstGeom>
          <a:noFill/>
          <a:ln>
            <a:solidFill>
              <a:schemeClr val="tx1"/>
            </a:solidFill>
          </a:ln>
        </p:spPr>
        <p:txBody>
          <a:bodyPr wrap="square" rtlCol="0">
            <a:spAutoFit/>
          </a:bodyPr>
          <a:lstStyle/>
          <a:p>
            <a:pPr algn="ctr"/>
            <a:r>
              <a:rPr lang="en-US" sz="1200" dirty="0" smtClean="0"/>
              <a:t>Installation Information</a:t>
            </a:r>
          </a:p>
          <a:p>
            <a:pPr algn="ctr"/>
            <a:r>
              <a:rPr lang="en-US" sz="1200" dirty="0" smtClean="0"/>
              <a:t>Analysis.3Panels.CostEst</a:t>
            </a:r>
            <a:endParaRPr lang="en-US" sz="1200" dirty="0"/>
          </a:p>
        </p:txBody>
      </p:sp>
      <p:sp>
        <p:nvSpPr>
          <p:cNvPr id="37" name="TextBox 36"/>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42" name="TextBox 41"/>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43" name="TextBox 42"/>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44" name="TextBox 43"/>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45" name="TextBox 44"/>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46" name="TextBox 45"/>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47" name="TextBox 46"/>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48" name="TextBox 47"/>
          <p:cNvSpPr txBox="1"/>
          <p:nvPr/>
        </p:nvSpPr>
        <p:spPr>
          <a:xfrm>
            <a:off x="388327" y="5386616"/>
            <a:ext cx="1657350"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49" name="TextBox 48"/>
          <p:cNvSpPr txBox="1"/>
          <p:nvPr/>
        </p:nvSpPr>
        <p:spPr>
          <a:xfrm>
            <a:off x="2915158" y="6169967"/>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50" name="TextBox 49"/>
          <p:cNvSpPr txBox="1"/>
          <p:nvPr/>
        </p:nvSpPr>
        <p:spPr>
          <a:xfrm>
            <a:off x="4267200" y="6324600"/>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51" name="TextBox 50"/>
          <p:cNvSpPr txBox="1"/>
          <p:nvPr/>
        </p:nvSpPr>
        <p:spPr>
          <a:xfrm>
            <a:off x="2133600" y="5410200"/>
            <a:ext cx="1619250"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cxnSp>
        <p:nvCxnSpPr>
          <p:cNvPr id="52" name="Elbow Connector 51"/>
          <p:cNvCxnSpPr>
            <a:stCxn id="37" idx="2"/>
            <a:endCxn id="42"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4"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4" idx="2"/>
            <a:endCxn id="43"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3" idx="1"/>
            <a:endCxn id="45"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2"/>
            <a:endCxn id="47"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7" idx="1"/>
            <a:endCxn id="46"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6" idx="1"/>
            <a:endCxn id="48" idx="0"/>
          </p:cNvCxnSpPr>
          <p:nvPr/>
        </p:nvCxnSpPr>
        <p:spPr>
          <a:xfrm rot="10800000" flipV="1">
            <a:off x="1217002" y="4984732"/>
            <a:ext cx="383198" cy="40188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6" idx="3"/>
          </p:cNvCxnSpPr>
          <p:nvPr/>
        </p:nvCxnSpPr>
        <p:spPr>
          <a:xfrm>
            <a:off x="3049973" y="4984733"/>
            <a:ext cx="150427" cy="425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3"/>
          </p:cNvCxnSpPr>
          <p:nvPr/>
        </p:nvCxnSpPr>
        <p:spPr>
          <a:xfrm>
            <a:off x="3752850" y="5733366"/>
            <a:ext cx="108605" cy="4366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0" idx="0"/>
          </p:cNvCxnSpPr>
          <p:nvPr/>
        </p:nvCxnSpPr>
        <p:spPr>
          <a:xfrm rot="16200000" flipV="1">
            <a:off x="4686554" y="5658104"/>
            <a:ext cx="76200" cy="12567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7" idx="3"/>
            <a:endCxn id="26" idx="1"/>
          </p:cNvCxnSpPr>
          <p:nvPr/>
        </p:nvCxnSpPr>
        <p:spPr>
          <a:xfrm>
            <a:off x="5029201" y="4316407"/>
            <a:ext cx="838199" cy="414047"/>
          </a:xfrm>
          <a:prstGeom prst="bentConnector3">
            <a:avLst>
              <a:gd name="adj1" fmla="val 81469"/>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33" idx="0"/>
          </p:cNvCxnSpPr>
          <p:nvPr/>
        </p:nvCxnSpPr>
        <p:spPr>
          <a:xfrm rot="16200000" flipH="1">
            <a:off x="4156273" y="4502850"/>
            <a:ext cx="114327" cy="387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7" idx="3"/>
            <a:endCxn id="35" idx="1"/>
          </p:cNvCxnSpPr>
          <p:nvPr/>
        </p:nvCxnSpPr>
        <p:spPr>
          <a:xfrm>
            <a:off x="5029201" y="4316407"/>
            <a:ext cx="851636" cy="862961"/>
          </a:xfrm>
          <a:prstGeom prst="bentConnector3">
            <a:avLst>
              <a:gd name="adj1" fmla="val 80972"/>
            </a:avLst>
          </a:prstGeom>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33" idx="2"/>
            <a:endCxn id="34" idx="0"/>
          </p:cNvCxnSpPr>
          <p:nvPr/>
        </p:nvCxnSpPr>
        <p:spPr>
          <a:xfrm rot="16200000" flipH="1">
            <a:off x="4577691" y="5045193"/>
            <a:ext cx="120847" cy="4615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3"/>
            <a:endCxn id="36" idx="1"/>
          </p:cNvCxnSpPr>
          <p:nvPr/>
        </p:nvCxnSpPr>
        <p:spPr>
          <a:xfrm>
            <a:off x="5029201" y="4316407"/>
            <a:ext cx="853817" cy="1439541"/>
          </a:xfrm>
          <a:prstGeom prst="bentConnector3">
            <a:avLst>
              <a:gd name="adj1" fmla="val 7986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4" idx="2"/>
            <a:endCxn id="17" idx="0"/>
          </p:cNvCxnSpPr>
          <p:nvPr/>
        </p:nvCxnSpPr>
        <p:spPr>
          <a:xfrm rot="16200000" flipH="1">
            <a:off x="6514903" y="1697268"/>
            <a:ext cx="303425" cy="1257775"/>
          </a:xfrm>
          <a:prstGeom prst="bentConnector3">
            <a:avLst>
              <a:gd name="adj1" fmla="val 70284"/>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3" idx="2"/>
            <a:endCxn id="21" idx="0"/>
          </p:cNvCxnSpPr>
          <p:nvPr/>
        </p:nvCxnSpPr>
        <p:spPr>
          <a:xfrm rot="16200000" flipH="1">
            <a:off x="5624853" y="2791736"/>
            <a:ext cx="501167" cy="6998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2" idx="3"/>
            <a:endCxn id="18" idx="0"/>
          </p:cNvCxnSpPr>
          <p:nvPr/>
        </p:nvCxnSpPr>
        <p:spPr>
          <a:xfrm>
            <a:off x="7227698" y="1202378"/>
            <a:ext cx="314838"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2" idx="3"/>
            <a:endCxn id="22" idx="0"/>
          </p:cNvCxnSpPr>
          <p:nvPr/>
        </p:nvCxnSpPr>
        <p:spPr>
          <a:xfrm>
            <a:off x="7227698" y="1202378"/>
            <a:ext cx="1342609" cy="5369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7" idx="3"/>
            <a:endCxn id="20" idx="0"/>
          </p:cNvCxnSpPr>
          <p:nvPr/>
        </p:nvCxnSpPr>
        <p:spPr>
          <a:xfrm>
            <a:off x="8061889" y="2801035"/>
            <a:ext cx="172098" cy="5458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
        <p:nvSpPr>
          <p:cNvPr id="68" name="TextBox 67"/>
          <p:cNvSpPr txBox="1"/>
          <p:nvPr/>
        </p:nvSpPr>
        <p:spPr>
          <a:xfrm>
            <a:off x="2730530" y="279047"/>
            <a:ext cx="2965812" cy="1384995"/>
          </a:xfrm>
          <a:prstGeom prst="rect">
            <a:avLst/>
          </a:prstGeom>
          <a:solidFill>
            <a:srgbClr val="FFFFCC"/>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a:t>Payback Period</a:t>
            </a:r>
          </a:p>
          <a:p>
            <a:pPr marL="171450" indent="-171450">
              <a:buFont typeface="Arial" panose="020B0604020202020204" pitchFamily="34" charset="0"/>
              <a:buChar char="•"/>
            </a:pPr>
            <a:r>
              <a:rPr lang="en-US" sz="1200" dirty="0"/>
              <a:t>Energy Generation / Carbon </a:t>
            </a:r>
            <a:r>
              <a:rPr lang="en-US" sz="1200" dirty="0" smtClean="0"/>
              <a:t>Reduction</a:t>
            </a:r>
          </a:p>
          <a:p>
            <a:pPr marL="171450" indent="-171450">
              <a:buFont typeface="Arial" panose="020B0604020202020204" pitchFamily="34" charset="0"/>
              <a:buChar char="•"/>
            </a:pPr>
            <a:r>
              <a:rPr lang="en-US" sz="1200" dirty="0" smtClean="0"/>
              <a:t>Building Code Compliance</a:t>
            </a:r>
          </a:p>
          <a:p>
            <a:pPr marL="171450" indent="-171450">
              <a:buFont typeface="Arial" panose="020B0604020202020204" pitchFamily="34" charset="0"/>
              <a:buChar char="•"/>
            </a:pPr>
            <a:r>
              <a:rPr lang="en-US" sz="1200" dirty="0" smtClean="0"/>
              <a:t>Maintenance</a:t>
            </a:r>
          </a:p>
          <a:p>
            <a:pPr marL="171450" indent="-171450">
              <a:buFont typeface="Arial" panose="020B0604020202020204" pitchFamily="34" charset="0"/>
              <a:buChar char="•"/>
            </a:pPr>
            <a:r>
              <a:rPr lang="en-US" sz="1200" dirty="0" smtClean="0"/>
              <a:t>Project Cost, Complexity &amp; Time Required</a:t>
            </a:r>
          </a:p>
          <a:p>
            <a:pPr marL="171450" indent="-171450">
              <a:buFont typeface="Arial" panose="020B0604020202020204" pitchFamily="34" charset="0"/>
              <a:buChar char="•"/>
            </a:pPr>
            <a:r>
              <a:rPr lang="en-US" sz="1200" dirty="0" smtClean="0"/>
              <a:t>Look Estimate</a:t>
            </a:r>
            <a:endParaRPr lang="en-US" sz="1200" dirty="0"/>
          </a:p>
          <a:p>
            <a:pPr marL="171450" indent="-171450">
              <a:buFont typeface="Arial" panose="020B0604020202020204" pitchFamily="34" charset="0"/>
              <a:buChar char="•"/>
            </a:pPr>
            <a:r>
              <a:rPr lang="en-US" sz="1200" dirty="0"/>
              <a:t>Ability to </a:t>
            </a:r>
            <a:r>
              <a:rPr lang="en-US" sz="1200" dirty="0" smtClean="0"/>
              <a:t>Monitor</a:t>
            </a:r>
          </a:p>
        </p:txBody>
      </p:sp>
      <p:sp>
        <p:nvSpPr>
          <p:cNvPr id="7" name="TextBox 6"/>
          <p:cNvSpPr txBox="1"/>
          <p:nvPr/>
        </p:nvSpPr>
        <p:spPr>
          <a:xfrm>
            <a:off x="7385117" y="4168499"/>
            <a:ext cx="1758883"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the reference to the slide we just previously made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684026" flipH="1" flipV="1">
            <a:off x="6704750" y="3778952"/>
            <a:ext cx="781401" cy="87034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Elbow Connector 18"/>
          <p:cNvCxnSpPr>
            <a:stCxn id="37" idx="1"/>
            <a:endCxn id="68" idx="3"/>
          </p:cNvCxnSpPr>
          <p:nvPr/>
        </p:nvCxnSpPr>
        <p:spPr>
          <a:xfrm rot="10800000" flipV="1">
            <a:off x="5696343" y="535633"/>
            <a:ext cx="1113731" cy="43591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0492" y="1143000"/>
            <a:ext cx="2896108" cy="313932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 a good check for completeness, make sure to add in performance criteria and see if the deliverables meet all of these needs</a:t>
            </a: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this case, it looks like we’ll need more deliverables still to address all of the needs &amp; performance criteria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486709" flipH="1" flipV="1">
            <a:off x="2190519" y="643351"/>
            <a:ext cx="781401" cy="8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3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29116" y="2477869"/>
            <a:ext cx="1532773"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Annual Building Power Usage </a:t>
            </a:r>
          </a:p>
          <a:p>
            <a:pPr marL="339725" lvl="1" indent="-171450">
              <a:buFont typeface="Arial" panose="020B0604020202020204" pitchFamily="34" charset="0"/>
              <a:buChar char="•"/>
            </a:pPr>
            <a:r>
              <a:rPr lang="en-US" sz="1200" dirty="0" smtClean="0"/>
              <a:t>Daily averages</a:t>
            </a:r>
            <a:endParaRPr lang="en-US" sz="1200" dirty="0"/>
          </a:p>
        </p:txBody>
      </p:sp>
      <p:sp>
        <p:nvSpPr>
          <p:cNvPr id="18" name="TextBox 17"/>
          <p:cNvSpPr txBox="1"/>
          <p:nvPr/>
        </p:nvSpPr>
        <p:spPr>
          <a:xfrm>
            <a:off x="7162800" y="1712779"/>
            <a:ext cx="759471" cy="646331"/>
          </a:xfrm>
          <a:prstGeom prst="rect">
            <a:avLst/>
          </a:prstGeom>
          <a:noFill/>
          <a:ln>
            <a:solidFill>
              <a:schemeClr val="tx1"/>
            </a:solidFill>
          </a:ln>
        </p:spPr>
        <p:txBody>
          <a:bodyPr wrap="square" rtlCol="0">
            <a:spAutoFit/>
          </a:bodyPr>
          <a:lstStyle/>
          <a:p>
            <a:pPr algn="ctr"/>
            <a:r>
              <a:rPr lang="en-US" sz="1200" dirty="0"/>
              <a:t>Analysis.3Panels.CostEst</a:t>
            </a:r>
          </a:p>
        </p:txBody>
      </p:sp>
      <p:sp>
        <p:nvSpPr>
          <p:cNvPr id="20" name="TextBox 19"/>
          <p:cNvSpPr txBox="1"/>
          <p:nvPr/>
        </p:nvSpPr>
        <p:spPr>
          <a:xfrm>
            <a:off x="7467600" y="3346910"/>
            <a:ext cx="1532773" cy="646331"/>
          </a:xfrm>
          <a:prstGeom prst="rect">
            <a:avLst/>
          </a:prstGeom>
          <a:noFill/>
          <a:ln>
            <a:solidFill>
              <a:schemeClr val="tx1"/>
            </a:solidFill>
          </a:ln>
        </p:spPr>
        <p:txBody>
          <a:bodyPr wrap="square" rtlCol="0">
            <a:spAutoFit/>
          </a:bodyPr>
          <a:lstStyle/>
          <a:p>
            <a:r>
              <a:rPr lang="en-US" sz="1200" dirty="0" smtClean="0"/>
              <a:t>Is there a stakeholder that can help us get this info?</a:t>
            </a:r>
            <a:endParaRPr lang="en-US" sz="1200" dirty="0"/>
          </a:p>
        </p:txBody>
      </p:sp>
      <p:sp>
        <p:nvSpPr>
          <p:cNvPr id="21" name="TextBox 20"/>
          <p:cNvSpPr txBox="1"/>
          <p:nvPr/>
        </p:nvSpPr>
        <p:spPr>
          <a:xfrm>
            <a:off x="5516569" y="3392269"/>
            <a:ext cx="1417631" cy="646331"/>
          </a:xfrm>
          <a:prstGeom prst="rect">
            <a:avLst/>
          </a:prstGeom>
          <a:noFill/>
          <a:ln>
            <a:solidFill>
              <a:schemeClr val="tx1"/>
            </a:solidFill>
          </a:ln>
        </p:spPr>
        <p:txBody>
          <a:bodyPr wrap="square" rtlCol="0">
            <a:spAutoFit/>
          </a:bodyPr>
          <a:lstStyle/>
          <a:p>
            <a:r>
              <a:rPr lang="en-US" sz="1200" dirty="0"/>
              <a:t>Analysis.3Panels</a:t>
            </a:r>
            <a:r>
              <a:rPr lang="en-US" sz="1200" dirty="0" smtClean="0"/>
              <a:t>.</a:t>
            </a:r>
          </a:p>
          <a:p>
            <a:r>
              <a:rPr lang="en-US" sz="1200" dirty="0" err="1" smtClean="0"/>
              <a:t>PanelList</a:t>
            </a:r>
            <a:r>
              <a:rPr lang="en-US" sz="1200" dirty="0" smtClean="0"/>
              <a:t>.</a:t>
            </a:r>
          </a:p>
          <a:p>
            <a:r>
              <a:rPr lang="en-US" sz="1200" dirty="0" err="1" smtClean="0"/>
              <a:t>PanelEff&amp;SolarRad</a:t>
            </a:r>
            <a:endParaRPr lang="en-US" sz="1200" dirty="0"/>
          </a:p>
        </p:txBody>
      </p:sp>
      <p:sp>
        <p:nvSpPr>
          <p:cNvPr id="22" name="TextBox 21"/>
          <p:cNvSpPr txBox="1"/>
          <p:nvPr/>
        </p:nvSpPr>
        <p:spPr>
          <a:xfrm>
            <a:off x="8077200" y="1739343"/>
            <a:ext cx="986214"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6" name="TextBox 25"/>
          <p:cNvSpPr txBox="1"/>
          <p:nvPr/>
        </p:nvSpPr>
        <p:spPr>
          <a:xfrm>
            <a:off x="5867400" y="4267200"/>
            <a:ext cx="1191445" cy="276999"/>
          </a:xfrm>
          <a:prstGeom prst="rect">
            <a:avLst/>
          </a:prstGeom>
          <a:solidFill>
            <a:srgbClr val="C1E49A"/>
          </a:solidFill>
          <a:ln>
            <a:solidFill>
              <a:schemeClr val="tx1"/>
            </a:solidFill>
          </a:ln>
        </p:spPr>
        <p:txBody>
          <a:bodyPr wrap="square" rtlCol="0">
            <a:spAutoFit/>
          </a:bodyPr>
          <a:lstStyle/>
          <a:p>
            <a:pPr marL="171450" indent="-171450" algn="ctr">
              <a:buFont typeface="Arial" panose="020B0604020202020204" pitchFamily="34" charset="0"/>
              <a:buChar char="•"/>
            </a:pPr>
            <a:r>
              <a:rPr lang="en-US" sz="1200" dirty="0" smtClean="0"/>
              <a:t>Building Size</a:t>
            </a:r>
            <a:endParaRPr lang="en-US" sz="1200" dirty="0"/>
          </a:p>
        </p:txBody>
      </p:sp>
      <p:sp>
        <p:nvSpPr>
          <p:cNvPr id="33" name="TextBox 32"/>
          <p:cNvSpPr txBox="1"/>
          <p:nvPr/>
        </p:nvSpPr>
        <p:spPr>
          <a:xfrm>
            <a:off x="3657600" y="4753899"/>
            <a:ext cx="1499441" cy="461665"/>
          </a:xfrm>
          <a:prstGeom prst="rect">
            <a:avLst/>
          </a:prstGeom>
          <a:noFill/>
          <a:ln>
            <a:solidFill>
              <a:schemeClr val="tx1"/>
            </a:solidFill>
          </a:ln>
        </p:spPr>
        <p:txBody>
          <a:bodyPr wrap="square" rtlCol="0">
            <a:spAutoFit/>
          </a:bodyPr>
          <a:lstStyle/>
          <a:p>
            <a:pPr algn="ctr"/>
            <a:r>
              <a:rPr lang="en-US" sz="1200" dirty="0" smtClean="0"/>
              <a:t>What does this document look like?</a:t>
            </a:r>
            <a:endParaRPr lang="en-US" sz="1200" dirty="0"/>
          </a:p>
        </p:txBody>
      </p:sp>
      <p:sp>
        <p:nvSpPr>
          <p:cNvPr id="34" name="TextBox 33"/>
          <p:cNvSpPr txBox="1"/>
          <p:nvPr/>
        </p:nvSpPr>
        <p:spPr>
          <a:xfrm>
            <a:off x="4119187" y="5427784"/>
            <a:ext cx="1499441" cy="461665"/>
          </a:xfrm>
          <a:prstGeom prst="rect">
            <a:avLst/>
          </a:prstGeom>
          <a:noFill/>
          <a:ln>
            <a:solidFill>
              <a:schemeClr val="tx1"/>
            </a:solidFill>
          </a:ln>
        </p:spPr>
        <p:txBody>
          <a:bodyPr wrap="square" rtlCol="0">
            <a:spAutoFit/>
          </a:bodyPr>
          <a:lstStyle/>
          <a:p>
            <a:pPr algn="ctr"/>
            <a:r>
              <a:rPr lang="en-US" sz="1200" dirty="0" smtClean="0"/>
              <a:t>Who can we contact as a resource?</a:t>
            </a:r>
            <a:endParaRPr lang="en-US" sz="1200" dirty="0"/>
          </a:p>
        </p:txBody>
      </p:sp>
      <p:sp>
        <p:nvSpPr>
          <p:cNvPr id="35" name="TextBox 34"/>
          <p:cNvSpPr txBox="1"/>
          <p:nvPr/>
        </p:nvSpPr>
        <p:spPr>
          <a:xfrm>
            <a:off x="5880837" y="4623781"/>
            <a:ext cx="1346861" cy="461665"/>
          </a:xfrm>
          <a:prstGeom prst="rect">
            <a:avLst/>
          </a:prstGeom>
          <a:noFill/>
          <a:ln>
            <a:solidFill>
              <a:schemeClr val="tx1"/>
            </a:solidFill>
          </a:ln>
        </p:spPr>
        <p:txBody>
          <a:bodyPr wrap="square" rtlCol="0">
            <a:spAutoFit/>
          </a:bodyPr>
          <a:lstStyle/>
          <a:p>
            <a:pPr algn="ctr"/>
            <a:r>
              <a:rPr lang="en-US" sz="1200" dirty="0" smtClean="0"/>
              <a:t>Where can we find out the code?</a:t>
            </a:r>
            <a:endParaRPr lang="en-US" sz="1200" dirty="0"/>
          </a:p>
        </p:txBody>
      </p:sp>
      <p:sp>
        <p:nvSpPr>
          <p:cNvPr id="36" name="TextBox 35"/>
          <p:cNvSpPr txBox="1"/>
          <p:nvPr/>
        </p:nvSpPr>
        <p:spPr>
          <a:xfrm>
            <a:off x="5883018" y="5140568"/>
            <a:ext cx="1889381" cy="461665"/>
          </a:xfrm>
          <a:prstGeom prst="rect">
            <a:avLst/>
          </a:prstGeom>
          <a:noFill/>
          <a:ln>
            <a:solidFill>
              <a:schemeClr val="tx1"/>
            </a:solidFill>
          </a:ln>
        </p:spPr>
        <p:txBody>
          <a:bodyPr wrap="square" rtlCol="0">
            <a:spAutoFit/>
          </a:bodyPr>
          <a:lstStyle/>
          <a:p>
            <a:pPr algn="ctr"/>
            <a:r>
              <a:rPr lang="en-US" sz="1200" dirty="0" smtClean="0"/>
              <a:t>Installation Information</a:t>
            </a:r>
          </a:p>
          <a:p>
            <a:pPr algn="ctr"/>
            <a:r>
              <a:rPr lang="en-US" sz="1200" dirty="0" smtClean="0"/>
              <a:t>Analysis.3Panels.CostEst</a:t>
            </a:r>
            <a:endParaRPr lang="en-US" sz="1200" dirty="0"/>
          </a:p>
        </p:txBody>
      </p:sp>
      <p:sp>
        <p:nvSpPr>
          <p:cNvPr id="37" name="TextBox 36"/>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42" name="TextBox 41"/>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43" name="TextBox 42"/>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44" name="TextBox 43"/>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45" name="TextBox 44"/>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46" name="TextBox 45"/>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47" name="TextBox 46"/>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48" name="TextBox 47"/>
          <p:cNvSpPr txBox="1"/>
          <p:nvPr/>
        </p:nvSpPr>
        <p:spPr>
          <a:xfrm>
            <a:off x="1335740" y="5509483"/>
            <a:ext cx="1440472"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49" name="TextBox 48"/>
          <p:cNvSpPr txBox="1"/>
          <p:nvPr/>
        </p:nvSpPr>
        <p:spPr>
          <a:xfrm>
            <a:off x="4437528" y="6010364"/>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50" name="TextBox 49"/>
          <p:cNvSpPr txBox="1"/>
          <p:nvPr/>
        </p:nvSpPr>
        <p:spPr>
          <a:xfrm>
            <a:off x="5700912" y="6369424"/>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51" name="TextBox 50"/>
          <p:cNvSpPr txBox="1"/>
          <p:nvPr/>
        </p:nvSpPr>
        <p:spPr>
          <a:xfrm>
            <a:off x="2895600" y="5562600"/>
            <a:ext cx="1143000"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cxnSp>
        <p:nvCxnSpPr>
          <p:cNvPr id="52" name="Elbow Connector 51"/>
          <p:cNvCxnSpPr>
            <a:stCxn id="37" idx="2"/>
            <a:endCxn id="42"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4"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4" idx="2"/>
            <a:endCxn id="43"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3" idx="1"/>
            <a:endCxn id="45"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2"/>
            <a:endCxn id="47"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7" idx="1"/>
            <a:endCxn id="46"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6" idx="2"/>
            <a:endCxn id="48" idx="0"/>
          </p:cNvCxnSpPr>
          <p:nvPr/>
        </p:nvCxnSpPr>
        <p:spPr>
          <a:xfrm rot="5400000">
            <a:off x="2089740" y="5274135"/>
            <a:ext cx="201585" cy="26911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6" idx="3"/>
            <a:endCxn id="51" idx="0"/>
          </p:cNvCxnSpPr>
          <p:nvPr/>
        </p:nvCxnSpPr>
        <p:spPr>
          <a:xfrm>
            <a:off x="3049973" y="4984733"/>
            <a:ext cx="417127" cy="5778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3"/>
            <a:endCxn id="49" idx="1"/>
          </p:cNvCxnSpPr>
          <p:nvPr/>
        </p:nvCxnSpPr>
        <p:spPr>
          <a:xfrm>
            <a:off x="4038600" y="5978099"/>
            <a:ext cx="398928" cy="2630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0" idx="0"/>
            <a:endCxn id="49" idx="3"/>
          </p:cNvCxnSpPr>
          <p:nvPr/>
        </p:nvCxnSpPr>
        <p:spPr>
          <a:xfrm rot="16200000" flipV="1">
            <a:off x="6138582" y="5721244"/>
            <a:ext cx="128227" cy="116813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7" idx="3"/>
            <a:endCxn id="26" idx="1"/>
          </p:cNvCxnSpPr>
          <p:nvPr/>
        </p:nvCxnSpPr>
        <p:spPr>
          <a:xfrm>
            <a:off x="5029201" y="4316407"/>
            <a:ext cx="838199" cy="892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33" idx="0"/>
          </p:cNvCxnSpPr>
          <p:nvPr/>
        </p:nvCxnSpPr>
        <p:spPr>
          <a:xfrm rot="16200000" flipH="1">
            <a:off x="4156273" y="4502850"/>
            <a:ext cx="114327" cy="387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7" idx="3"/>
            <a:endCxn id="35" idx="1"/>
          </p:cNvCxnSpPr>
          <p:nvPr/>
        </p:nvCxnSpPr>
        <p:spPr>
          <a:xfrm>
            <a:off x="5029201" y="4316407"/>
            <a:ext cx="851636" cy="53820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33" idx="2"/>
            <a:endCxn id="34" idx="0"/>
          </p:cNvCxnSpPr>
          <p:nvPr/>
        </p:nvCxnSpPr>
        <p:spPr>
          <a:xfrm rot="16200000" flipH="1">
            <a:off x="4532004" y="5090880"/>
            <a:ext cx="212220" cy="4615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3"/>
            <a:endCxn id="36" idx="1"/>
          </p:cNvCxnSpPr>
          <p:nvPr/>
        </p:nvCxnSpPr>
        <p:spPr>
          <a:xfrm>
            <a:off x="5029201" y="4316407"/>
            <a:ext cx="853817" cy="10549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4" idx="2"/>
            <a:endCxn id="17" idx="0"/>
          </p:cNvCxnSpPr>
          <p:nvPr/>
        </p:nvCxnSpPr>
        <p:spPr>
          <a:xfrm rot="16200000" flipH="1">
            <a:off x="6514903" y="1697268"/>
            <a:ext cx="303425" cy="1257775"/>
          </a:xfrm>
          <a:prstGeom prst="bentConnector3">
            <a:avLst>
              <a:gd name="adj1" fmla="val 70284"/>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3" idx="2"/>
            <a:endCxn id="21" idx="0"/>
          </p:cNvCxnSpPr>
          <p:nvPr/>
        </p:nvCxnSpPr>
        <p:spPr>
          <a:xfrm rot="16200000" flipH="1">
            <a:off x="5624853" y="2791736"/>
            <a:ext cx="501167" cy="6998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2" idx="3"/>
            <a:endCxn id="18" idx="0"/>
          </p:cNvCxnSpPr>
          <p:nvPr/>
        </p:nvCxnSpPr>
        <p:spPr>
          <a:xfrm>
            <a:off x="7227698" y="1202378"/>
            <a:ext cx="314838"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2" idx="3"/>
            <a:endCxn id="22" idx="0"/>
          </p:cNvCxnSpPr>
          <p:nvPr/>
        </p:nvCxnSpPr>
        <p:spPr>
          <a:xfrm>
            <a:off x="7227698" y="1202378"/>
            <a:ext cx="1342609" cy="5369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7" idx="3"/>
            <a:endCxn id="20" idx="0"/>
          </p:cNvCxnSpPr>
          <p:nvPr/>
        </p:nvCxnSpPr>
        <p:spPr>
          <a:xfrm>
            <a:off x="8061889" y="2801035"/>
            <a:ext cx="172098" cy="5458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
        <p:nvSpPr>
          <p:cNvPr id="70" name="TextBox 69"/>
          <p:cNvSpPr txBox="1"/>
          <p:nvPr/>
        </p:nvSpPr>
        <p:spPr>
          <a:xfrm>
            <a:off x="3037317" y="1943609"/>
            <a:ext cx="1600797"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Energy </a:t>
            </a:r>
            <a:r>
              <a:rPr lang="en-US" sz="1200" dirty="0"/>
              <a:t>Generation / Carbon </a:t>
            </a:r>
            <a:r>
              <a:rPr lang="en-US" sz="1200" dirty="0" smtClean="0"/>
              <a:t>Reduction</a:t>
            </a:r>
          </a:p>
        </p:txBody>
      </p:sp>
      <p:sp>
        <p:nvSpPr>
          <p:cNvPr id="71" name="TextBox 70"/>
          <p:cNvSpPr txBox="1"/>
          <p:nvPr/>
        </p:nvSpPr>
        <p:spPr>
          <a:xfrm>
            <a:off x="2207377" y="3424535"/>
            <a:ext cx="1297823"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a:t>
            </a:r>
            <a:r>
              <a:rPr lang="en-US" sz="1200" dirty="0"/>
              <a:t>Code </a:t>
            </a:r>
            <a:r>
              <a:rPr lang="en-US" sz="1200" dirty="0" smtClean="0"/>
              <a:t>Compliance</a:t>
            </a:r>
            <a:endParaRPr lang="en-US" sz="1200" dirty="0"/>
          </a:p>
        </p:txBody>
      </p:sp>
      <p:sp>
        <p:nvSpPr>
          <p:cNvPr id="72" name="TextBox 71"/>
          <p:cNvSpPr txBox="1"/>
          <p:nvPr/>
        </p:nvSpPr>
        <p:spPr>
          <a:xfrm>
            <a:off x="5225342" y="451447"/>
            <a:ext cx="1000042"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Ability </a:t>
            </a:r>
            <a:r>
              <a:rPr lang="en-US" sz="1200" dirty="0"/>
              <a:t>to </a:t>
            </a:r>
            <a:r>
              <a:rPr lang="en-US" sz="1200" dirty="0" smtClean="0"/>
              <a:t>Monitor</a:t>
            </a:r>
          </a:p>
        </p:txBody>
      </p:sp>
      <p:sp>
        <p:nvSpPr>
          <p:cNvPr id="73" name="TextBox 72"/>
          <p:cNvSpPr txBox="1"/>
          <p:nvPr/>
        </p:nvSpPr>
        <p:spPr>
          <a:xfrm>
            <a:off x="128859" y="4661567"/>
            <a:ext cx="1058539" cy="646331"/>
          </a:xfrm>
          <a:prstGeom prst="rect">
            <a:avLst/>
          </a:prstGeom>
          <a:noFill/>
          <a:ln>
            <a:solidFill>
              <a:schemeClr val="tx1"/>
            </a:solidFill>
          </a:ln>
        </p:spPr>
        <p:txBody>
          <a:bodyPr wrap="square" rtlCol="0">
            <a:spAutoFit/>
          </a:bodyPr>
          <a:lstStyle/>
          <a:p>
            <a:pPr algn="ctr"/>
            <a:r>
              <a:rPr lang="en-US" sz="1200" dirty="0" smtClean="0"/>
              <a:t>Create way to Estimate Look criteria value </a:t>
            </a:r>
            <a:endParaRPr lang="en-US" sz="1200" dirty="0"/>
          </a:p>
        </p:txBody>
      </p:sp>
      <p:sp>
        <p:nvSpPr>
          <p:cNvPr id="74" name="TextBox 73"/>
          <p:cNvSpPr txBox="1"/>
          <p:nvPr/>
        </p:nvSpPr>
        <p:spPr>
          <a:xfrm>
            <a:off x="2980498" y="359113"/>
            <a:ext cx="1866901" cy="646331"/>
          </a:xfrm>
          <a:prstGeom prst="rect">
            <a:avLst/>
          </a:prstGeom>
          <a:noFill/>
          <a:ln>
            <a:solidFill>
              <a:schemeClr val="tx1"/>
            </a:solidFill>
          </a:ln>
        </p:spPr>
        <p:txBody>
          <a:bodyPr wrap="square" rtlCol="0">
            <a:spAutoFit/>
          </a:bodyPr>
          <a:lstStyle/>
          <a:p>
            <a:pPr algn="ctr"/>
            <a:r>
              <a:rPr lang="en-US" sz="1200" dirty="0" smtClean="0"/>
              <a:t>What are the stakeholder’s way of evaluate / using the “ability to monitor”?</a:t>
            </a:r>
            <a:endParaRPr lang="en-US" sz="1200" dirty="0"/>
          </a:p>
        </p:txBody>
      </p:sp>
      <p:sp>
        <p:nvSpPr>
          <p:cNvPr id="75" name="TextBox 74"/>
          <p:cNvSpPr txBox="1"/>
          <p:nvPr/>
        </p:nvSpPr>
        <p:spPr>
          <a:xfrm>
            <a:off x="44825" y="5613482"/>
            <a:ext cx="1219200" cy="1015663"/>
          </a:xfrm>
          <a:prstGeom prst="rect">
            <a:avLst/>
          </a:prstGeom>
          <a:solidFill>
            <a:srgbClr val="C1E49A"/>
          </a:solidFill>
          <a:ln>
            <a:solidFill>
              <a:schemeClr val="tx1"/>
            </a:solidFill>
          </a:ln>
        </p:spPr>
        <p:txBody>
          <a:bodyPr wrap="square" rtlCol="0">
            <a:spAutoFit/>
          </a:bodyPr>
          <a:lstStyle/>
          <a:p>
            <a:pPr algn="ctr"/>
            <a:r>
              <a:rPr lang="en-US" sz="1200" dirty="0" smtClean="0"/>
              <a:t>Meet with architectural committee rep. to determine “Look” criteria</a:t>
            </a:r>
            <a:endParaRPr lang="en-US" sz="1200" dirty="0"/>
          </a:p>
        </p:txBody>
      </p:sp>
      <p:sp>
        <p:nvSpPr>
          <p:cNvPr id="76" name="TextBox 75"/>
          <p:cNvSpPr txBox="1"/>
          <p:nvPr/>
        </p:nvSpPr>
        <p:spPr>
          <a:xfrm>
            <a:off x="2980498" y="1202376"/>
            <a:ext cx="1131104" cy="461665"/>
          </a:xfrm>
          <a:prstGeom prst="rect">
            <a:avLst/>
          </a:prstGeom>
          <a:noFill/>
          <a:ln>
            <a:solidFill>
              <a:schemeClr val="tx1"/>
            </a:solidFill>
          </a:ln>
        </p:spPr>
        <p:txBody>
          <a:bodyPr wrap="square" rtlCol="0">
            <a:spAutoFit/>
          </a:bodyPr>
          <a:lstStyle/>
          <a:p>
            <a:pPr algn="ctr"/>
            <a:r>
              <a:rPr lang="en-US" sz="1200" dirty="0"/>
              <a:t>Contact Panel Vendors </a:t>
            </a:r>
          </a:p>
        </p:txBody>
      </p:sp>
      <p:sp>
        <p:nvSpPr>
          <p:cNvPr id="78" name="TextBox 77"/>
          <p:cNvSpPr txBox="1"/>
          <p:nvPr/>
        </p:nvSpPr>
        <p:spPr>
          <a:xfrm>
            <a:off x="4463094" y="1319078"/>
            <a:ext cx="1318514" cy="276999"/>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Payback </a:t>
            </a:r>
            <a:r>
              <a:rPr lang="en-US" sz="1200" dirty="0" smtClean="0"/>
              <a:t>Period</a:t>
            </a:r>
            <a:endParaRPr lang="en-US" sz="1200" dirty="0"/>
          </a:p>
        </p:txBody>
      </p:sp>
      <p:cxnSp>
        <p:nvCxnSpPr>
          <p:cNvPr id="3" name="Elbow Connector 2"/>
          <p:cNvCxnSpPr>
            <a:stCxn id="42" idx="1"/>
            <a:endCxn id="78" idx="0"/>
          </p:cNvCxnSpPr>
          <p:nvPr/>
        </p:nvCxnSpPr>
        <p:spPr>
          <a:xfrm rot="10800000" flipV="1">
            <a:off x="5122351" y="1202378"/>
            <a:ext cx="1334382" cy="1167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4" idx="1"/>
            <a:endCxn id="70" idx="3"/>
          </p:cNvCxnSpPr>
          <p:nvPr/>
        </p:nvCxnSpPr>
        <p:spPr>
          <a:xfrm rot="10800000" flipV="1">
            <a:off x="4638115" y="1943612"/>
            <a:ext cx="595127" cy="2308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7" idx="1"/>
            <a:endCxn id="72" idx="3"/>
          </p:cNvCxnSpPr>
          <p:nvPr/>
        </p:nvCxnSpPr>
        <p:spPr>
          <a:xfrm rot="10800000" flipV="1">
            <a:off x="6225385" y="535632"/>
            <a:ext cx="584689" cy="1466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2" idx="1"/>
            <a:endCxn id="74" idx="3"/>
          </p:cNvCxnSpPr>
          <p:nvPr/>
        </p:nvCxnSpPr>
        <p:spPr>
          <a:xfrm rot="10800000">
            <a:off x="4847400" y="682280"/>
            <a:ext cx="37794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4" idx="2"/>
            <a:endCxn id="76" idx="0"/>
          </p:cNvCxnSpPr>
          <p:nvPr/>
        </p:nvCxnSpPr>
        <p:spPr>
          <a:xfrm rot="5400000">
            <a:off x="3631534" y="919961"/>
            <a:ext cx="196932" cy="3678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5" idx="1"/>
            <a:endCxn id="71" idx="3"/>
          </p:cNvCxnSpPr>
          <p:nvPr/>
        </p:nvCxnSpPr>
        <p:spPr>
          <a:xfrm rot="10800000" flipV="1">
            <a:off x="3505201" y="3470702"/>
            <a:ext cx="226627" cy="1846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3" idx="2"/>
            <a:endCxn id="75" idx="0"/>
          </p:cNvCxnSpPr>
          <p:nvPr/>
        </p:nvCxnSpPr>
        <p:spPr>
          <a:xfrm rot="5400000">
            <a:off x="503485" y="5458838"/>
            <a:ext cx="305584" cy="37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7661" y="1297278"/>
            <a:ext cx="2393577"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Split up criteria to show where and how soon we can begin to get some values (even estimates) on our performance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3" name="TextBox 102"/>
          <p:cNvSpPr txBox="1"/>
          <p:nvPr/>
        </p:nvSpPr>
        <p:spPr>
          <a:xfrm>
            <a:off x="76200" y="3985620"/>
            <a:ext cx="1297823" cy="276999"/>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Look Estimate</a:t>
            </a:r>
          </a:p>
        </p:txBody>
      </p:sp>
      <p:cxnSp>
        <p:nvCxnSpPr>
          <p:cNvPr id="104" name="Elbow Connector 103"/>
          <p:cNvCxnSpPr>
            <a:stCxn id="103" idx="3"/>
            <a:endCxn id="46" idx="1"/>
          </p:cNvCxnSpPr>
          <p:nvPr/>
        </p:nvCxnSpPr>
        <p:spPr>
          <a:xfrm>
            <a:off x="1374023" y="4124120"/>
            <a:ext cx="226177" cy="86061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03" idx="2"/>
            <a:endCxn id="73" idx="0"/>
          </p:cNvCxnSpPr>
          <p:nvPr/>
        </p:nvCxnSpPr>
        <p:spPr>
          <a:xfrm rot="5400000">
            <a:off x="492147" y="4428602"/>
            <a:ext cx="398948" cy="6698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39687" flipH="1">
            <a:off x="2385512" y="1579919"/>
            <a:ext cx="781401" cy="87034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58145" flipH="1">
            <a:off x="1619799" y="2706511"/>
            <a:ext cx="781401" cy="87034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652995" flipH="1">
            <a:off x="-2757" y="3046227"/>
            <a:ext cx="781401" cy="8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03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29116" y="2477869"/>
            <a:ext cx="1532773" cy="646331"/>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Annual Building Power Usage </a:t>
            </a:r>
          </a:p>
          <a:p>
            <a:pPr marL="339725" lvl="1" indent="-171450">
              <a:buFont typeface="Arial" panose="020B0604020202020204" pitchFamily="34" charset="0"/>
              <a:buChar char="•"/>
            </a:pPr>
            <a:r>
              <a:rPr lang="en-US" sz="1200" dirty="0" smtClean="0"/>
              <a:t>Daily averages</a:t>
            </a:r>
            <a:endParaRPr lang="en-US" sz="1200" dirty="0"/>
          </a:p>
        </p:txBody>
      </p:sp>
      <p:sp>
        <p:nvSpPr>
          <p:cNvPr id="18" name="TextBox 17"/>
          <p:cNvSpPr txBox="1"/>
          <p:nvPr/>
        </p:nvSpPr>
        <p:spPr>
          <a:xfrm>
            <a:off x="7162800" y="1712779"/>
            <a:ext cx="759471" cy="646331"/>
          </a:xfrm>
          <a:prstGeom prst="rect">
            <a:avLst/>
          </a:prstGeom>
          <a:noFill/>
          <a:ln>
            <a:solidFill>
              <a:schemeClr val="tx1"/>
            </a:solidFill>
          </a:ln>
        </p:spPr>
        <p:txBody>
          <a:bodyPr wrap="square" rtlCol="0">
            <a:spAutoFit/>
          </a:bodyPr>
          <a:lstStyle/>
          <a:p>
            <a:pPr algn="ctr"/>
            <a:r>
              <a:rPr lang="en-US" sz="1200" dirty="0"/>
              <a:t>Analysis.3Panels.CostEst</a:t>
            </a:r>
          </a:p>
        </p:txBody>
      </p:sp>
      <p:sp>
        <p:nvSpPr>
          <p:cNvPr id="20" name="TextBox 19"/>
          <p:cNvSpPr txBox="1"/>
          <p:nvPr/>
        </p:nvSpPr>
        <p:spPr>
          <a:xfrm>
            <a:off x="7467600" y="3346910"/>
            <a:ext cx="1532773" cy="646331"/>
          </a:xfrm>
          <a:prstGeom prst="rect">
            <a:avLst/>
          </a:prstGeom>
          <a:noFill/>
          <a:ln>
            <a:solidFill>
              <a:schemeClr val="tx1"/>
            </a:solidFill>
          </a:ln>
        </p:spPr>
        <p:txBody>
          <a:bodyPr wrap="square" rtlCol="0">
            <a:spAutoFit/>
          </a:bodyPr>
          <a:lstStyle/>
          <a:p>
            <a:r>
              <a:rPr lang="en-US" sz="1200" dirty="0" smtClean="0"/>
              <a:t>Is there a stakeholder that can help us get this info?</a:t>
            </a:r>
            <a:endParaRPr lang="en-US" sz="1200" dirty="0"/>
          </a:p>
        </p:txBody>
      </p:sp>
      <p:sp>
        <p:nvSpPr>
          <p:cNvPr id="21" name="TextBox 20"/>
          <p:cNvSpPr txBox="1"/>
          <p:nvPr/>
        </p:nvSpPr>
        <p:spPr>
          <a:xfrm>
            <a:off x="5516569" y="3392269"/>
            <a:ext cx="1417631" cy="646331"/>
          </a:xfrm>
          <a:prstGeom prst="rect">
            <a:avLst/>
          </a:prstGeom>
          <a:noFill/>
          <a:ln>
            <a:solidFill>
              <a:schemeClr val="tx1"/>
            </a:solidFill>
          </a:ln>
        </p:spPr>
        <p:txBody>
          <a:bodyPr wrap="square" rtlCol="0">
            <a:spAutoFit/>
          </a:bodyPr>
          <a:lstStyle/>
          <a:p>
            <a:r>
              <a:rPr lang="en-US" sz="1200" dirty="0"/>
              <a:t>Analysis.3Panels</a:t>
            </a:r>
            <a:r>
              <a:rPr lang="en-US" sz="1200" dirty="0" smtClean="0"/>
              <a:t>.</a:t>
            </a:r>
          </a:p>
          <a:p>
            <a:r>
              <a:rPr lang="en-US" sz="1200" dirty="0" err="1" smtClean="0"/>
              <a:t>PanelList</a:t>
            </a:r>
            <a:r>
              <a:rPr lang="en-US" sz="1200" dirty="0" smtClean="0"/>
              <a:t>.</a:t>
            </a:r>
          </a:p>
          <a:p>
            <a:r>
              <a:rPr lang="en-US" sz="1200" dirty="0" err="1" smtClean="0"/>
              <a:t>PanelEff&amp;SolarRad</a:t>
            </a:r>
            <a:endParaRPr lang="en-US" sz="1200" dirty="0"/>
          </a:p>
        </p:txBody>
      </p:sp>
      <p:sp>
        <p:nvSpPr>
          <p:cNvPr id="22" name="TextBox 21"/>
          <p:cNvSpPr txBox="1"/>
          <p:nvPr/>
        </p:nvSpPr>
        <p:spPr>
          <a:xfrm>
            <a:off x="8077200" y="1739343"/>
            <a:ext cx="986214"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6" name="TextBox 25"/>
          <p:cNvSpPr txBox="1"/>
          <p:nvPr/>
        </p:nvSpPr>
        <p:spPr>
          <a:xfrm>
            <a:off x="5867400" y="4267200"/>
            <a:ext cx="1191445" cy="276999"/>
          </a:xfrm>
          <a:prstGeom prst="rect">
            <a:avLst/>
          </a:prstGeom>
          <a:solidFill>
            <a:srgbClr val="C1E49A"/>
          </a:solidFill>
          <a:ln>
            <a:solidFill>
              <a:schemeClr val="tx1"/>
            </a:solidFill>
          </a:ln>
        </p:spPr>
        <p:txBody>
          <a:bodyPr wrap="square" rtlCol="0">
            <a:spAutoFit/>
          </a:bodyPr>
          <a:lstStyle/>
          <a:p>
            <a:pPr marL="171450" indent="-171450" algn="ctr">
              <a:buFont typeface="Arial" panose="020B0604020202020204" pitchFamily="34" charset="0"/>
              <a:buChar char="•"/>
            </a:pPr>
            <a:r>
              <a:rPr lang="en-US" sz="1200" dirty="0" smtClean="0"/>
              <a:t>Building Size</a:t>
            </a:r>
            <a:endParaRPr lang="en-US" sz="1200" dirty="0"/>
          </a:p>
        </p:txBody>
      </p:sp>
      <p:sp>
        <p:nvSpPr>
          <p:cNvPr id="33" name="TextBox 32"/>
          <p:cNvSpPr txBox="1"/>
          <p:nvPr/>
        </p:nvSpPr>
        <p:spPr>
          <a:xfrm>
            <a:off x="3657600" y="4753899"/>
            <a:ext cx="1499441" cy="461665"/>
          </a:xfrm>
          <a:prstGeom prst="rect">
            <a:avLst/>
          </a:prstGeom>
          <a:noFill/>
          <a:ln>
            <a:solidFill>
              <a:schemeClr val="tx1"/>
            </a:solidFill>
          </a:ln>
        </p:spPr>
        <p:txBody>
          <a:bodyPr wrap="square" rtlCol="0">
            <a:spAutoFit/>
          </a:bodyPr>
          <a:lstStyle/>
          <a:p>
            <a:pPr algn="ctr"/>
            <a:r>
              <a:rPr lang="en-US" sz="1200" dirty="0" smtClean="0"/>
              <a:t>What does this document look like?</a:t>
            </a:r>
            <a:endParaRPr lang="en-US" sz="1200" dirty="0"/>
          </a:p>
        </p:txBody>
      </p:sp>
      <p:sp>
        <p:nvSpPr>
          <p:cNvPr id="34" name="TextBox 33"/>
          <p:cNvSpPr txBox="1"/>
          <p:nvPr/>
        </p:nvSpPr>
        <p:spPr>
          <a:xfrm>
            <a:off x="4119187" y="5336411"/>
            <a:ext cx="1499441" cy="461665"/>
          </a:xfrm>
          <a:prstGeom prst="rect">
            <a:avLst/>
          </a:prstGeom>
          <a:noFill/>
          <a:ln>
            <a:solidFill>
              <a:schemeClr val="tx1"/>
            </a:solidFill>
          </a:ln>
        </p:spPr>
        <p:txBody>
          <a:bodyPr wrap="square" rtlCol="0">
            <a:spAutoFit/>
          </a:bodyPr>
          <a:lstStyle/>
          <a:p>
            <a:pPr algn="ctr"/>
            <a:r>
              <a:rPr lang="en-US" sz="1200" dirty="0" smtClean="0"/>
              <a:t>Who can we contact as a resource?</a:t>
            </a:r>
            <a:endParaRPr lang="en-US" sz="1200" dirty="0"/>
          </a:p>
        </p:txBody>
      </p:sp>
      <p:sp>
        <p:nvSpPr>
          <p:cNvPr id="35" name="TextBox 34"/>
          <p:cNvSpPr txBox="1"/>
          <p:nvPr/>
        </p:nvSpPr>
        <p:spPr>
          <a:xfrm>
            <a:off x="5880837" y="4623781"/>
            <a:ext cx="1346861" cy="461665"/>
          </a:xfrm>
          <a:prstGeom prst="rect">
            <a:avLst/>
          </a:prstGeom>
          <a:noFill/>
          <a:ln>
            <a:solidFill>
              <a:schemeClr val="tx1"/>
            </a:solidFill>
          </a:ln>
        </p:spPr>
        <p:txBody>
          <a:bodyPr wrap="square" rtlCol="0">
            <a:spAutoFit/>
          </a:bodyPr>
          <a:lstStyle/>
          <a:p>
            <a:pPr algn="ctr"/>
            <a:r>
              <a:rPr lang="en-US" sz="1200" dirty="0" smtClean="0"/>
              <a:t>Where can we find out the code?</a:t>
            </a:r>
            <a:endParaRPr lang="en-US" sz="1200" dirty="0"/>
          </a:p>
        </p:txBody>
      </p:sp>
      <p:sp>
        <p:nvSpPr>
          <p:cNvPr id="36" name="TextBox 35"/>
          <p:cNvSpPr txBox="1"/>
          <p:nvPr/>
        </p:nvSpPr>
        <p:spPr>
          <a:xfrm>
            <a:off x="5883018" y="5171835"/>
            <a:ext cx="1889381" cy="461665"/>
          </a:xfrm>
          <a:prstGeom prst="rect">
            <a:avLst/>
          </a:prstGeom>
          <a:noFill/>
          <a:ln>
            <a:solidFill>
              <a:schemeClr val="tx1"/>
            </a:solidFill>
          </a:ln>
        </p:spPr>
        <p:txBody>
          <a:bodyPr wrap="square" rtlCol="0">
            <a:spAutoFit/>
          </a:bodyPr>
          <a:lstStyle/>
          <a:p>
            <a:pPr algn="ctr"/>
            <a:r>
              <a:rPr lang="en-US" sz="1200" dirty="0" smtClean="0"/>
              <a:t>Installation Information</a:t>
            </a:r>
          </a:p>
          <a:p>
            <a:pPr algn="ctr"/>
            <a:r>
              <a:rPr lang="en-US" sz="1200" dirty="0" smtClean="0"/>
              <a:t>Analysis.3Panels.CostEst</a:t>
            </a:r>
            <a:endParaRPr lang="en-US" sz="1200" dirty="0"/>
          </a:p>
        </p:txBody>
      </p:sp>
      <p:sp>
        <p:nvSpPr>
          <p:cNvPr id="37" name="TextBox 36"/>
          <p:cNvSpPr txBox="1"/>
          <p:nvPr/>
        </p:nvSpPr>
        <p:spPr>
          <a:xfrm>
            <a:off x="6810073" y="304800"/>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42" name="TextBox 41"/>
          <p:cNvSpPr txBox="1"/>
          <p:nvPr/>
        </p:nvSpPr>
        <p:spPr>
          <a:xfrm>
            <a:off x="6456733" y="971545"/>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43" name="TextBox 42"/>
          <p:cNvSpPr txBox="1"/>
          <p:nvPr/>
        </p:nvSpPr>
        <p:spPr>
          <a:xfrm>
            <a:off x="4800600" y="2429437"/>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44" name="TextBox 43"/>
          <p:cNvSpPr txBox="1"/>
          <p:nvPr/>
        </p:nvSpPr>
        <p:spPr>
          <a:xfrm>
            <a:off x="5233241" y="1712779"/>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45" name="TextBox 44"/>
          <p:cNvSpPr txBox="1"/>
          <p:nvPr/>
        </p:nvSpPr>
        <p:spPr>
          <a:xfrm>
            <a:off x="3731827" y="3055203"/>
            <a:ext cx="1449773" cy="830997"/>
          </a:xfrm>
          <a:prstGeom prst="rect">
            <a:avLst/>
          </a:prstGeom>
          <a:noFill/>
          <a:ln>
            <a:solidFill>
              <a:schemeClr val="tx1"/>
            </a:solidFill>
          </a:ln>
        </p:spPr>
        <p:txBody>
          <a:bodyPr wrap="square" rtlCol="0">
            <a:spAutoFit/>
          </a:bodyPr>
          <a:lstStyle/>
          <a:p>
            <a:pPr algn="ctr"/>
            <a:r>
              <a:rPr lang="en-US" sz="1200" dirty="0" smtClean="0"/>
              <a:t>Adjust Calc. # of Panels on Building &amp; Their Location to meet Code</a:t>
            </a:r>
            <a:endParaRPr lang="en-US" sz="1200" dirty="0"/>
          </a:p>
        </p:txBody>
      </p:sp>
      <p:sp>
        <p:nvSpPr>
          <p:cNvPr id="46" name="TextBox 45"/>
          <p:cNvSpPr txBox="1"/>
          <p:nvPr/>
        </p:nvSpPr>
        <p:spPr>
          <a:xfrm>
            <a:off x="1600200" y="4661567"/>
            <a:ext cx="1449773" cy="646331"/>
          </a:xfrm>
          <a:prstGeom prst="rect">
            <a:avLst/>
          </a:prstGeom>
          <a:noFill/>
          <a:ln>
            <a:solidFill>
              <a:schemeClr val="tx1"/>
            </a:solidFill>
          </a:ln>
        </p:spPr>
        <p:txBody>
          <a:bodyPr wrap="square" rtlCol="0">
            <a:spAutoFit/>
          </a:bodyPr>
          <a:lstStyle/>
          <a:p>
            <a:pPr algn="ctr"/>
            <a:r>
              <a:rPr lang="en-US" sz="1200" dirty="0" smtClean="0"/>
              <a:t>Calc. Est. of # of Panels on Building &amp; Their Location</a:t>
            </a:r>
            <a:endParaRPr lang="en-US" sz="1200" dirty="0"/>
          </a:p>
        </p:txBody>
      </p:sp>
      <p:sp>
        <p:nvSpPr>
          <p:cNvPr id="47" name="TextBox 46"/>
          <p:cNvSpPr txBox="1"/>
          <p:nvPr/>
        </p:nvSpPr>
        <p:spPr>
          <a:xfrm>
            <a:off x="3009901" y="3993241"/>
            <a:ext cx="2019300" cy="646331"/>
          </a:xfrm>
          <a:prstGeom prst="rect">
            <a:avLst/>
          </a:prstGeom>
          <a:noFill/>
          <a:ln>
            <a:solidFill>
              <a:schemeClr val="tx1"/>
            </a:solidFill>
          </a:ln>
        </p:spPr>
        <p:txBody>
          <a:bodyPr wrap="square" rtlCol="0">
            <a:spAutoFit/>
          </a:bodyPr>
          <a:lstStyle/>
          <a:p>
            <a:pPr algn="ctr"/>
            <a:r>
              <a:rPr lang="en-US" sz="1200" dirty="0" smtClean="0"/>
              <a:t>Create documentation to show the panels will meet architectural code </a:t>
            </a:r>
            <a:endParaRPr lang="en-US" sz="1200" dirty="0"/>
          </a:p>
        </p:txBody>
      </p:sp>
      <p:sp>
        <p:nvSpPr>
          <p:cNvPr id="48" name="TextBox 47"/>
          <p:cNvSpPr txBox="1"/>
          <p:nvPr/>
        </p:nvSpPr>
        <p:spPr>
          <a:xfrm>
            <a:off x="1335740" y="5509483"/>
            <a:ext cx="1440472" cy="1200329"/>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Size</a:t>
            </a:r>
          </a:p>
          <a:p>
            <a:pPr marL="171450" indent="-171450">
              <a:buFont typeface="Arial" panose="020B0604020202020204" pitchFamily="34" charset="0"/>
              <a:buChar char="•"/>
            </a:pPr>
            <a:r>
              <a:rPr lang="en-US" sz="1200" dirty="0" smtClean="0"/>
              <a:t>Roof Size</a:t>
            </a:r>
          </a:p>
          <a:p>
            <a:pPr marL="171450" indent="-171450">
              <a:buFont typeface="Arial" panose="020B0604020202020204" pitchFamily="34" charset="0"/>
              <a:buChar char="•"/>
            </a:pPr>
            <a:r>
              <a:rPr lang="en-US" sz="1200" dirty="0" smtClean="0"/>
              <a:t>Roof Weight Constraints</a:t>
            </a:r>
          </a:p>
          <a:p>
            <a:pPr marL="171450" indent="-171450">
              <a:buFont typeface="Arial" panose="020B0604020202020204" pitchFamily="34" charset="0"/>
              <a:buChar char="•"/>
            </a:pPr>
            <a:r>
              <a:rPr lang="en-US" sz="1200" dirty="0" smtClean="0"/>
              <a:t>Roof Attachment Constraints</a:t>
            </a:r>
            <a:endParaRPr lang="en-US" sz="1200" dirty="0"/>
          </a:p>
        </p:txBody>
      </p:sp>
      <p:sp>
        <p:nvSpPr>
          <p:cNvPr id="49" name="TextBox 48"/>
          <p:cNvSpPr txBox="1"/>
          <p:nvPr/>
        </p:nvSpPr>
        <p:spPr>
          <a:xfrm>
            <a:off x="4437528" y="6010364"/>
            <a:ext cx="1181100" cy="461665"/>
          </a:xfrm>
          <a:prstGeom prst="rect">
            <a:avLst/>
          </a:prstGeom>
          <a:noFill/>
          <a:ln>
            <a:solidFill>
              <a:schemeClr val="tx1"/>
            </a:solidFill>
          </a:ln>
        </p:spPr>
        <p:txBody>
          <a:bodyPr wrap="square" rtlCol="0">
            <a:spAutoFit/>
          </a:bodyPr>
          <a:lstStyle/>
          <a:p>
            <a:pPr algn="ctr"/>
            <a:r>
              <a:rPr lang="en-US" sz="1200" dirty="0" smtClean="0"/>
              <a:t>Create List of Possible Panels</a:t>
            </a:r>
            <a:endParaRPr lang="en-US" sz="1200" dirty="0"/>
          </a:p>
        </p:txBody>
      </p:sp>
      <p:sp>
        <p:nvSpPr>
          <p:cNvPr id="50" name="TextBox 49"/>
          <p:cNvSpPr txBox="1"/>
          <p:nvPr/>
        </p:nvSpPr>
        <p:spPr>
          <a:xfrm>
            <a:off x="5700912" y="6369424"/>
            <a:ext cx="2171700" cy="461665"/>
          </a:xfrm>
          <a:prstGeom prst="rect">
            <a:avLst/>
          </a:prstGeom>
          <a:noFill/>
          <a:ln>
            <a:solidFill>
              <a:schemeClr val="tx1"/>
            </a:solidFill>
          </a:ln>
        </p:spPr>
        <p:txBody>
          <a:bodyPr wrap="square" rtlCol="0">
            <a:spAutoFit/>
          </a:bodyPr>
          <a:lstStyle/>
          <a:p>
            <a:pPr algn="ctr"/>
            <a:r>
              <a:rPr lang="en-US" sz="1200" dirty="0" smtClean="0"/>
              <a:t>Does the stakeholder have any initial preferences?</a:t>
            </a:r>
            <a:endParaRPr lang="en-US" sz="1200" dirty="0"/>
          </a:p>
        </p:txBody>
      </p:sp>
      <p:sp>
        <p:nvSpPr>
          <p:cNvPr id="51" name="TextBox 50"/>
          <p:cNvSpPr txBox="1"/>
          <p:nvPr/>
        </p:nvSpPr>
        <p:spPr>
          <a:xfrm>
            <a:off x="2895600" y="5562600"/>
            <a:ext cx="1143000" cy="830997"/>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Panel Sizes</a:t>
            </a:r>
          </a:p>
          <a:p>
            <a:pPr marL="171450" indent="-171450">
              <a:buFont typeface="Arial" panose="020B0604020202020204" pitchFamily="34" charset="0"/>
              <a:buChar char="•"/>
            </a:pPr>
            <a:r>
              <a:rPr lang="en-US" sz="1200" dirty="0" smtClean="0"/>
              <a:t>Panel Attachment Constraints </a:t>
            </a:r>
            <a:endParaRPr lang="en-US" sz="1200" dirty="0"/>
          </a:p>
        </p:txBody>
      </p:sp>
      <p:cxnSp>
        <p:nvCxnSpPr>
          <p:cNvPr id="52" name="Elbow Connector 51"/>
          <p:cNvCxnSpPr>
            <a:stCxn id="37" idx="2"/>
            <a:endCxn id="42" idx="0"/>
          </p:cNvCxnSpPr>
          <p:nvPr/>
        </p:nvCxnSpPr>
        <p:spPr>
          <a:xfrm rot="5400000">
            <a:off x="7147038" y="461643"/>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4" idx="0"/>
          </p:cNvCxnSpPr>
          <p:nvPr/>
        </p:nvCxnSpPr>
        <p:spPr>
          <a:xfrm rot="10800000" flipV="1">
            <a:off x="6037729" y="1202377"/>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4" idx="2"/>
            <a:endCxn id="43" idx="0"/>
          </p:cNvCxnSpPr>
          <p:nvPr/>
        </p:nvCxnSpPr>
        <p:spPr>
          <a:xfrm rot="5400000">
            <a:off x="5654112" y="2045820"/>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3" idx="1"/>
            <a:endCxn id="45" idx="0"/>
          </p:cNvCxnSpPr>
          <p:nvPr/>
        </p:nvCxnSpPr>
        <p:spPr>
          <a:xfrm rot="10800000" flipV="1">
            <a:off x="4456714" y="2660269"/>
            <a:ext cx="343886" cy="394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2"/>
            <a:endCxn id="47" idx="0"/>
          </p:cNvCxnSpPr>
          <p:nvPr/>
        </p:nvCxnSpPr>
        <p:spPr>
          <a:xfrm rot="5400000">
            <a:off x="4184613" y="3721139"/>
            <a:ext cx="107041" cy="4371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7" idx="1"/>
            <a:endCxn id="46" idx="0"/>
          </p:cNvCxnSpPr>
          <p:nvPr/>
        </p:nvCxnSpPr>
        <p:spPr>
          <a:xfrm rot="10800000" flipV="1">
            <a:off x="2325087" y="4316407"/>
            <a:ext cx="684814" cy="3451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6" idx="2"/>
            <a:endCxn id="48" idx="0"/>
          </p:cNvCxnSpPr>
          <p:nvPr/>
        </p:nvCxnSpPr>
        <p:spPr>
          <a:xfrm rot="5400000">
            <a:off x="2089740" y="5274135"/>
            <a:ext cx="201585" cy="26911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6" idx="3"/>
            <a:endCxn id="51" idx="0"/>
          </p:cNvCxnSpPr>
          <p:nvPr/>
        </p:nvCxnSpPr>
        <p:spPr>
          <a:xfrm>
            <a:off x="3049973" y="4984733"/>
            <a:ext cx="417127" cy="5778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3"/>
            <a:endCxn id="49" idx="1"/>
          </p:cNvCxnSpPr>
          <p:nvPr/>
        </p:nvCxnSpPr>
        <p:spPr>
          <a:xfrm>
            <a:off x="4038600" y="5978099"/>
            <a:ext cx="398928" cy="2630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0" idx="0"/>
            <a:endCxn id="49" idx="3"/>
          </p:cNvCxnSpPr>
          <p:nvPr/>
        </p:nvCxnSpPr>
        <p:spPr>
          <a:xfrm rot="16200000" flipV="1">
            <a:off x="6138582" y="5721244"/>
            <a:ext cx="128227" cy="116813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7" idx="3"/>
            <a:endCxn id="26" idx="1"/>
          </p:cNvCxnSpPr>
          <p:nvPr/>
        </p:nvCxnSpPr>
        <p:spPr>
          <a:xfrm>
            <a:off x="5029201" y="4316407"/>
            <a:ext cx="838199" cy="892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33" idx="0"/>
          </p:cNvCxnSpPr>
          <p:nvPr/>
        </p:nvCxnSpPr>
        <p:spPr>
          <a:xfrm rot="16200000" flipH="1">
            <a:off x="4156273" y="4502850"/>
            <a:ext cx="114327" cy="3877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7" idx="3"/>
            <a:endCxn id="35" idx="1"/>
          </p:cNvCxnSpPr>
          <p:nvPr/>
        </p:nvCxnSpPr>
        <p:spPr>
          <a:xfrm>
            <a:off x="5029201" y="4316407"/>
            <a:ext cx="851636" cy="53820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33" idx="2"/>
            <a:endCxn id="34" idx="0"/>
          </p:cNvCxnSpPr>
          <p:nvPr/>
        </p:nvCxnSpPr>
        <p:spPr>
          <a:xfrm rot="16200000" flipH="1">
            <a:off x="4577691" y="5045193"/>
            <a:ext cx="120847" cy="4615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3"/>
            <a:endCxn id="36" idx="1"/>
          </p:cNvCxnSpPr>
          <p:nvPr/>
        </p:nvCxnSpPr>
        <p:spPr>
          <a:xfrm>
            <a:off x="5029201" y="4316407"/>
            <a:ext cx="853817" cy="10862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4" idx="2"/>
            <a:endCxn id="17" idx="0"/>
          </p:cNvCxnSpPr>
          <p:nvPr/>
        </p:nvCxnSpPr>
        <p:spPr>
          <a:xfrm rot="16200000" flipH="1">
            <a:off x="6514903" y="1697268"/>
            <a:ext cx="303425" cy="1257775"/>
          </a:xfrm>
          <a:prstGeom prst="bentConnector3">
            <a:avLst>
              <a:gd name="adj1" fmla="val 70284"/>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3" idx="2"/>
            <a:endCxn id="21" idx="0"/>
          </p:cNvCxnSpPr>
          <p:nvPr/>
        </p:nvCxnSpPr>
        <p:spPr>
          <a:xfrm rot="16200000" flipH="1">
            <a:off x="5624853" y="2791736"/>
            <a:ext cx="501167" cy="6998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2" idx="3"/>
            <a:endCxn id="18" idx="0"/>
          </p:cNvCxnSpPr>
          <p:nvPr/>
        </p:nvCxnSpPr>
        <p:spPr>
          <a:xfrm>
            <a:off x="7227698" y="1202378"/>
            <a:ext cx="314838"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2" idx="3"/>
            <a:endCxn id="22" idx="0"/>
          </p:cNvCxnSpPr>
          <p:nvPr/>
        </p:nvCxnSpPr>
        <p:spPr>
          <a:xfrm>
            <a:off x="7227698" y="1202378"/>
            <a:ext cx="1342609" cy="5369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7" idx="3"/>
            <a:endCxn id="20" idx="0"/>
          </p:cNvCxnSpPr>
          <p:nvPr/>
        </p:nvCxnSpPr>
        <p:spPr>
          <a:xfrm>
            <a:off x="8061889" y="2801035"/>
            <a:ext cx="172098" cy="5458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0" y="0"/>
            <a:ext cx="2179828" cy="307777"/>
          </a:xfrm>
          <a:prstGeom prst="rect">
            <a:avLst/>
          </a:prstGeom>
          <a:noFill/>
        </p:spPr>
        <p:txBody>
          <a:bodyPr wrap="none" rtlCol="0">
            <a:spAutoFit/>
          </a:bodyPr>
          <a:lstStyle/>
          <a:p>
            <a:r>
              <a:rPr lang="en-US" sz="1400" b="1" dirty="0" smtClean="0"/>
              <a:t>Analysis.3Panels.PanelList</a:t>
            </a:r>
            <a:endParaRPr lang="en-US" sz="1400" b="1" dirty="0"/>
          </a:p>
        </p:txBody>
      </p:sp>
      <p:sp>
        <p:nvSpPr>
          <p:cNvPr id="70" name="TextBox 69"/>
          <p:cNvSpPr txBox="1"/>
          <p:nvPr/>
        </p:nvSpPr>
        <p:spPr>
          <a:xfrm>
            <a:off x="3037317" y="1943609"/>
            <a:ext cx="1600797"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Energy </a:t>
            </a:r>
            <a:r>
              <a:rPr lang="en-US" sz="1200" dirty="0"/>
              <a:t>Generation / Carbon </a:t>
            </a:r>
            <a:r>
              <a:rPr lang="en-US" sz="1200" dirty="0" smtClean="0"/>
              <a:t>Reduction</a:t>
            </a:r>
          </a:p>
        </p:txBody>
      </p:sp>
      <p:sp>
        <p:nvSpPr>
          <p:cNvPr id="71" name="TextBox 70"/>
          <p:cNvSpPr txBox="1"/>
          <p:nvPr/>
        </p:nvSpPr>
        <p:spPr>
          <a:xfrm>
            <a:off x="2207377" y="3424535"/>
            <a:ext cx="1297823"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Building </a:t>
            </a:r>
            <a:r>
              <a:rPr lang="en-US" sz="1200" dirty="0"/>
              <a:t>Code </a:t>
            </a:r>
            <a:r>
              <a:rPr lang="en-US" sz="1200" dirty="0" smtClean="0"/>
              <a:t>Compliance</a:t>
            </a:r>
            <a:endParaRPr lang="en-US" sz="1200" dirty="0"/>
          </a:p>
        </p:txBody>
      </p:sp>
      <p:sp>
        <p:nvSpPr>
          <p:cNvPr id="72" name="TextBox 71"/>
          <p:cNvSpPr txBox="1"/>
          <p:nvPr/>
        </p:nvSpPr>
        <p:spPr>
          <a:xfrm>
            <a:off x="5225342" y="451447"/>
            <a:ext cx="1000042" cy="46166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Ability </a:t>
            </a:r>
            <a:r>
              <a:rPr lang="en-US" sz="1200" dirty="0"/>
              <a:t>to </a:t>
            </a:r>
            <a:r>
              <a:rPr lang="en-US" sz="1200" dirty="0" smtClean="0"/>
              <a:t>Monitor</a:t>
            </a:r>
          </a:p>
        </p:txBody>
      </p:sp>
      <p:sp>
        <p:nvSpPr>
          <p:cNvPr id="73" name="TextBox 72"/>
          <p:cNvSpPr txBox="1"/>
          <p:nvPr/>
        </p:nvSpPr>
        <p:spPr>
          <a:xfrm>
            <a:off x="128859" y="4661567"/>
            <a:ext cx="1058539" cy="646331"/>
          </a:xfrm>
          <a:prstGeom prst="rect">
            <a:avLst/>
          </a:prstGeom>
          <a:noFill/>
          <a:ln>
            <a:solidFill>
              <a:schemeClr val="tx1"/>
            </a:solidFill>
          </a:ln>
        </p:spPr>
        <p:txBody>
          <a:bodyPr wrap="square" rtlCol="0">
            <a:spAutoFit/>
          </a:bodyPr>
          <a:lstStyle/>
          <a:p>
            <a:pPr algn="ctr"/>
            <a:r>
              <a:rPr lang="en-US" sz="1200" dirty="0" smtClean="0"/>
              <a:t>Create way to Estimate Look criteria value </a:t>
            </a:r>
            <a:endParaRPr lang="en-US" sz="1200" dirty="0"/>
          </a:p>
        </p:txBody>
      </p:sp>
      <p:sp>
        <p:nvSpPr>
          <p:cNvPr id="74" name="TextBox 73"/>
          <p:cNvSpPr txBox="1"/>
          <p:nvPr/>
        </p:nvSpPr>
        <p:spPr>
          <a:xfrm>
            <a:off x="2980498" y="359113"/>
            <a:ext cx="1866901" cy="646331"/>
          </a:xfrm>
          <a:prstGeom prst="rect">
            <a:avLst/>
          </a:prstGeom>
          <a:noFill/>
          <a:ln>
            <a:solidFill>
              <a:schemeClr val="tx1"/>
            </a:solidFill>
          </a:ln>
        </p:spPr>
        <p:txBody>
          <a:bodyPr wrap="square" rtlCol="0">
            <a:spAutoFit/>
          </a:bodyPr>
          <a:lstStyle/>
          <a:p>
            <a:pPr algn="ctr"/>
            <a:r>
              <a:rPr lang="en-US" sz="1200" dirty="0" smtClean="0"/>
              <a:t>What are the stakeholder’s way of evaluate / using the “ability to monitor”?</a:t>
            </a:r>
            <a:endParaRPr lang="en-US" sz="1200" dirty="0"/>
          </a:p>
        </p:txBody>
      </p:sp>
      <p:sp>
        <p:nvSpPr>
          <p:cNvPr id="75" name="TextBox 74"/>
          <p:cNvSpPr txBox="1"/>
          <p:nvPr/>
        </p:nvSpPr>
        <p:spPr>
          <a:xfrm>
            <a:off x="44825" y="5613482"/>
            <a:ext cx="1219200" cy="1015663"/>
          </a:xfrm>
          <a:prstGeom prst="rect">
            <a:avLst/>
          </a:prstGeom>
          <a:noFill/>
          <a:ln>
            <a:solidFill>
              <a:schemeClr val="tx1"/>
            </a:solidFill>
          </a:ln>
        </p:spPr>
        <p:txBody>
          <a:bodyPr wrap="square" rtlCol="0">
            <a:spAutoFit/>
          </a:bodyPr>
          <a:lstStyle/>
          <a:p>
            <a:pPr algn="ctr"/>
            <a:r>
              <a:rPr lang="en-US" sz="1200" dirty="0" smtClean="0"/>
              <a:t>Meet with architectural committee rep. to determine “Look” criteria</a:t>
            </a:r>
            <a:endParaRPr lang="en-US" sz="1200" dirty="0"/>
          </a:p>
        </p:txBody>
      </p:sp>
      <p:sp>
        <p:nvSpPr>
          <p:cNvPr id="76" name="TextBox 75"/>
          <p:cNvSpPr txBox="1"/>
          <p:nvPr/>
        </p:nvSpPr>
        <p:spPr>
          <a:xfrm>
            <a:off x="2980498" y="1202376"/>
            <a:ext cx="1131104" cy="461665"/>
          </a:xfrm>
          <a:prstGeom prst="rect">
            <a:avLst/>
          </a:prstGeom>
          <a:noFill/>
          <a:ln>
            <a:solidFill>
              <a:schemeClr val="tx1"/>
            </a:solidFill>
          </a:ln>
        </p:spPr>
        <p:txBody>
          <a:bodyPr wrap="square" rtlCol="0">
            <a:spAutoFit/>
          </a:bodyPr>
          <a:lstStyle/>
          <a:p>
            <a:pPr algn="ctr"/>
            <a:r>
              <a:rPr lang="en-US" sz="1200" dirty="0"/>
              <a:t>Contact Panel Vendors </a:t>
            </a:r>
          </a:p>
        </p:txBody>
      </p:sp>
      <p:sp>
        <p:nvSpPr>
          <p:cNvPr id="78" name="TextBox 77"/>
          <p:cNvSpPr txBox="1"/>
          <p:nvPr/>
        </p:nvSpPr>
        <p:spPr>
          <a:xfrm>
            <a:off x="4463094" y="1319078"/>
            <a:ext cx="1318514" cy="276999"/>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Payback </a:t>
            </a:r>
            <a:r>
              <a:rPr lang="en-US" sz="1200" dirty="0" smtClean="0"/>
              <a:t>Period</a:t>
            </a:r>
            <a:endParaRPr lang="en-US" sz="1200" dirty="0"/>
          </a:p>
        </p:txBody>
      </p:sp>
      <p:cxnSp>
        <p:nvCxnSpPr>
          <p:cNvPr id="3" name="Elbow Connector 2"/>
          <p:cNvCxnSpPr>
            <a:stCxn id="42" idx="1"/>
            <a:endCxn id="78" idx="0"/>
          </p:cNvCxnSpPr>
          <p:nvPr/>
        </p:nvCxnSpPr>
        <p:spPr>
          <a:xfrm rot="10800000" flipV="1">
            <a:off x="5122351" y="1202378"/>
            <a:ext cx="1334382" cy="1167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4" idx="1"/>
            <a:endCxn id="70" idx="3"/>
          </p:cNvCxnSpPr>
          <p:nvPr/>
        </p:nvCxnSpPr>
        <p:spPr>
          <a:xfrm rot="10800000" flipV="1">
            <a:off x="4638115" y="1943612"/>
            <a:ext cx="595127" cy="2308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7" idx="1"/>
            <a:endCxn id="72" idx="3"/>
          </p:cNvCxnSpPr>
          <p:nvPr/>
        </p:nvCxnSpPr>
        <p:spPr>
          <a:xfrm rot="10800000" flipV="1">
            <a:off x="6225385" y="535632"/>
            <a:ext cx="584689" cy="1466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2" idx="1"/>
            <a:endCxn id="74" idx="3"/>
          </p:cNvCxnSpPr>
          <p:nvPr/>
        </p:nvCxnSpPr>
        <p:spPr>
          <a:xfrm rot="10800000">
            <a:off x="4847400" y="682280"/>
            <a:ext cx="37794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4" idx="2"/>
            <a:endCxn id="76" idx="0"/>
          </p:cNvCxnSpPr>
          <p:nvPr/>
        </p:nvCxnSpPr>
        <p:spPr>
          <a:xfrm rot="5400000">
            <a:off x="3631534" y="919961"/>
            <a:ext cx="196932" cy="3678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5" idx="1"/>
            <a:endCxn id="71" idx="3"/>
          </p:cNvCxnSpPr>
          <p:nvPr/>
        </p:nvCxnSpPr>
        <p:spPr>
          <a:xfrm rot="10800000" flipV="1">
            <a:off x="3505201" y="3470702"/>
            <a:ext cx="226627" cy="1846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3" idx="2"/>
            <a:endCxn id="75" idx="0"/>
          </p:cNvCxnSpPr>
          <p:nvPr/>
        </p:nvCxnSpPr>
        <p:spPr>
          <a:xfrm rot="5400000">
            <a:off x="503485" y="5458838"/>
            <a:ext cx="305584" cy="37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0" y="304800"/>
            <a:ext cx="2961117"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“Ability to Monitor” is still uncertain so until we get more info., we’ll leave it here but we’ll want to get this question answered soon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3" name="TextBox 102"/>
          <p:cNvSpPr txBox="1"/>
          <p:nvPr/>
        </p:nvSpPr>
        <p:spPr>
          <a:xfrm>
            <a:off x="76200" y="3985620"/>
            <a:ext cx="1297823" cy="276999"/>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Look Estimate</a:t>
            </a:r>
          </a:p>
        </p:txBody>
      </p:sp>
      <p:cxnSp>
        <p:nvCxnSpPr>
          <p:cNvPr id="104" name="Elbow Connector 103"/>
          <p:cNvCxnSpPr>
            <a:stCxn id="103" idx="3"/>
            <a:endCxn id="46" idx="1"/>
          </p:cNvCxnSpPr>
          <p:nvPr/>
        </p:nvCxnSpPr>
        <p:spPr>
          <a:xfrm>
            <a:off x="1374023" y="4124120"/>
            <a:ext cx="226177" cy="86061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03" idx="2"/>
            <a:endCxn id="73" idx="0"/>
          </p:cNvCxnSpPr>
          <p:nvPr/>
        </p:nvCxnSpPr>
        <p:spPr>
          <a:xfrm rot="5400000">
            <a:off x="492147" y="4428602"/>
            <a:ext cx="398948" cy="6698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381253" flipH="1" flipV="1">
            <a:off x="2619200" y="-29295"/>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49824" y="2055674"/>
            <a:ext cx="3126618"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It’s common to have to create ways to estimate performance mid-way in your work. This kind of feedback is essential to recognize problems / opportunities early on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88051" flipH="1" flipV="1">
            <a:off x="1224828" y="3549820"/>
            <a:ext cx="781401" cy="8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9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76200"/>
            <a:ext cx="2666178" cy="461665"/>
          </a:xfrm>
          <a:prstGeom prst="rect">
            <a:avLst/>
          </a:prstGeom>
          <a:noFill/>
          <a:ln>
            <a:solidFill>
              <a:schemeClr val="tx1"/>
            </a:solidFill>
          </a:ln>
        </p:spPr>
        <p:txBody>
          <a:bodyPr wrap="none" rtlCol="0">
            <a:spAutoFit/>
          </a:bodyPr>
          <a:lstStyle/>
          <a:p>
            <a:pPr algn="ctr"/>
            <a:r>
              <a:rPr lang="en-US" sz="1200" dirty="0" smtClean="0"/>
              <a:t>Solar Panel Analysis for Community Hall</a:t>
            </a:r>
          </a:p>
          <a:p>
            <a:pPr algn="ctr"/>
            <a:r>
              <a:rPr lang="en-US" sz="1200" dirty="0" smtClean="0"/>
              <a:t>Analysis.</a:t>
            </a:r>
            <a:endParaRPr lang="en-US" sz="1200" dirty="0"/>
          </a:p>
        </p:txBody>
      </p:sp>
      <p:sp>
        <p:nvSpPr>
          <p:cNvPr id="9" name="TextBox 8"/>
          <p:cNvSpPr txBox="1"/>
          <p:nvPr/>
        </p:nvSpPr>
        <p:spPr>
          <a:xfrm>
            <a:off x="2831687" y="685800"/>
            <a:ext cx="685800" cy="646331"/>
          </a:xfrm>
          <a:prstGeom prst="rect">
            <a:avLst/>
          </a:prstGeom>
          <a:noFill/>
          <a:ln>
            <a:solidFill>
              <a:schemeClr val="tx1"/>
            </a:solidFill>
          </a:ln>
        </p:spPr>
        <p:txBody>
          <a:bodyPr wrap="square" rtlCol="0">
            <a:spAutoFit/>
          </a:bodyPr>
          <a:lstStyle/>
          <a:p>
            <a:pPr algn="ctr"/>
            <a:r>
              <a:rPr lang="en-US" sz="1200" dirty="0"/>
              <a:t>Battery Storage </a:t>
            </a:r>
            <a:r>
              <a:rPr lang="en-US" sz="1200" dirty="0" smtClean="0"/>
              <a:t>Options</a:t>
            </a:r>
            <a:endParaRPr lang="en-US" sz="1200" dirty="0"/>
          </a:p>
        </p:txBody>
      </p:sp>
      <p:sp>
        <p:nvSpPr>
          <p:cNvPr id="14" name="TextBox 13"/>
          <p:cNvSpPr txBox="1"/>
          <p:nvPr/>
        </p:nvSpPr>
        <p:spPr>
          <a:xfrm>
            <a:off x="5105400" y="877669"/>
            <a:ext cx="1946702" cy="646331"/>
          </a:xfrm>
          <a:prstGeom prst="rect">
            <a:avLst/>
          </a:prstGeom>
          <a:noFill/>
          <a:ln>
            <a:solidFill>
              <a:schemeClr val="tx1"/>
            </a:solidFill>
          </a:ln>
        </p:spPr>
        <p:txBody>
          <a:bodyPr wrap="square" rtlCol="0">
            <a:spAutoFit/>
          </a:bodyPr>
          <a:lstStyle/>
          <a:p>
            <a:pPr algn="ctr"/>
            <a:r>
              <a:rPr lang="en-US" sz="1200" dirty="0"/>
              <a:t>Building Renderings with Solar Panels Installed for min 1 Top Panel Choice</a:t>
            </a:r>
          </a:p>
        </p:txBody>
      </p:sp>
      <p:sp>
        <p:nvSpPr>
          <p:cNvPr id="20" name="TextBox 19"/>
          <p:cNvSpPr txBox="1"/>
          <p:nvPr/>
        </p:nvSpPr>
        <p:spPr>
          <a:xfrm>
            <a:off x="285141" y="1645559"/>
            <a:ext cx="986214"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1" name="TextBox 20"/>
          <p:cNvSpPr txBox="1"/>
          <p:nvPr/>
        </p:nvSpPr>
        <p:spPr>
          <a:xfrm>
            <a:off x="1676400" y="1652596"/>
            <a:ext cx="1176156" cy="461665"/>
          </a:xfrm>
          <a:prstGeom prst="rect">
            <a:avLst/>
          </a:prstGeom>
          <a:noFill/>
          <a:ln>
            <a:solidFill>
              <a:schemeClr val="tx1"/>
            </a:solidFill>
          </a:ln>
        </p:spPr>
        <p:txBody>
          <a:bodyPr wrap="none" rtlCol="0">
            <a:spAutoFit/>
          </a:bodyPr>
          <a:lstStyle/>
          <a:p>
            <a:pPr algn="ctr"/>
            <a:r>
              <a:rPr lang="en-US" sz="1200" dirty="0"/>
              <a:t>“Excess” Energy</a:t>
            </a:r>
          </a:p>
          <a:p>
            <a:pPr algn="ctr"/>
            <a:r>
              <a:rPr lang="en-US" sz="1200" dirty="0"/>
              <a:t>Generation</a:t>
            </a:r>
          </a:p>
        </p:txBody>
      </p:sp>
      <p:sp>
        <p:nvSpPr>
          <p:cNvPr id="22" name="TextBox 21"/>
          <p:cNvSpPr txBox="1"/>
          <p:nvPr/>
        </p:nvSpPr>
        <p:spPr>
          <a:xfrm>
            <a:off x="933114" y="3207603"/>
            <a:ext cx="1886286" cy="830997"/>
          </a:xfrm>
          <a:prstGeom prst="rect">
            <a:avLst/>
          </a:prstGeom>
          <a:solidFill>
            <a:srgbClr val="C1E49A"/>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a:t>Battery </a:t>
            </a:r>
            <a:r>
              <a:rPr lang="en-US" sz="1200" dirty="0" smtClean="0"/>
              <a:t>Storage Capacity</a:t>
            </a:r>
          </a:p>
          <a:p>
            <a:pPr marL="171450" indent="-171450">
              <a:buFont typeface="Arial" panose="020B0604020202020204" pitchFamily="34" charset="0"/>
              <a:buChar char="•"/>
            </a:pPr>
            <a:r>
              <a:rPr lang="en-US" sz="1200" dirty="0" smtClean="0"/>
              <a:t>Battery Charging Rate</a:t>
            </a:r>
          </a:p>
          <a:p>
            <a:pPr marL="171450" indent="-171450">
              <a:buFont typeface="Arial" panose="020B0604020202020204" pitchFamily="34" charset="0"/>
              <a:buChar char="•"/>
            </a:pPr>
            <a:r>
              <a:rPr lang="en-US" sz="1200" dirty="0" smtClean="0"/>
              <a:t>Battery Discharging Rate</a:t>
            </a:r>
          </a:p>
          <a:p>
            <a:pPr marL="171450" indent="-171450">
              <a:buFont typeface="Arial" panose="020B0604020202020204" pitchFamily="34" charset="0"/>
              <a:buChar char="•"/>
            </a:pPr>
            <a:r>
              <a:rPr lang="en-US" sz="1200" dirty="0" smtClean="0"/>
              <a:t>Battery Efficiencies</a:t>
            </a:r>
          </a:p>
        </p:txBody>
      </p:sp>
      <p:sp>
        <p:nvSpPr>
          <p:cNvPr id="26" name="TextBox 25"/>
          <p:cNvSpPr txBox="1"/>
          <p:nvPr/>
        </p:nvSpPr>
        <p:spPr>
          <a:xfrm>
            <a:off x="67426" y="2381115"/>
            <a:ext cx="1808831" cy="646331"/>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p>
          <a:p>
            <a:pPr algn="ctr"/>
            <a:r>
              <a:rPr lang="en-US" sz="1200" dirty="0" smtClean="0"/>
              <a:t>Analysis.3Panels.PanelList</a:t>
            </a:r>
            <a:endParaRPr lang="en-US" sz="1200" dirty="0"/>
          </a:p>
        </p:txBody>
      </p:sp>
      <p:sp>
        <p:nvSpPr>
          <p:cNvPr id="27" name="TextBox 26"/>
          <p:cNvSpPr txBox="1"/>
          <p:nvPr/>
        </p:nvSpPr>
        <p:spPr>
          <a:xfrm>
            <a:off x="3028777" y="1652596"/>
            <a:ext cx="2762423" cy="1754326"/>
          </a:xfrm>
          <a:prstGeom prst="rect">
            <a:avLst/>
          </a:prstGeom>
          <a:solidFill>
            <a:srgbClr val="FFFFCC"/>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smtClean="0"/>
              <a:t>Battery size</a:t>
            </a:r>
          </a:p>
          <a:p>
            <a:pPr marL="171450" indent="-171450">
              <a:buFont typeface="Arial" panose="020B0604020202020204" pitchFamily="34" charset="0"/>
              <a:buChar char="•"/>
            </a:pPr>
            <a:r>
              <a:rPr lang="en-US" sz="1200" dirty="0" smtClean="0"/>
              <a:t>Building battery storage potential</a:t>
            </a:r>
          </a:p>
          <a:p>
            <a:pPr marL="171450" indent="-171450">
              <a:buFont typeface="Arial" panose="020B0604020202020204" pitchFamily="34" charset="0"/>
              <a:buChar char="•"/>
            </a:pPr>
            <a:r>
              <a:rPr lang="en-US" sz="1200" dirty="0" smtClean="0"/>
              <a:t>Safety</a:t>
            </a:r>
          </a:p>
          <a:p>
            <a:pPr marL="171450" indent="-171450">
              <a:buFont typeface="Arial" panose="020B0604020202020204" pitchFamily="34" charset="0"/>
              <a:buChar char="•"/>
            </a:pPr>
            <a:r>
              <a:rPr lang="en-US" sz="1200" dirty="0" smtClean="0"/>
              <a:t>Installation Costs, </a:t>
            </a:r>
          </a:p>
          <a:p>
            <a:pPr marL="171450" indent="-171450">
              <a:buFont typeface="Arial" panose="020B0604020202020204" pitchFamily="34" charset="0"/>
              <a:buChar char="•"/>
            </a:pPr>
            <a:r>
              <a:rPr lang="en-US" sz="1200" dirty="0" smtClean="0"/>
              <a:t>Installation Procedures / Wiring</a:t>
            </a:r>
          </a:p>
          <a:p>
            <a:pPr marL="171450" indent="-171450">
              <a:buFont typeface="Arial" panose="020B0604020202020204" pitchFamily="34" charset="0"/>
              <a:buChar char="•"/>
            </a:pPr>
            <a:r>
              <a:rPr lang="en-US" sz="1200" dirty="0" smtClean="0"/>
              <a:t>Maintenance</a:t>
            </a:r>
          </a:p>
          <a:p>
            <a:pPr marL="171450" indent="-171450">
              <a:buFont typeface="Arial" panose="020B0604020202020204" pitchFamily="34" charset="0"/>
              <a:buChar char="•"/>
            </a:pPr>
            <a:r>
              <a:rPr lang="en-US" sz="1200" dirty="0" smtClean="0"/>
              <a:t>Battery </a:t>
            </a:r>
            <a:r>
              <a:rPr lang="en-US" sz="1200" dirty="0"/>
              <a:t>Lifetime </a:t>
            </a:r>
            <a:r>
              <a:rPr lang="en-US" sz="1200" dirty="0" smtClean="0"/>
              <a:t>Costs</a:t>
            </a:r>
          </a:p>
          <a:p>
            <a:pPr marL="171450" indent="-171450">
              <a:buFont typeface="Arial" panose="020B0604020202020204" pitchFamily="34" charset="0"/>
              <a:buChar char="•"/>
            </a:pPr>
            <a:r>
              <a:rPr lang="en-US" sz="1200" dirty="0" smtClean="0"/>
              <a:t>Battery Lifetime Environmental Impact</a:t>
            </a:r>
          </a:p>
          <a:p>
            <a:pPr marL="171450" indent="-171450">
              <a:buFont typeface="Arial" panose="020B0604020202020204" pitchFamily="34" charset="0"/>
              <a:buChar char="•"/>
            </a:pPr>
            <a:r>
              <a:rPr lang="en-US" sz="1200" dirty="0" smtClean="0"/>
              <a:t>Battery Monitor Capability</a:t>
            </a:r>
          </a:p>
        </p:txBody>
      </p:sp>
      <p:sp>
        <p:nvSpPr>
          <p:cNvPr id="28" name="TextBox 27"/>
          <p:cNvSpPr txBox="1"/>
          <p:nvPr/>
        </p:nvSpPr>
        <p:spPr>
          <a:xfrm>
            <a:off x="2959305" y="3819545"/>
            <a:ext cx="1700658" cy="276999"/>
          </a:xfrm>
          <a:prstGeom prst="rect">
            <a:avLst/>
          </a:prstGeom>
          <a:noFill/>
          <a:ln>
            <a:solidFill>
              <a:schemeClr val="tx1"/>
            </a:solidFill>
          </a:ln>
        </p:spPr>
        <p:txBody>
          <a:bodyPr wrap="none" rtlCol="0">
            <a:spAutoFit/>
          </a:bodyPr>
          <a:lstStyle/>
          <a:p>
            <a:pPr algn="ctr"/>
            <a:r>
              <a:rPr lang="en-US" sz="1200" dirty="0" smtClean="0"/>
              <a:t>Contact Battery Vendors</a:t>
            </a:r>
            <a:endParaRPr lang="en-US" sz="1200" dirty="0"/>
          </a:p>
        </p:txBody>
      </p:sp>
      <p:sp>
        <p:nvSpPr>
          <p:cNvPr id="29" name="TextBox 28"/>
          <p:cNvSpPr txBox="1"/>
          <p:nvPr/>
        </p:nvSpPr>
        <p:spPr>
          <a:xfrm>
            <a:off x="2277708" y="4296214"/>
            <a:ext cx="2098331" cy="276999"/>
          </a:xfrm>
          <a:prstGeom prst="rect">
            <a:avLst/>
          </a:prstGeom>
          <a:noFill/>
          <a:ln>
            <a:solidFill>
              <a:schemeClr val="tx1"/>
            </a:solidFill>
          </a:ln>
        </p:spPr>
        <p:txBody>
          <a:bodyPr wrap="none" rtlCol="0">
            <a:spAutoFit/>
          </a:bodyPr>
          <a:lstStyle/>
          <a:p>
            <a:pPr algn="ctr"/>
            <a:r>
              <a:rPr lang="en-US" sz="1200" dirty="0" smtClean="0"/>
              <a:t>Find potential batteries on-line</a:t>
            </a:r>
            <a:endParaRPr lang="en-US" sz="1200" dirty="0"/>
          </a:p>
        </p:txBody>
      </p:sp>
      <p:sp>
        <p:nvSpPr>
          <p:cNvPr id="30" name="TextBox 29"/>
          <p:cNvSpPr txBox="1"/>
          <p:nvPr/>
        </p:nvSpPr>
        <p:spPr>
          <a:xfrm>
            <a:off x="1557559" y="4774012"/>
            <a:ext cx="1819589" cy="461665"/>
          </a:xfrm>
          <a:prstGeom prst="rect">
            <a:avLst/>
          </a:prstGeom>
          <a:noFill/>
          <a:ln>
            <a:solidFill>
              <a:schemeClr val="tx1"/>
            </a:solidFill>
          </a:ln>
        </p:spPr>
        <p:txBody>
          <a:bodyPr wrap="square" rtlCol="0">
            <a:spAutoFit/>
          </a:bodyPr>
          <a:lstStyle/>
          <a:p>
            <a:pPr algn="ctr"/>
            <a:r>
              <a:rPr lang="en-US" sz="1200" dirty="0" smtClean="0"/>
              <a:t>Is there an available expertise resource?</a:t>
            </a:r>
            <a:endParaRPr lang="en-US" sz="1200" dirty="0"/>
          </a:p>
        </p:txBody>
      </p:sp>
      <p:sp>
        <p:nvSpPr>
          <p:cNvPr id="31" name="TextBox 30"/>
          <p:cNvSpPr txBox="1"/>
          <p:nvPr/>
        </p:nvSpPr>
        <p:spPr>
          <a:xfrm>
            <a:off x="4843868" y="3796099"/>
            <a:ext cx="1112317" cy="646331"/>
          </a:xfrm>
          <a:prstGeom prst="rect">
            <a:avLst/>
          </a:prstGeom>
          <a:noFill/>
          <a:ln>
            <a:solidFill>
              <a:schemeClr val="tx1"/>
            </a:solidFill>
          </a:ln>
        </p:spPr>
        <p:txBody>
          <a:bodyPr wrap="square" rtlCol="0">
            <a:spAutoFit/>
          </a:bodyPr>
          <a:lstStyle/>
          <a:p>
            <a:pPr algn="ctr"/>
            <a:r>
              <a:rPr lang="en-US" sz="1200" dirty="0" smtClean="0"/>
              <a:t>Contact Installation Contractors</a:t>
            </a:r>
            <a:endParaRPr lang="en-US" sz="1200" dirty="0"/>
          </a:p>
        </p:txBody>
      </p:sp>
      <p:sp>
        <p:nvSpPr>
          <p:cNvPr id="33" name="TextBox 32"/>
          <p:cNvSpPr txBox="1"/>
          <p:nvPr/>
        </p:nvSpPr>
        <p:spPr>
          <a:xfrm>
            <a:off x="5941627" y="2743200"/>
            <a:ext cx="1449773" cy="830997"/>
          </a:xfrm>
          <a:prstGeom prst="rect">
            <a:avLst/>
          </a:prstGeom>
          <a:noFill/>
          <a:ln>
            <a:solidFill>
              <a:schemeClr val="tx1"/>
            </a:solidFill>
          </a:ln>
        </p:spPr>
        <p:txBody>
          <a:bodyPr wrap="square" rtlCol="0">
            <a:spAutoFit/>
          </a:bodyPr>
          <a:lstStyle/>
          <a:p>
            <a:pPr algn="ctr"/>
            <a:r>
              <a:rPr lang="en-US" sz="1200" dirty="0"/>
              <a:t>Where can we get help / resources from to create these renderings?</a:t>
            </a:r>
          </a:p>
        </p:txBody>
      </p:sp>
      <p:sp>
        <p:nvSpPr>
          <p:cNvPr id="34" name="TextBox 33"/>
          <p:cNvSpPr txBox="1"/>
          <p:nvPr/>
        </p:nvSpPr>
        <p:spPr>
          <a:xfrm>
            <a:off x="7720974" y="3751384"/>
            <a:ext cx="1221173" cy="646331"/>
          </a:xfrm>
          <a:prstGeom prst="rect">
            <a:avLst/>
          </a:prstGeom>
          <a:noFill/>
          <a:ln>
            <a:solidFill>
              <a:schemeClr val="tx1"/>
            </a:solidFill>
          </a:ln>
        </p:spPr>
        <p:txBody>
          <a:bodyPr wrap="square" rtlCol="0">
            <a:spAutoFit/>
          </a:bodyPr>
          <a:lstStyle/>
          <a:p>
            <a:pPr algn="ctr"/>
            <a:r>
              <a:rPr lang="en-US" sz="1200" dirty="0"/>
              <a:t>What Building Perspectives are Required?</a:t>
            </a:r>
          </a:p>
        </p:txBody>
      </p:sp>
      <p:sp>
        <p:nvSpPr>
          <p:cNvPr id="35" name="TextBox 34"/>
          <p:cNvSpPr txBox="1"/>
          <p:nvPr/>
        </p:nvSpPr>
        <p:spPr>
          <a:xfrm>
            <a:off x="7746891" y="2519614"/>
            <a:ext cx="1251988" cy="1015663"/>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Look on the building</a:t>
            </a:r>
          </a:p>
          <a:p>
            <a:pPr marL="171450" indent="-171450">
              <a:buFont typeface="Arial" panose="020B0604020202020204" pitchFamily="34" charset="0"/>
              <a:buChar char="•"/>
            </a:pPr>
            <a:r>
              <a:rPr lang="en-US" sz="1200" dirty="0"/>
              <a:t>Fit within the neighboring buildings </a:t>
            </a:r>
          </a:p>
        </p:txBody>
      </p:sp>
      <p:sp>
        <p:nvSpPr>
          <p:cNvPr id="36" name="TextBox 35"/>
          <p:cNvSpPr txBox="1"/>
          <p:nvPr/>
        </p:nvSpPr>
        <p:spPr>
          <a:xfrm>
            <a:off x="6781801" y="1671935"/>
            <a:ext cx="2362200" cy="646331"/>
          </a:xfrm>
          <a:prstGeom prst="rect">
            <a:avLst/>
          </a:prstGeom>
          <a:noFill/>
          <a:ln>
            <a:solidFill>
              <a:schemeClr val="tx1"/>
            </a:solidFill>
          </a:ln>
        </p:spPr>
        <p:txBody>
          <a:bodyPr wrap="square" rtlCol="0">
            <a:spAutoFit/>
          </a:bodyPr>
          <a:lstStyle/>
          <a:p>
            <a:pPr algn="ctr"/>
            <a:r>
              <a:rPr lang="en-US" sz="1200" dirty="0"/>
              <a:t>Adjust Calc. # of Panels on Building &amp; Their Location to meet </a:t>
            </a:r>
            <a:r>
              <a:rPr lang="en-US" sz="1200" dirty="0" smtClean="0"/>
              <a:t>Code</a:t>
            </a:r>
          </a:p>
          <a:p>
            <a:pPr algn="ctr"/>
            <a:r>
              <a:rPr lang="en-US" sz="1200" dirty="0" smtClean="0"/>
              <a:t>Analysis.3Panels.PanelList</a:t>
            </a:r>
            <a:endParaRPr lang="en-US" sz="1200" dirty="0"/>
          </a:p>
        </p:txBody>
      </p:sp>
      <p:sp>
        <p:nvSpPr>
          <p:cNvPr id="37" name="TextBox 36"/>
          <p:cNvSpPr txBox="1"/>
          <p:nvPr/>
        </p:nvSpPr>
        <p:spPr>
          <a:xfrm>
            <a:off x="6079040" y="4557075"/>
            <a:ext cx="1906044" cy="830997"/>
          </a:xfrm>
          <a:prstGeom prst="rect">
            <a:avLst/>
          </a:prstGeom>
          <a:noFill/>
          <a:ln>
            <a:solidFill>
              <a:schemeClr val="tx1"/>
            </a:solidFill>
          </a:ln>
        </p:spPr>
        <p:txBody>
          <a:bodyPr wrap="square" rtlCol="0">
            <a:spAutoFit/>
          </a:bodyPr>
          <a:lstStyle/>
          <a:p>
            <a:pPr algn="ctr"/>
            <a:r>
              <a:rPr lang="en-US" sz="1200" dirty="0"/>
              <a:t>What </a:t>
            </a:r>
            <a:r>
              <a:rPr lang="en-US" sz="1200" dirty="0" smtClean="0"/>
              <a:t>expertise and other resources are available to answer these questions / develop this criteria?</a:t>
            </a:r>
            <a:endParaRPr lang="en-US" sz="1200" dirty="0"/>
          </a:p>
        </p:txBody>
      </p:sp>
      <p:cxnSp>
        <p:nvCxnSpPr>
          <p:cNvPr id="3" name="Elbow Connector 2"/>
          <p:cNvCxnSpPr>
            <a:stCxn id="4" idx="2"/>
            <a:endCxn id="9" idx="0"/>
          </p:cNvCxnSpPr>
          <p:nvPr/>
        </p:nvCxnSpPr>
        <p:spPr>
          <a:xfrm rot="5400000">
            <a:off x="3818171" y="-105719"/>
            <a:ext cx="147935" cy="14351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2"/>
            <a:endCxn id="14" idx="0"/>
          </p:cNvCxnSpPr>
          <p:nvPr/>
        </p:nvCxnSpPr>
        <p:spPr>
          <a:xfrm rot="16200000" flipH="1">
            <a:off x="5174318" y="-26764"/>
            <a:ext cx="339804" cy="1469062"/>
          </a:xfrm>
          <a:prstGeom prst="bentConnector3">
            <a:avLst>
              <a:gd name="adj1" fmla="val 21538"/>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4" idx="3"/>
            <a:endCxn id="36" idx="0"/>
          </p:cNvCxnSpPr>
          <p:nvPr/>
        </p:nvCxnSpPr>
        <p:spPr>
          <a:xfrm>
            <a:off x="7052102" y="1200835"/>
            <a:ext cx="910799" cy="471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6" idx="2"/>
            <a:endCxn id="35" idx="0"/>
          </p:cNvCxnSpPr>
          <p:nvPr/>
        </p:nvCxnSpPr>
        <p:spPr>
          <a:xfrm rot="16200000" flipH="1">
            <a:off x="8067219" y="2213948"/>
            <a:ext cx="201348" cy="4099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5" idx="2"/>
            <a:endCxn id="34" idx="0"/>
          </p:cNvCxnSpPr>
          <p:nvPr/>
        </p:nvCxnSpPr>
        <p:spPr>
          <a:xfrm rot="5400000">
            <a:off x="8244170" y="3622668"/>
            <a:ext cx="216107" cy="413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2"/>
            <a:endCxn id="37" idx="0"/>
          </p:cNvCxnSpPr>
          <p:nvPr/>
        </p:nvCxnSpPr>
        <p:spPr>
          <a:xfrm rot="16200000" flipH="1">
            <a:off x="6357849" y="3882862"/>
            <a:ext cx="982878" cy="3655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4" idx="1"/>
            <a:endCxn id="37" idx="0"/>
          </p:cNvCxnSpPr>
          <p:nvPr/>
        </p:nvCxnSpPr>
        <p:spPr>
          <a:xfrm rot="10800000" flipV="1">
            <a:off x="7032062" y="4074549"/>
            <a:ext cx="688912" cy="482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33" idx="0"/>
          </p:cNvCxnSpPr>
          <p:nvPr/>
        </p:nvCxnSpPr>
        <p:spPr>
          <a:xfrm rot="16200000" flipH="1">
            <a:off x="5763032" y="1839718"/>
            <a:ext cx="1219200" cy="5877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2"/>
            <a:endCxn id="31" idx="0"/>
          </p:cNvCxnSpPr>
          <p:nvPr/>
        </p:nvCxnSpPr>
        <p:spPr>
          <a:xfrm rot="16200000" flipH="1">
            <a:off x="4710420" y="3106491"/>
            <a:ext cx="389177" cy="990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7" idx="2"/>
            <a:endCxn id="28" idx="0"/>
          </p:cNvCxnSpPr>
          <p:nvPr/>
        </p:nvCxnSpPr>
        <p:spPr>
          <a:xfrm rot="5400000">
            <a:off x="3903501" y="3313056"/>
            <a:ext cx="412623" cy="6003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8" idx="2"/>
            <a:endCxn id="29" idx="0"/>
          </p:cNvCxnSpPr>
          <p:nvPr/>
        </p:nvCxnSpPr>
        <p:spPr>
          <a:xfrm rot="5400000">
            <a:off x="3468419" y="3954999"/>
            <a:ext cx="199670" cy="4827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a:endCxn id="30" idx="0"/>
          </p:cNvCxnSpPr>
          <p:nvPr/>
        </p:nvCxnSpPr>
        <p:spPr>
          <a:xfrm rot="5400000">
            <a:off x="2796715" y="4243852"/>
            <a:ext cx="200799" cy="8595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9" idx="2"/>
            <a:endCxn id="27" idx="0"/>
          </p:cNvCxnSpPr>
          <p:nvPr/>
        </p:nvCxnSpPr>
        <p:spPr>
          <a:xfrm rot="16200000" flipH="1">
            <a:off x="3632056" y="874662"/>
            <a:ext cx="320465" cy="12354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9" idx="2"/>
            <a:endCxn id="21" idx="0"/>
          </p:cNvCxnSpPr>
          <p:nvPr/>
        </p:nvCxnSpPr>
        <p:spPr>
          <a:xfrm rot="5400000">
            <a:off x="2559301" y="1037309"/>
            <a:ext cx="320465" cy="9101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9" idx="2"/>
            <a:endCxn id="20" idx="0"/>
          </p:cNvCxnSpPr>
          <p:nvPr/>
        </p:nvCxnSpPr>
        <p:spPr>
          <a:xfrm rot="5400000">
            <a:off x="1819704" y="290676"/>
            <a:ext cx="313428" cy="23963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21" idx="2"/>
            <a:endCxn id="26" idx="0"/>
          </p:cNvCxnSpPr>
          <p:nvPr/>
        </p:nvCxnSpPr>
        <p:spPr>
          <a:xfrm rot="5400000">
            <a:off x="1484733" y="1601370"/>
            <a:ext cx="266854" cy="12926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21" idx="2"/>
          </p:cNvCxnSpPr>
          <p:nvPr/>
        </p:nvCxnSpPr>
        <p:spPr>
          <a:xfrm rot="16200000" flipH="1">
            <a:off x="1880967" y="2497772"/>
            <a:ext cx="1093345" cy="32632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22871" y="297295"/>
            <a:ext cx="2696529"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Returning back to the main deliverable there are still a couple deliverables to expand 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1" name="TextBox 130"/>
          <p:cNvSpPr txBox="1"/>
          <p:nvPr/>
        </p:nvSpPr>
        <p:spPr>
          <a:xfrm>
            <a:off x="0" y="0"/>
            <a:ext cx="2775375" cy="307777"/>
          </a:xfrm>
          <a:prstGeom prst="rect">
            <a:avLst/>
          </a:prstGeom>
          <a:noFill/>
        </p:spPr>
        <p:txBody>
          <a:bodyPr wrap="none" rtlCol="0">
            <a:spAutoFit/>
          </a:bodyPr>
          <a:lstStyle/>
          <a:p>
            <a:r>
              <a:rPr lang="en-US" sz="1400" b="1" dirty="0" smtClean="0"/>
              <a:t>Analysis.BattStorage&amp;BldgRenders</a:t>
            </a:r>
            <a:endParaRPr lang="en-US" sz="1400" b="1" dirty="0"/>
          </a:p>
        </p:txBody>
      </p:sp>
    </p:spTree>
    <p:extLst>
      <p:ext uri="{BB962C8B-B14F-4D97-AF65-F5344CB8AC3E}">
        <p14:creationId xmlns:p14="http://schemas.microsoft.com/office/powerpoint/2010/main" val="72335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76200"/>
            <a:ext cx="2666178" cy="461665"/>
          </a:xfrm>
          <a:prstGeom prst="rect">
            <a:avLst/>
          </a:prstGeom>
          <a:noFill/>
          <a:ln>
            <a:solidFill>
              <a:schemeClr val="tx1"/>
            </a:solidFill>
          </a:ln>
        </p:spPr>
        <p:txBody>
          <a:bodyPr wrap="none" rtlCol="0">
            <a:spAutoFit/>
          </a:bodyPr>
          <a:lstStyle/>
          <a:p>
            <a:pPr algn="ctr"/>
            <a:r>
              <a:rPr lang="en-US" sz="1200" dirty="0" smtClean="0"/>
              <a:t>Solar Panel Analysis for Community Hall</a:t>
            </a:r>
          </a:p>
          <a:p>
            <a:pPr algn="ctr"/>
            <a:r>
              <a:rPr lang="en-US" sz="1200" dirty="0" smtClean="0"/>
              <a:t>Analysis.</a:t>
            </a:r>
            <a:endParaRPr lang="en-US" sz="1200" dirty="0"/>
          </a:p>
        </p:txBody>
      </p:sp>
      <p:sp>
        <p:nvSpPr>
          <p:cNvPr id="9" name="TextBox 8"/>
          <p:cNvSpPr txBox="1"/>
          <p:nvPr/>
        </p:nvSpPr>
        <p:spPr>
          <a:xfrm>
            <a:off x="2831687" y="685800"/>
            <a:ext cx="685800" cy="646331"/>
          </a:xfrm>
          <a:prstGeom prst="rect">
            <a:avLst/>
          </a:prstGeom>
          <a:noFill/>
          <a:ln>
            <a:solidFill>
              <a:schemeClr val="tx1"/>
            </a:solidFill>
          </a:ln>
        </p:spPr>
        <p:txBody>
          <a:bodyPr wrap="square" rtlCol="0">
            <a:spAutoFit/>
          </a:bodyPr>
          <a:lstStyle/>
          <a:p>
            <a:pPr algn="ctr"/>
            <a:r>
              <a:rPr lang="en-US" sz="1200" dirty="0"/>
              <a:t>Battery Storage </a:t>
            </a:r>
            <a:r>
              <a:rPr lang="en-US" sz="1200" dirty="0" smtClean="0"/>
              <a:t>Options</a:t>
            </a:r>
            <a:endParaRPr lang="en-US" sz="1200" dirty="0"/>
          </a:p>
        </p:txBody>
      </p:sp>
      <p:sp>
        <p:nvSpPr>
          <p:cNvPr id="14" name="TextBox 13"/>
          <p:cNvSpPr txBox="1"/>
          <p:nvPr/>
        </p:nvSpPr>
        <p:spPr>
          <a:xfrm>
            <a:off x="5105400" y="877669"/>
            <a:ext cx="1946702" cy="646331"/>
          </a:xfrm>
          <a:prstGeom prst="rect">
            <a:avLst/>
          </a:prstGeom>
          <a:noFill/>
          <a:ln>
            <a:solidFill>
              <a:schemeClr val="tx1"/>
            </a:solidFill>
          </a:ln>
        </p:spPr>
        <p:txBody>
          <a:bodyPr wrap="square" rtlCol="0">
            <a:spAutoFit/>
          </a:bodyPr>
          <a:lstStyle/>
          <a:p>
            <a:pPr algn="ctr"/>
            <a:r>
              <a:rPr lang="en-US" sz="1200" dirty="0"/>
              <a:t>Building Renderings with Solar Panels Installed for min 1 Top Panel Choice</a:t>
            </a:r>
          </a:p>
        </p:txBody>
      </p:sp>
      <p:sp>
        <p:nvSpPr>
          <p:cNvPr id="20" name="TextBox 19"/>
          <p:cNvSpPr txBox="1"/>
          <p:nvPr/>
        </p:nvSpPr>
        <p:spPr>
          <a:xfrm>
            <a:off x="285141" y="1645559"/>
            <a:ext cx="986214"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1" name="TextBox 20"/>
          <p:cNvSpPr txBox="1"/>
          <p:nvPr/>
        </p:nvSpPr>
        <p:spPr>
          <a:xfrm>
            <a:off x="1676400" y="1652596"/>
            <a:ext cx="1176156" cy="461665"/>
          </a:xfrm>
          <a:prstGeom prst="rect">
            <a:avLst/>
          </a:prstGeom>
          <a:noFill/>
          <a:ln>
            <a:solidFill>
              <a:schemeClr val="tx1"/>
            </a:solidFill>
          </a:ln>
        </p:spPr>
        <p:txBody>
          <a:bodyPr wrap="none" rtlCol="0">
            <a:spAutoFit/>
          </a:bodyPr>
          <a:lstStyle/>
          <a:p>
            <a:pPr algn="ctr"/>
            <a:r>
              <a:rPr lang="en-US" sz="1200" dirty="0"/>
              <a:t>“Excess” Energy</a:t>
            </a:r>
          </a:p>
          <a:p>
            <a:pPr algn="ctr"/>
            <a:r>
              <a:rPr lang="en-US" sz="1200" dirty="0"/>
              <a:t>Generation</a:t>
            </a:r>
          </a:p>
        </p:txBody>
      </p:sp>
      <p:sp>
        <p:nvSpPr>
          <p:cNvPr id="22" name="TextBox 21"/>
          <p:cNvSpPr txBox="1"/>
          <p:nvPr/>
        </p:nvSpPr>
        <p:spPr>
          <a:xfrm>
            <a:off x="933114" y="3207603"/>
            <a:ext cx="1886286" cy="830997"/>
          </a:xfrm>
          <a:prstGeom prst="rect">
            <a:avLst/>
          </a:prstGeom>
          <a:solidFill>
            <a:srgbClr val="C1E49A"/>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a:t>Battery </a:t>
            </a:r>
            <a:r>
              <a:rPr lang="en-US" sz="1200" dirty="0" smtClean="0"/>
              <a:t>Storage Capacity</a:t>
            </a:r>
          </a:p>
          <a:p>
            <a:pPr marL="171450" indent="-171450">
              <a:buFont typeface="Arial" panose="020B0604020202020204" pitchFamily="34" charset="0"/>
              <a:buChar char="•"/>
            </a:pPr>
            <a:r>
              <a:rPr lang="en-US" sz="1200" dirty="0" smtClean="0"/>
              <a:t>Battery Charging Rate</a:t>
            </a:r>
          </a:p>
          <a:p>
            <a:pPr marL="171450" indent="-171450">
              <a:buFont typeface="Arial" panose="020B0604020202020204" pitchFamily="34" charset="0"/>
              <a:buChar char="•"/>
            </a:pPr>
            <a:r>
              <a:rPr lang="en-US" sz="1200" dirty="0" smtClean="0"/>
              <a:t>Battery Discharging Rate</a:t>
            </a:r>
          </a:p>
          <a:p>
            <a:pPr marL="171450" indent="-171450">
              <a:buFont typeface="Arial" panose="020B0604020202020204" pitchFamily="34" charset="0"/>
              <a:buChar char="•"/>
            </a:pPr>
            <a:r>
              <a:rPr lang="en-US" sz="1200" dirty="0" smtClean="0"/>
              <a:t>Battery Efficiencies</a:t>
            </a:r>
          </a:p>
        </p:txBody>
      </p:sp>
      <p:sp>
        <p:nvSpPr>
          <p:cNvPr id="26" name="TextBox 25"/>
          <p:cNvSpPr txBox="1"/>
          <p:nvPr/>
        </p:nvSpPr>
        <p:spPr>
          <a:xfrm>
            <a:off x="67426" y="2381115"/>
            <a:ext cx="1808831" cy="646331"/>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p>
          <a:p>
            <a:pPr algn="ctr"/>
            <a:r>
              <a:rPr lang="en-US" sz="1200" dirty="0" smtClean="0"/>
              <a:t>Analysis.3Panels.PanelList</a:t>
            </a:r>
            <a:endParaRPr lang="en-US" sz="1200" dirty="0"/>
          </a:p>
        </p:txBody>
      </p:sp>
      <p:sp>
        <p:nvSpPr>
          <p:cNvPr id="27" name="TextBox 26"/>
          <p:cNvSpPr txBox="1"/>
          <p:nvPr/>
        </p:nvSpPr>
        <p:spPr>
          <a:xfrm>
            <a:off x="3028777" y="1652596"/>
            <a:ext cx="2762423" cy="1754326"/>
          </a:xfrm>
          <a:prstGeom prst="rect">
            <a:avLst/>
          </a:prstGeom>
          <a:solidFill>
            <a:srgbClr val="FFFFCC"/>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smtClean="0"/>
              <a:t>Battery size</a:t>
            </a:r>
          </a:p>
          <a:p>
            <a:pPr marL="171450" indent="-171450">
              <a:buFont typeface="Arial" panose="020B0604020202020204" pitchFamily="34" charset="0"/>
              <a:buChar char="•"/>
            </a:pPr>
            <a:r>
              <a:rPr lang="en-US" sz="1200" dirty="0" smtClean="0"/>
              <a:t>Building battery storage potential</a:t>
            </a:r>
          </a:p>
          <a:p>
            <a:pPr marL="171450" indent="-171450">
              <a:buFont typeface="Arial" panose="020B0604020202020204" pitchFamily="34" charset="0"/>
              <a:buChar char="•"/>
            </a:pPr>
            <a:r>
              <a:rPr lang="en-US" sz="1200" dirty="0" smtClean="0"/>
              <a:t>Safety</a:t>
            </a:r>
          </a:p>
          <a:p>
            <a:pPr marL="171450" indent="-171450">
              <a:buFont typeface="Arial" panose="020B0604020202020204" pitchFamily="34" charset="0"/>
              <a:buChar char="•"/>
            </a:pPr>
            <a:r>
              <a:rPr lang="en-US" sz="1200" dirty="0" smtClean="0"/>
              <a:t>Installation Costs, </a:t>
            </a:r>
          </a:p>
          <a:p>
            <a:pPr marL="171450" indent="-171450">
              <a:buFont typeface="Arial" panose="020B0604020202020204" pitchFamily="34" charset="0"/>
              <a:buChar char="•"/>
            </a:pPr>
            <a:r>
              <a:rPr lang="en-US" sz="1200" dirty="0" smtClean="0"/>
              <a:t>Installation Procedures / Wiring</a:t>
            </a:r>
          </a:p>
          <a:p>
            <a:pPr marL="171450" indent="-171450">
              <a:buFont typeface="Arial" panose="020B0604020202020204" pitchFamily="34" charset="0"/>
              <a:buChar char="•"/>
            </a:pPr>
            <a:r>
              <a:rPr lang="en-US" sz="1200" dirty="0" smtClean="0"/>
              <a:t>Maintenance</a:t>
            </a:r>
          </a:p>
          <a:p>
            <a:pPr marL="171450" indent="-171450">
              <a:buFont typeface="Arial" panose="020B0604020202020204" pitchFamily="34" charset="0"/>
              <a:buChar char="•"/>
            </a:pPr>
            <a:r>
              <a:rPr lang="en-US" sz="1200" dirty="0" smtClean="0"/>
              <a:t>Battery </a:t>
            </a:r>
            <a:r>
              <a:rPr lang="en-US" sz="1200" dirty="0"/>
              <a:t>Lifetime </a:t>
            </a:r>
            <a:r>
              <a:rPr lang="en-US" sz="1200" dirty="0" smtClean="0"/>
              <a:t>Costs</a:t>
            </a:r>
          </a:p>
          <a:p>
            <a:pPr marL="171450" indent="-171450">
              <a:buFont typeface="Arial" panose="020B0604020202020204" pitchFamily="34" charset="0"/>
              <a:buChar char="•"/>
            </a:pPr>
            <a:r>
              <a:rPr lang="en-US" sz="1200" dirty="0" smtClean="0"/>
              <a:t>Battery Lifetime Environmental Impact</a:t>
            </a:r>
          </a:p>
          <a:p>
            <a:pPr marL="171450" indent="-171450">
              <a:buFont typeface="Arial" panose="020B0604020202020204" pitchFamily="34" charset="0"/>
              <a:buChar char="•"/>
            </a:pPr>
            <a:r>
              <a:rPr lang="en-US" sz="1200" dirty="0" smtClean="0"/>
              <a:t>Battery Monitor Capability</a:t>
            </a:r>
          </a:p>
        </p:txBody>
      </p:sp>
      <p:sp>
        <p:nvSpPr>
          <p:cNvPr id="28" name="TextBox 27"/>
          <p:cNvSpPr txBox="1"/>
          <p:nvPr/>
        </p:nvSpPr>
        <p:spPr>
          <a:xfrm>
            <a:off x="2959305" y="3819545"/>
            <a:ext cx="1700658" cy="276999"/>
          </a:xfrm>
          <a:prstGeom prst="rect">
            <a:avLst/>
          </a:prstGeom>
          <a:noFill/>
          <a:ln>
            <a:solidFill>
              <a:schemeClr val="tx1"/>
            </a:solidFill>
          </a:ln>
        </p:spPr>
        <p:txBody>
          <a:bodyPr wrap="none" rtlCol="0">
            <a:spAutoFit/>
          </a:bodyPr>
          <a:lstStyle/>
          <a:p>
            <a:pPr algn="ctr"/>
            <a:r>
              <a:rPr lang="en-US" sz="1200" dirty="0" smtClean="0"/>
              <a:t>Contact Battery Vendors</a:t>
            </a:r>
            <a:endParaRPr lang="en-US" sz="1200" dirty="0"/>
          </a:p>
        </p:txBody>
      </p:sp>
      <p:sp>
        <p:nvSpPr>
          <p:cNvPr id="29" name="TextBox 28"/>
          <p:cNvSpPr txBox="1"/>
          <p:nvPr/>
        </p:nvSpPr>
        <p:spPr>
          <a:xfrm>
            <a:off x="2277708" y="4296214"/>
            <a:ext cx="2098331" cy="276999"/>
          </a:xfrm>
          <a:prstGeom prst="rect">
            <a:avLst/>
          </a:prstGeom>
          <a:noFill/>
          <a:ln>
            <a:solidFill>
              <a:schemeClr val="tx1"/>
            </a:solidFill>
          </a:ln>
        </p:spPr>
        <p:txBody>
          <a:bodyPr wrap="none" rtlCol="0">
            <a:spAutoFit/>
          </a:bodyPr>
          <a:lstStyle/>
          <a:p>
            <a:pPr algn="ctr"/>
            <a:r>
              <a:rPr lang="en-US" sz="1200" dirty="0" smtClean="0"/>
              <a:t>Find potential batteries on-line</a:t>
            </a:r>
            <a:endParaRPr lang="en-US" sz="1200" dirty="0"/>
          </a:p>
        </p:txBody>
      </p:sp>
      <p:sp>
        <p:nvSpPr>
          <p:cNvPr id="30" name="TextBox 29"/>
          <p:cNvSpPr txBox="1"/>
          <p:nvPr/>
        </p:nvSpPr>
        <p:spPr>
          <a:xfrm>
            <a:off x="1557559" y="4774012"/>
            <a:ext cx="1819589" cy="461665"/>
          </a:xfrm>
          <a:prstGeom prst="rect">
            <a:avLst/>
          </a:prstGeom>
          <a:noFill/>
          <a:ln>
            <a:solidFill>
              <a:schemeClr val="tx1"/>
            </a:solidFill>
          </a:ln>
        </p:spPr>
        <p:txBody>
          <a:bodyPr wrap="square" rtlCol="0">
            <a:spAutoFit/>
          </a:bodyPr>
          <a:lstStyle/>
          <a:p>
            <a:pPr algn="ctr"/>
            <a:r>
              <a:rPr lang="en-US" sz="1200" dirty="0" smtClean="0"/>
              <a:t>Is there an available expertise resource?</a:t>
            </a:r>
            <a:endParaRPr lang="en-US" sz="1200" dirty="0"/>
          </a:p>
        </p:txBody>
      </p:sp>
      <p:sp>
        <p:nvSpPr>
          <p:cNvPr id="31" name="TextBox 30"/>
          <p:cNvSpPr txBox="1"/>
          <p:nvPr/>
        </p:nvSpPr>
        <p:spPr>
          <a:xfrm>
            <a:off x="4843868" y="3796099"/>
            <a:ext cx="1112317" cy="646331"/>
          </a:xfrm>
          <a:prstGeom prst="rect">
            <a:avLst/>
          </a:prstGeom>
          <a:noFill/>
          <a:ln>
            <a:solidFill>
              <a:schemeClr val="tx1"/>
            </a:solidFill>
          </a:ln>
        </p:spPr>
        <p:txBody>
          <a:bodyPr wrap="square" rtlCol="0">
            <a:spAutoFit/>
          </a:bodyPr>
          <a:lstStyle/>
          <a:p>
            <a:pPr algn="ctr"/>
            <a:r>
              <a:rPr lang="en-US" sz="1200" dirty="0" smtClean="0"/>
              <a:t>Contact Installation Contractors</a:t>
            </a:r>
            <a:endParaRPr lang="en-US" sz="1200" dirty="0"/>
          </a:p>
        </p:txBody>
      </p:sp>
      <p:sp>
        <p:nvSpPr>
          <p:cNvPr id="33" name="TextBox 32"/>
          <p:cNvSpPr txBox="1"/>
          <p:nvPr/>
        </p:nvSpPr>
        <p:spPr>
          <a:xfrm>
            <a:off x="5941627" y="2743200"/>
            <a:ext cx="1449773" cy="830997"/>
          </a:xfrm>
          <a:prstGeom prst="rect">
            <a:avLst/>
          </a:prstGeom>
          <a:noFill/>
          <a:ln>
            <a:solidFill>
              <a:schemeClr val="tx1"/>
            </a:solidFill>
          </a:ln>
        </p:spPr>
        <p:txBody>
          <a:bodyPr wrap="square" rtlCol="0">
            <a:spAutoFit/>
          </a:bodyPr>
          <a:lstStyle/>
          <a:p>
            <a:pPr algn="ctr"/>
            <a:r>
              <a:rPr lang="en-US" sz="1200" dirty="0"/>
              <a:t>Where can we get help / resources from to create these renderings?</a:t>
            </a:r>
          </a:p>
        </p:txBody>
      </p:sp>
      <p:sp>
        <p:nvSpPr>
          <p:cNvPr id="34" name="TextBox 33"/>
          <p:cNvSpPr txBox="1"/>
          <p:nvPr/>
        </p:nvSpPr>
        <p:spPr>
          <a:xfrm>
            <a:off x="7720974" y="3751384"/>
            <a:ext cx="1221173" cy="646331"/>
          </a:xfrm>
          <a:prstGeom prst="rect">
            <a:avLst/>
          </a:prstGeom>
          <a:noFill/>
          <a:ln>
            <a:solidFill>
              <a:schemeClr val="tx1"/>
            </a:solidFill>
          </a:ln>
        </p:spPr>
        <p:txBody>
          <a:bodyPr wrap="square" rtlCol="0">
            <a:spAutoFit/>
          </a:bodyPr>
          <a:lstStyle/>
          <a:p>
            <a:pPr algn="ctr"/>
            <a:r>
              <a:rPr lang="en-US" sz="1200" dirty="0"/>
              <a:t>What Building Perspectives are Required?</a:t>
            </a:r>
          </a:p>
        </p:txBody>
      </p:sp>
      <p:sp>
        <p:nvSpPr>
          <p:cNvPr id="35" name="TextBox 34"/>
          <p:cNvSpPr txBox="1"/>
          <p:nvPr/>
        </p:nvSpPr>
        <p:spPr>
          <a:xfrm>
            <a:off x="7746891" y="2519614"/>
            <a:ext cx="1251988" cy="1015663"/>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Look on the building</a:t>
            </a:r>
          </a:p>
          <a:p>
            <a:pPr marL="171450" indent="-171450">
              <a:buFont typeface="Arial" panose="020B0604020202020204" pitchFamily="34" charset="0"/>
              <a:buChar char="•"/>
            </a:pPr>
            <a:r>
              <a:rPr lang="en-US" sz="1200" dirty="0"/>
              <a:t>Fit within the neighboring buildings </a:t>
            </a:r>
          </a:p>
        </p:txBody>
      </p:sp>
      <p:sp>
        <p:nvSpPr>
          <p:cNvPr id="36" name="TextBox 35"/>
          <p:cNvSpPr txBox="1"/>
          <p:nvPr/>
        </p:nvSpPr>
        <p:spPr>
          <a:xfrm>
            <a:off x="6781801" y="1671935"/>
            <a:ext cx="2362200" cy="646331"/>
          </a:xfrm>
          <a:prstGeom prst="rect">
            <a:avLst/>
          </a:prstGeom>
          <a:noFill/>
          <a:ln>
            <a:solidFill>
              <a:schemeClr val="tx1"/>
            </a:solidFill>
          </a:ln>
        </p:spPr>
        <p:txBody>
          <a:bodyPr wrap="square" rtlCol="0">
            <a:spAutoFit/>
          </a:bodyPr>
          <a:lstStyle/>
          <a:p>
            <a:pPr algn="ctr"/>
            <a:r>
              <a:rPr lang="en-US" sz="1200" dirty="0"/>
              <a:t>Adjust Calc. # of Panels on Building &amp; Their Location to meet </a:t>
            </a:r>
            <a:r>
              <a:rPr lang="en-US" sz="1200" dirty="0" smtClean="0"/>
              <a:t>Code</a:t>
            </a:r>
          </a:p>
          <a:p>
            <a:pPr algn="ctr"/>
            <a:r>
              <a:rPr lang="en-US" sz="1200" dirty="0" smtClean="0"/>
              <a:t>Analysis.3Panels.PanelList</a:t>
            </a:r>
            <a:endParaRPr lang="en-US" sz="1200" dirty="0"/>
          </a:p>
        </p:txBody>
      </p:sp>
      <p:sp>
        <p:nvSpPr>
          <p:cNvPr id="37" name="TextBox 36"/>
          <p:cNvSpPr txBox="1"/>
          <p:nvPr/>
        </p:nvSpPr>
        <p:spPr>
          <a:xfrm>
            <a:off x="6079040" y="4557075"/>
            <a:ext cx="1906044" cy="830997"/>
          </a:xfrm>
          <a:prstGeom prst="rect">
            <a:avLst/>
          </a:prstGeom>
          <a:noFill/>
          <a:ln>
            <a:solidFill>
              <a:schemeClr val="tx1"/>
            </a:solidFill>
          </a:ln>
        </p:spPr>
        <p:txBody>
          <a:bodyPr wrap="square" rtlCol="0">
            <a:spAutoFit/>
          </a:bodyPr>
          <a:lstStyle/>
          <a:p>
            <a:pPr algn="ctr"/>
            <a:r>
              <a:rPr lang="en-US" sz="1200" dirty="0"/>
              <a:t>What </a:t>
            </a:r>
            <a:r>
              <a:rPr lang="en-US" sz="1200" dirty="0" smtClean="0"/>
              <a:t>expertise and other resources are available to answer these questions / develop this criteria?</a:t>
            </a:r>
            <a:endParaRPr lang="en-US" sz="1200" dirty="0"/>
          </a:p>
        </p:txBody>
      </p:sp>
      <p:cxnSp>
        <p:nvCxnSpPr>
          <p:cNvPr id="3" name="Elbow Connector 2"/>
          <p:cNvCxnSpPr>
            <a:stCxn id="4" idx="2"/>
            <a:endCxn id="9" idx="0"/>
          </p:cNvCxnSpPr>
          <p:nvPr/>
        </p:nvCxnSpPr>
        <p:spPr>
          <a:xfrm rot="5400000">
            <a:off x="3818171" y="-105719"/>
            <a:ext cx="147935" cy="14351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2"/>
            <a:endCxn id="14" idx="0"/>
          </p:cNvCxnSpPr>
          <p:nvPr/>
        </p:nvCxnSpPr>
        <p:spPr>
          <a:xfrm rot="16200000" flipH="1">
            <a:off x="5174318" y="-26764"/>
            <a:ext cx="339804" cy="1469062"/>
          </a:xfrm>
          <a:prstGeom prst="bentConnector3">
            <a:avLst>
              <a:gd name="adj1" fmla="val 21538"/>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4" idx="3"/>
            <a:endCxn id="36" idx="0"/>
          </p:cNvCxnSpPr>
          <p:nvPr/>
        </p:nvCxnSpPr>
        <p:spPr>
          <a:xfrm>
            <a:off x="7052102" y="1200835"/>
            <a:ext cx="910799" cy="471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6" idx="2"/>
            <a:endCxn id="35" idx="0"/>
          </p:cNvCxnSpPr>
          <p:nvPr/>
        </p:nvCxnSpPr>
        <p:spPr>
          <a:xfrm rot="16200000" flipH="1">
            <a:off x="8067219" y="2213948"/>
            <a:ext cx="201348" cy="4099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5" idx="2"/>
            <a:endCxn id="34" idx="0"/>
          </p:cNvCxnSpPr>
          <p:nvPr/>
        </p:nvCxnSpPr>
        <p:spPr>
          <a:xfrm rot="5400000">
            <a:off x="8244170" y="3622668"/>
            <a:ext cx="216107" cy="413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2"/>
            <a:endCxn id="37" idx="0"/>
          </p:cNvCxnSpPr>
          <p:nvPr/>
        </p:nvCxnSpPr>
        <p:spPr>
          <a:xfrm rot="16200000" flipH="1">
            <a:off x="6357849" y="3882862"/>
            <a:ext cx="982878" cy="3655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4" idx="1"/>
            <a:endCxn id="37" idx="0"/>
          </p:cNvCxnSpPr>
          <p:nvPr/>
        </p:nvCxnSpPr>
        <p:spPr>
          <a:xfrm rot="10800000" flipV="1">
            <a:off x="7032062" y="4074549"/>
            <a:ext cx="688912" cy="482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33" idx="0"/>
          </p:cNvCxnSpPr>
          <p:nvPr/>
        </p:nvCxnSpPr>
        <p:spPr>
          <a:xfrm rot="16200000" flipH="1">
            <a:off x="5763032" y="1839718"/>
            <a:ext cx="1219200" cy="5877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2"/>
            <a:endCxn id="31" idx="0"/>
          </p:cNvCxnSpPr>
          <p:nvPr/>
        </p:nvCxnSpPr>
        <p:spPr>
          <a:xfrm rot="16200000" flipH="1">
            <a:off x="4710420" y="3106491"/>
            <a:ext cx="389177" cy="990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7" idx="2"/>
            <a:endCxn id="28" idx="0"/>
          </p:cNvCxnSpPr>
          <p:nvPr/>
        </p:nvCxnSpPr>
        <p:spPr>
          <a:xfrm rot="5400000">
            <a:off x="3903501" y="3313056"/>
            <a:ext cx="412623" cy="6003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8" idx="2"/>
            <a:endCxn id="29" idx="0"/>
          </p:cNvCxnSpPr>
          <p:nvPr/>
        </p:nvCxnSpPr>
        <p:spPr>
          <a:xfrm rot="5400000">
            <a:off x="3468419" y="3954999"/>
            <a:ext cx="199670" cy="4827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a:endCxn id="30" idx="0"/>
          </p:cNvCxnSpPr>
          <p:nvPr/>
        </p:nvCxnSpPr>
        <p:spPr>
          <a:xfrm rot="5400000">
            <a:off x="2796715" y="4243852"/>
            <a:ext cx="200799" cy="8595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9" idx="2"/>
            <a:endCxn id="27" idx="0"/>
          </p:cNvCxnSpPr>
          <p:nvPr/>
        </p:nvCxnSpPr>
        <p:spPr>
          <a:xfrm rot="16200000" flipH="1">
            <a:off x="3632056" y="874662"/>
            <a:ext cx="320465" cy="12354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9" idx="2"/>
            <a:endCxn id="21" idx="0"/>
          </p:cNvCxnSpPr>
          <p:nvPr/>
        </p:nvCxnSpPr>
        <p:spPr>
          <a:xfrm rot="5400000">
            <a:off x="2559301" y="1037309"/>
            <a:ext cx="320465" cy="9101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9" idx="2"/>
            <a:endCxn id="20" idx="0"/>
          </p:cNvCxnSpPr>
          <p:nvPr/>
        </p:nvCxnSpPr>
        <p:spPr>
          <a:xfrm rot="5400000">
            <a:off x="1819704" y="290676"/>
            <a:ext cx="313428" cy="23963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21" idx="2"/>
            <a:endCxn id="26" idx="0"/>
          </p:cNvCxnSpPr>
          <p:nvPr/>
        </p:nvCxnSpPr>
        <p:spPr>
          <a:xfrm rot="5400000">
            <a:off x="1484733" y="1601370"/>
            <a:ext cx="266854" cy="12926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21" idx="2"/>
          </p:cNvCxnSpPr>
          <p:nvPr/>
        </p:nvCxnSpPr>
        <p:spPr>
          <a:xfrm rot="16200000" flipH="1">
            <a:off x="1880967" y="2497772"/>
            <a:ext cx="1093345" cy="32632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6587861" y="64600"/>
            <a:ext cx="2411018" cy="923330"/>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the reference to part of a previously developed branch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2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98716" flipH="1" flipV="1">
            <a:off x="8110464" y="905615"/>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p:cNvSpPr txBox="1"/>
          <p:nvPr/>
        </p:nvSpPr>
        <p:spPr>
          <a:xfrm>
            <a:off x="17584" y="4003432"/>
            <a:ext cx="1808831"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the reference to part of a previously developed branch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2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525907" flipH="1" flipV="1">
            <a:off x="-33207" y="3073486"/>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0" y="0"/>
            <a:ext cx="2775375" cy="307777"/>
          </a:xfrm>
          <a:prstGeom prst="rect">
            <a:avLst/>
          </a:prstGeom>
          <a:noFill/>
        </p:spPr>
        <p:txBody>
          <a:bodyPr wrap="none" rtlCol="0">
            <a:spAutoFit/>
          </a:bodyPr>
          <a:lstStyle/>
          <a:p>
            <a:r>
              <a:rPr lang="en-US" sz="1400" b="1" dirty="0" smtClean="0"/>
              <a:t>Analysis.BattStorage&amp;BldgRenders</a:t>
            </a:r>
            <a:endParaRPr lang="en-US" sz="1400" b="1" dirty="0"/>
          </a:p>
        </p:txBody>
      </p:sp>
    </p:spTree>
    <p:extLst>
      <p:ext uri="{BB962C8B-B14F-4D97-AF65-F5344CB8AC3E}">
        <p14:creationId xmlns:p14="http://schemas.microsoft.com/office/powerpoint/2010/main" val="2774253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76200"/>
            <a:ext cx="2666178" cy="461665"/>
          </a:xfrm>
          <a:prstGeom prst="rect">
            <a:avLst/>
          </a:prstGeom>
          <a:noFill/>
          <a:ln>
            <a:solidFill>
              <a:schemeClr val="tx1"/>
            </a:solidFill>
          </a:ln>
        </p:spPr>
        <p:txBody>
          <a:bodyPr wrap="none" rtlCol="0">
            <a:spAutoFit/>
          </a:bodyPr>
          <a:lstStyle/>
          <a:p>
            <a:pPr algn="ctr"/>
            <a:r>
              <a:rPr lang="en-US" sz="1200" dirty="0" smtClean="0"/>
              <a:t>Solar Panel Analysis for Community Hall</a:t>
            </a:r>
          </a:p>
          <a:p>
            <a:pPr algn="ctr"/>
            <a:r>
              <a:rPr lang="en-US" sz="1200" dirty="0" smtClean="0"/>
              <a:t>Analysis.</a:t>
            </a:r>
            <a:endParaRPr lang="en-US" sz="1200" dirty="0"/>
          </a:p>
        </p:txBody>
      </p:sp>
      <p:sp>
        <p:nvSpPr>
          <p:cNvPr id="9" name="TextBox 8"/>
          <p:cNvSpPr txBox="1"/>
          <p:nvPr/>
        </p:nvSpPr>
        <p:spPr>
          <a:xfrm>
            <a:off x="2831687" y="2057400"/>
            <a:ext cx="685800" cy="646331"/>
          </a:xfrm>
          <a:prstGeom prst="rect">
            <a:avLst/>
          </a:prstGeom>
          <a:noFill/>
          <a:ln>
            <a:solidFill>
              <a:schemeClr val="tx1"/>
            </a:solidFill>
          </a:ln>
        </p:spPr>
        <p:txBody>
          <a:bodyPr wrap="square" rtlCol="0">
            <a:spAutoFit/>
          </a:bodyPr>
          <a:lstStyle/>
          <a:p>
            <a:pPr algn="ctr"/>
            <a:r>
              <a:rPr lang="en-US" sz="1200" dirty="0"/>
              <a:t>Battery Storage </a:t>
            </a:r>
            <a:r>
              <a:rPr lang="en-US" sz="1200" dirty="0" smtClean="0"/>
              <a:t>Options</a:t>
            </a:r>
            <a:endParaRPr lang="en-US" sz="1200" dirty="0"/>
          </a:p>
        </p:txBody>
      </p:sp>
      <p:sp>
        <p:nvSpPr>
          <p:cNvPr id="14" name="TextBox 13"/>
          <p:cNvSpPr txBox="1"/>
          <p:nvPr/>
        </p:nvSpPr>
        <p:spPr>
          <a:xfrm>
            <a:off x="5105400" y="2249269"/>
            <a:ext cx="1946702" cy="646331"/>
          </a:xfrm>
          <a:prstGeom prst="rect">
            <a:avLst/>
          </a:prstGeom>
          <a:noFill/>
          <a:ln>
            <a:solidFill>
              <a:schemeClr val="tx1"/>
            </a:solidFill>
          </a:ln>
        </p:spPr>
        <p:txBody>
          <a:bodyPr wrap="square" rtlCol="0">
            <a:spAutoFit/>
          </a:bodyPr>
          <a:lstStyle/>
          <a:p>
            <a:pPr algn="ctr"/>
            <a:r>
              <a:rPr lang="en-US" sz="1200" dirty="0"/>
              <a:t>Building Renderings with Solar Panels Installed for min 1 Top Panel Choice</a:t>
            </a:r>
          </a:p>
        </p:txBody>
      </p:sp>
      <p:sp>
        <p:nvSpPr>
          <p:cNvPr id="20" name="TextBox 19"/>
          <p:cNvSpPr txBox="1"/>
          <p:nvPr/>
        </p:nvSpPr>
        <p:spPr>
          <a:xfrm>
            <a:off x="285141" y="3017159"/>
            <a:ext cx="986214"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Electricity Costs</a:t>
            </a:r>
            <a:endParaRPr lang="en-US" sz="1200" dirty="0"/>
          </a:p>
        </p:txBody>
      </p:sp>
      <p:sp>
        <p:nvSpPr>
          <p:cNvPr id="21" name="TextBox 20"/>
          <p:cNvSpPr txBox="1"/>
          <p:nvPr/>
        </p:nvSpPr>
        <p:spPr>
          <a:xfrm>
            <a:off x="1676400" y="3024196"/>
            <a:ext cx="1176156" cy="461665"/>
          </a:xfrm>
          <a:prstGeom prst="rect">
            <a:avLst/>
          </a:prstGeom>
          <a:noFill/>
          <a:ln>
            <a:solidFill>
              <a:schemeClr val="tx1"/>
            </a:solidFill>
          </a:ln>
        </p:spPr>
        <p:txBody>
          <a:bodyPr wrap="none" rtlCol="0">
            <a:spAutoFit/>
          </a:bodyPr>
          <a:lstStyle/>
          <a:p>
            <a:pPr algn="ctr"/>
            <a:r>
              <a:rPr lang="en-US" sz="1200" dirty="0"/>
              <a:t>“Excess” Energy</a:t>
            </a:r>
          </a:p>
          <a:p>
            <a:pPr algn="ctr"/>
            <a:r>
              <a:rPr lang="en-US" sz="1200" dirty="0"/>
              <a:t>Generation</a:t>
            </a:r>
          </a:p>
        </p:txBody>
      </p:sp>
      <p:sp>
        <p:nvSpPr>
          <p:cNvPr id="22" name="TextBox 21"/>
          <p:cNvSpPr txBox="1"/>
          <p:nvPr/>
        </p:nvSpPr>
        <p:spPr>
          <a:xfrm>
            <a:off x="933114" y="4579203"/>
            <a:ext cx="1886286" cy="830997"/>
          </a:xfrm>
          <a:prstGeom prst="rect">
            <a:avLst/>
          </a:prstGeom>
          <a:solidFill>
            <a:srgbClr val="C1E49A"/>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a:t>Battery </a:t>
            </a:r>
            <a:r>
              <a:rPr lang="en-US" sz="1200" dirty="0" smtClean="0"/>
              <a:t>Storage Capacity</a:t>
            </a:r>
          </a:p>
          <a:p>
            <a:pPr marL="171450" indent="-171450">
              <a:buFont typeface="Arial" panose="020B0604020202020204" pitchFamily="34" charset="0"/>
              <a:buChar char="•"/>
            </a:pPr>
            <a:r>
              <a:rPr lang="en-US" sz="1200" dirty="0" smtClean="0"/>
              <a:t>Battery Charging Rate</a:t>
            </a:r>
          </a:p>
          <a:p>
            <a:pPr marL="171450" indent="-171450">
              <a:buFont typeface="Arial" panose="020B0604020202020204" pitchFamily="34" charset="0"/>
              <a:buChar char="•"/>
            </a:pPr>
            <a:r>
              <a:rPr lang="en-US" sz="1200" dirty="0" smtClean="0"/>
              <a:t>Battery Discharging Rate</a:t>
            </a:r>
          </a:p>
          <a:p>
            <a:pPr marL="171450" indent="-171450">
              <a:buFont typeface="Arial" panose="020B0604020202020204" pitchFamily="34" charset="0"/>
              <a:buChar char="•"/>
            </a:pPr>
            <a:r>
              <a:rPr lang="en-US" sz="1200" dirty="0" smtClean="0"/>
              <a:t>Battery Efficiencies</a:t>
            </a:r>
          </a:p>
        </p:txBody>
      </p:sp>
      <p:sp>
        <p:nvSpPr>
          <p:cNvPr id="26" name="TextBox 25"/>
          <p:cNvSpPr txBox="1"/>
          <p:nvPr/>
        </p:nvSpPr>
        <p:spPr>
          <a:xfrm>
            <a:off x="67426" y="3752715"/>
            <a:ext cx="1808831" cy="646331"/>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p>
          <a:p>
            <a:pPr algn="ctr"/>
            <a:r>
              <a:rPr lang="en-US" sz="1200" dirty="0" smtClean="0"/>
              <a:t>Analysis.3Panels.PanelList</a:t>
            </a:r>
            <a:endParaRPr lang="en-US" sz="1200" dirty="0"/>
          </a:p>
        </p:txBody>
      </p:sp>
      <p:sp>
        <p:nvSpPr>
          <p:cNvPr id="27" name="TextBox 26"/>
          <p:cNvSpPr txBox="1"/>
          <p:nvPr/>
        </p:nvSpPr>
        <p:spPr>
          <a:xfrm>
            <a:off x="3028777" y="3024196"/>
            <a:ext cx="2762423" cy="1754326"/>
          </a:xfrm>
          <a:prstGeom prst="rect">
            <a:avLst/>
          </a:prstGeom>
          <a:solidFill>
            <a:srgbClr val="FFFFCC"/>
          </a:solidFill>
          <a:ln>
            <a:solidFill>
              <a:schemeClr val="tx1"/>
            </a:solidFill>
          </a:ln>
        </p:spPr>
        <p:txBody>
          <a:bodyPr wrap="none" rtlCol="0">
            <a:spAutoFit/>
          </a:bodyPr>
          <a:lstStyle/>
          <a:p>
            <a:pPr marL="171450" indent="-171450">
              <a:buFont typeface="Arial" panose="020B0604020202020204" pitchFamily="34" charset="0"/>
              <a:buChar char="•"/>
            </a:pPr>
            <a:r>
              <a:rPr lang="en-US" sz="1200" dirty="0" smtClean="0"/>
              <a:t>Battery size</a:t>
            </a:r>
          </a:p>
          <a:p>
            <a:pPr marL="171450" indent="-171450">
              <a:buFont typeface="Arial" panose="020B0604020202020204" pitchFamily="34" charset="0"/>
              <a:buChar char="•"/>
            </a:pPr>
            <a:r>
              <a:rPr lang="en-US" sz="1200" dirty="0" smtClean="0"/>
              <a:t>Building battery storage potential</a:t>
            </a:r>
          </a:p>
          <a:p>
            <a:pPr marL="171450" indent="-171450">
              <a:buFont typeface="Arial" panose="020B0604020202020204" pitchFamily="34" charset="0"/>
              <a:buChar char="•"/>
            </a:pPr>
            <a:r>
              <a:rPr lang="en-US" sz="1200" dirty="0" smtClean="0"/>
              <a:t>Safety</a:t>
            </a:r>
          </a:p>
          <a:p>
            <a:pPr marL="171450" indent="-171450">
              <a:buFont typeface="Arial" panose="020B0604020202020204" pitchFamily="34" charset="0"/>
              <a:buChar char="•"/>
            </a:pPr>
            <a:r>
              <a:rPr lang="en-US" sz="1200" dirty="0" smtClean="0"/>
              <a:t>Installation Costs, </a:t>
            </a:r>
          </a:p>
          <a:p>
            <a:pPr marL="171450" indent="-171450">
              <a:buFont typeface="Arial" panose="020B0604020202020204" pitchFamily="34" charset="0"/>
              <a:buChar char="•"/>
            </a:pPr>
            <a:r>
              <a:rPr lang="en-US" sz="1200" dirty="0" smtClean="0"/>
              <a:t>Installation Procedures / Wiring</a:t>
            </a:r>
          </a:p>
          <a:p>
            <a:pPr marL="171450" indent="-171450">
              <a:buFont typeface="Arial" panose="020B0604020202020204" pitchFamily="34" charset="0"/>
              <a:buChar char="•"/>
            </a:pPr>
            <a:r>
              <a:rPr lang="en-US" sz="1200" dirty="0" smtClean="0"/>
              <a:t>Maintenance</a:t>
            </a:r>
          </a:p>
          <a:p>
            <a:pPr marL="171450" indent="-171450">
              <a:buFont typeface="Arial" panose="020B0604020202020204" pitchFamily="34" charset="0"/>
              <a:buChar char="•"/>
            </a:pPr>
            <a:r>
              <a:rPr lang="en-US" sz="1200" dirty="0" smtClean="0"/>
              <a:t>Battery </a:t>
            </a:r>
            <a:r>
              <a:rPr lang="en-US" sz="1200" dirty="0"/>
              <a:t>Lifetime </a:t>
            </a:r>
            <a:r>
              <a:rPr lang="en-US" sz="1200" dirty="0" smtClean="0"/>
              <a:t>Costs</a:t>
            </a:r>
          </a:p>
          <a:p>
            <a:pPr marL="171450" indent="-171450">
              <a:buFont typeface="Arial" panose="020B0604020202020204" pitchFamily="34" charset="0"/>
              <a:buChar char="•"/>
            </a:pPr>
            <a:r>
              <a:rPr lang="en-US" sz="1200" dirty="0" smtClean="0"/>
              <a:t>Battery Lifetime Environmental Impact</a:t>
            </a:r>
          </a:p>
          <a:p>
            <a:pPr marL="171450" indent="-171450">
              <a:buFont typeface="Arial" panose="020B0604020202020204" pitchFamily="34" charset="0"/>
              <a:buChar char="•"/>
            </a:pPr>
            <a:r>
              <a:rPr lang="en-US" sz="1200" dirty="0" smtClean="0"/>
              <a:t>Battery Monitor Capability</a:t>
            </a:r>
          </a:p>
        </p:txBody>
      </p:sp>
      <p:sp>
        <p:nvSpPr>
          <p:cNvPr id="28" name="TextBox 27"/>
          <p:cNvSpPr txBox="1"/>
          <p:nvPr/>
        </p:nvSpPr>
        <p:spPr>
          <a:xfrm>
            <a:off x="2959305" y="5191145"/>
            <a:ext cx="1700658" cy="276999"/>
          </a:xfrm>
          <a:prstGeom prst="rect">
            <a:avLst/>
          </a:prstGeom>
          <a:noFill/>
          <a:ln>
            <a:solidFill>
              <a:schemeClr val="tx1"/>
            </a:solidFill>
          </a:ln>
        </p:spPr>
        <p:txBody>
          <a:bodyPr wrap="none" rtlCol="0">
            <a:spAutoFit/>
          </a:bodyPr>
          <a:lstStyle/>
          <a:p>
            <a:pPr algn="ctr"/>
            <a:r>
              <a:rPr lang="en-US" sz="1200" dirty="0" smtClean="0"/>
              <a:t>Contact Battery Vendors</a:t>
            </a:r>
            <a:endParaRPr lang="en-US" sz="1200" dirty="0"/>
          </a:p>
        </p:txBody>
      </p:sp>
      <p:sp>
        <p:nvSpPr>
          <p:cNvPr id="29" name="TextBox 28"/>
          <p:cNvSpPr txBox="1"/>
          <p:nvPr/>
        </p:nvSpPr>
        <p:spPr>
          <a:xfrm>
            <a:off x="2277708" y="5667814"/>
            <a:ext cx="2098331" cy="276999"/>
          </a:xfrm>
          <a:prstGeom prst="rect">
            <a:avLst/>
          </a:prstGeom>
          <a:noFill/>
          <a:ln>
            <a:solidFill>
              <a:schemeClr val="tx1"/>
            </a:solidFill>
          </a:ln>
        </p:spPr>
        <p:txBody>
          <a:bodyPr wrap="none" rtlCol="0">
            <a:spAutoFit/>
          </a:bodyPr>
          <a:lstStyle/>
          <a:p>
            <a:pPr algn="ctr"/>
            <a:r>
              <a:rPr lang="en-US" sz="1200" dirty="0" smtClean="0"/>
              <a:t>Find potential batteries on-line</a:t>
            </a:r>
            <a:endParaRPr lang="en-US" sz="1200" dirty="0"/>
          </a:p>
        </p:txBody>
      </p:sp>
      <p:sp>
        <p:nvSpPr>
          <p:cNvPr id="30" name="TextBox 29"/>
          <p:cNvSpPr txBox="1"/>
          <p:nvPr/>
        </p:nvSpPr>
        <p:spPr>
          <a:xfrm>
            <a:off x="1557559" y="6145612"/>
            <a:ext cx="1819589" cy="461665"/>
          </a:xfrm>
          <a:prstGeom prst="rect">
            <a:avLst/>
          </a:prstGeom>
          <a:noFill/>
          <a:ln>
            <a:solidFill>
              <a:schemeClr val="tx1"/>
            </a:solidFill>
          </a:ln>
        </p:spPr>
        <p:txBody>
          <a:bodyPr wrap="square" rtlCol="0">
            <a:spAutoFit/>
          </a:bodyPr>
          <a:lstStyle/>
          <a:p>
            <a:pPr algn="ctr"/>
            <a:r>
              <a:rPr lang="en-US" sz="1200" dirty="0" smtClean="0"/>
              <a:t>Is there an available expertise resource?</a:t>
            </a:r>
            <a:endParaRPr lang="en-US" sz="1200" dirty="0"/>
          </a:p>
        </p:txBody>
      </p:sp>
      <p:sp>
        <p:nvSpPr>
          <p:cNvPr id="31" name="TextBox 30"/>
          <p:cNvSpPr txBox="1"/>
          <p:nvPr/>
        </p:nvSpPr>
        <p:spPr>
          <a:xfrm>
            <a:off x="4843868" y="5167699"/>
            <a:ext cx="1112317" cy="646331"/>
          </a:xfrm>
          <a:prstGeom prst="rect">
            <a:avLst/>
          </a:prstGeom>
          <a:noFill/>
          <a:ln>
            <a:solidFill>
              <a:schemeClr val="tx1"/>
            </a:solidFill>
          </a:ln>
        </p:spPr>
        <p:txBody>
          <a:bodyPr wrap="square" rtlCol="0">
            <a:spAutoFit/>
          </a:bodyPr>
          <a:lstStyle/>
          <a:p>
            <a:pPr algn="ctr"/>
            <a:r>
              <a:rPr lang="en-US" sz="1200" dirty="0" smtClean="0"/>
              <a:t>Contact Installation Contractors</a:t>
            </a:r>
            <a:endParaRPr lang="en-US" sz="1200" dirty="0"/>
          </a:p>
        </p:txBody>
      </p:sp>
      <p:sp>
        <p:nvSpPr>
          <p:cNvPr id="33" name="TextBox 32"/>
          <p:cNvSpPr txBox="1"/>
          <p:nvPr/>
        </p:nvSpPr>
        <p:spPr>
          <a:xfrm>
            <a:off x="5941627" y="4114800"/>
            <a:ext cx="1449773" cy="830997"/>
          </a:xfrm>
          <a:prstGeom prst="rect">
            <a:avLst/>
          </a:prstGeom>
          <a:noFill/>
          <a:ln>
            <a:solidFill>
              <a:schemeClr val="tx1"/>
            </a:solidFill>
          </a:ln>
        </p:spPr>
        <p:txBody>
          <a:bodyPr wrap="square" rtlCol="0">
            <a:spAutoFit/>
          </a:bodyPr>
          <a:lstStyle/>
          <a:p>
            <a:pPr algn="ctr"/>
            <a:r>
              <a:rPr lang="en-US" sz="1200" dirty="0"/>
              <a:t>Where can we get help / resources from to create these renderings?</a:t>
            </a:r>
          </a:p>
        </p:txBody>
      </p:sp>
      <p:sp>
        <p:nvSpPr>
          <p:cNvPr id="34" name="TextBox 33"/>
          <p:cNvSpPr txBox="1"/>
          <p:nvPr/>
        </p:nvSpPr>
        <p:spPr>
          <a:xfrm>
            <a:off x="7720974" y="5122984"/>
            <a:ext cx="1221173" cy="646331"/>
          </a:xfrm>
          <a:prstGeom prst="rect">
            <a:avLst/>
          </a:prstGeom>
          <a:noFill/>
          <a:ln>
            <a:solidFill>
              <a:schemeClr val="tx1"/>
            </a:solidFill>
          </a:ln>
        </p:spPr>
        <p:txBody>
          <a:bodyPr wrap="square" rtlCol="0">
            <a:spAutoFit/>
          </a:bodyPr>
          <a:lstStyle/>
          <a:p>
            <a:pPr algn="ctr"/>
            <a:r>
              <a:rPr lang="en-US" sz="1200" dirty="0"/>
              <a:t>What Building Perspectives are Required?</a:t>
            </a:r>
          </a:p>
        </p:txBody>
      </p:sp>
      <p:sp>
        <p:nvSpPr>
          <p:cNvPr id="35" name="TextBox 34"/>
          <p:cNvSpPr txBox="1"/>
          <p:nvPr/>
        </p:nvSpPr>
        <p:spPr>
          <a:xfrm>
            <a:off x="7746891" y="3891214"/>
            <a:ext cx="1251988" cy="1015663"/>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Look on the building</a:t>
            </a:r>
          </a:p>
          <a:p>
            <a:pPr marL="171450" indent="-171450">
              <a:buFont typeface="Arial" panose="020B0604020202020204" pitchFamily="34" charset="0"/>
              <a:buChar char="•"/>
            </a:pPr>
            <a:r>
              <a:rPr lang="en-US" sz="1200" dirty="0"/>
              <a:t>Fit within the neighboring buildings </a:t>
            </a:r>
          </a:p>
        </p:txBody>
      </p:sp>
      <p:sp>
        <p:nvSpPr>
          <p:cNvPr id="36" name="TextBox 35"/>
          <p:cNvSpPr txBox="1"/>
          <p:nvPr/>
        </p:nvSpPr>
        <p:spPr>
          <a:xfrm>
            <a:off x="6781801" y="3043535"/>
            <a:ext cx="2362200" cy="646331"/>
          </a:xfrm>
          <a:prstGeom prst="rect">
            <a:avLst/>
          </a:prstGeom>
          <a:noFill/>
          <a:ln>
            <a:solidFill>
              <a:schemeClr val="tx1"/>
            </a:solidFill>
          </a:ln>
        </p:spPr>
        <p:txBody>
          <a:bodyPr wrap="square" rtlCol="0">
            <a:spAutoFit/>
          </a:bodyPr>
          <a:lstStyle/>
          <a:p>
            <a:pPr algn="ctr"/>
            <a:r>
              <a:rPr lang="en-US" sz="1200" dirty="0"/>
              <a:t>Adjust Calc. # of Panels on Building &amp; Their Location to meet </a:t>
            </a:r>
            <a:r>
              <a:rPr lang="en-US" sz="1200" dirty="0" smtClean="0"/>
              <a:t>Code</a:t>
            </a:r>
          </a:p>
          <a:p>
            <a:pPr algn="ctr"/>
            <a:r>
              <a:rPr lang="en-US" sz="1200" dirty="0" smtClean="0"/>
              <a:t>Analysis.3Panels.PanelList</a:t>
            </a:r>
            <a:endParaRPr lang="en-US" sz="1200" dirty="0"/>
          </a:p>
        </p:txBody>
      </p:sp>
      <p:sp>
        <p:nvSpPr>
          <p:cNvPr id="37" name="TextBox 36"/>
          <p:cNvSpPr txBox="1"/>
          <p:nvPr/>
        </p:nvSpPr>
        <p:spPr>
          <a:xfrm>
            <a:off x="6079040" y="5928675"/>
            <a:ext cx="1906044" cy="830997"/>
          </a:xfrm>
          <a:prstGeom prst="rect">
            <a:avLst/>
          </a:prstGeom>
          <a:noFill/>
          <a:ln>
            <a:solidFill>
              <a:schemeClr val="tx1"/>
            </a:solidFill>
          </a:ln>
        </p:spPr>
        <p:txBody>
          <a:bodyPr wrap="square" rtlCol="0">
            <a:spAutoFit/>
          </a:bodyPr>
          <a:lstStyle/>
          <a:p>
            <a:pPr algn="ctr"/>
            <a:r>
              <a:rPr lang="en-US" sz="1200" dirty="0"/>
              <a:t>What </a:t>
            </a:r>
            <a:r>
              <a:rPr lang="en-US" sz="1200" dirty="0" smtClean="0"/>
              <a:t>expertise and other resources are available to answer these questions / develop this criteria?</a:t>
            </a:r>
            <a:endParaRPr lang="en-US" sz="1200" dirty="0"/>
          </a:p>
        </p:txBody>
      </p:sp>
      <p:cxnSp>
        <p:nvCxnSpPr>
          <p:cNvPr id="3" name="Elbow Connector 2"/>
          <p:cNvCxnSpPr>
            <a:stCxn id="4" idx="2"/>
            <a:endCxn id="9" idx="0"/>
          </p:cNvCxnSpPr>
          <p:nvPr/>
        </p:nvCxnSpPr>
        <p:spPr>
          <a:xfrm rot="5400000">
            <a:off x="3132371" y="580081"/>
            <a:ext cx="1519535" cy="1435102"/>
          </a:xfrm>
          <a:prstGeom prst="bentConnector3">
            <a:avLst>
              <a:gd name="adj1" fmla="val 91887"/>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2"/>
            <a:endCxn id="14" idx="0"/>
          </p:cNvCxnSpPr>
          <p:nvPr/>
        </p:nvCxnSpPr>
        <p:spPr>
          <a:xfrm rot="16200000" flipH="1">
            <a:off x="4488518" y="659036"/>
            <a:ext cx="1711404" cy="1469062"/>
          </a:xfrm>
          <a:prstGeom prst="bentConnector3">
            <a:avLst>
              <a:gd name="adj1" fmla="val 81429"/>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4" idx="3"/>
            <a:endCxn id="36" idx="0"/>
          </p:cNvCxnSpPr>
          <p:nvPr/>
        </p:nvCxnSpPr>
        <p:spPr>
          <a:xfrm>
            <a:off x="7052102" y="2572435"/>
            <a:ext cx="910799" cy="471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6" idx="2"/>
            <a:endCxn id="35" idx="0"/>
          </p:cNvCxnSpPr>
          <p:nvPr/>
        </p:nvCxnSpPr>
        <p:spPr>
          <a:xfrm rot="16200000" flipH="1">
            <a:off x="8067219" y="3585548"/>
            <a:ext cx="201348" cy="4099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5" idx="2"/>
            <a:endCxn id="34" idx="0"/>
          </p:cNvCxnSpPr>
          <p:nvPr/>
        </p:nvCxnSpPr>
        <p:spPr>
          <a:xfrm rot="5400000">
            <a:off x="8244170" y="4994268"/>
            <a:ext cx="216107" cy="413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2"/>
            <a:endCxn id="37" idx="0"/>
          </p:cNvCxnSpPr>
          <p:nvPr/>
        </p:nvCxnSpPr>
        <p:spPr>
          <a:xfrm rot="16200000" flipH="1">
            <a:off x="6357849" y="5254462"/>
            <a:ext cx="982878" cy="3655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4" idx="1"/>
            <a:endCxn id="37" idx="0"/>
          </p:cNvCxnSpPr>
          <p:nvPr/>
        </p:nvCxnSpPr>
        <p:spPr>
          <a:xfrm rot="10800000" flipV="1">
            <a:off x="7032062" y="5446149"/>
            <a:ext cx="688912" cy="482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33" idx="0"/>
          </p:cNvCxnSpPr>
          <p:nvPr/>
        </p:nvCxnSpPr>
        <p:spPr>
          <a:xfrm rot="16200000" flipH="1">
            <a:off x="5763032" y="3211318"/>
            <a:ext cx="1219200" cy="5877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2"/>
            <a:endCxn id="31" idx="0"/>
          </p:cNvCxnSpPr>
          <p:nvPr/>
        </p:nvCxnSpPr>
        <p:spPr>
          <a:xfrm rot="16200000" flipH="1">
            <a:off x="4710420" y="4478091"/>
            <a:ext cx="389177" cy="990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7" idx="2"/>
            <a:endCxn id="28" idx="0"/>
          </p:cNvCxnSpPr>
          <p:nvPr/>
        </p:nvCxnSpPr>
        <p:spPr>
          <a:xfrm rot="5400000">
            <a:off x="3903501" y="4684656"/>
            <a:ext cx="412623" cy="6003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8" idx="2"/>
            <a:endCxn id="29" idx="0"/>
          </p:cNvCxnSpPr>
          <p:nvPr/>
        </p:nvCxnSpPr>
        <p:spPr>
          <a:xfrm rot="5400000">
            <a:off x="3468419" y="5326599"/>
            <a:ext cx="199670" cy="4827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a:endCxn id="30" idx="0"/>
          </p:cNvCxnSpPr>
          <p:nvPr/>
        </p:nvCxnSpPr>
        <p:spPr>
          <a:xfrm rot="5400000">
            <a:off x="2796715" y="5615452"/>
            <a:ext cx="200799" cy="8595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9" idx="2"/>
            <a:endCxn id="27" idx="0"/>
          </p:cNvCxnSpPr>
          <p:nvPr/>
        </p:nvCxnSpPr>
        <p:spPr>
          <a:xfrm rot="16200000" flipH="1">
            <a:off x="3632056" y="2246262"/>
            <a:ext cx="320465" cy="12354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9" idx="2"/>
            <a:endCxn id="21" idx="0"/>
          </p:cNvCxnSpPr>
          <p:nvPr/>
        </p:nvCxnSpPr>
        <p:spPr>
          <a:xfrm rot="5400000">
            <a:off x="2559301" y="2408909"/>
            <a:ext cx="320465" cy="9101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9" idx="2"/>
            <a:endCxn id="20" idx="0"/>
          </p:cNvCxnSpPr>
          <p:nvPr/>
        </p:nvCxnSpPr>
        <p:spPr>
          <a:xfrm rot="5400000">
            <a:off x="1819704" y="1662276"/>
            <a:ext cx="313428" cy="23963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21" idx="2"/>
            <a:endCxn id="26" idx="0"/>
          </p:cNvCxnSpPr>
          <p:nvPr/>
        </p:nvCxnSpPr>
        <p:spPr>
          <a:xfrm rot="5400000">
            <a:off x="1484733" y="2972970"/>
            <a:ext cx="266854" cy="12926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21" idx="2"/>
          </p:cNvCxnSpPr>
          <p:nvPr/>
        </p:nvCxnSpPr>
        <p:spPr>
          <a:xfrm rot="16200000" flipH="1">
            <a:off x="1880967" y="3869372"/>
            <a:ext cx="1093345" cy="32632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0" y="0"/>
            <a:ext cx="2775375" cy="307777"/>
          </a:xfrm>
          <a:prstGeom prst="rect">
            <a:avLst/>
          </a:prstGeom>
          <a:noFill/>
        </p:spPr>
        <p:txBody>
          <a:bodyPr wrap="none" rtlCol="0">
            <a:spAutoFit/>
          </a:bodyPr>
          <a:lstStyle/>
          <a:p>
            <a:r>
              <a:rPr lang="en-US" sz="1400" b="1" dirty="0" smtClean="0"/>
              <a:t>Analysis.BattStorage&amp;BldgRenders</a:t>
            </a:r>
            <a:endParaRPr lang="en-US" sz="1400" b="1" dirty="0"/>
          </a:p>
        </p:txBody>
      </p:sp>
      <p:sp>
        <p:nvSpPr>
          <p:cNvPr id="7" name="TextBox 6"/>
          <p:cNvSpPr txBox="1"/>
          <p:nvPr/>
        </p:nvSpPr>
        <p:spPr>
          <a:xfrm>
            <a:off x="17930" y="486849"/>
            <a:ext cx="4630778"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There seems to be a lot of work and a lot of unknowns for these deliverables. Since they’re not as central of a priority for your stakeholder, you can work out an agreement with your stakeholder to cut these from the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7" name="TextBox 46"/>
          <p:cNvSpPr txBox="1"/>
          <p:nvPr/>
        </p:nvSpPr>
        <p:spPr>
          <a:xfrm>
            <a:off x="4876800" y="628471"/>
            <a:ext cx="4228627" cy="1200329"/>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the dashed line to show these were cut from the scope. Don’t throw this away as it may be a good place to start for your next phase.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8"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90751" flipH="1" flipV="1">
            <a:off x="6067006" y="1385057"/>
            <a:ext cx="781401" cy="8703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92" y="1850685"/>
            <a:ext cx="2646660" cy="646331"/>
          </a:xfrm>
          <a:prstGeom prst="rect">
            <a:avLst/>
          </a:prstGeom>
        </p:spPr>
        <p:txBody>
          <a:bodyPr wrap="square">
            <a:sp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project scope for this phase of the work.</a:t>
            </a:r>
          </a:p>
        </p:txBody>
      </p:sp>
    </p:spTree>
    <p:extLst>
      <p:ext uri="{BB962C8B-B14F-4D97-AF65-F5344CB8AC3E}">
        <p14:creationId xmlns:p14="http://schemas.microsoft.com/office/powerpoint/2010/main" val="130827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19150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now, you’re done! Well at least well enough to get started with the next steps of your work, and assigning tasks among team members. Now is a great time to translate all of your slides into a timeline. You may likely find a few more tasks / deliverables, performance criteria, needed data and questions  in doing so as you review your work here.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TextBox 43"/>
          <p:cNvSpPr txBox="1"/>
          <p:nvPr/>
        </p:nvSpPr>
        <p:spPr>
          <a:xfrm>
            <a:off x="457200" y="2027872"/>
            <a:ext cx="8191500" cy="2585323"/>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 out the Timeline Guide on how to create a timeline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There is some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overlap in the themes and steps in the timeline guide with what is discussed in this guide, and so you may be able to replace some timeline Steps (such as determining subtasks) with the work that you have already done here</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could also translate your question tree here to a PERT Chart or you can combine your question tree into one large complete one and possibly color code it as well. Either way, make sure you also read Defining Deliverables and all of its Tips section so you’ll create your own question tree as effectively as possible.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7032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67760" y="1214768"/>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2914420" y="1881513"/>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1258287" y="3339405"/>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10" name="TextBox 9"/>
          <p:cNvSpPr txBox="1"/>
          <p:nvPr/>
        </p:nvSpPr>
        <p:spPr>
          <a:xfrm>
            <a:off x="3584819" y="302182"/>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11" name="TextBox 10"/>
          <p:cNvSpPr txBox="1"/>
          <p:nvPr/>
        </p:nvSpPr>
        <p:spPr>
          <a:xfrm>
            <a:off x="1690928" y="2622747"/>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6" name="TextBox 15"/>
          <p:cNvSpPr txBox="1"/>
          <p:nvPr/>
        </p:nvSpPr>
        <p:spPr>
          <a:xfrm>
            <a:off x="5648378" y="2282040"/>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4114627" y="2737913"/>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4457545" y="1882951"/>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6560805" y="3107245"/>
            <a:ext cx="1297373"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sp>
        <p:nvSpPr>
          <p:cNvPr id="3" name="TextBox 2"/>
          <p:cNvSpPr txBox="1"/>
          <p:nvPr/>
        </p:nvSpPr>
        <p:spPr>
          <a:xfrm>
            <a:off x="457200" y="381000"/>
            <a:ext cx="2333094"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rPr>
              <a:t>Determining the Top 3 Panel Choices seems like it has a lot of important tasks going into it, so let’s just explore this branch for a bit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Andalus" panose="02020603050405020304" pitchFamily="18" charset="-78"/>
            </a:endParaRPr>
          </a:p>
        </p:txBody>
      </p:sp>
      <p:sp>
        <p:nvSpPr>
          <p:cNvPr id="24" name="TextBox 23"/>
          <p:cNvSpPr txBox="1"/>
          <p:nvPr/>
        </p:nvSpPr>
        <p:spPr>
          <a:xfrm>
            <a:off x="0" y="0"/>
            <a:ext cx="1419106" cy="307777"/>
          </a:xfrm>
          <a:prstGeom prst="rect">
            <a:avLst/>
          </a:prstGeom>
          <a:noFill/>
        </p:spPr>
        <p:txBody>
          <a:bodyPr wrap="none" rtlCol="0">
            <a:spAutoFit/>
          </a:bodyPr>
          <a:lstStyle/>
          <a:p>
            <a:r>
              <a:rPr lang="en-US" sz="1400" b="1" dirty="0" smtClean="0"/>
              <a:t>Analysis.3Panels</a:t>
            </a:r>
            <a:endParaRPr lang="en-US" sz="1400" b="1" dirty="0"/>
          </a:p>
        </p:txBody>
      </p:sp>
      <p:cxnSp>
        <p:nvCxnSpPr>
          <p:cNvPr id="4" name="Elbow Connector 3"/>
          <p:cNvCxnSpPr>
            <a:stCxn id="10" idx="2"/>
            <a:endCxn id="5" idx="0"/>
          </p:cNvCxnSpPr>
          <p:nvPr/>
        </p:nvCxnSpPr>
        <p:spPr>
          <a:xfrm rot="5400000">
            <a:off x="3981501" y="1081640"/>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2"/>
            <a:endCxn id="7" idx="0"/>
          </p:cNvCxnSpPr>
          <p:nvPr/>
        </p:nvCxnSpPr>
        <p:spPr>
          <a:xfrm rot="5400000">
            <a:off x="3604725" y="1371611"/>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8" idx="0"/>
            <a:endCxn id="5" idx="2"/>
          </p:cNvCxnSpPr>
          <p:nvPr/>
        </p:nvCxnSpPr>
        <p:spPr>
          <a:xfrm rot="16200000" flipV="1">
            <a:off x="4407195" y="1383865"/>
            <a:ext cx="206518" cy="7916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8" idx="3"/>
            <a:endCxn id="16" idx="0"/>
          </p:cNvCxnSpPr>
          <p:nvPr/>
        </p:nvCxnSpPr>
        <p:spPr>
          <a:xfrm>
            <a:off x="5355015" y="2113784"/>
            <a:ext cx="817299" cy="1682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2"/>
            <a:endCxn id="17" idx="0"/>
          </p:cNvCxnSpPr>
          <p:nvPr/>
        </p:nvCxnSpPr>
        <p:spPr>
          <a:xfrm rot="5400000">
            <a:off x="4638149" y="2469781"/>
            <a:ext cx="393297" cy="142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3"/>
            <a:endCxn id="19" idx="0"/>
          </p:cNvCxnSpPr>
          <p:nvPr/>
        </p:nvCxnSpPr>
        <p:spPr>
          <a:xfrm>
            <a:off x="6696250" y="2605206"/>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 idx="1"/>
            <a:endCxn id="11" idx="0"/>
          </p:cNvCxnSpPr>
          <p:nvPr/>
        </p:nvCxnSpPr>
        <p:spPr>
          <a:xfrm rot="10800000" flipV="1">
            <a:off x="2495416" y="2112345"/>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2"/>
            <a:endCxn id="8" idx="0"/>
          </p:cNvCxnSpPr>
          <p:nvPr/>
        </p:nvCxnSpPr>
        <p:spPr>
          <a:xfrm rot="5400000">
            <a:off x="2111799" y="2955788"/>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0" y="1418272"/>
            <a:ext cx="182880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the branch is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labeled for easy referencing later 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TextBox 23"/>
          <p:cNvSpPr txBox="1"/>
          <p:nvPr/>
        </p:nvSpPr>
        <p:spPr>
          <a:xfrm>
            <a:off x="0" y="0"/>
            <a:ext cx="1419106" cy="307777"/>
          </a:xfrm>
          <a:prstGeom prst="rect">
            <a:avLst/>
          </a:prstGeom>
          <a:noFill/>
        </p:spPr>
        <p:txBody>
          <a:bodyPr wrap="none" rtlCol="0">
            <a:spAutoFit/>
          </a:bodyPr>
          <a:lstStyle/>
          <a:p>
            <a:r>
              <a:rPr lang="en-US" sz="1400" b="1" dirty="0" smtClean="0"/>
              <a:t>Analysis.3Panels</a:t>
            </a:r>
            <a:endParaRPr lang="en-US" sz="1400" b="1" dirty="0"/>
          </a:p>
        </p:txBody>
      </p:sp>
      <p:pic>
        <p:nvPicPr>
          <p:cNvPr id="102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77985">
            <a:off x="37504" y="253540"/>
            <a:ext cx="964665" cy="10744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94424" y="3962400"/>
            <a:ext cx="2819996"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can give it any name you want. It’s just best to make sure it has a clear and unique meaning.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TextBox 14"/>
          <p:cNvSpPr txBox="1"/>
          <p:nvPr/>
        </p:nvSpPr>
        <p:spPr>
          <a:xfrm>
            <a:off x="3267760" y="1214768"/>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20" name="TextBox 19"/>
          <p:cNvSpPr txBox="1"/>
          <p:nvPr/>
        </p:nvSpPr>
        <p:spPr>
          <a:xfrm>
            <a:off x="2914420" y="1881513"/>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22" name="TextBox 21"/>
          <p:cNvSpPr txBox="1"/>
          <p:nvPr/>
        </p:nvSpPr>
        <p:spPr>
          <a:xfrm>
            <a:off x="1258287" y="3339405"/>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25" name="TextBox 24"/>
          <p:cNvSpPr txBox="1"/>
          <p:nvPr/>
        </p:nvSpPr>
        <p:spPr>
          <a:xfrm>
            <a:off x="3584819" y="302182"/>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26" name="TextBox 25"/>
          <p:cNvSpPr txBox="1"/>
          <p:nvPr/>
        </p:nvSpPr>
        <p:spPr>
          <a:xfrm>
            <a:off x="1690928" y="2622747"/>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27" name="TextBox 26"/>
          <p:cNvSpPr txBox="1"/>
          <p:nvPr/>
        </p:nvSpPr>
        <p:spPr>
          <a:xfrm>
            <a:off x="5648378" y="2282040"/>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28" name="TextBox 27"/>
          <p:cNvSpPr txBox="1"/>
          <p:nvPr/>
        </p:nvSpPr>
        <p:spPr>
          <a:xfrm>
            <a:off x="4114627" y="2737913"/>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29" name="TextBox 28"/>
          <p:cNvSpPr txBox="1"/>
          <p:nvPr/>
        </p:nvSpPr>
        <p:spPr>
          <a:xfrm>
            <a:off x="4457545" y="1882951"/>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30" name="TextBox 29"/>
          <p:cNvSpPr txBox="1"/>
          <p:nvPr/>
        </p:nvSpPr>
        <p:spPr>
          <a:xfrm>
            <a:off x="6560805" y="3107245"/>
            <a:ext cx="1297373" cy="461665"/>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cxnSp>
        <p:nvCxnSpPr>
          <p:cNvPr id="31" name="Elbow Connector 30"/>
          <p:cNvCxnSpPr>
            <a:stCxn id="25" idx="2"/>
            <a:endCxn id="15" idx="0"/>
          </p:cNvCxnSpPr>
          <p:nvPr/>
        </p:nvCxnSpPr>
        <p:spPr>
          <a:xfrm rot="5400000">
            <a:off x="3981501" y="1081640"/>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5" idx="2"/>
            <a:endCxn id="20" idx="0"/>
          </p:cNvCxnSpPr>
          <p:nvPr/>
        </p:nvCxnSpPr>
        <p:spPr>
          <a:xfrm rot="5400000">
            <a:off x="3604725" y="1371611"/>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0"/>
            <a:endCxn id="15" idx="2"/>
          </p:cNvCxnSpPr>
          <p:nvPr/>
        </p:nvCxnSpPr>
        <p:spPr>
          <a:xfrm rot="16200000" flipV="1">
            <a:off x="4407195" y="1383865"/>
            <a:ext cx="206518" cy="7916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9" idx="3"/>
            <a:endCxn id="27" idx="0"/>
          </p:cNvCxnSpPr>
          <p:nvPr/>
        </p:nvCxnSpPr>
        <p:spPr>
          <a:xfrm>
            <a:off x="5355015" y="2113784"/>
            <a:ext cx="817299" cy="1682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9" idx="2"/>
            <a:endCxn id="28" idx="0"/>
          </p:cNvCxnSpPr>
          <p:nvPr/>
        </p:nvCxnSpPr>
        <p:spPr>
          <a:xfrm rot="5400000">
            <a:off x="4638149" y="2469781"/>
            <a:ext cx="393297" cy="142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7" idx="3"/>
            <a:endCxn id="30" idx="0"/>
          </p:cNvCxnSpPr>
          <p:nvPr/>
        </p:nvCxnSpPr>
        <p:spPr>
          <a:xfrm>
            <a:off x="6696250" y="2605206"/>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0" idx="1"/>
            <a:endCxn id="26" idx="0"/>
          </p:cNvCxnSpPr>
          <p:nvPr/>
        </p:nvCxnSpPr>
        <p:spPr>
          <a:xfrm rot="10800000" flipV="1">
            <a:off x="2495416" y="2112345"/>
            <a:ext cx="419005" cy="510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6" idx="2"/>
            <a:endCxn id="22" idx="0"/>
          </p:cNvCxnSpPr>
          <p:nvPr/>
        </p:nvCxnSpPr>
        <p:spPr>
          <a:xfrm rot="5400000">
            <a:off x="2111799" y="2955788"/>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07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7073" y="1214768"/>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1673733" y="1881513"/>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17600" y="3339405"/>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10" name="TextBox 9"/>
          <p:cNvSpPr txBox="1"/>
          <p:nvPr/>
        </p:nvSpPr>
        <p:spPr>
          <a:xfrm>
            <a:off x="2344132" y="302182"/>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11" name="TextBox 10"/>
          <p:cNvSpPr txBox="1"/>
          <p:nvPr/>
        </p:nvSpPr>
        <p:spPr>
          <a:xfrm>
            <a:off x="450241" y="2622747"/>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6" name="TextBox 15"/>
          <p:cNvSpPr txBox="1"/>
          <p:nvPr/>
        </p:nvSpPr>
        <p:spPr>
          <a:xfrm>
            <a:off x="4407691" y="2282040"/>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2873940" y="2737913"/>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3216858" y="1820375"/>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5320118" y="3107245"/>
            <a:ext cx="1297373"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sp>
        <p:nvSpPr>
          <p:cNvPr id="20" name="TextBox 19"/>
          <p:cNvSpPr txBox="1"/>
          <p:nvPr/>
        </p:nvSpPr>
        <p:spPr>
          <a:xfrm>
            <a:off x="3189608" y="3872805"/>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2" name="TextBox 21"/>
          <p:cNvSpPr txBox="1"/>
          <p:nvPr/>
        </p:nvSpPr>
        <p:spPr>
          <a:xfrm>
            <a:off x="6113600" y="3688139"/>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pic>
        <p:nvPicPr>
          <p:cNvPr id="102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534617">
            <a:off x="2380318" y="3368726"/>
            <a:ext cx="987240" cy="10996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 idx="2"/>
            <a:endCxn id="5" idx="0"/>
          </p:cNvCxnSpPr>
          <p:nvPr/>
        </p:nvCxnSpPr>
        <p:spPr>
          <a:xfrm rot="5400000">
            <a:off x="2740814" y="1081640"/>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5400000">
            <a:off x="2364038" y="1371611"/>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18" idx="0"/>
          </p:cNvCxnSpPr>
          <p:nvPr/>
        </p:nvCxnSpPr>
        <p:spPr>
          <a:xfrm rot="16200000" flipH="1">
            <a:off x="3197795" y="1352577"/>
            <a:ext cx="143942" cy="7916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 idx="2"/>
            <a:endCxn id="11" idx="0"/>
          </p:cNvCxnSpPr>
          <p:nvPr/>
        </p:nvCxnSpPr>
        <p:spPr>
          <a:xfrm rot="5400000">
            <a:off x="1517188" y="2080718"/>
            <a:ext cx="279569" cy="8044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1" idx="2"/>
            <a:endCxn id="8" idx="0"/>
          </p:cNvCxnSpPr>
          <p:nvPr/>
        </p:nvCxnSpPr>
        <p:spPr>
          <a:xfrm rot="5400000">
            <a:off x="871112" y="2955788"/>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9" name="Elbow Connector 1028"/>
          <p:cNvCxnSpPr>
            <a:stCxn id="18" idx="2"/>
            <a:endCxn id="17" idx="0"/>
          </p:cNvCxnSpPr>
          <p:nvPr/>
        </p:nvCxnSpPr>
        <p:spPr>
          <a:xfrm rot="5400000">
            <a:off x="3366174" y="2438493"/>
            <a:ext cx="455873" cy="142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31" name="Elbow Connector 1030"/>
          <p:cNvCxnSpPr>
            <a:stCxn id="18" idx="3"/>
            <a:endCxn id="16" idx="0"/>
          </p:cNvCxnSpPr>
          <p:nvPr/>
        </p:nvCxnSpPr>
        <p:spPr>
          <a:xfrm>
            <a:off x="4114328" y="2051208"/>
            <a:ext cx="817299" cy="2308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3" name="Elbow Connector 1032"/>
          <p:cNvCxnSpPr>
            <a:stCxn id="16" idx="3"/>
            <a:endCxn id="19" idx="0"/>
          </p:cNvCxnSpPr>
          <p:nvPr/>
        </p:nvCxnSpPr>
        <p:spPr>
          <a:xfrm>
            <a:off x="5455563" y="2605206"/>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5" name="Elbow Connector 1034"/>
          <p:cNvCxnSpPr>
            <a:stCxn id="17" idx="2"/>
            <a:endCxn id="20" idx="0"/>
          </p:cNvCxnSpPr>
          <p:nvPr/>
        </p:nvCxnSpPr>
        <p:spPr>
          <a:xfrm rot="16200000" flipH="1">
            <a:off x="3709286" y="3382251"/>
            <a:ext cx="303895" cy="6772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37" name="Elbow Connector 1036"/>
          <p:cNvCxnSpPr>
            <a:stCxn id="19" idx="3"/>
            <a:endCxn id="22" idx="0"/>
          </p:cNvCxnSpPr>
          <p:nvPr/>
        </p:nvCxnSpPr>
        <p:spPr>
          <a:xfrm>
            <a:off x="6617491" y="3338078"/>
            <a:ext cx="314766" cy="35006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0" y="0"/>
            <a:ext cx="1419106" cy="307777"/>
          </a:xfrm>
          <a:prstGeom prst="rect">
            <a:avLst/>
          </a:prstGeom>
          <a:noFill/>
        </p:spPr>
        <p:txBody>
          <a:bodyPr wrap="none" rtlCol="0">
            <a:spAutoFit/>
          </a:bodyPr>
          <a:lstStyle/>
          <a:p>
            <a:r>
              <a:rPr lang="en-US" sz="1400" b="1" dirty="0" smtClean="0"/>
              <a:t>Analysis.3Panels</a:t>
            </a:r>
            <a:endParaRPr lang="en-US" sz="1400" b="1" dirty="0"/>
          </a:p>
        </p:txBody>
      </p:sp>
      <p:sp>
        <p:nvSpPr>
          <p:cNvPr id="2" name="TextBox 1"/>
          <p:cNvSpPr txBox="1"/>
          <p:nvPr/>
        </p:nvSpPr>
        <p:spPr>
          <a:xfrm>
            <a:off x="134359" y="3872805"/>
            <a:ext cx="2921962" cy="923330"/>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Adding in some performance criteria for the some of the cost and maintenance parts.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3461526" y="5525869"/>
            <a:ext cx="3283162" cy="646331"/>
          </a:xfrm>
          <a:prstGeom prst="rect">
            <a:avLst/>
          </a:prstGeom>
        </p:spPr>
        <p:txBody>
          <a:bodyPr wrap="square">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…we’ll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color performance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criteria light yellow and…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76200" y="5304472"/>
            <a:ext cx="3200400" cy="1477328"/>
          </a:xfrm>
          <a:prstGeom prst="rect">
            <a:avLst/>
          </a:prstGeom>
        </p:spPr>
        <p:txBody>
          <a:bodyPr wrap="square">
            <a:spAutoFit/>
          </a:bodyPr>
          <a:lstStyle/>
          <a:p>
            <a:pPr algn="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Normally, you might not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color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anything until the end because it’s easier to keep track of what’s what if you’ve written it. For this example…</a:t>
            </a:r>
          </a:p>
        </p:txBody>
      </p:sp>
      <p:sp>
        <p:nvSpPr>
          <p:cNvPr id="31" name="Rectangle 30"/>
          <p:cNvSpPr/>
          <p:nvPr/>
        </p:nvSpPr>
        <p:spPr>
          <a:xfrm>
            <a:off x="5479474" y="2268171"/>
            <a:ext cx="2590800" cy="646331"/>
          </a:xfrm>
          <a:prstGeom prst="rect">
            <a:avLst/>
          </a:prstGeom>
        </p:spPr>
        <p:txBody>
          <a:bodyPr wrap="square">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…we’ll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color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a:t>
            </a:r>
          </a:p>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light green….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2" name="Picture 2" descr="C:\Users\drs44\AppData\Local\Microsoft\Windows\Temporary Internet Files\Content.IE5\V945IJTE\MC90043980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211317">
            <a:off x="3636543" y="5085987"/>
            <a:ext cx="640093" cy="71295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drs44\AppData\Local\Microsoft\Windows\Temporary Internet Files\Content.IE5\V945IJTE\MC90043980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388683" flipH="1">
            <a:off x="6590917" y="5310981"/>
            <a:ext cx="640093" cy="71295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drs44\AppData\Local\Microsoft\Windows\Temporary Internet Files\Content.IE5\V945IJTE\MC90043980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flipH="1">
            <a:off x="6015016" y="2615085"/>
            <a:ext cx="640093" cy="71295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6781800" y="2895600"/>
            <a:ext cx="2362200" cy="646331"/>
          </a:xfrm>
          <a:prstGeom prst="rect">
            <a:avLst/>
          </a:prstGeom>
        </p:spPr>
        <p:txBody>
          <a:bodyPr wrap="square">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leave the rest white for now</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75363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7073" y="1214768"/>
            <a:ext cx="1693733" cy="461665"/>
          </a:xfrm>
          <a:prstGeom prst="rect">
            <a:avLst/>
          </a:prstGeom>
          <a:noFill/>
          <a:ln>
            <a:solidFill>
              <a:schemeClr val="tx1"/>
            </a:solidFill>
          </a:ln>
        </p:spPr>
        <p:txBody>
          <a:bodyPr wrap="none" rtlCol="0">
            <a:spAutoFit/>
          </a:bodyPr>
          <a:lstStyle/>
          <a:p>
            <a:pPr algn="ctr"/>
            <a:r>
              <a:rPr lang="en-US" sz="1200" dirty="0"/>
              <a:t>List of All Panel  Options</a:t>
            </a:r>
          </a:p>
          <a:p>
            <a:pPr algn="ctr"/>
            <a:r>
              <a:rPr lang="en-US" sz="1200" dirty="0"/>
              <a:t>Investigated on </a:t>
            </a:r>
            <a:r>
              <a:rPr lang="en-US" sz="1200" dirty="0" smtClean="0"/>
              <a:t>Power</a:t>
            </a:r>
            <a:endParaRPr lang="en-US" sz="1200" dirty="0"/>
          </a:p>
        </p:txBody>
      </p:sp>
      <p:sp>
        <p:nvSpPr>
          <p:cNvPr id="7" name="TextBox 6"/>
          <p:cNvSpPr txBox="1"/>
          <p:nvPr/>
        </p:nvSpPr>
        <p:spPr>
          <a:xfrm>
            <a:off x="1673733" y="1881513"/>
            <a:ext cx="770965" cy="461665"/>
          </a:xfrm>
          <a:prstGeom prst="rect">
            <a:avLst/>
          </a:prstGeom>
          <a:noFill/>
          <a:ln>
            <a:solidFill>
              <a:schemeClr val="tx1"/>
            </a:solidFill>
          </a:ln>
        </p:spPr>
        <p:txBody>
          <a:bodyPr wrap="square" rtlCol="0">
            <a:spAutoFit/>
          </a:bodyPr>
          <a:lstStyle/>
          <a:p>
            <a:pPr algn="ctr"/>
            <a:r>
              <a:rPr lang="en-US" sz="1200" dirty="0"/>
              <a:t>Payback </a:t>
            </a:r>
            <a:r>
              <a:rPr lang="en-US" sz="1200" dirty="0" smtClean="0"/>
              <a:t>Periods</a:t>
            </a:r>
            <a:endParaRPr lang="en-US" sz="1200" dirty="0"/>
          </a:p>
        </p:txBody>
      </p:sp>
      <p:sp>
        <p:nvSpPr>
          <p:cNvPr id="8" name="TextBox 7"/>
          <p:cNvSpPr txBox="1"/>
          <p:nvPr/>
        </p:nvSpPr>
        <p:spPr>
          <a:xfrm>
            <a:off x="17600" y="3339405"/>
            <a:ext cx="1449773" cy="461665"/>
          </a:xfrm>
          <a:prstGeom prst="rect">
            <a:avLst/>
          </a:prstGeom>
          <a:noFill/>
          <a:ln>
            <a:solidFill>
              <a:schemeClr val="tx1"/>
            </a:solidFill>
          </a:ln>
        </p:spPr>
        <p:txBody>
          <a:bodyPr wrap="square" rtlCol="0">
            <a:spAutoFit/>
          </a:bodyPr>
          <a:lstStyle/>
          <a:p>
            <a:pPr algn="ctr"/>
            <a:r>
              <a:rPr lang="en-US" sz="1200" dirty="0"/>
              <a:t>Calculate Solar Power Generation</a:t>
            </a:r>
          </a:p>
        </p:txBody>
      </p:sp>
      <p:sp>
        <p:nvSpPr>
          <p:cNvPr id="10" name="TextBox 9"/>
          <p:cNvSpPr txBox="1"/>
          <p:nvPr/>
        </p:nvSpPr>
        <p:spPr>
          <a:xfrm>
            <a:off x="2344132" y="302182"/>
            <a:ext cx="1059617" cy="646331"/>
          </a:xfrm>
          <a:prstGeom prst="rect">
            <a:avLst/>
          </a:prstGeom>
          <a:noFill/>
          <a:ln>
            <a:solidFill>
              <a:schemeClr val="tx1"/>
            </a:solidFill>
          </a:ln>
        </p:spPr>
        <p:txBody>
          <a:bodyPr wrap="square" rtlCol="0">
            <a:spAutoFit/>
          </a:bodyPr>
          <a:lstStyle/>
          <a:p>
            <a:pPr algn="ctr"/>
            <a:r>
              <a:rPr lang="en-US" sz="1200" dirty="0"/>
              <a:t>Determine Top 3 Panel Choices</a:t>
            </a:r>
          </a:p>
        </p:txBody>
      </p:sp>
      <p:sp>
        <p:nvSpPr>
          <p:cNvPr id="11" name="TextBox 10"/>
          <p:cNvSpPr txBox="1"/>
          <p:nvPr/>
        </p:nvSpPr>
        <p:spPr>
          <a:xfrm>
            <a:off x="450241" y="2622747"/>
            <a:ext cx="1608974" cy="461665"/>
          </a:xfrm>
          <a:prstGeom prst="rect">
            <a:avLst/>
          </a:prstGeom>
          <a:noFill/>
          <a:ln>
            <a:solidFill>
              <a:schemeClr val="tx1"/>
            </a:solidFill>
          </a:ln>
        </p:spPr>
        <p:txBody>
          <a:bodyPr wrap="square" rtlCol="0">
            <a:spAutoFit/>
          </a:bodyPr>
          <a:lstStyle/>
          <a:p>
            <a:pPr algn="ctr"/>
            <a:r>
              <a:rPr lang="en-US" sz="1200" dirty="0"/>
              <a:t>Power Consumption / Generation </a:t>
            </a:r>
            <a:r>
              <a:rPr lang="en-US" sz="1200" dirty="0" smtClean="0"/>
              <a:t>Chart</a:t>
            </a:r>
            <a:endParaRPr lang="en-US" sz="1200" dirty="0"/>
          </a:p>
        </p:txBody>
      </p:sp>
      <p:sp>
        <p:nvSpPr>
          <p:cNvPr id="16" name="TextBox 15"/>
          <p:cNvSpPr txBox="1"/>
          <p:nvPr/>
        </p:nvSpPr>
        <p:spPr>
          <a:xfrm>
            <a:off x="4407691" y="2282040"/>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2873940" y="2737913"/>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3216858" y="1820375"/>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5320118" y="3107245"/>
            <a:ext cx="1297373"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endParaRPr lang="en-US" sz="1200" dirty="0"/>
          </a:p>
        </p:txBody>
      </p:sp>
      <p:sp>
        <p:nvSpPr>
          <p:cNvPr id="20" name="TextBox 19"/>
          <p:cNvSpPr txBox="1"/>
          <p:nvPr/>
        </p:nvSpPr>
        <p:spPr>
          <a:xfrm>
            <a:off x="3189608" y="3872805"/>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2" name="TextBox 21"/>
          <p:cNvSpPr txBox="1"/>
          <p:nvPr/>
        </p:nvSpPr>
        <p:spPr>
          <a:xfrm>
            <a:off x="6113600" y="3688139"/>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3" name="TextBox 2"/>
          <p:cNvSpPr txBox="1"/>
          <p:nvPr/>
        </p:nvSpPr>
        <p:spPr>
          <a:xfrm>
            <a:off x="1883513" y="5759806"/>
            <a:ext cx="56388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newly added performance criteria for the some of the cost and maintenance parts, makes it clear that there’s going to be a lot more to do here…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02672">
            <a:off x="2342668" y="4662874"/>
            <a:ext cx="987240" cy="109962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02672">
            <a:off x="5346424" y="4745412"/>
            <a:ext cx="987240" cy="10996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 idx="2"/>
            <a:endCxn id="5" idx="0"/>
          </p:cNvCxnSpPr>
          <p:nvPr/>
        </p:nvCxnSpPr>
        <p:spPr>
          <a:xfrm rot="5400000">
            <a:off x="2740814" y="1081640"/>
            <a:ext cx="26625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5400000">
            <a:off x="2364038" y="1371611"/>
            <a:ext cx="205080" cy="814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18" idx="0"/>
          </p:cNvCxnSpPr>
          <p:nvPr/>
        </p:nvCxnSpPr>
        <p:spPr>
          <a:xfrm rot="16200000" flipH="1">
            <a:off x="3197795" y="1352577"/>
            <a:ext cx="143942" cy="7916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 idx="2"/>
            <a:endCxn id="11" idx="0"/>
          </p:cNvCxnSpPr>
          <p:nvPr/>
        </p:nvCxnSpPr>
        <p:spPr>
          <a:xfrm rot="5400000">
            <a:off x="1517188" y="2080718"/>
            <a:ext cx="279569" cy="8044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1" idx="2"/>
            <a:endCxn id="8" idx="0"/>
          </p:cNvCxnSpPr>
          <p:nvPr/>
        </p:nvCxnSpPr>
        <p:spPr>
          <a:xfrm rot="5400000">
            <a:off x="871112" y="2955788"/>
            <a:ext cx="254993" cy="5122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9" name="Elbow Connector 1028"/>
          <p:cNvCxnSpPr>
            <a:stCxn id="18" idx="2"/>
            <a:endCxn id="17" idx="0"/>
          </p:cNvCxnSpPr>
          <p:nvPr/>
        </p:nvCxnSpPr>
        <p:spPr>
          <a:xfrm rot="5400000">
            <a:off x="3366174" y="2438493"/>
            <a:ext cx="455873" cy="142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31" name="Elbow Connector 1030"/>
          <p:cNvCxnSpPr>
            <a:stCxn id="18" idx="3"/>
            <a:endCxn id="16" idx="0"/>
          </p:cNvCxnSpPr>
          <p:nvPr/>
        </p:nvCxnSpPr>
        <p:spPr>
          <a:xfrm>
            <a:off x="4114328" y="2051208"/>
            <a:ext cx="817299" cy="2308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3" name="Elbow Connector 1032"/>
          <p:cNvCxnSpPr>
            <a:stCxn id="16" idx="3"/>
            <a:endCxn id="19" idx="0"/>
          </p:cNvCxnSpPr>
          <p:nvPr/>
        </p:nvCxnSpPr>
        <p:spPr>
          <a:xfrm>
            <a:off x="5455563" y="2605206"/>
            <a:ext cx="513242" cy="5020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5" name="Elbow Connector 1034"/>
          <p:cNvCxnSpPr>
            <a:stCxn id="17" idx="2"/>
            <a:endCxn id="20" idx="0"/>
          </p:cNvCxnSpPr>
          <p:nvPr/>
        </p:nvCxnSpPr>
        <p:spPr>
          <a:xfrm rot="16200000" flipH="1">
            <a:off x="3709286" y="3382251"/>
            <a:ext cx="303895" cy="6772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37" name="Elbow Connector 1036"/>
          <p:cNvCxnSpPr>
            <a:stCxn id="19" idx="3"/>
            <a:endCxn id="22" idx="0"/>
          </p:cNvCxnSpPr>
          <p:nvPr/>
        </p:nvCxnSpPr>
        <p:spPr>
          <a:xfrm>
            <a:off x="6617491" y="3338078"/>
            <a:ext cx="314766" cy="35006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0" y="0"/>
            <a:ext cx="1419106" cy="307777"/>
          </a:xfrm>
          <a:prstGeom prst="rect">
            <a:avLst/>
          </a:prstGeom>
          <a:noFill/>
        </p:spPr>
        <p:txBody>
          <a:bodyPr wrap="none" rtlCol="0">
            <a:spAutoFit/>
          </a:bodyPr>
          <a:lstStyle/>
          <a:p>
            <a:r>
              <a:rPr lang="en-US" sz="1400" b="1" dirty="0" smtClean="0"/>
              <a:t>Analysis.3Panels</a:t>
            </a:r>
            <a:endParaRPr lang="en-US" sz="1400" b="1" dirty="0"/>
          </a:p>
        </p:txBody>
      </p:sp>
    </p:spTree>
    <p:extLst>
      <p:ext uri="{BB962C8B-B14F-4D97-AF65-F5344CB8AC3E}">
        <p14:creationId xmlns:p14="http://schemas.microsoft.com/office/powerpoint/2010/main" val="419633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30" name="TextBox 29"/>
          <p:cNvSpPr txBox="1"/>
          <p:nvPr/>
        </p:nvSpPr>
        <p:spPr>
          <a:xfrm>
            <a:off x="4650173" y="98314"/>
            <a:ext cx="4572000" cy="36933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 let’s explore just this cost branch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611733"/>
            <a:ext cx="931570" cy="2932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2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30" name="TextBox 29"/>
          <p:cNvSpPr txBox="1"/>
          <p:nvPr/>
        </p:nvSpPr>
        <p:spPr>
          <a:xfrm>
            <a:off x="4456712" y="6019800"/>
            <a:ext cx="4572000"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following slides share some thoughts on how this branch is grown further…</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611733"/>
            <a:ext cx="931570" cy="2932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611" y="914400"/>
            <a:ext cx="1432389"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Notice how the naming grows to show where this branch came from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02672">
            <a:off x="619355" y="184523"/>
            <a:ext cx="781401" cy="8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6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48759" y="646517"/>
            <a:ext cx="1047872" cy="646331"/>
          </a:xfrm>
          <a:prstGeom prst="rect">
            <a:avLst/>
          </a:prstGeom>
          <a:noFill/>
          <a:ln>
            <a:solidFill>
              <a:schemeClr val="tx1"/>
            </a:solidFill>
          </a:ln>
        </p:spPr>
        <p:txBody>
          <a:bodyPr wrap="square" rtlCol="0">
            <a:spAutoFit/>
          </a:bodyPr>
          <a:lstStyle/>
          <a:p>
            <a:pPr algn="ctr"/>
            <a:r>
              <a:rPr lang="en-US" sz="1200" dirty="0"/>
              <a:t>Installation Cost Estimates</a:t>
            </a:r>
          </a:p>
        </p:txBody>
      </p:sp>
      <p:sp>
        <p:nvSpPr>
          <p:cNvPr id="17" name="TextBox 16"/>
          <p:cNvSpPr txBox="1"/>
          <p:nvPr/>
        </p:nvSpPr>
        <p:spPr>
          <a:xfrm>
            <a:off x="1559051" y="1283721"/>
            <a:ext cx="1297373" cy="830997"/>
          </a:xfrm>
          <a:prstGeom prst="rect">
            <a:avLst/>
          </a:prstGeom>
          <a:noFill/>
          <a:ln>
            <a:solidFill>
              <a:schemeClr val="tx1"/>
            </a:solidFill>
          </a:ln>
        </p:spPr>
        <p:txBody>
          <a:bodyPr wrap="square" rtlCol="0">
            <a:spAutoFit/>
          </a:bodyPr>
          <a:lstStyle/>
          <a:p>
            <a:pPr algn="ctr"/>
            <a:r>
              <a:rPr lang="en-US" sz="1200" dirty="0"/>
              <a:t>Anticipated Maintenance Schedule &amp; Costs</a:t>
            </a:r>
          </a:p>
          <a:p>
            <a:pPr algn="ctr"/>
            <a:r>
              <a:rPr lang="en-US" sz="1200" dirty="0"/>
              <a:t>Choices</a:t>
            </a:r>
          </a:p>
        </p:txBody>
      </p:sp>
      <p:sp>
        <p:nvSpPr>
          <p:cNvPr id="18" name="TextBox 17"/>
          <p:cNvSpPr txBox="1"/>
          <p:nvPr/>
        </p:nvSpPr>
        <p:spPr>
          <a:xfrm>
            <a:off x="1444685" y="282980"/>
            <a:ext cx="897470" cy="461665"/>
          </a:xfrm>
          <a:prstGeom prst="rect">
            <a:avLst/>
          </a:prstGeom>
          <a:noFill/>
          <a:ln>
            <a:solidFill>
              <a:schemeClr val="tx1"/>
            </a:solidFill>
          </a:ln>
        </p:spPr>
        <p:txBody>
          <a:bodyPr wrap="square" rtlCol="0">
            <a:spAutoFit/>
          </a:bodyPr>
          <a:lstStyle/>
          <a:p>
            <a:pPr algn="ctr"/>
            <a:r>
              <a:rPr lang="en-US" sz="1200" dirty="0" smtClean="0"/>
              <a:t>Cost Estimates</a:t>
            </a:r>
            <a:endParaRPr lang="en-US" sz="1200" dirty="0"/>
          </a:p>
        </p:txBody>
      </p:sp>
      <p:sp>
        <p:nvSpPr>
          <p:cNvPr id="19" name="TextBox 18"/>
          <p:cNvSpPr txBox="1"/>
          <p:nvPr/>
        </p:nvSpPr>
        <p:spPr>
          <a:xfrm>
            <a:off x="3547945" y="1380900"/>
            <a:ext cx="1444541" cy="461665"/>
          </a:xfrm>
          <a:prstGeom prst="rect">
            <a:avLst/>
          </a:prstGeom>
          <a:solidFill>
            <a:srgbClr val="C1E49A"/>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Parts Costs</a:t>
            </a:r>
          </a:p>
          <a:p>
            <a:pPr marL="171450" indent="-171450">
              <a:buFont typeface="Arial" panose="020B0604020202020204" pitchFamily="34" charset="0"/>
              <a:buChar char="•"/>
            </a:pPr>
            <a:r>
              <a:rPr lang="en-US" sz="1200" dirty="0" smtClean="0"/>
              <a:t>Labor Costs</a:t>
            </a:r>
          </a:p>
        </p:txBody>
      </p:sp>
      <p:sp>
        <p:nvSpPr>
          <p:cNvPr id="20" name="TextBox 19"/>
          <p:cNvSpPr txBox="1"/>
          <p:nvPr/>
        </p:nvSpPr>
        <p:spPr>
          <a:xfrm>
            <a:off x="1417435" y="2335410"/>
            <a:ext cx="2020461" cy="1384995"/>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smtClean="0"/>
              <a:t>Frequency </a:t>
            </a:r>
            <a:r>
              <a:rPr lang="en-US" sz="1200" dirty="0"/>
              <a:t>of Maintenance</a:t>
            </a:r>
          </a:p>
          <a:p>
            <a:pPr marL="171450" indent="-171450">
              <a:buFont typeface="Arial" panose="020B0604020202020204" pitchFamily="34" charset="0"/>
              <a:buChar char="•"/>
            </a:pPr>
            <a:r>
              <a:rPr lang="en-US" sz="1200" dirty="0"/>
              <a:t>Cost of Maintenance</a:t>
            </a:r>
          </a:p>
          <a:p>
            <a:pPr marL="171450" indent="-171450">
              <a:buFont typeface="Arial" panose="020B0604020202020204" pitchFamily="34" charset="0"/>
              <a:buChar char="•"/>
            </a:pPr>
            <a:r>
              <a:rPr lang="en-US" sz="1200" dirty="0"/>
              <a:t>Time to Complete Maintenance</a:t>
            </a:r>
          </a:p>
          <a:p>
            <a:pPr marL="171450" indent="-171450">
              <a:buFont typeface="Arial" panose="020B0604020202020204" pitchFamily="34" charset="0"/>
              <a:buChar char="•"/>
            </a:pPr>
            <a:r>
              <a:rPr lang="en-US" sz="1200" dirty="0"/>
              <a:t>Expertise needed to do Maintenance</a:t>
            </a:r>
          </a:p>
          <a:p>
            <a:pPr marL="171450" indent="-171450">
              <a:buFont typeface="Arial" panose="020B0604020202020204" pitchFamily="34" charset="0"/>
              <a:buChar char="•"/>
            </a:pPr>
            <a:r>
              <a:rPr lang="en-US" sz="1200" dirty="0"/>
              <a:t>Estimated Complexity</a:t>
            </a:r>
          </a:p>
        </p:txBody>
      </p:sp>
      <p:sp>
        <p:nvSpPr>
          <p:cNvPr id="21" name="TextBox 20"/>
          <p:cNvSpPr txBox="1"/>
          <p:nvPr/>
        </p:nvSpPr>
        <p:spPr>
          <a:xfrm>
            <a:off x="5105399" y="1905000"/>
            <a:ext cx="1637313" cy="1754326"/>
          </a:xfrm>
          <a:prstGeom prst="rect">
            <a:avLst/>
          </a:prstGeom>
          <a:solidFill>
            <a:srgbClr val="FFFFCC"/>
          </a:solidFill>
          <a:ln>
            <a:solidFill>
              <a:schemeClr val="tx1"/>
            </a:solidFill>
          </a:ln>
        </p:spPr>
        <p:txBody>
          <a:bodyPr wrap="square" rtlCol="0">
            <a:spAutoFit/>
          </a:bodyPr>
          <a:lstStyle/>
          <a:p>
            <a:pPr marL="171450" indent="-171450">
              <a:buFont typeface="Arial" panose="020B0604020202020204" pitchFamily="34" charset="0"/>
              <a:buChar char="•"/>
            </a:pPr>
            <a:r>
              <a:rPr lang="en-US" sz="1200" dirty="0"/>
              <a:t>Time to Complete Project</a:t>
            </a:r>
          </a:p>
          <a:p>
            <a:pPr marL="171450" indent="-171450">
              <a:buFont typeface="Arial" panose="020B0604020202020204" pitchFamily="34" charset="0"/>
              <a:buChar char="•"/>
            </a:pPr>
            <a:r>
              <a:rPr lang="en-US" sz="1200" dirty="0"/>
              <a:t>Expertise needed to Complete Project</a:t>
            </a:r>
          </a:p>
          <a:p>
            <a:pPr marL="171450" indent="-171450">
              <a:buFont typeface="Arial" panose="020B0604020202020204" pitchFamily="34" charset="0"/>
              <a:buChar char="•"/>
            </a:pPr>
            <a:r>
              <a:rPr lang="en-US" sz="1200" dirty="0"/>
              <a:t>Estimated </a:t>
            </a:r>
            <a:r>
              <a:rPr lang="en-US" sz="1200" dirty="0" smtClean="0"/>
              <a:t>Complexity</a:t>
            </a:r>
          </a:p>
          <a:p>
            <a:pPr marL="171450" indent="-171450">
              <a:buFont typeface="Arial" panose="020B0604020202020204" pitchFamily="34" charset="0"/>
              <a:buChar char="•"/>
            </a:pPr>
            <a:r>
              <a:rPr lang="en-US" sz="1200" dirty="0" smtClean="0"/>
              <a:t>Must be within time constraints</a:t>
            </a:r>
          </a:p>
          <a:p>
            <a:pPr marL="171450" indent="-171450">
              <a:buFont typeface="Arial" panose="020B0604020202020204" pitchFamily="34" charset="0"/>
              <a:buChar char="•"/>
            </a:pPr>
            <a:r>
              <a:rPr lang="en-US" sz="1200" dirty="0" smtClean="0"/>
              <a:t>Labor Safety Issues</a:t>
            </a:r>
          </a:p>
        </p:txBody>
      </p:sp>
      <p:sp>
        <p:nvSpPr>
          <p:cNvPr id="30" name="TextBox 29"/>
          <p:cNvSpPr txBox="1"/>
          <p:nvPr/>
        </p:nvSpPr>
        <p:spPr>
          <a:xfrm>
            <a:off x="3048000" y="76200"/>
            <a:ext cx="6096001"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Looking to add the Government Incentives, this new branch quickly runs off the slide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30"/>
          <p:cNvSpPr txBox="1"/>
          <p:nvPr/>
        </p:nvSpPr>
        <p:spPr>
          <a:xfrm>
            <a:off x="0" y="0"/>
            <a:ext cx="2008370" cy="307777"/>
          </a:xfrm>
          <a:prstGeom prst="rect">
            <a:avLst/>
          </a:prstGeom>
          <a:noFill/>
        </p:spPr>
        <p:txBody>
          <a:bodyPr wrap="none" rtlCol="0">
            <a:spAutoFit/>
          </a:bodyPr>
          <a:lstStyle/>
          <a:p>
            <a:r>
              <a:rPr lang="en-US" sz="1400" b="1" dirty="0" smtClean="0"/>
              <a:t>Analysis.3Panels.CostEst</a:t>
            </a:r>
            <a:endParaRPr lang="en-US" sz="1400" b="1" dirty="0"/>
          </a:p>
        </p:txBody>
      </p:sp>
      <p:cxnSp>
        <p:nvCxnSpPr>
          <p:cNvPr id="3" name="Elbow Connector 2"/>
          <p:cNvCxnSpPr>
            <a:stCxn id="18" idx="2"/>
            <a:endCxn id="17" idx="0"/>
          </p:cNvCxnSpPr>
          <p:nvPr/>
        </p:nvCxnSpPr>
        <p:spPr>
          <a:xfrm rot="16200000" flipH="1">
            <a:off x="1781041" y="857024"/>
            <a:ext cx="539076" cy="3143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16" idx="0"/>
          </p:cNvCxnSpPr>
          <p:nvPr/>
        </p:nvCxnSpPr>
        <p:spPr>
          <a:xfrm>
            <a:off x="2342155" y="513813"/>
            <a:ext cx="1330540" cy="1327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19" idx="0"/>
          </p:cNvCxnSpPr>
          <p:nvPr/>
        </p:nvCxnSpPr>
        <p:spPr>
          <a:xfrm>
            <a:off x="4196631" y="969683"/>
            <a:ext cx="73585" cy="411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21" idx="0"/>
          </p:cNvCxnSpPr>
          <p:nvPr/>
        </p:nvCxnSpPr>
        <p:spPr>
          <a:xfrm>
            <a:off x="4992486" y="1611733"/>
            <a:ext cx="931570" cy="2932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7" idx="2"/>
            <a:endCxn id="20" idx="0"/>
          </p:cNvCxnSpPr>
          <p:nvPr/>
        </p:nvCxnSpPr>
        <p:spPr>
          <a:xfrm rot="16200000" flipH="1">
            <a:off x="2207356" y="2115100"/>
            <a:ext cx="220692" cy="2199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34777" y="779945"/>
            <a:ext cx="1324736" cy="461665"/>
          </a:xfrm>
          <a:prstGeom prst="rect">
            <a:avLst/>
          </a:prstGeom>
          <a:noFill/>
          <a:ln>
            <a:solidFill>
              <a:schemeClr val="tx1"/>
            </a:solidFill>
          </a:ln>
        </p:spPr>
        <p:txBody>
          <a:bodyPr wrap="square" rtlCol="0">
            <a:spAutoFit/>
          </a:bodyPr>
          <a:lstStyle/>
          <a:p>
            <a:pPr algn="ctr"/>
            <a:r>
              <a:rPr lang="en-US" sz="1200" dirty="0" smtClean="0"/>
              <a:t>Government Incentive Options</a:t>
            </a:r>
            <a:endParaRPr lang="en-US" sz="1200" dirty="0"/>
          </a:p>
        </p:txBody>
      </p:sp>
      <p:sp>
        <p:nvSpPr>
          <p:cNvPr id="38" name="TextBox 37"/>
          <p:cNvSpPr txBox="1"/>
          <p:nvPr/>
        </p:nvSpPr>
        <p:spPr>
          <a:xfrm>
            <a:off x="6703179" y="1393005"/>
            <a:ext cx="1096079" cy="461665"/>
          </a:xfrm>
          <a:prstGeom prst="rect">
            <a:avLst/>
          </a:prstGeom>
          <a:noFill/>
          <a:ln>
            <a:solidFill>
              <a:schemeClr val="tx1"/>
            </a:solidFill>
          </a:ln>
        </p:spPr>
        <p:txBody>
          <a:bodyPr wrap="square" rtlCol="0">
            <a:spAutoFit/>
          </a:bodyPr>
          <a:lstStyle/>
          <a:p>
            <a:pPr algn="ctr"/>
            <a:r>
              <a:rPr lang="en-US" sz="1200" dirty="0" smtClean="0"/>
              <a:t>Qualification Requirements</a:t>
            </a:r>
            <a:endParaRPr lang="en-US" sz="1200" dirty="0"/>
          </a:p>
        </p:txBody>
      </p:sp>
      <p:sp>
        <p:nvSpPr>
          <p:cNvPr id="39" name="TextBox 38"/>
          <p:cNvSpPr txBox="1"/>
          <p:nvPr/>
        </p:nvSpPr>
        <p:spPr>
          <a:xfrm>
            <a:off x="8176795" y="2145391"/>
            <a:ext cx="1096079" cy="461665"/>
          </a:xfrm>
          <a:prstGeom prst="rect">
            <a:avLst/>
          </a:prstGeom>
          <a:noFill/>
          <a:ln>
            <a:solidFill>
              <a:schemeClr val="tx1"/>
            </a:solidFill>
          </a:ln>
        </p:spPr>
        <p:txBody>
          <a:bodyPr wrap="square" rtlCol="0">
            <a:spAutoFit/>
          </a:bodyPr>
          <a:lstStyle/>
          <a:p>
            <a:pPr algn="ctr"/>
            <a:r>
              <a:rPr lang="en-US" sz="1200" dirty="0" smtClean="0"/>
              <a:t>Application Procedure</a:t>
            </a:r>
            <a:endParaRPr lang="en-US" sz="1200" dirty="0"/>
          </a:p>
        </p:txBody>
      </p:sp>
      <p:sp>
        <p:nvSpPr>
          <p:cNvPr id="41" name="TextBox 40"/>
          <p:cNvSpPr txBox="1"/>
          <p:nvPr/>
        </p:nvSpPr>
        <p:spPr>
          <a:xfrm>
            <a:off x="9469298" y="2159554"/>
            <a:ext cx="1096079" cy="1015663"/>
          </a:xfrm>
          <a:prstGeom prst="rect">
            <a:avLst/>
          </a:prstGeom>
          <a:noFill/>
          <a:ln>
            <a:solidFill>
              <a:schemeClr val="tx1"/>
            </a:solidFill>
          </a:ln>
        </p:spPr>
        <p:txBody>
          <a:bodyPr wrap="square" rtlCol="0">
            <a:spAutoFit/>
          </a:bodyPr>
          <a:lstStyle/>
          <a:p>
            <a:pPr algn="ctr"/>
            <a:r>
              <a:rPr lang="en-US" sz="1200" dirty="0" smtClean="0"/>
              <a:t>Which Stakeholder Contact would have to handle this?</a:t>
            </a:r>
            <a:endParaRPr lang="en-US" sz="1200" dirty="0"/>
          </a:p>
        </p:txBody>
      </p:sp>
      <p:sp>
        <p:nvSpPr>
          <p:cNvPr id="43" name="TextBox 42"/>
          <p:cNvSpPr txBox="1"/>
          <p:nvPr/>
        </p:nvSpPr>
        <p:spPr>
          <a:xfrm>
            <a:off x="7995119" y="1181444"/>
            <a:ext cx="1500541" cy="830997"/>
          </a:xfrm>
          <a:prstGeom prst="rect">
            <a:avLst/>
          </a:prstGeom>
          <a:noFill/>
          <a:ln>
            <a:solidFill>
              <a:schemeClr val="tx1"/>
            </a:solidFill>
          </a:ln>
        </p:spPr>
        <p:txBody>
          <a:bodyPr wrap="square" rtlCol="0">
            <a:spAutoFit/>
          </a:bodyPr>
          <a:lstStyle/>
          <a:p>
            <a:pPr algn="ctr"/>
            <a:r>
              <a:rPr lang="en-US" sz="1200" dirty="0" smtClean="0"/>
              <a:t>Discuss w/ Stakeholder Contact who would have to handle this</a:t>
            </a:r>
            <a:endParaRPr lang="en-US" sz="1200" dirty="0"/>
          </a:p>
        </p:txBody>
      </p:sp>
      <p:cxnSp>
        <p:nvCxnSpPr>
          <p:cNvPr id="45" name="Elbow Connector 44"/>
          <p:cNvCxnSpPr>
            <a:stCxn id="18" idx="3"/>
            <a:endCxn id="37" idx="0"/>
          </p:cNvCxnSpPr>
          <p:nvPr/>
        </p:nvCxnSpPr>
        <p:spPr>
          <a:xfrm>
            <a:off x="2342155" y="513813"/>
            <a:ext cx="4254990" cy="2661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7" idx="3"/>
          </p:cNvCxnSpPr>
          <p:nvPr/>
        </p:nvCxnSpPr>
        <p:spPr>
          <a:xfrm>
            <a:off x="7259513" y="1010778"/>
            <a:ext cx="181664" cy="3762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7" idx="3"/>
            <a:endCxn id="43" idx="0"/>
          </p:cNvCxnSpPr>
          <p:nvPr/>
        </p:nvCxnSpPr>
        <p:spPr>
          <a:xfrm>
            <a:off x="7259513" y="1010778"/>
            <a:ext cx="1485877" cy="170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3" idx="2"/>
            <a:endCxn id="39" idx="0"/>
          </p:cNvCxnSpPr>
          <p:nvPr/>
        </p:nvCxnSpPr>
        <p:spPr>
          <a:xfrm rot="5400000">
            <a:off x="8668638" y="2068639"/>
            <a:ext cx="132950" cy="205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3" idx="3"/>
            <a:endCxn id="41" idx="0"/>
          </p:cNvCxnSpPr>
          <p:nvPr/>
        </p:nvCxnSpPr>
        <p:spPr>
          <a:xfrm>
            <a:off x="9495660" y="1596943"/>
            <a:ext cx="521678" cy="56261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53030" y="3944471"/>
            <a:ext cx="5029200"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That’s not uncommon while you’re in the middle of working on this...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6"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02672">
            <a:off x="8588610" y="2859984"/>
            <a:ext cx="987240" cy="109962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drs44\AppData\Local\Microsoft\Windows\Temporary Internet Files\Content.IE5\V945IJTE\MC90043980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91428" flipV="1">
            <a:off x="5228448" y="328990"/>
            <a:ext cx="825781" cy="91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5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4147</Words>
  <Application>Microsoft Office PowerPoint</Application>
  <PresentationFormat>On-screen Show (4:3)</PresentationFormat>
  <Paragraphs>718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 Schneider</dc:creator>
  <cp:lastModifiedBy>David R. Schneider</cp:lastModifiedBy>
  <cp:revision>59</cp:revision>
  <dcterms:created xsi:type="dcterms:W3CDTF">2014-07-12T16:20:22Z</dcterms:created>
  <dcterms:modified xsi:type="dcterms:W3CDTF">2016-09-07T05:32:48Z</dcterms:modified>
</cp:coreProperties>
</file>