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84" r:id="rId3"/>
    <p:sldId id="260" r:id="rId4"/>
    <p:sldId id="262" r:id="rId5"/>
    <p:sldId id="264" r:id="rId6"/>
    <p:sldId id="282" r:id="rId7"/>
    <p:sldId id="263" r:id="rId8"/>
    <p:sldId id="266" r:id="rId9"/>
    <p:sldId id="271" r:id="rId10"/>
    <p:sldId id="272" r:id="rId11"/>
    <p:sldId id="267" r:id="rId12"/>
    <p:sldId id="269" r:id="rId13"/>
    <p:sldId id="274" r:id="rId14"/>
    <p:sldId id="283" r:id="rId15"/>
    <p:sldId id="273" r:id="rId16"/>
    <p:sldId id="279" r:id="rId17"/>
    <p:sldId id="278" r:id="rId18"/>
    <p:sldId id="280" r:id="rId19"/>
    <p:sldId id="281"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66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B8BF7-35DF-429B-AD92-C5065BB21BF8}"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57512-2FCA-4B10-8EA8-7BEF330308A8}" type="slidenum">
              <a:rPr lang="en-US" smtClean="0"/>
              <a:t>‹#›</a:t>
            </a:fld>
            <a:endParaRPr lang="en-US"/>
          </a:p>
        </p:txBody>
      </p:sp>
    </p:spTree>
    <p:extLst>
      <p:ext uri="{BB962C8B-B14F-4D97-AF65-F5344CB8AC3E}">
        <p14:creationId xmlns:p14="http://schemas.microsoft.com/office/powerpoint/2010/main" val="203389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E057-5458-4F03-A63D-D05351ABB679}" type="slidenum">
              <a:rPr lang="en-US" smtClean="0"/>
              <a:t>‹#›</a:t>
            </a:fld>
            <a:endParaRPr lang="en-US"/>
          </a:p>
        </p:txBody>
      </p:sp>
      <p:sp>
        <p:nvSpPr>
          <p:cNvPr id="7" name="TextBox 6"/>
          <p:cNvSpPr txBox="1"/>
          <p:nvPr userDrawn="1"/>
        </p:nvSpPr>
        <p:spPr>
          <a:xfrm>
            <a:off x="17033" y="6581001"/>
            <a:ext cx="1981633" cy="307777"/>
          </a:xfrm>
          <a:prstGeom prst="rect">
            <a:avLst/>
          </a:prstGeom>
          <a:noFill/>
        </p:spPr>
        <p:txBody>
          <a:bodyPr wrap="none" rtlCol="0">
            <a:spAutoFit/>
          </a:bodyPr>
          <a:lstStyle/>
          <a:p>
            <a:r>
              <a:rPr lang="en-US" sz="700" dirty="0" smtClean="0">
                <a:solidFill>
                  <a:schemeClr val="bg1">
                    <a:lumMod val="50000"/>
                  </a:schemeClr>
                </a:solidFill>
              </a:rPr>
              <a:t>Copyright Cornell University</a:t>
            </a:r>
            <a:r>
              <a:rPr lang="en-US" sz="700" baseline="0" dirty="0" smtClean="0">
                <a:solidFill>
                  <a:schemeClr val="bg1">
                    <a:lumMod val="50000"/>
                  </a:schemeClr>
                </a:solidFill>
              </a:rPr>
              <a:t> Systems Engineering</a:t>
            </a:r>
          </a:p>
          <a:p>
            <a:r>
              <a:rPr lang="en-US" sz="700" baseline="0" dirty="0" smtClean="0">
                <a:solidFill>
                  <a:schemeClr val="bg1">
                    <a:lumMod val="50000"/>
                  </a:schemeClr>
                </a:solidFill>
              </a:rPr>
              <a:t>Dr. David R. Schneider 2016</a:t>
            </a:r>
            <a:endParaRPr lang="en-US" sz="700" dirty="0">
              <a:solidFill>
                <a:schemeClr val="bg1">
                  <a:lumMod val="50000"/>
                </a:schemeClr>
              </a:solidFill>
            </a:endParaRPr>
          </a:p>
        </p:txBody>
      </p:sp>
    </p:spTree>
    <p:extLst>
      <p:ext uri="{BB962C8B-B14F-4D97-AF65-F5344CB8AC3E}">
        <p14:creationId xmlns:p14="http://schemas.microsoft.com/office/powerpoint/2010/main" val="294736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E057-5458-4F03-A63D-D05351ABB679}" type="slidenum">
              <a:rPr lang="en-US" smtClean="0"/>
              <a:t>‹#›</a:t>
            </a:fld>
            <a:endParaRPr lang="en-US"/>
          </a:p>
        </p:txBody>
      </p:sp>
      <p:sp>
        <p:nvSpPr>
          <p:cNvPr id="7"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189188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E057-5458-4F03-A63D-D05351ABB679}" type="slidenum">
              <a:rPr lang="en-US" smtClean="0"/>
              <a:t>‹#›</a:t>
            </a:fld>
            <a:endParaRPr lang="en-US"/>
          </a:p>
        </p:txBody>
      </p:sp>
      <p:sp>
        <p:nvSpPr>
          <p:cNvPr id="7"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234397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E057-5458-4F03-A63D-D05351ABB679}" type="slidenum">
              <a:rPr lang="en-US" smtClean="0"/>
              <a:t>‹#›</a:t>
            </a:fld>
            <a:endParaRPr lang="en-US"/>
          </a:p>
        </p:txBody>
      </p:sp>
    </p:spTree>
    <p:extLst>
      <p:ext uri="{BB962C8B-B14F-4D97-AF65-F5344CB8AC3E}">
        <p14:creationId xmlns:p14="http://schemas.microsoft.com/office/powerpoint/2010/main" val="168830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E057-5458-4F03-A63D-D05351ABB679}" type="slidenum">
              <a:rPr lang="en-US" smtClean="0"/>
              <a:t>‹#›</a:t>
            </a:fld>
            <a:endParaRPr lang="en-US"/>
          </a:p>
        </p:txBody>
      </p:sp>
      <p:sp>
        <p:nvSpPr>
          <p:cNvPr id="7"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601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E057-5458-4F03-A63D-D05351ABB679}" type="slidenum">
              <a:rPr lang="en-US" smtClean="0"/>
              <a:t>‹#›</a:t>
            </a:fld>
            <a:endParaRPr lang="en-US"/>
          </a:p>
        </p:txBody>
      </p:sp>
      <p:sp>
        <p:nvSpPr>
          <p:cNvPr id="8"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11662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7E057-5458-4F03-A63D-D05351ABB679}" type="slidenum">
              <a:rPr lang="en-US" smtClean="0"/>
              <a:t>‹#›</a:t>
            </a:fld>
            <a:endParaRPr lang="en-US"/>
          </a:p>
        </p:txBody>
      </p:sp>
      <p:sp>
        <p:nvSpPr>
          <p:cNvPr id="10"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41757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7E057-5458-4F03-A63D-D05351ABB679}" type="slidenum">
              <a:rPr lang="en-US" smtClean="0"/>
              <a:t>‹#›</a:t>
            </a:fld>
            <a:endParaRPr lang="en-US"/>
          </a:p>
        </p:txBody>
      </p:sp>
      <p:sp>
        <p:nvSpPr>
          <p:cNvPr id="6"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28078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7E057-5458-4F03-A63D-D05351ABB679}" type="slidenum">
              <a:rPr lang="en-US" smtClean="0"/>
              <a:t>‹#›</a:t>
            </a:fld>
            <a:endParaRPr lang="en-US"/>
          </a:p>
        </p:txBody>
      </p:sp>
      <p:sp>
        <p:nvSpPr>
          <p:cNvPr id="5" name="Date Placeholder 3"/>
          <p:cNvSpPr>
            <a:spLocks noGrp="1"/>
          </p:cNvSpPr>
          <p:nvPr>
            <p:ph type="dt" sz="half" idx="10"/>
          </p:nvPr>
        </p:nvSpPr>
        <p:spPr>
          <a:xfrm>
            <a:off x="-54684" y="6515285"/>
            <a:ext cx="2493084" cy="365125"/>
          </a:xfrm>
          <a:prstGeom prst="rect">
            <a:avLst/>
          </a:prstGeom>
        </p:spPr>
        <p:txBody>
          <a:bodyPr/>
          <a:lstStyle>
            <a:lvl1pPr>
              <a:defRPr sz="900"/>
            </a:lvl1pPr>
          </a:lstStyle>
          <a:p>
            <a:r>
              <a:rPr lang="en-US" smtClean="0"/>
              <a:t>Copyright Cornell University Systems Engineering, Dr. David R. Schneider 2016</a:t>
            </a:r>
            <a:endParaRPr lang="en-US" dirty="0"/>
          </a:p>
        </p:txBody>
      </p:sp>
    </p:spTree>
    <p:extLst>
      <p:ext uri="{BB962C8B-B14F-4D97-AF65-F5344CB8AC3E}">
        <p14:creationId xmlns:p14="http://schemas.microsoft.com/office/powerpoint/2010/main" val="282719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D86B1C-B4FC-49FC-8749-80FB6CD9BE62}" type="datetime1">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E057-5458-4F03-A63D-D05351ABB679}" type="slidenum">
              <a:rPr lang="en-US" smtClean="0"/>
              <a:t>‹#›</a:t>
            </a:fld>
            <a:endParaRPr lang="en-US"/>
          </a:p>
        </p:txBody>
      </p:sp>
    </p:spTree>
    <p:extLst>
      <p:ext uri="{BB962C8B-B14F-4D97-AF65-F5344CB8AC3E}">
        <p14:creationId xmlns:p14="http://schemas.microsoft.com/office/powerpoint/2010/main" val="99665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12"/>
          <p:cNvSpPr>
            <a:spLocks noGrp="1"/>
          </p:cNvSpPr>
          <p:nvPr>
            <p:ph type="dt" sz="half" idx="10"/>
          </p:nvPr>
        </p:nvSpPr>
        <p:spPr>
          <a:xfrm>
            <a:off x="-54684" y="6515285"/>
            <a:ext cx="2493084" cy="365125"/>
          </a:xfrm>
          <a:prstGeom prst="rect">
            <a:avLst/>
          </a:prstGeom>
        </p:spPr>
        <p:txBody>
          <a:bodyPr/>
          <a:lstStyle/>
          <a:p>
            <a:r>
              <a:rPr lang="en-US" smtClean="0"/>
              <a:t>Copyright Cornell University Systems Engineering, Dr. David R. Schneider 2016</a:t>
            </a:r>
            <a:endParaRPr lang="en-US" dirty="0"/>
          </a:p>
        </p:txBody>
      </p:sp>
      <p:sp>
        <p:nvSpPr>
          <p:cNvPr id="14" name="Footer Placeholder 13"/>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p:txBody>
          <a:bodyPr/>
          <a:lstStyle/>
          <a:p>
            <a:fld id="{7FC7E057-5458-4F03-A63D-D05351ABB679}" type="slidenum">
              <a:rPr lang="en-US" smtClean="0"/>
              <a:t>‹#›</a:t>
            </a:fld>
            <a:endParaRPr lang="en-US"/>
          </a:p>
        </p:txBody>
      </p:sp>
    </p:spTree>
    <p:extLst>
      <p:ext uri="{BB962C8B-B14F-4D97-AF65-F5344CB8AC3E}">
        <p14:creationId xmlns:p14="http://schemas.microsoft.com/office/powerpoint/2010/main" val="32263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7E057-5458-4F03-A63D-D05351ABB679}" type="slidenum">
              <a:rPr lang="en-US" smtClean="0"/>
              <a:t>‹#›</a:t>
            </a:fld>
            <a:endParaRPr lang="en-US"/>
          </a:p>
        </p:txBody>
      </p:sp>
      <p:sp>
        <p:nvSpPr>
          <p:cNvPr id="8" name="TextBox 7"/>
          <p:cNvSpPr txBox="1"/>
          <p:nvPr userDrawn="1"/>
        </p:nvSpPr>
        <p:spPr>
          <a:xfrm>
            <a:off x="17033" y="6581001"/>
            <a:ext cx="1981633" cy="307777"/>
          </a:xfrm>
          <a:prstGeom prst="rect">
            <a:avLst/>
          </a:prstGeom>
          <a:noFill/>
        </p:spPr>
        <p:txBody>
          <a:bodyPr wrap="none" rtlCol="0">
            <a:spAutoFit/>
          </a:bodyPr>
          <a:lstStyle/>
          <a:p>
            <a:r>
              <a:rPr lang="en-US" sz="700" dirty="0" smtClean="0">
                <a:solidFill>
                  <a:schemeClr val="bg1">
                    <a:lumMod val="50000"/>
                  </a:schemeClr>
                </a:solidFill>
              </a:rPr>
              <a:t>Copyright Cornell University</a:t>
            </a:r>
            <a:r>
              <a:rPr lang="en-US" sz="700" baseline="0" dirty="0" smtClean="0">
                <a:solidFill>
                  <a:schemeClr val="bg1">
                    <a:lumMod val="50000"/>
                  </a:schemeClr>
                </a:solidFill>
              </a:rPr>
              <a:t> Systems Engineering</a:t>
            </a:r>
          </a:p>
          <a:p>
            <a:r>
              <a:rPr lang="en-US" sz="700" baseline="0" dirty="0" smtClean="0">
                <a:solidFill>
                  <a:schemeClr val="bg1">
                    <a:lumMod val="50000"/>
                  </a:schemeClr>
                </a:solidFill>
              </a:rPr>
              <a:t>Dr. David R. Schneider 2016</a:t>
            </a:r>
            <a:endParaRPr lang="en-US" sz="700" dirty="0">
              <a:solidFill>
                <a:schemeClr val="bg1">
                  <a:lumMod val="50000"/>
                </a:schemeClr>
              </a:solidFill>
            </a:endParaRPr>
          </a:p>
        </p:txBody>
      </p:sp>
    </p:spTree>
    <p:extLst>
      <p:ext uri="{BB962C8B-B14F-4D97-AF65-F5344CB8AC3E}">
        <p14:creationId xmlns:p14="http://schemas.microsoft.com/office/powerpoint/2010/main" val="292523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05200" y="3124200"/>
            <a:ext cx="1405890" cy="6349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Your System</a:t>
            </a:r>
            <a:endParaRPr lang="en-US" dirty="0">
              <a:solidFill>
                <a:schemeClr val="tx1"/>
              </a:solidFill>
            </a:endParaRPr>
          </a:p>
        </p:txBody>
      </p:sp>
      <p:sp>
        <p:nvSpPr>
          <p:cNvPr id="10" name="Rectangle 9"/>
          <p:cNvSpPr/>
          <p:nvPr/>
        </p:nvSpPr>
        <p:spPr>
          <a:xfrm>
            <a:off x="3048000" y="2667000"/>
            <a:ext cx="2286000" cy="15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3400" y="2145268"/>
            <a:ext cx="3327386"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Start with your “System” in a box</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TextBox 28"/>
          <p:cNvSpPr txBox="1"/>
          <p:nvPr/>
        </p:nvSpPr>
        <p:spPr>
          <a:xfrm>
            <a:off x="5562600" y="4267200"/>
            <a:ext cx="31242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place a dashed box around it to symbolize your System’s boundary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TextBox 29"/>
          <p:cNvSpPr txBox="1"/>
          <p:nvPr/>
        </p:nvSpPr>
        <p:spPr>
          <a:xfrm>
            <a:off x="76200" y="5715000"/>
            <a:ext cx="8991600" cy="369332"/>
          </a:xfrm>
          <a:prstGeom prst="rect">
            <a:avLst/>
          </a:prstGeom>
          <a:noFill/>
        </p:spPr>
        <p:txBody>
          <a:bodyPr wrap="square" rtlCol="0">
            <a:sp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the purposes of this example, we’ll assume your System is some kind of car-like vehicle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747433" flipH="1">
            <a:off x="2770615" y="2499086"/>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28717" flipH="1">
            <a:off x="5255783" y="3574288"/>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1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031"/>
            <a:ext cx="9144000" cy="369332"/>
          </a:xfrm>
          <a:prstGeom prst="rect">
            <a:avLst/>
          </a:prstGeom>
          <a:noFill/>
        </p:spPr>
        <p:txBody>
          <a:bodyPr wrap="square" rtlCol="0">
            <a:spAutoFit/>
          </a:bodyPr>
          <a:lstStyle/>
          <a:p>
            <a:r>
              <a:rPr lang="en-US" dirty="0" smtClean="0"/>
              <a:t>At the same time you can also write text on how the System interacts with the box items</a:t>
            </a:r>
            <a:endParaRPr lang="en-US" dirty="0"/>
          </a:p>
        </p:txBody>
      </p:sp>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949276"/>
            <a:ext cx="977025" cy="461665"/>
          </a:xfrm>
          <a:prstGeom prst="rect">
            <a:avLst/>
          </a:prstGeom>
          <a:noFill/>
        </p:spPr>
        <p:txBody>
          <a:bodyPr wrap="square" rtlCol="0">
            <a:spAutoFit/>
          </a:bodyPr>
          <a:lstStyle/>
          <a:p>
            <a:r>
              <a:rPr lang="en-US" sz="1200" dirty="0" smtClean="0"/>
              <a:t>affects </a:t>
            </a:r>
            <a:r>
              <a:rPr lang="en-US" sz="1200" dirty="0" smtClean="0"/>
              <a:t>visibility of </a:t>
            </a:r>
            <a:endParaRPr lang="en-US" sz="1200" dirty="0"/>
          </a:p>
        </p:txBody>
      </p:sp>
      <p:sp>
        <p:nvSpPr>
          <p:cNvPr id="5" name="TextBox 4"/>
          <p:cNvSpPr txBox="1"/>
          <p:nvPr/>
        </p:nvSpPr>
        <p:spPr>
          <a:xfrm>
            <a:off x="152400" y="3276600"/>
            <a:ext cx="2057400"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Only connect the outer boxes with lines if you think that interaction will directly will affect how your System will be designed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9" name="TextBox 38"/>
          <p:cNvSpPr txBox="1"/>
          <p:nvPr/>
        </p:nvSpPr>
        <p:spPr>
          <a:xfrm>
            <a:off x="5029200" y="2293203"/>
            <a:ext cx="1873352" cy="830997"/>
          </a:xfrm>
          <a:prstGeom prst="rect">
            <a:avLst/>
          </a:prstGeom>
          <a:noFill/>
        </p:spPr>
        <p:txBody>
          <a:bodyPr wrap="square" rtlCol="0">
            <a:spAutoFit/>
          </a:bodyPr>
          <a:lstStyle/>
          <a:p>
            <a:r>
              <a:rPr lang="en-US" sz="1200" dirty="0"/>
              <a:t>f</a:t>
            </a:r>
            <a:r>
              <a:rPr lang="en-US" sz="1200" dirty="0" smtClean="0"/>
              <a:t>it in the lanes of, be able to take turns of,</a:t>
            </a:r>
          </a:p>
          <a:p>
            <a:r>
              <a:rPr lang="en-US" sz="1200" dirty="0" smtClean="0"/>
              <a:t>Have necessary friction against without damaging</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58" name="TextBox 57"/>
          <p:cNvSpPr txBox="1"/>
          <p:nvPr/>
        </p:nvSpPr>
        <p:spPr>
          <a:xfrm>
            <a:off x="4038600" y="3556337"/>
            <a:ext cx="1295400" cy="830997"/>
          </a:xfrm>
          <a:prstGeom prst="rect">
            <a:avLst/>
          </a:prstGeom>
          <a:noFill/>
        </p:spPr>
        <p:txBody>
          <a:bodyPr wrap="square" rtlCol="0">
            <a:spAutoFit/>
          </a:bodyPr>
          <a:lstStyle/>
          <a:p>
            <a:r>
              <a:rPr lang="en-US" sz="1200" dirty="0"/>
              <a:t>c</a:t>
            </a:r>
            <a:r>
              <a:rPr lang="en-US" sz="1200" dirty="0" smtClean="0"/>
              <a:t>arries without damaging, handles a variety of sizes of</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cxnSp>
        <p:nvCxnSpPr>
          <p:cNvPr id="72" name="Elbow Connector 71"/>
          <p:cNvCxnSpPr>
            <a:stCxn id="21" idx="1"/>
            <a:endCxn id="23" idx="1"/>
          </p:cNvCxnSpPr>
          <p:nvPr/>
        </p:nvCxnSpPr>
        <p:spPr>
          <a:xfrm rot="10800000" flipH="1" flipV="1">
            <a:off x="825136" y="929640"/>
            <a:ext cx="13063" cy="4800600"/>
          </a:xfrm>
          <a:prstGeom prst="bentConnector3">
            <a:avLst>
              <a:gd name="adj1" fmla="val -5519169"/>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76249" flipH="1" flipV="1">
            <a:off x="93422" y="4992075"/>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96772" flipH="1" flipV="1">
            <a:off x="-32004" y="2657100"/>
            <a:ext cx="716507" cy="798069"/>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p:cNvCxnSpPr/>
          <p:nvPr/>
        </p:nvCxnSpPr>
        <p:spPr>
          <a:xfrm rot="5400000" flipH="1" flipV="1">
            <a:off x="4782520" y="-2830949"/>
            <a:ext cx="99298" cy="6934200"/>
          </a:xfrm>
          <a:prstGeom prst="bentConnector3">
            <a:avLst>
              <a:gd name="adj1" fmla="val 33021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28857" y="298311"/>
            <a:ext cx="1936313" cy="276999"/>
          </a:xfrm>
          <a:prstGeom prst="rect">
            <a:avLst/>
          </a:prstGeom>
          <a:noFill/>
        </p:spPr>
        <p:txBody>
          <a:bodyPr wrap="square" rtlCol="0">
            <a:spAutoFit/>
          </a:bodyPr>
          <a:lstStyle/>
          <a:p>
            <a:r>
              <a:rPr lang="en-US" sz="1200" dirty="0" smtClean="0"/>
              <a:t>makes slippery</a:t>
            </a:r>
            <a:endParaRPr lang="en-US" sz="1200" dirty="0"/>
          </a:p>
        </p:txBody>
      </p:sp>
    </p:spTree>
    <p:extLst>
      <p:ext uri="{BB962C8B-B14F-4D97-AF65-F5344CB8AC3E}">
        <p14:creationId xmlns:p14="http://schemas.microsoft.com/office/powerpoint/2010/main" val="4610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031"/>
            <a:ext cx="91440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 you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likely noticed</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the way the outer boxes connect to your System informs needs that your System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must</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meet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890303" y="210017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flipV="1">
            <a:off x="5042263" y="2344014"/>
            <a:ext cx="2848040" cy="993547"/>
          </a:xfrm>
          <a:prstGeom prst="bentConnector3">
            <a:avLst>
              <a:gd name="adj1" fmla="val 704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937846"/>
            <a:ext cx="977025" cy="461665"/>
          </a:xfrm>
          <a:prstGeom prst="rect">
            <a:avLst/>
          </a:prstGeom>
          <a:noFill/>
        </p:spPr>
        <p:txBody>
          <a:bodyPr wrap="square" rtlCol="0">
            <a:spAutoFit/>
          </a:bodyPr>
          <a:lstStyle/>
          <a:p>
            <a:r>
              <a:rPr lang="en-US" sz="1200" dirty="0"/>
              <a:t>a</a:t>
            </a:r>
            <a:r>
              <a:rPr lang="en-US" sz="1200" dirty="0" smtClean="0"/>
              <a:t>ffects </a:t>
            </a:r>
            <a:r>
              <a:rPr lang="en-US" sz="1200" dirty="0" smtClean="0"/>
              <a:t>visibility of </a:t>
            </a:r>
            <a:endParaRPr lang="en-US" sz="1200" dirty="0"/>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39" name="TextBox 38"/>
          <p:cNvSpPr txBox="1"/>
          <p:nvPr/>
        </p:nvSpPr>
        <p:spPr>
          <a:xfrm>
            <a:off x="5029200" y="2293203"/>
            <a:ext cx="1873352" cy="830997"/>
          </a:xfrm>
          <a:prstGeom prst="rect">
            <a:avLst/>
          </a:prstGeom>
          <a:noFill/>
        </p:spPr>
        <p:txBody>
          <a:bodyPr wrap="square" rtlCol="0">
            <a:spAutoFit/>
          </a:bodyPr>
          <a:lstStyle/>
          <a:p>
            <a:r>
              <a:rPr lang="en-US" sz="1200" dirty="0"/>
              <a:t>f</a:t>
            </a:r>
            <a:r>
              <a:rPr lang="en-US" sz="1200" dirty="0" smtClean="0"/>
              <a:t>it in the lanes of, be able to take turns of,</a:t>
            </a:r>
          </a:p>
          <a:p>
            <a:r>
              <a:rPr lang="en-US" sz="1200" dirty="0" smtClean="0"/>
              <a:t>Have necessary friction against without damaging</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58" name="TextBox 57"/>
          <p:cNvSpPr txBox="1"/>
          <p:nvPr/>
        </p:nvSpPr>
        <p:spPr>
          <a:xfrm>
            <a:off x="4038600" y="3556337"/>
            <a:ext cx="1295400" cy="830997"/>
          </a:xfrm>
          <a:prstGeom prst="rect">
            <a:avLst/>
          </a:prstGeom>
          <a:noFill/>
        </p:spPr>
        <p:txBody>
          <a:bodyPr wrap="square" rtlCol="0">
            <a:spAutoFit/>
          </a:bodyPr>
          <a:lstStyle/>
          <a:p>
            <a:r>
              <a:rPr lang="en-US" sz="1200" dirty="0"/>
              <a:t>c</a:t>
            </a:r>
            <a:r>
              <a:rPr lang="en-US" sz="1200" dirty="0" smtClean="0"/>
              <a:t>arries without damaging, handles a variety of sizes of</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cxnSp>
        <p:nvCxnSpPr>
          <p:cNvPr id="72" name="Elbow Connector 71"/>
          <p:cNvCxnSpPr>
            <a:stCxn id="21" idx="1"/>
            <a:endCxn id="23" idx="1"/>
          </p:cNvCxnSpPr>
          <p:nvPr/>
        </p:nvCxnSpPr>
        <p:spPr>
          <a:xfrm rot="10800000" flipH="1" flipV="1">
            <a:off x="825136" y="929640"/>
            <a:ext cx="13063" cy="4800600"/>
          </a:xfrm>
          <a:prstGeom prst="bentConnector3">
            <a:avLst>
              <a:gd name="adj1" fmla="val -551916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010399" y="1066800"/>
            <a:ext cx="2209801"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There is a constraint here you’ll have to find out more about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9" name="TextBox 48"/>
          <p:cNvSpPr txBox="1"/>
          <p:nvPr/>
        </p:nvSpPr>
        <p:spPr>
          <a:xfrm>
            <a:off x="2579077" y="1058336"/>
            <a:ext cx="1777427"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have to deal with unwanted  interactions too</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0" name="TextBox 49"/>
          <p:cNvSpPr txBox="1"/>
          <p:nvPr/>
        </p:nvSpPr>
        <p:spPr>
          <a:xfrm>
            <a:off x="7100329" y="2942272"/>
            <a:ext cx="2209801"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State the “obvious” interactions too; helps to ensure you and others won’t forget them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559093" flipH="1" flipV="1">
            <a:off x="6525200" y="2954931"/>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369997" flipH="1" flipV="1">
            <a:off x="3950989" y="754728"/>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107896" flipV="1">
            <a:off x="1927746" y="1668192"/>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067602" flipH="1" flipV="1">
            <a:off x="6486395" y="713553"/>
            <a:ext cx="716507" cy="798069"/>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Elbow Connector 42"/>
          <p:cNvCxnSpPr/>
          <p:nvPr/>
        </p:nvCxnSpPr>
        <p:spPr>
          <a:xfrm rot="5400000" flipH="1" flipV="1">
            <a:off x="4782520" y="-2830949"/>
            <a:ext cx="99298" cy="6934200"/>
          </a:xfrm>
          <a:prstGeom prst="bentConnector3">
            <a:avLst>
              <a:gd name="adj1" fmla="val 33021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328857" y="298311"/>
            <a:ext cx="1936313" cy="276999"/>
          </a:xfrm>
          <a:prstGeom prst="rect">
            <a:avLst/>
          </a:prstGeom>
          <a:noFill/>
        </p:spPr>
        <p:txBody>
          <a:bodyPr wrap="square" rtlCol="0">
            <a:spAutoFit/>
          </a:bodyPr>
          <a:lstStyle/>
          <a:p>
            <a:r>
              <a:rPr lang="en-US" sz="1200" dirty="0" smtClean="0"/>
              <a:t>makes slippery</a:t>
            </a:r>
            <a:endParaRPr lang="en-US" sz="1200" dirty="0"/>
          </a:p>
        </p:txBody>
      </p:sp>
    </p:spTree>
    <p:extLst>
      <p:ext uri="{BB962C8B-B14F-4D97-AF65-F5344CB8AC3E}">
        <p14:creationId xmlns:p14="http://schemas.microsoft.com/office/powerpoint/2010/main" val="37223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937846"/>
            <a:ext cx="977025" cy="461665"/>
          </a:xfrm>
          <a:prstGeom prst="rect">
            <a:avLst/>
          </a:prstGeom>
          <a:noFill/>
        </p:spPr>
        <p:txBody>
          <a:bodyPr wrap="square" rtlCol="0">
            <a:spAutoFit/>
          </a:bodyPr>
          <a:lstStyle/>
          <a:p>
            <a:r>
              <a:rPr lang="en-US" sz="1200" dirty="0"/>
              <a:t>a</a:t>
            </a:r>
            <a:r>
              <a:rPr lang="en-US" sz="1200" dirty="0" smtClean="0"/>
              <a:t>ffects </a:t>
            </a:r>
            <a:r>
              <a:rPr lang="en-US" sz="1200" dirty="0" smtClean="0"/>
              <a:t>visibility of </a:t>
            </a:r>
            <a:endParaRPr lang="en-US" sz="1200" dirty="0"/>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39" name="TextBox 38"/>
          <p:cNvSpPr txBox="1"/>
          <p:nvPr/>
        </p:nvSpPr>
        <p:spPr>
          <a:xfrm>
            <a:off x="5029200" y="2293203"/>
            <a:ext cx="1873352" cy="830997"/>
          </a:xfrm>
          <a:prstGeom prst="rect">
            <a:avLst/>
          </a:prstGeom>
          <a:noFill/>
        </p:spPr>
        <p:txBody>
          <a:bodyPr wrap="square" rtlCol="0">
            <a:spAutoFit/>
          </a:bodyPr>
          <a:lstStyle/>
          <a:p>
            <a:r>
              <a:rPr lang="en-US" sz="1200" dirty="0"/>
              <a:t>f</a:t>
            </a:r>
            <a:r>
              <a:rPr lang="en-US" sz="1200" dirty="0" smtClean="0"/>
              <a:t>it in the lanes of, be able to take turns of,</a:t>
            </a:r>
          </a:p>
          <a:p>
            <a:r>
              <a:rPr lang="en-US" sz="1200" dirty="0" smtClean="0"/>
              <a:t>Have necessary friction against without damaging</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48" name="TextBox 47"/>
          <p:cNvSpPr txBox="1"/>
          <p:nvPr/>
        </p:nvSpPr>
        <p:spPr>
          <a:xfrm>
            <a:off x="2108060" y="3505200"/>
            <a:ext cx="1549539" cy="830997"/>
          </a:xfrm>
          <a:prstGeom prst="rect">
            <a:avLst/>
          </a:prstGeom>
          <a:noFill/>
        </p:spPr>
        <p:txBody>
          <a:bodyPr wrap="square" rtlCol="0">
            <a:spAutoFit/>
          </a:bodyPr>
          <a:lstStyle/>
          <a:p>
            <a:pPr algn="r"/>
            <a:r>
              <a:rPr lang="en-US" sz="1200" dirty="0"/>
              <a:t>s</a:t>
            </a:r>
            <a:r>
              <a:rPr lang="en-US" sz="1200" dirty="0" smtClean="0"/>
              <a:t>afely transports,  protects in a crash, reacts to commands effectively, </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58" name="TextBox 57"/>
          <p:cNvSpPr txBox="1"/>
          <p:nvPr/>
        </p:nvSpPr>
        <p:spPr>
          <a:xfrm>
            <a:off x="4038600" y="3556337"/>
            <a:ext cx="1295400" cy="830997"/>
          </a:xfrm>
          <a:prstGeom prst="rect">
            <a:avLst/>
          </a:prstGeom>
          <a:noFill/>
        </p:spPr>
        <p:txBody>
          <a:bodyPr wrap="square" rtlCol="0">
            <a:spAutoFit/>
          </a:bodyPr>
          <a:lstStyle/>
          <a:p>
            <a:r>
              <a:rPr lang="en-US" sz="1200" dirty="0"/>
              <a:t>c</a:t>
            </a:r>
            <a:r>
              <a:rPr lang="en-US" sz="1200" dirty="0" smtClean="0"/>
              <a:t>arries without damaging, handles a variety of sizes of</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cxnSp>
        <p:nvCxnSpPr>
          <p:cNvPr id="72" name="Elbow Connector 71"/>
          <p:cNvCxnSpPr>
            <a:stCxn id="21" idx="1"/>
            <a:endCxn id="23" idx="1"/>
          </p:cNvCxnSpPr>
          <p:nvPr/>
        </p:nvCxnSpPr>
        <p:spPr>
          <a:xfrm rot="10800000" flipH="1" flipV="1">
            <a:off x="825136" y="929640"/>
            <a:ext cx="13063" cy="4800600"/>
          </a:xfrm>
          <a:prstGeom prst="bentConnector3">
            <a:avLst>
              <a:gd name="adj1" fmla="val -551916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830" y="3111011"/>
            <a:ext cx="2293620"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We’ll have to formally define what terms like “safely”, “easily” and “effectively” means later.</a:t>
            </a:r>
            <a:r>
              <a:rPr lang="en-US" dirty="0" smtClean="0"/>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 well as a way to measure them.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019530" flipH="1" flipV="1">
            <a:off x="2252603" y="2413324"/>
            <a:ext cx="749880" cy="8352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200" y="11668"/>
            <a:ext cx="7047996" cy="369332"/>
          </a:xfrm>
          <a:prstGeom prst="rect">
            <a:avLst/>
          </a:prstGeom>
        </p:spPr>
        <p:txBody>
          <a:bodyPr wrap="squar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Connections also help identify potential Performance Criteria...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4" name="TextBox 53"/>
          <p:cNvSpPr txBox="1"/>
          <p:nvPr/>
        </p:nvSpPr>
        <p:spPr>
          <a:xfrm>
            <a:off x="762000" y="1295400"/>
            <a:ext cx="3733800"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How well your system does these functions will have to be able to be evaluated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28548" flipV="1">
            <a:off x="2431061" y="1784862"/>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755340" flipV="1">
            <a:off x="2314485" y="4057336"/>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905000" y="4699337"/>
            <a:ext cx="1813830" cy="1015663"/>
          </a:xfrm>
          <a:prstGeom prst="rect">
            <a:avLst/>
          </a:prstGeom>
          <a:noFill/>
        </p:spPr>
        <p:txBody>
          <a:bodyPr wrap="square" rtlCol="0">
            <a:spAutoFit/>
          </a:bodyPr>
          <a:lstStyle/>
          <a:p>
            <a:r>
              <a:rPr lang="en-US" sz="1200" dirty="0" smtClean="0"/>
              <a:t>steer, sleep in, fit in, can get in and out of, listen to radio in, see environment while within, alert other vehicles to their actions, </a:t>
            </a:r>
            <a:endParaRPr lang="en-US" sz="1200" dirty="0"/>
          </a:p>
        </p:txBody>
      </p:sp>
      <p:cxnSp>
        <p:nvCxnSpPr>
          <p:cNvPr id="47" name="Elbow Connector 46"/>
          <p:cNvCxnSpPr>
            <a:stCxn id="21" idx="0"/>
            <a:endCxn id="19" idx="0"/>
          </p:cNvCxnSpPr>
          <p:nvPr/>
        </p:nvCxnSpPr>
        <p:spPr>
          <a:xfrm rot="5400000" flipH="1" flipV="1">
            <a:off x="4782520" y="-2830949"/>
            <a:ext cx="99298" cy="6934200"/>
          </a:xfrm>
          <a:prstGeom prst="bentConnector3">
            <a:avLst>
              <a:gd name="adj1" fmla="val 33021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328857" y="298311"/>
            <a:ext cx="1936313" cy="276999"/>
          </a:xfrm>
          <a:prstGeom prst="rect">
            <a:avLst/>
          </a:prstGeom>
          <a:noFill/>
        </p:spPr>
        <p:txBody>
          <a:bodyPr wrap="square" rtlCol="0">
            <a:spAutoFit/>
          </a:bodyPr>
          <a:lstStyle/>
          <a:p>
            <a:r>
              <a:rPr lang="en-US" sz="1200" dirty="0" smtClean="0"/>
              <a:t>makes slippery</a:t>
            </a:r>
            <a:endParaRPr lang="en-US" sz="1200" dirty="0"/>
          </a:p>
        </p:txBody>
      </p:sp>
    </p:spTree>
    <p:extLst>
      <p:ext uri="{BB962C8B-B14F-4D97-AF65-F5344CB8AC3E}">
        <p14:creationId xmlns:p14="http://schemas.microsoft.com/office/powerpoint/2010/main" val="21371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937846"/>
            <a:ext cx="977025" cy="461665"/>
          </a:xfrm>
          <a:prstGeom prst="rect">
            <a:avLst/>
          </a:prstGeom>
          <a:noFill/>
        </p:spPr>
        <p:txBody>
          <a:bodyPr wrap="square" rtlCol="0">
            <a:spAutoFit/>
          </a:bodyPr>
          <a:lstStyle/>
          <a:p>
            <a:r>
              <a:rPr lang="en-US" sz="1200" dirty="0" smtClean="0"/>
              <a:t>affects </a:t>
            </a:r>
            <a:r>
              <a:rPr lang="en-US" sz="1200" dirty="0" smtClean="0"/>
              <a:t>visibility of </a:t>
            </a:r>
            <a:endParaRPr lang="en-US" sz="1200" dirty="0"/>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39" name="TextBox 38"/>
          <p:cNvSpPr txBox="1"/>
          <p:nvPr/>
        </p:nvSpPr>
        <p:spPr>
          <a:xfrm>
            <a:off x="5029200" y="2293203"/>
            <a:ext cx="1873352" cy="830997"/>
          </a:xfrm>
          <a:prstGeom prst="rect">
            <a:avLst/>
          </a:prstGeom>
          <a:noFill/>
        </p:spPr>
        <p:txBody>
          <a:bodyPr wrap="square" rtlCol="0">
            <a:spAutoFit/>
          </a:bodyPr>
          <a:lstStyle/>
          <a:p>
            <a:r>
              <a:rPr lang="en-US" sz="1200" dirty="0"/>
              <a:t>f</a:t>
            </a:r>
            <a:r>
              <a:rPr lang="en-US" sz="1200" dirty="0" smtClean="0"/>
              <a:t>it in the lanes of, be able to take turns of,</a:t>
            </a:r>
          </a:p>
          <a:p>
            <a:r>
              <a:rPr lang="en-US" sz="1200" dirty="0" smtClean="0"/>
              <a:t>Have necessary friction against without damaging</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47" name="TextBox 46"/>
          <p:cNvSpPr txBox="1"/>
          <p:nvPr/>
        </p:nvSpPr>
        <p:spPr>
          <a:xfrm>
            <a:off x="1905000" y="4699337"/>
            <a:ext cx="1813830" cy="1015663"/>
          </a:xfrm>
          <a:prstGeom prst="rect">
            <a:avLst/>
          </a:prstGeom>
          <a:noFill/>
        </p:spPr>
        <p:txBody>
          <a:bodyPr wrap="square" rtlCol="0">
            <a:spAutoFit/>
          </a:bodyPr>
          <a:lstStyle/>
          <a:p>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steer, sleep in, fit in, can get in and out of, listen to radio in, see environment while within, alert other vehicles to their actions, </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TextBox 47"/>
          <p:cNvSpPr txBox="1"/>
          <p:nvPr/>
        </p:nvSpPr>
        <p:spPr>
          <a:xfrm>
            <a:off x="2108060" y="3505200"/>
            <a:ext cx="1549539" cy="830997"/>
          </a:xfrm>
          <a:prstGeom prst="rect">
            <a:avLst/>
          </a:prstGeom>
          <a:noFill/>
        </p:spPr>
        <p:txBody>
          <a:bodyPr wrap="square" rtlCol="0">
            <a:spAutoFit/>
          </a:bodyPr>
          <a:lstStyle/>
          <a:p>
            <a:pPr algn="r"/>
            <a:r>
              <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rPr>
              <a:t>s</a:t>
            </a: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afely transports,  protects in a crash, reacts to commands effectively, </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58" name="TextBox 57"/>
          <p:cNvSpPr txBox="1"/>
          <p:nvPr/>
        </p:nvSpPr>
        <p:spPr>
          <a:xfrm>
            <a:off x="4038600" y="3556337"/>
            <a:ext cx="1295400" cy="830997"/>
          </a:xfrm>
          <a:prstGeom prst="rect">
            <a:avLst/>
          </a:prstGeom>
          <a:noFill/>
        </p:spPr>
        <p:txBody>
          <a:bodyPr wrap="square" rtlCol="0">
            <a:spAutoFit/>
          </a:bodyPr>
          <a:lstStyle/>
          <a:p>
            <a:r>
              <a:rPr lang="en-US" sz="1200" dirty="0"/>
              <a:t>c</a:t>
            </a:r>
            <a:r>
              <a:rPr lang="en-US" sz="1200" dirty="0" smtClean="0"/>
              <a:t>arries without damaging, handles a variety of sizes of</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cxnSp>
        <p:nvCxnSpPr>
          <p:cNvPr id="72" name="Elbow Connector 71"/>
          <p:cNvCxnSpPr>
            <a:stCxn id="21" idx="1"/>
            <a:endCxn id="23" idx="1"/>
          </p:cNvCxnSpPr>
          <p:nvPr/>
        </p:nvCxnSpPr>
        <p:spPr>
          <a:xfrm rot="10800000" flipH="1" flipV="1">
            <a:off x="825136" y="929640"/>
            <a:ext cx="13063" cy="4800600"/>
          </a:xfrm>
          <a:prstGeom prst="bentConnector3">
            <a:avLst>
              <a:gd name="adj1" fmla="val -551916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52400" y="2948940"/>
            <a:ext cx="2057400" cy="2585323"/>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Optionally, when there are a  large number of interfaces, this can be cleaned up by replacing the text with a symbol and a matching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symbol legend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252499" flipH="1" flipV="1">
            <a:off x="1799616" y="3026092"/>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490518" flipH="1">
            <a:off x="-60195" y="5476505"/>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418786" y="3680524"/>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43" name="Oval 42"/>
          <p:cNvSpPr/>
          <p:nvPr/>
        </p:nvSpPr>
        <p:spPr>
          <a:xfrm>
            <a:off x="1992630" y="5517554"/>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t>
            </a:r>
            <a:endParaRPr lang="en-US" sz="1200" dirty="0">
              <a:solidFill>
                <a:schemeClr val="tx1"/>
              </a:solidFill>
            </a:endParaRPr>
          </a:p>
        </p:txBody>
      </p:sp>
      <p:sp>
        <p:nvSpPr>
          <p:cNvPr id="54" name="Oval 53"/>
          <p:cNvSpPr/>
          <p:nvPr/>
        </p:nvSpPr>
        <p:spPr>
          <a:xfrm>
            <a:off x="401555" y="6154331"/>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55" name="Oval 54"/>
          <p:cNvSpPr/>
          <p:nvPr/>
        </p:nvSpPr>
        <p:spPr>
          <a:xfrm>
            <a:off x="392430" y="6457950"/>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t>
            </a:r>
            <a:endParaRPr lang="en-US" sz="1200" dirty="0">
              <a:solidFill>
                <a:schemeClr val="tx1"/>
              </a:solidFill>
            </a:endParaRPr>
          </a:p>
        </p:txBody>
      </p:sp>
      <p:sp>
        <p:nvSpPr>
          <p:cNvPr id="57" name="TextBox 56"/>
          <p:cNvSpPr txBox="1"/>
          <p:nvPr/>
        </p:nvSpPr>
        <p:spPr>
          <a:xfrm>
            <a:off x="533400" y="6115050"/>
            <a:ext cx="6519369" cy="276999"/>
          </a:xfrm>
          <a:prstGeom prst="rect">
            <a:avLst/>
          </a:prstGeom>
          <a:noFill/>
        </p:spPr>
        <p:txBody>
          <a:bodyPr wrap="square" rtlCol="0">
            <a:spAutoFit/>
          </a:bodyPr>
          <a:lstStyle/>
          <a:p>
            <a:r>
              <a:rPr lang="en-US" sz="1200" dirty="0"/>
              <a:t>s</a:t>
            </a:r>
            <a:r>
              <a:rPr lang="en-US" sz="1200" dirty="0" smtClean="0"/>
              <a:t>afely transports,  protects in a crash, reacts to commands effectively </a:t>
            </a:r>
            <a:endParaRPr lang="en-US" sz="1200" dirty="0"/>
          </a:p>
        </p:txBody>
      </p:sp>
      <p:sp>
        <p:nvSpPr>
          <p:cNvPr id="59" name="TextBox 58"/>
          <p:cNvSpPr txBox="1"/>
          <p:nvPr/>
        </p:nvSpPr>
        <p:spPr>
          <a:xfrm>
            <a:off x="541020" y="6389370"/>
            <a:ext cx="8382001" cy="276999"/>
          </a:xfrm>
          <a:prstGeom prst="rect">
            <a:avLst/>
          </a:prstGeom>
          <a:noFill/>
        </p:spPr>
        <p:txBody>
          <a:bodyPr wrap="square" rtlCol="0">
            <a:spAutoFit/>
          </a:bodyPr>
          <a:lstStyle/>
          <a:p>
            <a:r>
              <a:rPr lang="en-US" sz="1200" dirty="0" smtClean="0"/>
              <a:t>steer, sleep in, fit in, can get in and out of, listen to radio in, see environment while within, alert other vehicles to their actions </a:t>
            </a:r>
            <a:endParaRPr lang="en-US" sz="1200" dirty="0"/>
          </a:p>
        </p:txBody>
      </p:sp>
      <p:cxnSp>
        <p:nvCxnSpPr>
          <p:cNvPr id="63" name="Elbow Connector 62"/>
          <p:cNvCxnSpPr/>
          <p:nvPr/>
        </p:nvCxnSpPr>
        <p:spPr>
          <a:xfrm rot="5400000" flipH="1" flipV="1">
            <a:off x="4782520" y="-2830949"/>
            <a:ext cx="99298" cy="6934200"/>
          </a:xfrm>
          <a:prstGeom prst="bentConnector3">
            <a:avLst>
              <a:gd name="adj1" fmla="val 33021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328857" y="298311"/>
            <a:ext cx="1936313" cy="276999"/>
          </a:xfrm>
          <a:prstGeom prst="rect">
            <a:avLst/>
          </a:prstGeom>
          <a:noFill/>
        </p:spPr>
        <p:txBody>
          <a:bodyPr wrap="square" rtlCol="0">
            <a:spAutoFit/>
          </a:bodyPr>
          <a:lstStyle/>
          <a:p>
            <a:r>
              <a:rPr lang="en-US" sz="1200" dirty="0" smtClean="0"/>
              <a:t>makes slippery</a:t>
            </a:r>
            <a:endParaRPr lang="en-US" sz="1200" dirty="0"/>
          </a:p>
        </p:txBody>
      </p:sp>
    </p:spTree>
    <p:extLst>
      <p:ext uri="{BB962C8B-B14F-4D97-AF65-F5344CB8AC3E}">
        <p14:creationId xmlns:p14="http://schemas.microsoft.com/office/powerpoint/2010/main" val="99575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 y="937846"/>
            <a:ext cx="977025" cy="461665"/>
          </a:xfrm>
          <a:prstGeom prst="rect">
            <a:avLst/>
          </a:prstGeom>
          <a:noFill/>
        </p:spPr>
        <p:txBody>
          <a:bodyPr wrap="square" rtlCol="0">
            <a:spAutoFit/>
          </a:bodyPr>
          <a:lstStyle/>
          <a:p>
            <a:r>
              <a:rPr lang="en-US" sz="1200" dirty="0" smtClean="0"/>
              <a:t>affects </a:t>
            </a:r>
            <a:r>
              <a:rPr lang="en-US" sz="1200" dirty="0" smtClean="0"/>
              <a:t>visibility of </a:t>
            </a:r>
            <a:endParaRPr lang="en-US" sz="1200" dirty="0"/>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39" name="TextBox 38"/>
          <p:cNvSpPr txBox="1"/>
          <p:nvPr/>
        </p:nvSpPr>
        <p:spPr>
          <a:xfrm>
            <a:off x="5029200" y="2293203"/>
            <a:ext cx="1873352" cy="830997"/>
          </a:xfrm>
          <a:prstGeom prst="rect">
            <a:avLst/>
          </a:prstGeom>
          <a:noFill/>
        </p:spPr>
        <p:txBody>
          <a:bodyPr wrap="square" rtlCol="0">
            <a:spAutoFit/>
          </a:bodyPr>
          <a:lstStyle/>
          <a:p>
            <a:r>
              <a:rPr lang="en-US" sz="1200" dirty="0"/>
              <a:t>f</a:t>
            </a:r>
            <a:r>
              <a:rPr lang="en-US" sz="1200" dirty="0" smtClean="0"/>
              <a:t>it in the lanes of, be able to take turns of,</a:t>
            </a:r>
          </a:p>
          <a:p>
            <a:r>
              <a:rPr lang="en-US" sz="1200" dirty="0" smtClean="0"/>
              <a:t>Have necessary friction against without damaging</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58" name="TextBox 57"/>
          <p:cNvSpPr txBox="1"/>
          <p:nvPr/>
        </p:nvSpPr>
        <p:spPr>
          <a:xfrm>
            <a:off x="4038600" y="3556337"/>
            <a:ext cx="1295400" cy="830997"/>
          </a:xfrm>
          <a:prstGeom prst="rect">
            <a:avLst/>
          </a:prstGeom>
          <a:noFill/>
        </p:spPr>
        <p:txBody>
          <a:bodyPr wrap="square" rtlCol="0">
            <a:spAutoFit/>
          </a:bodyPr>
          <a:lstStyle/>
          <a:p>
            <a:r>
              <a:rPr lang="en-US" sz="1200" dirty="0"/>
              <a:t>c</a:t>
            </a:r>
            <a:r>
              <a:rPr lang="en-US" sz="1200" dirty="0" smtClean="0"/>
              <a:t>arries without damaging, handles a variety of sizes of</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cxnSp>
        <p:nvCxnSpPr>
          <p:cNvPr id="72" name="Elbow Connector 71"/>
          <p:cNvCxnSpPr>
            <a:stCxn id="21" idx="1"/>
            <a:endCxn id="23" idx="1"/>
          </p:cNvCxnSpPr>
          <p:nvPr/>
        </p:nvCxnSpPr>
        <p:spPr>
          <a:xfrm rot="10800000" flipH="1" flipV="1">
            <a:off x="825136" y="929640"/>
            <a:ext cx="13063" cy="4800600"/>
          </a:xfrm>
          <a:prstGeom prst="bentConnector3">
            <a:avLst>
              <a:gd name="adj1" fmla="val -551916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52400" y="2971800"/>
            <a:ext cx="2057400" cy="2585323"/>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Having a large number / variety of interfaces is also sometimes an indication that the outer boxes should be refined / split into more specific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682898" flipH="1">
            <a:off x="-86201" y="5605426"/>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p:cNvSpPr/>
          <p:nvPr/>
        </p:nvSpPr>
        <p:spPr>
          <a:xfrm>
            <a:off x="401555" y="6154331"/>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54" name="Oval 53"/>
          <p:cNvSpPr/>
          <p:nvPr/>
        </p:nvSpPr>
        <p:spPr>
          <a:xfrm>
            <a:off x="392430" y="6457950"/>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t>
            </a:r>
            <a:endParaRPr lang="en-US" sz="1200" dirty="0">
              <a:solidFill>
                <a:schemeClr val="tx1"/>
              </a:solidFill>
            </a:endParaRPr>
          </a:p>
        </p:txBody>
      </p:sp>
      <p:sp>
        <p:nvSpPr>
          <p:cNvPr id="55" name="TextBox 54"/>
          <p:cNvSpPr txBox="1"/>
          <p:nvPr/>
        </p:nvSpPr>
        <p:spPr>
          <a:xfrm>
            <a:off x="533400" y="6115050"/>
            <a:ext cx="6519369" cy="276999"/>
          </a:xfrm>
          <a:prstGeom prst="rect">
            <a:avLst/>
          </a:prstGeom>
          <a:noFill/>
        </p:spPr>
        <p:txBody>
          <a:bodyPr wrap="square" rtlCol="0">
            <a:spAutoFit/>
          </a:bodyPr>
          <a:lstStyle/>
          <a:p>
            <a:r>
              <a:rPr lang="en-US" sz="1200" dirty="0"/>
              <a:t>s</a:t>
            </a:r>
            <a:r>
              <a:rPr lang="en-US" sz="1200" dirty="0" smtClean="0"/>
              <a:t>afely transports,  protects in a crash, reacts to commands effectively </a:t>
            </a:r>
            <a:endParaRPr lang="en-US" sz="1200" dirty="0"/>
          </a:p>
        </p:txBody>
      </p:sp>
      <p:sp>
        <p:nvSpPr>
          <p:cNvPr id="57" name="TextBox 56"/>
          <p:cNvSpPr txBox="1"/>
          <p:nvPr/>
        </p:nvSpPr>
        <p:spPr>
          <a:xfrm>
            <a:off x="541020" y="6389370"/>
            <a:ext cx="8382001" cy="276999"/>
          </a:xfrm>
          <a:prstGeom prst="rect">
            <a:avLst/>
          </a:prstGeom>
          <a:noFill/>
        </p:spPr>
        <p:txBody>
          <a:bodyPr wrap="square" rtlCol="0">
            <a:spAutoFit/>
          </a:bodyPr>
          <a:lstStyle/>
          <a:p>
            <a:r>
              <a:rPr lang="en-US" sz="1200" dirty="0" smtClean="0"/>
              <a:t>steer, sleep in, fit in, can get in and out of, listen to radio in, see environment while within, alert other vehicles to their actions </a:t>
            </a:r>
            <a:endParaRPr lang="en-US" sz="1200" dirty="0"/>
          </a:p>
        </p:txBody>
      </p:sp>
      <p:sp>
        <p:nvSpPr>
          <p:cNvPr id="63" name="Oval 62"/>
          <p:cNvSpPr/>
          <p:nvPr/>
        </p:nvSpPr>
        <p:spPr>
          <a:xfrm>
            <a:off x="3418786" y="3680524"/>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64" name="Oval 63"/>
          <p:cNvSpPr/>
          <p:nvPr/>
        </p:nvSpPr>
        <p:spPr>
          <a:xfrm>
            <a:off x="1992630" y="5517554"/>
            <a:ext cx="163156" cy="163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t>
            </a:r>
            <a:endParaRPr lang="en-US" sz="1200" dirty="0">
              <a:solidFill>
                <a:schemeClr val="tx1"/>
              </a:solidFill>
            </a:endParaRPr>
          </a:p>
        </p:txBody>
      </p:sp>
      <p:cxnSp>
        <p:nvCxnSpPr>
          <p:cNvPr id="50" name="Elbow Connector 49"/>
          <p:cNvCxnSpPr/>
          <p:nvPr/>
        </p:nvCxnSpPr>
        <p:spPr>
          <a:xfrm rot="5400000" flipH="1" flipV="1">
            <a:off x="4782520" y="-2830949"/>
            <a:ext cx="99298" cy="6934200"/>
          </a:xfrm>
          <a:prstGeom prst="bentConnector3">
            <a:avLst>
              <a:gd name="adj1" fmla="val 33021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28857" y="298311"/>
            <a:ext cx="1936313" cy="276999"/>
          </a:xfrm>
          <a:prstGeom prst="rect">
            <a:avLst/>
          </a:prstGeom>
          <a:noFill/>
        </p:spPr>
        <p:txBody>
          <a:bodyPr wrap="square" rtlCol="0">
            <a:spAutoFit/>
          </a:bodyPr>
          <a:lstStyle/>
          <a:p>
            <a:r>
              <a:rPr lang="en-US" sz="1200" dirty="0" smtClean="0"/>
              <a:t>makes slippery</a:t>
            </a:r>
            <a:endParaRPr lang="en-US" sz="1200" dirty="0"/>
          </a:p>
        </p:txBody>
      </p:sp>
    </p:spTree>
    <p:extLst>
      <p:ext uri="{BB962C8B-B14F-4D97-AF65-F5344CB8AC3E}">
        <p14:creationId xmlns:p14="http://schemas.microsoft.com/office/powerpoint/2010/main" val="303035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41409" y="28357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835203" y="391341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1295400" y="49528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2375263" y="574425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41" name="Rectangle 40"/>
          <p:cNvSpPr/>
          <p:nvPr/>
        </p:nvSpPr>
        <p:spPr>
          <a:xfrm>
            <a:off x="355957" y="1981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42" name="TextBox 41"/>
          <p:cNvSpPr txBox="1"/>
          <p:nvPr/>
        </p:nvSpPr>
        <p:spPr>
          <a:xfrm>
            <a:off x="4343400" y="1524000"/>
            <a:ext cx="4772838" cy="1200329"/>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makes different kinds of passengers important enough to separate into have their own box, is that each kind of passenger will have to be handled differently by the system.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3" name="TextBox 42"/>
          <p:cNvSpPr txBox="1"/>
          <p:nvPr/>
        </p:nvSpPr>
        <p:spPr>
          <a:xfrm>
            <a:off x="324398" y="580667"/>
            <a:ext cx="4772838"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Taking a step back to think more about these interactions reveals there are a number of important kinds of passengers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Rectangle 43"/>
          <p:cNvSpPr/>
          <p:nvPr/>
        </p:nvSpPr>
        <p:spPr>
          <a:xfrm>
            <a:off x="3919404" y="598809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49" name="Rectangle 4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50" name="Rectangle 4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83548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0" name="Rectangle 9"/>
          <p:cNvSpPr/>
          <p:nvPr/>
        </p:nvSpPr>
        <p:spPr>
          <a:xfrm>
            <a:off x="3048000" y="2743200"/>
            <a:ext cx="2289274" cy="145532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441409" y="28357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835203" y="391341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1295400" y="49528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2375263" y="574425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41" name="Rectangle 40"/>
          <p:cNvSpPr/>
          <p:nvPr/>
        </p:nvSpPr>
        <p:spPr>
          <a:xfrm>
            <a:off x="355957" y="1981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42" name="TextBox 41"/>
          <p:cNvSpPr txBox="1"/>
          <p:nvPr/>
        </p:nvSpPr>
        <p:spPr>
          <a:xfrm>
            <a:off x="4343400" y="1524000"/>
            <a:ext cx="4772838" cy="1200329"/>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makes different kinds of passengers important enough to separate into have their own box, is that each kind of passenger will have to be handled differently by the system.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3" name="TextBox 42"/>
          <p:cNvSpPr txBox="1"/>
          <p:nvPr/>
        </p:nvSpPr>
        <p:spPr>
          <a:xfrm>
            <a:off x="324398" y="580667"/>
            <a:ext cx="4772838"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Taking a step back to think more about these interactions reveals there are a number of important kinds of passengers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Rectangle 43"/>
          <p:cNvSpPr/>
          <p:nvPr/>
        </p:nvSpPr>
        <p:spPr>
          <a:xfrm>
            <a:off x="3919404" y="598809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45" name="TextBox 44"/>
          <p:cNvSpPr txBox="1"/>
          <p:nvPr/>
        </p:nvSpPr>
        <p:spPr>
          <a:xfrm>
            <a:off x="5638800" y="3883967"/>
            <a:ext cx="2867837" cy="2031325"/>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example interaction is shown although there are many. In order to safely transport each of these passenger types, the System will have to do something special.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Elbow Connector 2"/>
          <p:cNvCxnSpPr>
            <a:stCxn id="9" idx="2"/>
            <a:endCxn id="22" idx="0"/>
          </p:cNvCxnSpPr>
          <p:nvPr/>
        </p:nvCxnSpPr>
        <p:spPr>
          <a:xfrm rot="5400000">
            <a:off x="2627340" y="3869257"/>
            <a:ext cx="2162849" cy="1587137"/>
          </a:xfrm>
          <a:prstGeom prst="bentConnector3">
            <a:avLst>
              <a:gd name="adj1" fmla="val 88050"/>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9" idx="1"/>
            <a:endCxn id="20" idx="3"/>
          </p:cNvCxnSpPr>
          <p:nvPr/>
        </p:nvCxnSpPr>
        <p:spPr>
          <a:xfrm rot="10800000" flipV="1">
            <a:off x="1915066" y="3337560"/>
            <a:ext cx="2047334" cy="8196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21" idx="3"/>
          </p:cNvCxnSpPr>
          <p:nvPr/>
        </p:nvCxnSpPr>
        <p:spPr>
          <a:xfrm rot="5400000">
            <a:off x="2170709" y="3404955"/>
            <a:ext cx="1996247" cy="158713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06466" y="3653135"/>
            <a:ext cx="827534" cy="461665"/>
          </a:xfrm>
          <a:prstGeom prst="rect">
            <a:avLst/>
          </a:prstGeom>
          <a:noFill/>
        </p:spPr>
        <p:txBody>
          <a:bodyPr wrap="none" rtlCol="0">
            <a:spAutoFit/>
          </a:bodyPr>
          <a:lstStyle/>
          <a:p>
            <a:r>
              <a:rPr lang="en-US" sz="1200" dirty="0" smtClean="0"/>
              <a:t>safely </a:t>
            </a:r>
          </a:p>
          <a:p>
            <a:r>
              <a:rPr lang="en-US" sz="1200" dirty="0" smtClean="0"/>
              <a:t>transports</a:t>
            </a:r>
            <a:endParaRPr lang="en-US" sz="1200" dirty="0"/>
          </a:p>
        </p:txBody>
      </p:sp>
      <p:sp>
        <p:nvSpPr>
          <p:cNvPr id="46" name="TextBox 45"/>
          <p:cNvSpPr txBox="1"/>
          <p:nvPr/>
        </p:nvSpPr>
        <p:spPr>
          <a:xfrm>
            <a:off x="3211066" y="3729335"/>
            <a:ext cx="827534" cy="461665"/>
          </a:xfrm>
          <a:prstGeom prst="rect">
            <a:avLst/>
          </a:prstGeom>
          <a:noFill/>
        </p:spPr>
        <p:txBody>
          <a:bodyPr wrap="none" rtlCol="0">
            <a:spAutoFit/>
          </a:bodyPr>
          <a:lstStyle/>
          <a:p>
            <a:pPr algn="r"/>
            <a:r>
              <a:rPr lang="en-US" sz="1200" dirty="0" smtClean="0"/>
              <a:t>safely </a:t>
            </a:r>
          </a:p>
          <a:p>
            <a:pPr algn="r"/>
            <a:r>
              <a:rPr lang="en-US" sz="1200" dirty="0" smtClean="0"/>
              <a:t>transports</a:t>
            </a:r>
            <a:endParaRPr lang="en-US" sz="1200" dirty="0"/>
          </a:p>
        </p:txBody>
      </p:sp>
      <p:sp>
        <p:nvSpPr>
          <p:cNvPr id="47" name="TextBox 46"/>
          <p:cNvSpPr txBox="1"/>
          <p:nvPr/>
        </p:nvSpPr>
        <p:spPr>
          <a:xfrm>
            <a:off x="3147060" y="2907030"/>
            <a:ext cx="827534" cy="461665"/>
          </a:xfrm>
          <a:prstGeom prst="rect">
            <a:avLst/>
          </a:prstGeom>
          <a:noFill/>
        </p:spPr>
        <p:txBody>
          <a:bodyPr wrap="none" rtlCol="0">
            <a:spAutoFit/>
          </a:bodyPr>
          <a:lstStyle/>
          <a:p>
            <a:pPr algn="r"/>
            <a:r>
              <a:rPr lang="en-US" sz="1200" dirty="0" smtClean="0"/>
              <a:t>safely </a:t>
            </a:r>
          </a:p>
          <a:p>
            <a:pPr algn="r"/>
            <a:r>
              <a:rPr lang="en-US" sz="1200" dirty="0" smtClean="0"/>
              <a:t>transports</a:t>
            </a:r>
            <a:endParaRPr lang="en-US" sz="1200" dirty="0"/>
          </a:p>
        </p:txBody>
      </p:sp>
      <p:pic>
        <p:nvPicPr>
          <p:cNvPr id="48"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77509" flipV="1">
            <a:off x="5242093" y="3444552"/>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6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0" name="Rectangle 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441409" y="28357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835203" y="391341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1295400" y="49528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2375263" y="574425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23" name="Rectangle 22"/>
          <p:cNvSpPr/>
          <p:nvPr/>
        </p:nvSpPr>
        <p:spPr>
          <a:xfrm>
            <a:off x="5932984" y="389016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 Seats</a:t>
            </a:r>
            <a:endParaRPr lang="en-US" sz="1200" dirty="0">
              <a:solidFill>
                <a:schemeClr val="tx1"/>
              </a:solidFill>
            </a:endParaRPr>
          </a:p>
        </p:txBody>
      </p:sp>
      <p:sp>
        <p:nvSpPr>
          <p:cNvPr id="24" name="Rectangle 23"/>
          <p:cNvSpPr/>
          <p:nvPr/>
        </p:nvSpPr>
        <p:spPr>
          <a:xfrm>
            <a:off x="5181600" y="50128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41" name="Rectangle 40"/>
          <p:cNvSpPr/>
          <p:nvPr/>
        </p:nvSpPr>
        <p:spPr>
          <a:xfrm>
            <a:off x="355957" y="1981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42" name="TextBox 41"/>
          <p:cNvSpPr txBox="1"/>
          <p:nvPr/>
        </p:nvSpPr>
        <p:spPr>
          <a:xfrm>
            <a:off x="5913934" y="1981200"/>
            <a:ext cx="3195503"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Thinking about baby safety helps make the realization that Car Seats are a special type of Cargo that will need to be handled.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Rectangle 25"/>
          <p:cNvSpPr/>
          <p:nvPr/>
        </p:nvSpPr>
        <p:spPr>
          <a:xfrm>
            <a:off x="3919404" y="598809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27" name="TextBox 26"/>
          <p:cNvSpPr txBox="1"/>
          <p:nvPr/>
        </p:nvSpPr>
        <p:spPr>
          <a:xfrm>
            <a:off x="6248400" y="5553670"/>
            <a:ext cx="3195503"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Cargo is kept as well to represent all other kinds of generic cargo</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TextBox 27"/>
          <p:cNvSpPr txBox="1"/>
          <p:nvPr/>
        </p:nvSpPr>
        <p:spPr>
          <a:xfrm>
            <a:off x="228600" y="76200"/>
            <a:ext cx="4033703" cy="36933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triggers further brainstorming…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9"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03369" flipV="1">
            <a:off x="6154668" y="5018768"/>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61853">
            <a:off x="6477597" y="3238065"/>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14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0" name="Rectangle 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441409" y="28357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835203" y="391341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1295400" y="49528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2375263" y="574425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23" name="Rectangle 22"/>
          <p:cNvSpPr/>
          <p:nvPr/>
        </p:nvSpPr>
        <p:spPr>
          <a:xfrm>
            <a:off x="5932984" y="389016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 Seats</a:t>
            </a:r>
            <a:endParaRPr lang="en-US" sz="1200" dirty="0">
              <a:solidFill>
                <a:schemeClr val="tx1"/>
              </a:solidFill>
            </a:endParaRPr>
          </a:p>
        </p:txBody>
      </p:sp>
      <p:sp>
        <p:nvSpPr>
          <p:cNvPr id="24" name="Rectangle 23"/>
          <p:cNvSpPr/>
          <p:nvPr/>
        </p:nvSpPr>
        <p:spPr>
          <a:xfrm>
            <a:off x="5181600" y="50128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41" name="Rectangle 40"/>
          <p:cNvSpPr/>
          <p:nvPr/>
        </p:nvSpPr>
        <p:spPr>
          <a:xfrm>
            <a:off x="355957" y="1981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26" name="Rectangle 25"/>
          <p:cNvSpPr/>
          <p:nvPr/>
        </p:nvSpPr>
        <p:spPr>
          <a:xfrm>
            <a:off x="3919404" y="598809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28" name="TextBox 27"/>
          <p:cNvSpPr txBox="1"/>
          <p:nvPr/>
        </p:nvSpPr>
        <p:spPr>
          <a:xfrm>
            <a:off x="228600" y="76200"/>
            <a:ext cx="4033703"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Baby’s make messes and so do pets, so we better think about all of the kinds of mess sources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4853121" y="9473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Oil</a:t>
            </a:r>
            <a:endParaRPr lang="en-US" sz="1200" dirty="0">
              <a:solidFill>
                <a:schemeClr val="tx1"/>
              </a:solidFill>
            </a:endParaRPr>
          </a:p>
        </p:txBody>
      </p:sp>
      <p:sp>
        <p:nvSpPr>
          <p:cNvPr id="25" name="Rectangle 24"/>
          <p:cNvSpPr/>
          <p:nvPr/>
        </p:nvSpPr>
        <p:spPr>
          <a:xfrm>
            <a:off x="5181599" y="1828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Milk</a:t>
            </a:r>
            <a:endParaRPr lang="en-US" sz="1200" dirty="0">
              <a:solidFill>
                <a:schemeClr val="tx1"/>
              </a:solidFill>
            </a:endParaRPr>
          </a:p>
        </p:txBody>
      </p:sp>
      <p:sp>
        <p:nvSpPr>
          <p:cNvPr id="31" name="Rectangle 30"/>
          <p:cNvSpPr/>
          <p:nvPr/>
        </p:nvSpPr>
        <p:spPr>
          <a:xfrm>
            <a:off x="3447506" y="143500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Juice</a:t>
            </a:r>
            <a:endParaRPr lang="en-US" sz="1200" dirty="0">
              <a:solidFill>
                <a:schemeClr val="tx1"/>
              </a:solidFill>
            </a:endParaRPr>
          </a:p>
        </p:txBody>
      </p:sp>
      <p:sp>
        <p:nvSpPr>
          <p:cNvPr id="32" name="Rectangle 31"/>
          <p:cNvSpPr/>
          <p:nvPr/>
        </p:nvSpPr>
        <p:spPr>
          <a:xfrm>
            <a:off x="6261463" y="257288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French Fries</a:t>
            </a:r>
            <a:endParaRPr lang="en-US" sz="1200" dirty="0">
              <a:solidFill>
                <a:schemeClr val="tx1"/>
              </a:solidFill>
            </a:endParaRPr>
          </a:p>
        </p:txBody>
      </p:sp>
      <p:sp>
        <p:nvSpPr>
          <p:cNvPr id="33" name="Rectangle 32"/>
          <p:cNvSpPr/>
          <p:nvPr/>
        </p:nvSpPr>
        <p:spPr>
          <a:xfrm>
            <a:off x="7461068" y="206883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Mud</a:t>
            </a:r>
            <a:endParaRPr lang="en-US" sz="1200" dirty="0">
              <a:solidFill>
                <a:schemeClr val="tx1"/>
              </a:solidFill>
            </a:endParaRPr>
          </a:p>
        </p:txBody>
      </p:sp>
      <p:sp>
        <p:nvSpPr>
          <p:cNvPr id="35" name="Rectangle 34"/>
          <p:cNvSpPr/>
          <p:nvPr/>
        </p:nvSpPr>
        <p:spPr>
          <a:xfrm>
            <a:off x="6767104" y="118866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Vomit</a:t>
            </a:r>
            <a:endParaRPr lang="en-US" sz="1200" dirty="0">
              <a:solidFill>
                <a:schemeClr val="tx1"/>
              </a:solidFill>
            </a:endParaRPr>
          </a:p>
        </p:txBody>
      </p:sp>
      <p:sp>
        <p:nvSpPr>
          <p:cNvPr id="37" name="TextBox 36"/>
          <p:cNvSpPr txBox="1"/>
          <p:nvPr/>
        </p:nvSpPr>
        <p:spPr>
          <a:xfrm>
            <a:off x="6324600" y="3288268"/>
            <a:ext cx="4033703" cy="36933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list could go on and 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3418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0" name="Rectangle 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441409" y="28357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835203" y="391341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1295400" y="49528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2375263" y="574425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23" name="Rectangle 22"/>
          <p:cNvSpPr/>
          <p:nvPr/>
        </p:nvSpPr>
        <p:spPr>
          <a:xfrm>
            <a:off x="5932984" y="389016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 Seats</a:t>
            </a:r>
            <a:endParaRPr lang="en-US" sz="1200" dirty="0">
              <a:solidFill>
                <a:schemeClr val="tx1"/>
              </a:solidFill>
            </a:endParaRPr>
          </a:p>
        </p:txBody>
      </p:sp>
      <p:sp>
        <p:nvSpPr>
          <p:cNvPr id="24" name="Rectangle 23"/>
          <p:cNvSpPr/>
          <p:nvPr/>
        </p:nvSpPr>
        <p:spPr>
          <a:xfrm>
            <a:off x="5181600" y="50128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41" name="Rectangle 40"/>
          <p:cNvSpPr/>
          <p:nvPr/>
        </p:nvSpPr>
        <p:spPr>
          <a:xfrm>
            <a:off x="355957" y="1981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26" name="Rectangle 25"/>
          <p:cNvSpPr/>
          <p:nvPr/>
        </p:nvSpPr>
        <p:spPr>
          <a:xfrm>
            <a:off x="3919404" y="598809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28" name="TextBox 27"/>
          <p:cNvSpPr txBox="1"/>
          <p:nvPr/>
        </p:nvSpPr>
        <p:spPr>
          <a:xfrm>
            <a:off x="228600" y="76200"/>
            <a:ext cx="4033703"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 instead of writing them all, we pick a subset such that if the System can handle that subset, it should be able to handle all the rest.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4853121" y="9473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Oil</a:t>
            </a:r>
            <a:endParaRPr lang="en-US" sz="1200" dirty="0">
              <a:solidFill>
                <a:schemeClr val="tx1"/>
              </a:solidFill>
            </a:endParaRPr>
          </a:p>
        </p:txBody>
      </p:sp>
      <p:sp>
        <p:nvSpPr>
          <p:cNvPr id="25" name="Rectangle 24"/>
          <p:cNvSpPr/>
          <p:nvPr/>
        </p:nvSpPr>
        <p:spPr>
          <a:xfrm>
            <a:off x="5181599" y="1828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Milk</a:t>
            </a:r>
            <a:endParaRPr lang="en-US" sz="1200" dirty="0">
              <a:solidFill>
                <a:schemeClr val="tx1"/>
              </a:solidFill>
            </a:endParaRPr>
          </a:p>
        </p:txBody>
      </p:sp>
      <p:sp>
        <p:nvSpPr>
          <p:cNvPr id="31" name="Rectangle 30"/>
          <p:cNvSpPr/>
          <p:nvPr/>
        </p:nvSpPr>
        <p:spPr>
          <a:xfrm>
            <a:off x="3447506" y="143500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Juice</a:t>
            </a:r>
            <a:endParaRPr lang="en-US" sz="1200" dirty="0">
              <a:solidFill>
                <a:schemeClr val="tx1"/>
              </a:solidFill>
            </a:endParaRPr>
          </a:p>
        </p:txBody>
      </p:sp>
      <p:sp>
        <p:nvSpPr>
          <p:cNvPr id="32" name="Rectangle 31"/>
          <p:cNvSpPr/>
          <p:nvPr/>
        </p:nvSpPr>
        <p:spPr>
          <a:xfrm>
            <a:off x="6261463" y="257288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French Fries</a:t>
            </a:r>
            <a:endParaRPr lang="en-US" sz="1200" dirty="0">
              <a:solidFill>
                <a:schemeClr val="tx1"/>
              </a:solidFill>
            </a:endParaRPr>
          </a:p>
        </p:txBody>
      </p:sp>
      <p:sp>
        <p:nvSpPr>
          <p:cNvPr id="33" name="Rectangle 32"/>
          <p:cNvSpPr/>
          <p:nvPr/>
        </p:nvSpPr>
        <p:spPr>
          <a:xfrm>
            <a:off x="6629400" y="119116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Mud</a:t>
            </a:r>
            <a:endParaRPr lang="en-US" sz="1200" dirty="0">
              <a:solidFill>
                <a:schemeClr val="tx1"/>
              </a:solidFill>
            </a:endParaRPr>
          </a:p>
        </p:txBody>
      </p:sp>
      <p:sp>
        <p:nvSpPr>
          <p:cNvPr id="35" name="Rectangle 34"/>
          <p:cNvSpPr/>
          <p:nvPr/>
        </p:nvSpPr>
        <p:spPr>
          <a:xfrm>
            <a:off x="7543800" y="20852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Vomit</a:t>
            </a:r>
            <a:endParaRPr lang="en-US" sz="1200" dirty="0">
              <a:solidFill>
                <a:schemeClr val="tx1"/>
              </a:solidFill>
            </a:endParaRPr>
          </a:p>
        </p:txBody>
      </p:sp>
      <p:grpSp>
        <p:nvGrpSpPr>
          <p:cNvPr id="27" name="Group 26"/>
          <p:cNvGrpSpPr/>
          <p:nvPr/>
        </p:nvGrpSpPr>
        <p:grpSpPr>
          <a:xfrm rot="532211">
            <a:off x="5340530" y="1652908"/>
            <a:ext cx="762000" cy="1010249"/>
            <a:chOff x="5029200" y="2190151"/>
            <a:chExt cx="762000" cy="1010249"/>
          </a:xfrm>
        </p:grpSpPr>
        <p:cxnSp>
          <p:nvCxnSpPr>
            <p:cNvPr id="29" name="Straight Connector 28"/>
            <p:cNvCxnSpPr/>
            <p:nvPr/>
          </p:nvCxnSpPr>
          <p:spPr>
            <a:xfrm>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20431948">
            <a:off x="3587237" y="1317300"/>
            <a:ext cx="762000" cy="1010249"/>
            <a:chOff x="5152392" y="3352800"/>
            <a:chExt cx="762000" cy="1010249"/>
          </a:xfrm>
        </p:grpSpPr>
        <p:cxnSp>
          <p:nvCxnSpPr>
            <p:cNvPr id="37" name="Straight Connector 36"/>
            <p:cNvCxnSpPr/>
            <p:nvPr/>
          </p:nvCxnSpPr>
          <p:spPr>
            <a:xfrm>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21060259">
            <a:off x="6479868" y="2289843"/>
            <a:ext cx="762000" cy="1010249"/>
            <a:chOff x="5029200" y="2190151"/>
            <a:chExt cx="762000" cy="1010249"/>
          </a:xfrm>
        </p:grpSpPr>
        <p:cxnSp>
          <p:nvCxnSpPr>
            <p:cNvPr id="40" name="Straight Connector 39"/>
            <p:cNvCxnSpPr/>
            <p:nvPr/>
          </p:nvCxnSpPr>
          <p:spPr>
            <a:xfrm>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rot="392378">
            <a:off x="6783704" y="967761"/>
            <a:ext cx="762000" cy="1010249"/>
            <a:chOff x="5029200" y="2190151"/>
            <a:chExt cx="762000" cy="1010249"/>
          </a:xfrm>
        </p:grpSpPr>
        <p:cxnSp>
          <p:nvCxnSpPr>
            <p:cNvPr id="47" name="Straight Connector 46"/>
            <p:cNvCxnSpPr/>
            <p:nvPr/>
          </p:nvCxnSpPr>
          <p:spPr>
            <a:xfrm>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5562600" y="115669"/>
            <a:ext cx="2929618"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Representing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all greasy and flammable substances</a:t>
            </a:r>
          </a:p>
        </p:txBody>
      </p:sp>
      <p:sp>
        <p:nvSpPr>
          <p:cNvPr id="50" name="TextBox 49"/>
          <p:cNvSpPr txBox="1"/>
          <p:nvPr/>
        </p:nvSpPr>
        <p:spPr>
          <a:xfrm>
            <a:off x="7662182" y="2971800"/>
            <a:ext cx="1481818"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Representing all organic, smelly, and biohazard substances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27779" flipH="1">
            <a:off x="4997371" y="328553"/>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77602" flipH="1">
            <a:off x="8091495" y="2267687"/>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5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2668"/>
            <a:ext cx="5966505"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Then start listing things your “System” has to interact with…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4996665" y="2099548"/>
            <a:ext cx="3804888"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place them in their own boxes…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5110512" y="4563070"/>
            <a:ext cx="3804888"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…outside of the System boundary to show you do not have any design control over them.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5955029" y="133595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6857999" y="387354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962840" y="22555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22909" y="36576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1597329" y="458244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750944" y="460530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400424" y="157979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6705600" y="2819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sp>
        <p:nvSpPr>
          <p:cNvPr id="27" name="TextBox 26"/>
          <p:cNvSpPr txBox="1"/>
          <p:nvPr/>
        </p:nvSpPr>
        <p:spPr>
          <a:xfrm>
            <a:off x="4953000" y="5943600"/>
            <a:ext cx="3956596"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Capitalizing the things’ names in the boxes is also common practice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25082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0" name="Rectangle 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5292361" y="63795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Local Roads</a:t>
            </a:r>
            <a:endParaRPr lang="en-US" sz="1200" dirty="0">
              <a:solidFill>
                <a:schemeClr val="tx1"/>
              </a:solidFill>
            </a:endParaRPr>
          </a:p>
        </p:txBody>
      </p:sp>
      <p:sp>
        <p:nvSpPr>
          <p:cNvPr id="12" name="Rectangle 11"/>
          <p:cNvSpPr/>
          <p:nvPr/>
        </p:nvSpPr>
        <p:spPr>
          <a:xfrm>
            <a:off x="7407179" y="110121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Speed Bumps</a:t>
            </a:r>
            <a:endParaRPr lang="en-US" sz="1200" dirty="0">
              <a:solidFill>
                <a:schemeClr val="tx1"/>
              </a:solidFill>
            </a:endParaRPr>
          </a:p>
        </p:txBody>
      </p:sp>
      <p:sp>
        <p:nvSpPr>
          <p:cNvPr id="13" name="Rectangle 12"/>
          <p:cNvSpPr/>
          <p:nvPr/>
        </p:nvSpPr>
        <p:spPr>
          <a:xfrm>
            <a:off x="7086598" y="249936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14" name="Rectangle 13"/>
          <p:cNvSpPr/>
          <p:nvPr/>
        </p:nvSpPr>
        <p:spPr>
          <a:xfrm>
            <a:off x="1782805" y="40275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Multi-Lane Highways</a:t>
            </a:r>
            <a:endParaRPr lang="en-US" sz="1200" dirty="0">
              <a:solidFill>
                <a:schemeClr val="tx1"/>
              </a:solidFill>
            </a:endParaRPr>
          </a:p>
        </p:txBody>
      </p:sp>
      <p:sp>
        <p:nvSpPr>
          <p:cNvPr id="15" name="Rectangle 14"/>
          <p:cNvSpPr/>
          <p:nvPr/>
        </p:nvSpPr>
        <p:spPr>
          <a:xfrm>
            <a:off x="7862197" y="31331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Garages</a:t>
            </a:r>
            <a:endParaRPr lang="en-US" sz="1200" dirty="0">
              <a:solidFill>
                <a:schemeClr val="tx1"/>
              </a:solidFill>
            </a:endParaRPr>
          </a:p>
        </p:txBody>
      </p:sp>
      <p:sp>
        <p:nvSpPr>
          <p:cNvPr id="16" name="Rectangle 15"/>
          <p:cNvSpPr/>
          <p:nvPr/>
        </p:nvSpPr>
        <p:spPr>
          <a:xfrm>
            <a:off x="600076" y="4267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Toll Booths</a:t>
            </a:r>
            <a:endParaRPr lang="en-US" sz="1200" dirty="0">
              <a:solidFill>
                <a:schemeClr val="tx1"/>
              </a:solidFill>
            </a:endParaRPr>
          </a:p>
        </p:txBody>
      </p:sp>
      <p:sp>
        <p:nvSpPr>
          <p:cNvPr id="17" name="Rectangle 16"/>
          <p:cNvSpPr/>
          <p:nvPr/>
        </p:nvSpPr>
        <p:spPr>
          <a:xfrm>
            <a:off x="139337" y="2209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Sharknado</a:t>
            </a:r>
            <a:endParaRPr lang="en-US" sz="1200" dirty="0">
              <a:solidFill>
                <a:schemeClr val="tx1"/>
              </a:solidFill>
            </a:endParaRPr>
          </a:p>
        </p:txBody>
      </p:sp>
      <p:sp>
        <p:nvSpPr>
          <p:cNvPr id="18" name="Rectangle 17"/>
          <p:cNvSpPr/>
          <p:nvPr/>
        </p:nvSpPr>
        <p:spPr>
          <a:xfrm>
            <a:off x="314326" y="276606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19" name="Rectangle 18"/>
          <p:cNvSpPr/>
          <p:nvPr/>
        </p:nvSpPr>
        <p:spPr>
          <a:xfrm>
            <a:off x="314327" y="489965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Drivers</a:t>
            </a:r>
            <a:endParaRPr lang="en-US" sz="1200" dirty="0">
              <a:solidFill>
                <a:schemeClr val="tx1"/>
              </a:solidFill>
            </a:endParaRPr>
          </a:p>
        </p:txBody>
      </p:sp>
      <p:sp>
        <p:nvSpPr>
          <p:cNvPr id="20" name="Rectangle 19"/>
          <p:cNvSpPr/>
          <p:nvPr/>
        </p:nvSpPr>
        <p:spPr>
          <a:xfrm>
            <a:off x="1000128" y="564727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Adult Passengers</a:t>
            </a:r>
            <a:endParaRPr lang="en-US" sz="1200" dirty="0">
              <a:solidFill>
                <a:schemeClr val="tx1"/>
              </a:solidFill>
            </a:endParaRPr>
          </a:p>
        </p:txBody>
      </p:sp>
      <p:sp>
        <p:nvSpPr>
          <p:cNvPr id="21" name="Rectangle 20"/>
          <p:cNvSpPr/>
          <p:nvPr/>
        </p:nvSpPr>
        <p:spPr>
          <a:xfrm>
            <a:off x="2227488" y="575027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Children Passengers</a:t>
            </a:r>
            <a:endParaRPr lang="en-US" sz="1200" dirty="0">
              <a:solidFill>
                <a:schemeClr val="tx1"/>
              </a:solidFill>
            </a:endParaRPr>
          </a:p>
        </p:txBody>
      </p:sp>
      <p:sp>
        <p:nvSpPr>
          <p:cNvPr id="22" name="Rectangle 21"/>
          <p:cNvSpPr/>
          <p:nvPr/>
        </p:nvSpPr>
        <p:spPr>
          <a:xfrm>
            <a:off x="3455938" y="613495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 Passengers</a:t>
            </a:r>
            <a:endParaRPr lang="en-US" sz="1200" dirty="0">
              <a:solidFill>
                <a:schemeClr val="tx1"/>
              </a:solidFill>
            </a:endParaRPr>
          </a:p>
        </p:txBody>
      </p:sp>
      <p:sp>
        <p:nvSpPr>
          <p:cNvPr id="23" name="Rectangle 22"/>
          <p:cNvSpPr/>
          <p:nvPr/>
        </p:nvSpPr>
        <p:spPr>
          <a:xfrm>
            <a:off x="6019800" y="612733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 Seats</a:t>
            </a:r>
            <a:endParaRPr lang="en-US" sz="1200" dirty="0">
              <a:solidFill>
                <a:schemeClr val="tx1"/>
              </a:solidFill>
            </a:endParaRPr>
          </a:p>
        </p:txBody>
      </p:sp>
      <p:sp>
        <p:nvSpPr>
          <p:cNvPr id="24" name="Rectangle 23"/>
          <p:cNvSpPr/>
          <p:nvPr/>
        </p:nvSpPr>
        <p:spPr>
          <a:xfrm>
            <a:off x="6934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4752429" y="613495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Pets</a:t>
            </a:r>
            <a:endParaRPr lang="en-US" sz="1200" dirty="0">
              <a:solidFill>
                <a:schemeClr val="tx1"/>
              </a:solidFill>
            </a:endParaRPr>
          </a:p>
        </p:txBody>
      </p:sp>
      <p:sp>
        <p:nvSpPr>
          <p:cNvPr id="26" name="Rectangle 25"/>
          <p:cNvSpPr/>
          <p:nvPr/>
        </p:nvSpPr>
        <p:spPr>
          <a:xfrm>
            <a:off x="7467600" y="489965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Roof Rack Items</a:t>
            </a:r>
            <a:endParaRPr lang="en-US" sz="1200" dirty="0">
              <a:solidFill>
                <a:schemeClr val="tx1"/>
              </a:solidFill>
            </a:endParaRPr>
          </a:p>
        </p:txBody>
      </p:sp>
      <p:sp>
        <p:nvSpPr>
          <p:cNvPr id="27" name="Rectangle 26"/>
          <p:cNvSpPr/>
          <p:nvPr/>
        </p:nvSpPr>
        <p:spPr>
          <a:xfrm>
            <a:off x="4140108" y="1018499"/>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8" name="Rectangle 27"/>
          <p:cNvSpPr/>
          <p:nvPr/>
        </p:nvSpPr>
        <p:spPr>
          <a:xfrm>
            <a:off x="7631972" y="1774121"/>
            <a:ext cx="1079863" cy="6087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Dept. of Motor Vehicles</a:t>
            </a:r>
            <a:endParaRPr lang="en-US" sz="1200" dirty="0">
              <a:solidFill>
                <a:schemeClr val="tx1"/>
              </a:solidFill>
            </a:endParaRPr>
          </a:p>
        </p:txBody>
      </p:sp>
      <p:sp>
        <p:nvSpPr>
          <p:cNvPr id="31" name="Rectangle 30"/>
          <p:cNvSpPr/>
          <p:nvPr/>
        </p:nvSpPr>
        <p:spPr>
          <a:xfrm>
            <a:off x="3060245" y="38616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Exit/Entry Ramps</a:t>
            </a:r>
            <a:endParaRPr lang="en-US" sz="1200" dirty="0">
              <a:solidFill>
                <a:schemeClr val="tx1"/>
              </a:solidFill>
            </a:endParaRPr>
          </a:p>
        </p:txBody>
      </p:sp>
      <p:sp>
        <p:nvSpPr>
          <p:cNvPr id="32" name="Rectangle 31"/>
          <p:cNvSpPr/>
          <p:nvPr/>
        </p:nvSpPr>
        <p:spPr>
          <a:xfrm>
            <a:off x="6546667" y="4572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Intersections</a:t>
            </a:r>
            <a:endParaRPr lang="en-US" sz="1200" dirty="0">
              <a:solidFill>
                <a:schemeClr val="tx1"/>
              </a:solidFill>
            </a:endParaRPr>
          </a:p>
        </p:txBody>
      </p:sp>
      <p:sp>
        <p:nvSpPr>
          <p:cNvPr id="34" name="Rectangle 33"/>
          <p:cNvSpPr/>
          <p:nvPr/>
        </p:nvSpPr>
        <p:spPr>
          <a:xfrm>
            <a:off x="460196" y="3444046"/>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Pedestrians</a:t>
            </a:r>
            <a:endParaRPr lang="en-US" sz="1200" dirty="0">
              <a:solidFill>
                <a:schemeClr val="tx1"/>
              </a:solidFill>
            </a:endParaRPr>
          </a:p>
        </p:txBody>
      </p:sp>
      <p:sp>
        <p:nvSpPr>
          <p:cNvPr id="35" name="Rectangle 34"/>
          <p:cNvSpPr/>
          <p:nvPr/>
        </p:nvSpPr>
        <p:spPr>
          <a:xfrm>
            <a:off x="7626529" y="432145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Oil</a:t>
            </a:r>
            <a:endParaRPr lang="en-US" sz="1200" dirty="0">
              <a:solidFill>
                <a:schemeClr val="tx1"/>
              </a:solidFill>
            </a:endParaRPr>
          </a:p>
        </p:txBody>
      </p:sp>
      <p:sp>
        <p:nvSpPr>
          <p:cNvPr id="40" name="Rectangle 39"/>
          <p:cNvSpPr/>
          <p:nvPr/>
        </p:nvSpPr>
        <p:spPr>
          <a:xfrm>
            <a:off x="7879075" y="3733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Vomit</a:t>
            </a:r>
            <a:endParaRPr lang="en-US" sz="1200" dirty="0">
              <a:solidFill>
                <a:schemeClr val="tx1"/>
              </a:solidFill>
            </a:endParaRPr>
          </a:p>
        </p:txBody>
      </p:sp>
      <p:sp>
        <p:nvSpPr>
          <p:cNvPr id="41" name="Rectangle 40"/>
          <p:cNvSpPr/>
          <p:nvPr/>
        </p:nvSpPr>
        <p:spPr>
          <a:xfrm>
            <a:off x="152400" y="4157745"/>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Disabled Passengers</a:t>
            </a:r>
            <a:endParaRPr lang="en-US" sz="1200" dirty="0">
              <a:solidFill>
                <a:schemeClr val="tx1"/>
              </a:solidFill>
            </a:endParaRPr>
          </a:p>
        </p:txBody>
      </p:sp>
      <p:sp>
        <p:nvSpPr>
          <p:cNvPr id="33" name="TextBox 32"/>
          <p:cNvSpPr txBox="1"/>
          <p:nvPr/>
        </p:nvSpPr>
        <p:spPr>
          <a:xfrm>
            <a:off x="1935206" y="1542871"/>
            <a:ext cx="5456194"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Continuing this process reveals a lot of needed special interactions. A car-like system is certainly a complex one, and you may find more in this example than in your own System.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Straight Connector 2"/>
          <p:cNvCxnSpPr/>
          <p:nvPr/>
        </p:nvCxnSpPr>
        <p:spPr>
          <a:xfrm flipH="1">
            <a:off x="152400" y="3687886"/>
            <a:ext cx="8991600" cy="289754"/>
          </a:xfrm>
          <a:prstGeom prst="line">
            <a:avLst/>
          </a:prstGeom>
          <a:ln w="57150">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87606" y="4036874"/>
            <a:ext cx="5456194" cy="1754326"/>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your Context Diagram becomes too crowded, you may be able to split it into several. For example, here we suggest splitting the boxes into those objects that primarily interface with the interior and the exterior of the System. Other ways may be possible and could work just as well.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 name="Rectangle 35"/>
          <p:cNvSpPr/>
          <p:nvPr/>
        </p:nvSpPr>
        <p:spPr>
          <a:xfrm>
            <a:off x="152400" y="10363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Snow</a:t>
            </a:r>
            <a:endParaRPr lang="en-US" sz="1200" dirty="0">
              <a:solidFill>
                <a:schemeClr val="tx1"/>
              </a:solidFill>
            </a:endParaRPr>
          </a:p>
        </p:txBody>
      </p:sp>
      <p:sp>
        <p:nvSpPr>
          <p:cNvPr id="37" name="Rectangle 36"/>
          <p:cNvSpPr/>
          <p:nvPr/>
        </p:nvSpPr>
        <p:spPr>
          <a:xfrm>
            <a:off x="520337" y="1655355"/>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Fog</a:t>
            </a:r>
            <a:endParaRPr lang="en-US" sz="1200" dirty="0">
              <a:solidFill>
                <a:schemeClr val="tx1"/>
              </a:solidFill>
            </a:endParaRPr>
          </a:p>
        </p:txBody>
      </p:sp>
    </p:spTree>
    <p:extLst>
      <p:ext uri="{BB962C8B-B14F-4D97-AF65-F5344CB8AC3E}">
        <p14:creationId xmlns:p14="http://schemas.microsoft.com/office/powerpoint/2010/main" val="82715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04800" y="220682"/>
            <a:ext cx="8580394" cy="397031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Being thorough in your Context Diagram can be time consuming and even feel tedious if you’re not used to using this tool. But there are common ways to break up the work</a:t>
            </a:r>
          </a:p>
          <a:p>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you have done some initial work (as shown in slide 12) and you want to explore parts of the diagram further, this becomes a great time to start to split up the work with your teammates. Each person can then create there own context diagram(s) for the parts they explored. </a:t>
            </a:r>
          </a:p>
          <a:p>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You can try to combine them all together later if you want, but at least recognize which outer boxes show up in multiple teammate’s work and compare the interactions discussed in all teammate’s work to help everyone have a clear idea of the interaction needs.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991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1215652">
            <a:off x="1379402" y="1185871"/>
            <a:ext cx="4902561" cy="646331"/>
          </a:xfrm>
          <a:prstGeom prst="rect">
            <a:avLst/>
          </a:prstGeom>
          <a:noFill/>
        </p:spPr>
        <p:txBody>
          <a:bodyPr wrap="none" rtlCol="0">
            <a:sp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Don’t place other boxes in the system boundary,  </a:t>
            </a:r>
          </a:p>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even if they’re a part of your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52808" y="5410200"/>
            <a:ext cx="4976392"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will help you stay focused on the interactions with other things without committing to what your System is/has structurally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6" name="Group 15"/>
          <p:cNvGrpSpPr/>
          <p:nvPr/>
        </p:nvGrpSpPr>
        <p:grpSpPr>
          <a:xfrm rot="532211">
            <a:off x="5029200" y="2190151"/>
            <a:ext cx="762000" cy="1010249"/>
            <a:chOff x="5029200" y="2190151"/>
            <a:chExt cx="762000" cy="1010249"/>
          </a:xfrm>
        </p:grpSpPr>
        <p:cxnSp>
          <p:nvCxnSpPr>
            <p:cNvPr id="4" name="Straight Connector 3"/>
            <p:cNvCxnSpPr/>
            <p:nvPr/>
          </p:nvCxnSpPr>
          <p:spPr>
            <a:xfrm>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029200" y="2190151"/>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rot="764573">
            <a:off x="4794067" y="3500600"/>
            <a:ext cx="762000" cy="1010249"/>
            <a:chOff x="5152392" y="3352800"/>
            <a:chExt cx="762000" cy="1010249"/>
          </a:xfrm>
        </p:grpSpPr>
        <p:cxnSp>
          <p:nvCxnSpPr>
            <p:cNvPr id="14" name="Straight Connector 13"/>
            <p:cNvCxnSpPr/>
            <p:nvPr/>
          </p:nvCxnSpPr>
          <p:spPr>
            <a:xfrm>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0431948">
            <a:off x="3449683" y="2276224"/>
            <a:ext cx="762000" cy="1010249"/>
            <a:chOff x="5152392" y="3352800"/>
            <a:chExt cx="762000" cy="1010249"/>
          </a:xfrm>
        </p:grpSpPr>
        <p:cxnSp>
          <p:nvCxnSpPr>
            <p:cNvPr id="18" name="Straight Connector 17"/>
            <p:cNvCxnSpPr/>
            <p:nvPr/>
          </p:nvCxnSpPr>
          <p:spPr>
            <a:xfrm>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4648200" y="6204227"/>
            <a:ext cx="4473597"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Try trusting the tool and learn about its value, before trying to break the tool.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Rectangle 28"/>
          <p:cNvSpPr/>
          <p:nvPr/>
        </p:nvSpPr>
        <p:spPr>
          <a:xfrm>
            <a:off x="5955029" y="133595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30" name="Rectangle 29"/>
          <p:cNvSpPr/>
          <p:nvPr/>
        </p:nvSpPr>
        <p:spPr>
          <a:xfrm>
            <a:off x="6811190" y="4012115"/>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31" name="Rectangle 30"/>
          <p:cNvSpPr/>
          <p:nvPr/>
        </p:nvSpPr>
        <p:spPr>
          <a:xfrm>
            <a:off x="962840" y="22555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32" name="Rectangle 31"/>
          <p:cNvSpPr/>
          <p:nvPr/>
        </p:nvSpPr>
        <p:spPr>
          <a:xfrm>
            <a:off x="403858" y="34366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33" name="Rectangle 32"/>
          <p:cNvSpPr/>
          <p:nvPr/>
        </p:nvSpPr>
        <p:spPr>
          <a:xfrm>
            <a:off x="1597329" y="458244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34" name="Rectangle 33"/>
          <p:cNvSpPr/>
          <p:nvPr/>
        </p:nvSpPr>
        <p:spPr>
          <a:xfrm>
            <a:off x="4195099" y="49530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35" name="Rectangle 34"/>
          <p:cNvSpPr/>
          <p:nvPr/>
        </p:nvSpPr>
        <p:spPr>
          <a:xfrm>
            <a:off x="1828800" y="566184"/>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36" name="Rectangle 35"/>
          <p:cNvSpPr/>
          <p:nvPr/>
        </p:nvSpPr>
        <p:spPr>
          <a:xfrm>
            <a:off x="6705600" y="2819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sp>
        <p:nvSpPr>
          <p:cNvPr id="37" name="Rectangle 3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38" name="Rectangle 37"/>
          <p:cNvSpPr/>
          <p:nvPr/>
        </p:nvSpPr>
        <p:spPr>
          <a:xfrm>
            <a:off x="3114946" y="2362200"/>
            <a:ext cx="2676254" cy="199902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Rectangle 38"/>
          <p:cNvSpPr/>
          <p:nvPr/>
        </p:nvSpPr>
        <p:spPr>
          <a:xfrm>
            <a:off x="4648200" y="370332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Tank</a:t>
            </a:r>
            <a:endParaRPr lang="en-US" sz="1200" dirty="0">
              <a:solidFill>
                <a:schemeClr val="tx1"/>
              </a:solidFill>
            </a:endParaRPr>
          </a:p>
        </p:txBody>
      </p:sp>
      <p:sp>
        <p:nvSpPr>
          <p:cNvPr id="40" name="Rectangle 39"/>
          <p:cNvSpPr/>
          <p:nvPr/>
        </p:nvSpPr>
        <p:spPr>
          <a:xfrm>
            <a:off x="4635137" y="25146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Tires</a:t>
            </a:r>
            <a:endParaRPr lang="en-US" sz="1200" dirty="0">
              <a:solidFill>
                <a:schemeClr val="tx1"/>
              </a:solidFill>
            </a:endParaRPr>
          </a:p>
        </p:txBody>
      </p:sp>
      <p:sp>
        <p:nvSpPr>
          <p:cNvPr id="41" name="Rectangle 40"/>
          <p:cNvSpPr/>
          <p:nvPr/>
        </p:nvSpPr>
        <p:spPr>
          <a:xfrm>
            <a:off x="3276600" y="249075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Directional Lights</a:t>
            </a:r>
            <a:endParaRPr lang="en-US" sz="1200" dirty="0">
              <a:solidFill>
                <a:schemeClr val="tx1"/>
              </a:solidFill>
            </a:endParaRPr>
          </a:p>
        </p:txBody>
      </p:sp>
    </p:spTree>
    <p:extLst>
      <p:ext uri="{BB962C8B-B14F-4D97-AF65-F5344CB8AC3E}">
        <p14:creationId xmlns:p14="http://schemas.microsoft.com/office/powerpoint/2010/main" val="91061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6809749"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Draw (rectangular) lines connecting the outer boxes with your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245531"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645523"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609600" y="295656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75057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772400" y="305181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4927009" y="830341"/>
            <a:ext cx="2318522" cy="225575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flipV="1">
            <a:off x="5042263" y="3295651"/>
            <a:ext cx="2730137" cy="419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7" idx="2"/>
            <a:endCxn id="24" idx="0"/>
          </p:cNvCxnSpPr>
          <p:nvPr/>
        </p:nvCxnSpPr>
        <p:spPr>
          <a:xfrm rot="5400000">
            <a:off x="3477457" y="4491022"/>
            <a:ext cx="1934496" cy="11525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689464" y="3200401"/>
            <a:ext cx="2272937" cy="13716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725386" y="929640"/>
            <a:ext cx="2237015" cy="215646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830433" y="3577591"/>
            <a:ext cx="2284367" cy="21526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81400" y="6135469"/>
            <a:ext cx="5548320"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It’s helpful in the next step, if you space your boxes out around the System box</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3150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031"/>
            <a:ext cx="9144000" cy="36933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Start to label the lines with text about how the box item interacts with the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0981" y="3505200"/>
            <a:ext cx="2057399"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Place this text to the end of the connecting line closest to box item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30"/>
          <p:cNvSpPr txBox="1"/>
          <p:nvPr/>
        </p:nvSpPr>
        <p:spPr>
          <a:xfrm>
            <a:off x="685801" y="6174938"/>
            <a:ext cx="8458200" cy="646331"/>
          </a:xfrm>
          <a:prstGeom prst="rect">
            <a:avLst/>
          </a:prstGeom>
          <a:noFill/>
        </p:spPr>
        <p:txBody>
          <a:bodyPr wrap="square" rtlCol="0">
            <a:spAutoFit/>
          </a:bodyPr>
          <a:lstStyle/>
          <a:p>
            <a:pPr algn="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Write the text as if you were writing a short statement that started with the name of the box item and ends with your System: Cargo is “stored in” Your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7" name="TextBox 36"/>
          <p:cNvSpPr txBox="1"/>
          <p:nvPr/>
        </p:nvSpPr>
        <p:spPr>
          <a:xfrm>
            <a:off x="7637960" y="1447800"/>
            <a:ext cx="1353640"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lowercase for these statements is common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49" name="Rectangle 4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50" name="Rectangle 49"/>
          <p:cNvSpPr/>
          <p:nvPr/>
        </p:nvSpPr>
        <p:spPr>
          <a:xfrm>
            <a:off x="3581400" y="2743200"/>
            <a:ext cx="17558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5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261642" flipH="1">
            <a:off x="1317790" y="2734902"/>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3413" flipH="1">
            <a:off x="4818295" y="5415464"/>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81155" flipH="1">
            <a:off x="7114398" y="2564556"/>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518845" flipH="1" flipV="1">
            <a:off x="7106777" y="827665"/>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7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031"/>
            <a:ext cx="9144000"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at the same time label the lines with text about how your System interacts with the box items…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1905000" y="94107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8" name="TextBox 37"/>
          <p:cNvSpPr txBox="1"/>
          <p:nvPr/>
        </p:nvSpPr>
        <p:spPr>
          <a:xfrm>
            <a:off x="6477000" y="580292"/>
            <a:ext cx="1294393" cy="276999"/>
          </a:xfrm>
          <a:prstGeom prst="rect">
            <a:avLst/>
          </a:prstGeom>
          <a:noFill/>
        </p:spPr>
        <p:txBody>
          <a:bodyPr wrap="none" rtlCol="0">
            <a:spAutoFit/>
          </a:bodyPr>
          <a:lstStyle/>
          <a:p>
            <a:r>
              <a:rPr lang="en-US" sz="1200" dirty="0" smtClean="0"/>
              <a:t>support weight of</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49" name="Rectangle 48"/>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50" name="Rectangle 49"/>
          <p:cNvSpPr/>
          <p:nvPr/>
        </p:nvSpPr>
        <p:spPr>
          <a:xfrm>
            <a:off x="2286000" y="2743200"/>
            <a:ext cx="3051274" cy="11705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TextBox 32"/>
          <p:cNvSpPr txBox="1"/>
          <p:nvPr/>
        </p:nvSpPr>
        <p:spPr>
          <a:xfrm>
            <a:off x="-4336" y="2965847"/>
            <a:ext cx="2137936" cy="2585323"/>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clarity to tell where the statement starts, it’s common to expand the system boundary to encapsulate the statements starting at your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500192" flipH="1">
            <a:off x="1942285" y="3251591"/>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39" name="TextBox 38"/>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pic>
        <p:nvPicPr>
          <p:cNvPr id="4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265866" flipH="1">
            <a:off x="2582792" y="2267027"/>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2586464" y="1438870"/>
            <a:ext cx="2137936" cy="923330"/>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reads “Your System drives through Weather”</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9750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40" name="TextBox 39"/>
          <p:cNvSpPr txBox="1"/>
          <p:nvPr/>
        </p:nvSpPr>
        <p:spPr>
          <a:xfrm>
            <a:off x="6832164" y="3292678"/>
            <a:ext cx="1424239" cy="276999"/>
          </a:xfrm>
          <a:prstGeom prst="rect">
            <a:avLst/>
          </a:prstGeom>
          <a:noFill/>
        </p:spPr>
        <p:txBody>
          <a:bodyPr wrap="square" rtlCol="0">
            <a:spAutoFit/>
          </a:bodyPr>
          <a:lstStyle/>
          <a:p>
            <a:r>
              <a:rPr lang="en-US" sz="1200" dirty="0"/>
              <a:t>p</a:t>
            </a:r>
            <a:r>
              <a:rPr lang="en-US" sz="1200" dirty="0" smtClean="0"/>
              <a:t>rovide fuel for</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sp>
        <p:nvSpPr>
          <p:cNvPr id="79" name="TextBox 78"/>
          <p:cNvSpPr txBox="1"/>
          <p:nvPr/>
        </p:nvSpPr>
        <p:spPr>
          <a:xfrm>
            <a:off x="6934200" y="1447800"/>
            <a:ext cx="2323559"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 need to say essentially the same thing on both ends. Just pick one and the need is covered.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0"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090226" flipH="1">
            <a:off x="5955727" y="2430453"/>
            <a:ext cx="988838" cy="11014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180411">
            <a:off x="7781336" y="2763705"/>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5943600" y="4343400"/>
            <a:ext cx="3193991"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Connecting lines don’t have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 have text on both sides, but one end of the line needs to have some text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5"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090226" flipH="1">
            <a:off x="4942635" y="4469147"/>
            <a:ext cx="988838" cy="110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6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180388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36" name="TextBox 35"/>
          <p:cNvSpPr txBox="1"/>
          <p:nvPr/>
        </p:nvSpPr>
        <p:spPr>
          <a:xfrm>
            <a:off x="263769" y="1219200"/>
            <a:ext cx="3622431"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multiple statements, don’t make multiple lines. Just separate the statements with a </a:t>
            </a:r>
          </a:p>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pic>
        <p:nvPicPr>
          <p:cNvPr id="54"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03950" flipH="1">
            <a:off x="2360562" y="1704518"/>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4728210" y="1923871"/>
            <a:ext cx="4536275" cy="1200329"/>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situations where your System would have to do different things if it did an action itself, vs. if the outer box item did the same action, it’s good to repeat that action on both sides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2"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138552" flipH="1">
            <a:off x="3985146" y="1650567"/>
            <a:ext cx="716507" cy="79806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056223" flipH="1">
            <a:off x="6071679" y="1272650"/>
            <a:ext cx="716507" cy="798069"/>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723029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cxnSp>
        <p:nvCxnSpPr>
          <p:cNvPr id="76" name="Elbow Connector 75"/>
          <p:cNvCxnSpPr>
            <a:endCxn id="74" idx="1"/>
          </p:cNvCxnSpPr>
          <p:nvPr/>
        </p:nvCxnSpPr>
        <p:spPr>
          <a:xfrm>
            <a:off x="5042263" y="3577591"/>
            <a:ext cx="2188027" cy="2152649"/>
          </a:xfrm>
          <a:prstGeom prst="bentConnector3">
            <a:avLst>
              <a:gd name="adj1" fmla="val 3821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09310" y="3726180"/>
            <a:ext cx="3251191"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this case Your System has to both alert Other Vehicles of its actions and it has to be able to allow recognition of Other Vehicle’s alerts of their actions (Think about turn signals as an example)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7"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480154">
            <a:off x="7237309" y="3059191"/>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7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62400" y="3093721"/>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Your System</a:t>
            </a:r>
            <a:endParaRPr lang="en-US" sz="1200" dirty="0">
              <a:solidFill>
                <a:schemeClr val="tx1"/>
              </a:solidFill>
            </a:endParaRPr>
          </a:p>
        </p:txBody>
      </p:sp>
      <p:sp>
        <p:nvSpPr>
          <p:cNvPr id="18" name="Rectangle 17"/>
          <p:cNvSpPr/>
          <p:nvPr/>
        </p:nvSpPr>
        <p:spPr>
          <a:xfrm>
            <a:off x="2209800" y="1958220"/>
            <a:ext cx="4572000" cy="23940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7759337" y="58650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Roads</a:t>
            </a:r>
            <a:endParaRPr lang="en-US" sz="1200" dirty="0">
              <a:solidFill>
                <a:schemeClr val="tx1"/>
              </a:solidFill>
            </a:endParaRPr>
          </a:p>
        </p:txBody>
      </p:sp>
      <p:sp>
        <p:nvSpPr>
          <p:cNvPr id="20" name="Rectangle 19"/>
          <p:cNvSpPr/>
          <p:nvPr/>
        </p:nvSpPr>
        <p:spPr>
          <a:xfrm>
            <a:off x="7982904" y="630174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Parking Spaces</a:t>
            </a:r>
            <a:endParaRPr lang="en-US" sz="1200" dirty="0">
              <a:solidFill>
                <a:schemeClr val="tx1"/>
              </a:solidFill>
            </a:endParaRPr>
          </a:p>
        </p:txBody>
      </p:sp>
      <p:sp>
        <p:nvSpPr>
          <p:cNvPr id="21" name="Rectangle 20"/>
          <p:cNvSpPr/>
          <p:nvPr/>
        </p:nvSpPr>
        <p:spPr>
          <a:xfrm>
            <a:off x="825137" y="6858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Weather</a:t>
            </a:r>
            <a:endParaRPr lang="en-US" sz="1200" dirty="0">
              <a:solidFill>
                <a:schemeClr val="tx1"/>
              </a:solidFill>
            </a:endParaRPr>
          </a:p>
        </p:txBody>
      </p:sp>
      <p:sp>
        <p:nvSpPr>
          <p:cNvPr id="22" name="Rectangle 21"/>
          <p:cNvSpPr/>
          <p:nvPr/>
        </p:nvSpPr>
        <p:spPr>
          <a:xfrm>
            <a:off x="493790" y="2512963"/>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Wildlife</a:t>
            </a:r>
            <a:endParaRPr lang="en-US" sz="1200" dirty="0">
              <a:solidFill>
                <a:schemeClr val="tx1"/>
              </a:solidFill>
            </a:endParaRPr>
          </a:p>
        </p:txBody>
      </p:sp>
      <p:sp>
        <p:nvSpPr>
          <p:cNvPr id="23" name="Rectangle 22"/>
          <p:cNvSpPr/>
          <p:nvPr/>
        </p:nvSpPr>
        <p:spPr>
          <a:xfrm>
            <a:off x="838200" y="5486400"/>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Passengers</a:t>
            </a:r>
            <a:endParaRPr lang="en-US" sz="1200" dirty="0">
              <a:solidFill>
                <a:schemeClr val="tx1"/>
              </a:solidFill>
            </a:endParaRPr>
          </a:p>
        </p:txBody>
      </p:sp>
      <p:sp>
        <p:nvSpPr>
          <p:cNvPr id="24" name="Rectangle 23"/>
          <p:cNvSpPr/>
          <p:nvPr/>
        </p:nvSpPr>
        <p:spPr>
          <a:xfrm>
            <a:off x="3847146" y="5515897"/>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Cargo</a:t>
            </a:r>
            <a:endParaRPr lang="en-US" sz="1200" dirty="0">
              <a:solidFill>
                <a:schemeClr val="tx1"/>
              </a:solidFill>
            </a:endParaRPr>
          </a:p>
        </p:txBody>
      </p:sp>
      <p:sp>
        <p:nvSpPr>
          <p:cNvPr id="25" name="Rectangle 24"/>
          <p:cNvSpPr/>
          <p:nvPr/>
        </p:nvSpPr>
        <p:spPr>
          <a:xfrm>
            <a:off x="3731893" y="625708"/>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Other Vehicles</a:t>
            </a:r>
            <a:endParaRPr lang="en-US" sz="1200" dirty="0">
              <a:solidFill>
                <a:schemeClr val="tx1"/>
              </a:solidFill>
            </a:endParaRPr>
          </a:p>
        </p:txBody>
      </p:sp>
      <p:sp>
        <p:nvSpPr>
          <p:cNvPr id="26" name="Rectangle 25"/>
          <p:cNvSpPr/>
          <p:nvPr/>
        </p:nvSpPr>
        <p:spPr>
          <a:xfrm>
            <a:off x="7944291" y="3274422"/>
            <a:ext cx="1079863"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Gas Stations</a:t>
            </a:r>
            <a:endParaRPr lang="en-US" sz="1200" dirty="0">
              <a:solidFill>
                <a:schemeClr val="tx1"/>
              </a:solidFill>
            </a:endParaRPr>
          </a:p>
        </p:txBody>
      </p:sp>
      <p:cxnSp>
        <p:nvCxnSpPr>
          <p:cNvPr id="4" name="Elbow Connector 3"/>
          <p:cNvCxnSpPr>
            <a:stCxn id="25" idx="2"/>
            <a:endCxn id="17" idx="0"/>
          </p:cNvCxnSpPr>
          <p:nvPr/>
        </p:nvCxnSpPr>
        <p:spPr>
          <a:xfrm rot="16200000" flipH="1">
            <a:off x="3396912" y="1988300"/>
            <a:ext cx="1980333" cy="230507"/>
          </a:xfrm>
          <a:prstGeom prst="bentConnector3">
            <a:avLst>
              <a:gd name="adj1" fmla="val 470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9" idx="1"/>
          </p:cNvCxnSpPr>
          <p:nvPr/>
        </p:nvCxnSpPr>
        <p:spPr>
          <a:xfrm rot="10800000" flipV="1">
            <a:off x="5055519" y="830342"/>
            <a:ext cx="2703818" cy="2255758"/>
          </a:xfrm>
          <a:prstGeom prst="bentConnector3">
            <a:avLst>
              <a:gd name="adj1" fmla="val 3179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7" idx="3"/>
            <a:endCxn id="26" idx="1"/>
          </p:cNvCxnSpPr>
          <p:nvPr/>
        </p:nvCxnSpPr>
        <p:spPr>
          <a:xfrm>
            <a:off x="5042263" y="3337561"/>
            <a:ext cx="2902028" cy="1807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24" idx="0"/>
          </p:cNvCxnSpPr>
          <p:nvPr/>
        </p:nvCxnSpPr>
        <p:spPr>
          <a:xfrm rot="16200000" flipH="1">
            <a:off x="3243688" y="4372507"/>
            <a:ext cx="1938304" cy="34847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0" idx="1"/>
          </p:cNvCxnSpPr>
          <p:nvPr/>
        </p:nvCxnSpPr>
        <p:spPr>
          <a:xfrm>
            <a:off x="5055519" y="3569677"/>
            <a:ext cx="2927385" cy="2975903"/>
          </a:xfrm>
          <a:prstGeom prst="bentConnector3">
            <a:avLst>
              <a:gd name="adj1" fmla="val 2657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7" idx="1"/>
            <a:endCxn id="22" idx="3"/>
          </p:cNvCxnSpPr>
          <p:nvPr/>
        </p:nvCxnSpPr>
        <p:spPr>
          <a:xfrm rot="10800000">
            <a:off x="1573654" y="2756803"/>
            <a:ext cx="2388747" cy="580758"/>
          </a:xfrm>
          <a:prstGeom prst="bentConnector3">
            <a:avLst>
              <a:gd name="adj1" fmla="val 6815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p:cNvCxnSpPr>
          <p:nvPr/>
        </p:nvCxnSpPr>
        <p:spPr>
          <a:xfrm>
            <a:off x="1905000" y="929640"/>
            <a:ext cx="2237015" cy="2156460"/>
          </a:xfrm>
          <a:prstGeom prst="bentConnector3">
            <a:avLst>
              <a:gd name="adj1" fmla="val 3061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3" idx="3"/>
          </p:cNvCxnSpPr>
          <p:nvPr/>
        </p:nvCxnSpPr>
        <p:spPr>
          <a:xfrm flipV="1">
            <a:off x="1918063" y="3577591"/>
            <a:ext cx="2284367" cy="2152649"/>
          </a:xfrm>
          <a:prstGeom prst="bentConnector3">
            <a:avLst>
              <a:gd name="adj1" fmla="val 7412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5000" y="685800"/>
            <a:ext cx="1335815" cy="276999"/>
          </a:xfrm>
          <a:prstGeom prst="rect">
            <a:avLst/>
          </a:prstGeom>
          <a:noFill/>
        </p:spPr>
        <p:txBody>
          <a:bodyPr wrap="none" rtlCol="0">
            <a:spAutoFit/>
          </a:bodyPr>
          <a:lstStyle/>
          <a:p>
            <a:r>
              <a:rPr lang="en-US" sz="1200" dirty="0" smtClean="0"/>
              <a:t>affects handling of</a:t>
            </a:r>
            <a:endParaRPr lang="en-US" sz="1200" dirty="0"/>
          </a:p>
        </p:txBody>
      </p:sp>
      <p:sp>
        <p:nvSpPr>
          <p:cNvPr id="35" name="TextBox 34"/>
          <p:cNvSpPr txBox="1"/>
          <p:nvPr/>
        </p:nvSpPr>
        <p:spPr>
          <a:xfrm>
            <a:off x="4267201" y="1131277"/>
            <a:ext cx="1981200" cy="646331"/>
          </a:xfrm>
          <a:prstGeom prst="rect">
            <a:avLst/>
          </a:prstGeom>
          <a:noFill/>
        </p:spPr>
        <p:txBody>
          <a:bodyPr wrap="square" rtlCol="0">
            <a:spAutoFit/>
          </a:bodyPr>
          <a:lstStyle/>
          <a:p>
            <a:r>
              <a:rPr lang="en-US" sz="1200" dirty="0" smtClean="0"/>
              <a:t>collides with, cut offs, passes, alerts to its actions &amp; intensions, honks at, </a:t>
            </a:r>
            <a:endParaRPr lang="en-US" sz="1200" dirty="0"/>
          </a:p>
        </p:txBody>
      </p:sp>
      <p:sp>
        <p:nvSpPr>
          <p:cNvPr id="41" name="TextBox 40"/>
          <p:cNvSpPr txBox="1"/>
          <p:nvPr/>
        </p:nvSpPr>
        <p:spPr>
          <a:xfrm>
            <a:off x="4988284" y="3135923"/>
            <a:ext cx="1424239" cy="276999"/>
          </a:xfrm>
          <a:prstGeom prst="rect">
            <a:avLst/>
          </a:prstGeom>
          <a:noFill/>
        </p:spPr>
        <p:txBody>
          <a:bodyPr wrap="square" rtlCol="0">
            <a:spAutoFit/>
          </a:bodyPr>
          <a:lstStyle/>
          <a:p>
            <a:r>
              <a:rPr lang="en-US" sz="1200" dirty="0" smtClean="0"/>
              <a:t>obtain fuel from</a:t>
            </a:r>
            <a:endParaRPr lang="en-US" sz="1200" dirty="0"/>
          </a:p>
        </p:txBody>
      </p:sp>
      <p:sp>
        <p:nvSpPr>
          <p:cNvPr id="44" name="TextBox 43"/>
          <p:cNvSpPr txBox="1"/>
          <p:nvPr/>
        </p:nvSpPr>
        <p:spPr>
          <a:xfrm>
            <a:off x="5842542" y="3597532"/>
            <a:ext cx="1091658" cy="646331"/>
          </a:xfrm>
          <a:prstGeom prst="rect">
            <a:avLst/>
          </a:prstGeom>
          <a:noFill/>
        </p:spPr>
        <p:txBody>
          <a:bodyPr wrap="square" rtlCol="0">
            <a:spAutoFit/>
          </a:bodyPr>
          <a:lstStyle/>
          <a:p>
            <a:r>
              <a:rPr lang="en-US" sz="1200" dirty="0" smtClean="0"/>
              <a:t>fit in,  maneuver in and out of</a:t>
            </a:r>
            <a:endParaRPr lang="en-US" sz="1200" dirty="0"/>
          </a:p>
        </p:txBody>
      </p:sp>
      <p:sp>
        <p:nvSpPr>
          <p:cNvPr id="46" name="TextBox 45"/>
          <p:cNvSpPr txBox="1"/>
          <p:nvPr/>
        </p:nvSpPr>
        <p:spPr>
          <a:xfrm>
            <a:off x="4343400" y="5238993"/>
            <a:ext cx="1424239" cy="276999"/>
          </a:xfrm>
          <a:prstGeom prst="rect">
            <a:avLst/>
          </a:prstGeom>
          <a:noFill/>
        </p:spPr>
        <p:txBody>
          <a:bodyPr wrap="square" rtlCol="0">
            <a:spAutoFit/>
          </a:bodyPr>
          <a:lstStyle/>
          <a:p>
            <a:r>
              <a:rPr lang="en-US" sz="1200" dirty="0" smtClean="0"/>
              <a:t>stored in</a:t>
            </a:r>
            <a:endParaRPr lang="en-US" sz="1200" dirty="0"/>
          </a:p>
        </p:txBody>
      </p:sp>
      <p:sp>
        <p:nvSpPr>
          <p:cNvPr id="52" name="TextBox 51"/>
          <p:cNvSpPr txBox="1"/>
          <p:nvPr/>
        </p:nvSpPr>
        <p:spPr>
          <a:xfrm>
            <a:off x="1551216" y="2357735"/>
            <a:ext cx="734784" cy="461665"/>
          </a:xfrm>
          <a:prstGeom prst="rect">
            <a:avLst/>
          </a:prstGeom>
          <a:noFill/>
        </p:spPr>
        <p:txBody>
          <a:bodyPr wrap="square" rtlCol="0">
            <a:spAutoFit/>
          </a:bodyPr>
          <a:lstStyle/>
          <a:p>
            <a:r>
              <a:rPr lang="en-US" sz="1200" dirty="0" smtClean="0"/>
              <a:t>runs in front of </a:t>
            </a:r>
            <a:endParaRPr lang="en-US" sz="1200" dirty="0"/>
          </a:p>
        </p:txBody>
      </p:sp>
      <p:sp>
        <p:nvSpPr>
          <p:cNvPr id="53" name="Rectangle 52"/>
          <p:cNvSpPr/>
          <p:nvPr/>
        </p:nvSpPr>
        <p:spPr>
          <a:xfrm>
            <a:off x="2840831" y="2057400"/>
            <a:ext cx="1731169" cy="646331"/>
          </a:xfrm>
          <a:prstGeom prst="rect">
            <a:avLst/>
          </a:prstGeom>
        </p:spPr>
        <p:txBody>
          <a:bodyPr wrap="square">
            <a:spAutoFit/>
          </a:bodyPr>
          <a:lstStyle/>
          <a:p>
            <a:pPr algn="r"/>
            <a:r>
              <a:rPr lang="en-US" sz="1200" dirty="0" smtClean="0"/>
              <a:t>alerts to its actions &amp; intensions, avoids, passes, easily seen by, </a:t>
            </a:r>
            <a:endParaRPr lang="en-US" sz="1200" dirty="0"/>
          </a:p>
        </p:txBody>
      </p:sp>
      <p:sp>
        <p:nvSpPr>
          <p:cNvPr id="56" name="TextBox 55"/>
          <p:cNvSpPr txBox="1"/>
          <p:nvPr/>
        </p:nvSpPr>
        <p:spPr>
          <a:xfrm>
            <a:off x="2262369" y="3118338"/>
            <a:ext cx="1623831" cy="276999"/>
          </a:xfrm>
          <a:prstGeom prst="rect">
            <a:avLst/>
          </a:prstGeom>
          <a:noFill/>
        </p:spPr>
        <p:txBody>
          <a:bodyPr wrap="square" rtlCol="0">
            <a:spAutoFit/>
          </a:bodyPr>
          <a:lstStyle/>
          <a:p>
            <a:r>
              <a:rPr lang="en-US" sz="1200" dirty="0" smtClean="0"/>
              <a:t>avoids, collides with</a:t>
            </a:r>
            <a:endParaRPr lang="en-US" sz="1200" dirty="0"/>
          </a:p>
        </p:txBody>
      </p:sp>
      <p:sp>
        <p:nvSpPr>
          <p:cNvPr id="68" name="TextBox 67"/>
          <p:cNvSpPr txBox="1"/>
          <p:nvPr/>
        </p:nvSpPr>
        <p:spPr>
          <a:xfrm>
            <a:off x="2948354" y="2883877"/>
            <a:ext cx="1104020" cy="276999"/>
          </a:xfrm>
          <a:prstGeom prst="rect">
            <a:avLst/>
          </a:prstGeom>
          <a:noFill/>
        </p:spPr>
        <p:txBody>
          <a:bodyPr wrap="none" rtlCol="0">
            <a:spAutoFit/>
          </a:bodyPr>
          <a:lstStyle/>
          <a:p>
            <a:r>
              <a:rPr lang="en-US" sz="1200" dirty="0" smtClean="0"/>
              <a:t>drives through</a:t>
            </a:r>
            <a:endParaRPr lang="en-US" sz="1200" dirty="0"/>
          </a:p>
        </p:txBody>
      </p:sp>
      <p:grpSp>
        <p:nvGrpSpPr>
          <p:cNvPr id="57" name="Group 56"/>
          <p:cNvGrpSpPr/>
          <p:nvPr/>
        </p:nvGrpSpPr>
        <p:grpSpPr>
          <a:xfrm rot="20431948">
            <a:off x="5271488" y="3489165"/>
            <a:ext cx="467337" cy="619589"/>
            <a:chOff x="5152392" y="3352800"/>
            <a:chExt cx="762000" cy="1010249"/>
          </a:xfrm>
        </p:grpSpPr>
        <p:cxnSp>
          <p:nvCxnSpPr>
            <p:cNvPr id="59" name="Straight Connector 58"/>
            <p:cNvCxnSpPr/>
            <p:nvPr/>
          </p:nvCxnSpPr>
          <p:spPr>
            <a:xfrm>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152392" y="3352800"/>
              <a:ext cx="762000" cy="101024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055519" y="3581400"/>
            <a:ext cx="840959" cy="461665"/>
          </a:xfrm>
          <a:prstGeom prst="rect">
            <a:avLst/>
          </a:prstGeom>
          <a:noFill/>
        </p:spPr>
        <p:txBody>
          <a:bodyPr wrap="square" rtlCol="0">
            <a:spAutoFit/>
          </a:bodyPr>
          <a:lstStyle/>
          <a:p>
            <a:pPr algn="r"/>
            <a:r>
              <a:rPr lang="en-US" sz="1200" dirty="0"/>
              <a:t>f</a:t>
            </a:r>
            <a:r>
              <a:rPr lang="en-US" sz="1200" dirty="0" smtClean="0"/>
              <a:t>it in and out of</a:t>
            </a:r>
            <a:endParaRPr lang="en-US" sz="1200" dirty="0"/>
          </a:p>
        </p:txBody>
      </p:sp>
      <p:sp>
        <p:nvSpPr>
          <p:cNvPr id="64" name="TextBox 63"/>
          <p:cNvSpPr txBox="1"/>
          <p:nvPr/>
        </p:nvSpPr>
        <p:spPr>
          <a:xfrm>
            <a:off x="6801333" y="3746480"/>
            <a:ext cx="2342667"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 saying “fit in and out of” we actually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6" name="Rectangle 65"/>
          <p:cNvSpPr/>
          <p:nvPr/>
        </p:nvSpPr>
        <p:spPr>
          <a:xfrm>
            <a:off x="5885048" y="4298216"/>
            <a:ext cx="3373119" cy="2308324"/>
          </a:xfrm>
          <a:prstGeom prst="rect">
            <a:avLst/>
          </a:prstGeom>
        </p:spPr>
        <p:txBody>
          <a:bodyPr wrap="squar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mean that the System has to both physically fit in a parking space AND be able to be maneuvered in and out of the space. As these are significantly different needs, its recommended to split it into 2 statements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3" name="Picture 2" descr="C:\Users\drs44\AppData\Local\Microsoft\Windows\Temporary Internet Files\Content.IE5\V945IJTE\MC90043980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366726" flipH="1" flipV="1">
            <a:off x="5360695" y="4038908"/>
            <a:ext cx="716507" cy="7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99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2327</Words>
  <Application>Microsoft Office PowerPoint</Application>
  <PresentationFormat>On-screen Show (4:3)</PresentationFormat>
  <Paragraphs>402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 Schneider</dc:creator>
  <cp:lastModifiedBy>David R. Schneider</cp:lastModifiedBy>
  <cp:revision>41</cp:revision>
  <dcterms:created xsi:type="dcterms:W3CDTF">2014-07-14T15:44:41Z</dcterms:created>
  <dcterms:modified xsi:type="dcterms:W3CDTF">2017-01-13T05:47:29Z</dcterms:modified>
</cp:coreProperties>
</file>