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9" r:id="rId3"/>
    <p:sldId id="260" r:id="rId4"/>
    <p:sldId id="270" r:id="rId5"/>
    <p:sldId id="273" r:id="rId6"/>
    <p:sldId id="265" r:id="rId7"/>
    <p:sldId id="274" r:id="rId8"/>
    <p:sldId id="275" r:id="rId9"/>
    <p:sldId id="276" r:id="rId10"/>
    <p:sldId id="278" r:id="rId1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32" y="-10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2"/>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195A4-4A1D-48CC-A4CD-64E0418EB45D}"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242562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195A4-4A1D-48CC-A4CD-64E0418EB45D}"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393937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247651"/>
            <a:ext cx="3291840" cy="526542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247651"/>
            <a:ext cx="9631680" cy="52654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195A4-4A1D-48CC-A4CD-64E0418EB45D}"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3366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195A4-4A1D-48CC-A4CD-64E0418EB45D}"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40926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2"/>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195A4-4A1D-48CC-A4CD-64E0418EB45D}"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424399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440182"/>
            <a:ext cx="6461760" cy="407289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440182"/>
            <a:ext cx="6461760" cy="407289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195A4-4A1D-48CC-A4CD-64E0418EB45D}"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243442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4" y="1842136"/>
            <a:ext cx="6466840" cy="7677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4"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195A4-4A1D-48CC-A4CD-64E0418EB45D}"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78769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195A4-4A1D-48CC-A4CD-64E0418EB45D}"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123663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195A4-4A1D-48CC-A4CD-64E0418EB45D}"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13195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4" y="327660"/>
            <a:ext cx="4813301" cy="1394461"/>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3"/>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4" y="1722123"/>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195A4-4A1D-48CC-A4CD-64E0418EB45D}"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67806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1"/>
            <a:ext cx="8778240" cy="680087"/>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195A4-4A1D-48CC-A4CD-64E0418EB45D}"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72DA-07FD-4B7B-86A5-A8AC8372DB9D}" type="slidenum">
              <a:rPr lang="en-US" smtClean="0"/>
              <a:t>‹#›</a:t>
            </a:fld>
            <a:endParaRPr lang="en-US"/>
          </a:p>
        </p:txBody>
      </p:sp>
    </p:spTree>
    <p:extLst>
      <p:ext uri="{BB962C8B-B14F-4D97-AF65-F5344CB8AC3E}">
        <p14:creationId xmlns:p14="http://schemas.microsoft.com/office/powerpoint/2010/main" val="422523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7"/>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2"/>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2"/>
            <a:ext cx="341376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fld id="{660195A4-4A1D-48CC-A4CD-64E0418EB45D}" type="datetimeFigureOut">
              <a:rPr lang="en-US" smtClean="0"/>
              <a:t>4/4/2017</a:t>
            </a:fld>
            <a:endParaRPr lang="en-US"/>
          </a:p>
        </p:txBody>
      </p:sp>
      <p:sp>
        <p:nvSpPr>
          <p:cNvPr id="5" name="Footer Placeholder 4"/>
          <p:cNvSpPr>
            <a:spLocks noGrp="1"/>
          </p:cNvSpPr>
          <p:nvPr>
            <p:ph type="ftr" sz="quarter" idx="3"/>
          </p:nvPr>
        </p:nvSpPr>
        <p:spPr>
          <a:xfrm>
            <a:off x="4998720" y="7627622"/>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2"/>
            <a:ext cx="341376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6BDC72DA-07FD-4B7B-86A5-A8AC8372DB9D}" type="slidenum">
              <a:rPr lang="en-US" smtClean="0"/>
              <a:t>‹#›</a:t>
            </a:fld>
            <a:endParaRPr lang="en-US"/>
          </a:p>
        </p:txBody>
      </p:sp>
    </p:spTree>
    <p:extLst>
      <p:ext uri="{BB962C8B-B14F-4D97-AF65-F5344CB8AC3E}">
        <p14:creationId xmlns:p14="http://schemas.microsoft.com/office/powerpoint/2010/main" val="367188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2" name="TextBox 1"/>
          <p:cNvSpPr txBox="1"/>
          <p:nvPr/>
        </p:nvSpPr>
        <p:spPr>
          <a:xfrm>
            <a:off x="9906000" y="4419600"/>
            <a:ext cx="4114799" cy="3293209"/>
          </a:xfrm>
          <a:prstGeom prst="rect">
            <a:avLst/>
          </a:prstGeom>
          <a:noFill/>
        </p:spPr>
        <p:txBody>
          <a:bodyPr wrap="square" rtlCol="0">
            <a:spAutoFit/>
          </a:bodyPr>
          <a:lstStyle/>
          <a:p>
            <a:r>
              <a:rPr lang="en-US" dirty="0" smtClean="0">
                <a:solidFill>
                  <a:srgbClr val="00B050"/>
                </a:solidFill>
              </a:rPr>
              <a:t>Green text, green arrows, and the spaces on the sides of the diagram will be used to help highlight parts of the diagram and provide additional explanation but are not a part of the actual diagram</a:t>
            </a:r>
          </a:p>
        </p:txBody>
      </p:sp>
      <p:sp>
        <p:nvSpPr>
          <p:cNvPr id="11" name="TextBox 10"/>
          <p:cNvSpPr txBox="1"/>
          <p:nvPr/>
        </p:nvSpPr>
        <p:spPr>
          <a:xfrm>
            <a:off x="9905999" y="1055370"/>
            <a:ext cx="4114799" cy="2092881"/>
          </a:xfrm>
          <a:prstGeom prst="rect">
            <a:avLst/>
          </a:prstGeom>
          <a:noFill/>
        </p:spPr>
        <p:txBody>
          <a:bodyPr wrap="square" rtlCol="0">
            <a:spAutoFit/>
          </a:bodyPr>
          <a:lstStyle/>
          <a:p>
            <a:r>
              <a:rPr lang="en-US" dirty="0" smtClean="0">
                <a:solidFill>
                  <a:srgbClr val="00B050"/>
                </a:solidFill>
              </a:rPr>
              <a:t>The diagram starts with just a solid box system boundary and a system title, roughly centered at the top of the system boundary box</a:t>
            </a:r>
          </a:p>
        </p:txBody>
      </p:sp>
    </p:spTree>
    <p:extLst>
      <p:ext uri="{BB962C8B-B14F-4D97-AF65-F5344CB8AC3E}">
        <p14:creationId xmlns:p14="http://schemas.microsoft.com/office/powerpoint/2010/main" val="129651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205474" y="4104899"/>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3896625" y="3115997"/>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2895600" y="5073649"/>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4818608" y="602194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7724300" y="4066506"/>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4" name="Oval 73"/>
          <p:cNvSpPr/>
          <p:nvPr/>
        </p:nvSpPr>
        <p:spPr>
          <a:xfrm>
            <a:off x="7724301" y="248159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Lanes</a:t>
            </a:r>
            <a:endParaRPr lang="en-US" sz="1200" dirty="0">
              <a:solidFill>
                <a:schemeClr val="tx1"/>
              </a:solidFill>
            </a:endParaRPr>
          </a:p>
        </p:txBody>
      </p:sp>
      <p:sp>
        <p:nvSpPr>
          <p:cNvPr id="75" name="Oval 74"/>
          <p:cNvSpPr/>
          <p:nvPr/>
        </p:nvSpPr>
        <p:spPr>
          <a:xfrm>
            <a:off x="7721044" y="602012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 in Snow</a:t>
            </a:r>
            <a:endParaRPr lang="en-US" sz="1200" dirty="0">
              <a:solidFill>
                <a:schemeClr val="tx1"/>
              </a:solidFill>
            </a:endParaRPr>
          </a:p>
        </p:txBody>
      </p:sp>
      <p:sp>
        <p:nvSpPr>
          <p:cNvPr id="76" name="Oval 75"/>
          <p:cNvSpPr/>
          <p:nvPr/>
        </p:nvSpPr>
        <p:spPr>
          <a:xfrm>
            <a:off x="6323009" y="30048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 in Snow</a:t>
            </a:r>
            <a:endParaRPr lang="en-US" sz="1200" dirty="0">
              <a:solidFill>
                <a:schemeClr val="tx1"/>
              </a:solidFill>
            </a:endParaRPr>
          </a:p>
        </p:txBody>
      </p:sp>
      <p:sp>
        <p:nvSpPr>
          <p:cNvPr id="78" name="Oval 77"/>
          <p:cNvSpPr/>
          <p:nvPr/>
        </p:nvSpPr>
        <p:spPr>
          <a:xfrm>
            <a:off x="1205474" y="1240036"/>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20429" y="5426794"/>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sp>
        <p:nvSpPr>
          <p:cNvPr id="87" name="Oval 86"/>
          <p:cNvSpPr/>
          <p:nvPr/>
        </p:nvSpPr>
        <p:spPr>
          <a:xfrm>
            <a:off x="7721045" y="121758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Passing other Vehicles</a:t>
            </a:r>
            <a:endParaRPr lang="en-US" sz="1200" dirty="0">
              <a:solidFill>
                <a:schemeClr val="tx1"/>
              </a:solidFill>
            </a:endParaRPr>
          </a:p>
        </p:txBody>
      </p:sp>
      <p:sp>
        <p:nvSpPr>
          <p:cNvPr id="88" name="Oval 87"/>
          <p:cNvSpPr/>
          <p:nvPr/>
        </p:nvSpPr>
        <p:spPr>
          <a:xfrm>
            <a:off x="5649960" y="1610388"/>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Enters a Highway</a:t>
            </a:r>
            <a:endParaRPr lang="en-US" sz="1200" dirty="0">
              <a:solidFill>
                <a:schemeClr val="tx1"/>
              </a:solidFill>
            </a:endParaRPr>
          </a:p>
        </p:txBody>
      </p:sp>
      <p:sp>
        <p:nvSpPr>
          <p:cNvPr id="101" name="Oval 100"/>
          <p:cNvSpPr/>
          <p:nvPr/>
        </p:nvSpPr>
        <p:spPr>
          <a:xfrm>
            <a:off x="2431400" y="2475626"/>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Road</a:t>
            </a:r>
            <a:endParaRPr lang="en-US" sz="1200" dirty="0">
              <a:solidFill>
                <a:schemeClr val="tx1"/>
              </a:solidFill>
            </a:endParaRPr>
          </a:p>
        </p:txBody>
      </p:sp>
      <p:sp>
        <p:nvSpPr>
          <p:cNvPr id="102" name="Oval 101"/>
          <p:cNvSpPr/>
          <p:nvPr/>
        </p:nvSpPr>
        <p:spPr>
          <a:xfrm>
            <a:off x="3353567" y="1256544"/>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Exits a Highway</a:t>
            </a:r>
            <a:endParaRPr lang="en-US" sz="1200" dirty="0">
              <a:solidFill>
                <a:schemeClr val="tx1"/>
              </a:solidFill>
            </a:endParaRPr>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261981" y="6107491"/>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3"/>
          </p:cNvCxnSpPr>
          <p:nvPr/>
        </p:nvCxnSpPr>
        <p:spPr>
          <a:xfrm flipV="1">
            <a:off x="423517" y="1910593"/>
            <a:ext cx="971654" cy="4196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flipV="1">
            <a:off x="585053" y="5819597"/>
            <a:ext cx="635376" cy="590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72" idx="3"/>
          </p:cNvCxnSpPr>
          <p:nvPr/>
        </p:nvCxnSpPr>
        <p:spPr>
          <a:xfrm>
            <a:off x="641701" y="6409752"/>
            <a:ext cx="4366604" cy="282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6693563"/>
            <a:ext cx="564706" cy="276999"/>
          </a:xfrm>
          <a:prstGeom prst="rect">
            <a:avLst/>
          </a:prstGeom>
          <a:noFill/>
        </p:spPr>
        <p:txBody>
          <a:bodyPr wrap="none" rtlCol="0">
            <a:spAutoFit/>
          </a:bodyPr>
          <a:lstStyle/>
          <a:p>
            <a:r>
              <a:rPr lang="en-US" sz="1200" dirty="0" smtClean="0"/>
              <a:t>Driver</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5" name="Oval 134"/>
          <p:cNvSpPr/>
          <p:nvPr/>
        </p:nvSpPr>
        <p:spPr>
          <a:xfrm>
            <a:off x="5066463" y="455312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 in Snow</a:t>
            </a:r>
            <a:endParaRPr lang="en-US" sz="1200" dirty="0">
              <a:solidFill>
                <a:schemeClr val="tx1"/>
              </a:solidFill>
            </a:endParaRPr>
          </a:p>
        </p:txBody>
      </p:sp>
      <p:cxnSp>
        <p:nvCxnSpPr>
          <p:cNvPr id="136" name="Straight Connector 135"/>
          <p:cNvCxnSpPr>
            <a:stCxn id="117" idx="0"/>
            <a:endCxn id="69" idx="3"/>
          </p:cNvCxnSpPr>
          <p:nvPr/>
        </p:nvCxnSpPr>
        <p:spPr>
          <a:xfrm flipV="1">
            <a:off x="423517" y="4775456"/>
            <a:ext cx="971654" cy="13320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69" idx="7"/>
            <a:endCxn id="101" idx="3"/>
          </p:cNvCxnSpPr>
          <p:nvPr/>
        </p:nvCxnSpPr>
        <p:spPr>
          <a:xfrm flipV="1">
            <a:off x="2311106" y="3146183"/>
            <a:ext cx="309991" cy="1073765"/>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69" idx="6"/>
            <a:endCxn id="73" idx="2"/>
          </p:cNvCxnSpPr>
          <p:nvPr/>
        </p:nvCxnSpPr>
        <p:spPr>
          <a:xfrm flipV="1">
            <a:off x="2500803" y="4459309"/>
            <a:ext cx="5223497" cy="3839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9" idx="5"/>
            <a:endCxn id="71" idx="2"/>
          </p:cNvCxnSpPr>
          <p:nvPr/>
        </p:nvCxnSpPr>
        <p:spPr>
          <a:xfrm>
            <a:off x="2311106" y="4775456"/>
            <a:ext cx="584494" cy="69099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69" idx="7"/>
            <a:endCxn id="70" idx="2"/>
          </p:cNvCxnSpPr>
          <p:nvPr/>
        </p:nvCxnSpPr>
        <p:spPr>
          <a:xfrm flipV="1">
            <a:off x="2311106" y="3508800"/>
            <a:ext cx="1585519" cy="71114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1" idx="6"/>
            <a:endCxn id="74" idx="2"/>
          </p:cNvCxnSpPr>
          <p:nvPr/>
        </p:nvCxnSpPr>
        <p:spPr>
          <a:xfrm>
            <a:off x="3726729" y="2868429"/>
            <a:ext cx="3997572" cy="596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74" idx="4"/>
            <a:endCxn id="73" idx="0"/>
          </p:cNvCxnSpPr>
          <p:nvPr/>
        </p:nvCxnSpPr>
        <p:spPr>
          <a:xfrm flipH="1">
            <a:off x="8371965" y="3267196"/>
            <a:ext cx="1" cy="79931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72" idx="1"/>
            <a:endCxn id="71" idx="5"/>
          </p:cNvCxnSpPr>
          <p:nvPr/>
        </p:nvCxnSpPr>
        <p:spPr>
          <a:xfrm flipH="1" flipV="1">
            <a:off x="4001232" y="5744206"/>
            <a:ext cx="1007073" cy="39278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72" idx="6"/>
            <a:endCxn id="73" idx="4"/>
          </p:cNvCxnSpPr>
          <p:nvPr/>
        </p:nvCxnSpPr>
        <p:spPr>
          <a:xfrm flipV="1">
            <a:off x="6113937" y="4852112"/>
            <a:ext cx="2258028" cy="156263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73" idx="1"/>
            <a:endCxn id="70" idx="5"/>
          </p:cNvCxnSpPr>
          <p:nvPr/>
        </p:nvCxnSpPr>
        <p:spPr>
          <a:xfrm flipH="1" flipV="1">
            <a:off x="5002257" y="3786554"/>
            <a:ext cx="2911740" cy="395001"/>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endCxn id="71" idx="5"/>
          </p:cNvCxnSpPr>
          <p:nvPr/>
        </p:nvCxnSpPr>
        <p:spPr>
          <a:xfrm flipH="1">
            <a:off x="4001232" y="4890505"/>
            <a:ext cx="4246350" cy="853701"/>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9" idx="5"/>
            <a:endCxn id="72" idx="2"/>
          </p:cNvCxnSpPr>
          <p:nvPr/>
        </p:nvCxnSpPr>
        <p:spPr>
          <a:xfrm>
            <a:off x="2326061" y="6097351"/>
            <a:ext cx="2492547" cy="31739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76" idx="2"/>
            <a:endCxn id="70" idx="6"/>
          </p:cNvCxnSpPr>
          <p:nvPr/>
        </p:nvCxnSpPr>
        <p:spPr>
          <a:xfrm flipH="1">
            <a:off x="5191954" y="3397618"/>
            <a:ext cx="1131055" cy="11118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35" idx="2"/>
            <a:endCxn id="71" idx="7"/>
          </p:cNvCxnSpPr>
          <p:nvPr/>
        </p:nvCxnSpPr>
        <p:spPr>
          <a:xfrm flipH="1">
            <a:off x="4001232" y="4945925"/>
            <a:ext cx="1065231" cy="24277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4391506" y="2736275"/>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218" name="Straight Connector 217"/>
          <p:cNvCxnSpPr>
            <a:stCxn id="69" idx="1"/>
            <a:endCxn id="220" idx="1"/>
          </p:cNvCxnSpPr>
          <p:nvPr/>
        </p:nvCxnSpPr>
        <p:spPr>
          <a:xfrm flipV="1">
            <a:off x="1395171" y="495347"/>
            <a:ext cx="1860982" cy="37246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0"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256153" y="193086"/>
            <a:ext cx="323072" cy="604521"/>
          </a:xfrm>
          <a:prstGeom prst="rect">
            <a:avLst/>
          </a:prstGeom>
          <a:noFill/>
          <a:extLst>
            <a:ext uri="{909E8E84-426E-40DD-AFC4-6F175D3DCCD1}">
              <a14:hiddenFill xmlns:a14="http://schemas.microsoft.com/office/drawing/2010/main">
                <a:solidFill>
                  <a:srgbClr val="FFFFFF"/>
                </a:solidFill>
              </a14:hiddenFill>
            </a:ext>
          </a:extLst>
        </p:spPr>
      </p:pic>
      <p:sp>
        <p:nvSpPr>
          <p:cNvPr id="221" name="TextBox 220"/>
          <p:cNvSpPr txBox="1"/>
          <p:nvPr/>
        </p:nvSpPr>
        <p:spPr>
          <a:xfrm>
            <a:off x="3175059" y="749208"/>
            <a:ext cx="785471" cy="276999"/>
          </a:xfrm>
          <a:prstGeom prst="rect">
            <a:avLst/>
          </a:prstGeom>
          <a:noFill/>
        </p:spPr>
        <p:txBody>
          <a:bodyPr wrap="none" rtlCol="0">
            <a:spAutoFit/>
          </a:bodyPr>
          <a:lstStyle/>
          <a:p>
            <a:r>
              <a:rPr lang="en-US" sz="1200" dirty="0" smtClean="0"/>
              <a:t>Navigator</a:t>
            </a:r>
            <a:endParaRPr lang="en-US" sz="1200" dirty="0"/>
          </a:p>
        </p:txBody>
      </p:sp>
      <p:cxnSp>
        <p:nvCxnSpPr>
          <p:cNvPr id="322" name="Straight Connector 321"/>
          <p:cNvCxnSpPr>
            <a:stCxn id="74" idx="0"/>
            <a:endCxn id="87" idx="4"/>
          </p:cNvCxnSpPr>
          <p:nvPr/>
        </p:nvCxnSpPr>
        <p:spPr>
          <a:xfrm flipH="1" flipV="1">
            <a:off x="8368710" y="2003191"/>
            <a:ext cx="3256" cy="478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3" name="TextBox 322"/>
          <p:cNvSpPr txBox="1"/>
          <p:nvPr/>
        </p:nvSpPr>
        <p:spPr>
          <a:xfrm>
            <a:off x="7999465" y="354040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4" name="TextBox 323"/>
          <p:cNvSpPr txBox="1"/>
          <p:nvPr/>
        </p:nvSpPr>
        <p:spPr>
          <a:xfrm>
            <a:off x="6659113" y="397417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5" name="TextBox 324"/>
          <p:cNvSpPr txBox="1"/>
          <p:nvPr/>
        </p:nvSpPr>
        <p:spPr>
          <a:xfrm>
            <a:off x="3276600" y="4281055"/>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6" name="TextBox 325"/>
          <p:cNvSpPr txBox="1"/>
          <p:nvPr/>
        </p:nvSpPr>
        <p:spPr>
          <a:xfrm>
            <a:off x="2798620" y="378922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7" name="TextBox 326"/>
          <p:cNvSpPr txBox="1"/>
          <p:nvPr/>
        </p:nvSpPr>
        <p:spPr>
          <a:xfrm>
            <a:off x="2133600" y="350520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8" name="TextBox 327"/>
          <p:cNvSpPr txBox="1"/>
          <p:nvPr/>
        </p:nvSpPr>
        <p:spPr>
          <a:xfrm>
            <a:off x="2175165" y="4987635"/>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29" name="TextBox 328"/>
          <p:cNvSpPr txBox="1"/>
          <p:nvPr/>
        </p:nvSpPr>
        <p:spPr>
          <a:xfrm>
            <a:off x="6683721" y="502920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30" name="TextBox 329"/>
          <p:cNvSpPr txBox="1"/>
          <p:nvPr/>
        </p:nvSpPr>
        <p:spPr>
          <a:xfrm>
            <a:off x="4197274" y="5881255"/>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31" name="TextBox 330"/>
          <p:cNvSpPr txBox="1"/>
          <p:nvPr/>
        </p:nvSpPr>
        <p:spPr>
          <a:xfrm>
            <a:off x="4163219" y="4969711"/>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332" name="TextBox 331"/>
          <p:cNvSpPr txBox="1"/>
          <p:nvPr/>
        </p:nvSpPr>
        <p:spPr>
          <a:xfrm>
            <a:off x="5366631" y="336601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335" name="Straight Arrow Connector 334"/>
          <p:cNvCxnSpPr>
            <a:stCxn id="75" idx="0"/>
            <a:endCxn id="73" idx="4"/>
          </p:cNvCxnSpPr>
          <p:nvPr/>
        </p:nvCxnSpPr>
        <p:spPr>
          <a:xfrm flipV="1">
            <a:off x="8368709" y="4852112"/>
            <a:ext cx="3256" cy="1168011"/>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a:off x="8009398" y="558905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339" name="TextBox 338"/>
          <p:cNvSpPr txBox="1"/>
          <p:nvPr/>
        </p:nvSpPr>
        <p:spPr>
          <a:xfrm>
            <a:off x="6420610" y="586934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342" name="Straight Connector 341"/>
          <p:cNvCxnSpPr>
            <a:stCxn id="101" idx="7"/>
            <a:endCxn id="88" idx="2"/>
          </p:cNvCxnSpPr>
          <p:nvPr/>
        </p:nvCxnSpPr>
        <p:spPr>
          <a:xfrm flipV="1">
            <a:off x="3537032" y="2003191"/>
            <a:ext cx="2112928" cy="587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101" idx="0"/>
            <a:endCxn id="102" idx="3"/>
          </p:cNvCxnSpPr>
          <p:nvPr/>
        </p:nvCxnSpPr>
        <p:spPr>
          <a:xfrm flipV="1">
            <a:off x="3079065" y="1927101"/>
            <a:ext cx="464199" cy="548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0" name="Isosceles Triangle 349"/>
          <p:cNvSpPr/>
          <p:nvPr/>
        </p:nvSpPr>
        <p:spPr>
          <a:xfrm rot="15084825">
            <a:off x="3561994" y="2479410"/>
            <a:ext cx="205653" cy="178711"/>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Isosceles Triangle 350"/>
          <p:cNvSpPr/>
          <p:nvPr/>
        </p:nvSpPr>
        <p:spPr>
          <a:xfrm rot="10800000">
            <a:off x="8266402" y="2292791"/>
            <a:ext cx="205653" cy="178711"/>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Isosceles Triangle 320"/>
          <p:cNvSpPr/>
          <p:nvPr/>
        </p:nvSpPr>
        <p:spPr>
          <a:xfrm rot="13252093">
            <a:off x="3037542" y="2318100"/>
            <a:ext cx="205653" cy="178711"/>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152400" y="163830"/>
            <a:ext cx="9144000" cy="6846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Snip Single Corner Rectangle 353"/>
          <p:cNvSpPr/>
          <p:nvPr/>
        </p:nvSpPr>
        <p:spPr>
          <a:xfrm flipV="1">
            <a:off x="154798" y="168909"/>
            <a:ext cx="3034172" cy="271920"/>
          </a:xfrm>
          <a:prstGeom prst="snip1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TextBox 354"/>
          <p:cNvSpPr txBox="1"/>
          <p:nvPr/>
        </p:nvSpPr>
        <p:spPr>
          <a:xfrm>
            <a:off x="152400" y="163830"/>
            <a:ext cx="3094180" cy="276999"/>
          </a:xfrm>
          <a:prstGeom prst="rect">
            <a:avLst/>
          </a:prstGeom>
          <a:noFill/>
        </p:spPr>
        <p:txBody>
          <a:bodyPr wrap="none" rtlCol="0">
            <a:spAutoFit/>
          </a:bodyPr>
          <a:lstStyle/>
          <a:p>
            <a:r>
              <a:rPr lang="en-US" sz="1200" b="1" dirty="0" err="1" smtClean="0"/>
              <a:t>uc</a:t>
            </a:r>
            <a:r>
              <a:rPr lang="en-US" sz="1200" dirty="0" smtClean="0"/>
              <a:t> </a:t>
            </a:r>
            <a:r>
              <a:rPr lang="en-US" sz="1200" dirty="0" err="1" smtClean="0"/>
              <a:t>SysMainOperationUseCases</a:t>
            </a:r>
            <a:r>
              <a:rPr lang="en-US" sz="1200" dirty="0" smtClean="0"/>
              <a:t>[Op Use Cases]</a:t>
            </a:r>
            <a:endParaRPr lang="en-US" sz="1200" dirty="0"/>
          </a:p>
        </p:txBody>
      </p:sp>
      <p:sp>
        <p:nvSpPr>
          <p:cNvPr id="356" name="TextBox 355"/>
          <p:cNvSpPr txBox="1"/>
          <p:nvPr/>
        </p:nvSpPr>
        <p:spPr>
          <a:xfrm>
            <a:off x="9587345" y="135076"/>
            <a:ext cx="4800600" cy="8094524"/>
          </a:xfrm>
          <a:prstGeom prst="rect">
            <a:avLst/>
          </a:prstGeom>
          <a:noFill/>
        </p:spPr>
        <p:txBody>
          <a:bodyPr wrap="square" rtlCol="0">
            <a:spAutoFit/>
          </a:bodyPr>
          <a:lstStyle/>
          <a:p>
            <a:r>
              <a:rPr lang="en-US" dirty="0" smtClean="0">
                <a:solidFill>
                  <a:srgbClr val="00B050"/>
                </a:solidFill>
              </a:rPr>
              <a:t>Although some representations are better than others, there is often no one “right” way to represent the relationships between your use cases. Here is another equally valid representation of the same use cases shown in the past use case diagram.</a:t>
            </a:r>
          </a:p>
          <a:p>
            <a:endParaRPr lang="en-US" dirty="0">
              <a:solidFill>
                <a:srgbClr val="00B050"/>
              </a:solidFill>
            </a:endParaRPr>
          </a:p>
          <a:p>
            <a:r>
              <a:rPr lang="en-US" dirty="0" smtClean="0">
                <a:solidFill>
                  <a:srgbClr val="00B050"/>
                </a:solidFill>
              </a:rPr>
              <a:t>This use case diagram focused more strongly on “Changes Road” as being a more prominent use case that includes a chain of other use cases. It also views other use cases as inheriting from “Changes Road”, considering “Enters a Highway” and “Exits a Highway” as a special version of changing roads.</a:t>
            </a:r>
          </a:p>
        </p:txBody>
      </p:sp>
      <p:sp>
        <p:nvSpPr>
          <p:cNvPr id="81" name="TextBox 80"/>
          <p:cNvSpPr txBox="1"/>
          <p:nvPr/>
        </p:nvSpPr>
        <p:spPr>
          <a:xfrm>
            <a:off x="3125861" y="6167644"/>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Tree>
    <p:extLst>
      <p:ext uri="{BB962C8B-B14F-4D97-AF65-F5344CB8AC3E}">
        <p14:creationId xmlns:p14="http://schemas.microsoft.com/office/powerpoint/2010/main" val="201566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302960" y="3643257"/>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a:stCxn id="117" idx="3"/>
            <a:endCxn id="69" idx="2"/>
          </p:cNvCxnSpPr>
          <p:nvPr/>
        </p:nvCxnSpPr>
        <p:spPr>
          <a:xfrm flipV="1">
            <a:off x="628482" y="4036060"/>
            <a:ext cx="67447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78244" y="3733800"/>
            <a:ext cx="564706" cy="902292"/>
            <a:chOff x="178244" y="4745676"/>
            <a:chExt cx="564706" cy="902292"/>
          </a:xfrm>
        </p:grpSpPr>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gr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6" name="TextBox 15"/>
          <p:cNvSpPr txBox="1"/>
          <p:nvPr/>
        </p:nvSpPr>
        <p:spPr>
          <a:xfrm>
            <a:off x="9829800" y="1602462"/>
            <a:ext cx="4114799" cy="4493538"/>
          </a:xfrm>
          <a:prstGeom prst="rect">
            <a:avLst/>
          </a:prstGeom>
          <a:noFill/>
        </p:spPr>
        <p:txBody>
          <a:bodyPr wrap="square" rtlCol="0">
            <a:spAutoFit/>
          </a:bodyPr>
          <a:lstStyle/>
          <a:p>
            <a:r>
              <a:rPr lang="en-US" dirty="0" smtClean="0">
                <a:solidFill>
                  <a:srgbClr val="00B050"/>
                </a:solidFill>
              </a:rPr>
              <a:t>An Actor (the Driver) and one of the main use cases he’s associated with (“Driver Drives the System”) are added and connected with an association line. </a:t>
            </a:r>
          </a:p>
          <a:p>
            <a:endParaRPr lang="en-US" dirty="0">
              <a:solidFill>
                <a:srgbClr val="00B050"/>
              </a:solidFill>
            </a:endParaRPr>
          </a:p>
          <a:p>
            <a:r>
              <a:rPr lang="en-US" dirty="0" smtClean="0">
                <a:solidFill>
                  <a:srgbClr val="00B050"/>
                </a:solidFill>
              </a:rPr>
              <a:t>Since the system is responsible for this use case, the bubble is included inside the system boundary box.</a:t>
            </a:r>
          </a:p>
        </p:txBody>
      </p:sp>
    </p:spTree>
    <p:extLst>
      <p:ext uri="{BB962C8B-B14F-4D97-AF65-F5344CB8AC3E}">
        <p14:creationId xmlns:p14="http://schemas.microsoft.com/office/powerpoint/2010/main" val="403533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289105"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8" name="Oval 77"/>
          <p:cNvSpPr/>
          <p:nvPr/>
        </p:nvSpPr>
        <p:spPr>
          <a:xfrm>
            <a:off x="1289104" y="15253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a:stCxn id="117" idx="0"/>
            <a:endCxn id="78" idx="2"/>
          </p:cNvCxnSpPr>
          <p:nvPr/>
        </p:nvCxnSpPr>
        <p:spPr>
          <a:xfrm flipV="1">
            <a:off x="466946" y="1918124"/>
            <a:ext cx="822158" cy="18156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4036061"/>
            <a:ext cx="660623" cy="2366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67" idx="2"/>
          </p:cNvCxnSpPr>
          <p:nvPr/>
        </p:nvCxnSpPr>
        <p:spPr>
          <a:xfrm>
            <a:off x="628482" y="4036061"/>
            <a:ext cx="660623" cy="12963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660623" cy="142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78244" y="3733800"/>
            <a:ext cx="564706" cy="902292"/>
            <a:chOff x="178244" y="4745676"/>
            <a:chExt cx="564706" cy="902292"/>
          </a:xfrm>
        </p:grpSpPr>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gr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67" name="Oval 66"/>
          <p:cNvSpPr/>
          <p:nvPr/>
        </p:nvSpPr>
        <p:spPr>
          <a:xfrm>
            <a:off x="1289105" y="493957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134" name="TextBox 133"/>
          <p:cNvSpPr txBox="1"/>
          <p:nvPr/>
        </p:nvSpPr>
        <p:spPr>
          <a:xfrm>
            <a:off x="9829800" y="1602462"/>
            <a:ext cx="4114799" cy="3293209"/>
          </a:xfrm>
          <a:prstGeom prst="rect">
            <a:avLst/>
          </a:prstGeom>
          <a:noFill/>
        </p:spPr>
        <p:txBody>
          <a:bodyPr wrap="square" rtlCol="0">
            <a:spAutoFit/>
          </a:bodyPr>
          <a:lstStyle/>
          <a:p>
            <a:r>
              <a:rPr lang="en-US" dirty="0" smtClean="0">
                <a:solidFill>
                  <a:srgbClr val="00B050"/>
                </a:solidFill>
              </a:rPr>
              <a:t>Additional main use cases associated with the Driver Actor are added connected with an association line.</a:t>
            </a:r>
          </a:p>
          <a:p>
            <a:endParaRPr lang="en-US" dirty="0">
              <a:solidFill>
                <a:srgbClr val="00B050"/>
              </a:solidFill>
            </a:endParaRPr>
          </a:p>
          <a:p>
            <a:r>
              <a:rPr lang="en-US" dirty="0" smtClean="0">
                <a:solidFill>
                  <a:srgbClr val="00B050"/>
                </a:solidFill>
              </a:rPr>
              <a:t>All bubbles are roughly the same size and use the same size font </a:t>
            </a:r>
          </a:p>
        </p:txBody>
      </p:sp>
    </p:spTree>
    <p:extLst>
      <p:ext uri="{BB962C8B-B14F-4D97-AF65-F5344CB8AC3E}">
        <p14:creationId xmlns:p14="http://schemas.microsoft.com/office/powerpoint/2010/main" val="386049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3372151" y="1828888"/>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3258232" y="460402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3227128" y="604647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1" name="Straight Arrow Connector 80"/>
          <p:cNvCxnSpPr>
            <a:stCxn id="69" idx="4"/>
            <a:endCxn id="71" idx="1"/>
          </p:cNvCxnSpPr>
          <p:nvPr/>
        </p:nvCxnSpPr>
        <p:spPr>
          <a:xfrm>
            <a:off x="1807297" y="4286619"/>
            <a:ext cx="1640632" cy="43245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6"/>
            <a:endCxn id="7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3" idx="4"/>
          </p:cNvCxnSpPr>
          <p:nvPr/>
        </p:nvCxnSpPr>
        <p:spPr>
          <a:xfrm flipV="1">
            <a:off x="4522457" y="4252021"/>
            <a:ext cx="1266420" cy="218725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9" idx="7"/>
            <a:endCxn id="70" idx="3"/>
          </p:cNvCxnSpPr>
          <p:nvPr/>
        </p:nvCxnSpPr>
        <p:spPr>
          <a:xfrm flipV="1">
            <a:off x="2265264" y="2499445"/>
            <a:ext cx="1296584" cy="111661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3" idx="0"/>
            <a:endCxn id="70" idx="5"/>
          </p:cNvCxnSpPr>
          <p:nvPr/>
        </p:nvCxnSpPr>
        <p:spPr>
          <a:xfrm flipH="1" flipV="1">
            <a:off x="4477783" y="2499445"/>
            <a:ext cx="1311094" cy="96697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0"/>
            <a:endCxn id="71" idx="4"/>
          </p:cNvCxnSpPr>
          <p:nvPr/>
        </p:nvCxnSpPr>
        <p:spPr>
          <a:xfrm flipV="1">
            <a:off x="3874793" y="5389628"/>
            <a:ext cx="31104" cy="65684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3" idx="3"/>
            <a:endCxn id="71" idx="7"/>
          </p:cNvCxnSpPr>
          <p:nvPr/>
        </p:nvCxnSpPr>
        <p:spPr>
          <a:xfrm flipH="1">
            <a:off x="4363864" y="4136972"/>
            <a:ext cx="967045" cy="582099"/>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427266" y="3070128"/>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3" name="TextBox 92"/>
          <p:cNvSpPr txBox="1"/>
          <p:nvPr/>
        </p:nvSpPr>
        <p:spPr>
          <a:xfrm>
            <a:off x="4761288" y="28957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4" name="TextBox 93"/>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5" name="TextBox 94"/>
          <p:cNvSpPr txBox="1"/>
          <p:nvPr/>
        </p:nvSpPr>
        <p:spPr>
          <a:xfrm>
            <a:off x="2110983" y="435299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6" name="TextBox 95"/>
          <p:cNvSpPr txBox="1"/>
          <p:nvPr/>
        </p:nvSpPr>
        <p:spPr>
          <a:xfrm>
            <a:off x="4457565" y="4328448"/>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7" name="TextBox 96"/>
          <p:cNvSpPr txBox="1"/>
          <p:nvPr/>
        </p:nvSpPr>
        <p:spPr>
          <a:xfrm>
            <a:off x="5151109" y="465847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a:stCxn id="117" idx="0"/>
            <a:endCxn id="78" idx="2"/>
          </p:cNvCxnSpPr>
          <p:nvPr/>
        </p:nvCxnSpPr>
        <p:spPr>
          <a:xfrm flipV="1">
            <a:off x="466946" y="1871024"/>
            <a:ext cx="738529" cy="25485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4721861"/>
            <a:ext cx="660623" cy="1680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1"/>
          </p:cNvCxnSpPr>
          <p:nvPr/>
        </p:nvCxnSpPr>
        <p:spPr>
          <a:xfrm>
            <a:off x="628482" y="4721861"/>
            <a:ext cx="2788343" cy="14396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531150" cy="828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78244" y="4419600"/>
            <a:ext cx="564706" cy="902292"/>
            <a:chOff x="178244" y="4745676"/>
            <a:chExt cx="564706" cy="902292"/>
          </a:xfrm>
        </p:grpSpPr>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gr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3584223" y="5691866"/>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9" name="TextBox 38"/>
          <p:cNvSpPr txBox="1"/>
          <p:nvPr/>
        </p:nvSpPr>
        <p:spPr>
          <a:xfrm>
            <a:off x="9829800" y="1602462"/>
            <a:ext cx="4114799" cy="5293757"/>
          </a:xfrm>
          <a:prstGeom prst="rect">
            <a:avLst/>
          </a:prstGeom>
          <a:noFill/>
        </p:spPr>
        <p:txBody>
          <a:bodyPr wrap="square" rtlCol="0">
            <a:spAutoFit/>
          </a:bodyPr>
          <a:lstStyle/>
          <a:p>
            <a:r>
              <a:rPr lang="en-US" dirty="0" smtClean="0">
                <a:solidFill>
                  <a:srgbClr val="00B050"/>
                </a:solidFill>
              </a:rPr>
              <a:t>Additional use cases associated related to the current use case bubbles are added with labeled connecting arrows.</a:t>
            </a:r>
          </a:p>
          <a:p>
            <a:endParaRPr lang="en-US" dirty="0">
              <a:solidFill>
                <a:srgbClr val="00B050"/>
              </a:solidFill>
            </a:endParaRPr>
          </a:p>
          <a:p>
            <a:r>
              <a:rPr lang="en-US" dirty="0" smtClean="0">
                <a:solidFill>
                  <a:srgbClr val="00B050"/>
                </a:solidFill>
              </a:rPr>
              <a:t>The bubbles are rearranged to help prevent arrow cross-overs – however minimal effort is spent to do so, as bubbles often need to be moved again as more bubbles are added. </a:t>
            </a:r>
          </a:p>
        </p:txBody>
      </p:sp>
    </p:spTree>
    <p:extLst>
      <p:ext uri="{BB962C8B-B14F-4D97-AF65-F5344CB8AC3E}">
        <p14:creationId xmlns:p14="http://schemas.microsoft.com/office/powerpoint/2010/main" val="330886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71"/>
          <p:cNvSpPr/>
          <p:nvPr/>
        </p:nvSpPr>
        <p:spPr>
          <a:xfrm>
            <a:off x="4112379" y="59429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0" name="Straight Arrow Connector 79"/>
          <p:cNvCxnSpPr>
            <a:stCxn id="79" idx="6"/>
            <a:endCxn id="72" idx="2"/>
          </p:cNvCxnSpPr>
          <p:nvPr/>
        </p:nvCxnSpPr>
        <p:spPr>
          <a:xfrm flipV="1">
            <a:off x="2584434" y="6335798"/>
            <a:ext cx="1527945" cy="66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p:cNvCxnSpPr>
          <p:nvPr/>
        </p:nvCxnSpPr>
        <p:spPr>
          <a:xfrm flipV="1">
            <a:off x="5407708" y="4252021"/>
            <a:ext cx="381169" cy="208377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0"/>
          </p:cNvCxnSpPr>
          <p:nvPr/>
        </p:nvCxnSpPr>
        <p:spPr>
          <a:xfrm flipH="1" flipV="1">
            <a:off x="3905897" y="5389628"/>
            <a:ext cx="854147" cy="5533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2" idx="3"/>
            <a:endCxn id="79" idx="5"/>
          </p:cNvCxnSpPr>
          <p:nvPr/>
        </p:nvCxnSpPr>
        <p:spPr>
          <a:xfrm flipH="1">
            <a:off x="2394737" y="6613552"/>
            <a:ext cx="1907339" cy="66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995350" y="656473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2"/>
          </p:cNvCxnSpPr>
          <p:nvPr/>
        </p:nvCxnSpPr>
        <p:spPr>
          <a:xfrm flipV="1">
            <a:off x="466946" y="1871024"/>
            <a:ext cx="738529" cy="2874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5047937"/>
            <a:ext cx="660623" cy="1354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2"/>
          </p:cNvCxnSpPr>
          <p:nvPr/>
        </p:nvCxnSpPr>
        <p:spPr>
          <a:xfrm>
            <a:off x="628482" y="5047937"/>
            <a:ext cx="3483897" cy="1287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p:cNvCxnSpPr>
          <p:nvPr/>
        </p:nvCxnSpPr>
        <p:spPr>
          <a:xfrm flipV="1">
            <a:off x="628482" y="3893816"/>
            <a:ext cx="531150" cy="115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sp>
        <p:nvSpPr>
          <p:cNvPr id="127" name="TextBox 126"/>
          <p:cNvSpPr txBox="1"/>
          <p:nvPr/>
        </p:nvSpPr>
        <p:spPr>
          <a:xfrm>
            <a:off x="2971800" y="6292334"/>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4049357" y="5604668"/>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39" name="TextBox 38"/>
          <p:cNvSpPr txBox="1"/>
          <p:nvPr/>
        </p:nvSpPr>
        <p:spPr>
          <a:xfrm>
            <a:off x="9677400" y="-76200"/>
            <a:ext cx="4800600" cy="8494633"/>
          </a:xfrm>
          <a:prstGeom prst="rect">
            <a:avLst/>
          </a:prstGeom>
          <a:noFill/>
        </p:spPr>
        <p:txBody>
          <a:bodyPr wrap="square" rtlCol="0">
            <a:spAutoFit/>
          </a:bodyPr>
          <a:lstStyle/>
          <a:p>
            <a:r>
              <a:rPr lang="en-US" dirty="0" smtClean="0">
                <a:solidFill>
                  <a:srgbClr val="00B050"/>
                </a:solidFill>
              </a:rPr>
              <a:t>Arrows can be drawn between any bubbles, even main use cases. And more than one arrow and/or arrow type per bubble can be fine.</a:t>
            </a:r>
          </a:p>
          <a:p>
            <a:endParaRPr lang="en-US" dirty="0">
              <a:solidFill>
                <a:srgbClr val="00B050"/>
              </a:solidFill>
            </a:endParaRPr>
          </a:p>
          <a:p>
            <a:r>
              <a:rPr lang="en-US" dirty="0" smtClean="0">
                <a:solidFill>
                  <a:srgbClr val="00B050"/>
                </a:solidFill>
              </a:rPr>
              <a:t>In this situation, “Shuts Down” could be thought as of including “Parks” as one should </a:t>
            </a:r>
            <a:r>
              <a:rPr lang="en-US" i="1" dirty="0" smtClean="0">
                <a:solidFill>
                  <a:srgbClr val="00B050"/>
                </a:solidFill>
              </a:rPr>
              <a:t>always </a:t>
            </a:r>
            <a:r>
              <a:rPr lang="en-US" dirty="0" smtClean="0">
                <a:solidFill>
                  <a:srgbClr val="00B050"/>
                </a:solidFill>
              </a:rPr>
              <a:t>park the system before shutting it down. “Shuts Down” though could similarly be thought of as an extension of “Parks” since it is something extra, i.e. additional functionality,  that can be done after parking the system. </a:t>
            </a:r>
          </a:p>
          <a:p>
            <a:endParaRPr lang="en-US" dirty="0">
              <a:solidFill>
                <a:srgbClr val="00B050"/>
              </a:solidFill>
            </a:endParaRPr>
          </a:p>
          <a:p>
            <a:r>
              <a:rPr lang="en-US" dirty="0" smtClean="0">
                <a:solidFill>
                  <a:srgbClr val="00B050"/>
                </a:solidFill>
              </a:rPr>
              <a:t>Either could be an acceptable representation depending upon how your team decides to think about it.</a:t>
            </a:r>
          </a:p>
        </p:txBody>
      </p:sp>
      <p:sp>
        <p:nvSpPr>
          <p:cNvPr id="37" name="TextBox 36"/>
          <p:cNvSpPr txBox="1"/>
          <p:nvPr/>
        </p:nvSpPr>
        <p:spPr>
          <a:xfrm rot="440842">
            <a:off x="2347798" y="5779886"/>
            <a:ext cx="755335" cy="1569660"/>
          </a:xfrm>
          <a:prstGeom prst="rect">
            <a:avLst/>
          </a:prstGeom>
          <a:noFill/>
        </p:spPr>
        <p:txBody>
          <a:bodyPr wrap="none" rtlCol="0">
            <a:spAutoFit/>
          </a:bodyPr>
          <a:lstStyle/>
          <a:p>
            <a:r>
              <a:rPr lang="en-US" sz="9600" b="1" dirty="0" smtClean="0">
                <a:ln>
                  <a:solidFill>
                    <a:srgbClr val="92D050"/>
                  </a:solidFill>
                </a:ln>
                <a:solidFill>
                  <a:srgbClr val="00B050"/>
                </a:solidFill>
              </a:rPr>
              <a:t>?</a:t>
            </a:r>
            <a:endParaRPr lang="en-US" sz="9600" b="1" dirty="0">
              <a:ln>
                <a:solidFill>
                  <a:srgbClr val="92D050"/>
                </a:solidFill>
              </a:ln>
              <a:solidFill>
                <a:srgbClr val="00B050"/>
              </a:solidFill>
            </a:endParaRPr>
          </a:p>
        </p:txBody>
      </p:sp>
      <p:sp>
        <p:nvSpPr>
          <p:cNvPr id="2" name="Curved Down Arrow 1"/>
          <p:cNvSpPr/>
          <p:nvPr/>
        </p:nvSpPr>
        <p:spPr>
          <a:xfrm rot="10562144">
            <a:off x="2921979" y="6532959"/>
            <a:ext cx="7078370" cy="1408759"/>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41" name="Oval 40"/>
          <p:cNvSpPr/>
          <p:nvPr/>
        </p:nvSpPr>
        <p:spPr>
          <a:xfrm>
            <a:off x="3372151" y="1828888"/>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42" name="Oval 41"/>
          <p:cNvSpPr/>
          <p:nvPr/>
        </p:nvSpPr>
        <p:spPr>
          <a:xfrm>
            <a:off x="3258232" y="460402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43" name="Oval 4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cxnSp>
        <p:nvCxnSpPr>
          <p:cNvPr id="44" name="Straight Arrow Connector 43"/>
          <p:cNvCxnSpPr>
            <a:stCxn id="40" idx="4"/>
            <a:endCxn id="42" idx="1"/>
          </p:cNvCxnSpPr>
          <p:nvPr/>
        </p:nvCxnSpPr>
        <p:spPr>
          <a:xfrm>
            <a:off x="1807297" y="4286619"/>
            <a:ext cx="1640632" cy="43245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7"/>
            <a:endCxn id="41" idx="3"/>
          </p:cNvCxnSpPr>
          <p:nvPr/>
        </p:nvCxnSpPr>
        <p:spPr>
          <a:xfrm flipV="1">
            <a:off x="2265264" y="2499445"/>
            <a:ext cx="1296584" cy="111661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0"/>
            <a:endCxn id="41" idx="5"/>
          </p:cNvCxnSpPr>
          <p:nvPr/>
        </p:nvCxnSpPr>
        <p:spPr>
          <a:xfrm flipH="1" flipV="1">
            <a:off x="4477783" y="2499445"/>
            <a:ext cx="1311094" cy="96697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3"/>
            <a:endCxn id="42" idx="7"/>
          </p:cNvCxnSpPr>
          <p:nvPr/>
        </p:nvCxnSpPr>
        <p:spPr>
          <a:xfrm flipH="1">
            <a:off x="4363864" y="4136972"/>
            <a:ext cx="967045" cy="582099"/>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427266" y="3070128"/>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50" name="TextBox 49"/>
          <p:cNvSpPr txBox="1"/>
          <p:nvPr/>
        </p:nvSpPr>
        <p:spPr>
          <a:xfrm>
            <a:off x="4761288" y="28957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51" name="TextBox 50"/>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52" name="TextBox 51"/>
          <p:cNvSpPr txBox="1"/>
          <p:nvPr/>
        </p:nvSpPr>
        <p:spPr>
          <a:xfrm>
            <a:off x="2110983" y="435299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53" name="TextBox 52"/>
          <p:cNvSpPr txBox="1"/>
          <p:nvPr/>
        </p:nvSpPr>
        <p:spPr>
          <a:xfrm>
            <a:off x="4457565" y="4328448"/>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54" name="TextBox 53"/>
          <p:cNvSpPr txBox="1"/>
          <p:nvPr/>
        </p:nvSpPr>
        <p:spPr>
          <a:xfrm>
            <a:off x="5208471" y="52152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Tree>
    <p:extLst>
      <p:ext uri="{BB962C8B-B14F-4D97-AF65-F5344CB8AC3E}">
        <p14:creationId xmlns:p14="http://schemas.microsoft.com/office/powerpoint/2010/main" val="275554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2674968" y="232288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1747073" y="459172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4112379" y="59429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4" name="Oval 73"/>
          <p:cNvSpPr/>
          <p:nvPr/>
        </p:nvSpPr>
        <p:spPr>
          <a:xfrm>
            <a:off x="7801878" y="29743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Lanes</a:t>
            </a:r>
            <a:endParaRPr lang="en-US" sz="1200" dirty="0">
              <a:solidFill>
                <a:schemeClr val="tx1"/>
              </a:solidFill>
            </a:endParaRPr>
          </a:p>
        </p:txBody>
      </p:sp>
      <p:sp>
        <p:nvSpPr>
          <p:cNvPr id="75" name="Oval 74"/>
          <p:cNvSpPr/>
          <p:nvPr/>
        </p:nvSpPr>
        <p:spPr>
          <a:xfrm>
            <a:off x="5788877" y="152389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 in Snow</a:t>
            </a:r>
            <a:endParaRPr lang="en-US" sz="1200" dirty="0">
              <a:solidFill>
                <a:schemeClr val="tx1"/>
              </a:solidFill>
            </a:endParaRPr>
          </a:p>
        </p:txBody>
      </p:sp>
      <p:sp>
        <p:nvSpPr>
          <p:cNvPr id="76" name="Oval 75"/>
          <p:cNvSpPr/>
          <p:nvPr/>
        </p:nvSpPr>
        <p:spPr>
          <a:xfrm>
            <a:off x="4409636" y="150045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 in Snow</a:t>
            </a:r>
            <a:endParaRPr lang="en-US" sz="1200" dirty="0">
              <a:solidFill>
                <a:schemeClr val="tx1"/>
              </a:solidFill>
            </a:endParaRPr>
          </a:p>
        </p:txBody>
      </p:sp>
      <p:sp>
        <p:nvSpPr>
          <p:cNvPr id="77" name="Oval 76"/>
          <p:cNvSpPr/>
          <p:nvPr/>
        </p:nvSpPr>
        <p:spPr>
          <a:xfrm>
            <a:off x="4027949" y="483944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 in Snow</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1" name="Straight Arrow Connector 80"/>
          <p:cNvCxnSpPr>
            <a:stCxn id="69" idx="4"/>
            <a:endCxn id="71" idx="1"/>
          </p:cNvCxnSpPr>
          <p:nvPr/>
        </p:nvCxnSpPr>
        <p:spPr>
          <a:xfrm>
            <a:off x="1807297" y="4286619"/>
            <a:ext cx="129473" cy="42015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6"/>
            <a:endCxn id="7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3" idx="4"/>
          </p:cNvCxnSpPr>
          <p:nvPr/>
        </p:nvCxnSpPr>
        <p:spPr>
          <a:xfrm flipV="1">
            <a:off x="5407708" y="4252021"/>
            <a:ext cx="381169" cy="208377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9" idx="7"/>
            <a:endCxn id="70" idx="3"/>
          </p:cNvCxnSpPr>
          <p:nvPr/>
        </p:nvCxnSpPr>
        <p:spPr>
          <a:xfrm flipV="1">
            <a:off x="2265264" y="2993442"/>
            <a:ext cx="599401" cy="622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3" idx="0"/>
            <a:endCxn id="70" idx="5"/>
          </p:cNvCxnSpPr>
          <p:nvPr/>
        </p:nvCxnSpPr>
        <p:spPr>
          <a:xfrm flipH="1" flipV="1">
            <a:off x="3780600" y="2993442"/>
            <a:ext cx="2008277" cy="47297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1"/>
            <a:endCxn id="71" idx="5"/>
          </p:cNvCxnSpPr>
          <p:nvPr/>
        </p:nvCxnSpPr>
        <p:spPr>
          <a:xfrm flipH="1" flipV="1">
            <a:off x="2852705" y="5262277"/>
            <a:ext cx="1449371" cy="7957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96271" y="557403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Enters a Highway</a:t>
            </a:r>
            <a:endParaRPr lang="en-US" sz="1200" dirty="0">
              <a:solidFill>
                <a:schemeClr val="tx1"/>
              </a:solidFill>
            </a:endParaRPr>
          </a:p>
        </p:txBody>
      </p:sp>
      <p:cxnSp>
        <p:nvCxnSpPr>
          <p:cNvPr id="89" name="Straight Arrow Connector 88"/>
          <p:cNvCxnSpPr>
            <a:stCxn id="73" idx="3"/>
            <a:endCxn id="71" idx="7"/>
          </p:cNvCxnSpPr>
          <p:nvPr/>
        </p:nvCxnSpPr>
        <p:spPr>
          <a:xfrm flipH="1">
            <a:off x="2852706" y="4136972"/>
            <a:ext cx="2478203" cy="5697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7" idx="2"/>
            <a:endCxn id="71" idx="6"/>
          </p:cNvCxnSpPr>
          <p:nvPr/>
        </p:nvCxnSpPr>
        <p:spPr>
          <a:xfrm flipH="1" flipV="1">
            <a:off x="3042402" y="4984523"/>
            <a:ext cx="985547" cy="2477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188970" y="504998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92" name="TextBox 91"/>
          <p:cNvSpPr txBox="1"/>
          <p:nvPr/>
        </p:nvSpPr>
        <p:spPr>
          <a:xfrm>
            <a:off x="2164449" y="32546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3" name="TextBox 92"/>
          <p:cNvSpPr txBox="1"/>
          <p:nvPr/>
        </p:nvSpPr>
        <p:spPr>
          <a:xfrm>
            <a:off x="4277660" y="31022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4" name="TextBox 93"/>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5" name="TextBox 94"/>
          <p:cNvSpPr txBox="1"/>
          <p:nvPr/>
        </p:nvSpPr>
        <p:spPr>
          <a:xfrm>
            <a:off x="1417475" y="435287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6" name="TextBox 95"/>
          <p:cNvSpPr txBox="1"/>
          <p:nvPr/>
        </p:nvSpPr>
        <p:spPr>
          <a:xfrm>
            <a:off x="3689099" y="43052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7" name="TextBox 96"/>
          <p:cNvSpPr txBox="1"/>
          <p:nvPr/>
        </p:nvSpPr>
        <p:spPr>
          <a:xfrm>
            <a:off x="5151109" y="465847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99" name="Straight Arrow Connector 98"/>
          <p:cNvCxnSpPr>
            <a:stCxn id="101" idx="5"/>
            <a:endCxn id="74" idx="0"/>
          </p:cNvCxnSpPr>
          <p:nvPr/>
        </p:nvCxnSpPr>
        <p:spPr>
          <a:xfrm flipH="1">
            <a:off x="8449543" y="2035368"/>
            <a:ext cx="55230" cy="93902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8" idx="1"/>
            <a:endCxn id="73" idx="5"/>
          </p:cNvCxnSpPr>
          <p:nvPr/>
        </p:nvCxnSpPr>
        <p:spPr>
          <a:xfrm flipH="1" flipV="1">
            <a:off x="6246844" y="4136972"/>
            <a:ext cx="1639124" cy="155210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399141" y="136481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Road</a:t>
            </a:r>
            <a:endParaRPr lang="en-US" sz="1200" dirty="0">
              <a:solidFill>
                <a:schemeClr val="tx1"/>
              </a:solidFill>
            </a:endParaRPr>
          </a:p>
        </p:txBody>
      </p:sp>
      <p:sp>
        <p:nvSpPr>
          <p:cNvPr id="102" name="Oval 101"/>
          <p:cNvSpPr/>
          <p:nvPr/>
        </p:nvSpPr>
        <p:spPr>
          <a:xfrm>
            <a:off x="6103812" y="604219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Exits a Highway</a:t>
            </a:r>
            <a:endParaRPr lang="en-US" sz="1200" dirty="0">
              <a:solidFill>
                <a:schemeClr val="tx1"/>
              </a:solidFill>
            </a:endParaRPr>
          </a:p>
        </p:txBody>
      </p:sp>
      <p:cxnSp>
        <p:nvCxnSpPr>
          <p:cNvPr id="103" name="Straight Arrow Connector 102"/>
          <p:cNvCxnSpPr>
            <a:stCxn id="102" idx="0"/>
            <a:endCxn id="73" idx="5"/>
          </p:cNvCxnSpPr>
          <p:nvPr/>
        </p:nvCxnSpPr>
        <p:spPr>
          <a:xfrm flipH="1" flipV="1">
            <a:off x="6246844" y="4136972"/>
            <a:ext cx="504633" cy="190521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4" idx="2"/>
            <a:endCxn id="73" idx="6"/>
          </p:cNvCxnSpPr>
          <p:nvPr/>
        </p:nvCxnSpPr>
        <p:spPr>
          <a:xfrm flipH="1">
            <a:off x="6436542" y="3367198"/>
            <a:ext cx="1365336" cy="4920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1" idx="3"/>
            <a:endCxn id="73" idx="7"/>
          </p:cNvCxnSpPr>
          <p:nvPr/>
        </p:nvCxnSpPr>
        <p:spPr>
          <a:xfrm flipH="1">
            <a:off x="6246844" y="2035368"/>
            <a:ext cx="1341994" cy="154609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177189" y="544466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7" name="TextBox 106"/>
          <p:cNvSpPr txBox="1"/>
          <p:nvPr/>
        </p:nvSpPr>
        <p:spPr>
          <a:xfrm>
            <a:off x="6705600" y="4812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9" name="TextBox 108"/>
          <p:cNvSpPr txBox="1"/>
          <p:nvPr/>
        </p:nvSpPr>
        <p:spPr>
          <a:xfrm>
            <a:off x="7843698" y="261994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10" name="TextBox 109"/>
          <p:cNvSpPr txBox="1"/>
          <p:nvPr/>
        </p:nvSpPr>
        <p:spPr>
          <a:xfrm>
            <a:off x="6851330" y="3501013"/>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1" name="TextBox 110"/>
          <p:cNvSpPr txBox="1"/>
          <p:nvPr/>
        </p:nvSpPr>
        <p:spPr>
          <a:xfrm>
            <a:off x="6474530" y="2896448"/>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2" name="Straight Arrow Connector 111"/>
          <p:cNvCxnSpPr>
            <a:stCxn id="75" idx="4"/>
            <a:endCxn id="73" idx="7"/>
          </p:cNvCxnSpPr>
          <p:nvPr/>
        </p:nvCxnSpPr>
        <p:spPr>
          <a:xfrm flipH="1">
            <a:off x="6246844" y="2309497"/>
            <a:ext cx="189698" cy="12719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930750" y="2662807"/>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4" name="Straight Arrow Connector 113"/>
          <p:cNvCxnSpPr>
            <a:stCxn id="76" idx="3"/>
            <a:endCxn id="70" idx="7"/>
          </p:cNvCxnSpPr>
          <p:nvPr/>
        </p:nvCxnSpPr>
        <p:spPr>
          <a:xfrm flipH="1">
            <a:off x="3780600" y="2171012"/>
            <a:ext cx="818733" cy="2669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3800" y="2145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2"/>
          </p:cNvCxnSpPr>
          <p:nvPr/>
        </p:nvCxnSpPr>
        <p:spPr>
          <a:xfrm flipV="1">
            <a:off x="466946" y="1871024"/>
            <a:ext cx="738529" cy="2874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5047937"/>
            <a:ext cx="660623" cy="1354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2"/>
          </p:cNvCxnSpPr>
          <p:nvPr/>
        </p:nvCxnSpPr>
        <p:spPr>
          <a:xfrm>
            <a:off x="628482" y="5047937"/>
            <a:ext cx="3483897" cy="1287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531150" cy="115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3182759" y="557403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64" name="TextBox 63"/>
          <p:cNvSpPr txBox="1"/>
          <p:nvPr/>
        </p:nvSpPr>
        <p:spPr>
          <a:xfrm>
            <a:off x="9677400" y="1055747"/>
            <a:ext cx="4800600" cy="4493538"/>
          </a:xfrm>
          <a:prstGeom prst="rect">
            <a:avLst/>
          </a:prstGeom>
          <a:noFill/>
        </p:spPr>
        <p:txBody>
          <a:bodyPr wrap="square" rtlCol="0">
            <a:spAutoFit/>
          </a:bodyPr>
          <a:lstStyle/>
          <a:p>
            <a:r>
              <a:rPr lang="en-US" dirty="0" smtClean="0">
                <a:solidFill>
                  <a:srgbClr val="00B050"/>
                </a:solidFill>
              </a:rPr>
              <a:t>Additional use cases are added. </a:t>
            </a:r>
          </a:p>
          <a:p>
            <a:endParaRPr lang="en-US" dirty="0">
              <a:solidFill>
                <a:srgbClr val="00B050"/>
              </a:solidFill>
            </a:endParaRPr>
          </a:p>
          <a:p>
            <a:r>
              <a:rPr lang="en-US" dirty="0" smtClean="0">
                <a:solidFill>
                  <a:srgbClr val="00B050"/>
                </a:solidFill>
              </a:rPr>
              <a:t>Notice the general left to right flow of the diagram stemming from the Actor. </a:t>
            </a:r>
          </a:p>
          <a:p>
            <a:endParaRPr lang="en-US" dirty="0" smtClean="0">
              <a:solidFill>
                <a:srgbClr val="00B050"/>
              </a:solidFill>
            </a:endParaRPr>
          </a:p>
          <a:p>
            <a:r>
              <a:rPr lang="en-US" dirty="0" smtClean="0">
                <a:solidFill>
                  <a:srgbClr val="00B050"/>
                </a:solidFill>
              </a:rPr>
              <a:t>It is not uncommon that the later use cases are ones that extend but there is no requirement for this. </a:t>
            </a:r>
          </a:p>
          <a:p>
            <a:endParaRPr lang="en-US" dirty="0">
              <a:solidFill>
                <a:srgbClr val="00B050"/>
              </a:solidFill>
            </a:endParaRPr>
          </a:p>
        </p:txBody>
      </p:sp>
      <p:cxnSp>
        <p:nvCxnSpPr>
          <p:cNvPr id="59" name="Straight Arrow Connector 58"/>
          <p:cNvCxnSpPr/>
          <p:nvPr/>
        </p:nvCxnSpPr>
        <p:spPr>
          <a:xfrm flipH="1" flipV="1">
            <a:off x="2584434" y="6402418"/>
            <a:ext cx="1717642" cy="21113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26998" y="6407352"/>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Tree>
    <p:extLst>
      <p:ext uri="{BB962C8B-B14F-4D97-AF65-F5344CB8AC3E}">
        <p14:creationId xmlns:p14="http://schemas.microsoft.com/office/powerpoint/2010/main" val="218769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2674968" y="232288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1747073" y="459172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4112379" y="59429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4" name="Oval 73"/>
          <p:cNvSpPr/>
          <p:nvPr/>
        </p:nvSpPr>
        <p:spPr>
          <a:xfrm>
            <a:off x="7801878" y="29743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Lanes</a:t>
            </a:r>
            <a:endParaRPr lang="en-US" sz="1200" dirty="0">
              <a:solidFill>
                <a:schemeClr val="tx1"/>
              </a:solidFill>
            </a:endParaRPr>
          </a:p>
        </p:txBody>
      </p:sp>
      <p:sp>
        <p:nvSpPr>
          <p:cNvPr id="75" name="Oval 74"/>
          <p:cNvSpPr/>
          <p:nvPr/>
        </p:nvSpPr>
        <p:spPr>
          <a:xfrm>
            <a:off x="5788877" y="152389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 in Snow</a:t>
            </a:r>
            <a:endParaRPr lang="en-US" sz="1200" dirty="0">
              <a:solidFill>
                <a:schemeClr val="tx1"/>
              </a:solidFill>
            </a:endParaRPr>
          </a:p>
        </p:txBody>
      </p:sp>
      <p:sp>
        <p:nvSpPr>
          <p:cNvPr id="76" name="Oval 75"/>
          <p:cNvSpPr/>
          <p:nvPr/>
        </p:nvSpPr>
        <p:spPr>
          <a:xfrm>
            <a:off x="4409636" y="150045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 in Snow</a:t>
            </a:r>
            <a:endParaRPr lang="en-US" sz="1200" dirty="0">
              <a:solidFill>
                <a:schemeClr val="tx1"/>
              </a:solidFill>
            </a:endParaRPr>
          </a:p>
        </p:txBody>
      </p:sp>
      <p:sp>
        <p:nvSpPr>
          <p:cNvPr id="77" name="Oval 76"/>
          <p:cNvSpPr/>
          <p:nvPr/>
        </p:nvSpPr>
        <p:spPr>
          <a:xfrm>
            <a:off x="4027949" y="483944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 in Snow</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1" name="Straight Arrow Connector 80"/>
          <p:cNvCxnSpPr>
            <a:stCxn id="69" idx="4"/>
            <a:endCxn id="71" idx="1"/>
          </p:cNvCxnSpPr>
          <p:nvPr/>
        </p:nvCxnSpPr>
        <p:spPr>
          <a:xfrm>
            <a:off x="1807297" y="4286619"/>
            <a:ext cx="129473" cy="42015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6"/>
            <a:endCxn id="7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3" idx="4"/>
          </p:cNvCxnSpPr>
          <p:nvPr/>
        </p:nvCxnSpPr>
        <p:spPr>
          <a:xfrm flipV="1">
            <a:off x="5407708" y="4252021"/>
            <a:ext cx="381169" cy="208377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9" idx="7"/>
            <a:endCxn id="70" idx="3"/>
          </p:cNvCxnSpPr>
          <p:nvPr/>
        </p:nvCxnSpPr>
        <p:spPr>
          <a:xfrm flipV="1">
            <a:off x="2265264" y="2993442"/>
            <a:ext cx="599401" cy="622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3" idx="0"/>
            <a:endCxn id="70" idx="5"/>
          </p:cNvCxnSpPr>
          <p:nvPr/>
        </p:nvCxnSpPr>
        <p:spPr>
          <a:xfrm flipH="1" flipV="1">
            <a:off x="3780600" y="2993442"/>
            <a:ext cx="2008277" cy="47297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1"/>
            <a:endCxn id="71" idx="5"/>
          </p:cNvCxnSpPr>
          <p:nvPr/>
        </p:nvCxnSpPr>
        <p:spPr>
          <a:xfrm flipH="1" flipV="1">
            <a:off x="2852705" y="5262277"/>
            <a:ext cx="1449371" cy="7957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96271" y="557403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Enters a Highway</a:t>
            </a:r>
            <a:endParaRPr lang="en-US" sz="1200" dirty="0">
              <a:solidFill>
                <a:schemeClr val="tx1"/>
              </a:solidFill>
            </a:endParaRPr>
          </a:p>
        </p:txBody>
      </p:sp>
      <p:cxnSp>
        <p:nvCxnSpPr>
          <p:cNvPr id="89" name="Straight Arrow Connector 88"/>
          <p:cNvCxnSpPr>
            <a:stCxn id="73" idx="3"/>
            <a:endCxn id="71" idx="7"/>
          </p:cNvCxnSpPr>
          <p:nvPr/>
        </p:nvCxnSpPr>
        <p:spPr>
          <a:xfrm flipH="1">
            <a:off x="2852706" y="4136972"/>
            <a:ext cx="2478203" cy="5697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7" idx="2"/>
            <a:endCxn id="71" idx="6"/>
          </p:cNvCxnSpPr>
          <p:nvPr/>
        </p:nvCxnSpPr>
        <p:spPr>
          <a:xfrm flipH="1" flipV="1">
            <a:off x="3042402" y="4984523"/>
            <a:ext cx="985547" cy="2477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188970" y="504998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92" name="TextBox 91"/>
          <p:cNvSpPr txBox="1"/>
          <p:nvPr/>
        </p:nvSpPr>
        <p:spPr>
          <a:xfrm>
            <a:off x="2164449" y="32546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3" name="TextBox 92"/>
          <p:cNvSpPr txBox="1"/>
          <p:nvPr/>
        </p:nvSpPr>
        <p:spPr>
          <a:xfrm>
            <a:off x="4277660" y="31022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4" name="TextBox 93"/>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5" name="TextBox 94"/>
          <p:cNvSpPr txBox="1"/>
          <p:nvPr/>
        </p:nvSpPr>
        <p:spPr>
          <a:xfrm>
            <a:off x="1417475" y="435287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6" name="TextBox 95"/>
          <p:cNvSpPr txBox="1"/>
          <p:nvPr/>
        </p:nvSpPr>
        <p:spPr>
          <a:xfrm>
            <a:off x="3689099" y="43052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7" name="TextBox 96"/>
          <p:cNvSpPr txBox="1"/>
          <p:nvPr/>
        </p:nvSpPr>
        <p:spPr>
          <a:xfrm>
            <a:off x="5151109" y="465847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99" name="Straight Arrow Connector 98"/>
          <p:cNvCxnSpPr>
            <a:stCxn id="101" idx="5"/>
            <a:endCxn id="74" idx="0"/>
          </p:cNvCxnSpPr>
          <p:nvPr/>
        </p:nvCxnSpPr>
        <p:spPr>
          <a:xfrm flipH="1">
            <a:off x="8449543" y="2035368"/>
            <a:ext cx="55230" cy="93902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8" idx="1"/>
            <a:endCxn id="73" idx="5"/>
          </p:cNvCxnSpPr>
          <p:nvPr/>
        </p:nvCxnSpPr>
        <p:spPr>
          <a:xfrm flipH="1" flipV="1">
            <a:off x="6246844" y="4136972"/>
            <a:ext cx="1639124" cy="155210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399141" y="136481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Road</a:t>
            </a:r>
            <a:endParaRPr lang="en-US" sz="1200" dirty="0">
              <a:solidFill>
                <a:schemeClr val="tx1"/>
              </a:solidFill>
            </a:endParaRPr>
          </a:p>
        </p:txBody>
      </p:sp>
      <p:sp>
        <p:nvSpPr>
          <p:cNvPr id="102" name="Oval 101"/>
          <p:cNvSpPr/>
          <p:nvPr/>
        </p:nvSpPr>
        <p:spPr>
          <a:xfrm>
            <a:off x="6103812" y="604219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Exits a Highway</a:t>
            </a:r>
            <a:endParaRPr lang="en-US" sz="1200" dirty="0">
              <a:solidFill>
                <a:schemeClr val="tx1"/>
              </a:solidFill>
            </a:endParaRPr>
          </a:p>
        </p:txBody>
      </p:sp>
      <p:cxnSp>
        <p:nvCxnSpPr>
          <p:cNvPr id="103" name="Straight Arrow Connector 102"/>
          <p:cNvCxnSpPr>
            <a:stCxn id="102" idx="0"/>
            <a:endCxn id="73" idx="5"/>
          </p:cNvCxnSpPr>
          <p:nvPr/>
        </p:nvCxnSpPr>
        <p:spPr>
          <a:xfrm flipH="1" flipV="1">
            <a:off x="6246844" y="4136972"/>
            <a:ext cx="504633" cy="190521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4" idx="2"/>
            <a:endCxn id="73" idx="6"/>
          </p:cNvCxnSpPr>
          <p:nvPr/>
        </p:nvCxnSpPr>
        <p:spPr>
          <a:xfrm flipH="1">
            <a:off x="6436542" y="3367198"/>
            <a:ext cx="1365336" cy="4920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1" idx="3"/>
            <a:endCxn id="73" idx="7"/>
          </p:cNvCxnSpPr>
          <p:nvPr/>
        </p:nvCxnSpPr>
        <p:spPr>
          <a:xfrm flipH="1">
            <a:off x="6246844" y="2035368"/>
            <a:ext cx="1341994" cy="154609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177189" y="544466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7" name="TextBox 106"/>
          <p:cNvSpPr txBox="1"/>
          <p:nvPr/>
        </p:nvSpPr>
        <p:spPr>
          <a:xfrm>
            <a:off x="6705600" y="4812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9" name="TextBox 108"/>
          <p:cNvSpPr txBox="1"/>
          <p:nvPr/>
        </p:nvSpPr>
        <p:spPr>
          <a:xfrm>
            <a:off x="7843698" y="261994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10" name="TextBox 109"/>
          <p:cNvSpPr txBox="1"/>
          <p:nvPr/>
        </p:nvSpPr>
        <p:spPr>
          <a:xfrm>
            <a:off x="6851330" y="3501013"/>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1" name="TextBox 110"/>
          <p:cNvSpPr txBox="1"/>
          <p:nvPr/>
        </p:nvSpPr>
        <p:spPr>
          <a:xfrm>
            <a:off x="6474530" y="2896448"/>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2" name="Straight Arrow Connector 111"/>
          <p:cNvCxnSpPr>
            <a:stCxn id="75" idx="4"/>
            <a:endCxn id="73" idx="7"/>
          </p:cNvCxnSpPr>
          <p:nvPr/>
        </p:nvCxnSpPr>
        <p:spPr>
          <a:xfrm flipH="1">
            <a:off x="6246844" y="2309497"/>
            <a:ext cx="189698" cy="12719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930750" y="2662807"/>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4" name="Straight Arrow Connector 113"/>
          <p:cNvCxnSpPr>
            <a:stCxn id="76" idx="3"/>
            <a:endCxn id="70" idx="7"/>
          </p:cNvCxnSpPr>
          <p:nvPr/>
        </p:nvCxnSpPr>
        <p:spPr>
          <a:xfrm flipH="1">
            <a:off x="3780600" y="2171012"/>
            <a:ext cx="818733" cy="2669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3800" y="2145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2"/>
          </p:cNvCxnSpPr>
          <p:nvPr/>
        </p:nvCxnSpPr>
        <p:spPr>
          <a:xfrm flipV="1">
            <a:off x="466946" y="1871024"/>
            <a:ext cx="738529" cy="2874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5047937"/>
            <a:ext cx="660623" cy="1354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2"/>
          </p:cNvCxnSpPr>
          <p:nvPr/>
        </p:nvCxnSpPr>
        <p:spPr>
          <a:xfrm>
            <a:off x="628482" y="5047937"/>
            <a:ext cx="3483897" cy="1287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531150" cy="115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3182759" y="557403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62" name="Oval 61"/>
          <p:cNvSpPr/>
          <p:nvPr/>
        </p:nvSpPr>
        <p:spPr>
          <a:xfrm>
            <a:off x="7806690" y="442187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Passing other Vehicles</a:t>
            </a:r>
            <a:endParaRPr lang="en-US" sz="1200" dirty="0">
              <a:solidFill>
                <a:schemeClr val="tx1"/>
              </a:solidFill>
            </a:endParaRPr>
          </a:p>
        </p:txBody>
      </p:sp>
      <p:sp>
        <p:nvSpPr>
          <p:cNvPr id="63" name="Isosceles Triangle 62"/>
          <p:cNvSpPr/>
          <p:nvPr/>
        </p:nvSpPr>
        <p:spPr>
          <a:xfrm>
            <a:off x="8305800" y="3768090"/>
            <a:ext cx="173798" cy="15102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3" idx="3"/>
          </p:cNvCxnSpPr>
          <p:nvPr/>
        </p:nvCxnSpPr>
        <p:spPr>
          <a:xfrm>
            <a:off x="8392699" y="3919119"/>
            <a:ext cx="6854" cy="5027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1"/>
          </p:cNvCxnSpPr>
          <p:nvPr/>
        </p:nvCxnSpPr>
        <p:spPr>
          <a:xfrm flipH="1" flipV="1">
            <a:off x="6436541" y="3859218"/>
            <a:ext cx="1559846" cy="67770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8798" y="4169003"/>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68" name="TextBox 67"/>
          <p:cNvSpPr txBox="1"/>
          <p:nvPr/>
        </p:nvSpPr>
        <p:spPr>
          <a:xfrm rot="440842">
            <a:off x="7717267" y="3657916"/>
            <a:ext cx="755335" cy="1569660"/>
          </a:xfrm>
          <a:prstGeom prst="rect">
            <a:avLst/>
          </a:prstGeom>
          <a:noFill/>
        </p:spPr>
        <p:txBody>
          <a:bodyPr wrap="none" rtlCol="0">
            <a:spAutoFit/>
          </a:bodyPr>
          <a:lstStyle/>
          <a:p>
            <a:r>
              <a:rPr lang="en-US" sz="9600" b="1" dirty="0" smtClean="0">
                <a:ln>
                  <a:solidFill>
                    <a:srgbClr val="92D050"/>
                  </a:solidFill>
                </a:ln>
                <a:solidFill>
                  <a:srgbClr val="00B050"/>
                </a:solidFill>
              </a:rPr>
              <a:t>?</a:t>
            </a:r>
            <a:endParaRPr lang="en-US" sz="9600" b="1" dirty="0">
              <a:ln>
                <a:solidFill>
                  <a:srgbClr val="92D050"/>
                </a:solidFill>
              </a:ln>
              <a:solidFill>
                <a:srgbClr val="00B050"/>
              </a:solidFill>
            </a:endParaRPr>
          </a:p>
        </p:txBody>
      </p:sp>
      <p:sp>
        <p:nvSpPr>
          <p:cNvPr id="87" name="TextBox 86"/>
          <p:cNvSpPr txBox="1"/>
          <p:nvPr/>
        </p:nvSpPr>
        <p:spPr>
          <a:xfrm>
            <a:off x="9753600" y="782895"/>
            <a:ext cx="4800600" cy="7294305"/>
          </a:xfrm>
          <a:prstGeom prst="rect">
            <a:avLst/>
          </a:prstGeom>
          <a:noFill/>
        </p:spPr>
        <p:txBody>
          <a:bodyPr wrap="square" rtlCol="0">
            <a:spAutoFit/>
          </a:bodyPr>
          <a:lstStyle/>
          <a:p>
            <a:r>
              <a:rPr lang="en-US" dirty="0" smtClean="0">
                <a:solidFill>
                  <a:srgbClr val="00B050"/>
                </a:solidFill>
              </a:rPr>
              <a:t>As another arrow choice example, “Passing” could be thought of as an extension of steering that includes “Changes Lanes” as changing lanes is a function that is often needed in steering around and passing other vehicles. </a:t>
            </a:r>
          </a:p>
          <a:p>
            <a:endParaRPr lang="en-US" dirty="0">
              <a:solidFill>
                <a:srgbClr val="00B050"/>
              </a:solidFill>
            </a:endParaRPr>
          </a:p>
          <a:p>
            <a:r>
              <a:rPr lang="en-US" dirty="0" smtClean="0">
                <a:solidFill>
                  <a:srgbClr val="00B050"/>
                </a:solidFill>
              </a:rPr>
              <a:t>However “Passing” could similarly be thought of a special variation of changing lanes with perhaps a special reason(s) for starting the pass. </a:t>
            </a:r>
          </a:p>
          <a:p>
            <a:endParaRPr lang="en-US" dirty="0">
              <a:solidFill>
                <a:srgbClr val="00B050"/>
              </a:solidFill>
            </a:endParaRPr>
          </a:p>
          <a:p>
            <a:r>
              <a:rPr lang="en-US" dirty="0" smtClean="0">
                <a:solidFill>
                  <a:srgbClr val="00B050"/>
                </a:solidFill>
              </a:rPr>
              <a:t>Either could be an acceptable representation depending upon how your team decides to think about it.</a:t>
            </a:r>
          </a:p>
        </p:txBody>
      </p:sp>
      <p:cxnSp>
        <p:nvCxnSpPr>
          <p:cNvPr id="118" name="Straight Arrow Connector 117"/>
          <p:cNvCxnSpPr>
            <a:stCxn id="62" idx="7"/>
            <a:endCxn id="74" idx="5"/>
          </p:cNvCxnSpPr>
          <p:nvPr/>
        </p:nvCxnSpPr>
        <p:spPr>
          <a:xfrm flipH="1" flipV="1">
            <a:off x="8907510" y="3644952"/>
            <a:ext cx="4812" cy="89196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8477158" y="4023672"/>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24" name="Curved Down Arrow 123"/>
          <p:cNvSpPr/>
          <p:nvPr/>
        </p:nvSpPr>
        <p:spPr>
          <a:xfrm rot="12468370">
            <a:off x="7301637" y="5401637"/>
            <a:ext cx="2774052" cy="1006505"/>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6" name="Straight Arrow Connector 125"/>
          <p:cNvCxnSpPr/>
          <p:nvPr/>
        </p:nvCxnSpPr>
        <p:spPr>
          <a:xfrm flipH="1" flipV="1">
            <a:off x="2584434" y="6402418"/>
            <a:ext cx="1717642" cy="21113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026998" y="6407352"/>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Tree>
    <p:extLst>
      <p:ext uri="{BB962C8B-B14F-4D97-AF65-F5344CB8AC3E}">
        <p14:creationId xmlns:p14="http://schemas.microsoft.com/office/powerpoint/2010/main" val="279704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2674968" y="232288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1747073" y="459172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4112379" y="59429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4" name="Oval 73"/>
          <p:cNvSpPr/>
          <p:nvPr/>
        </p:nvSpPr>
        <p:spPr>
          <a:xfrm>
            <a:off x="7801878" y="29743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Lanes</a:t>
            </a:r>
            <a:endParaRPr lang="en-US" sz="1200" dirty="0">
              <a:solidFill>
                <a:schemeClr val="tx1"/>
              </a:solidFill>
            </a:endParaRPr>
          </a:p>
        </p:txBody>
      </p:sp>
      <p:sp>
        <p:nvSpPr>
          <p:cNvPr id="75" name="Oval 74"/>
          <p:cNvSpPr/>
          <p:nvPr/>
        </p:nvSpPr>
        <p:spPr>
          <a:xfrm>
            <a:off x="5788877" y="152389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 in Snow</a:t>
            </a:r>
            <a:endParaRPr lang="en-US" sz="1200" dirty="0">
              <a:solidFill>
                <a:schemeClr val="tx1"/>
              </a:solidFill>
            </a:endParaRPr>
          </a:p>
        </p:txBody>
      </p:sp>
      <p:sp>
        <p:nvSpPr>
          <p:cNvPr id="76" name="Oval 75"/>
          <p:cNvSpPr/>
          <p:nvPr/>
        </p:nvSpPr>
        <p:spPr>
          <a:xfrm>
            <a:off x="4409636" y="150045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 in Snow</a:t>
            </a:r>
            <a:endParaRPr lang="en-US" sz="1200" dirty="0">
              <a:solidFill>
                <a:schemeClr val="tx1"/>
              </a:solidFill>
            </a:endParaRPr>
          </a:p>
        </p:txBody>
      </p:sp>
      <p:sp>
        <p:nvSpPr>
          <p:cNvPr id="77" name="Oval 76"/>
          <p:cNvSpPr/>
          <p:nvPr/>
        </p:nvSpPr>
        <p:spPr>
          <a:xfrm>
            <a:off x="4027949" y="483944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 in Snow</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1" name="Straight Arrow Connector 80"/>
          <p:cNvCxnSpPr>
            <a:stCxn id="69" idx="4"/>
            <a:endCxn id="71" idx="1"/>
          </p:cNvCxnSpPr>
          <p:nvPr/>
        </p:nvCxnSpPr>
        <p:spPr>
          <a:xfrm>
            <a:off x="1807297" y="4286619"/>
            <a:ext cx="129473" cy="42015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6"/>
            <a:endCxn id="7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3" idx="4"/>
          </p:cNvCxnSpPr>
          <p:nvPr/>
        </p:nvCxnSpPr>
        <p:spPr>
          <a:xfrm flipV="1">
            <a:off x="5407708" y="4252021"/>
            <a:ext cx="381169" cy="208377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9" idx="7"/>
            <a:endCxn id="70" idx="3"/>
          </p:cNvCxnSpPr>
          <p:nvPr/>
        </p:nvCxnSpPr>
        <p:spPr>
          <a:xfrm flipV="1">
            <a:off x="2265264" y="2993442"/>
            <a:ext cx="599401" cy="622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3" idx="0"/>
            <a:endCxn id="70" idx="5"/>
          </p:cNvCxnSpPr>
          <p:nvPr/>
        </p:nvCxnSpPr>
        <p:spPr>
          <a:xfrm flipH="1" flipV="1">
            <a:off x="3780600" y="2993442"/>
            <a:ext cx="2008277" cy="47297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1"/>
            <a:endCxn id="71" idx="5"/>
          </p:cNvCxnSpPr>
          <p:nvPr/>
        </p:nvCxnSpPr>
        <p:spPr>
          <a:xfrm flipH="1" flipV="1">
            <a:off x="2852705" y="5262277"/>
            <a:ext cx="1449371" cy="7957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96271" y="557403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Enters a Highway</a:t>
            </a:r>
            <a:endParaRPr lang="en-US" sz="1200" dirty="0">
              <a:solidFill>
                <a:schemeClr val="tx1"/>
              </a:solidFill>
            </a:endParaRPr>
          </a:p>
        </p:txBody>
      </p:sp>
      <p:cxnSp>
        <p:nvCxnSpPr>
          <p:cNvPr id="89" name="Straight Arrow Connector 88"/>
          <p:cNvCxnSpPr>
            <a:stCxn id="73" idx="3"/>
            <a:endCxn id="71" idx="7"/>
          </p:cNvCxnSpPr>
          <p:nvPr/>
        </p:nvCxnSpPr>
        <p:spPr>
          <a:xfrm flipH="1">
            <a:off x="2852706" y="4136972"/>
            <a:ext cx="2478203" cy="5697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7" idx="2"/>
            <a:endCxn id="71" idx="6"/>
          </p:cNvCxnSpPr>
          <p:nvPr/>
        </p:nvCxnSpPr>
        <p:spPr>
          <a:xfrm flipH="1" flipV="1">
            <a:off x="3042402" y="4984523"/>
            <a:ext cx="985547" cy="2477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188970" y="504998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92" name="TextBox 91"/>
          <p:cNvSpPr txBox="1"/>
          <p:nvPr/>
        </p:nvSpPr>
        <p:spPr>
          <a:xfrm>
            <a:off x="2164449" y="32546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3" name="TextBox 92"/>
          <p:cNvSpPr txBox="1"/>
          <p:nvPr/>
        </p:nvSpPr>
        <p:spPr>
          <a:xfrm>
            <a:off x="4277660" y="31022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4" name="TextBox 93"/>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5" name="TextBox 94"/>
          <p:cNvSpPr txBox="1"/>
          <p:nvPr/>
        </p:nvSpPr>
        <p:spPr>
          <a:xfrm>
            <a:off x="1417475" y="435287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6" name="TextBox 95"/>
          <p:cNvSpPr txBox="1"/>
          <p:nvPr/>
        </p:nvSpPr>
        <p:spPr>
          <a:xfrm>
            <a:off x="3689099" y="43052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7" name="TextBox 96"/>
          <p:cNvSpPr txBox="1"/>
          <p:nvPr/>
        </p:nvSpPr>
        <p:spPr>
          <a:xfrm>
            <a:off x="5151109" y="465847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99" name="Straight Arrow Connector 98"/>
          <p:cNvCxnSpPr>
            <a:stCxn id="101" idx="5"/>
            <a:endCxn id="74" idx="0"/>
          </p:cNvCxnSpPr>
          <p:nvPr/>
        </p:nvCxnSpPr>
        <p:spPr>
          <a:xfrm flipH="1">
            <a:off x="8449543" y="2035368"/>
            <a:ext cx="55230" cy="93902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8" idx="1"/>
            <a:endCxn id="73" idx="5"/>
          </p:cNvCxnSpPr>
          <p:nvPr/>
        </p:nvCxnSpPr>
        <p:spPr>
          <a:xfrm flipH="1" flipV="1">
            <a:off x="6246844" y="4136972"/>
            <a:ext cx="1639124" cy="155210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399141" y="136481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Road</a:t>
            </a:r>
            <a:endParaRPr lang="en-US" sz="1200" dirty="0">
              <a:solidFill>
                <a:schemeClr val="tx1"/>
              </a:solidFill>
            </a:endParaRPr>
          </a:p>
        </p:txBody>
      </p:sp>
      <p:sp>
        <p:nvSpPr>
          <p:cNvPr id="102" name="Oval 101"/>
          <p:cNvSpPr/>
          <p:nvPr/>
        </p:nvSpPr>
        <p:spPr>
          <a:xfrm>
            <a:off x="6103812" y="604219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Exits a Highway</a:t>
            </a:r>
            <a:endParaRPr lang="en-US" sz="1200" dirty="0">
              <a:solidFill>
                <a:schemeClr val="tx1"/>
              </a:solidFill>
            </a:endParaRPr>
          </a:p>
        </p:txBody>
      </p:sp>
      <p:cxnSp>
        <p:nvCxnSpPr>
          <p:cNvPr id="103" name="Straight Arrow Connector 102"/>
          <p:cNvCxnSpPr>
            <a:stCxn id="102" idx="0"/>
            <a:endCxn id="73" idx="5"/>
          </p:cNvCxnSpPr>
          <p:nvPr/>
        </p:nvCxnSpPr>
        <p:spPr>
          <a:xfrm flipH="1" flipV="1">
            <a:off x="6246844" y="4136972"/>
            <a:ext cx="504633" cy="190521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4" idx="2"/>
            <a:endCxn id="73" idx="6"/>
          </p:cNvCxnSpPr>
          <p:nvPr/>
        </p:nvCxnSpPr>
        <p:spPr>
          <a:xfrm flipH="1">
            <a:off x="6436542" y="3367198"/>
            <a:ext cx="1365336" cy="4920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1" idx="3"/>
            <a:endCxn id="73" idx="7"/>
          </p:cNvCxnSpPr>
          <p:nvPr/>
        </p:nvCxnSpPr>
        <p:spPr>
          <a:xfrm flipH="1">
            <a:off x="6246844" y="2035368"/>
            <a:ext cx="1341994" cy="154609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177189" y="544466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7" name="TextBox 106"/>
          <p:cNvSpPr txBox="1"/>
          <p:nvPr/>
        </p:nvSpPr>
        <p:spPr>
          <a:xfrm>
            <a:off x="6705600" y="4812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9" name="TextBox 108"/>
          <p:cNvSpPr txBox="1"/>
          <p:nvPr/>
        </p:nvSpPr>
        <p:spPr>
          <a:xfrm>
            <a:off x="7843698" y="261994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10" name="TextBox 109"/>
          <p:cNvSpPr txBox="1"/>
          <p:nvPr/>
        </p:nvSpPr>
        <p:spPr>
          <a:xfrm>
            <a:off x="6851330" y="3501013"/>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1" name="TextBox 110"/>
          <p:cNvSpPr txBox="1"/>
          <p:nvPr/>
        </p:nvSpPr>
        <p:spPr>
          <a:xfrm>
            <a:off x="6474530" y="2896448"/>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2" name="Straight Arrow Connector 111"/>
          <p:cNvCxnSpPr>
            <a:stCxn id="75" idx="4"/>
            <a:endCxn id="73" idx="7"/>
          </p:cNvCxnSpPr>
          <p:nvPr/>
        </p:nvCxnSpPr>
        <p:spPr>
          <a:xfrm flipH="1">
            <a:off x="6246844" y="2309497"/>
            <a:ext cx="189698" cy="12719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930750" y="2662807"/>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4" name="Straight Arrow Connector 113"/>
          <p:cNvCxnSpPr>
            <a:stCxn id="76" idx="3"/>
            <a:endCxn id="70" idx="7"/>
          </p:cNvCxnSpPr>
          <p:nvPr/>
        </p:nvCxnSpPr>
        <p:spPr>
          <a:xfrm flipH="1">
            <a:off x="3780600" y="2171012"/>
            <a:ext cx="818733" cy="2669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3800" y="2145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2"/>
          </p:cNvCxnSpPr>
          <p:nvPr/>
        </p:nvCxnSpPr>
        <p:spPr>
          <a:xfrm flipV="1">
            <a:off x="466946" y="1871024"/>
            <a:ext cx="738529" cy="2874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5047937"/>
            <a:ext cx="660623" cy="1354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2"/>
          </p:cNvCxnSpPr>
          <p:nvPr/>
        </p:nvCxnSpPr>
        <p:spPr>
          <a:xfrm>
            <a:off x="628482" y="5047937"/>
            <a:ext cx="3483897" cy="1287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531150" cy="115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3182759" y="557403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62" name="Oval 61"/>
          <p:cNvSpPr/>
          <p:nvPr/>
        </p:nvSpPr>
        <p:spPr>
          <a:xfrm>
            <a:off x="7806690" y="442187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Passing other Vehicles</a:t>
            </a:r>
            <a:endParaRPr lang="en-US" sz="1200" dirty="0">
              <a:solidFill>
                <a:schemeClr val="tx1"/>
              </a:solidFill>
            </a:endParaRPr>
          </a:p>
        </p:txBody>
      </p:sp>
      <p:sp>
        <p:nvSpPr>
          <p:cNvPr id="63" name="Isosceles Triangle 62"/>
          <p:cNvSpPr/>
          <p:nvPr/>
        </p:nvSpPr>
        <p:spPr>
          <a:xfrm>
            <a:off x="8305800" y="3768090"/>
            <a:ext cx="173798" cy="15102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3" idx="3"/>
          </p:cNvCxnSpPr>
          <p:nvPr/>
        </p:nvCxnSpPr>
        <p:spPr>
          <a:xfrm>
            <a:off x="8392699" y="3919119"/>
            <a:ext cx="6854" cy="5027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807297" y="671969"/>
            <a:ext cx="1551133" cy="2829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220186" y="245109"/>
            <a:ext cx="785471" cy="833121"/>
            <a:chOff x="3220186" y="245109"/>
            <a:chExt cx="785471" cy="833121"/>
          </a:xfrm>
        </p:grpSpPr>
        <p:pic>
          <p:nvPicPr>
            <p:cNvPr id="126"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301280" y="245109"/>
              <a:ext cx="323072" cy="604521"/>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p:cNvSpPr txBox="1"/>
            <p:nvPr/>
          </p:nvSpPr>
          <p:spPr>
            <a:xfrm>
              <a:off x="3220186" y="801231"/>
              <a:ext cx="785471" cy="276999"/>
            </a:xfrm>
            <a:prstGeom prst="rect">
              <a:avLst/>
            </a:prstGeom>
            <a:noFill/>
          </p:spPr>
          <p:txBody>
            <a:bodyPr wrap="none" rtlCol="0">
              <a:spAutoFit/>
            </a:bodyPr>
            <a:lstStyle/>
            <a:p>
              <a:r>
                <a:rPr lang="en-US" sz="1200" dirty="0" smtClean="0"/>
                <a:t>Navigator</a:t>
              </a:r>
              <a:endParaRPr lang="en-US" sz="1200" dirty="0"/>
            </a:p>
          </p:txBody>
        </p:sp>
      </p:grpSp>
      <p:sp>
        <p:nvSpPr>
          <p:cNvPr id="132" name="TextBox 131"/>
          <p:cNvSpPr txBox="1"/>
          <p:nvPr/>
        </p:nvSpPr>
        <p:spPr>
          <a:xfrm>
            <a:off x="9601200" y="152400"/>
            <a:ext cx="4800600" cy="8094524"/>
          </a:xfrm>
          <a:prstGeom prst="rect">
            <a:avLst/>
          </a:prstGeom>
          <a:noFill/>
        </p:spPr>
        <p:txBody>
          <a:bodyPr wrap="square" rtlCol="0">
            <a:spAutoFit/>
          </a:bodyPr>
          <a:lstStyle/>
          <a:p>
            <a:r>
              <a:rPr lang="en-US" dirty="0" smtClean="0">
                <a:solidFill>
                  <a:srgbClr val="00B050"/>
                </a:solidFill>
              </a:rPr>
              <a:t>More than one Actor can be represented in the same diagram. </a:t>
            </a:r>
          </a:p>
          <a:p>
            <a:endParaRPr lang="en-US" dirty="0" smtClean="0">
              <a:solidFill>
                <a:srgbClr val="00B050"/>
              </a:solidFill>
            </a:endParaRPr>
          </a:p>
          <a:p>
            <a:r>
              <a:rPr lang="en-US" dirty="0" smtClean="0">
                <a:solidFill>
                  <a:srgbClr val="00B050"/>
                </a:solidFill>
              </a:rPr>
              <a:t>Actors that are part of the original use case name are primary actors and are typically placed on the left of the system boundary box. </a:t>
            </a:r>
          </a:p>
          <a:p>
            <a:endParaRPr lang="en-US" dirty="0">
              <a:solidFill>
                <a:srgbClr val="00B050"/>
              </a:solidFill>
            </a:endParaRPr>
          </a:p>
          <a:p>
            <a:r>
              <a:rPr lang="en-US" dirty="0" smtClean="0">
                <a:solidFill>
                  <a:srgbClr val="00B050"/>
                </a:solidFill>
              </a:rPr>
              <a:t>Actors that are considered to play a significant role within the use case even if they might not be in the use case name are considered secondary actors and are typically placed on one of the other sides, if they are included at all. </a:t>
            </a:r>
          </a:p>
          <a:p>
            <a:endParaRPr lang="en-US" dirty="0">
              <a:solidFill>
                <a:srgbClr val="00B050"/>
              </a:solidFill>
            </a:endParaRPr>
          </a:p>
          <a:p>
            <a:r>
              <a:rPr lang="en-US" dirty="0" smtClean="0">
                <a:solidFill>
                  <a:srgbClr val="00B050"/>
                </a:solidFill>
              </a:rPr>
              <a:t>The Navigator here is shown as a secondary actor who might read the map during the “Drives” use case. </a:t>
            </a:r>
          </a:p>
        </p:txBody>
      </p:sp>
      <p:cxnSp>
        <p:nvCxnSpPr>
          <p:cNvPr id="66" name="Straight Arrow Connector 65"/>
          <p:cNvCxnSpPr/>
          <p:nvPr/>
        </p:nvCxnSpPr>
        <p:spPr>
          <a:xfrm flipH="1" flipV="1">
            <a:off x="2584434" y="6402418"/>
            <a:ext cx="1717642" cy="21113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26998" y="6407352"/>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Tree>
    <p:extLst>
      <p:ext uri="{BB962C8B-B14F-4D97-AF65-F5344CB8AC3E}">
        <p14:creationId xmlns:p14="http://schemas.microsoft.com/office/powerpoint/2010/main" val="385580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159632" y="3501013"/>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Drives the System</a:t>
            </a:r>
            <a:endParaRPr lang="en-US" sz="1200" dirty="0">
              <a:solidFill>
                <a:schemeClr val="tx1"/>
              </a:solidFill>
            </a:endParaRPr>
          </a:p>
        </p:txBody>
      </p:sp>
      <p:sp>
        <p:nvSpPr>
          <p:cNvPr id="70" name="Oval 69"/>
          <p:cNvSpPr/>
          <p:nvPr/>
        </p:nvSpPr>
        <p:spPr>
          <a:xfrm>
            <a:off x="2674968" y="232288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Accelerates</a:t>
            </a:r>
            <a:endParaRPr lang="en-US" sz="1200" dirty="0">
              <a:solidFill>
                <a:schemeClr val="tx1"/>
              </a:solidFill>
            </a:endParaRPr>
          </a:p>
        </p:txBody>
      </p:sp>
      <p:sp>
        <p:nvSpPr>
          <p:cNvPr id="71" name="Oval 70"/>
          <p:cNvSpPr/>
          <p:nvPr/>
        </p:nvSpPr>
        <p:spPr>
          <a:xfrm>
            <a:off x="1747073" y="459172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a:t>
            </a:r>
            <a:endParaRPr lang="en-US" sz="1200" dirty="0">
              <a:solidFill>
                <a:schemeClr val="tx1"/>
              </a:solidFill>
            </a:endParaRPr>
          </a:p>
        </p:txBody>
      </p:sp>
      <p:sp>
        <p:nvSpPr>
          <p:cNvPr id="72" name="Oval 71"/>
          <p:cNvSpPr/>
          <p:nvPr/>
        </p:nvSpPr>
        <p:spPr>
          <a:xfrm>
            <a:off x="4112379" y="59429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Parks the System</a:t>
            </a:r>
            <a:endParaRPr lang="en-US" sz="1200" dirty="0">
              <a:solidFill>
                <a:schemeClr val="tx1"/>
              </a:solidFill>
            </a:endParaRPr>
          </a:p>
        </p:txBody>
      </p:sp>
      <p:sp>
        <p:nvSpPr>
          <p:cNvPr id="73" name="Oval 72"/>
          <p:cNvSpPr/>
          <p:nvPr/>
        </p:nvSpPr>
        <p:spPr>
          <a:xfrm>
            <a:off x="5141212" y="34664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a:t>
            </a:r>
            <a:endParaRPr lang="en-US" sz="1200" dirty="0">
              <a:solidFill>
                <a:schemeClr val="tx1"/>
              </a:solidFill>
            </a:endParaRPr>
          </a:p>
        </p:txBody>
      </p:sp>
      <p:sp>
        <p:nvSpPr>
          <p:cNvPr id="74" name="Oval 73"/>
          <p:cNvSpPr/>
          <p:nvPr/>
        </p:nvSpPr>
        <p:spPr>
          <a:xfrm>
            <a:off x="7801878" y="297439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Lanes</a:t>
            </a:r>
            <a:endParaRPr lang="en-US" sz="1200" dirty="0">
              <a:solidFill>
                <a:schemeClr val="tx1"/>
              </a:solidFill>
            </a:endParaRPr>
          </a:p>
        </p:txBody>
      </p:sp>
      <p:sp>
        <p:nvSpPr>
          <p:cNvPr id="75" name="Oval 74"/>
          <p:cNvSpPr/>
          <p:nvPr/>
        </p:nvSpPr>
        <p:spPr>
          <a:xfrm>
            <a:off x="5788877" y="152389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Steers in Snow</a:t>
            </a:r>
            <a:endParaRPr lang="en-US" sz="1200" dirty="0">
              <a:solidFill>
                <a:schemeClr val="tx1"/>
              </a:solidFill>
            </a:endParaRPr>
          </a:p>
        </p:txBody>
      </p:sp>
      <p:sp>
        <p:nvSpPr>
          <p:cNvPr id="76" name="Oval 75"/>
          <p:cNvSpPr/>
          <p:nvPr/>
        </p:nvSpPr>
        <p:spPr>
          <a:xfrm>
            <a:off x="4409636" y="150045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Accelerate in Snow</a:t>
            </a:r>
            <a:endParaRPr lang="en-US" sz="1200" dirty="0">
              <a:solidFill>
                <a:schemeClr val="tx1"/>
              </a:solidFill>
            </a:endParaRPr>
          </a:p>
        </p:txBody>
      </p:sp>
      <p:sp>
        <p:nvSpPr>
          <p:cNvPr id="77" name="Oval 76"/>
          <p:cNvSpPr/>
          <p:nvPr/>
        </p:nvSpPr>
        <p:spPr>
          <a:xfrm>
            <a:off x="4027949" y="4839442"/>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Breaks in Snow</a:t>
            </a:r>
            <a:endParaRPr lang="en-US" sz="1200" dirty="0">
              <a:solidFill>
                <a:schemeClr val="tx1"/>
              </a:solidFill>
            </a:endParaRPr>
          </a:p>
        </p:txBody>
      </p:sp>
      <p:sp>
        <p:nvSpPr>
          <p:cNvPr id="78" name="Oval 77"/>
          <p:cNvSpPr/>
          <p:nvPr/>
        </p:nvSpPr>
        <p:spPr>
          <a:xfrm>
            <a:off x="1205475" y="147822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Starts Up the System</a:t>
            </a:r>
            <a:endParaRPr lang="en-US" sz="1200" dirty="0">
              <a:solidFill>
                <a:schemeClr val="tx1"/>
              </a:solidFill>
            </a:endParaRPr>
          </a:p>
        </p:txBody>
      </p:sp>
      <p:sp>
        <p:nvSpPr>
          <p:cNvPr id="79" name="Oval 78"/>
          <p:cNvSpPr/>
          <p:nvPr/>
        </p:nvSpPr>
        <p:spPr>
          <a:xfrm>
            <a:off x="1289105" y="6009615"/>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Shuts Down the System</a:t>
            </a:r>
            <a:endParaRPr lang="en-US" sz="1200" dirty="0">
              <a:solidFill>
                <a:schemeClr val="tx1"/>
              </a:solidFill>
            </a:endParaRPr>
          </a:p>
        </p:txBody>
      </p:sp>
      <p:cxnSp>
        <p:nvCxnSpPr>
          <p:cNvPr id="81" name="Straight Arrow Connector 80"/>
          <p:cNvCxnSpPr>
            <a:stCxn id="69" idx="4"/>
            <a:endCxn id="71" idx="1"/>
          </p:cNvCxnSpPr>
          <p:nvPr/>
        </p:nvCxnSpPr>
        <p:spPr>
          <a:xfrm>
            <a:off x="1807297" y="4286619"/>
            <a:ext cx="129473" cy="42015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6"/>
            <a:endCxn id="73" idx="2"/>
          </p:cNvCxnSpPr>
          <p:nvPr/>
        </p:nvCxnSpPr>
        <p:spPr>
          <a:xfrm flipV="1">
            <a:off x="2454961" y="3859218"/>
            <a:ext cx="2686251" cy="345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6"/>
            <a:endCxn id="73" idx="4"/>
          </p:cNvCxnSpPr>
          <p:nvPr/>
        </p:nvCxnSpPr>
        <p:spPr>
          <a:xfrm flipV="1">
            <a:off x="5407708" y="4252021"/>
            <a:ext cx="381169" cy="208377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9" idx="7"/>
            <a:endCxn id="70" idx="3"/>
          </p:cNvCxnSpPr>
          <p:nvPr/>
        </p:nvCxnSpPr>
        <p:spPr>
          <a:xfrm flipV="1">
            <a:off x="2265264" y="2993442"/>
            <a:ext cx="599401" cy="6226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3" idx="0"/>
            <a:endCxn id="70" idx="5"/>
          </p:cNvCxnSpPr>
          <p:nvPr/>
        </p:nvCxnSpPr>
        <p:spPr>
          <a:xfrm flipH="1" flipV="1">
            <a:off x="3780600" y="2993442"/>
            <a:ext cx="2008277" cy="47297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1"/>
            <a:endCxn id="71" idx="5"/>
          </p:cNvCxnSpPr>
          <p:nvPr/>
        </p:nvCxnSpPr>
        <p:spPr>
          <a:xfrm flipH="1" flipV="1">
            <a:off x="2852705" y="5262277"/>
            <a:ext cx="1449371" cy="7957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96271" y="557403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Enters a Highway</a:t>
            </a:r>
            <a:endParaRPr lang="en-US" sz="1200" dirty="0">
              <a:solidFill>
                <a:schemeClr val="tx1"/>
              </a:solidFill>
            </a:endParaRPr>
          </a:p>
        </p:txBody>
      </p:sp>
      <p:cxnSp>
        <p:nvCxnSpPr>
          <p:cNvPr id="89" name="Straight Arrow Connector 88"/>
          <p:cNvCxnSpPr>
            <a:stCxn id="73" idx="3"/>
            <a:endCxn id="71" idx="7"/>
          </p:cNvCxnSpPr>
          <p:nvPr/>
        </p:nvCxnSpPr>
        <p:spPr>
          <a:xfrm flipH="1">
            <a:off x="2852706" y="4136972"/>
            <a:ext cx="2478203" cy="56979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7" idx="2"/>
            <a:endCxn id="71" idx="6"/>
          </p:cNvCxnSpPr>
          <p:nvPr/>
        </p:nvCxnSpPr>
        <p:spPr>
          <a:xfrm flipH="1" flipV="1">
            <a:off x="3042402" y="4984523"/>
            <a:ext cx="985547" cy="2477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188970" y="5049989"/>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92" name="TextBox 91"/>
          <p:cNvSpPr txBox="1"/>
          <p:nvPr/>
        </p:nvSpPr>
        <p:spPr>
          <a:xfrm>
            <a:off x="2164449" y="32546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3" name="TextBox 92"/>
          <p:cNvSpPr txBox="1"/>
          <p:nvPr/>
        </p:nvSpPr>
        <p:spPr>
          <a:xfrm>
            <a:off x="4277660" y="310220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4" name="TextBox 93"/>
          <p:cNvSpPr txBox="1"/>
          <p:nvPr/>
        </p:nvSpPr>
        <p:spPr>
          <a:xfrm>
            <a:off x="3126256" y="376000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5" name="TextBox 94"/>
          <p:cNvSpPr txBox="1"/>
          <p:nvPr/>
        </p:nvSpPr>
        <p:spPr>
          <a:xfrm>
            <a:off x="1417475" y="435287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6" name="TextBox 95"/>
          <p:cNvSpPr txBox="1"/>
          <p:nvPr/>
        </p:nvSpPr>
        <p:spPr>
          <a:xfrm>
            <a:off x="3689099" y="4305231"/>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97" name="TextBox 96"/>
          <p:cNvSpPr txBox="1"/>
          <p:nvPr/>
        </p:nvSpPr>
        <p:spPr>
          <a:xfrm>
            <a:off x="5151109" y="4658477"/>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cxnSp>
        <p:nvCxnSpPr>
          <p:cNvPr id="98" name="Straight Arrow Connector 97"/>
          <p:cNvCxnSpPr>
            <a:stCxn id="72" idx="3"/>
            <a:endCxn id="79" idx="6"/>
          </p:cNvCxnSpPr>
          <p:nvPr/>
        </p:nvCxnSpPr>
        <p:spPr>
          <a:xfrm flipH="1" flipV="1">
            <a:off x="2584434" y="6402418"/>
            <a:ext cx="1717642" cy="21113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1" idx="5"/>
            <a:endCxn id="74" idx="0"/>
          </p:cNvCxnSpPr>
          <p:nvPr/>
        </p:nvCxnSpPr>
        <p:spPr>
          <a:xfrm flipH="1">
            <a:off x="8449543" y="2035368"/>
            <a:ext cx="55230" cy="93902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8" idx="1"/>
            <a:endCxn id="73" idx="5"/>
          </p:cNvCxnSpPr>
          <p:nvPr/>
        </p:nvCxnSpPr>
        <p:spPr>
          <a:xfrm flipH="1" flipV="1">
            <a:off x="6246844" y="4136972"/>
            <a:ext cx="1639124" cy="155210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399141" y="136481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Changes Road</a:t>
            </a:r>
            <a:endParaRPr lang="en-US" sz="1200" dirty="0">
              <a:solidFill>
                <a:schemeClr val="tx1"/>
              </a:solidFill>
            </a:endParaRPr>
          </a:p>
        </p:txBody>
      </p:sp>
      <p:sp>
        <p:nvSpPr>
          <p:cNvPr id="102" name="Oval 101"/>
          <p:cNvSpPr/>
          <p:nvPr/>
        </p:nvSpPr>
        <p:spPr>
          <a:xfrm>
            <a:off x="6103812" y="6042190"/>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Exits a Highway</a:t>
            </a:r>
            <a:endParaRPr lang="en-US" sz="1200" dirty="0">
              <a:solidFill>
                <a:schemeClr val="tx1"/>
              </a:solidFill>
            </a:endParaRPr>
          </a:p>
        </p:txBody>
      </p:sp>
      <p:cxnSp>
        <p:nvCxnSpPr>
          <p:cNvPr id="103" name="Straight Arrow Connector 102"/>
          <p:cNvCxnSpPr>
            <a:stCxn id="102" idx="0"/>
            <a:endCxn id="73" idx="5"/>
          </p:cNvCxnSpPr>
          <p:nvPr/>
        </p:nvCxnSpPr>
        <p:spPr>
          <a:xfrm flipH="1" flipV="1">
            <a:off x="6246844" y="4136972"/>
            <a:ext cx="504633" cy="190521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4" idx="2"/>
            <a:endCxn id="73" idx="6"/>
          </p:cNvCxnSpPr>
          <p:nvPr/>
        </p:nvCxnSpPr>
        <p:spPr>
          <a:xfrm flipH="1">
            <a:off x="6436542" y="3367198"/>
            <a:ext cx="1365336" cy="4920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1" idx="3"/>
            <a:endCxn id="73" idx="7"/>
          </p:cNvCxnSpPr>
          <p:nvPr/>
        </p:nvCxnSpPr>
        <p:spPr>
          <a:xfrm flipH="1">
            <a:off x="6246844" y="2035368"/>
            <a:ext cx="1341994" cy="154609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177189" y="544466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7" name="TextBox 106"/>
          <p:cNvSpPr txBox="1"/>
          <p:nvPr/>
        </p:nvSpPr>
        <p:spPr>
          <a:xfrm>
            <a:off x="6705600" y="4812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8" name="TextBox 107"/>
          <p:cNvSpPr txBox="1"/>
          <p:nvPr/>
        </p:nvSpPr>
        <p:spPr>
          <a:xfrm>
            <a:off x="3026998" y="6407352"/>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09" name="TextBox 108"/>
          <p:cNvSpPr txBox="1"/>
          <p:nvPr/>
        </p:nvSpPr>
        <p:spPr>
          <a:xfrm>
            <a:off x="7843698" y="2619943"/>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110" name="TextBox 109"/>
          <p:cNvSpPr txBox="1"/>
          <p:nvPr/>
        </p:nvSpPr>
        <p:spPr>
          <a:xfrm>
            <a:off x="6851330" y="3501013"/>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1" name="TextBox 110"/>
          <p:cNvSpPr txBox="1"/>
          <p:nvPr/>
        </p:nvSpPr>
        <p:spPr>
          <a:xfrm>
            <a:off x="6474530" y="2896448"/>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2" name="Straight Arrow Connector 111"/>
          <p:cNvCxnSpPr>
            <a:stCxn id="75" idx="4"/>
            <a:endCxn id="73" idx="7"/>
          </p:cNvCxnSpPr>
          <p:nvPr/>
        </p:nvCxnSpPr>
        <p:spPr>
          <a:xfrm flipH="1">
            <a:off x="6246844" y="2309497"/>
            <a:ext cx="189698" cy="127196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930750" y="2662807"/>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cxnSp>
        <p:nvCxnSpPr>
          <p:cNvPr id="114" name="Straight Arrow Connector 113"/>
          <p:cNvCxnSpPr>
            <a:stCxn id="76" idx="3"/>
            <a:endCxn id="70" idx="7"/>
          </p:cNvCxnSpPr>
          <p:nvPr/>
        </p:nvCxnSpPr>
        <p:spPr>
          <a:xfrm flipH="1">
            <a:off x="3780600" y="2171012"/>
            <a:ext cx="818733" cy="26692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3800" y="2145030"/>
            <a:ext cx="753602" cy="174397"/>
          </a:xfrm>
          <a:prstGeom prst="rect">
            <a:avLst/>
          </a:prstGeom>
          <a:solidFill>
            <a:schemeClr val="bg1"/>
          </a:solidFill>
        </p:spPr>
        <p:txBody>
          <a:bodyPr wrap="none" lIns="0" tIns="0" rIns="0" bIns="0" rtlCol="0">
            <a:spAutoFit/>
          </a:bodyPr>
          <a:lstStyle/>
          <a:p>
            <a:r>
              <a:rPr lang="en-US" sz="1200" dirty="0" smtClean="0"/>
              <a:t>&lt;&lt;extends&gt;&gt;</a:t>
            </a:r>
            <a:endParaRPr lang="en-US" sz="1200" dirty="0"/>
          </a:p>
        </p:txBody>
      </p:sp>
      <p:sp>
        <p:nvSpPr>
          <p:cNvPr id="116" name="Rectangle 115"/>
          <p:cNvSpPr/>
          <p:nvPr/>
        </p:nvSpPr>
        <p:spPr>
          <a:xfrm>
            <a:off x="1089900" y="1078230"/>
            <a:ext cx="8111249" cy="5839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05410" y="4745676"/>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a:stCxn id="117" idx="0"/>
            <a:endCxn id="78" idx="2"/>
          </p:cNvCxnSpPr>
          <p:nvPr/>
        </p:nvCxnSpPr>
        <p:spPr>
          <a:xfrm flipV="1">
            <a:off x="466946" y="1871024"/>
            <a:ext cx="738529" cy="2874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3"/>
            <a:endCxn id="79" idx="2"/>
          </p:cNvCxnSpPr>
          <p:nvPr/>
        </p:nvCxnSpPr>
        <p:spPr>
          <a:xfrm>
            <a:off x="628482" y="5047937"/>
            <a:ext cx="660623" cy="1354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7" idx="3"/>
            <a:endCxn id="72" idx="2"/>
          </p:cNvCxnSpPr>
          <p:nvPr/>
        </p:nvCxnSpPr>
        <p:spPr>
          <a:xfrm>
            <a:off x="628482" y="5047937"/>
            <a:ext cx="3483897" cy="1287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7" idx="3"/>
            <a:endCxn id="69" idx="2"/>
          </p:cNvCxnSpPr>
          <p:nvPr/>
        </p:nvCxnSpPr>
        <p:spPr>
          <a:xfrm flipV="1">
            <a:off x="628482" y="3893816"/>
            <a:ext cx="531150" cy="115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8244" y="5370969"/>
            <a:ext cx="564706" cy="276999"/>
          </a:xfrm>
          <a:prstGeom prst="rect">
            <a:avLst/>
          </a:prstGeom>
          <a:noFill/>
        </p:spPr>
        <p:txBody>
          <a:bodyPr wrap="none" rtlCol="0">
            <a:spAutoFit/>
          </a:bodyPr>
          <a:lstStyle/>
          <a:p>
            <a:r>
              <a:rPr lang="en-US" sz="1200" dirty="0" smtClean="0"/>
              <a:t>Driver</a:t>
            </a:r>
            <a:endParaRPr lang="en-US" sz="1200" dirty="0"/>
          </a:p>
        </p:txBody>
      </p:sp>
      <p:sp>
        <p:nvSpPr>
          <p:cNvPr id="130" name="TextBox 129"/>
          <p:cNvSpPr txBox="1"/>
          <p:nvPr/>
        </p:nvSpPr>
        <p:spPr>
          <a:xfrm>
            <a:off x="4484370" y="1055370"/>
            <a:ext cx="1253485" cy="369332"/>
          </a:xfrm>
          <a:prstGeom prst="rect">
            <a:avLst/>
          </a:prstGeom>
          <a:noFill/>
        </p:spPr>
        <p:txBody>
          <a:bodyPr wrap="none" rtlCol="0">
            <a:spAutoFit/>
          </a:bodyPr>
          <a:lstStyle/>
          <a:p>
            <a:r>
              <a:rPr lang="en-US" dirty="0" smtClean="0"/>
              <a:t>The System</a:t>
            </a:r>
            <a:endParaRPr lang="en-US" dirty="0"/>
          </a:p>
        </p:txBody>
      </p:sp>
      <p:sp>
        <p:nvSpPr>
          <p:cNvPr id="131" name="TextBox 130"/>
          <p:cNvSpPr txBox="1"/>
          <p:nvPr/>
        </p:nvSpPr>
        <p:spPr>
          <a:xfrm>
            <a:off x="3182759" y="5574030"/>
            <a:ext cx="822341" cy="184666"/>
          </a:xfrm>
          <a:prstGeom prst="rect">
            <a:avLst/>
          </a:prstGeom>
          <a:solidFill>
            <a:schemeClr val="bg1"/>
          </a:solidFill>
        </p:spPr>
        <p:txBody>
          <a:bodyPr wrap="none" lIns="0" tIns="0" rIns="0" bIns="0" rtlCol="0">
            <a:spAutoFit/>
          </a:bodyPr>
          <a:lstStyle/>
          <a:p>
            <a:r>
              <a:rPr lang="en-US" sz="1200" dirty="0" smtClean="0"/>
              <a:t>&lt;&lt;includes&gt;&gt;</a:t>
            </a:r>
            <a:endParaRPr lang="en-US" sz="1200" dirty="0"/>
          </a:p>
        </p:txBody>
      </p:sp>
      <p:sp>
        <p:nvSpPr>
          <p:cNvPr id="62" name="Oval 61"/>
          <p:cNvSpPr/>
          <p:nvPr/>
        </p:nvSpPr>
        <p:spPr>
          <a:xfrm>
            <a:off x="7806690" y="4421871"/>
            <a:ext cx="1295329" cy="785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Passing other Vehicles</a:t>
            </a:r>
            <a:endParaRPr lang="en-US" sz="1200" dirty="0">
              <a:solidFill>
                <a:schemeClr val="tx1"/>
              </a:solidFill>
            </a:endParaRPr>
          </a:p>
        </p:txBody>
      </p:sp>
      <p:sp>
        <p:nvSpPr>
          <p:cNvPr id="63" name="Isosceles Triangle 62"/>
          <p:cNvSpPr/>
          <p:nvPr/>
        </p:nvSpPr>
        <p:spPr>
          <a:xfrm>
            <a:off x="8305800" y="3768090"/>
            <a:ext cx="173798" cy="15102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3" idx="3"/>
          </p:cNvCxnSpPr>
          <p:nvPr/>
        </p:nvCxnSpPr>
        <p:spPr>
          <a:xfrm>
            <a:off x="8392699" y="3919119"/>
            <a:ext cx="6854" cy="5027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6" name="Picture 3" descr="C:\Users\drs44\AppData\Local\Microsoft\Windows\Temporary Internet Files\Content.IE5\A729P5YY\STANDING_STICK_FIG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14" r="26714"/>
          <a:stretch/>
        </p:blipFill>
        <p:spPr bwMode="auto">
          <a:xfrm>
            <a:off x="3301280" y="245109"/>
            <a:ext cx="323072" cy="604521"/>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Connector 127"/>
          <p:cNvCxnSpPr/>
          <p:nvPr/>
        </p:nvCxnSpPr>
        <p:spPr>
          <a:xfrm flipV="1">
            <a:off x="1807297" y="671969"/>
            <a:ext cx="1551133" cy="2829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220186" y="801231"/>
            <a:ext cx="785471" cy="276999"/>
          </a:xfrm>
          <a:prstGeom prst="rect">
            <a:avLst/>
          </a:prstGeom>
          <a:noFill/>
        </p:spPr>
        <p:txBody>
          <a:bodyPr wrap="none" rtlCol="0">
            <a:spAutoFit/>
          </a:bodyPr>
          <a:lstStyle/>
          <a:p>
            <a:r>
              <a:rPr lang="en-US" sz="1200" dirty="0" smtClean="0"/>
              <a:t>Navigator</a:t>
            </a:r>
            <a:endParaRPr lang="en-US" sz="1200" dirty="0"/>
          </a:p>
        </p:txBody>
      </p:sp>
      <p:sp>
        <p:nvSpPr>
          <p:cNvPr id="132" name="TextBox 131"/>
          <p:cNvSpPr txBox="1"/>
          <p:nvPr/>
        </p:nvSpPr>
        <p:spPr>
          <a:xfrm>
            <a:off x="9587345" y="193119"/>
            <a:ext cx="4800600" cy="2092881"/>
          </a:xfrm>
          <a:prstGeom prst="rect">
            <a:avLst/>
          </a:prstGeom>
          <a:noFill/>
        </p:spPr>
        <p:txBody>
          <a:bodyPr wrap="square" rtlCol="0">
            <a:spAutoFit/>
          </a:bodyPr>
          <a:lstStyle/>
          <a:p>
            <a:r>
              <a:rPr lang="en-US" dirty="0" smtClean="0">
                <a:solidFill>
                  <a:srgbClr val="00B050"/>
                </a:solidFill>
              </a:rPr>
              <a:t>Finally a title and boarder are added to the diagram. </a:t>
            </a:r>
          </a:p>
          <a:p>
            <a:endParaRPr lang="en-US" dirty="0">
              <a:solidFill>
                <a:srgbClr val="00B050"/>
              </a:solidFill>
            </a:endParaRPr>
          </a:p>
          <a:p>
            <a:r>
              <a:rPr lang="en-US" dirty="0" smtClean="0">
                <a:solidFill>
                  <a:srgbClr val="00B050"/>
                </a:solidFill>
              </a:rPr>
              <a:t>You may have multiple use case diagrams for the same system.</a:t>
            </a:r>
          </a:p>
        </p:txBody>
      </p:sp>
      <p:sp>
        <p:nvSpPr>
          <p:cNvPr id="66" name="Rectangle 65"/>
          <p:cNvSpPr/>
          <p:nvPr/>
        </p:nvSpPr>
        <p:spPr>
          <a:xfrm>
            <a:off x="152400" y="163830"/>
            <a:ext cx="9144000" cy="6846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Snip Single Corner Rectangle 66"/>
          <p:cNvSpPr/>
          <p:nvPr/>
        </p:nvSpPr>
        <p:spPr>
          <a:xfrm flipV="1">
            <a:off x="154798" y="168909"/>
            <a:ext cx="3034172" cy="271920"/>
          </a:xfrm>
          <a:prstGeom prst="snip1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52400" y="163830"/>
            <a:ext cx="3094180" cy="276999"/>
          </a:xfrm>
          <a:prstGeom prst="rect">
            <a:avLst/>
          </a:prstGeom>
          <a:noFill/>
        </p:spPr>
        <p:txBody>
          <a:bodyPr wrap="none" rtlCol="0">
            <a:spAutoFit/>
          </a:bodyPr>
          <a:lstStyle/>
          <a:p>
            <a:r>
              <a:rPr lang="en-US" sz="1200" b="1" dirty="0" err="1" smtClean="0"/>
              <a:t>uc</a:t>
            </a:r>
            <a:r>
              <a:rPr lang="en-US" sz="1200" dirty="0" smtClean="0"/>
              <a:t> </a:t>
            </a:r>
            <a:r>
              <a:rPr lang="en-US" sz="1200" dirty="0" err="1" smtClean="0"/>
              <a:t>SysMainOperationUseCases</a:t>
            </a:r>
            <a:r>
              <a:rPr lang="en-US" sz="1200" dirty="0" smtClean="0"/>
              <a:t>[Op Use Cases]</a:t>
            </a:r>
            <a:endParaRPr lang="en-US" sz="1200" dirty="0"/>
          </a:p>
        </p:txBody>
      </p:sp>
    </p:spTree>
    <p:extLst>
      <p:ext uri="{BB962C8B-B14F-4D97-AF65-F5344CB8AC3E}">
        <p14:creationId xmlns:p14="http://schemas.microsoft.com/office/powerpoint/2010/main" val="3137067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1242</Words>
  <Application>Microsoft Office PowerPoint</Application>
  <PresentationFormat>Custom</PresentationFormat>
  <Paragraphs>254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 Schneider</dc:creator>
  <cp:lastModifiedBy>David R. Schneider</cp:lastModifiedBy>
  <cp:revision>22</cp:revision>
  <dcterms:created xsi:type="dcterms:W3CDTF">2017-01-09T19:58:48Z</dcterms:created>
  <dcterms:modified xsi:type="dcterms:W3CDTF">2017-04-04T21:22:57Z</dcterms:modified>
</cp:coreProperties>
</file>