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7"/>
  </p:notesMasterIdLst>
  <p:sldIdLst>
    <p:sldId id="530" r:id="rId3"/>
    <p:sldId id="486" r:id="rId4"/>
    <p:sldId id="256" r:id="rId5"/>
    <p:sldId id="335" r:id="rId6"/>
    <p:sldId id="367" r:id="rId7"/>
    <p:sldId id="366" r:id="rId8"/>
    <p:sldId id="368" r:id="rId9"/>
    <p:sldId id="262" r:id="rId10"/>
    <p:sldId id="263" r:id="rId11"/>
    <p:sldId id="289" r:id="rId12"/>
    <p:sldId id="488" r:id="rId13"/>
    <p:sldId id="264" r:id="rId14"/>
    <p:sldId id="265" r:id="rId15"/>
    <p:sldId id="266" r:id="rId16"/>
    <p:sldId id="346" r:id="rId17"/>
    <p:sldId id="341" r:id="rId18"/>
    <p:sldId id="342" r:id="rId19"/>
    <p:sldId id="343" r:id="rId20"/>
    <p:sldId id="344" r:id="rId21"/>
    <p:sldId id="347" r:id="rId22"/>
    <p:sldId id="348" r:id="rId23"/>
    <p:sldId id="349" r:id="rId24"/>
    <p:sldId id="345" r:id="rId25"/>
    <p:sldId id="350" r:id="rId26"/>
    <p:sldId id="351" r:id="rId27"/>
    <p:sldId id="352" r:id="rId28"/>
    <p:sldId id="267" r:id="rId29"/>
    <p:sldId id="354" r:id="rId30"/>
    <p:sldId id="299" r:id="rId31"/>
    <p:sldId id="353" r:id="rId32"/>
    <p:sldId id="355" r:id="rId33"/>
    <p:sldId id="356" r:id="rId34"/>
    <p:sldId id="497" r:id="rId35"/>
    <p:sldId id="498" r:id="rId36"/>
    <p:sldId id="499" r:id="rId37"/>
    <p:sldId id="500" r:id="rId38"/>
    <p:sldId id="501" r:id="rId39"/>
    <p:sldId id="502" r:id="rId40"/>
    <p:sldId id="503" r:id="rId41"/>
    <p:sldId id="504" r:id="rId42"/>
    <p:sldId id="505" r:id="rId43"/>
    <p:sldId id="506" r:id="rId44"/>
    <p:sldId id="507" r:id="rId45"/>
    <p:sldId id="364" r:id="rId46"/>
    <p:sldId id="277" r:id="rId47"/>
    <p:sldId id="270" r:id="rId48"/>
    <p:sldId id="278" r:id="rId49"/>
    <p:sldId id="279" r:id="rId50"/>
    <p:sldId id="280" r:id="rId51"/>
    <p:sldId id="283" r:id="rId52"/>
    <p:sldId id="282" r:id="rId53"/>
    <p:sldId id="285" r:id="rId54"/>
    <p:sldId id="296" r:id="rId55"/>
    <p:sldId id="369" r:id="rId56"/>
    <p:sldId id="370" r:id="rId57"/>
    <p:sldId id="371" r:id="rId58"/>
    <p:sldId id="372" r:id="rId59"/>
    <p:sldId id="373" r:id="rId60"/>
    <p:sldId id="374" r:id="rId61"/>
    <p:sldId id="375" r:id="rId62"/>
    <p:sldId id="376" r:id="rId63"/>
    <p:sldId id="274" r:id="rId64"/>
    <p:sldId id="377" r:id="rId65"/>
    <p:sldId id="378" r:id="rId66"/>
    <p:sldId id="380" r:id="rId67"/>
    <p:sldId id="379" r:id="rId68"/>
    <p:sldId id="301" r:id="rId69"/>
    <p:sldId id="384" r:id="rId70"/>
    <p:sldId id="381" r:id="rId71"/>
    <p:sldId id="387" r:id="rId72"/>
    <p:sldId id="383" r:id="rId73"/>
    <p:sldId id="388" r:id="rId74"/>
    <p:sldId id="385" r:id="rId75"/>
    <p:sldId id="389" r:id="rId76"/>
    <p:sldId id="382" r:id="rId77"/>
    <p:sldId id="390" r:id="rId78"/>
    <p:sldId id="302" r:id="rId79"/>
    <p:sldId id="391" r:id="rId80"/>
    <p:sldId id="273" r:id="rId81"/>
    <p:sldId id="392" r:id="rId82"/>
    <p:sldId id="393" r:id="rId83"/>
    <p:sldId id="394" r:id="rId84"/>
    <p:sldId id="395" r:id="rId85"/>
    <p:sldId id="396" r:id="rId86"/>
    <p:sldId id="397" r:id="rId87"/>
    <p:sldId id="398" r:id="rId88"/>
    <p:sldId id="399" r:id="rId89"/>
    <p:sldId id="508" r:id="rId90"/>
    <p:sldId id="288" r:id="rId91"/>
    <p:sldId id="400" r:id="rId92"/>
    <p:sldId id="304" r:id="rId93"/>
    <p:sldId id="509" r:id="rId94"/>
    <p:sldId id="401" r:id="rId95"/>
    <p:sldId id="402" r:id="rId96"/>
    <p:sldId id="403" r:id="rId97"/>
    <p:sldId id="404" r:id="rId98"/>
    <p:sldId id="510" r:id="rId99"/>
    <p:sldId id="305" r:id="rId100"/>
    <p:sldId id="483" r:id="rId101"/>
    <p:sldId id="484" r:id="rId102"/>
    <p:sldId id="405" r:id="rId103"/>
    <p:sldId id="406" r:id="rId104"/>
    <p:sldId id="407" r:id="rId105"/>
    <p:sldId id="411" r:id="rId106"/>
    <p:sldId id="408" r:id="rId107"/>
    <p:sldId id="513" r:id="rId108"/>
    <p:sldId id="514" r:id="rId109"/>
    <p:sldId id="412" r:id="rId110"/>
    <p:sldId id="511" r:id="rId111"/>
    <p:sldId id="512" r:id="rId112"/>
    <p:sldId id="318" r:id="rId113"/>
    <p:sldId id="306" r:id="rId114"/>
    <p:sldId id="515" r:id="rId115"/>
    <p:sldId id="415" r:id="rId116"/>
    <p:sldId id="516" r:id="rId117"/>
    <p:sldId id="517" r:id="rId118"/>
    <p:sldId id="518" r:id="rId119"/>
    <p:sldId id="423" r:id="rId120"/>
    <p:sldId id="422" r:id="rId121"/>
    <p:sldId id="309" r:id="rId122"/>
    <p:sldId id="416" r:id="rId123"/>
    <p:sldId id="417" r:id="rId124"/>
    <p:sldId id="418" r:id="rId125"/>
    <p:sldId id="319" r:id="rId126"/>
    <p:sldId id="312" r:id="rId127"/>
    <p:sldId id="424" r:id="rId128"/>
    <p:sldId id="425" r:id="rId129"/>
    <p:sldId id="314" r:id="rId130"/>
    <p:sldId id="426" r:id="rId131"/>
    <p:sldId id="427" r:id="rId132"/>
    <p:sldId id="431" r:id="rId133"/>
    <p:sldId id="428" r:id="rId134"/>
    <p:sldId id="330" r:id="rId135"/>
    <p:sldId id="433" r:id="rId136"/>
    <p:sldId id="434" r:id="rId137"/>
    <p:sldId id="435" r:id="rId138"/>
    <p:sldId id="432" r:id="rId139"/>
    <p:sldId id="436" r:id="rId140"/>
    <p:sldId id="317" r:id="rId141"/>
    <p:sldId id="437" r:id="rId142"/>
    <p:sldId id="310" r:id="rId143"/>
    <p:sldId id="438" r:id="rId144"/>
    <p:sldId id="439" r:id="rId145"/>
    <p:sldId id="441" r:id="rId146"/>
    <p:sldId id="322" r:id="rId147"/>
    <p:sldId id="440" r:id="rId148"/>
    <p:sldId id="449" r:id="rId149"/>
    <p:sldId id="448" r:id="rId150"/>
    <p:sldId id="450" r:id="rId151"/>
    <p:sldId id="442" r:id="rId152"/>
    <p:sldId id="443" r:id="rId153"/>
    <p:sldId id="444" r:id="rId154"/>
    <p:sldId id="451" r:id="rId155"/>
    <p:sldId id="452" r:id="rId156"/>
    <p:sldId id="445" r:id="rId157"/>
    <p:sldId id="446" r:id="rId158"/>
    <p:sldId id="315" r:id="rId159"/>
    <p:sldId id="453" r:id="rId160"/>
    <p:sldId id="454" r:id="rId161"/>
    <p:sldId id="455" r:id="rId162"/>
    <p:sldId id="326" r:id="rId163"/>
    <p:sldId id="457" r:id="rId164"/>
    <p:sldId id="456" r:id="rId165"/>
    <p:sldId id="458" r:id="rId166"/>
    <p:sldId id="325" r:id="rId167"/>
    <p:sldId id="321" r:id="rId168"/>
    <p:sldId id="328" r:id="rId169"/>
    <p:sldId id="459" r:id="rId170"/>
    <p:sldId id="460" r:id="rId171"/>
    <p:sldId id="461" r:id="rId172"/>
    <p:sldId id="519" r:id="rId173"/>
    <p:sldId id="462" r:id="rId174"/>
    <p:sldId id="463" r:id="rId175"/>
    <p:sldId id="464" r:id="rId176"/>
    <p:sldId id="329" r:id="rId177"/>
    <p:sldId id="465" r:id="rId178"/>
    <p:sldId id="331" r:id="rId179"/>
    <p:sldId id="467" r:id="rId180"/>
    <p:sldId id="468" r:id="rId181"/>
    <p:sldId id="522" r:id="rId182"/>
    <p:sldId id="521" r:id="rId183"/>
    <p:sldId id="529" r:id="rId184"/>
    <p:sldId id="523" r:id="rId185"/>
    <p:sldId id="524" r:id="rId186"/>
    <p:sldId id="525" r:id="rId187"/>
    <p:sldId id="526" r:id="rId188"/>
    <p:sldId id="527" r:id="rId189"/>
    <p:sldId id="528" r:id="rId190"/>
    <p:sldId id="469" r:id="rId191"/>
    <p:sldId id="470" r:id="rId192"/>
    <p:sldId id="471" r:id="rId193"/>
    <p:sldId id="472" r:id="rId194"/>
    <p:sldId id="320" r:id="rId195"/>
    <p:sldId id="474" r:id="rId196"/>
    <p:sldId id="475" r:id="rId197"/>
    <p:sldId id="473" r:id="rId198"/>
    <p:sldId id="476" r:id="rId199"/>
    <p:sldId id="520" r:id="rId200"/>
    <p:sldId id="333" r:id="rId201"/>
    <p:sldId id="477" r:id="rId202"/>
    <p:sldId id="481" r:id="rId203"/>
    <p:sldId id="478" r:id="rId204"/>
    <p:sldId id="482" r:id="rId205"/>
    <p:sldId id="332" r:id="rId2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R. Schneider" initials="DR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9" autoAdjust="0"/>
    <p:restoredTop sz="84317" autoAdjust="0"/>
  </p:normalViewPr>
  <p:slideViewPr>
    <p:cSldViewPr>
      <p:cViewPr varScale="1">
        <p:scale>
          <a:sx n="104" d="100"/>
          <a:sy n="104" d="100"/>
        </p:scale>
        <p:origin x="2136" y="-6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notesMaster" Target="notesMasters/notesMaster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presProps" Target="presProps.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viewProps" Target="viewProp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theme" Target="theme/theme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tableStyles" Target="tableStyles.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8EA22-B2ED-4312-9FFA-F3720DD66A27}" type="datetimeFigureOut">
              <a:rPr lang="en-US" smtClean="0"/>
              <a:t>9/24/2019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8FB0EF-771B-44F9-9581-8895BE7D2914}" type="slidenum">
              <a:rPr lang="en-US" smtClean="0"/>
              <a:t>‹#›</a:t>
            </a:fld>
            <a:endParaRPr lang="en-US"/>
          </a:p>
        </p:txBody>
      </p:sp>
    </p:spTree>
    <p:extLst>
      <p:ext uri="{BB962C8B-B14F-4D97-AF65-F5344CB8AC3E}">
        <p14:creationId xmlns:p14="http://schemas.microsoft.com/office/powerpoint/2010/main" val="172835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Presenter’s dialogue will be</a:t>
            </a:r>
            <a:r>
              <a:rPr lang="en-US" i="1" baseline="0" dirty="0"/>
              <a:t> shown here</a:t>
            </a:r>
            <a:endParaRPr lang="en-US" i="1" dirty="0"/>
          </a:p>
        </p:txBody>
      </p:sp>
      <p:sp>
        <p:nvSpPr>
          <p:cNvPr id="4" name="Slide Number Placeholder 3"/>
          <p:cNvSpPr>
            <a:spLocks noGrp="1"/>
          </p:cNvSpPr>
          <p:nvPr>
            <p:ph type="sldNum" sz="quarter" idx="10"/>
          </p:nvPr>
        </p:nvSpPr>
        <p:spPr/>
        <p:txBody>
          <a:bodyPr/>
          <a:lstStyle/>
          <a:p>
            <a:fld id="{988FB0EF-771B-44F9-9581-8895BE7D2914}" type="slidenum">
              <a:rPr lang="en-US" smtClean="0"/>
              <a:t>4</a:t>
            </a:fld>
            <a:endParaRPr lang="en-US"/>
          </a:p>
        </p:txBody>
      </p:sp>
    </p:spTree>
    <p:extLst>
      <p:ext uri="{BB962C8B-B14F-4D97-AF65-F5344CB8AC3E}">
        <p14:creationId xmlns:p14="http://schemas.microsoft.com/office/powerpoint/2010/main" val="1179863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they want to do it on their own schedule. </a:t>
            </a:r>
          </a:p>
        </p:txBody>
      </p:sp>
      <p:sp>
        <p:nvSpPr>
          <p:cNvPr id="4" name="Slide Number Placeholder 3"/>
          <p:cNvSpPr>
            <a:spLocks noGrp="1"/>
          </p:cNvSpPr>
          <p:nvPr>
            <p:ph type="sldNum" sz="quarter" idx="10"/>
          </p:nvPr>
        </p:nvSpPr>
        <p:spPr/>
        <p:txBody>
          <a:bodyPr/>
          <a:lstStyle/>
          <a:p>
            <a:fld id="{988FB0EF-771B-44F9-9581-8895BE7D2914}" type="slidenum">
              <a:rPr lang="en-US" smtClean="0"/>
              <a:t>16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more components were being selected and verified, the key our the success became integration testing: doing step by step testing of adding components together and seeing how the new subsystem performed. </a:t>
            </a:r>
          </a:p>
        </p:txBody>
      </p:sp>
      <p:sp>
        <p:nvSpPr>
          <p:cNvPr id="4" name="Slide Number Placeholder 3"/>
          <p:cNvSpPr>
            <a:spLocks noGrp="1"/>
          </p:cNvSpPr>
          <p:nvPr>
            <p:ph type="sldNum" sz="quarter" idx="10"/>
          </p:nvPr>
        </p:nvSpPr>
        <p:spPr/>
        <p:txBody>
          <a:bodyPr/>
          <a:lstStyle/>
          <a:p>
            <a:fld id="{988FB0EF-771B-44F9-9581-8895BE7D2914}" type="slidenum">
              <a:rPr lang="en-US" smtClean="0"/>
              <a:t>106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By “step by step” we meant we would first test A + B, </a:t>
            </a:r>
          </a:p>
        </p:txBody>
      </p:sp>
      <p:sp>
        <p:nvSpPr>
          <p:cNvPr id="4" name="Slide Number Placeholder 3"/>
          <p:cNvSpPr>
            <a:spLocks noGrp="1"/>
          </p:cNvSpPr>
          <p:nvPr>
            <p:ph type="sldNum" sz="quarter" idx="10"/>
          </p:nvPr>
        </p:nvSpPr>
        <p:spPr/>
        <p:txBody>
          <a:bodyPr/>
          <a:lstStyle/>
          <a:p>
            <a:fld id="{988FB0EF-771B-44F9-9581-8895BE7D2914}" type="slidenum">
              <a:rPr lang="en-US" smtClean="0"/>
              <a:t>107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A + C, </a:t>
            </a:r>
          </a:p>
        </p:txBody>
      </p:sp>
      <p:sp>
        <p:nvSpPr>
          <p:cNvPr id="4" name="Slide Number Placeholder 3"/>
          <p:cNvSpPr>
            <a:spLocks noGrp="1"/>
          </p:cNvSpPr>
          <p:nvPr>
            <p:ph type="sldNum" sz="quarter" idx="10"/>
          </p:nvPr>
        </p:nvSpPr>
        <p:spPr/>
        <p:txBody>
          <a:bodyPr/>
          <a:lstStyle/>
          <a:p>
            <a:fld id="{988FB0EF-771B-44F9-9581-8895BE7D2914}" type="slidenum">
              <a:rPr lang="en-US" smtClean="0"/>
              <a:t>108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B + C, </a:t>
            </a:r>
          </a:p>
        </p:txBody>
      </p:sp>
      <p:sp>
        <p:nvSpPr>
          <p:cNvPr id="4" name="Slide Number Placeholder 3"/>
          <p:cNvSpPr>
            <a:spLocks noGrp="1"/>
          </p:cNvSpPr>
          <p:nvPr>
            <p:ph type="sldNum" sz="quarter" idx="10"/>
          </p:nvPr>
        </p:nvSpPr>
        <p:spPr/>
        <p:txBody>
          <a:bodyPr/>
          <a:lstStyle/>
          <a:p>
            <a:fld id="{988FB0EF-771B-44F9-9581-8895BE7D2914}" type="slidenum">
              <a:rPr lang="en-US" smtClean="0"/>
              <a:t>109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finally A+B+C  together. </a:t>
            </a:r>
          </a:p>
        </p:txBody>
      </p:sp>
      <p:sp>
        <p:nvSpPr>
          <p:cNvPr id="4" name="Slide Number Placeholder 3"/>
          <p:cNvSpPr>
            <a:spLocks noGrp="1"/>
          </p:cNvSpPr>
          <p:nvPr>
            <p:ph type="sldNum" sz="quarter" idx="10"/>
          </p:nvPr>
        </p:nvSpPr>
        <p:spPr/>
        <p:txBody>
          <a:bodyPr/>
          <a:lstStyle/>
          <a:p>
            <a:fld id="{988FB0EF-771B-44F9-9581-8895BE7D2914}" type="slidenum">
              <a:rPr lang="en-US" smtClean="0"/>
              <a:t>110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good example of this early on was the wheel sensors, the sensor filters, and the mechanical attachment to the bike. </a:t>
            </a:r>
          </a:p>
        </p:txBody>
      </p:sp>
      <p:sp>
        <p:nvSpPr>
          <p:cNvPr id="4" name="Slide Number Placeholder 3"/>
          <p:cNvSpPr>
            <a:spLocks noGrp="1"/>
          </p:cNvSpPr>
          <p:nvPr>
            <p:ph type="sldNum" sz="quarter" idx="10"/>
          </p:nvPr>
        </p:nvSpPr>
        <p:spPr/>
        <p:txBody>
          <a:bodyPr/>
          <a:lstStyle/>
          <a:p>
            <a:fld id="{988FB0EF-771B-44F9-9581-8895BE7D2914}" type="slidenum">
              <a:rPr lang="en-US" smtClean="0"/>
              <a:t>111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shown more closely here, </a:t>
            </a:r>
          </a:p>
        </p:txBody>
      </p:sp>
      <p:sp>
        <p:nvSpPr>
          <p:cNvPr id="4" name="Slide Number Placeholder 3"/>
          <p:cNvSpPr>
            <a:spLocks noGrp="1"/>
          </p:cNvSpPr>
          <p:nvPr>
            <p:ph type="sldNum" sz="quarter" idx="10"/>
          </p:nvPr>
        </p:nvSpPr>
        <p:spPr/>
        <p:txBody>
          <a:bodyPr/>
          <a:lstStyle/>
          <a:p>
            <a:fld id="{988FB0EF-771B-44F9-9581-8895BE7D2914}" type="slidenum">
              <a:rPr lang="en-US" smtClean="0"/>
              <a:t>112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then split up into several sequential integration tests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Overall, subset tests like this were first evaluated</a:t>
            </a:r>
          </a:p>
        </p:txBody>
      </p:sp>
      <p:sp>
        <p:nvSpPr>
          <p:cNvPr id="4" name="Slide Number Placeholder 3"/>
          <p:cNvSpPr>
            <a:spLocks noGrp="1"/>
          </p:cNvSpPr>
          <p:nvPr>
            <p:ph type="sldNum" sz="quarter" idx="10"/>
          </p:nvPr>
        </p:nvSpPr>
        <p:spPr/>
        <p:txBody>
          <a:bodyPr/>
          <a:lstStyle/>
          <a:p>
            <a:fld id="{988FB0EF-771B-44F9-9581-8895BE7D2914}" type="slidenum">
              <a:rPr lang="en-US" smtClean="0"/>
              <a:t>113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then split up into several sequential integration tests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upon basic functionality and checking for new use cases, and then sensitivity tests were done to show how each subset could possibly influence some of the </a:t>
            </a:r>
          </a:p>
        </p:txBody>
      </p:sp>
      <p:sp>
        <p:nvSpPr>
          <p:cNvPr id="4" name="Slide Number Placeholder 3"/>
          <p:cNvSpPr>
            <a:spLocks noGrp="1"/>
          </p:cNvSpPr>
          <p:nvPr>
            <p:ph type="sldNum" sz="quarter" idx="10"/>
          </p:nvPr>
        </p:nvSpPr>
        <p:spPr/>
        <p:txBody>
          <a:bodyPr/>
          <a:lstStyle/>
          <a:p>
            <a:fld id="{988FB0EF-771B-44F9-9581-8895BE7D2914}" type="slidenum">
              <a:rPr lang="en-US" smtClean="0"/>
              <a:t>114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technical performance measures listed before. </a:t>
            </a:r>
          </a:p>
        </p:txBody>
      </p:sp>
      <p:sp>
        <p:nvSpPr>
          <p:cNvPr id="4" name="Slide Number Placeholder 3"/>
          <p:cNvSpPr>
            <a:spLocks noGrp="1"/>
          </p:cNvSpPr>
          <p:nvPr>
            <p:ph type="sldNum" sz="quarter" idx="10"/>
          </p:nvPr>
        </p:nvSpPr>
        <p:spPr/>
        <p:txBody>
          <a:bodyPr/>
          <a:lstStyle/>
          <a:p>
            <a:fld id="{988FB0EF-771B-44F9-9581-8895BE7D2914}" type="slidenum">
              <a:rPr lang="en-US" smtClean="0"/>
              <a:t>115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Feeling that they are getting they’re safely is also important</a:t>
            </a:r>
          </a:p>
        </p:txBody>
      </p:sp>
      <p:sp>
        <p:nvSpPr>
          <p:cNvPr id="4" name="Slide Number Placeholder 3"/>
          <p:cNvSpPr>
            <a:spLocks noGrp="1"/>
          </p:cNvSpPr>
          <p:nvPr>
            <p:ph type="sldNum" sz="quarter" idx="10"/>
          </p:nvPr>
        </p:nvSpPr>
        <p:spPr/>
        <p:txBody>
          <a:bodyPr/>
          <a:lstStyle/>
          <a:p>
            <a:fld id="{988FB0EF-771B-44F9-9581-8895BE7D2914}" type="slidenum">
              <a:rPr lang="en-US" smtClean="0"/>
              <a:t>17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weren’t optimizing subsystems at this point though as we recognized that additional considerations &amp; challenges would be raised along the way, regardless of how well we did our earlier analysis. </a:t>
            </a:r>
          </a:p>
        </p:txBody>
      </p:sp>
      <p:sp>
        <p:nvSpPr>
          <p:cNvPr id="4" name="Slide Number Placeholder 3"/>
          <p:cNvSpPr>
            <a:spLocks noGrp="1"/>
          </p:cNvSpPr>
          <p:nvPr>
            <p:ph type="sldNum" sz="quarter" idx="10"/>
          </p:nvPr>
        </p:nvSpPr>
        <p:spPr/>
        <p:txBody>
          <a:bodyPr/>
          <a:lstStyle/>
          <a:p>
            <a:fld id="{988FB0EF-771B-44F9-9581-8895BE7D2914}" type="slidenum">
              <a:rPr lang="en-US" smtClean="0"/>
              <a:t>116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then split up into several sequential integration tests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Overall, subset tests like this were first evaluated upon basic functionality and then sensitivity tests were done to show how each subset could possibly influence some of the technical performance measures listed before. We weren’t optimizing subsystems at this point though as we recognized that additional considerations &amp; challenges would be raised along the way, regardless of how well we did our earlier analysis. </a:t>
            </a:r>
          </a:p>
        </p:txBody>
      </p:sp>
      <p:sp>
        <p:nvSpPr>
          <p:cNvPr id="4" name="Slide Number Placeholder 3"/>
          <p:cNvSpPr>
            <a:spLocks noGrp="1"/>
          </p:cNvSpPr>
          <p:nvPr>
            <p:ph type="sldNum" sz="quarter" idx="10"/>
          </p:nvPr>
        </p:nvSpPr>
        <p:spPr/>
        <p:txBody>
          <a:bodyPr/>
          <a:lstStyle/>
          <a:p>
            <a:fld id="{988FB0EF-771B-44F9-9581-8895BE7D2914}" type="slidenum">
              <a:rPr lang="en-US" smtClean="0"/>
              <a:t>117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example, in the first set of tests, we connected the sensors to an actual bike wheel. </a:t>
            </a:r>
          </a:p>
        </p:txBody>
      </p:sp>
      <p:sp>
        <p:nvSpPr>
          <p:cNvPr id="4" name="Slide Number Placeholder 3"/>
          <p:cNvSpPr>
            <a:spLocks noGrp="1"/>
          </p:cNvSpPr>
          <p:nvPr>
            <p:ph type="sldNum" sz="quarter" idx="10"/>
          </p:nvPr>
        </p:nvSpPr>
        <p:spPr/>
        <p:txBody>
          <a:bodyPr/>
          <a:lstStyle/>
          <a:p>
            <a:fld id="{988FB0EF-771B-44F9-9581-8895BE7D2914}" type="slidenum">
              <a:rPr lang="en-US" smtClean="0"/>
              <a:t>118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not only helped us understand the kind of vibrations the mechanical housing for the sensors had to deal with but also helped us get a better idea of what kind of noise our filters would have to handle. And with the noise understood we could later see how that affected our ability to regulate our top speed. </a:t>
            </a:r>
          </a:p>
        </p:txBody>
      </p:sp>
      <p:sp>
        <p:nvSpPr>
          <p:cNvPr id="4" name="Slide Number Placeholder 3"/>
          <p:cNvSpPr>
            <a:spLocks noGrp="1"/>
          </p:cNvSpPr>
          <p:nvPr>
            <p:ph type="sldNum" sz="quarter" idx="10"/>
          </p:nvPr>
        </p:nvSpPr>
        <p:spPr/>
        <p:txBody>
          <a:bodyPr/>
          <a:lstStyle/>
          <a:p>
            <a:fld id="{988FB0EF-771B-44F9-9581-8895BE7D2914}" type="slidenum">
              <a:rPr lang="en-US" smtClean="0"/>
              <a:t>119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led us to conducting lab bench tests using a high performance motor to feed the sensors known sensor system data into the filter which help us identify several use cases and regions of operation to tune our filter for, as the best filter parameters during a hard stop were different than when the system was trying to maintain its speed.  </a:t>
            </a:r>
          </a:p>
        </p:txBody>
      </p:sp>
      <p:sp>
        <p:nvSpPr>
          <p:cNvPr id="4" name="Slide Number Placeholder 3"/>
          <p:cNvSpPr>
            <a:spLocks noGrp="1"/>
          </p:cNvSpPr>
          <p:nvPr>
            <p:ph type="sldNum" sz="quarter" idx="10"/>
          </p:nvPr>
        </p:nvSpPr>
        <p:spPr/>
        <p:txBody>
          <a:bodyPr/>
          <a:lstStyle/>
          <a:p>
            <a:fld id="{988FB0EF-771B-44F9-9581-8895BE7D2914}" type="slidenum">
              <a:rPr lang="en-US" smtClean="0"/>
              <a:t>120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completeness, we also attached the Intel Atom board that the filter system ran on to a bicycle and re-ran the sensor data from the previous tests through the filter as we road and shook the bike. As expected, this had no effect on the Atom but did help us recognize where wires could be safely routed on the bike.</a:t>
            </a:r>
          </a:p>
        </p:txBody>
      </p:sp>
      <p:sp>
        <p:nvSpPr>
          <p:cNvPr id="4" name="Slide Number Placeholder 3"/>
          <p:cNvSpPr>
            <a:spLocks noGrp="1"/>
          </p:cNvSpPr>
          <p:nvPr>
            <p:ph type="sldNum" sz="quarter" idx="10"/>
          </p:nvPr>
        </p:nvSpPr>
        <p:spPr/>
        <p:txBody>
          <a:bodyPr/>
          <a:lstStyle/>
          <a:p>
            <a:fld id="{988FB0EF-771B-44F9-9581-8895BE7D2914}" type="slidenum">
              <a:rPr lang="en-US" smtClean="0"/>
              <a:t>121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Finally, we tested the 3 subsystems together. The results showed significant promise and it was much easier to tune the filter from our experience in performing the earlier simpler tests. </a:t>
            </a:r>
          </a:p>
        </p:txBody>
      </p:sp>
      <p:sp>
        <p:nvSpPr>
          <p:cNvPr id="4" name="Slide Number Placeholder 3"/>
          <p:cNvSpPr>
            <a:spLocks noGrp="1"/>
          </p:cNvSpPr>
          <p:nvPr>
            <p:ph type="sldNum" sz="quarter" idx="10"/>
          </p:nvPr>
        </p:nvSpPr>
        <p:spPr/>
        <p:txBody>
          <a:bodyPr/>
          <a:lstStyle/>
          <a:p>
            <a:fld id="{988FB0EF-771B-44F9-9581-8895BE7D2914}" type="slidenum">
              <a:rPr lang="en-US" smtClean="0"/>
              <a:t>122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still remains some further tuning to do but we will require some additional components for the filter that are on order. But thanks to the testing we can be far more confident in the direction we’re taking to improve things.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123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this strategy, by the end of the semester we were able to build the </a:t>
            </a:r>
            <a:r>
              <a:rPr lang="en-US" sz="1200" b="0" i="0" u="none" strike="noStrike" dirty="0">
                <a:solidFill>
                  <a:srgbClr val="000000"/>
                </a:solidFill>
                <a:effectLst/>
                <a:latin typeface="+mn-lt"/>
              </a:rPr>
              <a:t>1</a:t>
            </a:r>
            <a:r>
              <a:rPr lang="en-US" sz="1200" b="0" i="0" u="none" strike="noStrike" baseline="30000" dirty="0">
                <a:solidFill>
                  <a:srgbClr val="000000"/>
                </a:solidFill>
                <a:effectLst/>
                <a:latin typeface="+mn-lt"/>
              </a:rPr>
              <a:t>st</a:t>
            </a:r>
            <a:r>
              <a:rPr lang="en-US" sz="1200" b="0" i="0" u="none" strike="noStrike" dirty="0">
                <a:solidFill>
                  <a:srgbClr val="000000"/>
                </a:solidFill>
                <a:effectLst/>
                <a:latin typeface="+mn-lt"/>
              </a:rPr>
              <a:t>  combined system test of the motor,</a:t>
            </a:r>
            <a:r>
              <a:rPr lang="en-US" sz="1200" b="0" i="0" u="none" strike="noStrike" baseline="0" dirty="0">
                <a:solidFill>
                  <a:srgbClr val="000000"/>
                </a:solidFill>
                <a:effectLst/>
                <a:latin typeface="+mn-lt"/>
              </a:rPr>
              <a:t> </a:t>
            </a:r>
            <a:r>
              <a:rPr lang="en-US" sz="1200" b="0" i="0" u="none" strike="noStrike" dirty="0">
                <a:solidFill>
                  <a:srgbClr val="000000"/>
                </a:solidFill>
                <a:effectLst/>
                <a:latin typeface="+mn-lt"/>
              </a:rPr>
              <a:t>PMC,</a:t>
            </a:r>
            <a:r>
              <a:rPr lang="en-US" sz="1200" b="0" i="0" u="none" strike="noStrike" baseline="0" dirty="0">
                <a:solidFill>
                  <a:srgbClr val="000000"/>
                </a:solidFill>
                <a:effectLst/>
                <a:latin typeface="+mn-lt"/>
              </a:rPr>
              <a:t> </a:t>
            </a:r>
            <a:r>
              <a:rPr lang="en-US" sz="1200" b="0" i="0" u="none" strike="noStrike" dirty="0">
                <a:solidFill>
                  <a:srgbClr val="000000"/>
                </a:solidFill>
                <a:effectLst/>
                <a:latin typeface="+mn-lt"/>
              </a:rPr>
              <a:t>Demand Alg. Integration.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124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Zooming in on these subsystems,</a:t>
            </a:r>
            <a:r>
              <a:rPr lang="en-US" sz="1200" b="0" i="0" u="none" strike="noStrike" baseline="0" dirty="0">
                <a:solidFill>
                  <a:srgbClr val="000000"/>
                </a:solidFill>
                <a:effectLst/>
                <a:latin typeface="+mn-lt"/>
              </a:rPr>
              <a:t> </a:t>
            </a:r>
            <a:r>
              <a:rPr lang="en-US" sz="1200" b="0" i="0" u="none" strike="noStrike" dirty="0">
                <a:solidFill>
                  <a:srgbClr val="000000"/>
                </a:solidFill>
                <a:effectLst/>
                <a:latin typeface="+mn-lt"/>
              </a:rPr>
              <a:t>you can see that this </a:t>
            </a:r>
            <a:r>
              <a:rPr lang="en-US" sz="1200" b="0" i="0" u="none" strike="noStrike" baseline="0" dirty="0">
                <a:solidFill>
                  <a:srgbClr val="000000"/>
                </a:solidFill>
                <a:effectLst/>
                <a:latin typeface="+mn-lt"/>
              </a:rPr>
              <a:t>setup required that we fed the pre-created sensor info into this system. We felt confident in the quality of this test sensor data given the previous tests we discussed and using pre-created data allowed us better control of our tests. </a:t>
            </a:r>
          </a:p>
        </p:txBody>
      </p:sp>
      <p:sp>
        <p:nvSpPr>
          <p:cNvPr id="4" name="Slide Number Placeholder 3"/>
          <p:cNvSpPr>
            <a:spLocks noGrp="1"/>
          </p:cNvSpPr>
          <p:nvPr>
            <p:ph type="sldNum" sz="quarter" idx="10"/>
          </p:nvPr>
        </p:nvSpPr>
        <p:spPr/>
        <p:txBody>
          <a:bodyPr/>
          <a:lstStyle/>
          <a:p>
            <a:fld id="{988FB0EF-771B-44F9-9581-8895BE7D2914}" type="slidenum">
              <a:rPr lang="en-US" smtClean="0"/>
              <a:t>125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as part of that they want to be able to make sure they can handle weather conditions. </a:t>
            </a:r>
          </a:p>
        </p:txBody>
      </p:sp>
      <p:sp>
        <p:nvSpPr>
          <p:cNvPr id="4" name="Slide Number Placeholder 3"/>
          <p:cNvSpPr>
            <a:spLocks noGrp="1"/>
          </p:cNvSpPr>
          <p:nvPr>
            <p:ph type="sldNum" sz="quarter" idx="10"/>
          </p:nvPr>
        </p:nvSpPr>
        <p:spPr/>
        <p:txBody>
          <a:bodyPr/>
          <a:lstStyle/>
          <a:p>
            <a:fld id="{988FB0EF-771B-44F9-9581-8895BE7D2914}" type="slidenum">
              <a:rPr lang="en-US" smtClean="0"/>
              <a:t>18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At this stage of our development</a:t>
            </a:r>
            <a:r>
              <a:rPr lang="en-US" sz="1200" b="0" i="0" u="none" strike="noStrike" dirty="0">
                <a:solidFill>
                  <a:srgbClr val="000000"/>
                </a:solidFill>
                <a:effectLst/>
                <a:latin typeface="+mn-lt"/>
              </a:rPr>
              <a:t> we hooked up</a:t>
            </a:r>
            <a:r>
              <a:rPr lang="en-US" sz="1200" b="0" i="0" u="none" strike="noStrike" baseline="0" dirty="0">
                <a:solidFill>
                  <a:srgbClr val="000000"/>
                </a:solidFill>
                <a:effectLst/>
                <a:latin typeface="+mn-lt"/>
              </a:rPr>
              <a:t> the system to a exercise bicycle in the lab</a:t>
            </a:r>
            <a:r>
              <a:rPr lang="en-US" sz="1200" b="0" i="0" u="none" strike="noStrike" dirty="0">
                <a:solidFill>
                  <a:srgbClr val="000000"/>
                </a:solidFill>
                <a:effectLst/>
                <a:latin typeface="+mn-lt"/>
              </a:rPr>
              <a:t>. This</a:t>
            </a:r>
            <a:r>
              <a:rPr lang="en-US" sz="1200" b="0" i="0" u="none" strike="noStrike" baseline="0" dirty="0">
                <a:solidFill>
                  <a:srgbClr val="000000"/>
                </a:solidFill>
                <a:effectLst/>
                <a:latin typeface="+mn-lt"/>
              </a:rPr>
              <a:t> exercise bike was used for our initial setup as it was stationary and we were able to get the bike for very cheap at a local garage sale. </a:t>
            </a:r>
          </a:p>
        </p:txBody>
      </p:sp>
      <p:sp>
        <p:nvSpPr>
          <p:cNvPr id="4" name="Slide Number Placeholder 3"/>
          <p:cNvSpPr>
            <a:spLocks noGrp="1"/>
          </p:cNvSpPr>
          <p:nvPr>
            <p:ph type="sldNum" sz="quarter" idx="10"/>
          </p:nvPr>
        </p:nvSpPr>
        <p:spPr/>
        <p:txBody>
          <a:bodyPr/>
          <a:lstStyle/>
          <a:p>
            <a:fld id="{988FB0EF-771B-44F9-9581-8895BE7D2914}" type="slidenum">
              <a:rPr lang="en-US" smtClean="0"/>
              <a:t>126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Before we go into the PMC involved tests themselves though, its important to review a little more about how the novel tech behind the PMC functions. The PMC is a fairly complex but can be summarized in 5 operational states. </a:t>
            </a:r>
          </a:p>
        </p:txBody>
      </p:sp>
      <p:sp>
        <p:nvSpPr>
          <p:cNvPr id="4" name="Slide Number Placeholder 3"/>
          <p:cNvSpPr>
            <a:spLocks noGrp="1"/>
          </p:cNvSpPr>
          <p:nvPr>
            <p:ph type="sldNum" sz="quarter" idx="10"/>
          </p:nvPr>
        </p:nvSpPr>
        <p:spPr/>
        <p:txBody>
          <a:bodyPr/>
          <a:lstStyle/>
          <a:p>
            <a:fld id="{988FB0EF-771B-44F9-9581-8895BE7D2914}" type="slidenum">
              <a:rPr lang="en-US" smtClean="0"/>
              <a:t>127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first state is an initialization state where the system is first turned on and takes about 2-3 seconds. This state checks the availability of energy input, which will be the battery for our bike, and the rate at which this energy can be drawn upon or added back to the battery.</a:t>
            </a:r>
          </a:p>
        </p:txBody>
      </p:sp>
      <p:sp>
        <p:nvSpPr>
          <p:cNvPr id="4" name="Slide Number Placeholder 3"/>
          <p:cNvSpPr>
            <a:spLocks noGrp="1"/>
          </p:cNvSpPr>
          <p:nvPr>
            <p:ph type="sldNum" sz="quarter" idx="10"/>
          </p:nvPr>
        </p:nvSpPr>
        <p:spPr/>
        <p:txBody>
          <a:bodyPr/>
          <a:lstStyle/>
          <a:p>
            <a:fld id="{988FB0EF-771B-44F9-9581-8895BE7D2914}" type="slidenum">
              <a:rPr lang="en-US" smtClean="0"/>
              <a:t>128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From there the PMC system looks to see whether the bike needs to be sped up or slowed down, which is done via the user inputted desired speed and input the PMC received from the demand algorithm. </a:t>
            </a:r>
          </a:p>
        </p:txBody>
      </p:sp>
      <p:sp>
        <p:nvSpPr>
          <p:cNvPr id="4" name="Slide Number Placeholder 3"/>
          <p:cNvSpPr>
            <a:spLocks noGrp="1"/>
          </p:cNvSpPr>
          <p:nvPr>
            <p:ph type="sldNum" sz="quarter" idx="10"/>
          </p:nvPr>
        </p:nvSpPr>
        <p:spPr/>
        <p:txBody>
          <a:bodyPr/>
          <a:lstStyle/>
          <a:p>
            <a:fld id="{988FB0EF-771B-44F9-9581-8895BE7D2914}" type="slidenum">
              <a:rPr lang="en-US" smtClean="0"/>
              <a:t>129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If the bike needs to speed up, the PMC draws from the battery. </a:t>
            </a:r>
          </a:p>
        </p:txBody>
      </p:sp>
      <p:sp>
        <p:nvSpPr>
          <p:cNvPr id="4" name="Slide Number Placeholder 3"/>
          <p:cNvSpPr>
            <a:spLocks noGrp="1"/>
          </p:cNvSpPr>
          <p:nvPr>
            <p:ph type="sldNum" sz="quarter" idx="10"/>
          </p:nvPr>
        </p:nvSpPr>
        <p:spPr/>
        <p:txBody>
          <a:bodyPr/>
          <a:lstStyle/>
          <a:p>
            <a:fld id="{988FB0EF-771B-44F9-9581-8895BE7D2914}" type="slidenum">
              <a:rPr lang="en-US" smtClean="0"/>
              <a:t>130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However if it needs to slow down, it can feed that excess energy back into the battery in a state commonly called the “Energy Absorption” state helping to conserve energy overall. </a:t>
            </a:r>
          </a:p>
        </p:txBody>
      </p:sp>
      <p:sp>
        <p:nvSpPr>
          <p:cNvPr id="4" name="Slide Number Placeholder 3"/>
          <p:cNvSpPr>
            <a:spLocks noGrp="1"/>
          </p:cNvSpPr>
          <p:nvPr>
            <p:ph type="sldNum" sz="quarter" idx="10"/>
          </p:nvPr>
        </p:nvSpPr>
        <p:spPr/>
        <p:txBody>
          <a:bodyPr/>
          <a:lstStyle/>
          <a:p>
            <a:fld id="{988FB0EF-771B-44F9-9581-8895BE7D2914}" type="slidenum">
              <a:rPr lang="en-US" smtClean="0"/>
              <a:t>131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As the desired speed is reached, the PMC enters an “Energy Synchronization” state which is where the magic begins to happen. In this state the PMC determines the bike’s operational natural frequency. The PMC’s operational natural frequency can be thought of as how a system naturally vibrates. </a:t>
            </a:r>
          </a:p>
        </p:txBody>
      </p:sp>
      <p:sp>
        <p:nvSpPr>
          <p:cNvPr id="4" name="Slide Number Placeholder 3"/>
          <p:cNvSpPr>
            <a:spLocks noGrp="1"/>
          </p:cNvSpPr>
          <p:nvPr>
            <p:ph type="sldNum" sz="quarter" idx="10"/>
          </p:nvPr>
        </p:nvSpPr>
        <p:spPr/>
        <p:txBody>
          <a:bodyPr/>
          <a:lstStyle/>
          <a:p>
            <a:fld id="{988FB0EF-771B-44F9-9581-8895BE7D2914}" type="slidenum">
              <a:rPr lang="en-US" smtClean="0"/>
              <a:t>132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Everything in the world vibrates and can be thought of as having its own unique sin wave as shown here. The trick is that if you know the bike’s natural frequency, you can add energy to the system at just the proper rate so you can influence the magnitude at which the overall system vibrates. </a:t>
            </a:r>
            <a:r>
              <a:rPr lang="en-US" sz="1200" b="0" i="0" u="none" strike="noStrike" baseline="0" dirty="0">
                <a:solidFill>
                  <a:srgbClr val="00B050"/>
                </a:solidFill>
                <a:effectLst/>
                <a:latin typeface="+mn-lt"/>
              </a:rPr>
              <a:t>Below we’ll show three basic cases for this.</a:t>
            </a: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133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B050"/>
                </a:solidFill>
                <a:effectLst/>
                <a:latin typeface="+mn-lt"/>
              </a:rPr>
              <a:t>The first one shows that if two waves with the same frequency are added together improperly, off by exactly half of the wave’s wavelength, the resulting wave is the flat line in the middle which corresponds to an resulting effective energy loss. </a:t>
            </a: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134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B050"/>
                </a:solidFill>
                <a:effectLst/>
                <a:latin typeface="+mn-lt"/>
              </a:rPr>
              <a:t>If the waves move more in phase together, the resulting wave begins to have a higher magnitude than either one alone. </a:t>
            </a: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135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They have to typically carry some cargo, like a laptop or perhaps groceries. </a:t>
            </a:r>
          </a:p>
        </p:txBody>
      </p:sp>
      <p:sp>
        <p:nvSpPr>
          <p:cNvPr id="4" name="Slide Number Placeholder 3"/>
          <p:cNvSpPr>
            <a:spLocks noGrp="1"/>
          </p:cNvSpPr>
          <p:nvPr>
            <p:ph type="sldNum" sz="quarter" idx="10"/>
          </p:nvPr>
        </p:nvSpPr>
        <p:spPr/>
        <p:txBody>
          <a:bodyPr/>
          <a:lstStyle/>
          <a:p>
            <a:fld id="{988FB0EF-771B-44F9-9581-8895BE7D2914}" type="slidenum">
              <a:rPr lang="en-US" smtClean="0"/>
              <a:t>19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B050"/>
                </a:solidFill>
                <a:effectLst/>
                <a:latin typeface="+mn-lt"/>
              </a:rPr>
              <a:t>And if you get them nearly in sync the magnitude can be quite larger.  </a:t>
            </a:r>
            <a:r>
              <a:rPr lang="en-US" sz="1200" b="0" i="0" u="none" strike="noStrike" baseline="0" dirty="0">
                <a:solidFill>
                  <a:srgbClr val="000000"/>
                </a:solidFill>
                <a:effectLst/>
                <a:latin typeface="+mn-lt"/>
              </a:rPr>
              <a:t>The process of adjusting the PMC’s input to try to maximize the resulting end wave is referred to as the Synchronization process.</a:t>
            </a:r>
          </a:p>
        </p:txBody>
      </p:sp>
      <p:sp>
        <p:nvSpPr>
          <p:cNvPr id="4" name="Slide Number Placeholder 3"/>
          <p:cNvSpPr>
            <a:spLocks noGrp="1"/>
          </p:cNvSpPr>
          <p:nvPr>
            <p:ph type="sldNum" sz="quarter" idx="10"/>
          </p:nvPr>
        </p:nvSpPr>
        <p:spPr/>
        <p:txBody>
          <a:bodyPr/>
          <a:lstStyle/>
          <a:p>
            <a:fld id="{988FB0EF-771B-44F9-9581-8895BE7D2914}" type="slidenum">
              <a:rPr lang="en-US" smtClean="0"/>
              <a:t>136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Once synchronization has been achieved, the system enters the Harmonics state, where the PMC adds energy in phase to the system in just the right way that it causes the resulting sin wave to grow and grow and grow, similar to pushing a swing at just the right time so it goes higher and higher.  Normally this would eventually cause a system to become unstable. The system would then try to dissipate that energy, potentially first as heat, but eventually the system would fail, or break apart in some way, or even explode. But instead of exploding, the PMC is able to divert that energy back into the energy storage of the battery, hence creating the energy. The trick is to never “push the swing higher” than the system can reabsorb the energy. And this is the energy absorption rate was determined back in the initialization state.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Once achieved, the PMC harmonic state can maintain this energy feedback benefit with small variations in speed under limited accelerations.  If too large of a change in speed is required, say stopping and re-starting at stop sign,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137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PMC system reverts back to the Energy Absorption or Energy Draw states and then has to undergo the synchronization process again. These state changes can happen fairly quickly, in a matter of seconds, but as will discuss next they are also one of the places where the most energy loss can occur,  therefore we aim to make these states transitions as quickly as possible, as ultimately this can have the largest effect on our overall performance. </a:t>
            </a:r>
          </a:p>
        </p:txBody>
      </p:sp>
      <p:sp>
        <p:nvSpPr>
          <p:cNvPr id="4" name="Slide Number Placeholder 3"/>
          <p:cNvSpPr>
            <a:spLocks noGrp="1"/>
          </p:cNvSpPr>
          <p:nvPr>
            <p:ph type="sldNum" sz="quarter" idx="10"/>
          </p:nvPr>
        </p:nvSpPr>
        <p:spPr/>
        <p:txBody>
          <a:bodyPr/>
          <a:lstStyle/>
          <a:p>
            <a:fld id="{988FB0EF-771B-44F9-9581-8895BE7D2914}" type="slidenum">
              <a:rPr lang="en-US" smtClean="0"/>
              <a:t>138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In running the PMC tests, there was therefore also a strong focus on monitoring the overall performance criteria scores. In these tests we simulated three main scenarios: a long flat area to serve as a baseline, a flat street with frequent stops at intersections, and a long up and down hilly run. Each scenario was also run at two target speeds: 12 mph being the average bicycle rider’s top speed and 20 mph on level ground being the max speed allowed by law for a motorized bicycle.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In order to simulate the up and down hilly scenario, the friction settings on the exercise bike were adjusted throughout the test at various time intervals. As these adjustments had to be made by hand, this did enter some variability in the test but the tests were run 5 times and the results were fairly consistent across all 5 tests.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Infinite power was available during these tests by hooking the system up to a power supply instead of a battery but voltage, current and power draw were monitored. This in turn could be used to calculate battery drain for our </a:t>
            </a:r>
            <a:r>
              <a:rPr lang="en-US" sz="1200" b="0" i="0" u="none" strike="noStrike" baseline="0" dirty="0" err="1">
                <a:solidFill>
                  <a:srgbClr val="000000"/>
                </a:solidFill>
                <a:effectLst/>
                <a:latin typeface="+mn-lt"/>
              </a:rPr>
              <a:t>spec’ed</a:t>
            </a:r>
            <a:r>
              <a:rPr lang="en-US" sz="1200" b="0" i="0" u="none" strike="noStrike" baseline="0" dirty="0">
                <a:solidFill>
                  <a:srgbClr val="000000"/>
                </a:solidFill>
                <a:effectLst/>
                <a:latin typeface="+mn-lt"/>
              </a:rPr>
              <a:t> battery or the equivalent needed human input should the battery already be in a partially drained state. Similarly we also monitored the speed of the bike wheels. </a:t>
            </a:r>
          </a:p>
        </p:txBody>
      </p:sp>
      <p:sp>
        <p:nvSpPr>
          <p:cNvPr id="4" name="Slide Number Placeholder 3"/>
          <p:cNvSpPr>
            <a:spLocks noGrp="1"/>
          </p:cNvSpPr>
          <p:nvPr>
            <p:ph type="sldNum" sz="quarter" idx="10"/>
          </p:nvPr>
        </p:nvSpPr>
        <p:spPr/>
        <p:txBody>
          <a:bodyPr/>
          <a:lstStyle/>
          <a:p>
            <a:fld id="{988FB0EF-771B-44F9-9581-8895BE7D2914}" type="slidenum">
              <a:rPr lang="en-US" smtClean="0"/>
              <a:t>139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key results that came out of these tests are shown here. </a:t>
            </a:r>
          </a:p>
        </p:txBody>
      </p:sp>
      <p:sp>
        <p:nvSpPr>
          <p:cNvPr id="4" name="Slide Number Placeholder 3"/>
          <p:cNvSpPr>
            <a:spLocks noGrp="1"/>
          </p:cNvSpPr>
          <p:nvPr>
            <p:ph type="sldNum" sz="quarter" idx="10"/>
          </p:nvPr>
        </p:nvSpPr>
        <p:spPr/>
        <p:txBody>
          <a:bodyPr/>
          <a:lstStyle/>
          <a:p>
            <a:fld id="{988FB0EF-771B-44F9-9581-8895BE7D2914}" type="slidenum">
              <a:rPr lang="en-US" smtClean="0"/>
              <a:t>140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heaviest weighted performance criteria, peak performance, was estimated as to how well the bike achieved and maintained the desired max speed. And in the hilly scenario this also included what was the max simulated incline that was bike was able to maintain its max desired speed at.</a:t>
            </a:r>
          </a:p>
        </p:txBody>
      </p:sp>
      <p:sp>
        <p:nvSpPr>
          <p:cNvPr id="4" name="Slide Number Placeholder 3"/>
          <p:cNvSpPr>
            <a:spLocks noGrp="1"/>
          </p:cNvSpPr>
          <p:nvPr>
            <p:ph type="sldNum" sz="quarter" idx="10"/>
          </p:nvPr>
        </p:nvSpPr>
        <p:spPr/>
        <p:txBody>
          <a:bodyPr/>
          <a:lstStyle/>
          <a:p>
            <a:fld id="{988FB0EF-771B-44F9-9581-8895BE7D2914}" type="slidenum">
              <a:rPr lang="en-US" smtClean="0"/>
              <a:t>141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duration / range performance criteria was estimated by examining the overall power use as well as the frequency and magnitude of power spikes – which can lead to inefficiencies and a measure of how well the PMC was operating in comparison to its theoretical potential. </a:t>
            </a:r>
          </a:p>
        </p:txBody>
      </p:sp>
      <p:sp>
        <p:nvSpPr>
          <p:cNvPr id="4" name="Slide Number Placeholder 3"/>
          <p:cNvSpPr>
            <a:spLocks noGrp="1"/>
          </p:cNvSpPr>
          <p:nvPr>
            <p:ph type="sldNum" sz="quarter" idx="10"/>
          </p:nvPr>
        </p:nvSpPr>
        <p:spPr/>
        <p:txBody>
          <a:bodyPr/>
          <a:lstStyle/>
          <a:p>
            <a:fld id="{988FB0EF-771B-44F9-9581-8895BE7D2914}" type="slidenum">
              <a:rPr lang="en-US" smtClean="0"/>
              <a:t>142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Human Effort performance criteria was also estimated based upon the required power that was beyond what our batteries are expected to be able to deliver.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Combined these performance criteria already account for 45% of the total system performance and are the ones that are most closely tied to the novel technology we’re trying to develop, and hence provide us with information on how well we’re handling the largest unknowns and hardest to develop aspects of the project.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estimates presented here begin to offer the best indication of what kind of performance we may at least be able to guarantee. To make it easier to understand the results, the numerical values were translated into </a:t>
            </a:r>
          </a:p>
        </p:txBody>
      </p:sp>
      <p:sp>
        <p:nvSpPr>
          <p:cNvPr id="4" name="Slide Number Placeholder 3"/>
          <p:cNvSpPr>
            <a:spLocks noGrp="1"/>
          </p:cNvSpPr>
          <p:nvPr>
            <p:ph type="sldNum" sz="quarter" idx="10"/>
          </p:nvPr>
        </p:nvSpPr>
        <p:spPr/>
        <p:txBody>
          <a:bodyPr/>
          <a:lstStyle/>
          <a:p>
            <a:fld id="{988FB0EF-771B-44F9-9581-8895BE7D2914}" type="slidenum">
              <a:rPr lang="en-US" smtClean="0"/>
              <a:t>143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 1-5 scale as to how well they met the various performance criteria. If there is time at the end or if there are questions we’d be happy to go over the exact thresholds required to earn each score but in short if the requirements we defined earlier are met, </a:t>
            </a:r>
          </a:p>
        </p:txBody>
      </p:sp>
      <p:sp>
        <p:nvSpPr>
          <p:cNvPr id="4" name="Slide Number Placeholder 3"/>
          <p:cNvSpPr>
            <a:spLocks noGrp="1"/>
          </p:cNvSpPr>
          <p:nvPr>
            <p:ph type="sldNum" sz="quarter" idx="10"/>
          </p:nvPr>
        </p:nvSpPr>
        <p:spPr/>
        <p:txBody>
          <a:bodyPr/>
          <a:lstStyle/>
          <a:p>
            <a:fld id="{988FB0EF-771B-44F9-9581-8895BE7D2914}" type="slidenum">
              <a:rPr lang="en-US" smtClean="0"/>
              <a:t>144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system received a score of a 3. If it performed better than the requirement a higher score was given, and if the requirement was not yet achieved with the current state of the system, a lower score was given. A score of zero was reserved for any performance that would be considered a complete violation of the requirement or if performance was low enough that the system could no longer could be considered a viable solution to our challenge. </a:t>
            </a:r>
          </a:p>
        </p:txBody>
      </p:sp>
      <p:sp>
        <p:nvSpPr>
          <p:cNvPr id="4" name="Slide Number Placeholder 3"/>
          <p:cNvSpPr>
            <a:spLocks noGrp="1"/>
          </p:cNvSpPr>
          <p:nvPr>
            <p:ph type="sldNum" sz="quarter" idx="10"/>
          </p:nvPr>
        </p:nvSpPr>
        <p:spPr/>
        <p:txBody>
          <a:bodyPr/>
          <a:lstStyle/>
          <a:p>
            <a:fld id="{988FB0EF-771B-44F9-9581-8895BE7D2914}" type="slidenum">
              <a:rPr lang="en-US" smtClean="0"/>
              <a:t>145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as they’re Americans they want it to be easy, cheap, and not inconvenience them too much. </a:t>
            </a:r>
          </a:p>
        </p:txBody>
      </p:sp>
      <p:sp>
        <p:nvSpPr>
          <p:cNvPr id="4" name="Slide Number Placeholder 3"/>
          <p:cNvSpPr>
            <a:spLocks noGrp="1"/>
          </p:cNvSpPr>
          <p:nvPr>
            <p:ph type="sldNum" sz="quarter" idx="10"/>
          </p:nvPr>
        </p:nvSpPr>
        <p:spPr/>
        <p:txBody>
          <a:bodyPr/>
          <a:lstStyle/>
          <a:p>
            <a:fld id="{988FB0EF-771B-44F9-9581-8895BE7D2914}" type="slidenum">
              <a:rPr lang="en-US" smtClean="0"/>
              <a:t>20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initial 12 mph tests did very well with the target speeds</a:t>
            </a:r>
          </a:p>
        </p:txBody>
      </p:sp>
      <p:sp>
        <p:nvSpPr>
          <p:cNvPr id="4" name="Slide Number Placeholder 3"/>
          <p:cNvSpPr>
            <a:spLocks noGrp="1"/>
          </p:cNvSpPr>
          <p:nvPr>
            <p:ph type="sldNum" sz="quarter" idx="10"/>
          </p:nvPr>
        </p:nvSpPr>
        <p:spPr/>
        <p:txBody>
          <a:bodyPr/>
          <a:lstStyle/>
          <a:p>
            <a:fld id="{988FB0EF-771B-44F9-9581-8895BE7D2914}" type="slidenum">
              <a:rPr lang="en-US" smtClean="0"/>
              <a:t>146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even earning 4’s for being able to maintain the desired speed within a tight tolerance and even handling the incline well. </a:t>
            </a:r>
          </a:p>
        </p:txBody>
      </p:sp>
      <p:sp>
        <p:nvSpPr>
          <p:cNvPr id="4" name="Slide Number Placeholder 3"/>
          <p:cNvSpPr>
            <a:spLocks noGrp="1"/>
          </p:cNvSpPr>
          <p:nvPr>
            <p:ph type="sldNum" sz="quarter" idx="10"/>
          </p:nvPr>
        </p:nvSpPr>
        <p:spPr/>
        <p:txBody>
          <a:bodyPr/>
          <a:lstStyle/>
          <a:p>
            <a:fld id="{988FB0EF-771B-44F9-9581-8895BE7D2914}" type="slidenum">
              <a:rPr lang="en-US" smtClean="0"/>
              <a:t>147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Of these performance metrics the only ones that were lower than 3 were the power spikes and PMC efficiency in 2 of the scenarios. These power spikes occurred mainly around the need to apply acceleration whether it was from an increase in the simulated slope or from starting back up from stopping at a “intersection”. The PMC efficiency was also affected by breaking and supplied more energy than was needed which ultimately had to be dissipated through the wheel breaks.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We’ll discuss how to address these issues better in just a couple slides, but out of these tests we recognized that there was another important criteria to consider and that was the acceleration. Although the target speeds were achieved rather well, the acceleration felt rather slow and would certainly affect the user’s experience. </a:t>
            </a:r>
          </a:p>
        </p:txBody>
      </p:sp>
      <p:sp>
        <p:nvSpPr>
          <p:cNvPr id="4" name="Slide Number Placeholder 3"/>
          <p:cNvSpPr>
            <a:spLocks noGrp="1"/>
          </p:cNvSpPr>
          <p:nvPr>
            <p:ph type="sldNum" sz="quarter" idx="10"/>
          </p:nvPr>
        </p:nvSpPr>
        <p:spPr/>
        <p:txBody>
          <a:bodyPr/>
          <a:lstStyle/>
          <a:p>
            <a:fld id="{988FB0EF-771B-44F9-9581-8895BE7D2914}" type="slidenum">
              <a:rPr lang="en-US" smtClean="0"/>
              <a:t>148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Hence an acceleration measure was added to part of the peak performance criteria. Requirements for this acceleration measure were based upon the average top acceleration of a bicyclist</a:t>
            </a:r>
          </a:p>
        </p:txBody>
      </p:sp>
      <p:sp>
        <p:nvSpPr>
          <p:cNvPr id="4" name="Slide Number Placeholder 3"/>
          <p:cNvSpPr>
            <a:spLocks noGrp="1"/>
          </p:cNvSpPr>
          <p:nvPr>
            <p:ph type="sldNum" sz="quarter" idx="10"/>
          </p:nvPr>
        </p:nvSpPr>
        <p:spPr/>
        <p:txBody>
          <a:bodyPr/>
          <a:lstStyle/>
          <a:p>
            <a:fld id="{988FB0EF-771B-44F9-9581-8895BE7D2914}" type="slidenum">
              <a:rPr lang="en-US" smtClean="0"/>
              <a:t>149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but was you can see in all cases the system initially performed under this target. </a:t>
            </a:r>
          </a:p>
        </p:txBody>
      </p:sp>
      <p:sp>
        <p:nvSpPr>
          <p:cNvPr id="4" name="Slide Number Placeholder 3"/>
          <p:cNvSpPr>
            <a:spLocks noGrp="1"/>
          </p:cNvSpPr>
          <p:nvPr>
            <p:ph type="sldNum" sz="quarter" idx="10"/>
          </p:nvPr>
        </p:nvSpPr>
        <p:spPr/>
        <p:txBody>
          <a:bodyPr/>
          <a:lstStyle/>
          <a:p>
            <a:fld id="{988FB0EF-771B-44F9-9581-8895BE7D2914}" type="slidenum">
              <a:rPr lang="en-US" smtClean="0"/>
              <a:t>150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When we advanced to the 20 mph speed, the same problems were seen but only to a greater extent as the acceleration decreased at higher speeds</a:t>
            </a:r>
          </a:p>
        </p:txBody>
      </p:sp>
      <p:sp>
        <p:nvSpPr>
          <p:cNvPr id="4" name="Slide Number Placeholder 3"/>
          <p:cNvSpPr>
            <a:spLocks noGrp="1"/>
          </p:cNvSpPr>
          <p:nvPr>
            <p:ph type="sldNum" sz="quarter" idx="10"/>
          </p:nvPr>
        </p:nvSpPr>
        <p:spPr/>
        <p:txBody>
          <a:bodyPr/>
          <a:lstStyle/>
          <a:p>
            <a:fld id="{988FB0EF-771B-44F9-9581-8895BE7D2914}" type="slidenum">
              <a:rPr lang="en-US" smtClean="0"/>
              <a:t>151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These issues also made it harder for the system to maintain the higher target speed in the Hilly scenario</a:t>
            </a:r>
          </a:p>
        </p:txBody>
      </p:sp>
      <p:sp>
        <p:nvSpPr>
          <p:cNvPr id="4" name="Slide Number Placeholder 3"/>
          <p:cNvSpPr>
            <a:spLocks noGrp="1"/>
          </p:cNvSpPr>
          <p:nvPr>
            <p:ph type="sldNum" sz="quarter" idx="10"/>
          </p:nvPr>
        </p:nvSpPr>
        <p:spPr/>
        <p:txBody>
          <a:bodyPr/>
          <a:lstStyle/>
          <a:p>
            <a:fld id="{988FB0EF-771B-44F9-9581-8895BE7D2914}" type="slidenum">
              <a:rPr lang="en-US" smtClean="0"/>
              <a:t>152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and in both the </a:t>
            </a:r>
            <a:r>
              <a:rPr lang="en-US" sz="1200" b="0" i="0" u="none" strike="noStrike" baseline="0" dirty="0" err="1">
                <a:solidFill>
                  <a:srgbClr val="000000"/>
                </a:solidFill>
                <a:effectLst/>
                <a:latin typeface="+mn-lt"/>
              </a:rPr>
              <a:t>Flat+Stops</a:t>
            </a:r>
            <a:r>
              <a:rPr lang="en-US" sz="1200" b="0" i="0" u="none" strike="noStrike" baseline="0" dirty="0">
                <a:solidFill>
                  <a:srgbClr val="000000"/>
                </a:solidFill>
                <a:effectLst/>
                <a:latin typeface="+mn-lt"/>
              </a:rPr>
              <a:t> and Hilly scenario the power use became to great. This reached caused at a couple points in the scenario </a:t>
            </a:r>
          </a:p>
        </p:txBody>
      </p:sp>
      <p:sp>
        <p:nvSpPr>
          <p:cNvPr id="4" name="Slide Number Placeholder 3"/>
          <p:cNvSpPr>
            <a:spLocks noGrp="1"/>
          </p:cNvSpPr>
          <p:nvPr>
            <p:ph type="sldNum" sz="quarter" idx="10"/>
          </p:nvPr>
        </p:nvSpPr>
        <p:spPr/>
        <p:txBody>
          <a:bodyPr/>
          <a:lstStyle/>
          <a:p>
            <a:fld id="{988FB0EF-771B-44F9-9581-8895BE7D2914}" type="slidenum">
              <a:rPr lang="en-US" smtClean="0"/>
              <a:t>153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predicted added human effort to be more than what was desired. </a:t>
            </a:r>
          </a:p>
        </p:txBody>
      </p:sp>
      <p:sp>
        <p:nvSpPr>
          <p:cNvPr id="4" name="Slide Number Placeholder 3"/>
          <p:cNvSpPr>
            <a:spLocks noGrp="1"/>
          </p:cNvSpPr>
          <p:nvPr>
            <p:ph type="sldNum" sz="quarter" idx="10"/>
          </p:nvPr>
        </p:nvSpPr>
        <p:spPr/>
        <p:txBody>
          <a:bodyPr/>
          <a:lstStyle/>
          <a:p>
            <a:fld id="{988FB0EF-771B-44F9-9581-8895BE7D2914}" type="slidenum">
              <a:rPr lang="en-US" smtClean="0"/>
              <a:t>154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Taking this testing one step further still, we looked to test the system under not only the max target speed but also the maximum cargo/rider weight. Using estimates of the coefficient of friction of the exercise's bike wheels, the exercise's bike friction wheel, and pavement as well as the normal force that would be on a bike wheel from our maximum total system weight of 300 </a:t>
            </a:r>
            <a:r>
              <a:rPr lang="en-US" sz="1200" b="0" i="0" u="none" strike="noStrike" baseline="0" dirty="0" err="1">
                <a:solidFill>
                  <a:srgbClr val="000000"/>
                </a:solidFill>
                <a:effectLst/>
                <a:latin typeface="+mn-lt"/>
              </a:rPr>
              <a:t>lbs</a:t>
            </a:r>
            <a:r>
              <a:rPr lang="en-US" sz="1200" b="0" i="0" u="none" strike="noStrike" baseline="0" dirty="0">
                <a:solidFill>
                  <a:srgbClr val="000000"/>
                </a:solidFill>
                <a:effectLst/>
                <a:latin typeface="+mn-lt"/>
              </a:rPr>
              <a:t>, we adjusted the bike’s friction setting to one of its highest levels.</a:t>
            </a:r>
          </a:p>
        </p:txBody>
      </p:sp>
      <p:sp>
        <p:nvSpPr>
          <p:cNvPr id="4" name="Slide Number Placeholder 3"/>
          <p:cNvSpPr>
            <a:spLocks noGrp="1"/>
          </p:cNvSpPr>
          <p:nvPr>
            <p:ph type="sldNum" sz="quarter" idx="10"/>
          </p:nvPr>
        </p:nvSpPr>
        <p:spPr/>
        <p:txBody>
          <a:bodyPr/>
          <a:lstStyle/>
          <a:p>
            <a:fld id="{988FB0EF-771B-44F9-9581-8895BE7D2914}" type="slidenum">
              <a:rPr lang="en-US" smtClean="0"/>
              <a:t>155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some do really care about the environment but for many the above needs outweigh the more environmental solutions.</a:t>
            </a:r>
          </a:p>
        </p:txBody>
      </p:sp>
      <p:sp>
        <p:nvSpPr>
          <p:cNvPr id="4" name="Slide Number Placeholder 3"/>
          <p:cNvSpPr>
            <a:spLocks noGrp="1"/>
          </p:cNvSpPr>
          <p:nvPr>
            <p:ph type="sldNum" sz="quarter" idx="10"/>
          </p:nvPr>
        </p:nvSpPr>
        <p:spPr/>
        <p:txBody>
          <a:bodyPr/>
          <a:lstStyle/>
          <a:p>
            <a:fld id="{988FB0EF-771B-44F9-9581-8895BE7D2914}" type="slidenum">
              <a:rPr lang="en-US" smtClean="0"/>
              <a:t>21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Here the system performed at its worse and even failed in 2 criteria. Nevertheless, the tests were remarkably valuable and helped us to know both where we stood and more importantly where we should focus our efforts. And it was far better to get this information in early November than to have completed the rest of the prototype only to learn then that we’d have to redo significant parts of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156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key to improving the system was analyzing the test results particularly the PMC system, particularly at the state transitions</a:t>
            </a:r>
          </a:p>
        </p:txBody>
      </p:sp>
      <p:sp>
        <p:nvSpPr>
          <p:cNvPr id="4" name="Slide Number Placeholder 3"/>
          <p:cNvSpPr>
            <a:spLocks noGrp="1"/>
          </p:cNvSpPr>
          <p:nvPr>
            <p:ph type="sldNum" sz="quarter" idx="10"/>
          </p:nvPr>
        </p:nvSpPr>
        <p:spPr/>
        <p:txBody>
          <a:bodyPr/>
          <a:lstStyle/>
          <a:p>
            <a:fld id="{988FB0EF-771B-44F9-9581-8895BE7D2914}" type="slidenum">
              <a:rPr lang="en-US" smtClean="0"/>
              <a:t>157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Here is a graph of the system’s PMC output at the 20 mph </a:t>
            </a:r>
            <a:r>
              <a:rPr lang="en-US" sz="1200" b="0" i="0" u="none" strike="noStrike" baseline="0" dirty="0" err="1">
                <a:solidFill>
                  <a:srgbClr val="000000"/>
                </a:solidFill>
                <a:effectLst/>
                <a:latin typeface="+mn-lt"/>
              </a:rPr>
              <a:t>Flat+Stop</a:t>
            </a:r>
            <a:r>
              <a:rPr lang="en-US" sz="1200" b="0" i="0" u="none" strike="noStrike" baseline="0" dirty="0">
                <a:solidFill>
                  <a:srgbClr val="000000"/>
                </a:solidFill>
                <a:effectLst/>
                <a:latin typeface="+mn-lt"/>
              </a:rPr>
              <a:t> tests where the system is accelerating back up from a stop. From a controls perspective the system response looks basically like a second order underdamped response but then comes out of its last oscillation and behaves like an overdamped response. This strange behavior is actually typical in a PMC system as stated in the reference.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Overall what this exact response shows though is that oscillations and especially the magnitude of the overshoot basically indicate that there is </a:t>
            </a: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158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loss of efficiency and hence wasted energy. </a:t>
            </a: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159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time to steady state also gives an indication of how fast the system accelerated. The longer it takes the system</a:t>
            </a:r>
            <a:r>
              <a:rPr lang="en-US" baseline="0" dirty="0"/>
              <a:t> to level out at its new value, the slower the effective acceleration of the bike.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Recognizing that this is the issue, the demand algorithm was adjusted to help provide a better prediction of the desired end state. For example, coming to a stop or resuming the previous speed in coming from a start. Additionally, looking across the oscillations generated in the test, </a:t>
            </a:r>
          </a:p>
        </p:txBody>
      </p:sp>
      <p:sp>
        <p:nvSpPr>
          <p:cNvPr id="4" name="Slide Number Placeholder 3"/>
          <p:cNvSpPr>
            <a:spLocks noGrp="1"/>
          </p:cNvSpPr>
          <p:nvPr>
            <p:ph type="sldNum" sz="quarter" idx="10"/>
          </p:nvPr>
        </p:nvSpPr>
        <p:spPr/>
        <p:txBody>
          <a:bodyPr/>
          <a:lstStyle/>
          <a:p>
            <a:fld id="{988FB0EF-771B-44F9-9581-8895BE7D2914}" type="slidenum">
              <a:rPr lang="en-US" smtClean="0"/>
              <a:t>160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damping was increased in the beginning of the response to create an overall smaller overshoot…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161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As shown pictorially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162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…and then lessened significantly in the end to eventually create a faster response.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163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As can be seen this also lead to a faster steady state and hence improved the acceleration.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164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Continuing along these lines, and after several more tests, our final tests for this semester showed the following further improvement. Although this is certainly better, the accelerations still feel a bit too “sluggish” but as can be seen with every major iteration significant improvements are being made.</a:t>
            </a:r>
          </a:p>
        </p:txBody>
      </p:sp>
      <p:sp>
        <p:nvSpPr>
          <p:cNvPr id="4" name="Slide Number Placeholder 3"/>
          <p:cNvSpPr>
            <a:spLocks noGrp="1"/>
          </p:cNvSpPr>
          <p:nvPr>
            <p:ph type="sldNum" sz="quarter" idx="10"/>
          </p:nvPr>
        </p:nvSpPr>
        <p:spPr/>
        <p:txBody>
          <a:bodyPr/>
          <a:lstStyle/>
          <a:p>
            <a:fld id="{988FB0EF-771B-44F9-9581-8895BE7D2914}" type="slidenum">
              <a:rPr lang="en-US" smtClean="0"/>
              <a:t>165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taking your average bike, </a:t>
            </a:r>
          </a:p>
        </p:txBody>
      </p:sp>
      <p:sp>
        <p:nvSpPr>
          <p:cNvPr id="4" name="Slide Number Placeholder 3"/>
          <p:cNvSpPr>
            <a:spLocks noGrp="1"/>
          </p:cNvSpPr>
          <p:nvPr>
            <p:ph type="sldNum" sz="quarter" idx="10"/>
          </p:nvPr>
        </p:nvSpPr>
        <p:spPr/>
        <p:txBody>
          <a:bodyPr/>
          <a:lstStyle/>
          <a:p>
            <a:fld id="{988FB0EF-771B-44F9-9581-8895BE7D2914}" type="slidenum">
              <a:rPr lang="en-US" smtClean="0"/>
              <a:t>22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That system produced our current performance results shown here which overall are rather promising but still show there are opportunities to improve further as the development is continued next semester. Perhaps most importantly though we’ve shown that we’ve met or in many cases exceeded the target for almost all of our requirements except in the most heavily laden condition but even there we’ve shown significant improvement and are confident that we will be able to deliver very close to if not a fully feasible solution to our challenge.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In retrospect, we’re very glad that we left as much time as we did for testing and we will be sure to leave at least as much time for our final full system verification testing.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166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help ensure our progress going forward, we also did some Risk Analysis, trying to identify how our system could fail and what could we do to mitigate those risks, with a strong focus on addressing these failure modes while we still are in earlier design phases and how could we efficiently troubleshoot our system should any of these issues arise.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examined a number of different possible failures but some easy to follow examples are ones that occur at the driven bike wheel, </a:t>
            </a:r>
          </a:p>
        </p:txBody>
      </p:sp>
      <p:sp>
        <p:nvSpPr>
          <p:cNvPr id="4" name="Slide Number Placeholder 3"/>
          <p:cNvSpPr>
            <a:spLocks noGrp="1"/>
          </p:cNvSpPr>
          <p:nvPr>
            <p:ph type="sldNum" sz="quarter" idx="10"/>
          </p:nvPr>
        </p:nvSpPr>
        <p:spPr/>
        <p:txBody>
          <a:bodyPr/>
          <a:lstStyle/>
          <a:p>
            <a:fld id="{988FB0EF-771B-44F9-9581-8895BE7D2914}" type="slidenum">
              <a:rPr lang="en-US" smtClean="0"/>
              <a:t>167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which obviously tie back to the PMC, motor, demand algorithm and sensors that we’ve already talked about. This slide shows some common failure effects such as</a:t>
            </a:r>
          </a:p>
        </p:txBody>
      </p:sp>
      <p:sp>
        <p:nvSpPr>
          <p:cNvPr id="4" name="Slide Number Placeholder 3"/>
          <p:cNvSpPr>
            <a:spLocks noGrp="1"/>
          </p:cNvSpPr>
          <p:nvPr>
            <p:ph type="sldNum" sz="quarter" idx="10"/>
          </p:nvPr>
        </p:nvSpPr>
        <p:spPr/>
        <p:txBody>
          <a:bodyPr/>
          <a:lstStyle/>
          <a:p>
            <a:fld id="{988FB0EF-771B-44F9-9581-8895BE7D2914}" type="slidenum">
              <a:rPr lang="en-US" smtClean="0"/>
              <a:t>168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drive wheel suddenly being driven too fast, i.e. an impulse overreaction, </a:t>
            </a:r>
          </a:p>
        </p:txBody>
      </p:sp>
      <p:sp>
        <p:nvSpPr>
          <p:cNvPr id="4" name="Slide Number Placeholder 3"/>
          <p:cNvSpPr>
            <a:spLocks noGrp="1"/>
          </p:cNvSpPr>
          <p:nvPr>
            <p:ph type="sldNum" sz="quarter" idx="10"/>
          </p:nvPr>
        </p:nvSpPr>
        <p:spPr/>
        <p:txBody>
          <a:bodyPr/>
          <a:lstStyle/>
          <a:p>
            <a:fld id="{988FB0EF-771B-44F9-9581-8895BE7D2914}" type="slidenum">
              <a:rPr lang="en-US" smtClean="0"/>
              <a:t>169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or seeing the drive behave in a more jerky ramping up fashion. Observing these on their own, one might initially panic with uncertainty as to what is going on but having gone through the process of listing the possible causes seen here, this process helps us debug the situation in a far more logical fashion with greater confidence. </a:t>
            </a:r>
          </a:p>
        </p:txBody>
      </p:sp>
      <p:sp>
        <p:nvSpPr>
          <p:cNvPr id="4" name="Slide Number Placeholder 3"/>
          <p:cNvSpPr>
            <a:spLocks noGrp="1"/>
          </p:cNvSpPr>
          <p:nvPr>
            <p:ph type="sldNum" sz="quarter" idx="10"/>
          </p:nvPr>
        </p:nvSpPr>
        <p:spPr/>
        <p:txBody>
          <a:bodyPr/>
          <a:lstStyle/>
          <a:p>
            <a:fld id="{988FB0EF-771B-44F9-9581-8895BE7D2914}" type="slidenum">
              <a:rPr lang="en-US" smtClean="0"/>
              <a:t>170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has already proven very helpful as even during our tests when suddenly something that was working great “magically” doesn’t work any more and having this list prevented us from having to chalk up a new list of probable causes </a:t>
            </a:r>
            <a:r>
              <a:rPr lang="en-US" i="1" baseline="0" dirty="0"/>
              <a:t>every time</a:t>
            </a:r>
            <a:r>
              <a:rPr lang="en-US" baseline="0" dirty="0"/>
              <a:t> and having to try to remember details from a couple months ago </a:t>
            </a:r>
            <a:r>
              <a:rPr lang="en-US" i="1" baseline="0" dirty="0"/>
              <a:t>every time</a:t>
            </a:r>
            <a:r>
              <a:rPr lang="en-US" baseline="0" dirty="0"/>
              <a:t> again. – Honestly, we’ve been in situations like that before and taking the few minutes to record the possible causes and solutions at the time of development makes things so much easier to deal with when that one thing breaks a month later.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also has helped us determine where to focus our next efforts. Just as we showed that our performance measures have improved, we’ve been updating our risks as we go. </a:t>
            </a:r>
          </a:p>
        </p:txBody>
      </p:sp>
      <p:sp>
        <p:nvSpPr>
          <p:cNvPr id="4" name="Slide Number Placeholder 3"/>
          <p:cNvSpPr>
            <a:spLocks noGrp="1"/>
          </p:cNvSpPr>
          <p:nvPr>
            <p:ph type="sldNum" sz="quarter" idx="10"/>
          </p:nvPr>
        </p:nvSpPr>
        <p:spPr/>
        <p:txBody>
          <a:bodyPr/>
          <a:lstStyle/>
          <a:p>
            <a:fld id="{988FB0EF-771B-44F9-9581-8895BE7D2914}" type="slidenum">
              <a:rPr lang="en-US" smtClean="0"/>
              <a:t>171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Here are some of the most outstanding current risks using a likelihood and severity rating scheme similar to the one shown in the Brainstorming Risk guide.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sensor alignment issue is actually a quick fix and we’ll be adding a new mechanical bracket to improve upon its stability. </a:t>
            </a:r>
          </a:p>
        </p:txBody>
      </p:sp>
      <p:sp>
        <p:nvSpPr>
          <p:cNvPr id="4" name="Slide Number Placeholder 3"/>
          <p:cNvSpPr>
            <a:spLocks noGrp="1"/>
          </p:cNvSpPr>
          <p:nvPr>
            <p:ph type="sldNum" sz="quarter" idx="10"/>
          </p:nvPr>
        </p:nvSpPr>
        <p:spPr/>
        <p:txBody>
          <a:bodyPr/>
          <a:lstStyle/>
          <a:p>
            <a:fld id="{988FB0EF-771B-44F9-9581-8895BE7D2914}" type="slidenum">
              <a:rPr lang="en-US" smtClean="0"/>
              <a:t>172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sensor filter issue was something that we already knew we had to focus on and are waiting on parts.</a:t>
            </a:r>
          </a:p>
        </p:txBody>
      </p:sp>
      <p:sp>
        <p:nvSpPr>
          <p:cNvPr id="4" name="Slide Number Placeholder 3"/>
          <p:cNvSpPr>
            <a:spLocks noGrp="1"/>
          </p:cNvSpPr>
          <p:nvPr>
            <p:ph type="sldNum" sz="quarter" idx="10"/>
          </p:nvPr>
        </p:nvSpPr>
        <p:spPr/>
        <p:txBody>
          <a:bodyPr/>
          <a:lstStyle/>
          <a:p>
            <a:fld id="{988FB0EF-771B-44F9-9581-8895BE7D2914}" type="slidenum">
              <a:rPr lang="en-US" smtClean="0"/>
              <a:t>173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most of all, this risk analysis has helped us realize just how much the motor controller can have an effect on the system. Currently we are only using a simple P-controller, but now having recognized its impact, one of our earliest next steps will be to add in a full PID controllers as we believe this can possibly help us overcome the performance issues we were seeing in the “heavy” test scenarios we discussed earlier. </a:t>
            </a:r>
          </a:p>
        </p:txBody>
      </p:sp>
      <p:sp>
        <p:nvSpPr>
          <p:cNvPr id="4" name="Slide Number Placeholder 3"/>
          <p:cNvSpPr>
            <a:spLocks noGrp="1"/>
          </p:cNvSpPr>
          <p:nvPr>
            <p:ph type="sldNum" sz="quarter" idx="10"/>
          </p:nvPr>
        </p:nvSpPr>
        <p:spPr/>
        <p:txBody>
          <a:bodyPr/>
          <a:lstStyle/>
          <a:p>
            <a:fld id="{988FB0EF-771B-44F9-9581-8895BE7D2914}" type="slidenum">
              <a:rPr lang="en-US" smtClean="0"/>
              <a:t>174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give an indication of how much this risk process has helped, here is a criticality stoplight table showing the risk reduction we had even from mid-semester…</a:t>
            </a:r>
          </a:p>
        </p:txBody>
      </p:sp>
      <p:sp>
        <p:nvSpPr>
          <p:cNvPr id="4" name="Slide Number Placeholder 3"/>
          <p:cNvSpPr>
            <a:spLocks noGrp="1"/>
          </p:cNvSpPr>
          <p:nvPr>
            <p:ph type="sldNum" sz="quarter" idx="10"/>
          </p:nvPr>
        </p:nvSpPr>
        <p:spPr/>
        <p:txBody>
          <a:bodyPr/>
          <a:lstStyle/>
          <a:p>
            <a:fld id="{988FB0EF-771B-44F9-9581-8895BE7D2914}" type="slidenum">
              <a:rPr lang="en-US" smtClean="0"/>
              <a:t>175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won’t get you nearly as fast </a:t>
            </a:r>
          </a:p>
        </p:txBody>
      </p:sp>
      <p:sp>
        <p:nvSpPr>
          <p:cNvPr id="4" name="Slide Number Placeholder 3"/>
          <p:cNvSpPr>
            <a:spLocks noGrp="1"/>
          </p:cNvSpPr>
          <p:nvPr>
            <p:ph type="sldNum" sz="quarter" idx="10"/>
          </p:nvPr>
        </p:nvSpPr>
        <p:spPr/>
        <p:txBody>
          <a:bodyPr/>
          <a:lstStyle/>
          <a:p>
            <a:fld id="{988FB0EF-771B-44F9-9581-8895BE7D2914}" type="slidenum">
              <a:rPr lang="en-US" smtClean="0"/>
              <a:t>23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…up until our project now. As you can see we drastically reduced the number of high and even medium high risks. In addition to general improvements and running tests to verify that our the likelihood or severity were better than our initial worst case predictions in October, there were a few other general steps we took to improve upon our risks. The likelihood of the functional failures was reduced by adding in redundancy to our designs, such as adding in a second wheel sensor – measuring the same thing as the first, but as they are relatively cheap it was easy to add one more and some simple code to detect whether one was potentially malfunctioning. Similarly, severity was reduced by adding in safety backups.</a:t>
            </a:r>
          </a:p>
        </p:txBody>
      </p:sp>
      <p:sp>
        <p:nvSpPr>
          <p:cNvPr id="4" name="Slide Number Placeholder 3"/>
          <p:cNvSpPr>
            <a:spLocks noGrp="1"/>
          </p:cNvSpPr>
          <p:nvPr>
            <p:ph type="sldNum" sz="quarter" idx="10"/>
          </p:nvPr>
        </p:nvSpPr>
        <p:spPr/>
        <p:txBody>
          <a:bodyPr/>
          <a:lstStyle/>
          <a:p>
            <a:fld id="{988FB0EF-771B-44F9-9581-8895BE7D2914}" type="slidenum">
              <a:rPr lang="en-US" smtClean="0"/>
              <a:t>176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As we move forward, we will continue to reduce risks and especially focus on improving our overall performance. Our immediate next steps are to complete our subsystem tests. </a:t>
            </a:r>
            <a:endParaRPr lang="en-US" sz="1200" b="0" i="0" u="none" strike="noStrike"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177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This will first focus on the battery and an off-the-shelf power board power system we already selected and ordered this semester. Additionally we must also develop the user interface for our device. With costs and time in mind, this will be a simple LCD display and a couple of buttons and hence has been something that we were very certain we could develop something suitable for our purposes. Nevertheless it is an important part for our later road tests. </a:t>
            </a:r>
            <a:endParaRPr lang="en-US" sz="1200" b="0" i="0" u="none" strike="noStrike"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178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While this is going on, we will be able to add in the generator and sensor system to the motor, PMC, and demand algorithm system mentioned earlier. Seeing how valuable the stationary exercise bike was, we built a bike mount and stand that allows the real bike to be ridden but remain stationary in the lab. This was worthwhile for safety purposes too, before going even into an empty parking lot, just to ensure the bike won’t take off with a human on it. Additionally, we’ve added two emergency e-stops to the system: one for the rider and one for a person monitoring the tests and we tested those separately prior to putting any humans on the bike. These all helped us passed our university’s human testing </a:t>
            </a:r>
            <a:r>
              <a:rPr lang="en-US" sz="1200" b="0" i="0" u="none" strike="noStrike" baseline="0">
                <a:solidFill>
                  <a:srgbClr val="000000"/>
                </a:solidFill>
                <a:effectLst/>
                <a:latin typeface="+mn-lt"/>
              </a:rPr>
              <a:t>safety inspection</a:t>
            </a: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179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and we’ve also talked with the campus police ad transportation offices to make sure that we can test on the campus parking lots and even roadways. These are also an example of some of the risks we mentioned reducing earlier. </a:t>
            </a:r>
          </a:p>
        </p:txBody>
      </p:sp>
      <p:sp>
        <p:nvSpPr>
          <p:cNvPr id="4" name="Slide Number Placeholder 3"/>
          <p:cNvSpPr>
            <a:spLocks noGrp="1"/>
          </p:cNvSpPr>
          <p:nvPr>
            <p:ph type="sldNum" sz="quarter" idx="10"/>
          </p:nvPr>
        </p:nvSpPr>
        <p:spPr/>
        <p:txBody>
          <a:bodyPr/>
          <a:lstStyle/>
          <a:p>
            <a:fld id="{988FB0EF-771B-44F9-9581-8895BE7D2914}" type="slidenum">
              <a:rPr lang="en-US" smtClean="0"/>
              <a:t>180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With the completion of these integration tests, the team will also complete most of its key expenses… </a:t>
            </a:r>
          </a:p>
        </p:txBody>
      </p:sp>
      <p:sp>
        <p:nvSpPr>
          <p:cNvPr id="4" name="Slide Number Placeholder 3"/>
          <p:cNvSpPr>
            <a:spLocks noGrp="1"/>
          </p:cNvSpPr>
          <p:nvPr>
            <p:ph type="sldNum" sz="quarter" idx="10"/>
          </p:nvPr>
        </p:nvSpPr>
        <p:spPr/>
        <p:txBody>
          <a:bodyPr/>
          <a:lstStyle/>
          <a:p>
            <a:fld id="{988FB0EF-771B-44F9-9581-8895BE7D2914}" type="slidenum">
              <a:rPr lang="en-US" smtClean="0"/>
              <a:t>181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as shown above. We’d like to give thanks</a:t>
            </a:r>
          </a:p>
        </p:txBody>
      </p:sp>
      <p:sp>
        <p:nvSpPr>
          <p:cNvPr id="4" name="Slide Number Placeholder 3"/>
          <p:cNvSpPr>
            <a:spLocks noGrp="1"/>
          </p:cNvSpPr>
          <p:nvPr>
            <p:ph type="sldNum" sz="quarter" idx="10"/>
          </p:nvPr>
        </p:nvSpPr>
        <p:spPr/>
        <p:txBody>
          <a:bodyPr/>
          <a:lstStyle/>
          <a:p>
            <a:fld id="{988FB0EF-771B-44F9-9581-8895BE7D2914}" type="slidenum">
              <a:rPr lang="en-US" smtClean="0"/>
              <a:t>182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for the free Intel Atom board from Intel we from our application, </a:t>
            </a:r>
          </a:p>
        </p:txBody>
      </p:sp>
      <p:sp>
        <p:nvSpPr>
          <p:cNvPr id="4" name="Slide Number Placeholder 3"/>
          <p:cNvSpPr>
            <a:spLocks noGrp="1"/>
          </p:cNvSpPr>
          <p:nvPr>
            <p:ph type="sldNum" sz="quarter" idx="10"/>
          </p:nvPr>
        </p:nvSpPr>
        <p:spPr/>
        <p:txBody>
          <a:bodyPr/>
          <a:lstStyle/>
          <a:p>
            <a:fld id="{988FB0EF-771B-44F9-9581-8895BE7D2914}" type="slidenum">
              <a:rPr lang="en-US" smtClean="0"/>
              <a:t>183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free generator we got from the neighboring lab, </a:t>
            </a:r>
          </a:p>
        </p:txBody>
      </p:sp>
      <p:sp>
        <p:nvSpPr>
          <p:cNvPr id="4" name="Slide Number Placeholder 3"/>
          <p:cNvSpPr>
            <a:spLocks noGrp="1"/>
          </p:cNvSpPr>
          <p:nvPr>
            <p:ph type="sldNum" sz="quarter" idx="10"/>
          </p:nvPr>
        </p:nvSpPr>
        <p:spPr/>
        <p:txBody>
          <a:bodyPr/>
          <a:lstStyle/>
          <a:p>
            <a:fld id="{988FB0EF-771B-44F9-9581-8895BE7D2914}" type="slidenum">
              <a:rPr lang="en-US" smtClean="0"/>
              <a:t>184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and the discounts from </a:t>
            </a:r>
            <a:r>
              <a:rPr lang="en-US" sz="1200" b="0" i="0" u="none" strike="noStrike" baseline="0" dirty="0" err="1">
                <a:solidFill>
                  <a:srgbClr val="000000"/>
                </a:solidFill>
                <a:effectLst/>
                <a:latin typeface="+mn-lt"/>
              </a:rPr>
              <a:t>Maxon</a:t>
            </a:r>
            <a:r>
              <a:rPr lang="en-US" sz="1200" b="0" i="0" u="none" strike="noStrike" baseline="0" dirty="0">
                <a:solidFill>
                  <a:srgbClr val="000000"/>
                </a:solidFill>
                <a:effectLst/>
                <a:latin typeface="+mn-lt"/>
              </a:rPr>
              <a:t> motors</a:t>
            </a:r>
          </a:p>
        </p:txBody>
      </p:sp>
      <p:sp>
        <p:nvSpPr>
          <p:cNvPr id="4" name="Slide Number Placeholder 3"/>
          <p:cNvSpPr>
            <a:spLocks noGrp="1"/>
          </p:cNvSpPr>
          <p:nvPr>
            <p:ph type="sldNum" sz="quarter" idx="10"/>
          </p:nvPr>
        </p:nvSpPr>
        <p:spPr/>
        <p:txBody>
          <a:bodyPr/>
          <a:lstStyle/>
          <a:p>
            <a:fld id="{988FB0EF-771B-44F9-9581-8895BE7D2914}" type="slidenum">
              <a:rPr lang="en-US" smtClean="0"/>
              <a:t>185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for many it’s the effort on hills that both slows people down and makes it less attractive. </a:t>
            </a:r>
          </a:p>
        </p:txBody>
      </p:sp>
      <p:sp>
        <p:nvSpPr>
          <p:cNvPr id="4" name="Slide Number Placeholder 3"/>
          <p:cNvSpPr>
            <a:spLocks noGrp="1"/>
          </p:cNvSpPr>
          <p:nvPr>
            <p:ph type="sldNum" sz="quarter" idx="10"/>
          </p:nvPr>
        </p:nvSpPr>
        <p:spPr/>
        <p:txBody>
          <a:bodyPr/>
          <a:lstStyle/>
          <a:p>
            <a:fld id="{988FB0EF-771B-44F9-9581-8895BE7D2914}" type="slidenum">
              <a:rPr lang="en-US" smtClean="0"/>
              <a:t>24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and Battery Space. Most of the expenses were planned, but</a:t>
            </a:r>
          </a:p>
        </p:txBody>
      </p:sp>
      <p:sp>
        <p:nvSpPr>
          <p:cNvPr id="4" name="Slide Number Placeholder 3"/>
          <p:cNvSpPr>
            <a:spLocks noGrp="1"/>
          </p:cNvSpPr>
          <p:nvPr>
            <p:ph type="sldNum" sz="quarter" idx="10"/>
          </p:nvPr>
        </p:nvSpPr>
        <p:spPr/>
        <p:txBody>
          <a:bodyPr/>
          <a:lstStyle/>
          <a:p>
            <a:fld id="{988FB0EF-771B-44F9-9581-8895BE7D2914}" type="slidenum">
              <a:rPr lang="en-US" smtClean="0"/>
              <a:t>186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 really great priced mountain bike that we got for our final system turned out to be not so great and cost us more money and time to repair it than buy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187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It was still a good deal though and the budget here was covered from the department’s project fund and a small grant from our alumni association and we still have some funds remaining. If we are invited to present our project further, we also intend to apply for a conference travel grant from our college. </a:t>
            </a:r>
          </a:p>
        </p:txBody>
      </p:sp>
      <p:sp>
        <p:nvSpPr>
          <p:cNvPr id="4" name="Slide Number Placeholder 3"/>
          <p:cNvSpPr>
            <a:spLocks noGrp="1"/>
          </p:cNvSpPr>
          <p:nvPr>
            <p:ph type="sldNum" sz="quarter" idx="10"/>
          </p:nvPr>
        </p:nvSpPr>
        <p:spPr/>
        <p:txBody>
          <a:bodyPr/>
          <a:lstStyle/>
          <a:p>
            <a:fld id="{988FB0EF-771B-44F9-9581-8895BE7D2914}" type="slidenum">
              <a:rPr lang="en-US" smtClean="0"/>
              <a:t>188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Returning to our schedule, in February we will also begin reaching out to local media groups. We’ve already been doing on-line blogging about our project development but we believe we’ll have enough in February to begin to earn some interest from at least local groups, including our school newspaper and possibly our alumni newsletter.</a:t>
            </a:r>
          </a:p>
        </p:txBody>
      </p:sp>
      <p:sp>
        <p:nvSpPr>
          <p:cNvPr id="4" name="Slide Number Placeholder 3"/>
          <p:cNvSpPr>
            <a:spLocks noGrp="1"/>
          </p:cNvSpPr>
          <p:nvPr>
            <p:ph type="sldNum" sz="quarter" idx="10"/>
          </p:nvPr>
        </p:nvSpPr>
        <p:spPr/>
        <p:txBody>
          <a:bodyPr/>
          <a:lstStyle/>
          <a:p>
            <a:fld id="{988FB0EF-771B-44F9-9581-8895BE7D2914}" type="slidenum">
              <a:rPr lang="en-US" smtClean="0"/>
              <a:t>189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If the power board tests do not go well, we also have plans to do own power board supplement. Based upon what we’ve read in the Intel-Cornell Cup </a:t>
            </a:r>
            <a:r>
              <a:rPr lang="en-US" sz="1200" b="0" i="0" u="none" strike="noStrike" baseline="0" dirty="0" err="1">
                <a:solidFill>
                  <a:srgbClr val="000000"/>
                </a:solidFill>
                <a:effectLst/>
                <a:latin typeface="+mn-lt"/>
              </a:rPr>
              <a:t>ModBot</a:t>
            </a:r>
            <a:r>
              <a:rPr lang="en-US" sz="1200" b="0" i="0" u="none" strike="noStrike" baseline="0" dirty="0">
                <a:solidFill>
                  <a:srgbClr val="000000"/>
                </a:solidFill>
                <a:effectLst/>
                <a:latin typeface="+mn-lt"/>
              </a:rPr>
              <a:t> Guides, we already have some initial designs. We anticipate that the COTS power board will work, however, its just a matter as to how well. Ultimately with all of our design decisions, it will be a trade-off between expected development time and the return potential effect it will have on performance. </a:t>
            </a:r>
          </a:p>
        </p:txBody>
      </p:sp>
      <p:sp>
        <p:nvSpPr>
          <p:cNvPr id="4" name="Slide Number Placeholder 3"/>
          <p:cNvSpPr>
            <a:spLocks noGrp="1"/>
          </p:cNvSpPr>
          <p:nvPr>
            <p:ph type="sldNum" sz="quarter" idx="10"/>
          </p:nvPr>
        </p:nvSpPr>
        <p:spPr/>
        <p:txBody>
          <a:bodyPr/>
          <a:lstStyle/>
          <a:p>
            <a:fld id="{988FB0EF-771B-44F9-9581-8895BE7D2914}" type="slidenum">
              <a:rPr lang="en-US" smtClean="0"/>
              <a:t>190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With what we hope will be very close to the final machining done in March, the rest of our work will focus largely on tuning with testing, including our full system lab then final street testing.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191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mn-lt"/>
              </a:rPr>
              <a:t>Then it’s a matter of documentation and finally putting together our final presentation in May!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p:txBody>
      </p:sp>
      <p:sp>
        <p:nvSpPr>
          <p:cNvPr id="4" name="Slide Number Placeholder 3"/>
          <p:cNvSpPr>
            <a:spLocks noGrp="1"/>
          </p:cNvSpPr>
          <p:nvPr>
            <p:ph type="sldNum" sz="quarter" idx="10"/>
          </p:nvPr>
        </p:nvSpPr>
        <p:spPr/>
        <p:txBody>
          <a:bodyPr/>
          <a:lstStyle/>
          <a:p>
            <a:fld id="{988FB0EF-771B-44F9-9581-8895BE7D2914}" type="slidenum">
              <a:rPr lang="en-US" smtClean="0"/>
              <a:t>192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part of looking forward, we’d like to conclude with a summary of current and projected performance. Given the focus on the PMC and its related performance metrics, its good to see that our system’s current estimated performance is already meeting or exceeding all of our requirements except the user effort, duration, and cargo weight falling slightly below. The user effort is lower partially due to the fact that we haven’t completed development of our user interface so we can only claim so much at this point. The other major factor is the amount of rider effort required during the “heavy” testing scenarios we discussed before. Aside from the planned improvements we’ve already discussed, there is particular promise that comes from our surprisingly better than expected vehicle weight  score and from investigating the cargo/rider weight limit requirement.</a:t>
            </a:r>
          </a:p>
          <a:p>
            <a:endParaRPr lang="en-US" baseline="0" dirty="0"/>
          </a:p>
          <a:p>
            <a:r>
              <a:rPr lang="en-US" baseline="0" dirty="0"/>
              <a:t>Rather than blindly follow the requirements that were set, we might be able to lower the combined rider/cargo/bike target weight of 300 </a:t>
            </a:r>
            <a:r>
              <a:rPr lang="en-US" baseline="0" dirty="0" err="1"/>
              <a:t>lbs</a:t>
            </a:r>
            <a:r>
              <a:rPr lang="en-US" baseline="0" dirty="0"/>
              <a:t> because this value was set assuming a much higher vehicle weight. Since the bike + PMC system weight is coming in significantly lower than this we may be able to reduce the target weight by about 10%, hence also making it easier to achieve a higher cargo / rider weight limit score while maintaining if not improving upon a good duration / range score. </a:t>
            </a:r>
          </a:p>
        </p:txBody>
      </p:sp>
      <p:sp>
        <p:nvSpPr>
          <p:cNvPr id="4" name="Slide Number Placeholder 3"/>
          <p:cNvSpPr>
            <a:spLocks noGrp="1"/>
          </p:cNvSpPr>
          <p:nvPr>
            <p:ph type="sldNum" sz="quarter" idx="10"/>
          </p:nvPr>
        </p:nvSpPr>
        <p:spPr/>
        <p:txBody>
          <a:bodyPr/>
          <a:lstStyle/>
          <a:p>
            <a:fld id="{988FB0EF-771B-44F9-9581-8895BE7D2914}" type="slidenum">
              <a:rPr lang="en-US" smtClean="0"/>
              <a:t>193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the environmental impact criteria, w</a:t>
            </a:r>
            <a:r>
              <a:rPr lang="en-US" dirty="0"/>
              <a:t>e were able to show we met our goals </a:t>
            </a:r>
            <a:r>
              <a:rPr lang="en-US" baseline="0" dirty="0"/>
              <a:t>using the Sustainable Minds software focusing on our battery selection, since batteries are likely to be the largest controllable contributor to the Environmental Impact of the Synergy Bike’s materials. </a:t>
            </a:r>
          </a:p>
        </p:txBody>
      </p:sp>
      <p:sp>
        <p:nvSpPr>
          <p:cNvPr id="4" name="Slide Number Placeholder 3"/>
          <p:cNvSpPr>
            <a:spLocks noGrp="1"/>
          </p:cNvSpPr>
          <p:nvPr>
            <p:ph type="sldNum" sz="quarter" idx="10"/>
          </p:nvPr>
        </p:nvSpPr>
        <p:spPr/>
        <p:txBody>
          <a:bodyPr/>
          <a:lstStyle/>
          <a:p>
            <a:fld id="{988FB0EF-771B-44F9-9581-8895BE7D2914}" type="slidenum">
              <a:rPr lang="en-US" smtClean="0"/>
              <a:t>194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the reliability criteria though, we gave ourselves a zero score currently as we don’t have enough data yet to make any claim on this but certainly will as part of the final lab and street testing mentioned earlier.  </a:t>
            </a:r>
          </a:p>
        </p:txBody>
      </p:sp>
      <p:sp>
        <p:nvSpPr>
          <p:cNvPr id="4" name="Slide Number Placeholder 3"/>
          <p:cNvSpPr>
            <a:spLocks noGrp="1"/>
          </p:cNvSpPr>
          <p:nvPr>
            <p:ph type="sldNum" sz="quarter" idx="10"/>
          </p:nvPr>
        </p:nvSpPr>
        <p:spPr/>
        <p:txBody>
          <a:bodyPr/>
          <a:lstStyle/>
          <a:p>
            <a:fld id="{988FB0EF-771B-44F9-9581-8895BE7D2914}" type="slidenum">
              <a:rPr lang="en-US" smtClean="0"/>
              <a:t>195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you may have to dress differently to handle weather at the least. So bicycles might not be right for everyone all the time, but this is the challenge we’re trying to face</a:t>
            </a:r>
          </a:p>
        </p:txBody>
      </p:sp>
      <p:sp>
        <p:nvSpPr>
          <p:cNvPr id="4" name="Slide Number Placeholder 3"/>
          <p:cNvSpPr>
            <a:spLocks noGrp="1"/>
          </p:cNvSpPr>
          <p:nvPr>
            <p:ph type="sldNum" sz="quarter" idx="10"/>
          </p:nvPr>
        </p:nvSpPr>
        <p:spPr/>
        <p:txBody>
          <a:bodyPr/>
          <a:lstStyle/>
          <a:p>
            <a:fld id="{988FB0EF-771B-44F9-9581-8895BE7D2914}" type="slidenum">
              <a:rPr lang="en-US" smtClean="0"/>
              <a:t>25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Based</a:t>
            </a:r>
            <a:r>
              <a:rPr lang="en-US" baseline="0" dirty="0"/>
              <a:t> upon our current performance and the plans we just discussed we believe that we can offer the following projections for our final system with a final performance ranging between 3.4 and 3.95 largely due to meeting all of our targets and really depending upon just well we can get our PMC and directly related systems to operate.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On a 5 point scale, these still may seem a little low but one has to remember that if everything met our targets, the bike would receive a score of a 3, so even a 3.4 is pretty good. </a:t>
            </a:r>
          </a:p>
        </p:txBody>
      </p:sp>
      <p:sp>
        <p:nvSpPr>
          <p:cNvPr id="4" name="Slide Number Placeholder 3"/>
          <p:cNvSpPr>
            <a:spLocks noGrp="1"/>
          </p:cNvSpPr>
          <p:nvPr>
            <p:ph type="sldNum" sz="quarter" idx="10"/>
          </p:nvPr>
        </p:nvSpPr>
        <p:spPr/>
        <p:txBody>
          <a:bodyPr/>
          <a:lstStyle/>
          <a:p>
            <a:fld id="{988FB0EF-771B-44F9-9581-8895BE7D2914}" type="slidenum">
              <a:rPr lang="en-US" smtClean="0"/>
              <a:t>196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becomes even more evident when comparing our system to current electric bicycles. If we take a look at the top-of-line competitor we can see that this system would only receive a 2.75 largely due to the fact that it costs more than many cars and the amount of human effort that would we required in uphill areas to maintain the desired top speed for required trip duration. </a:t>
            </a:r>
          </a:p>
        </p:txBody>
      </p:sp>
      <p:sp>
        <p:nvSpPr>
          <p:cNvPr id="4" name="Slide Number Placeholder 3"/>
          <p:cNvSpPr>
            <a:spLocks noGrp="1"/>
          </p:cNvSpPr>
          <p:nvPr>
            <p:ph type="sldNum" sz="quarter" idx="10"/>
          </p:nvPr>
        </p:nvSpPr>
        <p:spPr/>
        <p:txBody>
          <a:bodyPr/>
          <a:lstStyle/>
          <a:p>
            <a:fld id="{988FB0EF-771B-44F9-9581-8895BE7D2914}" type="slidenum">
              <a:rPr lang="en-US" smtClean="0"/>
              <a:t>197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When looking at cost comparable competitors, the best we could find rated at only a 2.25 performance. The difference here shows almost a 50% increase in performance – 50%! -- from the competitors to our end projection – which in turn really helps </a:t>
            </a:r>
            <a:r>
              <a:rPr lang="en-US" baseline="0"/>
              <a:t>to emphasize </a:t>
            </a:r>
            <a:r>
              <a:rPr lang="en-US" baseline="0" dirty="0"/>
              <a:t>the benefit that the PMC system of the Synergy Bike can bring to our identified challenge.</a:t>
            </a:r>
            <a:endParaRPr lang="en-US" dirty="0"/>
          </a:p>
          <a:p>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198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hope we’ve been able to show you how we identified the </a:t>
            </a:r>
            <a:r>
              <a:rPr lang="en-US" baseline="0" dirty="0"/>
              <a:t>needs</a:t>
            </a:r>
          </a:p>
        </p:txBody>
      </p:sp>
      <p:sp>
        <p:nvSpPr>
          <p:cNvPr id="4" name="Slide Number Placeholder 3"/>
          <p:cNvSpPr>
            <a:spLocks noGrp="1"/>
          </p:cNvSpPr>
          <p:nvPr>
            <p:ph type="sldNum" sz="quarter" idx="10"/>
          </p:nvPr>
        </p:nvSpPr>
        <p:spPr/>
        <p:txBody>
          <a:bodyPr/>
          <a:lstStyle/>
          <a:p>
            <a:fld id="{988FB0EF-771B-44F9-9581-8895BE7D2914}" type="slidenum">
              <a:rPr lang="en-US" smtClean="0"/>
              <a:t>199</a:t>
            </a:fld>
            <a:endParaRPr lang="en-US"/>
          </a:p>
        </p:txBody>
      </p:sp>
    </p:spTree>
    <p:extLst>
      <p:ext uri="{BB962C8B-B14F-4D97-AF65-F5344CB8AC3E}">
        <p14:creationId xmlns:p14="http://schemas.microsoft.com/office/powerpoint/2010/main" val="319788230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of up to 48% of the nations commuters and shown that the Synergy bike is a potential valid solution to their needs --  remembering that if only 5% of commuters adopted the bike we could still reduce the number of commuters cars driven by as many 6 million / day. </a:t>
            </a:r>
          </a:p>
        </p:txBody>
      </p:sp>
      <p:sp>
        <p:nvSpPr>
          <p:cNvPr id="4" name="Slide Number Placeholder 3"/>
          <p:cNvSpPr>
            <a:spLocks noGrp="1"/>
          </p:cNvSpPr>
          <p:nvPr>
            <p:ph type="sldNum" sz="quarter" idx="10"/>
          </p:nvPr>
        </p:nvSpPr>
        <p:spPr/>
        <p:txBody>
          <a:bodyPr/>
          <a:lstStyle/>
          <a:p>
            <a:fld id="{988FB0EF-771B-44F9-9581-8895BE7D2914}" type="slidenum">
              <a:rPr lang="en-US" smtClean="0"/>
              <a:t>200</a:t>
            </a:fld>
            <a:endParaRPr lang="en-US"/>
          </a:p>
        </p:txBody>
      </p:sp>
    </p:spTree>
    <p:extLst>
      <p:ext uri="{BB962C8B-B14F-4D97-AF65-F5344CB8AC3E}">
        <p14:creationId xmlns:p14="http://schemas.microsoft.com/office/powerpoint/2010/main" val="3197882307"/>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we’ve translated this need into realistic technical requirements and performance metrics. At the very least, we have shown that our system has a potential 50% performance increase over current electric bike systems which may help to drive more commuters to considering our solution. </a:t>
            </a:r>
          </a:p>
        </p:txBody>
      </p:sp>
      <p:sp>
        <p:nvSpPr>
          <p:cNvPr id="4" name="Slide Number Placeholder 3"/>
          <p:cNvSpPr>
            <a:spLocks noGrp="1"/>
          </p:cNvSpPr>
          <p:nvPr>
            <p:ph type="sldNum" sz="quarter" idx="10"/>
          </p:nvPr>
        </p:nvSpPr>
        <p:spPr/>
        <p:txBody>
          <a:bodyPr/>
          <a:lstStyle/>
          <a:p>
            <a:fld id="{988FB0EF-771B-44F9-9581-8895BE7D2914}" type="slidenum">
              <a:rPr lang="en-US" smtClean="0"/>
              <a:t>201</a:t>
            </a:fld>
            <a:endParaRPr lang="en-US"/>
          </a:p>
        </p:txBody>
      </p:sp>
    </p:spTree>
    <p:extLst>
      <p:ext uri="{BB962C8B-B14F-4D97-AF65-F5344CB8AC3E}">
        <p14:creationId xmlns:p14="http://schemas.microsoft.com/office/powerpoint/2010/main" val="3197882307"/>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key to this performance increase has been the PMC system, which we’ve shown we’ve been able to get working and are making promising improvements on. </a:t>
            </a:r>
          </a:p>
        </p:txBody>
      </p:sp>
      <p:sp>
        <p:nvSpPr>
          <p:cNvPr id="4" name="Slide Number Placeholder 3"/>
          <p:cNvSpPr>
            <a:spLocks noGrp="1"/>
          </p:cNvSpPr>
          <p:nvPr>
            <p:ph type="sldNum" sz="quarter" idx="10"/>
          </p:nvPr>
        </p:nvSpPr>
        <p:spPr/>
        <p:txBody>
          <a:bodyPr/>
          <a:lstStyle/>
          <a:p>
            <a:fld id="{988FB0EF-771B-44F9-9581-8895BE7D2914}" type="slidenum">
              <a:rPr lang="en-US" smtClean="0"/>
              <a:t>202</a:t>
            </a:fld>
            <a:endParaRPr lang="en-US"/>
          </a:p>
        </p:txBody>
      </p:sp>
    </p:spTree>
    <p:extLst>
      <p:ext uri="{BB962C8B-B14F-4D97-AF65-F5344CB8AC3E}">
        <p14:creationId xmlns:p14="http://schemas.microsoft.com/office/powerpoint/2010/main" val="3197882307"/>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We’ve also shown the benefits of the systematic approach to our design development as well as how we’ve been managing our risk and we have outlined our steps to further success. </a:t>
            </a:r>
          </a:p>
        </p:txBody>
      </p:sp>
      <p:sp>
        <p:nvSpPr>
          <p:cNvPr id="4" name="Slide Number Placeholder 3"/>
          <p:cNvSpPr>
            <a:spLocks noGrp="1"/>
          </p:cNvSpPr>
          <p:nvPr>
            <p:ph type="sldNum" sz="quarter" idx="10"/>
          </p:nvPr>
        </p:nvSpPr>
        <p:spPr/>
        <p:txBody>
          <a:bodyPr/>
          <a:lstStyle/>
          <a:p>
            <a:fld id="{988FB0EF-771B-44F9-9581-8895BE7D2914}" type="slidenum">
              <a:rPr lang="en-US" smtClean="0"/>
              <a:t>203</a:t>
            </a:fld>
            <a:endParaRPr lang="en-US"/>
          </a:p>
        </p:txBody>
      </p:sp>
    </p:spTree>
    <p:extLst>
      <p:ext uri="{BB962C8B-B14F-4D97-AF65-F5344CB8AC3E}">
        <p14:creationId xmlns:p14="http://schemas.microsoft.com/office/powerpoint/2010/main" val="3197882307"/>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greatly appreciate the time and effort of our advisors and sponsors, especially the Intel-Cornell Cup, for this project as its been a excellent experience for us to work on. We also thank you, our audience, for your time and interest, and we’d like to now open the floor for questions. Thank you all once again.</a:t>
            </a:r>
            <a:endParaRPr lang="en-US" dirty="0"/>
          </a:p>
          <a:p>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204</a:t>
            </a:fld>
            <a:endParaRPr lang="en-US"/>
          </a:p>
        </p:txBody>
      </p:sp>
    </p:spTree>
    <p:extLst>
      <p:ext uri="{BB962C8B-B14F-4D97-AF65-F5344CB8AC3E}">
        <p14:creationId xmlns:p14="http://schemas.microsoft.com/office/powerpoint/2010/main" val="3197882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Judges.</a:t>
            </a:r>
            <a:r>
              <a:rPr lang="en-US" baseline="0" dirty="0"/>
              <a:t> Thank you so much for the opportunity to present to you today in the Semi-Finals of the Intel Cornell Cup. My name is Amelia, and these are my teammates, Jane, Tony, and Luke. And our advisor is Prof. Jones. And together we are Team Synergy Bike. We are very excited to introduce to you today an exciting sustainable solution for today’s commuters that has many of the benefits of a bicycle but thanks to a unique Perpetual Motion Controls system, it also can help get riders to their destination quicker and with less effort. But in order to demonstrate the true value of our proposed system, let’s first go into some details on the commuting problem.</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8</a:t>
            </a:fld>
            <a:endParaRPr lang="en-US"/>
          </a:p>
        </p:txBody>
      </p:sp>
    </p:spTree>
    <p:extLst>
      <p:ext uri="{BB962C8B-B14F-4D97-AF65-F5344CB8AC3E}">
        <p14:creationId xmlns:p14="http://schemas.microsoft.com/office/powerpoint/2010/main" val="2250684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if you could get even 10%, even 5% of the current drivers to start biking,</a:t>
            </a:r>
          </a:p>
        </p:txBody>
      </p:sp>
      <p:sp>
        <p:nvSpPr>
          <p:cNvPr id="4" name="Slide Number Placeholder 3"/>
          <p:cNvSpPr>
            <a:spLocks noGrp="1"/>
          </p:cNvSpPr>
          <p:nvPr>
            <p:ph type="sldNum" sz="quarter" idx="10"/>
          </p:nvPr>
        </p:nvSpPr>
        <p:spPr/>
        <p:txBody>
          <a:bodyPr/>
          <a:lstStyle/>
          <a:p>
            <a:fld id="{988FB0EF-771B-44F9-9581-8895BE7D2914}" type="slidenum">
              <a:rPr lang="en-US" smtClean="0"/>
              <a:t>26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that would be over 6 million people you could keep from driving to work every day and you could make a very significant impact.. Even 1% would be over a million vehicles not being driven every 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show that 5% may</a:t>
            </a:r>
            <a:r>
              <a:rPr lang="en-US" baseline="0" dirty="0"/>
              <a:t> be achievable, as just a back of the envelope sanity check,…</a:t>
            </a:r>
            <a:endParaRPr lang="en-US" dirty="0"/>
          </a:p>
          <a:p>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27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15% of Car commuters currently have a commute time of less than 10 minutes.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28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Another 15% have commute times between 10-14 minutes</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29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another 18% have commute times of 19 minutes or less. Additionally, the average commute time that most commuters are not bothered by is between 20-30 minutes. And given that many short range commuters have to go through a lot of slower speed, stop and go traffic, if we can get the Synergy bike to be far less expensive than car travel and still go somewhat fast while meeting some of the other broad needs mentioned earlier, its plausible that of these 48% of commuters,</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30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significant percentage could still have a commute to be within the acceptable 20-30 minutes time frame.</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31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 these aims in mind, the Synergy bike solution combines many of the benefits of a current bike and can also addresses many of the commuter’s needs. </a:t>
            </a:r>
          </a:p>
        </p:txBody>
      </p:sp>
      <p:sp>
        <p:nvSpPr>
          <p:cNvPr id="4" name="Slide Number Placeholder 3"/>
          <p:cNvSpPr>
            <a:spLocks noGrp="1"/>
          </p:cNvSpPr>
          <p:nvPr>
            <p:ph type="sldNum" sz="quarter" idx="10"/>
          </p:nvPr>
        </p:nvSpPr>
        <p:spPr/>
        <p:txBody>
          <a:bodyPr/>
          <a:lstStyle/>
          <a:p>
            <a:fld id="{988FB0EF-771B-44F9-9581-8895BE7D2914}" type="slidenum">
              <a:rPr lang="en-US" smtClean="0"/>
              <a:t>32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starters, the</a:t>
            </a:r>
            <a:r>
              <a:rPr lang="en-US" baseline="0" dirty="0"/>
              <a:t> </a:t>
            </a:r>
            <a:r>
              <a:rPr lang="en-US" dirty="0"/>
              <a:t>Synergy Bike appears</a:t>
            </a:r>
            <a:r>
              <a:rPr lang="en-US" baseline="0" dirty="0"/>
              <a:t> much like a normal bicycle and hence</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33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is still easier to park than a car.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34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we’ll show that what makes the Synergy bike unique is that through a novel implementation of an onboard sensor and motor system operated through Perpetual Motion Controls</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35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Transportation is a major concern in today’s society. The frequent use and perceived need for resource-heavy and polluting automobiles is taxing our energy resources and environmental quality of life, as well as being a strain on the economy to upkeep</a:t>
            </a:r>
            <a:r>
              <a:rPr lang="en-US" baseline="0" dirty="0"/>
              <a:t> these vehicles and the associated infrastructure</a:t>
            </a:r>
            <a:r>
              <a:rPr lang="en-US" dirty="0"/>
              <a:t>.</a:t>
            </a:r>
          </a:p>
        </p:txBody>
      </p:sp>
      <p:sp>
        <p:nvSpPr>
          <p:cNvPr id="4" name="Slide Number Placeholder 3"/>
          <p:cNvSpPr>
            <a:spLocks noGrp="1"/>
          </p:cNvSpPr>
          <p:nvPr>
            <p:ph type="sldNum" sz="quarter" idx="10"/>
          </p:nvPr>
        </p:nvSpPr>
        <p:spPr/>
        <p:txBody>
          <a:bodyPr/>
          <a:lstStyle/>
          <a:p>
            <a:fld id="{988FB0EF-771B-44F9-9581-8895BE7D2914}" type="slidenum">
              <a:rPr lang="en-US" smtClean="0"/>
              <a:t>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also known as PMC, the Synergy bike </a:t>
            </a:r>
            <a:r>
              <a:rPr lang="en-US" sz="1200" kern="1200" dirty="0">
                <a:solidFill>
                  <a:schemeClr val="tx1"/>
                </a:solidFill>
                <a:effectLst/>
                <a:latin typeface="+mn-lt"/>
                <a:ea typeface="+mn-ea"/>
                <a:cs typeface="+mn-cs"/>
              </a:rPr>
              <a:t>will be able to output greater effective energy than what the rider has put into the system.</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36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will thereby </a:t>
            </a:r>
            <a:r>
              <a:rPr lang="en-US" baseline="0" dirty="0"/>
              <a:t>help the </a:t>
            </a:r>
            <a:r>
              <a:rPr lang="en-US" dirty="0"/>
              <a:t>rider overcome not only uphill</a:t>
            </a:r>
            <a:r>
              <a:rPr lang="en-US" baseline="0" dirty="0"/>
              <a:t> sections</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37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maintain a higher maximum speed than a normal bicyclist would be able to.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38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t>
            </a:r>
            <a:r>
              <a:rPr lang="en-US" sz="1200" kern="1200" baseline="0" dirty="0">
                <a:solidFill>
                  <a:schemeClr val="tx1"/>
                </a:solidFill>
                <a:effectLst/>
                <a:latin typeface="+mn-lt"/>
                <a:ea typeface="+mn-ea"/>
                <a:cs typeface="+mn-cs"/>
              </a:rPr>
              <a:t>iders may still optionally pedal offering the potential health benefits of a bike as well as </a:t>
            </a:r>
            <a:r>
              <a:rPr lang="en-US" sz="1200" kern="1200" dirty="0">
                <a:solidFill>
                  <a:schemeClr val="tx1"/>
                </a:solidFill>
                <a:effectLst/>
                <a:latin typeface="+mn-lt"/>
                <a:ea typeface="+mn-ea"/>
                <a:cs typeface="+mn-cs"/>
              </a:rPr>
              <a:t>an alternative</a:t>
            </a:r>
            <a:r>
              <a:rPr lang="en-US" sz="1200" kern="1200" baseline="0" dirty="0">
                <a:solidFill>
                  <a:schemeClr val="tx1"/>
                </a:solidFill>
                <a:effectLst/>
                <a:latin typeface="+mn-lt"/>
                <a:ea typeface="+mn-ea"/>
                <a:cs typeface="+mn-cs"/>
              </a:rPr>
              <a:t> way to charge the bike’s onboard batteries, </a:t>
            </a:r>
            <a:r>
              <a:rPr lang="en-US" sz="1200" kern="1200" dirty="0">
                <a:solidFill>
                  <a:schemeClr val="tx1"/>
                </a:solidFill>
                <a:effectLst/>
                <a:latin typeface="+mn-lt"/>
                <a:ea typeface="+mn-ea"/>
                <a:cs typeface="+mn-cs"/>
              </a:rPr>
              <a:t>but only the amount the rider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desires.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39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Additionally</a:t>
            </a:r>
            <a:r>
              <a:rPr lang="en-US" sz="1200" kern="1200" baseline="0" dirty="0">
                <a:solidFill>
                  <a:schemeClr val="tx1"/>
                </a:solidFill>
                <a:effectLst/>
                <a:latin typeface="+mn-lt"/>
                <a:ea typeface="+mn-ea"/>
                <a:cs typeface="+mn-cs"/>
              </a:rPr>
              <a:t> all of this can be achieved at a price that </a:t>
            </a:r>
            <a:r>
              <a:rPr lang="en-US" baseline="0" dirty="0"/>
              <a:t>is far less expensive than a car. Yes, there may still be the same safety/weather bicycle issues but for the person who values the health, environmental, and perhaps most of all economic this offers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40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it just might make the synergy bike more attractive than the standard car commute. And taking the simple approximation that at least 2-3 bikes can fit per bike lane,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41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long term this could lead to reduced traffic and associated infrastructure issues. </a:t>
            </a:r>
          </a:p>
        </p:txBody>
      </p:sp>
      <p:sp>
        <p:nvSpPr>
          <p:cNvPr id="4" name="Slide Number Placeholder 3"/>
          <p:cNvSpPr>
            <a:spLocks noGrp="1"/>
          </p:cNvSpPr>
          <p:nvPr>
            <p:ph type="sldNum" sz="quarter" idx="10"/>
          </p:nvPr>
        </p:nvSpPr>
        <p:spPr/>
        <p:txBody>
          <a:bodyPr/>
          <a:lstStyle/>
          <a:p>
            <a:fld id="{988FB0EF-771B-44F9-9581-8895BE7D2914}" type="slidenum">
              <a:rPr lang="en-US" smtClean="0"/>
              <a:t>42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we’ll be walking you</a:t>
            </a:r>
            <a:r>
              <a:rPr lang="en-US" sz="1200" kern="1200" baseline="0" dirty="0">
                <a:solidFill>
                  <a:schemeClr val="tx1"/>
                </a:solidFill>
                <a:effectLst/>
                <a:latin typeface="+mn-lt"/>
                <a:ea typeface="+mn-ea"/>
                <a:cs typeface="+mn-cs"/>
              </a:rPr>
              <a:t> through our current progress, the level of performance we can currently guarantee as well as what we plan on delivering at the finals if we’re selected. We’ll also be talking about some of the current challenges and risks and giving you an update on our timeline and test plans.</a:t>
            </a:r>
            <a:endParaRPr lang="en-US" sz="1200" kern="1200" dirty="0">
              <a:solidFill>
                <a:schemeClr val="tx1"/>
              </a:solidFill>
              <a:effectLst/>
              <a:latin typeface="+mn-lt"/>
              <a:ea typeface="+mn-ea"/>
              <a:cs typeface="+mn-cs"/>
            </a:endParaRPr>
          </a:p>
          <a:p>
            <a:endParaRPr lang="en-US" baseline="0" dirty="0"/>
          </a:p>
          <a:p>
            <a:r>
              <a:rPr lang="en-US" baseline="0" dirty="0"/>
              <a:t>As this is a technology presentation though and not a marketing one, we’ve focused our efforts on creating a technological solution that will achieve these goals and hopefully our initial discussion of the needs helps to motivate what makes for a good technical solution versus a bad one. So let’s talk about how it actually works and then how we measure its performance towards these goals.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43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Overall, the current design approach can be broken into 8 major subsystems.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44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subsystem is, of course, a</a:t>
            </a:r>
            <a:r>
              <a:rPr lang="en-US" sz="1200" kern="1200" baseline="0" dirty="0">
                <a:solidFill>
                  <a:schemeClr val="tx1"/>
                </a:solidFill>
                <a:effectLst/>
                <a:latin typeface="+mn-lt"/>
                <a:ea typeface="+mn-ea"/>
                <a:cs typeface="+mn-cs"/>
              </a:rPr>
              <a:t> standard 21 speed bicycle system. </a:t>
            </a:r>
            <a:r>
              <a:rPr lang="en-US" sz="1200" kern="1200" dirty="0">
                <a:solidFill>
                  <a:schemeClr val="tx1"/>
                </a:solidFill>
                <a:effectLst/>
                <a:latin typeface="+mn-lt"/>
                <a:ea typeface="+mn-ea"/>
                <a:cs typeface="+mn-cs"/>
              </a:rPr>
              <a:t>The first component to making the bike into a Synergy bike…</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45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shown here in a summary from the US Census Bureau, </a:t>
            </a:r>
            <a:r>
              <a:rPr lang="en-US" dirty="0"/>
              <a:t>one of the areas that has the most potential</a:t>
            </a:r>
            <a:r>
              <a:rPr lang="en-US" baseline="0" dirty="0"/>
              <a:t> for the average person to reduce transportation energy consumption is commuting.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10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is to add in a sensor system to read in the needed data such as wheel rotation</a:t>
            </a:r>
            <a:r>
              <a:rPr lang="en-US" sz="1200" kern="1200" baseline="0" dirty="0">
                <a:solidFill>
                  <a:schemeClr val="tx1"/>
                </a:solidFill>
                <a:effectLst/>
                <a:latin typeface="+mn-lt"/>
                <a:ea typeface="+mn-ea"/>
                <a:cs typeface="+mn-cs"/>
              </a:rPr>
              <a:t> and force and whether the breaks have been activated. As the road is likely to be at least somewhat uneven, have the occasional lose stones, or be potentially be wet the next subsystem is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46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a Sensor Filter method that is carried out partially in hardware and finally in a program on the Intel Atom.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47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Also on the Atom is a Demand Algorithm. This Algorithm takes into account the information from the sensors, any characteristics of the bicycle such as its weight, estimates of wheel’s friction, etc. and the more variable characteristics such as the driver and cargo weight estimate and the rider’s desired speed.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48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This algorithm then creates the energy demand input into the Perpetual Motion Controller, or PMC, which also run on the Atom. The PMC is really the brains of the system and </a:t>
            </a:r>
            <a:r>
              <a:rPr lang="en-US" sz="1200" kern="1200" dirty="0">
                <a:solidFill>
                  <a:schemeClr val="tx1"/>
                </a:solidFill>
                <a:effectLst/>
                <a:latin typeface="+mn-lt"/>
                <a:ea typeface="+mn-ea"/>
                <a:cs typeface="+mn-cs"/>
              </a:rPr>
              <a:t>regulates the available energy while trying to meet the energy demands and enables the perpetual motion energy return. The output of the PMC is the desired</a:t>
            </a:r>
            <a:r>
              <a:rPr lang="en-US" sz="1200" kern="1200" baseline="0" dirty="0">
                <a:solidFill>
                  <a:schemeClr val="tx1"/>
                </a:solidFill>
                <a:effectLst/>
                <a:latin typeface="+mn-lt"/>
                <a:ea typeface="+mn-ea"/>
                <a:cs typeface="+mn-cs"/>
              </a:rPr>
              <a:t> motor outputs and </a:t>
            </a:r>
            <a:r>
              <a:rPr lang="en-US" sz="1200" kern="1200" dirty="0">
                <a:solidFill>
                  <a:schemeClr val="tx1"/>
                </a:solidFill>
                <a:effectLst/>
                <a:latin typeface="+mn-lt"/>
                <a:ea typeface="+mn-ea"/>
                <a:cs typeface="+mn-cs"/>
              </a:rPr>
              <a:t>we’ll go into this more later but </a:t>
            </a:r>
            <a:r>
              <a:rPr lang="en-US" sz="1200" kern="1200" baseline="0" dirty="0">
                <a:solidFill>
                  <a:schemeClr val="tx1"/>
                </a:solidFill>
                <a:effectLst/>
                <a:latin typeface="+mn-lt"/>
                <a:ea typeface="+mn-ea"/>
                <a:cs typeface="+mn-cs"/>
              </a:rPr>
              <a:t>in order to do this, the PMC also takes as inputs the desired speed, and the weight &amp; other characteristics of the bicycle,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49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and the Available Energy information from an energy storage system which is a fancy battery essentially.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50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The Motor Actuation System uses the PMC output to run a lower level motor control, similar to common low level motor feedback controllers, to </a:t>
            </a:r>
            <a:r>
              <a:rPr lang="en-US" sz="1200" kern="1200" dirty="0">
                <a:solidFill>
                  <a:schemeClr val="tx1"/>
                </a:solidFill>
                <a:effectLst/>
                <a:latin typeface="+mn-lt"/>
                <a:ea typeface="+mn-ea"/>
                <a:cs typeface="+mn-cs"/>
              </a:rPr>
              <a:t>drive the bicycle wheels</a:t>
            </a:r>
            <a:r>
              <a:rPr lang="en-US" sz="1200" kern="1200" baseline="0" dirty="0">
                <a:solidFill>
                  <a:schemeClr val="tx1"/>
                </a:solidFill>
                <a:effectLst/>
                <a:latin typeface="+mn-lt"/>
                <a:ea typeface="+mn-ea"/>
                <a:cs typeface="+mn-cs"/>
              </a:rPr>
              <a:t> and thereby closes the overall Synergy Bike loop.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51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Finally, there is also a user interface subsystem that will be located on the handlebars similar to a gear changer and speedometer to both allow the rider to input their desired speed and get information back on the operation of the overall Synergy Bike system.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Although we’d eventually like our system to be able to attach to ANY bicycle and not just our own, this is outside the scope of our project as we believe it is more important to focus on the actual PMC system which is both the more novel and more challenging aspect of the project. </a:t>
            </a:r>
            <a:endParaRPr lang="en-US" sz="1200"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52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this system real,</a:t>
            </a:r>
            <a:r>
              <a:rPr lang="en-US" baseline="0" dirty="0"/>
              <a:t> or even determine that this was an idea worth pursuing, we began by both seeking to better understand the challenge we sought to tackle by determining the needs described earlier. We also reviewed work done on PMC systems to make sure our idea was plausible and unique to potentially make a positive difference in this area. Once we convinced ourselves and our advisor of the challenge’s needs and the potential of our solution approach, </a:t>
            </a:r>
          </a:p>
        </p:txBody>
      </p:sp>
      <p:sp>
        <p:nvSpPr>
          <p:cNvPr id="4" name="Slide Number Placeholder 3"/>
          <p:cNvSpPr>
            <a:spLocks noGrp="1"/>
          </p:cNvSpPr>
          <p:nvPr>
            <p:ph type="sldNum" sz="quarter" idx="10"/>
          </p:nvPr>
        </p:nvSpPr>
        <p:spPr/>
        <p:txBody>
          <a:bodyPr/>
          <a:lstStyle/>
          <a:p>
            <a:fld id="{988FB0EF-771B-44F9-9581-8895BE7D2914}" type="slidenum">
              <a:rPr lang="en-US" smtClean="0"/>
              <a:t>53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really began with us investigating papers on PMC to help us recognize the interfaces for</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54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Demand Algorithm and PMC subsystems.</a:t>
            </a:r>
          </a:p>
        </p:txBody>
      </p:sp>
      <p:sp>
        <p:nvSpPr>
          <p:cNvPr id="4" name="Slide Number Placeholder 3"/>
          <p:cNvSpPr>
            <a:spLocks noGrp="1"/>
          </p:cNvSpPr>
          <p:nvPr>
            <p:ph type="sldNum" sz="quarter" idx="10"/>
          </p:nvPr>
        </p:nvSpPr>
        <p:spPr/>
        <p:txBody>
          <a:bodyPr/>
          <a:lstStyle/>
          <a:p>
            <a:fld id="{988FB0EF-771B-44F9-9581-8895BE7D2914}" type="slidenum">
              <a:rPr lang="en-US" smtClean="0"/>
              <a:t>55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see, 77% of people drive to work alone.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11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need for the various</a:t>
            </a:r>
            <a:r>
              <a:rPr lang="en-US" baseline="0" dirty="0"/>
              <a:t> subsystems, i.e. the </a:t>
            </a:r>
            <a:r>
              <a:rPr lang="en-US" dirty="0"/>
              <a:t>sensor, sensor filtering, and other blocks we showed</a:t>
            </a:r>
            <a:r>
              <a:rPr lang="en-US" baseline="0" dirty="0"/>
              <a:t> in the How It Works diagram, </a:t>
            </a:r>
            <a:r>
              <a:rPr lang="en-US" dirty="0"/>
              <a:t>all came out of examining use cases and doing a functional analysis. </a:t>
            </a:r>
          </a:p>
        </p:txBody>
      </p:sp>
      <p:sp>
        <p:nvSpPr>
          <p:cNvPr id="4" name="Slide Number Placeholder 3"/>
          <p:cNvSpPr>
            <a:spLocks noGrp="1"/>
          </p:cNvSpPr>
          <p:nvPr>
            <p:ph type="sldNum" sz="quarter" idx="10"/>
          </p:nvPr>
        </p:nvSpPr>
        <p:spPr/>
        <p:txBody>
          <a:bodyPr/>
          <a:lstStyle/>
          <a:p>
            <a:fld id="{988FB0EF-771B-44F9-9581-8895BE7D2914}" type="slidenum">
              <a:rPr lang="en-US" smtClean="0"/>
              <a:t>56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also identified a number of requirements that would need to be met, such as we needed</a:t>
            </a:r>
            <a:r>
              <a:rPr lang="en-US" baseline="0" dirty="0"/>
              <a:t> a max speed, weight limits, etc.</a:t>
            </a:r>
            <a:r>
              <a:rPr lang="en-US" dirty="0"/>
              <a:t> However we didn’t actually have the numbers behind them, so establishing these targets became</a:t>
            </a:r>
            <a:r>
              <a:rPr lang="en-US" baseline="0" dirty="0"/>
              <a:t> a top priority that we completed in early October</a:t>
            </a:r>
            <a:r>
              <a:rPr lang="en-US" dirty="0"/>
              <a:t>.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57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same time, as we were also </a:t>
            </a:r>
            <a:r>
              <a:rPr lang="en-US" baseline="0" dirty="0"/>
              <a:t>hungry to want to start to develop at least initial versions of the components, we saw that </a:t>
            </a:r>
            <a:r>
              <a:rPr lang="en-US" dirty="0"/>
              <a:t>the sensors didn’t have too many interface requirements from non-developed parts, i.e. they needed to connect to a bike</a:t>
            </a:r>
            <a:r>
              <a:rPr lang="en-US" baseline="0" dirty="0"/>
              <a:t> and we planned on purchasing the bike</a:t>
            </a:r>
            <a:r>
              <a:rPr lang="en-US" dirty="0"/>
              <a:t>. So we began by starting on the sensors and finding an initial a bike. </a:t>
            </a:r>
          </a:p>
          <a:p>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58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also were able to start programming the Demand Algorithm to run on the Atom using just place holder values for things like the max</a:t>
            </a:r>
            <a:r>
              <a:rPr lang="en-US" baseline="0" dirty="0"/>
              <a:t> speed, and weight limit for </a:t>
            </a:r>
            <a:r>
              <a:rPr lang="en-US" dirty="0"/>
              <a:t>the time being, just to test that the algorithm could work at least in simulation.</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59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Before we go into any depth on the Demand Algorithm and PMC, it’s important to understand where our requirement targets for these subsystems came from. As we knew a lot of our design decisions would stem from establishing our requirement targets, we wanted to flush those out early. Overall, the target system weight and speeds became two of the most critical ones so we’d like to discuss them now.</a:t>
            </a:r>
          </a:p>
        </p:txBody>
      </p:sp>
      <p:sp>
        <p:nvSpPr>
          <p:cNvPr id="4" name="Slide Number Placeholder 3"/>
          <p:cNvSpPr>
            <a:spLocks noGrp="1"/>
          </p:cNvSpPr>
          <p:nvPr>
            <p:ph type="sldNum" sz="quarter" idx="10"/>
          </p:nvPr>
        </p:nvSpPr>
        <p:spPr/>
        <p:txBody>
          <a:bodyPr/>
          <a:lstStyle/>
          <a:p>
            <a:fld id="{988FB0EF-771B-44F9-9581-8895BE7D2914}" type="slidenum">
              <a:rPr lang="en-US" smtClean="0"/>
              <a:t>60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the weight limit we allocated 225 </a:t>
            </a:r>
            <a:r>
              <a:rPr lang="en-US" baseline="0" dirty="0" err="1"/>
              <a:t>lbs</a:t>
            </a:r>
            <a:r>
              <a:rPr lang="en-US" baseline="0" dirty="0"/>
              <a:t> for the rider with clothes and safety equipment like a helmet which is about 30 </a:t>
            </a:r>
            <a:r>
              <a:rPr lang="en-US" baseline="0" dirty="0" err="1"/>
              <a:t>lbs</a:t>
            </a:r>
            <a:r>
              <a:rPr lang="en-US" baseline="0" dirty="0"/>
              <a:t> heavier than the average American male’s weight. Many bicycle riders may actually be lighter but that will only improve our performance and we should plan for our worst case. </a:t>
            </a:r>
          </a:p>
        </p:txBody>
      </p:sp>
      <p:sp>
        <p:nvSpPr>
          <p:cNvPr id="4" name="Slide Number Placeholder 3"/>
          <p:cNvSpPr>
            <a:spLocks noGrp="1"/>
          </p:cNvSpPr>
          <p:nvPr>
            <p:ph type="sldNum" sz="quarter" idx="10"/>
          </p:nvPr>
        </p:nvSpPr>
        <p:spPr/>
        <p:txBody>
          <a:bodyPr/>
          <a:lstStyle/>
          <a:p>
            <a:fld id="{988FB0EF-771B-44F9-9581-8895BE7D2914}" type="slidenum">
              <a:rPr lang="en-US" smtClean="0"/>
              <a:t>61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Cargo was determined as the weight of the heaviest backpack we found from students and professors in any of our classes and two bags of groceries from anyone willing to share their grocery weight with us and the scale we set up outside a local grocer – granted not a very technical test but it gave us a reasonable estimate.</a:t>
            </a:r>
          </a:p>
        </p:txBody>
      </p:sp>
      <p:sp>
        <p:nvSpPr>
          <p:cNvPr id="4" name="Slide Number Placeholder 3"/>
          <p:cNvSpPr>
            <a:spLocks noGrp="1"/>
          </p:cNvSpPr>
          <p:nvPr>
            <p:ph type="sldNum" sz="quarter" idx="10"/>
          </p:nvPr>
        </p:nvSpPr>
        <p:spPr/>
        <p:txBody>
          <a:bodyPr/>
          <a:lstStyle/>
          <a:p>
            <a:fld id="{988FB0EF-771B-44F9-9581-8895BE7D2914}" type="slidenum">
              <a:rPr lang="en-US" smtClean="0"/>
              <a:t>62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Considering we wanted a heavier duty bike to support our system, we looked at average mountain bike weights and a quick on-line search for batteries and motors used in electric bikes (within our expected price range) we came up with a 50 </a:t>
            </a:r>
            <a:r>
              <a:rPr lang="en-US" baseline="0" dirty="0" err="1"/>
              <a:t>lbs</a:t>
            </a:r>
            <a:r>
              <a:rPr lang="en-US" baseline="0" dirty="0"/>
              <a:t> total target, worst case estimate. </a:t>
            </a:r>
          </a:p>
        </p:txBody>
      </p:sp>
      <p:sp>
        <p:nvSpPr>
          <p:cNvPr id="4" name="Slide Number Placeholder 3"/>
          <p:cNvSpPr>
            <a:spLocks noGrp="1"/>
          </p:cNvSpPr>
          <p:nvPr>
            <p:ph type="sldNum" sz="quarter" idx="10"/>
          </p:nvPr>
        </p:nvSpPr>
        <p:spPr/>
        <p:txBody>
          <a:bodyPr/>
          <a:lstStyle/>
          <a:p>
            <a:fld id="{988FB0EF-771B-44F9-9581-8895BE7D2914}" type="slidenum">
              <a:rPr lang="en-US" smtClean="0"/>
              <a:t>63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sanity check we reviewed a variety of bikes and it is certainly possible to build lighter ones, like the 5 </a:t>
            </a:r>
            <a:r>
              <a:rPr lang="en-US" baseline="0" dirty="0" err="1"/>
              <a:t>lbs</a:t>
            </a:r>
            <a:r>
              <a:rPr lang="en-US" baseline="0" dirty="0"/>
              <a:t> Yeti ASR- 5 C, but they can be quite expensive. And when comparing the estimate to existing electric bicycles, we found our estimates to be reasonable </a:t>
            </a:r>
          </a:p>
        </p:txBody>
      </p:sp>
      <p:sp>
        <p:nvSpPr>
          <p:cNvPr id="4" name="Slide Number Placeholder 3"/>
          <p:cNvSpPr>
            <a:spLocks noGrp="1"/>
          </p:cNvSpPr>
          <p:nvPr>
            <p:ph type="sldNum" sz="quarter" idx="10"/>
          </p:nvPr>
        </p:nvSpPr>
        <p:spPr/>
        <p:txBody>
          <a:bodyPr/>
          <a:lstStyle/>
          <a:p>
            <a:fld id="{988FB0EF-771B-44F9-9581-8895BE7D2914}" type="slidenum">
              <a:rPr lang="en-US" smtClean="0"/>
              <a:t>64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found that there are significantly lighter systems that cost the same as some cars.</a:t>
            </a:r>
          </a:p>
        </p:txBody>
      </p:sp>
      <p:sp>
        <p:nvSpPr>
          <p:cNvPr id="4" name="Slide Number Placeholder 3"/>
          <p:cNvSpPr>
            <a:spLocks noGrp="1"/>
          </p:cNvSpPr>
          <p:nvPr>
            <p:ph type="sldNum" sz="quarter" idx="10"/>
          </p:nvPr>
        </p:nvSpPr>
        <p:spPr/>
        <p:txBody>
          <a:bodyPr/>
          <a:lstStyle/>
          <a:p>
            <a:fld id="{988FB0EF-771B-44F9-9581-8895BE7D2914}" type="slidenum">
              <a:rPr lang="en-US" smtClean="0"/>
              <a:t>65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when including car pooling and taxis nearly 88% rely on automobiles. </a:t>
            </a:r>
            <a:r>
              <a:rPr lang="en-US" dirty="0"/>
              <a:t>Interestingly,</a:t>
            </a:r>
            <a:r>
              <a:rPr lang="en-US" baseline="0" dirty="0"/>
              <a:t> bicycles in the US, despite being a major source of local transportation in other countries, </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12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All in all that made for a worst case weight estimate of 300 </a:t>
            </a:r>
            <a:r>
              <a:rPr lang="en-US" baseline="0" dirty="0" err="1"/>
              <a:t>lbs</a:t>
            </a:r>
            <a:r>
              <a:rPr lang="en-US" baseline="0" dirty="0"/>
              <a:t> for the total loaded system. In doing these weight calculations, we also recognized how much the weight could fluctuate – a light rider with no cargo vs. a fully loaded bike -- and since we anticipated that weight would affect the demand algorithm’s performance, we also decided to add some simple displacement sensors to the mountain bikes shocks to be able to estimate the system’s loaded weight.</a:t>
            </a:r>
          </a:p>
        </p:txBody>
      </p:sp>
      <p:sp>
        <p:nvSpPr>
          <p:cNvPr id="4" name="Slide Number Placeholder 3"/>
          <p:cNvSpPr>
            <a:spLocks noGrp="1"/>
          </p:cNvSpPr>
          <p:nvPr>
            <p:ph type="sldNum" sz="quarter" idx="10"/>
          </p:nvPr>
        </p:nvSpPr>
        <p:spPr/>
        <p:txBody>
          <a:bodyPr/>
          <a:lstStyle/>
          <a:p>
            <a:fld id="{988FB0EF-771B-44F9-9581-8895BE7D2914}" type="slidenum">
              <a:rPr lang="en-US" smtClean="0"/>
              <a:t>66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target speed,</a:t>
            </a:r>
            <a:r>
              <a:rPr lang="en-US" baseline="0" dirty="0"/>
              <a:t> we considered both the speed of current modes of transportation and an estimate of the average driver’s commuter speeds as you see here. </a:t>
            </a:r>
          </a:p>
        </p:txBody>
      </p:sp>
      <p:sp>
        <p:nvSpPr>
          <p:cNvPr id="4" name="Slide Number Placeholder 3"/>
          <p:cNvSpPr>
            <a:spLocks noGrp="1"/>
          </p:cNvSpPr>
          <p:nvPr>
            <p:ph type="sldNum" sz="quarter" idx="10"/>
          </p:nvPr>
        </p:nvSpPr>
        <p:spPr/>
        <p:txBody>
          <a:bodyPr/>
          <a:lstStyle/>
          <a:p>
            <a:fld id="{988FB0EF-771B-44F9-9581-8895BE7D2914}" type="slidenum">
              <a:rPr lang="en-US" smtClean="0"/>
              <a:t>67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40 mph driver estimate at the bottom does not include stops and may be actually be lower for urban commuters but it gives us a worst case to compare against.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Recognizing that the slower our system goes, the longer commute time we’ll be asking riders to endure, we wanted to go as fast as possible while remaining safe. Given the average bike rider’s speed, for many bike riders, 20 mph “feels” very fast. But as 20 mph also turns out to be the maximum speed by law for a motorized bicycle on level ground to still be considered a bicycle</a:t>
            </a:r>
          </a:p>
        </p:txBody>
      </p:sp>
      <p:sp>
        <p:nvSpPr>
          <p:cNvPr id="4" name="Slide Number Placeholder 3"/>
          <p:cNvSpPr>
            <a:spLocks noGrp="1"/>
          </p:cNvSpPr>
          <p:nvPr>
            <p:ph type="sldNum" sz="quarter" idx="10"/>
          </p:nvPr>
        </p:nvSpPr>
        <p:spPr/>
        <p:txBody>
          <a:bodyPr/>
          <a:lstStyle/>
          <a:p>
            <a:fld id="{988FB0EF-771B-44F9-9581-8895BE7D2914}" type="slidenum">
              <a:rPr lang="en-US" smtClean="0"/>
              <a:t>68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set our target max speed at 20 mph on level ground. And we decided we definitely wanted to remain as a bicycle, since the additional laws and crash-test safety requirements that come into play for going beyond being a bicycle were more than our team could realistically manage at this point. Perhaps one day, given this project’s success, we’ll pursue the scooter option but this is a far better and still meaningful target for us to pursue. </a:t>
            </a:r>
          </a:p>
        </p:txBody>
      </p:sp>
      <p:sp>
        <p:nvSpPr>
          <p:cNvPr id="4" name="Slide Number Placeholder 3"/>
          <p:cNvSpPr>
            <a:spLocks noGrp="1"/>
          </p:cNvSpPr>
          <p:nvPr>
            <p:ph type="sldNum" sz="quarter" idx="10"/>
          </p:nvPr>
        </p:nvSpPr>
        <p:spPr/>
        <p:txBody>
          <a:bodyPr/>
          <a:lstStyle/>
          <a:p>
            <a:fld id="{988FB0EF-771B-44F9-9581-8895BE7D2914}" type="slidenum">
              <a:rPr lang="en-US" smtClean="0"/>
              <a:t>69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Similarly we looked at the average commuter driving time which came from 2009 US Census data as 23 minutes, and as you may recall earlier in the presentation we stated that a most commuters find a commute time between 20-30 minutes acceptable. </a:t>
            </a:r>
          </a:p>
        </p:txBody>
      </p:sp>
      <p:sp>
        <p:nvSpPr>
          <p:cNvPr id="4" name="Slide Number Placeholder 3"/>
          <p:cNvSpPr>
            <a:spLocks noGrp="1"/>
          </p:cNvSpPr>
          <p:nvPr>
            <p:ph type="sldNum" sz="quarter" idx="10"/>
          </p:nvPr>
        </p:nvSpPr>
        <p:spPr/>
        <p:txBody>
          <a:bodyPr/>
          <a:lstStyle/>
          <a:p>
            <a:fld id="{988FB0EF-771B-44F9-9581-8895BE7D2914}" type="slidenum">
              <a:rPr lang="en-US" smtClean="0"/>
              <a:t>70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Similarly we looked at the average commuter driving time which came from 2009 US Census data as 23 minutes, and as you may recall earlier in the presentation we stated that a most commuters find a commute time between 20-30 minutes acceptable. Going at 20 mph though translates into an average commute time of about double the current average, which is beyond the normal acceptable range, but still may be okay for some users. </a:t>
            </a:r>
          </a:p>
        </p:txBody>
      </p:sp>
      <p:sp>
        <p:nvSpPr>
          <p:cNvPr id="4" name="Slide Number Placeholder 3"/>
          <p:cNvSpPr>
            <a:spLocks noGrp="1"/>
          </p:cNvSpPr>
          <p:nvPr>
            <p:ph type="sldNum" sz="quarter" idx="10"/>
          </p:nvPr>
        </p:nvSpPr>
        <p:spPr/>
        <p:txBody>
          <a:bodyPr/>
          <a:lstStyle/>
          <a:p>
            <a:fld id="{988FB0EF-771B-44F9-9581-8895BE7D2914}" type="slidenum">
              <a:rPr lang="en-US" smtClean="0"/>
              <a:t>71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However, you may also remember that 15% of Americans have less than a 10 minute commute which in a worst case using our bike</a:t>
            </a:r>
          </a:p>
        </p:txBody>
      </p:sp>
      <p:sp>
        <p:nvSpPr>
          <p:cNvPr id="4" name="Slide Number Placeholder 3"/>
          <p:cNvSpPr>
            <a:spLocks noGrp="1"/>
          </p:cNvSpPr>
          <p:nvPr>
            <p:ph type="sldNum" sz="quarter" idx="10"/>
          </p:nvPr>
        </p:nvSpPr>
        <p:spPr/>
        <p:txBody>
          <a:bodyPr/>
          <a:lstStyle/>
          <a:p>
            <a:fld id="{988FB0EF-771B-44F9-9581-8895BE7D2914}" type="slidenum">
              <a:rPr lang="en-US" smtClean="0"/>
              <a:t>72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double that commute time to 20 </a:t>
            </a:r>
            <a:r>
              <a:rPr lang="en-US" baseline="0" dirty="0" err="1"/>
              <a:t>mins</a:t>
            </a:r>
            <a:r>
              <a:rPr lang="en-US" baseline="0" dirty="0"/>
              <a:t>, that would still be less than the current average and certainly within the acceptable range. And if we could help get even 15% of Americans to start using our bikes instead of cars, we could have a significant effect on our national environmental impact.</a:t>
            </a:r>
          </a:p>
        </p:txBody>
      </p:sp>
      <p:sp>
        <p:nvSpPr>
          <p:cNvPr id="4" name="Slide Number Placeholder 3"/>
          <p:cNvSpPr>
            <a:spLocks noGrp="1"/>
          </p:cNvSpPr>
          <p:nvPr>
            <p:ph type="sldNum" sz="quarter" idx="10"/>
          </p:nvPr>
        </p:nvSpPr>
        <p:spPr/>
        <p:txBody>
          <a:bodyPr/>
          <a:lstStyle/>
          <a:p>
            <a:fld id="{988FB0EF-771B-44F9-9581-8895BE7D2914}" type="slidenum">
              <a:rPr lang="en-US" smtClean="0"/>
              <a:t>73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Ideally we would like to be able to maintain our max speed up slopes as well, which came up as a desired functionality out of our use case analysis, so we also investigated common street grades. </a:t>
            </a:r>
          </a:p>
        </p:txBody>
      </p:sp>
      <p:sp>
        <p:nvSpPr>
          <p:cNvPr id="4" name="Slide Number Placeholder 3"/>
          <p:cNvSpPr>
            <a:spLocks noGrp="1"/>
          </p:cNvSpPr>
          <p:nvPr>
            <p:ph type="sldNum" sz="quarter" idx="10"/>
          </p:nvPr>
        </p:nvSpPr>
        <p:spPr/>
        <p:txBody>
          <a:bodyPr/>
          <a:lstStyle/>
          <a:p>
            <a:fld id="{988FB0EF-771B-44F9-9581-8895BE7D2914}" type="slidenum">
              <a:rPr lang="en-US" smtClean="0"/>
              <a:t>74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Although the maximum grade of any road is about 37% (in Pittsburg), many towns keep there grade at 10% or less and hence we aim to meet all of the speed targets at a 10% slope, recognizing that the system may labor and not perform as well on steeper slopes, just as many cars do. And we will test our system at higher grades as well or at least at the highest grade we can find locally. </a:t>
            </a:r>
          </a:p>
          <a:p>
            <a:endParaRPr lang="en-US" baseline="0" dirty="0"/>
          </a:p>
          <a:p>
            <a:r>
              <a:rPr lang="en-US" baseline="0" dirty="0"/>
              <a:t>There were other requirements that we developed as well but as you’ll see in our presentation these ones perhaps had the largest influence on the design. </a:t>
            </a:r>
          </a:p>
        </p:txBody>
      </p:sp>
      <p:sp>
        <p:nvSpPr>
          <p:cNvPr id="4" name="Slide Number Placeholder 3"/>
          <p:cNvSpPr>
            <a:spLocks noGrp="1"/>
          </p:cNvSpPr>
          <p:nvPr>
            <p:ph type="sldNum" sz="quarter" idx="10"/>
          </p:nvPr>
        </p:nvSpPr>
        <p:spPr/>
        <p:txBody>
          <a:bodyPr/>
          <a:lstStyle/>
          <a:p>
            <a:fld id="{988FB0EF-771B-44F9-9581-8895BE7D2914}" type="slidenum">
              <a:rPr lang="en-US" smtClean="0"/>
              <a:t>75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only accounts for 0.4% of American commuters. Why is that?...</a:t>
            </a:r>
            <a:endParaRPr lang="en-US" dirty="0"/>
          </a:p>
        </p:txBody>
      </p:sp>
      <p:sp>
        <p:nvSpPr>
          <p:cNvPr id="4" name="Slide Number Placeholder 3"/>
          <p:cNvSpPr>
            <a:spLocks noGrp="1"/>
          </p:cNvSpPr>
          <p:nvPr>
            <p:ph type="sldNum" sz="quarter" idx="10"/>
          </p:nvPr>
        </p:nvSpPr>
        <p:spPr/>
        <p:txBody>
          <a:bodyPr/>
          <a:lstStyle/>
          <a:p>
            <a:fld id="{988FB0EF-771B-44F9-9581-8895BE7D2914}" type="slidenum">
              <a:rPr lang="en-US" smtClean="0"/>
              <a:t>13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Speaking of design influences, we also developed a set of performance measures that translated the user needs we presented earlier into objective quantified measures making use of the design guides provided on the Cup website. </a:t>
            </a:r>
          </a:p>
        </p:txBody>
      </p:sp>
      <p:sp>
        <p:nvSpPr>
          <p:cNvPr id="4" name="Slide Number Placeholder 3"/>
          <p:cNvSpPr>
            <a:spLocks noGrp="1"/>
          </p:cNvSpPr>
          <p:nvPr>
            <p:ph type="sldNum" sz="quarter" idx="10"/>
          </p:nvPr>
        </p:nvSpPr>
        <p:spPr/>
        <p:txBody>
          <a:bodyPr/>
          <a:lstStyle/>
          <a:p>
            <a:fld id="{988FB0EF-771B-44F9-9581-8895BE7D2914}" type="slidenum">
              <a:rPr lang="en-US" smtClean="0"/>
              <a:t>76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began with the initial set of measures shown here. To narrow our scope we recognized that our design would be more focused on the technology, and that we could try to optimize on performance measures like comfort and aesthetics once we had established the core technology. </a:t>
            </a:r>
          </a:p>
        </p:txBody>
      </p:sp>
      <p:sp>
        <p:nvSpPr>
          <p:cNvPr id="4" name="Slide Number Placeholder 3"/>
          <p:cNvSpPr>
            <a:spLocks noGrp="1"/>
          </p:cNvSpPr>
          <p:nvPr>
            <p:ph type="sldNum" sz="quarter" idx="10"/>
          </p:nvPr>
        </p:nvSpPr>
        <p:spPr/>
        <p:txBody>
          <a:bodyPr/>
          <a:lstStyle/>
          <a:p>
            <a:fld id="{988FB0EF-771B-44F9-9581-8895BE7D2914}" type="slidenum">
              <a:rPr lang="en-US" smtClean="0"/>
              <a:t>77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for now they would be outside of our scope.</a:t>
            </a:r>
          </a:p>
          <a:p>
            <a:endParaRPr lang="en-US" baseline="0" dirty="0"/>
          </a:p>
          <a:p>
            <a:r>
              <a:rPr lang="en-US" baseline="0" dirty="0"/>
              <a:t>However, when we began to determine weights for these measures, we quickly realized that the weights can be significantly different for different segments of the population. Yes, some general trends such as the needs for transportation and costs were commonly the most important measures, but there are reasons that not everyone drives a truck or a Fiat. So instead we focused in on what would be the key ones that commuters who might consider a bike would be interested in. </a:t>
            </a:r>
          </a:p>
        </p:txBody>
      </p:sp>
      <p:sp>
        <p:nvSpPr>
          <p:cNvPr id="4" name="Slide Number Placeholder 3"/>
          <p:cNvSpPr>
            <a:spLocks noGrp="1"/>
          </p:cNvSpPr>
          <p:nvPr>
            <p:ph type="sldNum" sz="quarter" idx="10"/>
          </p:nvPr>
        </p:nvSpPr>
        <p:spPr/>
        <p:txBody>
          <a:bodyPr/>
          <a:lstStyle/>
          <a:p>
            <a:fld id="{988FB0EF-771B-44F9-9581-8895BE7D2914}" type="slidenum">
              <a:rPr lang="en-US" smtClean="0"/>
              <a:t>78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Combining the Commuter needs, our Subsystem Breakdown, and Requirement targets we determined some of the primary performance metrics that any bike solution, not just the Synergy Bike, but any bike motorized or otherwise should be evaluated on.  </a:t>
            </a:r>
          </a:p>
        </p:txBody>
      </p:sp>
      <p:sp>
        <p:nvSpPr>
          <p:cNvPr id="4" name="Slide Number Placeholder 3"/>
          <p:cNvSpPr>
            <a:spLocks noGrp="1"/>
          </p:cNvSpPr>
          <p:nvPr>
            <p:ph type="sldNum" sz="quarter" idx="10"/>
          </p:nvPr>
        </p:nvSpPr>
        <p:spPr/>
        <p:txBody>
          <a:bodyPr/>
          <a:lstStyle/>
          <a:p>
            <a:fld id="{988FB0EF-771B-44F9-9581-8895BE7D2914}" type="slidenum">
              <a:rPr lang="en-US" smtClean="0"/>
              <a:t>79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Following from the requirements we showed earlier, Cargo / Rider Weight limit was one of the first as this will also effect the range of users and usefulness of the bike to those users. </a:t>
            </a:r>
          </a:p>
        </p:txBody>
      </p:sp>
      <p:sp>
        <p:nvSpPr>
          <p:cNvPr id="4" name="Slide Number Placeholder 3"/>
          <p:cNvSpPr>
            <a:spLocks noGrp="1"/>
          </p:cNvSpPr>
          <p:nvPr>
            <p:ph type="sldNum" sz="quarter" idx="10"/>
          </p:nvPr>
        </p:nvSpPr>
        <p:spPr/>
        <p:txBody>
          <a:bodyPr/>
          <a:lstStyle/>
          <a:p>
            <a:fld id="{988FB0EF-771B-44F9-9581-8895BE7D2914}" type="slidenum">
              <a:rPr lang="en-US" smtClean="0"/>
              <a:t>80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is the Peak Output which will be measured as a power value but can be directly related to more relatable terms of the bike’s max speed, the max incline that the bike can maintain this speed, and the effect this will have on the rider’s commuter time. </a:t>
            </a:r>
          </a:p>
          <a:p>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81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We’ve also included Vehicle Weight as a tracked performance criteria but it’s effects are largely already captured as a trade-off between the vehicle weight and the cargo / rider weight limit as the lighter the bike the more the cargo &amp; rider weight it may be able to support and maintain the same speed. Some bike riders do care significantly about the weight of their bike as they like to be able to carry it perhaps up to their apartment, but only assigned this a low weight because most riders won’t care if its light if it can’t perform the other functions well. </a:t>
            </a:r>
          </a:p>
        </p:txBody>
      </p:sp>
      <p:sp>
        <p:nvSpPr>
          <p:cNvPr id="4" name="Slide Number Placeholder 3"/>
          <p:cNvSpPr>
            <a:spLocks noGrp="1"/>
          </p:cNvSpPr>
          <p:nvPr>
            <p:ph type="sldNum" sz="quarter" idx="10"/>
          </p:nvPr>
        </p:nvSpPr>
        <p:spPr/>
        <p:txBody>
          <a:bodyPr/>
          <a:lstStyle/>
          <a:p>
            <a:fld id="{988FB0EF-771B-44F9-9581-8895BE7D2914}" type="slidenum">
              <a:rPr lang="en-US" smtClean="0"/>
              <a:t>82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How far the user could travel and how much effort they had to expend were also important criteria</a:t>
            </a:r>
          </a:p>
        </p:txBody>
      </p:sp>
      <p:sp>
        <p:nvSpPr>
          <p:cNvPr id="4" name="Slide Number Placeholder 3"/>
          <p:cNvSpPr>
            <a:spLocks noGrp="1"/>
          </p:cNvSpPr>
          <p:nvPr>
            <p:ph type="sldNum" sz="quarter" idx="10"/>
          </p:nvPr>
        </p:nvSpPr>
        <p:spPr/>
        <p:txBody>
          <a:bodyPr/>
          <a:lstStyle/>
          <a:p>
            <a:fld id="{988FB0EF-771B-44F9-9581-8895BE7D2914}" type="slidenum">
              <a:rPr lang="en-US" smtClean="0"/>
              <a:t>83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as some users may be attracted to the Synergy bike for environmental reasons, we also included a metric for that, which will largely be influenced by material selection, including the selection of the batteries. </a:t>
            </a:r>
          </a:p>
        </p:txBody>
      </p:sp>
      <p:sp>
        <p:nvSpPr>
          <p:cNvPr id="4" name="Slide Number Placeholder 3"/>
          <p:cNvSpPr>
            <a:spLocks noGrp="1"/>
          </p:cNvSpPr>
          <p:nvPr>
            <p:ph type="sldNum" sz="quarter" idx="10"/>
          </p:nvPr>
        </p:nvSpPr>
        <p:spPr/>
        <p:txBody>
          <a:bodyPr/>
          <a:lstStyle/>
          <a:p>
            <a:fld id="{988FB0EF-771B-44F9-9581-8895BE7D2914}" type="slidenum">
              <a:rPr lang="en-US" smtClean="0"/>
              <a:t>84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Other performance criteria we’ll be tracking are the Reliability of the overall anticipated Mean Time Between Failure for at least the novel technology components. And Maintenance with regards to how often and costly it is to maintain and/or repair.  </a:t>
            </a:r>
          </a:p>
        </p:txBody>
      </p:sp>
      <p:sp>
        <p:nvSpPr>
          <p:cNvPr id="4" name="Slide Number Placeholder 3"/>
          <p:cNvSpPr>
            <a:spLocks noGrp="1"/>
          </p:cNvSpPr>
          <p:nvPr>
            <p:ph type="sldNum" sz="quarter" idx="10"/>
          </p:nvPr>
        </p:nvSpPr>
        <p:spPr/>
        <p:txBody>
          <a:bodyPr/>
          <a:lstStyle/>
          <a:p>
            <a:fld id="{988FB0EF-771B-44F9-9581-8895BE7D2914}" type="slidenum">
              <a:rPr lang="en-US" smtClean="0"/>
              <a:t>85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let’s consider commuter’s needs. Commuters </a:t>
            </a:r>
            <a:r>
              <a:rPr lang="en-US" baseline="0" dirty="0"/>
              <a:t>primarily </a:t>
            </a:r>
            <a:r>
              <a:rPr lang="en-US" dirty="0"/>
              <a:t>care</a:t>
            </a:r>
            <a:r>
              <a:rPr lang="en-US" baseline="0" dirty="0"/>
              <a:t> about</a:t>
            </a:r>
          </a:p>
        </p:txBody>
      </p:sp>
      <p:sp>
        <p:nvSpPr>
          <p:cNvPr id="4" name="Slide Number Placeholder 3"/>
          <p:cNvSpPr>
            <a:spLocks noGrp="1"/>
          </p:cNvSpPr>
          <p:nvPr>
            <p:ph type="sldNum" sz="quarter" idx="10"/>
          </p:nvPr>
        </p:nvSpPr>
        <p:spPr/>
        <p:txBody>
          <a:bodyPr/>
          <a:lstStyle/>
          <a:p>
            <a:fld id="{988FB0EF-771B-44F9-9581-8895BE7D2914}" type="slidenum">
              <a:rPr lang="en-US" smtClean="0"/>
              <a:t>14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Cost is given the highest weight and should perhaps be given a higher weight still to represent what eventual customers want most likely but as we’re focused mostly on creating the first prototype we do want to be very conscious that costs are important but at the same time we’ll focus more on getting the technology to work with the hopes of optimizing the design for cost purposes later on. </a:t>
            </a:r>
          </a:p>
        </p:txBody>
      </p:sp>
      <p:sp>
        <p:nvSpPr>
          <p:cNvPr id="4" name="Slide Number Placeholder 3"/>
          <p:cNvSpPr>
            <a:spLocks noGrp="1"/>
          </p:cNvSpPr>
          <p:nvPr>
            <p:ph type="sldNum" sz="quarter" idx="10"/>
          </p:nvPr>
        </p:nvSpPr>
        <p:spPr/>
        <p:txBody>
          <a:bodyPr/>
          <a:lstStyle/>
          <a:p>
            <a:fld id="{988FB0EF-771B-44F9-9581-8895BE7D2914}" type="slidenum">
              <a:rPr lang="en-US" smtClean="0"/>
              <a:t>86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Why is safety crossed off? Safety is not included as a performance measure. Although safety is certainly important there’s little this innovation does to improve bike safety. Therefore we made safety into a minimum requirement that we do not induce any safety concerns that are not already found in a bicycle. The same thing was also done for similar potential criteria such as being “street legal”. </a:t>
            </a:r>
          </a:p>
        </p:txBody>
      </p:sp>
      <p:sp>
        <p:nvSpPr>
          <p:cNvPr id="4" name="Slide Number Placeholder 3"/>
          <p:cNvSpPr>
            <a:spLocks noGrp="1"/>
          </p:cNvSpPr>
          <p:nvPr>
            <p:ph type="sldNum" sz="quarter" idx="10"/>
          </p:nvPr>
        </p:nvSpPr>
        <p:spPr/>
        <p:txBody>
          <a:bodyPr/>
          <a:lstStyle/>
          <a:p>
            <a:fld id="{988FB0EF-771B-44F9-9581-8895BE7D2914}" type="slidenum">
              <a:rPr lang="en-US" smtClean="0"/>
              <a:t>87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Delving into this further, we mapped the bike’s performance measures from the previous slide into the engineering characteristics we had control over, </a:t>
            </a:r>
          </a:p>
        </p:txBody>
      </p:sp>
      <p:sp>
        <p:nvSpPr>
          <p:cNvPr id="4" name="Slide Number Placeholder 3"/>
          <p:cNvSpPr>
            <a:spLocks noGrp="1"/>
          </p:cNvSpPr>
          <p:nvPr>
            <p:ph type="sldNum" sz="quarter" idx="10"/>
          </p:nvPr>
        </p:nvSpPr>
        <p:spPr/>
        <p:txBody>
          <a:bodyPr/>
          <a:lstStyle/>
          <a:p>
            <a:fld id="{988FB0EF-771B-44F9-9581-8895BE7D2914}" type="slidenum">
              <a:rPr lang="en-US" smtClean="0"/>
              <a:t>88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many of which are shown here. </a:t>
            </a:r>
          </a:p>
        </p:txBody>
      </p:sp>
      <p:sp>
        <p:nvSpPr>
          <p:cNvPr id="4" name="Slide Number Placeholder 3"/>
          <p:cNvSpPr>
            <a:spLocks noGrp="1"/>
          </p:cNvSpPr>
          <p:nvPr>
            <p:ph type="sldNum" sz="quarter" idx="10"/>
          </p:nvPr>
        </p:nvSpPr>
        <p:spPr/>
        <p:txBody>
          <a:bodyPr/>
          <a:lstStyle/>
          <a:p>
            <a:fld id="{988FB0EF-771B-44F9-9581-8895BE7D2914}" type="slidenum">
              <a:rPr lang="en-US" smtClean="0"/>
              <a:t>89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doing so we also recognized important trade-offs such as reducing battery weight can affect battery capacity and which in turn can reduce the Range performance criteria but improve the Vehicle Weight performance criteria. </a:t>
            </a:r>
          </a:p>
          <a:p>
            <a:endParaRPr lang="en-US" baseline="0" dirty="0"/>
          </a:p>
          <a:p>
            <a:r>
              <a:rPr lang="en-US" baseline="0" dirty="0"/>
              <a:t>There are other technical performance measures that we are considering and we will most likely add to this list as we continue our development. However, once we saw how the engineering characteristics that we had control over mapped back to the performance criteria the end user cared about, we felt were in a good position to start make informed decisions in our design. </a:t>
            </a:r>
          </a:p>
        </p:txBody>
      </p:sp>
      <p:sp>
        <p:nvSpPr>
          <p:cNvPr id="4" name="Slide Number Placeholder 3"/>
          <p:cNvSpPr>
            <a:spLocks noGrp="1"/>
          </p:cNvSpPr>
          <p:nvPr>
            <p:ph type="sldNum" sz="quarter" idx="10"/>
          </p:nvPr>
        </p:nvSpPr>
        <p:spPr/>
        <p:txBody>
          <a:bodyPr/>
          <a:lstStyle/>
          <a:p>
            <a:fld id="{988FB0EF-771B-44F9-9581-8895BE7D2914}" type="slidenum">
              <a:rPr lang="en-US" smtClean="0"/>
              <a:t>90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investigation into the performance metrics proved to be very valuable for our project planning as well – helping us to focus our efforts on the parts of the project that would have the greatest influence on how the project’s value would be evaluated. </a:t>
            </a:r>
          </a:p>
          <a:p>
            <a:endParaRPr lang="en-US" b="1"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91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Following from where we left off before,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b="1"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92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recognized that the PMC directly and greatly affected the Peak Output, Duration and Range, User Effort performance criteria, and even indirectly the Vehicle Weight and hence the Cargo and Rider Weight -- the more effective the PMC, the fewer the batteries we might need and the more cargo we could carry while staying within our requirements. Looking across all of the performance criteria, having the PMC function properly affects at least 45% of the system performance metrics directly and 60% overall, not counting the secondary effects on cost it might have. Therefore, we decided to focus our efforts on the PMC early on.</a:t>
            </a:r>
          </a:p>
          <a:p>
            <a:endParaRPr lang="en-US" baseline="0" dirty="0"/>
          </a:p>
          <a:p>
            <a:r>
              <a:rPr lang="en-US" baseline="0" dirty="0"/>
              <a:t>This was tough for us to do at first because honestly we were far more comfortable with other aspects such as programming the demand algorithm.  But we decided to only create the demand algorithm interfaces at first so we can feed the PMC any test cases we wanted. The PMC was also the most novel aspect of our system and therefore any information to help prove its validity during a review like this one, even the simplest tests, would be far better than nothing. </a:t>
            </a:r>
          </a:p>
          <a:p>
            <a:endParaRPr lang="en-US" baseline="0" dirty="0"/>
          </a:p>
          <a:p>
            <a:r>
              <a:rPr lang="en-US" baseline="0" dirty="0"/>
              <a:t>We’ll show some of those tests later but overall beginning with the PMC helped us recognize issues early on while there was still time to address them effectively. More so, in the development of the PMC we’ve determined there are better ways to implement the  demand algorithm for our particular situation than we first thought. So by starting with the PMC we also prevented potential re-work we might have had to do if we started with the demand algorithm. Plus its easier to adjust the design of the parts that we are most comfortable with, like the demand algorithm, to meet the needs of the PMC, then to do the opposite. </a:t>
            </a:r>
          </a:p>
        </p:txBody>
      </p:sp>
      <p:sp>
        <p:nvSpPr>
          <p:cNvPr id="4" name="Slide Number Placeholder 3"/>
          <p:cNvSpPr>
            <a:spLocks noGrp="1"/>
          </p:cNvSpPr>
          <p:nvPr>
            <p:ph type="sldNum" sz="quarter" idx="10"/>
          </p:nvPr>
        </p:nvSpPr>
        <p:spPr/>
        <p:txBody>
          <a:bodyPr/>
          <a:lstStyle/>
          <a:p>
            <a:fld id="{988FB0EF-771B-44F9-9581-8895BE7D2914}" type="slidenum">
              <a:rPr lang="en-US" smtClean="0"/>
              <a:t>93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Taking a look at our engineering characteristics we also saw that the motor and generator were a key combined subsystem and as motor lead times can also be quite significant, sometimes taking well over a month for them to come in once ordered, we decided that was something the team could work on in parallel to PMC. As will be shown in the next slide, based upon the Requirement Target Values we discussed earlier we selected a </a:t>
            </a:r>
            <a:r>
              <a:rPr lang="en-US" baseline="0" dirty="0" err="1"/>
              <a:t>Maxon</a:t>
            </a:r>
            <a:r>
              <a:rPr lang="en-US" baseline="0" dirty="0"/>
              <a:t> motor and motor controller, and a generator we found was being developed by another lab here on campus.  </a:t>
            </a:r>
            <a:endParaRPr lang="en-US" b="1"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94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then cascaded to a number of other tasks that could be performed in parallel while the PMC was being developed, </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b="1"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95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that they want to get where they’re going fast. </a:t>
            </a:r>
          </a:p>
        </p:txBody>
      </p:sp>
      <p:sp>
        <p:nvSpPr>
          <p:cNvPr id="4" name="Slide Number Placeholder 3"/>
          <p:cNvSpPr>
            <a:spLocks noGrp="1"/>
          </p:cNvSpPr>
          <p:nvPr>
            <p:ph type="sldNum" sz="quarter" idx="10"/>
          </p:nvPr>
        </p:nvSpPr>
        <p:spPr/>
        <p:txBody>
          <a:bodyPr/>
          <a:lstStyle/>
          <a:p>
            <a:fld id="{988FB0EF-771B-44F9-9581-8895BE7D2914}" type="slidenum">
              <a:rPr lang="en-US" smtClean="0"/>
              <a:t>15</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including formalizing the test cases that we would be evaluating at least our initial performance against. </a:t>
            </a:r>
            <a:endParaRPr lang="en-US" b="1"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96</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all of this culminated with significant subsystem testing and of course, solid documentation. </a:t>
            </a:r>
            <a:endParaRPr lang="en-US" b="1"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97</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Throughout our design process there were a number of decisions to be made and the selection of our Motor gives an idea of how we made a lot of our decisions. The motor is a particularly good one to discuss as it also demonstrates how we handled interfaces with outside groups. </a:t>
            </a:r>
          </a:p>
        </p:txBody>
      </p:sp>
      <p:sp>
        <p:nvSpPr>
          <p:cNvPr id="4" name="Slide Number Placeholder 3"/>
          <p:cNvSpPr>
            <a:spLocks noGrp="1"/>
          </p:cNvSpPr>
          <p:nvPr>
            <p:ph type="sldNum" sz="quarter" idx="10"/>
          </p:nvPr>
        </p:nvSpPr>
        <p:spPr/>
        <p:txBody>
          <a:bodyPr/>
          <a:lstStyle/>
          <a:p>
            <a:fld id="{988FB0EF-771B-44F9-9581-8895BE7D2914}" type="slidenum">
              <a:rPr lang="en-US" smtClean="0"/>
              <a:t>98</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key interface with the motor in our design is the generator. And the generator we wanted to use for our project was a special one being designed by another group at our college. Aside from being free for us to use, it was expected to have a higher efficiency than most similarly sized generators. However, it did impose some additional requirements, and so we came up with the following set</a:t>
            </a:r>
          </a:p>
        </p:txBody>
      </p:sp>
      <p:sp>
        <p:nvSpPr>
          <p:cNvPr id="4" name="Slide Number Placeholder 3"/>
          <p:cNvSpPr>
            <a:spLocks noGrp="1"/>
          </p:cNvSpPr>
          <p:nvPr>
            <p:ph type="sldNum" sz="quarter" idx="10"/>
          </p:nvPr>
        </p:nvSpPr>
        <p:spPr/>
        <p:txBody>
          <a:bodyPr/>
          <a:lstStyle/>
          <a:p>
            <a:fld id="{988FB0EF-771B-44F9-9581-8895BE7D2914}" type="slidenum">
              <a:rPr lang="en-US" smtClean="0"/>
              <a:t>99</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evaluate any motor we might use both representing what we cared about and what our generator suppliers required. Like any outside group or customer you have to work with, as we made changes to our design, we repeatedly checked how these changes might influence our interfaces. To organize our thoughts, and based upon the Decision Matrix guide on the competition website,</a:t>
            </a:r>
          </a:p>
        </p:txBody>
      </p:sp>
      <p:sp>
        <p:nvSpPr>
          <p:cNvPr id="4" name="Slide Number Placeholder 3"/>
          <p:cNvSpPr>
            <a:spLocks noGrp="1"/>
          </p:cNvSpPr>
          <p:nvPr>
            <p:ph type="sldNum" sz="quarter" idx="10"/>
          </p:nvPr>
        </p:nvSpPr>
        <p:spPr/>
        <p:txBody>
          <a:bodyPr/>
          <a:lstStyle/>
          <a:p>
            <a:fld id="{988FB0EF-771B-44F9-9581-8895BE7D2914}" type="slidenum">
              <a:rPr lang="en-US" smtClean="0"/>
              <a:t>100</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were able to evaluate a number of options against our design criteria as shown here. </a:t>
            </a:r>
          </a:p>
        </p:txBody>
      </p:sp>
      <p:sp>
        <p:nvSpPr>
          <p:cNvPr id="4" name="Slide Number Placeholder 3"/>
          <p:cNvSpPr>
            <a:spLocks noGrp="1"/>
          </p:cNvSpPr>
          <p:nvPr>
            <p:ph type="sldNum" sz="quarter" idx="10"/>
          </p:nvPr>
        </p:nvSpPr>
        <p:spPr/>
        <p:txBody>
          <a:bodyPr/>
          <a:lstStyle/>
          <a:p>
            <a:fld id="{988FB0EF-771B-44F9-9581-8895BE7D2914}" type="slidenum">
              <a:rPr lang="en-US" smtClean="0"/>
              <a:t>101</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weights chosen also reflected how we handled our performance metrics weights discussed earlier but also took into consideration needs of the generator group</a:t>
            </a:r>
          </a:p>
        </p:txBody>
      </p:sp>
      <p:sp>
        <p:nvSpPr>
          <p:cNvPr id="4" name="Slide Number Placeholder 3"/>
          <p:cNvSpPr>
            <a:spLocks noGrp="1"/>
          </p:cNvSpPr>
          <p:nvPr>
            <p:ph type="sldNum" sz="quarter" idx="10"/>
          </p:nvPr>
        </p:nvSpPr>
        <p:spPr/>
        <p:txBody>
          <a:bodyPr/>
          <a:lstStyle/>
          <a:p>
            <a:fld id="{988FB0EF-771B-44F9-9581-8895BE7D2914}" type="slidenum">
              <a:rPr lang="en-US" smtClean="0"/>
              <a:t>102</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that </a:t>
            </a:r>
            <a:r>
              <a:rPr lang="en-US" i="0" dirty="0"/>
              <a:t>the weights selected</a:t>
            </a:r>
            <a:r>
              <a:rPr lang="en-US" i="0" baseline="0" dirty="0"/>
              <a:t> here assume </a:t>
            </a:r>
            <a:r>
              <a:rPr lang="en-US" i="0" dirty="0"/>
              <a:t>that the options’ criteria values are within the minimum / maximum allowable values. Otherwise the option was rejected earlier and did not make it to this Decision Matrix stage.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103</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t>Using tools like this really</a:t>
            </a:r>
            <a:r>
              <a:rPr lang="en-US" i="0" baseline="0" dirty="0"/>
              <a:t> aided the team in coming to a consensus on our design decisions and helped verify that our motor would work with all of its interfaces.</a:t>
            </a:r>
            <a:endParaRPr lang="en-US" i="0" dirty="0"/>
          </a:p>
        </p:txBody>
      </p:sp>
      <p:sp>
        <p:nvSpPr>
          <p:cNvPr id="4" name="Slide Number Placeholder 3"/>
          <p:cNvSpPr>
            <a:spLocks noGrp="1"/>
          </p:cNvSpPr>
          <p:nvPr>
            <p:ph type="sldNum" sz="quarter" idx="10"/>
          </p:nvPr>
        </p:nvSpPr>
        <p:spPr/>
        <p:txBody>
          <a:bodyPr/>
          <a:lstStyle/>
          <a:p>
            <a:fld id="{988FB0EF-771B-44F9-9581-8895BE7D2914}" type="slidenum">
              <a:rPr lang="en-US" smtClean="0"/>
              <a:t>104</a:t>
            </a:fld>
            <a:endParaRPr lang="en-US"/>
          </a:p>
        </p:txBody>
      </p:sp>
    </p:spTree>
    <p:extLst>
      <p:ext uri="{BB962C8B-B14F-4D97-AF65-F5344CB8AC3E}">
        <p14:creationId xmlns:p14="http://schemas.microsoft.com/office/powerpoint/2010/main" val="176580973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You’ll</a:t>
            </a:r>
            <a:r>
              <a:rPr lang="en-US" i="0" baseline="0" dirty="0"/>
              <a:t> notice that we selected a motor and gearbox combination that required more time to deliver than hoped for, but knowing which motor would be used and that motor’s specs allowed us to more forward on other parts of the design. Additionally, we left time in our schedule to test major components upon their arrival to ensure they performed as their data sheets stated. We also left time that should the motor not perform as expected, or if the requirements for the motor interfaces were to change, we were well prepared to make a substitution for one of the other motors that had a faster delivery time.  </a:t>
            </a:r>
            <a:endParaRPr lang="en-US" baseline="0" dirty="0"/>
          </a:p>
        </p:txBody>
      </p:sp>
      <p:sp>
        <p:nvSpPr>
          <p:cNvPr id="4" name="Slide Number Placeholder 3"/>
          <p:cNvSpPr>
            <a:spLocks noGrp="1"/>
          </p:cNvSpPr>
          <p:nvPr>
            <p:ph type="sldNum" sz="quarter" idx="10"/>
          </p:nvPr>
        </p:nvSpPr>
        <p:spPr/>
        <p:txBody>
          <a:bodyPr/>
          <a:lstStyle/>
          <a:p>
            <a:fld id="{988FB0EF-771B-44F9-9581-8895BE7D2914}" type="slidenum">
              <a:rPr lang="en-US" smtClean="0"/>
              <a:t>105</a:t>
            </a:fld>
            <a:endParaRPr lang="en-US"/>
          </a:p>
        </p:txBody>
      </p:sp>
    </p:spTree>
    <p:extLst>
      <p:ext uri="{BB962C8B-B14F-4D97-AF65-F5344CB8AC3E}">
        <p14:creationId xmlns:p14="http://schemas.microsoft.com/office/powerpoint/2010/main" val="176580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1B1B02-4CC5-459C-BF83-E16F501768F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263425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1B1B02-4CC5-459C-BF83-E16F501768F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84184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1B1B02-4CC5-459C-BF83-E16F501768F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2076230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5678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9378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3987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7524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496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2909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grpSp>
        <p:nvGrpSpPr>
          <p:cNvPr id="5" name="Group 3"/>
          <p:cNvGrpSpPr>
            <a:grpSpLocks/>
          </p:cNvGrpSpPr>
          <p:nvPr userDrawn="1"/>
        </p:nvGrpSpPr>
        <p:grpSpPr bwMode="auto">
          <a:xfrm>
            <a:off x="0" y="0"/>
            <a:ext cx="9144000" cy="6858000"/>
            <a:chOff x="0" y="0"/>
            <a:chExt cx="5760" cy="4320"/>
          </a:xfrm>
        </p:grpSpPr>
        <p:pic>
          <p:nvPicPr>
            <p:cNvPr id="6" name="Picture 4" descr="C:\Documents and Settings\David\My Documents\My Pictures\Cornell_Logo\Big_CornellLogo_Big_Simple_Grey_Grey10.jpg"/>
            <p:cNvPicPr>
              <a:picLocks noChangeAspect="1" noChangeArrowheads="1"/>
            </p:cNvPicPr>
            <p:nvPr/>
          </p:nvPicPr>
          <p:blipFill>
            <a:blip r:embed="rId2" cstate="print"/>
            <a:srcRect l="6250" b="14999"/>
            <a:stretch>
              <a:fillRect/>
            </a:stretch>
          </p:blipFill>
          <p:spPr bwMode="auto">
            <a:xfrm>
              <a:off x="0" y="240"/>
              <a:ext cx="5760" cy="4080"/>
            </a:xfrm>
            <a:prstGeom prst="rect">
              <a:avLst/>
            </a:prstGeom>
            <a:noFill/>
          </p:spPr>
        </p:pic>
        <p:sp>
          <p:nvSpPr>
            <p:cNvPr id="7" name="Rectangle 5"/>
            <p:cNvSpPr>
              <a:spLocks noChangeArrowheads="1"/>
            </p:cNvSpPr>
            <p:nvPr/>
          </p:nvSpPr>
          <p:spPr bwMode="auto">
            <a:xfrm>
              <a:off x="0" y="0"/>
              <a:ext cx="5760" cy="480"/>
            </a:xfrm>
            <a:prstGeom prst="rect">
              <a:avLst/>
            </a:prstGeom>
            <a:solidFill>
              <a:srgbClr val="B31B1A"/>
            </a:solidFill>
            <a:ln w="9525">
              <a:noFill/>
              <a:miter lim="800000"/>
              <a:headEnd/>
              <a:tailEnd/>
            </a:ln>
            <a:effectLst/>
          </p:spPr>
          <p:txBody>
            <a:bodyPr wrap="none" anchor="ctr"/>
            <a:lstStyle/>
            <a:p>
              <a:r>
                <a:rPr lang="en-US" dirty="0">
                  <a:solidFill>
                    <a:prstClr val="black"/>
                  </a:solidFill>
                </a:rPr>
                <a:t>V</a:t>
              </a:r>
            </a:p>
          </p:txBody>
        </p:sp>
        <p:pic>
          <p:nvPicPr>
            <p:cNvPr id="8" name="Picture 6" descr="C:\Documents and Settings\David\My Documents\My Pictures\Cornell_Logo\Cornell_Little_Red_Logo.jpg"/>
            <p:cNvPicPr>
              <a:picLocks noChangeAspect="1" noChangeArrowheads="1"/>
            </p:cNvPicPr>
            <p:nvPr/>
          </p:nvPicPr>
          <p:blipFill>
            <a:blip r:embed="rId3" cstate="print"/>
            <a:srcRect/>
            <a:stretch>
              <a:fillRect/>
            </a:stretch>
          </p:blipFill>
          <p:spPr bwMode="auto">
            <a:xfrm>
              <a:off x="48" y="22"/>
              <a:ext cx="480" cy="440"/>
            </a:xfrm>
            <a:prstGeom prst="rect">
              <a:avLst/>
            </a:prstGeom>
            <a:noFill/>
          </p:spPr>
        </p:pic>
      </p:grpSp>
    </p:spTree>
    <p:extLst>
      <p:ext uri="{BB962C8B-B14F-4D97-AF65-F5344CB8AC3E}">
        <p14:creationId xmlns:p14="http://schemas.microsoft.com/office/powerpoint/2010/main" val="1262109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311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1B1B02-4CC5-459C-BF83-E16F501768F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3515162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5174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117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8288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865335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636171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85487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02535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7430178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403578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B1B02-4CC5-459C-BF83-E16F501768F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62716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1B1B02-4CC5-459C-BF83-E16F501768F4}"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377556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1B1B02-4CC5-459C-BF83-E16F501768F4}"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317826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1B1B02-4CC5-459C-BF83-E16F501768F4}"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82719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B1B02-4CC5-459C-BF83-E16F501768F4}"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348237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B1B02-4CC5-459C-BF83-E16F501768F4}"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29771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B1B02-4CC5-459C-BF83-E16F501768F4}"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3F71F-2F01-4C20-9EED-17863DFFD73D}" type="slidenum">
              <a:rPr lang="en-US" smtClean="0"/>
              <a:t>‹#›</a:t>
            </a:fld>
            <a:endParaRPr lang="en-US"/>
          </a:p>
        </p:txBody>
      </p:sp>
    </p:spTree>
    <p:extLst>
      <p:ext uri="{BB962C8B-B14F-4D97-AF65-F5344CB8AC3E}">
        <p14:creationId xmlns:p14="http://schemas.microsoft.com/office/powerpoint/2010/main" val="283711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B1B02-4CC5-459C-BF83-E16F501768F4}" type="datetimeFigureOut">
              <a:rPr lang="en-US" smtClean="0"/>
              <a:t>9/24/2019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3F71F-2F01-4C20-9EED-17863DFFD73D}" type="slidenum">
              <a:rPr lang="en-US" smtClean="0"/>
              <a:t>‹#›</a:t>
            </a:fld>
            <a:endParaRPr lang="en-US"/>
          </a:p>
        </p:txBody>
      </p:sp>
    </p:spTree>
    <p:extLst>
      <p:ext uri="{BB962C8B-B14F-4D97-AF65-F5344CB8AC3E}">
        <p14:creationId xmlns:p14="http://schemas.microsoft.com/office/powerpoint/2010/main" val="108609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08B7B-02A3-4555-806C-AADB753CA089}" type="datetimeFigureOut">
              <a:rPr lang="en-US" smtClean="0">
                <a:solidFill>
                  <a:prstClr val="black">
                    <a:tint val="75000"/>
                  </a:prstClr>
                </a:solidFill>
              </a:rPr>
              <a:pPr/>
              <a:t>9/24/2019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69091-079F-49A9-BBE8-C9A3A701ACA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8943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0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1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1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1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3.jpeg"/></Relationships>
</file>

<file path=ppt/slides/_rels/slide13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3.jpeg"/></Relationships>
</file>

<file path=ppt/slides/_rels/slide13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3.jpeg"/></Relationships>
</file>

<file path=ppt/slides/_rels/slide1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3.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4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5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6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7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8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9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0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4.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20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5.xml"/><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image" Target="../media/image27.jpeg"/></Relationships>
</file>

<file path=ppt/slides/_rels/slide20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6.xml"/><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image" Target="../media/image27.jpeg"/></Relationships>
</file>

<file path=ppt/slides/_rels/slide20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7.xml"/><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image" Target="../media/image27.jpeg"/></Relationships>
</file>

<file path=ppt/slides/_rels/slide20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8.xml"/><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8.wmf"/><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8.wm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8.wmf"/><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8.wmf"/><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6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6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6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6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6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7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7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7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7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7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7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8.jpeg"/><Relationship Id="rId4" Type="http://schemas.openxmlformats.org/officeDocument/2006/relationships/image" Target="../media/image19.jpeg"/></Relationships>
</file>

<file path=ppt/slides/_rels/slide7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8.jpeg"/><Relationship Id="rId4" Type="http://schemas.openxmlformats.org/officeDocument/2006/relationships/image" Target="../media/image8.wmf"/></Relationships>
</file>

<file path=ppt/slides/_rels/slide7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8.jpeg"/><Relationship Id="rId4" Type="http://schemas.openxmlformats.org/officeDocument/2006/relationships/image" Target="../media/image8.wmf"/></Relationships>
</file>

<file path=ppt/slides/_rels/slide7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jpeg"/></Relationships>
</file>

<file path=ppt/slides/_rels/slide8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jpeg"/></Relationships>
</file>

<file path=ppt/slides/_rels/slide8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jpeg"/></Relationships>
</file>

<file path=ppt/slides/_rels/slide8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jpeg"/></Relationships>
</file>

<file path=ppt/slides/_rels/slide8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jpeg"/></Relationships>
</file>

<file path=ppt/slides/_rels/slide8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jpeg"/></Relationships>
</file>

<file path=ppt/slides/_rels/slide8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jpeg"/></Relationships>
</file>

<file path=ppt/slides/_rels/slide8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jpeg"/></Relationships>
</file>

<file path=ppt/slides/_rels/slide8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9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6858000"/>
            <a:chOff x="0" y="0"/>
            <a:chExt cx="5760" cy="4320"/>
          </a:xfrm>
        </p:grpSpPr>
        <p:pic>
          <p:nvPicPr>
            <p:cNvPr id="6" name="Picture 4" descr="C:\Documents and Settings\David\My Documents\My Pictures\Cornell_Logo\Big_CornellLogo_Big_Simple_Grey_Grey10.jpg"/>
            <p:cNvPicPr>
              <a:picLocks noChangeAspect="1" noChangeArrowheads="1"/>
            </p:cNvPicPr>
            <p:nvPr/>
          </p:nvPicPr>
          <p:blipFill>
            <a:blip r:embed="rId2" cstate="print"/>
            <a:srcRect l="6250" b="14999"/>
            <a:stretch>
              <a:fillRect/>
            </a:stretch>
          </p:blipFill>
          <p:spPr bwMode="auto">
            <a:xfrm>
              <a:off x="0" y="240"/>
              <a:ext cx="5760" cy="4080"/>
            </a:xfrm>
            <a:prstGeom prst="rect">
              <a:avLst/>
            </a:prstGeom>
            <a:noFill/>
          </p:spPr>
        </p:pic>
        <p:sp>
          <p:nvSpPr>
            <p:cNvPr id="7" name="Rectangle 5"/>
            <p:cNvSpPr>
              <a:spLocks noChangeArrowheads="1"/>
            </p:cNvSpPr>
            <p:nvPr/>
          </p:nvSpPr>
          <p:spPr bwMode="auto">
            <a:xfrm>
              <a:off x="0" y="0"/>
              <a:ext cx="5760" cy="480"/>
            </a:xfrm>
            <a:prstGeom prst="rect">
              <a:avLst/>
            </a:prstGeom>
            <a:solidFill>
              <a:srgbClr val="B31B1A"/>
            </a:solidFill>
            <a:ln w="9525">
              <a:noFill/>
              <a:miter lim="800000"/>
              <a:headEnd/>
              <a:tailEnd/>
            </a:ln>
            <a:effectLst/>
          </p:spPr>
          <p:txBody>
            <a:bodyPr wrap="none" anchor="ctr"/>
            <a:lstStyle/>
            <a:p>
              <a:r>
                <a:rPr lang="en-US" dirty="0">
                  <a:solidFill>
                    <a:prstClr val="black"/>
                  </a:solidFill>
                </a:rPr>
                <a:t>V</a:t>
              </a:r>
            </a:p>
          </p:txBody>
        </p:sp>
        <p:pic>
          <p:nvPicPr>
            <p:cNvPr id="8" name="Picture 6" descr="C:\Documents and Settings\David\My Documents\My Pictures\Cornell_Logo\Cornell_Little_Red_Logo.jpg"/>
            <p:cNvPicPr>
              <a:picLocks noChangeAspect="1" noChangeArrowheads="1"/>
            </p:cNvPicPr>
            <p:nvPr/>
          </p:nvPicPr>
          <p:blipFill>
            <a:blip r:embed="rId3" cstate="print"/>
            <a:srcRect/>
            <a:stretch>
              <a:fillRect/>
            </a:stretch>
          </p:blipFill>
          <p:spPr bwMode="auto">
            <a:xfrm>
              <a:off x="48" y="22"/>
              <a:ext cx="480" cy="440"/>
            </a:xfrm>
            <a:prstGeom prst="rect">
              <a:avLst/>
            </a:prstGeom>
            <a:noFill/>
          </p:spPr>
        </p:pic>
      </p:grpSp>
      <p:sp>
        <p:nvSpPr>
          <p:cNvPr id="23" name="TextBox 22"/>
          <p:cNvSpPr txBox="1"/>
          <p:nvPr/>
        </p:nvSpPr>
        <p:spPr>
          <a:xfrm>
            <a:off x="665287" y="1828800"/>
            <a:ext cx="8022838" cy="2308324"/>
          </a:xfrm>
          <a:prstGeom prst="rect">
            <a:avLst/>
          </a:prstGeom>
          <a:noFill/>
        </p:spPr>
        <p:txBody>
          <a:bodyPr wrap="none" rtlCol="0">
            <a:spAutoFit/>
          </a:bodyPr>
          <a:lstStyle/>
          <a:p>
            <a:pPr algn="ctr"/>
            <a:r>
              <a:rPr lang="en-US" sz="7200" b="1" dirty="0">
                <a:solidFill>
                  <a:prstClr val="white"/>
                </a:solidFill>
                <a:effectLst>
                  <a:outerShdw blurRad="38100" dist="38100" dir="2700000" algn="tl">
                    <a:srgbClr val="000000">
                      <a:alpha val="43137"/>
                    </a:srgbClr>
                  </a:outerShdw>
                </a:effectLst>
              </a:rPr>
              <a:t>Model Based </a:t>
            </a:r>
          </a:p>
          <a:p>
            <a:pPr algn="ctr"/>
            <a:r>
              <a:rPr lang="en-US" sz="7200" b="1" dirty="0">
                <a:solidFill>
                  <a:prstClr val="white"/>
                </a:solidFill>
                <a:effectLst>
                  <a:outerShdw blurRad="38100" dist="38100" dir="2700000" algn="tl">
                    <a:srgbClr val="000000">
                      <a:alpha val="43137"/>
                    </a:srgbClr>
                  </a:outerShdw>
                </a:effectLst>
              </a:rPr>
              <a:t>Systems Engineering</a:t>
            </a:r>
          </a:p>
        </p:txBody>
      </p:sp>
      <p:sp>
        <p:nvSpPr>
          <p:cNvPr id="9" name="TextBox 8"/>
          <p:cNvSpPr txBox="1"/>
          <p:nvPr/>
        </p:nvSpPr>
        <p:spPr>
          <a:xfrm>
            <a:off x="2438400" y="0"/>
            <a:ext cx="6764224" cy="1446550"/>
          </a:xfrm>
          <a:prstGeom prst="rect">
            <a:avLst/>
          </a:prstGeom>
          <a:noFill/>
        </p:spPr>
        <p:txBody>
          <a:bodyPr wrap="none" rtlCol="0">
            <a:spAutoFit/>
          </a:bodyPr>
          <a:lstStyle/>
          <a:p>
            <a:r>
              <a:rPr lang="en-US" sz="4400" b="1" dirty="0">
                <a:solidFill>
                  <a:prstClr val="white"/>
                </a:solidFill>
                <a:effectLst>
                  <a:outerShdw blurRad="38100" dist="38100" dir="2700000" algn="tl">
                    <a:srgbClr val="000000">
                      <a:alpha val="43137"/>
                    </a:srgbClr>
                  </a:outerShdw>
                </a:effectLst>
              </a:rPr>
              <a:t>Cornell Systems Engineering</a:t>
            </a:r>
          </a:p>
          <a:p>
            <a:endParaRPr lang="en-US" sz="4400" dirty="0">
              <a:solidFill>
                <a:prstClr val="black"/>
              </a:solidFill>
            </a:endParaRPr>
          </a:p>
        </p:txBody>
      </p:sp>
      <p:sp>
        <p:nvSpPr>
          <p:cNvPr id="10" name="TextBox 9"/>
          <p:cNvSpPr txBox="1"/>
          <p:nvPr/>
        </p:nvSpPr>
        <p:spPr>
          <a:xfrm>
            <a:off x="0" y="6445011"/>
            <a:ext cx="8218147" cy="400110"/>
          </a:xfrm>
          <a:prstGeom prst="rect">
            <a:avLst/>
          </a:prstGeom>
          <a:noFill/>
        </p:spPr>
        <p:txBody>
          <a:bodyPr wrap="none" rtlCol="0">
            <a:spAutoFit/>
          </a:bodyPr>
          <a:lstStyle/>
          <a:p>
            <a:r>
              <a:rPr lang="en-US" sz="2000" i="1" dirty="0">
                <a:solidFill>
                  <a:schemeClr val="bg1"/>
                </a:solidFill>
              </a:rPr>
              <a:t>Copyright Cornell University Systems Engineering, Dr. David R. Schneider 2016</a:t>
            </a:r>
            <a:endParaRPr lang="en-US" sz="2000" dirty="0">
              <a:solidFill>
                <a:schemeClr val="bg1"/>
              </a:solidFill>
            </a:endParaRPr>
          </a:p>
        </p:txBody>
      </p:sp>
    </p:spTree>
    <p:extLst>
      <p:ext uri="{BB962C8B-B14F-4D97-AF65-F5344CB8AC3E}">
        <p14:creationId xmlns:p14="http://schemas.microsoft.com/office/powerpoint/2010/main" val="2269813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Commuting= 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descr="http://media.treehugger.com/assets/images/2011/10/commute-ho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3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352800" y="1447800"/>
            <a:ext cx="3352800" cy="2585323"/>
          </a:xfrm>
          <a:prstGeom prst="rect">
            <a:avLst/>
          </a:prstGeom>
          <a:noFill/>
        </p:spPr>
        <p:txBody>
          <a:bodyPr wrap="square" rtlCol="0">
            <a:spAutoFit/>
          </a:bodyPr>
          <a:lstStyle/>
          <a:p>
            <a:pPr algn="r"/>
            <a:r>
              <a:rPr lang="en-US" dirty="0"/>
              <a:t>Notice over the next few slides the transition from the broader familiar issue to the more focused scope of this presentation’s specific project and how the audience is shown how this specific project is important too with its relation to the initial familiar issue</a:t>
            </a:r>
          </a:p>
        </p:txBody>
      </p:sp>
    </p:spTree>
    <p:extLst>
      <p:ext uri="{BB962C8B-B14F-4D97-AF65-F5344CB8AC3E}">
        <p14:creationId xmlns:p14="http://schemas.microsoft.com/office/powerpoint/2010/main" val="8873493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Motor – Generator Interface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576800989"/>
              </p:ext>
            </p:extLst>
          </p:nvPr>
        </p:nvGraphicFramePr>
        <p:xfrm>
          <a:off x="211426" y="1295400"/>
          <a:ext cx="1672096" cy="4328160"/>
        </p:xfrm>
        <a:graphic>
          <a:graphicData uri="http://schemas.openxmlformats.org/drawingml/2006/table">
            <a:tbl>
              <a:tblPr firstRow="1" bandRow="1">
                <a:tableStyleId>{5C22544A-7EE6-4342-B048-85BDC9FD1C3A}</a:tableStyleId>
              </a:tblPr>
              <a:tblGrid>
                <a:gridCol w="1672096">
                  <a:extLst>
                    <a:ext uri="{9D8B030D-6E8A-4147-A177-3AD203B41FA5}">
                      <a16:colId xmlns:a16="http://schemas.microsoft.com/office/drawing/2014/main" val="20000"/>
                    </a:ext>
                  </a:extLst>
                </a:gridCol>
              </a:tblGrid>
              <a:tr h="370840">
                <a:tc>
                  <a:txBody>
                    <a:bodyPr/>
                    <a:lstStyle/>
                    <a:p>
                      <a:r>
                        <a:rPr lang="en-US" sz="2000" dirty="0"/>
                        <a:t>Criteria</a:t>
                      </a:r>
                    </a:p>
                    <a:p>
                      <a:endParaRPr lang="en-US" sz="2000" dirty="0"/>
                    </a:p>
                  </a:txBody>
                  <a:tcPr/>
                </a:tc>
                <a:extLst>
                  <a:ext uri="{0D108BD9-81ED-4DB2-BD59-A6C34878D82A}">
                    <a16:rowId xmlns:a16="http://schemas.microsoft.com/office/drawing/2014/main" val="10000"/>
                  </a:ext>
                </a:extLst>
              </a:tr>
              <a:tr h="370840">
                <a:tc>
                  <a:txBody>
                    <a:bodyPr/>
                    <a:lstStyle/>
                    <a:p>
                      <a:r>
                        <a:rPr lang="en-US" sz="2000" dirty="0"/>
                        <a:t>Operating Pt.</a:t>
                      </a:r>
                    </a:p>
                  </a:txBody>
                  <a:tcPr/>
                </a:tc>
                <a:extLst>
                  <a:ext uri="{0D108BD9-81ED-4DB2-BD59-A6C34878D82A}">
                    <a16:rowId xmlns:a16="http://schemas.microsoft.com/office/drawing/2014/main" val="10001"/>
                  </a:ext>
                </a:extLst>
              </a:tr>
              <a:tr h="370840">
                <a:tc>
                  <a:txBody>
                    <a:bodyPr/>
                    <a:lstStyle/>
                    <a:p>
                      <a:r>
                        <a:rPr lang="en-US" sz="2000" dirty="0"/>
                        <a:t>Overdrive</a:t>
                      </a:r>
                    </a:p>
                  </a:txBody>
                  <a:tcPr/>
                </a:tc>
                <a:extLst>
                  <a:ext uri="{0D108BD9-81ED-4DB2-BD59-A6C34878D82A}">
                    <a16:rowId xmlns:a16="http://schemas.microsoft.com/office/drawing/2014/main" val="10002"/>
                  </a:ext>
                </a:extLst>
              </a:tr>
              <a:tr h="370840">
                <a:tc>
                  <a:txBody>
                    <a:bodyPr/>
                    <a:lstStyle/>
                    <a:p>
                      <a:r>
                        <a:rPr lang="en-US" sz="2000" dirty="0"/>
                        <a:t>Voltage</a:t>
                      </a:r>
                    </a:p>
                  </a:txBody>
                  <a:tcPr/>
                </a:tc>
                <a:extLst>
                  <a:ext uri="{0D108BD9-81ED-4DB2-BD59-A6C34878D82A}">
                    <a16:rowId xmlns:a16="http://schemas.microsoft.com/office/drawing/2014/main" val="10003"/>
                  </a:ext>
                </a:extLst>
              </a:tr>
              <a:tr h="370840">
                <a:tc>
                  <a:txBody>
                    <a:bodyPr/>
                    <a:lstStyle/>
                    <a:p>
                      <a:r>
                        <a:rPr lang="en-US" sz="2000" dirty="0"/>
                        <a:t>Power</a:t>
                      </a:r>
                    </a:p>
                  </a:txBody>
                  <a:tcPr/>
                </a:tc>
                <a:extLst>
                  <a:ext uri="{0D108BD9-81ED-4DB2-BD59-A6C34878D82A}">
                    <a16:rowId xmlns:a16="http://schemas.microsoft.com/office/drawing/2014/main" val="10004"/>
                  </a:ext>
                </a:extLst>
              </a:tr>
              <a:tr h="370840">
                <a:tc>
                  <a:txBody>
                    <a:bodyPr/>
                    <a:lstStyle/>
                    <a:p>
                      <a:r>
                        <a:rPr lang="en-US" sz="2000" dirty="0"/>
                        <a:t>Size</a:t>
                      </a:r>
                    </a:p>
                  </a:txBody>
                  <a:tcPr/>
                </a:tc>
                <a:extLst>
                  <a:ext uri="{0D108BD9-81ED-4DB2-BD59-A6C34878D82A}">
                    <a16:rowId xmlns:a16="http://schemas.microsoft.com/office/drawing/2014/main" val="10005"/>
                  </a:ext>
                </a:extLst>
              </a:tr>
              <a:tr h="370840">
                <a:tc>
                  <a:txBody>
                    <a:bodyPr/>
                    <a:lstStyle/>
                    <a:p>
                      <a:r>
                        <a:rPr lang="en-US" sz="2000" dirty="0"/>
                        <a:t>Weight</a:t>
                      </a:r>
                    </a:p>
                  </a:txBody>
                  <a:tcPr/>
                </a:tc>
                <a:extLst>
                  <a:ext uri="{0D108BD9-81ED-4DB2-BD59-A6C34878D82A}">
                    <a16:rowId xmlns:a16="http://schemas.microsoft.com/office/drawing/2014/main" val="10006"/>
                  </a:ext>
                </a:extLst>
              </a:tr>
              <a:tr h="370840">
                <a:tc>
                  <a:txBody>
                    <a:bodyPr/>
                    <a:lstStyle/>
                    <a:p>
                      <a:r>
                        <a:rPr lang="en-US" sz="2000" dirty="0"/>
                        <a:t>Cost</a:t>
                      </a:r>
                    </a:p>
                  </a:txBody>
                  <a:tcPr/>
                </a:tc>
                <a:extLst>
                  <a:ext uri="{0D108BD9-81ED-4DB2-BD59-A6C34878D82A}">
                    <a16:rowId xmlns:a16="http://schemas.microsoft.com/office/drawing/2014/main" val="10007"/>
                  </a:ext>
                </a:extLst>
              </a:tr>
              <a:tr h="370840">
                <a:tc>
                  <a:txBody>
                    <a:bodyPr/>
                    <a:lstStyle/>
                    <a:p>
                      <a:r>
                        <a:rPr lang="en-US" sz="2000" dirty="0"/>
                        <a:t>Time</a:t>
                      </a:r>
                    </a:p>
                  </a:txBody>
                  <a:tcPr/>
                </a:tc>
                <a:extLst>
                  <a:ext uri="{0D108BD9-81ED-4DB2-BD59-A6C34878D82A}">
                    <a16:rowId xmlns:a16="http://schemas.microsoft.com/office/drawing/2014/main" val="10008"/>
                  </a:ext>
                </a:extLst>
              </a:tr>
              <a:tr h="370840">
                <a:tc>
                  <a:txBody>
                    <a:bodyPr/>
                    <a:lstStyle/>
                    <a:p>
                      <a:r>
                        <a:rPr lang="en-US" sz="2400" b="1" dirty="0"/>
                        <a:t>Total</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349399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Motor Selection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124648410"/>
              </p:ext>
            </p:extLst>
          </p:nvPr>
        </p:nvGraphicFramePr>
        <p:xfrm>
          <a:off x="211426" y="1295400"/>
          <a:ext cx="8551576" cy="4328160"/>
        </p:xfrm>
        <a:graphic>
          <a:graphicData uri="http://schemas.openxmlformats.org/drawingml/2006/table">
            <a:tbl>
              <a:tblPr firstRow="1" bandRow="1">
                <a:tableStyleId>{5C22544A-7EE6-4342-B048-85BDC9FD1C3A}</a:tableStyleId>
              </a:tblPr>
              <a:tblGrid>
                <a:gridCol w="1672096">
                  <a:extLst>
                    <a:ext uri="{9D8B030D-6E8A-4147-A177-3AD203B41FA5}">
                      <a16:colId xmlns:a16="http://schemas.microsoft.com/office/drawing/2014/main" val="20000"/>
                    </a:ext>
                  </a:extLst>
                </a:gridCol>
                <a:gridCol w="1146580">
                  <a:extLst>
                    <a:ext uri="{9D8B030D-6E8A-4147-A177-3AD203B41FA5}">
                      <a16:colId xmlns:a16="http://schemas.microsoft.com/office/drawing/2014/main" val="20001"/>
                    </a:ext>
                  </a:extLst>
                </a:gridCol>
                <a:gridCol w="1146580">
                  <a:extLst>
                    <a:ext uri="{9D8B030D-6E8A-4147-A177-3AD203B41FA5}">
                      <a16:colId xmlns:a16="http://schemas.microsoft.com/office/drawing/2014/main" val="20002"/>
                    </a:ext>
                  </a:extLst>
                </a:gridCol>
                <a:gridCol w="1146580">
                  <a:extLst>
                    <a:ext uri="{9D8B030D-6E8A-4147-A177-3AD203B41FA5}">
                      <a16:colId xmlns:a16="http://schemas.microsoft.com/office/drawing/2014/main" val="20003"/>
                    </a:ext>
                  </a:extLst>
                </a:gridCol>
                <a:gridCol w="1146580">
                  <a:extLst>
                    <a:ext uri="{9D8B030D-6E8A-4147-A177-3AD203B41FA5}">
                      <a16:colId xmlns:a16="http://schemas.microsoft.com/office/drawing/2014/main" val="20004"/>
                    </a:ext>
                  </a:extLst>
                </a:gridCol>
                <a:gridCol w="1146580">
                  <a:extLst>
                    <a:ext uri="{9D8B030D-6E8A-4147-A177-3AD203B41FA5}">
                      <a16:colId xmlns:a16="http://schemas.microsoft.com/office/drawing/2014/main" val="20005"/>
                    </a:ext>
                  </a:extLst>
                </a:gridCol>
                <a:gridCol w="1146580">
                  <a:extLst>
                    <a:ext uri="{9D8B030D-6E8A-4147-A177-3AD203B41FA5}">
                      <a16:colId xmlns:a16="http://schemas.microsoft.com/office/drawing/2014/main" val="20006"/>
                    </a:ext>
                  </a:extLst>
                </a:gridCol>
              </a:tblGrid>
              <a:tr h="370840">
                <a:tc>
                  <a:txBody>
                    <a:bodyPr/>
                    <a:lstStyle/>
                    <a:p>
                      <a:r>
                        <a:rPr lang="en-US" sz="2000" dirty="0"/>
                        <a:t>Criteria</a:t>
                      </a:r>
                    </a:p>
                  </a:txBody>
                  <a:tcPr/>
                </a:tc>
                <a:tc>
                  <a:txBody>
                    <a:bodyPr/>
                    <a:lstStyle/>
                    <a:p>
                      <a:r>
                        <a:rPr lang="en-US" sz="2000" dirty="0"/>
                        <a:t>Weight*</a:t>
                      </a:r>
                    </a:p>
                  </a:txBody>
                  <a:tcPr/>
                </a:tc>
                <a:tc>
                  <a:txBody>
                    <a:bodyPr/>
                    <a:lstStyle/>
                    <a:p>
                      <a:r>
                        <a:rPr lang="en-US" sz="2000" dirty="0" err="1"/>
                        <a:t>Maxon</a:t>
                      </a:r>
                      <a:r>
                        <a:rPr lang="en-US" sz="2000" dirty="0"/>
                        <a:t> A</a:t>
                      </a:r>
                    </a:p>
                  </a:txBody>
                  <a:tcPr/>
                </a:tc>
                <a:tc>
                  <a:txBody>
                    <a:bodyPr/>
                    <a:lstStyle/>
                    <a:p>
                      <a:r>
                        <a:rPr lang="en-US" sz="2000" dirty="0" err="1"/>
                        <a:t>Maxon</a:t>
                      </a:r>
                      <a:r>
                        <a:rPr lang="en-US" sz="2000" dirty="0"/>
                        <a:t> B – Gear 1</a:t>
                      </a:r>
                    </a:p>
                  </a:txBody>
                  <a:tcPr/>
                </a:tc>
                <a:tc>
                  <a:txBody>
                    <a:bodyPr/>
                    <a:lstStyle/>
                    <a:p>
                      <a:r>
                        <a:rPr lang="en-US" sz="2000" dirty="0" err="1"/>
                        <a:t>Maxon</a:t>
                      </a:r>
                      <a:r>
                        <a:rPr lang="en-US" sz="2000" baseline="0" dirty="0"/>
                        <a:t> B – Gear 2</a:t>
                      </a:r>
                      <a:endParaRPr lang="en-US" sz="2000" dirty="0"/>
                    </a:p>
                  </a:txBody>
                  <a:tcPr/>
                </a:tc>
                <a:tc>
                  <a:txBody>
                    <a:bodyPr/>
                    <a:lstStyle/>
                    <a:p>
                      <a:r>
                        <a:rPr lang="en-US" sz="2000" dirty="0" err="1"/>
                        <a:t>Motobus</a:t>
                      </a:r>
                      <a:r>
                        <a:rPr lang="en-US" sz="2000" dirty="0"/>
                        <a:t> </a:t>
                      </a:r>
                    </a:p>
                  </a:txBody>
                  <a:tcPr/>
                </a:tc>
                <a:tc>
                  <a:txBody>
                    <a:bodyPr/>
                    <a:lstStyle/>
                    <a:p>
                      <a:r>
                        <a:rPr lang="en-US" sz="2000" dirty="0"/>
                        <a:t>Vroom</a:t>
                      </a:r>
                    </a:p>
                  </a:txBody>
                  <a:tcPr/>
                </a:tc>
                <a:extLst>
                  <a:ext uri="{0D108BD9-81ED-4DB2-BD59-A6C34878D82A}">
                    <a16:rowId xmlns:a16="http://schemas.microsoft.com/office/drawing/2014/main" val="10000"/>
                  </a:ext>
                </a:extLst>
              </a:tr>
              <a:tr h="370840">
                <a:tc>
                  <a:txBody>
                    <a:bodyPr/>
                    <a:lstStyle/>
                    <a:p>
                      <a:r>
                        <a:rPr lang="en-US" sz="2000" dirty="0"/>
                        <a:t>Operating Pt.</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r h="370840">
                <a:tc>
                  <a:txBody>
                    <a:bodyPr/>
                    <a:lstStyle/>
                    <a:p>
                      <a:r>
                        <a:rPr lang="en-US" sz="2000" dirty="0"/>
                        <a:t>Overdrive</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2"/>
                  </a:ext>
                </a:extLst>
              </a:tr>
              <a:tr h="370840">
                <a:tc>
                  <a:txBody>
                    <a:bodyPr/>
                    <a:lstStyle/>
                    <a:p>
                      <a:r>
                        <a:rPr lang="en-US" sz="2000" dirty="0"/>
                        <a:t>Voltage</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3"/>
                  </a:ext>
                </a:extLst>
              </a:tr>
              <a:tr h="370840">
                <a:tc>
                  <a:txBody>
                    <a:bodyPr/>
                    <a:lstStyle/>
                    <a:p>
                      <a:r>
                        <a:rPr lang="en-US" sz="2000" dirty="0"/>
                        <a:t>Power</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4"/>
                  </a:ext>
                </a:extLst>
              </a:tr>
              <a:tr h="370840">
                <a:tc>
                  <a:txBody>
                    <a:bodyPr/>
                    <a:lstStyle/>
                    <a:p>
                      <a:r>
                        <a:rPr lang="en-US" sz="2000" dirty="0"/>
                        <a:t>Size</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5"/>
                  </a:ext>
                </a:extLst>
              </a:tr>
              <a:tr h="370840">
                <a:tc>
                  <a:txBody>
                    <a:bodyPr/>
                    <a:lstStyle/>
                    <a:p>
                      <a:r>
                        <a:rPr lang="en-US" sz="2000" dirty="0"/>
                        <a:t>Weight</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sz="2000" dirty="0"/>
                        <a:t>Cost</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7"/>
                  </a:ext>
                </a:extLst>
              </a:tr>
              <a:tr h="370840">
                <a:tc>
                  <a:txBody>
                    <a:bodyPr/>
                    <a:lstStyle/>
                    <a:p>
                      <a:r>
                        <a:rPr lang="en-US" sz="2000" dirty="0"/>
                        <a:t>Time</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8"/>
                  </a:ext>
                </a:extLst>
              </a:tr>
              <a:tr h="370840">
                <a:tc>
                  <a:txBody>
                    <a:bodyPr/>
                    <a:lstStyle/>
                    <a:p>
                      <a:r>
                        <a:rPr lang="en-US" sz="2400" b="1" dirty="0"/>
                        <a:t>Total</a:t>
                      </a:r>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810514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Motor Selection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557368658"/>
              </p:ext>
            </p:extLst>
          </p:nvPr>
        </p:nvGraphicFramePr>
        <p:xfrm>
          <a:off x="211426" y="1295400"/>
          <a:ext cx="8551576" cy="4328160"/>
        </p:xfrm>
        <a:graphic>
          <a:graphicData uri="http://schemas.openxmlformats.org/drawingml/2006/table">
            <a:tbl>
              <a:tblPr firstRow="1" bandRow="1">
                <a:tableStyleId>{5C22544A-7EE6-4342-B048-85BDC9FD1C3A}</a:tableStyleId>
              </a:tblPr>
              <a:tblGrid>
                <a:gridCol w="1672096">
                  <a:extLst>
                    <a:ext uri="{9D8B030D-6E8A-4147-A177-3AD203B41FA5}">
                      <a16:colId xmlns:a16="http://schemas.microsoft.com/office/drawing/2014/main" val="20000"/>
                    </a:ext>
                  </a:extLst>
                </a:gridCol>
                <a:gridCol w="1146580">
                  <a:extLst>
                    <a:ext uri="{9D8B030D-6E8A-4147-A177-3AD203B41FA5}">
                      <a16:colId xmlns:a16="http://schemas.microsoft.com/office/drawing/2014/main" val="20001"/>
                    </a:ext>
                  </a:extLst>
                </a:gridCol>
                <a:gridCol w="1146580">
                  <a:extLst>
                    <a:ext uri="{9D8B030D-6E8A-4147-A177-3AD203B41FA5}">
                      <a16:colId xmlns:a16="http://schemas.microsoft.com/office/drawing/2014/main" val="20002"/>
                    </a:ext>
                  </a:extLst>
                </a:gridCol>
                <a:gridCol w="1146580">
                  <a:extLst>
                    <a:ext uri="{9D8B030D-6E8A-4147-A177-3AD203B41FA5}">
                      <a16:colId xmlns:a16="http://schemas.microsoft.com/office/drawing/2014/main" val="20003"/>
                    </a:ext>
                  </a:extLst>
                </a:gridCol>
                <a:gridCol w="1146580">
                  <a:extLst>
                    <a:ext uri="{9D8B030D-6E8A-4147-A177-3AD203B41FA5}">
                      <a16:colId xmlns:a16="http://schemas.microsoft.com/office/drawing/2014/main" val="20004"/>
                    </a:ext>
                  </a:extLst>
                </a:gridCol>
                <a:gridCol w="1146580">
                  <a:extLst>
                    <a:ext uri="{9D8B030D-6E8A-4147-A177-3AD203B41FA5}">
                      <a16:colId xmlns:a16="http://schemas.microsoft.com/office/drawing/2014/main" val="20005"/>
                    </a:ext>
                  </a:extLst>
                </a:gridCol>
                <a:gridCol w="1146580">
                  <a:extLst>
                    <a:ext uri="{9D8B030D-6E8A-4147-A177-3AD203B41FA5}">
                      <a16:colId xmlns:a16="http://schemas.microsoft.com/office/drawing/2014/main" val="20006"/>
                    </a:ext>
                  </a:extLst>
                </a:gridCol>
              </a:tblGrid>
              <a:tr h="370840">
                <a:tc>
                  <a:txBody>
                    <a:bodyPr/>
                    <a:lstStyle/>
                    <a:p>
                      <a:r>
                        <a:rPr lang="en-US" sz="2000" dirty="0"/>
                        <a:t>Criteria</a:t>
                      </a:r>
                    </a:p>
                  </a:txBody>
                  <a:tcPr/>
                </a:tc>
                <a:tc>
                  <a:txBody>
                    <a:bodyPr/>
                    <a:lstStyle/>
                    <a:p>
                      <a:r>
                        <a:rPr lang="en-US" sz="2000" dirty="0"/>
                        <a:t>Weight*</a:t>
                      </a:r>
                    </a:p>
                  </a:txBody>
                  <a:tcPr/>
                </a:tc>
                <a:tc>
                  <a:txBody>
                    <a:bodyPr/>
                    <a:lstStyle/>
                    <a:p>
                      <a:r>
                        <a:rPr lang="en-US" sz="2000" dirty="0" err="1"/>
                        <a:t>Maxon</a:t>
                      </a:r>
                      <a:r>
                        <a:rPr lang="en-US" sz="2000" dirty="0"/>
                        <a:t> A</a:t>
                      </a:r>
                    </a:p>
                  </a:txBody>
                  <a:tcPr/>
                </a:tc>
                <a:tc>
                  <a:txBody>
                    <a:bodyPr/>
                    <a:lstStyle/>
                    <a:p>
                      <a:r>
                        <a:rPr lang="en-US" sz="2000" dirty="0" err="1"/>
                        <a:t>Maxon</a:t>
                      </a:r>
                      <a:r>
                        <a:rPr lang="en-US" sz="2000" dirty="0"/>
                        <a:t> B – Gear 1</a:t>
                      </a:r>
                    </a:p>
                  </a:txBody>
                  <a:tcPr/>
                </a:tc>
                <a:tc>
                  <a:txBody>
                    <a:bodyPr/>
                    <a:lstStyle/>
                    <a:p>
                      <a:r>
                        <a:rPr lang="en-US" sz="2000" dirty="0" err="1"/>
                        <a:t>Maxon</a:t>
                      </a:r>
                      <a:r>
                        <a:rPr lang="en-US" sz="2000" baseline="0" dirty="0"/>
                        <a:t> B – Gear 2</a:t>
                      </a:r>
                      <a:endParaRPr lang="en-US" sz="2000" dirty="0"/>
                    </a:p>
                  </a:txBody>
                  <a:tcPr/>
                </a:tc>
                <a:tc>
                  <a:txBody>
                    <a:bodyPr/>
                    <a:lstStyle/>
                    <a:p>
                      <a:r>
                        <a:rPr lang="en-US" sz="2000" dirty="0" err="1"/>
                        <a:t>Motobus</a:t>
                      </a:r>
                      <a:r>
                        <a:rPr lang="en-US" sz="2000" dirty="0"/>
                        <a:t> </a:t>
                      </a:r>
                    </a:p>
                  </a:txBody>
                  <a:tcPr/>
                </a:tc>
                <a:tc>
                  <a:txBody>
                    <a:bodyPr/>
                    <a:lstStyle/>
                    <a:p>
                      <a:r>
                        <a:rPr lang="en-US" sz="2000" dirty="0"/>
                        <a:t>Vroom</a:t>
                      </a:r>
                    </a:p>
                  </a:txBody>
                  <a:tcPr/>
                </a:tc>
                <a:extLst>
                  <a:ext uri="{0D108BD9-81ED-4DB2-BD59-A6C34878D82A}">
                    <a16:rowId xmlns:a16="http://schemas.microsoft.com/office/drawing/2014/main" val="10000"/>
                  </a:ext>
                </a:extLst>
              </a:tr>
              <a:tr h="370840">
                <a:tc>
                  <a:txBody>
                    <a:bodyPr/>
                    <a:lstStyle/>
                    <a:p>
                      <a:r>
                        <a:rPr lang="en-US" sz="2000" dirty="0"/>
                        <a:t>Operating Pt.</a:t>
                      </a:r>
                    </a:p>
                  </a:txBody>
                  <a:tcPr/>
                </a:tc>
                <a:tc>
                  <a:txBody>
                    <a:bodyPr/>
                    <a:lstStyle/>
                    <a:p>
                      <a:r>
                        <a:rPr lang="en-US" sz="2000" dirty="0"/>
                        <a:t>0.35</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r h="370840">
                <a:tc>
                  <a:txBody>
                    <a:bodyPr/>
                    <a:lstStyle/>
                    <a:p>
                      <a:r>
                        <a:rPr lang="en-US" sz="2000" dirty="0"/>
                        <a:t>Overdrive</a:t>
                      </a:r>
                    </a:p>
                  </a:txBody>
                  <a:tcPr/>
                </a:tc>
                <a:tc>
                  <a:txBody>
                    <a:bodyPr/>
                    <a:lstStyle/>
                    <a:p>
                      <a:r>
                        <a:rPr lang="en-US" sz="2000" dirty="0"/>
                        <a:t>0.1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2"/>
                  </a:ext>
                </a:extLst>
              </a:tr>
              <a:tr h="370840">
                <a:tc>
                  <a:txBody>
                    <a:bodyPr/>
                    <a:lstStyle/>
                    <a:p>
                      <a:r>
                        <a:rPr lang="en-US" sz="2000" dirty="0"/>
                        <a:t>Voltage</a:t>
                      </a:r>
                    </a:p>
                  </a:txBody>
                  <a:tcPr/>
                </a:tc>
                <a:tc>
                  <a:txBody>
                    <a:bodyPr/>
                    <a:lstStyle/>
                    <a:p>
                      <a:r>
                        <a:rPr lang="en-US" sz="2000" dirty="0"/>
                        <a:t>0.05</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3"/>
                  </a:ext>
                </a:extLst>
              </a:tr>
              <a:tr h="370840">
                <a:tc>
                  <a:txBody>
                    <a:bodyPr/>
                    <a:lstStyle/>
                    <a:p>
                      <a:r>
                        <a:rPr lang="en-US" sz="2000" dirty="0"/>
                        <a:t>Power</a:t>
                      </a:r>
                    </a:p>
                  </a:txBody>
                  <a:tcPr/>
                </a:tc>
                <a:tc>
                  <a:txBody>
                    <a:bodyPr/>
                    <a:lstStyle/>
                    <a:p>
                      <a:r>
                        <a:rPr lang="en-US" sz="2000" dirty="0"/>
                        <a:t>0.05</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4"/>
                  </a:ext>
                </a:extLst>
              </a:tr>
              <a:tr h="370840">
                <a:tc>
                  <a:txBody>
                    <a:bodyPr/>
                    <a:lstStyle/>
                    <a:p>
                      <a:r>
                        <a:rPr lang="en-US" sz="2000" dirty="0"/>
                        <a:t>Size</a:t>
                      </a:r>
                    </a:p>
                  </a:txBody>
                  <a:tcPr/>
                </a:tc>
                <a:tc>
                  <a:txBody>
                    <a:bodyPr/>
                    <a:lstStyle/>
                    <a:p>
                      <a:r>
                        <a:rPr lang="en-US" sz="2000" dirty="0"/>
                        <a:t>0.05</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5"/>
                  </a:ext>
                </a:extLst>
              </a:tr>
              <a:tr h="370840">
                <a:tc>
                  <a:txBody>
                    <a:bodyPr/>
                    <a:lstStyle/>
                    <a:p>
                      <a:r>
                        <a:rPr lang="en-US" sz="2000" dirty="0"/>
                        <a:t>Weight</a:t>
                      </a:r>
                    </a:p>
                  </a:txBody>
                  <a:tcPr/>
                </a:tc>
                <a:tc>
                  <a:txBody>
                    <a:bodyPr/>
                    <a:lstStyle/>
                    <a:p>
                      <a:r>
                        <a:rPr lang="en-US" sz="2000" dirty="0"/>
                        <a:t>0.2</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sz="2000" dirty="0"/>
                        <a:t>Cost</a:t>
                      </a:r>
                    </a:p>
                  </a:txBody>
                  <a:tcPr/>
                </a:tc>
                <a:tc>
                  <a:txBody>
                    <a:bodyPr/>
                    <a:lstStyle/>
                    <a:p>
                      <a:r>
                        <a:rPr lang="en-US" sz="2000" dirty="0"/>
                        <a:t>0.1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7"/>
                  </a:ext>
                </a:extLst>
              </a:tr>
              <a:tr h="370840">
                <a:tc>
                  <a:txBody>
                    <a:bodyPr/>
                    <a:lstStyle/>
                    <a:p>
                      <a:r>
                        <a:rPr lang="en-US" sz="2000" dirty="0"/>
                        <a:t>Time</a:t>
                      </a:r>
                    </a:p>
                  </a:txBody>
                  <a:tcPr/>
                </a:tc>
                <a:tc>
                  <a:txBody>
                    <a:bodyPr/>
                    <a:lstStyle/>
                    <a:p>
                      <a:r>
                        <a:rPr lang="en-US" sz="2000" dirty="0"/>
                        <a:t>0.1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8"/>
                  </a:ext>
                </a:extLst>
              </a:tr>
              <a:tr h="370840">
                <a:tc>
                  <a:txBody>
                    <a:bodyPr/>
                    <a:lstStyle/>
                    <a:p>
                      <a:r>
                        <a:rPr lang="en-US" sz="2400" b="1" dirty="0"/>
                        <a:t>Total</a:t>
                      </a:r>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124722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Motor Selection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836586825"/>
              </p:ext>
            </p:extLst>
          </p:nvPr>
        </p:nvGraphicFramePr>
        <p:xfrm>
          <a:off x="211426" y="1295400"/>
          <a:ext cx="8551576" cy="4328160"/>
        </p:xfrm>
        <a:graphic>
          <a:graphicData uri="http://schemas.openxmlformats.org/drawingml/2006/table">
            <a:tbl>
              <a:tblPr firstRow="1" bandRow="1">
                <a:tableStyleId>{5C22544A-7EE6-4342-B048-85BDC9FD1C3A}</a:tableStyleId>
              </a:tblPr>
              <a:tblGrid>
                <a:gridCol w="1672096">
                  <a:extLst>
                    <a:ext uri="{9D8B030D-6E8A-4147-A177-3AD203B41FA5}">
                      <a16:colId xmlns:a16="http://schemas.microsoft.com/office/drawing/2014/main" val="20000"/>
                    </a:ext>
                  </a:extLst>
                </a:gridCol>
                <a:gridCol w="1146580">
                  <a:extLst>
                    <a:ext uri="{9D8B030D-6E8A-4147-A177-3AD203B41FA5}">
                      <a16:colId xmlns:a16="http://schemas.microsoft.com/office/drawing/2014/main" val="20001"/>
                    </a:ext>
                  </a:extLst>
                </a:gridCol>
                <a:gridCol w="1146580">
                  <a:extLst>
                    <a:ext uri="{9D8B030D-6E8A-4147-A177-3AD203B41FA5}">
                      <a16:colId xmlns:a16="http://schemas.microsoft.com/office/drawing/2014/main" val="20002"/>
                    </a:ext>
                  </a:extLst>
                </a:gridCol>
                <a:gridCol w="1146580">
                  <a:extLst>
                    <a:ext uri="{9D8B030D-6E8A-4147-A177-3AD203B41FA5}">
                      <a16:colId xmlns:a16="http://schemas.microsoft.com/office/drawing/2014/main" val="20003"/>
                    </a:ext>
                  </a:extLst>
                </a:gridCol>
                <a:gridCol w="1146580">
                  <a:extLst>
                    <a:ext uri="{9D8B030D-6E8A-4147-A177-3AD203B41FA5}">
                      <a16:colId xmlns:a16="http://schemas.microsoft.com/office/drawing/2014/main" val="20004"/>
                    </a:ext>
                  </a:extLst>
                </a:gridCol>
                <a:gridCol w="1146580">
                  <a:extLst>
                    <a:ext uri="{9D8B030D-6E8A-4147-A177-3AD203B41FA5}">
                      <a16:colId xmlns:a16="http://schemas.microsoft.com/office/drawing/2014/main" val="20005"/>
                    </a:ext>
                  </a:extLst>
                </a:gridCol>
                <a:gridCol w="1146580">
                  <a:extLst>
                    <a:ext uri="{9D8B030D-6E8A-4147-A177-3AD203B41FA5}">
                      <a16:colId xmlns:a16="http://schemas.microsoft.com/office/drawing/2014/main" val="20006"/>
                    </a:ext>
                  </a:extLst>
                </a:gridCol>
              </a:tblGrid>
              <a:tr h="370840">
                <a:tc>
                  <a:txBody>
                    <a:bodyPr/>
                    <a:lstStyle/>
                    <a:p>
                      <a:r>
                        <a:rPr lang="en-US" sz="2000" dirty="0"/>
                        <a:t>Criteria</a:t>
                      </a:r>
                    </a:p>
                  </a:txBody>
                  <a:tcPr/>
                </a:tc>
                <a:tc>
                  <a:txBody>
                    <a:bodyPr/>
                    <a:lstStyle/>
                    <a:p>
                      <a:r>
                        <a:rPr lang="en-US" sz="2000" dirty="0"/>
                        <a:t>Weight*</a:t>
                      </a:r>
                    </a:p>
                  </a:txBody>
                  <a:tcPr/>
                </a:tc>
                <a:tc>
                  <a:txBody>
                    <a:bodyPr/>
                    <a:lstStyle/>
                    <a:p>
                      <a:r>
                        <a:rPr lang="en-US" sz="2000" dirty="0" err="1"/>
                        <a:t>Maxon</a:t>
                      </a:r>
                      <a:r>
                        <a:rPr lang="en-US" sz="2000" dirty="0"/>
                        <a:t> A</a:t>
                      </a:r>
                    </a:p>
                  </a:txBody>
                  <a:tcPr/>
                </a:tc>
                <a:tc>
                  <a:txBody>
                    <a:bodyPr/>
                    <a:lstStyle/>
                    <a:p>
                      <a:r>
                        <a:rPr lang="en-US" sz="2000" dirty="0" err="1"/>
                        <a:t>Maxon</a:t>
                      </a:r>
                      <a:r>
                        <a:rPr lang="en-US" sz="2000" dirty="0"/>
                        <a:t> B – Gear 1</a:t>
                      </a:r>
                    </a:p>
                  </a:txBody>
                  <a:tcPr/>
                </a:tc>
                <a:tc>
                  <a:txBody>
                    <a:bodyPr/>
                    <a:lstStyle/>
                    <a:p>
                      <a:r>
                        <a:rPr lang="en-US" sz="2000" dirty="0" err="1"/>
                        <a:t>Maxon</a:t>
                      </a:r>
                      <a:r>
                        <a:rPr lang="en-US" sz="2000" baseline="0" dirty="0"/>
                        <a:t> B – Gear 2</a:t>
                      </a:r>
                      <a:endParaRPr lang="en-US" sz="2000" dirty="0"/>
                    </a:p>
                  </a:txBody>
                  <a:tcPr/>
                </a:tc>
                <a:tc>
                  <a:txBody>
                    <a:bodyPr/>
                    <a:lstStyle/>
                    <a:p>
                      <a:r>
                        <a:rPr lang="en-US" sz="2000" dirty="0" err="1"/>
                        <a:t>Motobus</a:t>
                      </a:r>
                      <a:r>
                        <a:rPr lang="en-US" sz="2000" dirty="0"/>
                        <a:t> </a:t>
                      </a:r>
                    </a:p>
                  </a:txBody>
                  <a:tcPr/>
                </a:tc>
                <a:tc>
                  <a:txBody>
                    <a:bodyPr/>
                    <a:lstStyle/>
                    <a:p>
                      <a:r>
                        <a:rPr lang="en-US" sz="2000" dirty="0"/>
                        <a:t>Vroom</a:t>
                      </a:r>
                    </a:p>
                  </a:txBody>
                  <a:tcPr/>
                </a:tc>
                <a:extLst>
                  <a:ext uri="{0D108BD9-81ED-4DB2-BD59-A6C34878D82A}">
                    <a16:rowId xmlns:a16="http://schemas.microsoft.com/office/drawing/2014/main" val="10000"/>
                  </a:ext>
                </a:extLst>
              </a:tr>
              <a:tr h="370840">
                <a:tc>
                  <a:txBody>
                    <a:bodyPr/>
                    <a:lstStyle/>
                    <a:p>
                      <a:r>
                        <a:rPr lang="en-US" sz="2000" dirty="0"/>
                        <a:t>Operating Pt.</a:t>
                      </a:r>
                    </a:p>
                  </a:txBody>
                  <a:tcPr/>
                </a:tc>
                <a:tc>
                  <a:txBody>
                    <a:bodyPr/>
                    <a:lstStyle/>
                    <a:p>
                      <a:r>
                        <a:rPr lang="en-US" sz="2000" dirty="0"/>
                        <a:t>0.35</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r h="370840">
                <a:tc>
                  <a:txBody>
                    <a:bodyPr/>
                    <a:lstStyle/>
                    <a:p>
                      <a:r>
                        <a:rPr lang="en-US" sz="2000" dirty="0"/>
                        <a:t>Overdrive</a:t>
                      </a:r>
                    </a:p>
                  </a:txBody>
                  <a:tcPr/>
                </a:tc>
                <a:tc>
                  <a:txBody>
                    <a:bodyPr/>
                    <a:lstStyle/>
                    <a:p>
                      <a:r>
                        <a:rPr lang="en-US" sz="2000" dirty="0"/>
                        <a:t>0.1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2"/>
                  </a:ext>
                </a:extLst>
              </a:tr>
              <a:tr h="370840">
                <a:tc>
                  <a:txBody>
                    <a:bodyPr/>
                    <a:lstStyle/>
                    <a:p>
                      <a:r>
                        <a:rPr lang="en-US" sz="2000" dirty="0"/>
                        <a:t>Voltage</a:t>
                      </a:r>
                    </a:p>
                  </a:txBody>
                  <a:tcPr/>
                </a:tc>
                <a:tc>
                  <a:txBody>
                    <a:bodyPr/>
                    <a:lstStyle/>
                    <a:p>
                      <a:r>
                        <a:rPr lang="en-US" sz="2000" dirty="0"/>
                        <a:t>0.05</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3"/>
                  </a:ext>
                </a:extLst>
              </a:tr>
              <a:tr h="370840">
                <a:tc>
                  <a:txBody>
                    <a:bodyPr/>
                    <a:lstStyle/>
                    <a:p>
                      <a:r>
                        <a:rPr lang="en-US" sz="2000" dirty="0"/>
                        <a:t>Power</a:t>
                      </a:r>
                    </a:p>
                  </a:txBody>
                  <a:tcPr/>
                </a:tc>
                <a:tc>
                  <a:txBody>
                    <a:bodyPr/>
                    <a:lstStyle/>
                    <a:p>
                      <a:r>
                        <a:rPr lang="en-US" sz="2000" dirty="0"/>
                        <a:t>0.05</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4"/>
                  </a:ext>
                </a:extLst>
              </a:tr>
              <a:tr h="370840">
                <a:tc>
                  <a:txBody>
                    <a:bodyPr/>
                    <a:lstStyle/>
                    <a:p>
                      <a:r>
                        <a:rPr lang="en-US" sz="2000" dirty="0"/>
                        <a:t>Size</a:t>
                      </a:r>
                    </a:p>
                  </a:txBody>
                  <a:tcPr/>
                </a:tc>
                <a:tc>
                  <a:txBody>
                    <a:bodyPr/>
                    <a:lstStyle/>
                    <a:p>
                      <a:r>
                        <a:rPr lang="en-US" sz="2000" dirty="0"/>
                        <a:t>0.05</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5"/>
                  </a:ext>
                </a:extLst>
              </a:tr>
              <a:tr h="370840">
                <a:tc>
                  <a:txBody>
                    <a:bodyPr/>
                    <a:lstStyle/>
                    <a:p>
                      <a:r>
                        <a:rPr lang="en-US" sz="2000" dirty="0"/>
                        <a:t>Weight</a:t>
                      </a:r>
                    </a:p>
                  </a:txBody>
                  <a:tcPr/>
                </a:tc>
                <a:tc>
                  <a:txBody>
                    <a:bodyPr/>
                    <a:lstStyle/>
                    <a:p>
                      <a:r>
                        <a:rPr lang="en-US" sz="2000" dirty="0"/>
                        <a:t>0.2</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sz="2000" dirty="0"/>
                        <a:t>Cost</a:t>
                      </a:r>
                    </a:p>
                  </a:txBody>
                  <a:tcPr/>
                </a:tc>
                <a:tc>
                  <a:txBody>
                    <a:bodyPr/>
                    <a:lstStyle/>
                    <a:p>
                      <a:r>
                        <a:rPr lang="en-US" sz="2000" dirty="0"/>
                        <a:t>0.1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7"/>
                  </a:ext>
                </a:extLst>
              </a:tr>
              <a:tr h="370840">
                <a:tc>
                  <a:txBody>
                    <a:bodyPr/>
                    <a:lstStyle/>
                    <a:p>
                      <a:r>
                        <a:rPr lang="en-US" sz="2000" dirty="0"/>
                        <a:t>Time</a:t>
                      </a:r>
                    </a:p>
                  </a:txBody>
                  <a:tcPr/>
                </a:tc>
                <a:tc>
                  <a:txBody>
                    <a:bodyPr/>
                    <a:lstStyle/>
                    <a:p>
                      <a:r>
                        <a:rPr lang="en-US" sz="2000" dirty="0"/>
                        <a:t>0.1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8"/>
                  </a:ext>
                </a:extLst>
              </a:tr>
              <a:tr h="370840">
                <a:tc>
                  <a:txBody>
                    <a:bodyPr/>
                    <a:lstStyle/>
                    <a:p>
                      <a:r>
                        <a:rPr lang="en-US" sz="2400" b="1" dirty="0"/>
                        <a:t>Total</a:t>
                      </a:r>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tc>
                  <a:txBody>
                    <a:bodyPr/>
                    <a:lstStyle/>
                    <a:p>
                      <a:endParaRPr lang="en-US" sz="2400" b="1" dirty="0"/>
                    </a:p>
                  </a:txBody>
                  <a:tcPr/>
                </a:tc>
                <a:extLst>
                  <a:ext uri="{0D108BD9-81ED-4DB2-BD59-A6C34878D82A}">
                    <a16:rowId xmlns:a16="http://schemas.microsoft.com/office/drawing/2014/main" val="10009"/>
                  </a:ext>
                </a:extLst>
              </a:tr>
            </a:tbl>
          </a:graphicData>
        </a:graphic>
      </p:graphicFrame>
      <p:sp>
        <p:nvSpPr>
          <p:cNvPr id="4" name="TextBox 3"/>
          <p:cNvSpPr txBox="1"/>
          <p:nvPr/>
        </p:nvSpPr>
        <p:spPr>
          <a:xfrm>
            <a:off x="304800" y="6211669"/>
            <a:ext cx="8305800" cy="646331"/>
          </a:xfrm>
          <a:prstGeom prst="rect">
            <a:avLst/>
          </a:prstGeom>
          <a:noFill/>
        </p:spPr>
        <p:txBody>
          <a:bodyPr wrap="square" rtlCol="0">
            <a:spAutoFit/>
          </a:bodyPr>
          <a:lstStyle/>
          <a:p>
            <a:r>
              <a:rPr lang="en-US" i="1" dirty="0"/>
              <a:t>* Assumes that options’ criteria are within the minimum / maximum allowable values, </a:t>
            </a:r>
          </a:p>
          <a:p>
            <a:r>
              <a:rPr lang="en-US" i="1" dirty="0"/>
              <a:t>   otherwise the option was rejected earlier</a:t>
            </a:r>
          </a:p>
        </p:txBody>
      </p:sp>
    </p:spTree>
    <p:extLst>
      <p:ext uri="{BB962C8B-B14F-4D97-AF65-F5344CB8AC3E}">
        <p14:creationId xmlns:p14="http://schemas.microsoft.com/office/powerpoint/2010/main" val="6448524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Motor Selection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971677823"/>
              </p:ext>
            </p:extLst>
          </p:nvPr>
        </p:nvGraphicFramePr>
        <p:xfrm>
          <a:off x="211426" y="1295400"/>
          <a:ext cx="8551576" cy="4328160"/>
        </p:xfrm>
        <a:graphic>
          <a:graphicData uri="http://schemas.openxmlformats.org/drawingml/2006/table">
            <a:tbl>
              <a:tblPr firstRow="1" bandRow="1">
                <a:tableStyleId>{5C22544A-7EE6-4342-B048-85BDC9FD1C3A}</a:tableStyleId>
              </a:tblPr>
              <a:tblGrid>
                <a:gridCol w="1672096">
                  <a:extLst>
                    <a:ext uri="{9D8B030D-6E8A-4147-A177-3AD203B41FA5}">
                      <a16:colId xmlns:a16="http://schemas.microsoft.com/office/drawing/2014/main" val="20000"/>
                    </a:ext>
                  </a:extLst>
                </a:gridCol>
                <a:gridCol w="1146580">
                  <a:extLst>
                    <a:ext uri="{9D8B030D-6E8A-4147-A177-3AD203B41FA5}">
                      <a16:colId xmlns:a16="http://schemas.microsoft.com/office/drawing/2014/main" val="20001"/>
                    </a:ext>
                  </a:extLst>
                </a:gridCol>
                <a:gridCol w="1146580">
                  <a:extLst>
                    <a:ext uri="{9D8B030D-6E8A-4147-A177-3AD203B41FA5}">
                      <a16:colId xmlns:a16="http://schemas.microsoft.com/office/drawing/2014/main" val="20002"/>
                    </a:ext>
                  </a:extLst>
                </a:gridCol>
                <a:gridCol w="1146580">
                  <a:extLst>
                    <a:ext uri="{9D8B030D-6E8A-4147-A177-3AD203B41FA5}">
                      <a16:colId xmlns:a16="http://schemas.microsoft.com/office/drawing/2014/main" val="20003"/>
                    </a:ext>
                  </a:extLst>
                </a:gridCol>
                <a:gridCol w="1146580">
                  <a:extLst>
                    <a:ext uri="{9D8B030D-6E8A-4147-A177-3AD203B41FA5}">
                      <a16:colId xmlns:a16="http://schemas.microsoft.com/office/drawing/2014/main" val="20004"/>
                    </a:ext>
                  </a:extLst>
                </a:gridCol>
                <a:gridCol w="1146580">
                  <a:extLst>
                    <a:ext uri="{9D8B030D-6E8A-4147-A177-3AD203B41FA5}">
                      <a16:colId xmlns:a16="http://schemas.microsoft.com/office/drawing/2014/main" val="20005"/>
                    </a:ext>
                  </a:extLst>
                </a:gridCol>
                <a:gridCol w="1146580">
                  <a:extLst>
                    <a:ext uri="{9D8B030D-6E8A-4147-A177-3AD203B41FA5}">
                      <a16:colId xmlns:a16="http://schemas.microsoft.com/office/drawing/2014/main" val="20006"/>
                    </a:ext>
                  </a:extLst>
                </a:gridCol>
              </a:tblGrid>
              <a:tr h="370840">
                <a:tc>
                  <a:txBody>
                    <a:bodyPr/>
                    <a:lstStyle/>
                    <a:p>
                      <a:r>
                        <a:rPr lang="en-US" sz="2000" dirty="0"/>
                        <a:t>Criteria</a:t>
                      </a:r>
                    </a:p>
                  </a:txBody>
                  <a:tcPr/>
                </a:tc>
                <a:tc>
                  <a:txBody>
                    <a:bodyPr/>
                    <a:lstStyle/>
                    <a:p>
                      <a:r>
                        <a:rPr lang="en-US" sz="2000" dirty="0"/>
                        <a:t>Weight*</a:t>
                      </a:r>
                    </a:p>
                  </a:txBody>
                  <a:tcPr/>
                </a:tc>
                <a:tc>
                  <a:txBody>
                    <a:bodyPr/>
                    <a:lstStyle/>
                    <a:p>
                      <a:r>
                        <a:rPr lang="en-US" sz="2000" dirty="0" err="1"/>
                        <a:t>Maxon</a:t>
                      </a:r>
                      <a:r>
                        <a:rPr lang="en-US" sz="2000" dirty="0"/>
                        <a:t> A</a:t>
                      </a:r>
                    </a:p>
                  </a:txBody>
                  <a:tcPr/>
                </a:tc>
                <a:tc>
                  <a:txBody>
                    <a:bodyPr/>
                    <a:lstStyle/>
                    <a:p>
                      <a:r>
                        <a:rPr lang="en-US" sz="2000" dirty="0" err="1"/>
                        <a:t>Maxon</a:t>
                      </a:r>
                      <a:r>
                        <a:rPr lang="en-US" sz="2000" dirty="0"/>
                        <a:t> B – Gear 1</a:t>
                      </a:r>
                    </a:p>
                  </a:txBody>
                  <a:tcPr/>
                </a:tc>
                <a:tc>
                  <a:txBody>
                    <a:bodyPr/>
                    <a:lstStyle/>
                    <a:p>
                      <a:r>
                        <a:rPr lang="en-US" sz="2000" dirty="0" err="1"/>
                        <a:t>Maxon</a:t>
                      </a:r>
                      <a:r>
                        <a:rPr lang="en-US" sz="2000" baseline="0" dirty="0"/>
                        <a:t> B – Gear 2</a:t>
                      </a:r>
                      <a:endParaRPr lang="en-US" sz="2000" dirty="0"/>
                    </a:p>
                  </a:txBody>
                  <a:tcPr/>
                </a:tc>
                <a:tc>
                  <a:txBody>
                    <a:bodyPr/>
                    <a:lstStyle/>
                    <a:p>
                      <a:r>
                        <a:rPr lang="en-US" sz="2000" dirty="0" err="1"/>
                        <a:t>Motobus</a:t>
                      </a:r>
                      <a:r>
                        <a:rPr lang="en-US" sz="2000" dirty="0"/>
                        <a:t> </a:t>
                      </a:r>
                    </a:p>
                  </a:txBody>
                  <a:tcPr/>
                </a:tc>
                <a:tc>
                  <a:txBody>
                    <a:bodyPr/>
                    <a:lstStyle/>
                    <a:p>
                      <a:r>
                        <a:rPr lang="en-US" sz="2000" dirty="0"/>
                        <a:t>Vroom</a:t>
                      </a:r>
                    </a:p>
                  </a:txBody>
                  <a:tcPr/>
                </a:tc>
                <a:extLst>
                  <a:ext uri="{0D108BD9-81ED-4DB2-BD59-A6C34878D82A}">
                    <a16:rowId xmlns:a16="http://schemas.microsoft.com/office/drawing/2014/main" val="10000"/>
                  </a:ext>
                </a:extLst>
              </a:tr>
              <a:tr h="370840">
                <a:tc>
                  <a:txBody>
                    <a:bodyPr/>
                    <a:lstStyle/>
                    <a:p>
                      <a:r>
                        <a:rPr lang="en-US" sz="2000" dirty="0"/>
                        <a:t>Operating Pt.</a:t>
                      </a:r>
                    </a:p>
                  </a:txBody>
                  <a:tcPr/>
                </a:tc>
                <a:tc>
                  <a:txBody>
                    <a:bodyPr/>
                    <a:lstStyle/>
                    <a:p>
                      <a:r>
                        <a:rPr lang="en-US" sz="2000" dirty="0"/>
                        <a:t>0.35</a:t>
                      </a:r>
                    </a:p>
                  </a:txBody>
                  <a:tcPr/>
                </a:tc>
                <a:tc>
                  <a:txBody>
                    <a:bodyPr/>
                    <a:lstStyle/>
                    <a:p>
                      <a:r>
                        <a:rPr lang="en-US" sz="2000" dirty="0"/>
                        <a:t>3</a:t>
                      </a:r>
                    </a:p>
                  </a:txBody>
                  <a:tcPr/>
                </a:tc>
                <a:tc>
                  <a:txBody>
                    <a:bodyPr/>
                    <a:lstStyle/>
                    <a:p>
                      <a:r>
                        <a:rPr lang="en-US" sz="2000" dirty="0"/>
                        <a:t>4</a:t>
                      </a:r>
                    </a:p>
                  </a:txBody>
                  <a:tcPr/>
                </a:tc>
                <a:tc>
                  <a:txBody>
                    <a:bodyPr/>
                    <a:lstStyle/>
                    <a:p>
                      <a:r>
                        <a:rPr lang="en-US" sz="2000"/>
                        <a:t>3</a:t>
                      </a:r>
                      <a:endParaRPr lang="en-US" sz="2000" dirty="0"/>
                    </a:p>
                  </a:txBody>
                  <a:tcPr/>
                </a:tc>
                <a:tc>
                  <a:txBody>
                    <a:bodyPr/>
                    <a:lstStyle/>
                    <a:p>
                      <a:r>
                        <a:rPr lang="en-US" sz="2000" dirty="0"/>
                        <a:t>2</a:t>
                      </a:r>
                    </a:p>
                  </a:txBody>
                  <a:tcPr/>
                </a:tc>
                <a:tc>
                  <a:txBody>
                    <a:bodyPr/>
                    <a:lstStyle/>
                    <a:p>
                      <a:r>
                        <a:rPr lang="en-US" sz="2000" dirty="0"/>
                        <a:t>3</a:t>
                      </a:r>
                    </a:p>
                  </a:txBody>
                  <a:tcPr/>
                </a:tc>
                <a:extLst>
                  <a:ext uri="{0D108BD9-81ED-4DB2-BD59-A6C34878D82A}">
                    <a16:rowId xmlns:a16="http://schemas.microsoft.com/office/drawing/2014/main" val="10001"/>
                  </a:ext>
                </a:extLst>
              </a:tr>
              <a:tr h="370840">
                <a:tc>
                  <a:txBody>
                    <a:bodyPr/>
                    <a:lstStyle/>
                    <a:p>
                      <a:r>
                        <a:rPr lang="en-US" sz="2000" dirty="0"/>
                        <a:t>Overdrive</a:t>
                      </a:r>
                    </a:p>
                  </a:txBody>
                  <a:tcPr/>
                </a:tc>
                <a:tc>
                  <a:txBody>
                    <a:bodyPr/>
                    <a:lstStyle/>
                    <a:p>
                      <a:r>
                        <a:rPr lang="en-US" sz="2000" dirty="0"/>
                        <a:t>0.1</a:t>
                      </a:r>
                    </a:p>
                  </a:txBody>
                  <a:tcPr/>
                </a:tc>
                <a:tc>
                  <a:txBody>
                    <a:bodyPr/>
                    <a:lstStyle/>
                    <a:p>
                      <a:r>
                        <a:rPr lang="en-US" sz="2000" dirty="0"/>
                        <a:t>3</a:t>
                      </a:r>
                    </a:p>
                  </a:txBody>
                  <a:tcPr/>
                </a:tc>
                <a:tc>
                  <a:txBody>
                    <a:bodyPr/>
                    <a:lstStyle/>
                    <a:p>
                      <a:r>
                        <a:rPr lang="en-US" sz="2000" dirty="0"/>
                        <a:t>4</a:t>
                      </a:r>
                    </a:p>
                  </a:txBody>
                  <a:tcPr/>
                </a:tc>
                <a:tc>
                  <a:txBody>
                    <a:bodyPr/>
                    <a:lstStyle/>
                    <a:p>
                      <a:r>
                        <a:rPr lang="en-US" sz="2000" dirty="0"/>
                        <a:t>4</a:t>
                      </a:r>
                    </a:p>
                  </a:txBody>
                  <a:tcPr/>
                </a:tc>
                <a:tc>
                  <a:txBody>
                    <a:bodyPr/>
                    <a:lstStyle/>
                    <a:p>
                      <a:r>
                        <a:rPr lang="en-US" sz="2000" dirty="0"/>
                        <a:t>2</a:t>
                      </a:r>
                    </a:p>
                  </a:txBody>
                  <a:tcPr/>
                </a:tc>
                <a:tc>
                  <a:txBody>
                    <a:bodyPr/>
                    <a:lstStyle/>
                    <a:p>
                      <a:r>
                        <a:rPr lang="en-US" sz="2000" dirty="0"/>
                        <a:t>1</a:t>
                      </a:r>
                    </a:p>
                  </a:txBody>
                  <a:tcPr/>
                </a:tc>
                <a:extLst>
                  <a:ext uri="{0D108BD9-81ED-4DB2-BD59-A6C34878D82A}">
                    <a16:rowId xmlns:a16="http://schemas.microsoft.com/office/drawing/2014/main" val="10002"/>
                  </a:ext>
                </a:extLst>
              </a:tr>
              <a:tr h="370840">
                <a:tc>
                  <a:txBody>
                    <a:bodyPr/>
                    <a:lstStyle/>
                    <a:p>
                      <a:r>
                        <a:rPr lang="en-US" sz="2000" dirty="0"/>
                        <a:t>Voltage</a:t>
                      </a:r>
                    </a:p>
                  </a:txBody>
                  <a:tcPr/>
                </a:tc>
                <a:tc>
                  <a:txBody>
                    <a:bodyPr/>
                    <a:lstStyle/>
                    <a:p>
                      <a:r>
                        <a:rPr lang="en-US" sz="2000" dirty="0"/>
                        <a:t>0.05</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3</a:t>
                      </a:r>
                    </a:p>
                  </a:txBody>
                  <a:tcPr/>
                </a:tc>
                <a:extLst>
                  <a:ext uri="{0D108BD9-81ED-4DB2-BD59-A6C34878D82A}">
                    <a16:rowId xmlns:a16="http://schemas.microsoft.com/office/drawing/2014/main" val="10003"/>
                  </a:ext>
                </a:extLst>
              </a:tr>
              <a:tr h="370840">
                <a:tc>
                  <a:txBody>
                    <a:bodyPr/>
                    <a:lstStyle/>
                    <a:p>
                      <a:r>
                        <a:rPr lang="en-US" sz="2000" dirty="0"/>
                        <a:t>Power</a:t>
                      </a:r>
                    </a:p>
                  </a:txBody>
                  <a:tcPr/>
                </a:tc>
                <a:tc>
                  <a:txBody>
                    <a:bodyPr/>
                    <a:lstStyle/>
                    <a:p>
                      <a:r>
                        <a:rPr lang="en-US" sz="2000" dirty="0"/>
                        <a:t>0.05</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4</a:t>
                      </a:r>
                    </a:p>
                  </a:txBody>
                  <a:tcPr/>
                </a:tc>
                <a:extLst>
                  <a:ext uri="{0D108BD9-81ED-4DB2-BD59-A6C34878D82A}">
                    <a16:rowId xmlns:a16="http://schemas.microsoft.com/office/drawing/2014/main" val="10004"/>
                  </a:ext>
                </a:extLst>
              </a:tr>
              <a:tr h="370840">
                <a:tc>
                  <a:txBody>
                    <a:bodyPr/>
                    <a:lstStyle/>
                    <a:p>
                      <a:r>
                        <a:rPr lang="en-US" sz="2000" dirty="0"/>
                        <a:t>Size</a:t>
                      </a:r>
                    </a:p>
                  </a:txBody>
                  <a:tcPr/>
                </a:tc>
                <a:tc>
                  <a:txBody>
                    <a:bodyPr/>
                    <a:lstStyle/>
                    <a:p>
                      <a:r>
                        <a:rPr lang="en-US" sz="2000" dirty="0"/>
                        <a:t>0.05</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2</a:t>
                      </a:r>
                    </a:p>
                  </a:txBody>
                  <a:tcPr/>
                </a:tc>
                <a:tc>
                  <a:txBody>
                    <a:bodyPr/>
                    <a:lstStyle/>
                    <a:p>
                      <a:r>
                        <a:rPr lang="en-US" sz="2000" dirty="0"/>
                        <a:t>4</a:t>
                      </a:r>
                    </a:p>
                  </a:txBody>
                  <a:tcPr/>
                </a:tc>
                <a:tc>
                  <a:txBody>
                    <a:bodyPr/>
                    <a:lstStyle/>
                    <a:p>
                      <a:r>
                        <a:rPr lang="en-US" sz="2000" dirty="0"/>
                        <a:t>5</a:t>
                      </a:r>
                    </a:p>
                  </a:txBody>
                  <a:tcPr/>
                </a:tc>
                <a:extLst>
                  <a:ext uri="{0D108BD9-81ED-4DB2-BD59-A6C34878D82A}">
                    <a16:rowId xmlns:a16="http://schemas.microsoft.com/office/drawing/2014/main" val="10005"/>
                  </a:ext>
                </a:extLst>
              </a:tr>
              <a:tr h="370840">
                <a:tc>
                  <a:txBody>
                    <a:bodyPr/>
                    <a:lstStyle/>
                    <a:p>
                      <a:r>
                        <a:rPr lang="en-US" sz="2000" dirty="0"/>
                        <a:t>Weight</a:t>
                      </a:r>
                    </a:p>
                  </a:txBody>
                  <a:tcPr/>
                </a:tc>
                <a:tc>
                  <a:txBody>
                    <a:bodyPr/>
                    <a:lstStyle/>
                    <a:p>
                      <a:r>
                        <a:rPr lang="en-US" sz="2000" dirty="0"/>
                        <a:t>0.2</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5</a:t>
                      </a:r>
                    </a:p>
                  </a:txBody>
                  <a:tcPr/>
                </a:tc>
                <a:extLst>
                  <a:ext uri="{0D108BD9-81ED-4DB2-BD59-A6C34878D82A}">
                    <a16:rowId xmlns:a16="http://schemas.microsoft.com/office/drawing/2014/main" val="10006"/>
                  </a:ext>
                </a:extLst>
              </a:tr>
              <a:tr h="370840">
                <a:tc>
                  <a:txBody>
                    <a:bodyPr/>
                    <a:lstStyle/>
                    <a:p>
                      <a:r>
                        <a:rPr lang="en-US" sz="2000" dirty="0"/>
                        <a:t>Cost</a:t>
                      </a:r>
                    </a:p>
                  </a:txBody>
                  <a:tcPr/>
                </a:tc>
                <a:tc>
                  <a:txBody>
                    <a:bodyPr/>
                    <a:lstStyle/>
                    <a:p>
                      <a:r>
                        <a:rPr lang="en-US" sz="2000" dirty="0"/>
                        <a:t>0.1</a:t>
                      </a:r>
                    </a:p>
                  </a:txBody>
                  <a:tcPr/>
                </a:tc>
                <a:tc>
                  <a:txBody>
                    <a:bodyPr/>
                    <a:lstStyle/>
                    <a:p>
                      <a:r>
                        <a:rPr lang="en-US" sz="2000" dirty="0"/>
                        <a:t>3</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2</a:t>
                      </a:r>
                    </a:p>
                  </a:txBody>
                  <a:tcPr/>
                </a:tc>
                <a:extLst>
                  <a:ext uri="{0D108BD9-81ED-4DB2-BD59-A6C34878D82A}">
                    <a16:rowId xmlns:a16="http://schemas.microsoft.com/office/drawing/2014/main" val="10007"/>
                  </a:ext>
                </a:extLst>
              </a:tr>
              <a:tr h="370840">
                <a:tc>
                  <a:txBody>
                    <a:bodyPr/>
                    <a:lstStyle/>
                    <a:p>
                      <a:r>
                        <a:rPr lang="en-US" sz="2000" dirty="0"/>
                        <a:t>Time</a:t>
                      </a:r>
                    </a:p>
                  </a:txBody>
                  <a:tcPr/>
                </a:tc>
                <a:tc>
                  <a:txBody>
                    <a:bodyPr/>
                    <a:lstStyle/>
                    <a:p>
                      <a:r>
                        <a:rPr lang="en-US" sz="2000" dirty="0"/>
                        <a:t>0.1</a:t>
                      </a:r>
                    </a:p>
                  </a:txBody>
                  <a:tcPr/>
                </a:tc>
                <a:tc>
                  <a:txBody>
                    <a:bodyPr/>
                    <a:lstStyle/>
                    <a:p>
                      <a:r>
                        <a:rPr lang="en-US" sz="2000" dirty="0"/>
                        <a:t>5</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1</a:t>
                      </a:r>
                    </a:p>
                  </a:txBody>
                  <a:tcPr/>
                </a:tc>
                <a:extLst>
                  <a:ext uri="{0D108BD9-81ED-4DB2-BD59-A6C34878D82A}">
                    <a16:rowId xmlns:a16="http://schemas.microsoft.com/office/drawing/2014/main" val="10008"/>
                  </a:ext>
                </a:extLst>
              </a:tr>
              <a:tr h="370840">
                <a:tc>
                  <a:txBody>
                    <a:bodyPr/>
                    <a:lstStyle/>
                    <a:p>
                      <a:r>
                        <a:rPr lang="en-US" sz="2400" b="1" dirty="0"/>
                        <a:t>Total</a:t>
                      </a:r>
                    </a:p>
                  </a:txBody>
                  <a:tcPr/>
                </a:tc>
                <a:tc>
                  <a:txBody>
                    <a:bodyPr/>
                    <a:lstStyle/>
                    <a:p>
                      <a:endParaRPr lang="en-US" sz="2400" b="1" dirty="0"/>
                    </a:p>
                  </a:txBody>
                  <a:tcPr/>
                </a:tc>
                <a:tc>
                  <a:txBody>
                    <a:bodyPr/>
                    <a:lstStyle/>
                    <a:p>
                      <a:r>
                        <a:rPr lang="en-US" sz="2400" b="1" dirty="0"/>
                        <a:t>3.2</a:t>
                      </a:r>
                    </a:p>
                  </a:txBody>
                  <a:tcPr/>
                </a:tc>
                <a:tc>
                  <a:txBody>
                    <a:bodyPr/>
                    <a:lstStyle/>
                    <a:p>
                      <a:r>
                        <a:rPr lang="en-US" sz="2400" b="1" dirty="0"/>
                        <a:t>3.55</a:t>
                      </a:r>
                    </a:p>
                  </a:txBody>
                  <a:tcPr/>
                </a:tc>
                <a:tc>
                  <a:txBody>
                    <a:bodyPr/>
                    <a:lstStyle/>
                    <a:p>
                      <a:r>
                        <a:rPr lang="en-US" sz="2400" b="1" dirty="0"/>
                        <a:t>2.95</a:t>
                      </a:r>
                    </a:p>
                  </a:txBody>
                  <a:tcPr/>
                </a:tc>
                <a:tc>
                  <a:txBody>
                    <a:bodyPr/>
                    <a:lstStyle/>
                    <a:p>
                      <a:r>
                        <a:rPr lang="en-US" sz="2400" b="1" dirty="0"/>
                        <a:t>3.2</a:t>
                      </a:r>
                    </a:p>
                  </a:txBody>
                  <a:tcPr/>
                </a:tc>
                <a:tc>
                  <a:txBody>
                    <a:bodyPr/>
                    <a:lstStyle/>
                    <a:p>
                      <a:r>
                        <a:rPr lang="en-US" sz="2400" b="1" dirty="0"/>
                        <a:t>3.05</a:t>
                      </a:r>
                    </a:p>
                  </a:txBody>
                  <a:tcPr/>
                </a:tc>
                <a:extLst>
                  <a:ext uri="{0D108BD9-81ED-4DB2-BD59-A6C34878D82A}">
                    <a16:rowId xmlns:a16="http://schemas.microsoft.com/office/drawing/2014/main" val="10009"/>
                  </a:ext>
                </a:extLst>
              </a:tr>
            </a:tbl>
          </a:graphicData>
        </a:graphic>
      </p:graphicFrame>
      <p:sp>
        <p:nvSpPr>
          <p:cNvPr id="4" name="TextBox 3"/>
          <p:cNvSpPr txBox="1"/>
          <p:nvPr/>
        </p:nvSpPr>
        <p:spPr>
          <a:xfrm>
            <a:off x="304800" y="6211669"/>
            <a:ext cx="8305800" cy="646331"/>
          </a:xfrm>
          <a:prstGeom prst="rect">
            <a:avLst/>
          </a:prstGeom>
          <a:noFill/>
        </p:spPr>
        <p:txBody>
          <a:bodyPr wrap="square" rtlCol="0">
            <a:spAutoFit/>
          </a:bodyPr>
          <a:lstStyle/>
          <a:p>
            <a:r>
              <a:rPr lang="en-US" i="1" dirty="0"/>
              <a:t>* Assumes that options’ criteria are within the minimum / maximum allowable values, </a:t>
            </a:r>
          </a:p>
          <a:p>
            <a:r>
              <a:rPr lang="en-US" i="1" dirty="0"/>
              <a:t>   otherwise the option was rejected earlier</a:t>
            </a:r>
          </a:p>
        </p:txBody>
      </p:sp>
    </p:spTree>
    <p:extLst>
      <p:ext uri="{BB962C8B-B14F-4D97-AF65-F5344CB8AC3E}">
        <p14:creationId xmlns:p14="http://schemas.microsoft.com/office/powerpoint/2010/main" val="18531500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Motor Selection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6211669"/>
            <a:ext cx="8305800" cy="646331"/>
          </a:xfrm>
          <a:prstGeom prst="rect">
            <a:avLst/>
          </a:prstGeom>
          <a:noFill/>
        </p:spPr>
        <p:txBody>
          <a:bodyPr wrap="square" rtlCol="0">
            <a:spAutoFit/>
          </a:bodyPr>
          <a:lstStyle/>
          <a:p>
            <a:r>
              <a:rPr lang="en-US" i="1" dirty="0"/>
              <a:t>* Assumes that options’ criteria are within the minimum / maximum allowable values, </a:t>
            </a:r>
          </a:p>
          <a:p>
            <a:r>
              <a:rPr lang="en-US" i="1" dirty="0"/>
              <a:t>   otherwise the option was rejected earlier</a:t>
            </a:r>
          </a:p>
        </p:txBody>
      </p:sp>
      <p:graphicFrame>
        <p:nvGraphicFramePr>
          <p:cNvPr id="8" name="Table 7"/>
          <p:cNvGraphicFramePr>
            <a:graphicFrameLocks noGrp="1"/>
          </p:cNvGraphicFramePr>
          <p:nvPr>
            <p:extLst>
              <p:ext uri="{D42A27DB-BD31-4B8C-83A1-F6EECF244321}">
                <p14:modId xmlns:p14="http://schemas.microsoft.com/office/powerpoint/2010/main" val="313855191"/>
              </p:ext>
            </p:extLst>
          </p:nvPr>
        </p:nvGraphicFramePr>
        <p:xfrm>
          <a:off x="211426" y="1295400"/>
          <a:ext cx="8551576" cy="4328160"/>
        </p:xfrm>
        <a:graphic>
          <a:graphicData uri="http://schemas.openxmlformats.org/drawingml/2006/table">
            <a:tbl>
              <a:tblPr firstRow="1" bandRow="1">
                <a:tableStyleId>{5C22544A-7EE6-4342-B048-85BDC9FD1C3A}</a:tableStyleId>
              </a:tblPr>
              <a:tblGrid>
                <a:gridCol w="1672096">
                  <a:extLst>
                    <a:ext uri="{9D8B030D-6E8A-4147-A177-3AD203B41FA5}">
                      <a16:colId xmlns:a16="http://schemas.microsoft.com/office/drawing/2014/main" val="20000"/>
                    </a:ext>
                  </a:extLst>
                </a:gridCol>
                <a:gridCol w="1146580">
                  <a:extLst>
                    <a:ext uri="{9D8B030D-6E8A-4147-A177-3AD203B41FA5}">
                      <a16:colId xmlns:a16="http://schemas.microsoft.com/office/drawing/2014/main" val="20001"/>
                    </a:ext>
                  </a:extLst>
                </a:gridCol>
                <a:gridCol w="1146580">
                  <a:extLst>
                    <a:ext uri="{9D8B030D-6E8A-4147-A177-3AD203B41FA5}">
                      <a16:colId xmlns:a16="http://schemas.microsoft.com/office/drawing/2014/main" val="20002"/>
                    </a:ext>
                  </a:extLst>
                </a:gridCol>
                <a:gridCol w="1146580">
                  <a:extLst>
                    <a:ext uri="{9D8B030D-6E8A-4147-A177-3AD203B41FA5}">
                      <a16:colId xmlns:a16="http://schemas.microsoft.com/office/drawing/2014/main" val="20003"/>
                    </a:ext>
                  </a:extLst>
                </a:gridCol>
                <a:gridCol w="1146580">
                  <a:extLst>
                    <a:ext uri="{9D8B030D-6E8A-4147-A177-3AD203B41FA5}">
                      <a16:colId xmlns:a16="http://schemas.microsoft.com/office/drawing/2014/main" val="20004"/>
                    </a:ext>
                  </a:extLst>
                </a:gridCol>
                <a:gridCol w="1146580">
                  <a:extLst>
                    <a:ext uri="{9D8B030D-6E8A-4147-A177-3AD203B41FA5}">
                      <a16:colId xmlns:a16="http://schemas.microsoft.com/office/drawing/2014/main" val="20005"/>
                    </a:ext>
                  </a:extLst>
                </a:gridCol>
                <a:gridCol w="1146580">
                  <a:extLst>
                    <a:ext uri="{9D8B030D-6E8A-4147-A177-3AD203B41FA5}">
                      <a16:colId xmlns:a16="http://schemas.microsoft.com/office/drawing/2014/main" val="20006"/>
                    </a:ext>
                  </a:extLst>
                </a:gridCol>
              </a:tblGrid>
              <a:tr h="370840">
                <a:tc>
                  <a:txBody>
                    <a:bodyPr/>
                    <a:lstStyle/>
                    <a:p>
                      <a:r>
                        <a:rPr lang="en-US" sz="2000" dirty="0"/>
                        <a:t>Criteria</a:t>
                      </a:r>
                    </a:p>
                  </a:txBody>
                  <a:tcPr/>
                </a:tc>
                <a:tc>
                  <a:txBody>
                    <a:bodyPr/>
                    <a:lstStyle/>
                    <a:p>
                      <a:r>
                        <a:rPr lang="en-US" sz="2000" dirty="0"/>
                        <a:t>Weight*</a:t>
                      </a:r>
                    </a:p>
                  </a:txBody>
                  <a:tcPr/>
                </a:tc>
                <a:tc>
                  <a:txBody>
                    <a:bodyPr/>
                    <a:lstStyle/>
                    <a:p>
                      <a:r>
                        <a:rPr lang="en-US" sz="2000" dirty="0" err="1"/>
                        <a:t>Maxon</a:t>
                      </a:r>
                      <a:r>
                        <a:rPr lang="en-US" sz="2000" dirty="0"/>
                        <a:t> A</a:t>
                      </a:r>
                    </a:p>
                  </a:txBody>
                  <a:tcPr/>
                </a:tc>
                <a:tc>
                  <a:txBody>
                    <a:bodyPr/>
                    <a:lstStyle/>
                    <a:p>
                      <a:r>
                        <a:rPr lang="en-US" sz="2000" dirty="0" err="1"/>
                        <a:t>Maxon</a:t>
                      </a:r>
                      <a:r>
                        <a:rPr lang="en-US" sz="2000" dirty="0"/>
                        <a:t> B – Gear 1</a:t>
                      </a:r>
                    </a:p>
                  </a:txBody>
                  <a:tcPr/>
                </a:tc>
                <a:tc>
                  <a:txBody>
                    <a:bodyPr/>
                    <a:lstStyle/>
                    <a:p>
                      <a:r>
                        <a:rPr lang="en-US" sz="2000" dirty="0" err="1"/>
                        <a:t>Maxon</a:t>
                      </a:r>
                      <a:r>
                        <a:rPr lang="en-US" sz="2000" baseline="0" dirty="0"/>
                        <a:t> B – Gear 2</a:t>
                      </a:r>
                      <a:endParaRPr lang="en-US" sz="2000" dirty="0"/>
                    </a:p>
                  </a:txBody>
                  <a:tcPr/>
                </a:tc>
                <a:tc>
                  <a:txBody>
                    <a:bodyPr/>
                    <a:lstStyle/>
                    <a:p>
                      <a:r>
                        <a:rPr lang="en-US" sz="2000" dirty="0" err="1"/>
                        <a:t>Motobus</a:t>
                      </a:r>
                      <a:r>
                        <a:rPr lang="en-US" sz="2000" dirty="0"/>
                        <a:t> </a:t>
                      </a:r>
                    </a:p>
                  </a:txBody>
                  <a:tcPr/>
                </a:tc>
                <a:tc>
                  <a:txBody>
                    <a:bodyPr/>
                    <a:lstStyle/>
                    <a:p>
                      <a:r>
                        <a:rPr lang="en-US" sz="2000" dirty="0"/>
                        <a:t>Vroom</a:t>
                      </a:r>
                    </a:p>
                  </a:txBody>
                  <a:tcPr/>
                </a:tc>
                <a:extLst>
                  <a:ext uri="{0D108BD9-81ED-4DB2-BD59-A6C34878D82A}">
                    <a16:rowId xmlns:a16="http://schemas.microsoft.com/office/drawing/2014/main" val="10000"/>
                  </a:ext>
                </a:extLst>
              </a:tr>
              <a:tr h="370840">
                <a:tc>
                  <a:txBody>
                    <a:bodyPr/>
                    <a:lstStyle/>
                    <a:p>
                      <a:r>
                        <a:rPr lang="en-US" sz="2000" dirty="0"/>
                        <a:t>Operating Pt.</a:t>
                      </a:r>
                    </a:p>
                  </a:txBody>
                  <a:tcPr/>
                </a:tc>
                <a:tc>
                  <a:txBody>
                    <a:bodyPr/>
                    <a:lstStyle/>
                    <a:p>
                      <a:r>
                        <a:rPr lang="en-US" sz="2000" dirty="0"/>
                        <a:t>0.35</a:t>
                      </a:r>
                    </a:p>
                  </a:txBody>
                  <a:tcPr/>
                </a:tc>
                <a:tc>
                  <a:txBody>
                    <a:bodyPr/>
                    <a:lstStyle/>
                    <a:p>
                      <a:r>
                        <a:rPr lang="en-US" sz="2000" dirty="0"/>
                        <a:t>3</a:t>
                      </a:r>
                    </a:p>
                  </a:txBody>
                  <a:tcPr/>
                </a:tc>
                <a:tc>
                  <a:txBody>
                    <a:bodyPr/>
                    <a:lstStyle/>
                    <a:p>
                      <a:r>
                        <a:rPr lang="en-US" sz="2000" dirty="0"/>
                        <a:t>4</a:t>
                      </a:r>
                    </a:p>
                  </a:txBody>
                  <a:tcPr/>
                </a:tc>
                <a:tc>
                  <a:txBody>
                    <a:bodyPr/>
                    <a:lstStyle/>
                    <a:p>
                      <a:r>
                        <a:rPr lang="en-US" sz="2000"/>
                        <a:t>3</a:t>
                      </a:r>
                      <a:endParaRPr lang="en-US" sz="2000" dirty="0"/>
                    </a:p>
                  </a:txBody>
                  <a:tcPr/>
                </a:tc>
                <a:tc>
                  <a:txBody>
                    <a:bodyPr/>
                    <a:lstStyle/>
                    <a:p>
                      <a:r>
                        <a:rPr lang="en-US" sz="2000" dirty="0"/>
                        <a:t>2</a:t>
                      </a:r>
                    </a:p>
                  </a:txBody>
                  <a:tcPr/>
                </a:tc>
                <a:tc>
                  <a:txBody>
                    <a:bodyPr/>
                    <a:lstStyle/>
                    <a:p>
                      <a:r>
                        <a:rPr lang="en-US" sz="2000" dirty="0"/>
                        <a:t>3</a:t>
                      </a:r>
                    </a:p>
                  </a:txBody>
                  <a:tcPr/>
                </a:tc>
                <a:extLst>
                  <a:ext uri="{0D108BD9-81ED-4DB2-BD59-A6C34878D82A}">
                    <a16:rowId xmlns:a16="http://schemas.microsoft.com/office/drawing/2014/main" val="10001"/>
                  </a:ext>
                </a:extLst>
              </a:tr>
              <a:tr h="370840">
                <a:tc>
                  <a:txBody>
                    <a:bodyPr/>
                    <a:lstStyle/>
                    <a:p>
                      <a:r>
                        <a:rPr lang="en-US" sz="2000" dirty="0"/>
                        <a:t>Overdrive</a:t>
                      </a:r>
                    </a:p>
                  </a:txBody>
                  <a:tcPr/>
                </a:tc>
                <a:tc>
                  <a:txBody>
                    <a:bodyPr/>
                    <a:lstStyle/>
                    <a:p>
                      <a:r>
                        <a:rPr lang="en-US" sz="2000" dirty="0"/>
                        <a:t>0.1</a:t>
                      </a:r>
                    </a:p>
                  </a:txBody>
                  <a:tcPr/>
                </a:tc>
                <a:tc>
                  <a:txBody>
                    <a:bodyPr/>
                    <a:lstStyle/>
                    <a:p>
                      <a:r>
                        <a:rPr lang="en-US" sz="2000" dirty="0"/>
                        <a:t>3</a:t>
                      </a:r>
                    </a:p>
                  </a:txBody>
                  <a:tcPr/>
                </a:tc>
                <a:tc>
                  <a:txBody>
                    <a:bodyPr/>
                    <a:lstStyle/>
                    <a:p>
                      <a:r>
                        <a:rPr lang="en-US" sz="2000" dirty="0"/>
                        <a:t>4</a:t>
                      </a:r>
                    </a:p>
                  </a:txBody>
                  <a:tcPr/>
                </a:tc>
                <a:tc>
                  <a:txBody>
                    <a:bodyPr/>
                    <a:lstStyle/>
                    <a:p>
                      <a:r>
                        <a:rPr lang="en-US" sz="2000" dirty="0"/>
                        <a:t>4</a:t>
                      </a:r>
                    </a:p>
                  </a:txBody>
                  <a:tcPr/>
                </a:tc>
                <a:tc>
                  <a:txBody>
                    <a:bodyPr/>
                    <a:lstStyle/>
                    <a:p>
                      <a:r>
                        <a:rPr lang="en-US" sz="2000" dirty="0"/>
                        <a:t>2</a:t>
                      </a:r>
                    </a:p>
                  </a:txBody>
                  <a:tcPr/>
                </a:tc>
                <a:tc>
                  <a:txBody>
                    <a:bodyPr/>
                    <a:lstStyle/>
                    <a:p>
                      <a:r>
                        <a:rPr lang="en-US" sz="2000" dirty="0"/>
                        <a:t>1</a:t>
                      </a:r>
                    </a:p>
                  </a:txBody>
                  <a:tcPr/>
                </a:tc>
                <a:extLst>
                  <a:ext uri="{0D108BD9-81ED-4DB2-BD59-A6C34878D82A}">
                    <a16:rowId xmlns:a16="http://schemas.microsoft.com/office/drawing/2014/main" val="10002"/>
                  </a:ext>
                </a:extLst>
              </a:tr>
              <a:tr h="370840">
                <a:tc>
                  <a:txBody>
                    <a:bodyPr/>
                    <a:lstStyle/>
                    <a:p>
                      <a:r>
                        <a:rPr lang="en-US" sz="2000" dirty="0"/>
                        <a:t>Voltage</a:t>
                      </a:r>
                    </a:p>
                  </a:txBody>
                  <a:tcPr/>
                </a:tc>
                <a:tc>
                  <a:txBody>
                    <a:bodyPr/>
                    <a:lstStyle/>
                    <a:p>
                      <a:r>
                        <a:rPr lang="en-US" sz="2000" dirty="0"/>
                        <a:t>0.05</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3</a:t>
                      </a:r>
                    </a:p>
                  </a:txBody>
                  <a:tcPr/>
                </a:tc>
                <a:extLst>
                  <a:ext uri="{0D108BD9-81ED-4DB2-BD59-A6C34878D82A}">
                    <a16:rowId xmlns:a16="http://schemas.microsoft.com/office/drawing/2014/main" val="10003"/>
                  </a:ext>
                </a:extLst>
              </a:tr>
              <a:tr h="370840">
                <a:tc>
                  <a:txBody>
                    <a:bodyPr/>
                    <a:lstStyle/>
                    <a:p>
                      <a:r>
                        <a:rPr lang="en-US" sz="2000" dirty="0"/>
                        <a:t>Power</a:t>
                      </a:r>
                    </a:p>
                  </a:txBody>
                  <a:tcPr/>
                </a:tc>
                <a:tc>
                  <a:txBody>
                    <a:bodyPr/>
                    <a:lstStyle/>
                    <a:p>
                      <a:r>
                        <a:rPr lang="en-US" sz="2000" dirty="0"/>
                        <a:t>0.05</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4</a:t>
                      </a:r>
                    </a:p>
                  </a:txBody>
                  <a:tcPr/>
                </a:tc>
                <a:extLst>
                  <a:ext uri="{0D108BD9-81ED-4DB2-BD59-A6C34878D82A}">
                    <a16:rowId xmlns:a16="http://schemas.microsoft.com/office/drawing/2014/main" val="10004"/>
                  </a:ext>
                </a:extLst>
              </a:tr>
              <a:tr h="370840">
                <a:tc>
                  <a:txBody>
                    <a:bodyPr/>
                    <a:lstStyle/>
                    <a:p>
                      <a:r>
                        <a:rPr lang="en-US" sz="2000" dirty="0"/>
                        <a:t>Size</a:t>
                      </a:r>
                    </a:p>
                  </a:txBody>
                  <a:tcPr/>
                </a:tc>
                <a:tc>
                  <a:txBody>
                    <a:bodyPr/>
                    <a:lstStyle/>
                    <a:p>
                      <a:r>
                        <a:rPr lang="en-US" sz="2000" dirty="0"/>
                        <a:t>0.05</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2</a:t>
                      </a:r>
                    </a:p>
                  </a:txBody>
                  <a:tcPr/>
                </a:tc>
                <a:tc>
                  <a:txBody>
                    <a:bodyPr/>
                    <a:lstStyle/>
                    <a:p>
                      <a:r>
                        <a:rPr lang="en-US" sz="2000" dirty="0"/>
                        <a:t>4</a:t>
                      </a:r>
                    </a:p>
                  </a:txBody>
                  <a:tcPr/>
                </a:tc>
                <a:tc>
                  <a:txBody>
                    <a:bodyPr/>
                    <a:lstStyle/>
                    <a:p>
                      <a:r>
                        <a:rPr lang="en-US" sz="2000" dirty="0"/>
                        <a:t>5</a:t>
                      </a:r>
                    </a:p>
                  </a:txBody>
                  <a:tcPr/>
                </a:tc>
                <a:extLst>
                  <a:ext uri="{0D108BD9-81ED-4DB2-BD59-A6C34878D82A}">
                    <a16:rowId xmlns:a16="http://schemas.microsoft.com/office/drawing/2014/main" val="10005"/>
                  </a:ext>
                </a:extLst>
              </a:tr>
              <a:tr h="370840">
                <a:tc>
                  <a:txBody>
                    <a:bodyPr/>
                    <a:lstStyle/>
                    <a:p>
                      <a:r>
                        <a:rPr lang="en-US" sz="2000" dirty="0"/>
                        <a:t>Weight</a:t>
                      </a:r>
                    </a:p>
                  </a:txBody>
                  <a:tcPr/>
                </a:tc>
                <a:tc>
                  <a:txBody>
                    <a:bodyPr/>
                    <a:lstStyle/>
                    <a:p>
                      <a:r>
                        <a:rPr lang="en-US" sz="2000" dirty="0"/>
                        <a:t>0.2</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5</a:t>
                      </a:r>
                    </a:p>
                  </a:txBody>
                  <a:tcPr/>
                </a:tc>
                <a:extLst>
                  <a:ext uri="{0D108BD9-81ED-4DB2-BD59-A6C34878D82A}">
                    <a16:rowId xmlns:a16="http://schemas.microsoft.com/office/drawing/2014/main" val="10006"/>
                  </a:ext>
                </a:extLst>
              </a:tr>
              <a:tr h="370840">
                <a:tc>
                  <a:txBody>
                    <a:bodyPr/>
                    <a:lstStyle/>
                    <a:p>
                      <a:r>
                        <a:rPr lang="en-US" sz="2000" dirty="0"/>
                        <a:t>Cost</a:t>
                      </a:r>
                    </a:p>
                  </a:txBody>
                  <a:tcPr/>
                </a:tc>
                <a:tc>
                  <a:txBody>
                    <a:bodyPr/>
                    <a:lstStyle/>
                    <a:p>
                      <a:r>
                        <a:rPr lang="en-US" sz="2000" dirty="0"/>
                        <a:t>0.1</a:t>
                      </a:r>
                    </a:p>
                  </a:txBody>
                  <a:tcPr/>
                </a:tc>
                <a:tc>
                  <a:txBody>
                    <a:bodyPr/>
                    <a:lstStyle/>
                    <a:p>
                      <a:r>
                        <a:rPr lang="en-US" sz="2000" dirty="0"/>
                        <a:t>3</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2</a:t>
                      </a:r>
                    </a:p>
                  </a:txBody>
                  <a:tcPr/>
                </a:tc>
                <a:extLst>
                  <a:ext uri="{0D108BD9-81ED-4DB2-BD59-A6C34878D82A}">
                    <a16:rowId xmlns:a16="http://schemas.microsoft.com/office/drawing/2014/main" val="10007"/>
                  </a:ext>
                </a:extLst>
              </a:tr>
              <a:tr h="370840">
                <a:tc>
                  <a:txBody>
                    <a:bodyPr/>
                    <a:lstStyle/>
                    <a:p>
                      <a:r>
                        <a:rPr lang="en-US" sz="2000" dirty="0"/>
                        <a:t>Time</a:t>
                      </a:r>
                    </a:p>
                  </a:txBody>
                  <a:tcPr/>
                </a:tc>
                <a:tc>
                  <a:txBody>
                    <a:bodyPr/>
                    <a:lstStyle/>
                    <a:p>
                      <a:r>
                        <a:rPr lang="en-US" sz="2000" dirty="0"/>
                        <a:t>0.1</a:t>
                      </a:r>
                    </a:p>
                  </a:txBody>
                  <a:tcPr/>
                </a:tc>
                <a:tc>
                  <a:txBody>
                    <a:bodyPr/>
                    <a:lstStyle/>
                    <a:p>
                      <a:r>
                        <a:rPr lang="en-US" sz="2000" dirty="0"/>
                        <a:t>5</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5</a:t>
                      </a:r>
                    </a:p>
                  </a:txBody>
                  <a:tcPr/>
                </a:tc>
                <a:tc>
                  <a:txBody>
                    <a:bodyPr/>
                    <a:lstStyle/>
                    <a:p>
                      <a:r>
                        <a:rPr lang="en-US" sz="2000" dirty="0"/>
                        <a:t>1</a:t>
                      </a:r>
                    </a:p>
                  </a:txBody>
                  <a:tcPr/>
                </a:tc>
                <a:extLst>
                  <a:ext uri="{0D108BD9-81ED-4DB2-BD59-A6C34878D82A}">
                    <a16:rowId xmlns:a16="http://schemas.microsoft.com/office/drawing/2014/main" val="10008"/>
                  </a:ext>
                </a:extLst>
              </a:tr>
              <a:tr h="370840">
                <a:tc>
                  <a:txBody>
                    <a:bodyPr/>
                    <a:lstStyle/>
                    <a:p>
                      <a:r>
                        <a:rPr lang="en-US" sz="2400" b="1" dirty="0"/>
                        <a:t>Total</a:t>
                      </a:r>
                    </a:p>
                  </a:txBody>
                  <a:tcPr/>
                </a:tc>
                <a:tc>
                  <a:txBody>
                    <a:bodyPr/>
                    <a:lstStyle/>
                    <a:p>
                      <a:endParaRPr lang="en-US" sz="2400" b="1" dirty="0"/>
                    </a:p>
                  </a:txBody>
                  <a:tcPr/>
                </a:tc>
                <a:tc>
                  <a:txBody>
                    <a:bodyPr/>
                    <a:lstStyle/>
                    <a:p>
                      <a:r>
                        <a:rPr lang="en-US" sz="2400" b="1" dirty="0"/>
                        <a:t>3.2</a:t>
                      </a:r>
                    </a:p>
                  </a:txBody>
                  <a:tcPr/>
                </a:tc>
                <a:tc>
                  <a:txBody>
                    <a:bodyPr/>
                    <a:lstStyle/>
                    <a:p>
                      <a:r>
                        <a:rPr lang="en-US" sz="2400" b="1" dirty="0"/>
                        <a:t>3.55</a:t>
                      </a:r>
                    </a:p>
                  </a:txBody>
                  <a:tcPr/>
                </a:tc>
                <a:tc>
                  <a:txBody>
                    <a:bodyPr/>
                    <a:lstStyle/>
                    <a:p>
                      <a:r>
                        <a:rPr lang="en-US" sz="2400" b="1" dirty="0"/>
                        <a:t>2.95</a:t>
                      </a:r>
                    </a:p>
                  </a:txBody>
                  <a:tcPr/>
                </a:tc>
                <a:tc>
                  <a:txBody>
                    <a:bodyPr/>
                    <a:lstStyle/>
                    <a:p>
                      <a:r>
                        <a:rPr lang="en-US" sz="2400" b="1" dirty="0"/>
                        <a:t>3.2</a:t>
                      </a:r>
                    </a:p>
                  </a:txBody>
                  <a:tcPr/>
                </a:tc>
                <a:tc>
                  <a:txBody>
                    <a:bodyPr/>
                    <a:lstStyle/>
                    <a:p>
                      <a:r>
                        <a:rPr lang="en-US" sz="2400" b="1" dirty="0"/>
                        <a:t>3.05</a:t>
                      </a:r>
                    </a:p>
                  </a:txBody>
                  <a:tcPr/>
                </a:tc>
                <a:extLst>
                  <a:ext uri="{0D108BD9-81ED-4DB2-BD59-A6C34878D82A}">
                    <a16:rowId xmlns:a16="http://schemas.microsoft.com/office/drawing/2014/main" val="10009"/>
                  </a:ext>
                </a:extLst>
              </a:tr>
            </a:tbl>
          </a:graphicData>
        </a:graphic>
      </p:graphicFrame>
      <p:sp>
        <p:nvSpPr>
          <p:cNvPr id="5" name="Rectangle 4"/>
          <p:cNvSpPr/>
          <p:nvPr/>
        </p:nvSpPr>
        <p:spPr>
          <a:xfrm>
            <a:off x="4127679" y="1219200"/>
            <a:ext cx="1219200" cy="44958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5279" y="4724400"/>
            <a:ext cx="5270679" cy="5334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19400" y="0"/>
            <a:ext cx="2819400" cy="6740307"/>
          </a:xfrm>
          <a:prstGeom prst="rect">
            <a:avLst/>
          </a:prstGeom>
          <a:noFill/>
        </p:spPr>
        <p:txBody>
          <a:bodyPr wrap="square" rtlCol="0">
            <a:spAutoFit/>
          </a:bodyPr>
          <a:lstStyle/>
          <a:p>
            <a:pPr algn="r"/>
            <a:r>
              <a:rPr lang="en-US" dirty="0"/>
              <a:t>This part of the presentation may not be asked for in all design reviews. However, it offers an example of how to justify a decision, whether it be a component selection as in this case, or any other design selection. It also shows how the team is concerned about interfaces with outside groups. As interfaces, whether they be interfaces with outside consultants, customers, or even different </a:t>
            </a:r>
            <a:r>
              <a:rPr lang="en-US" dirty="0" err="1"/>
              <a:t>subteams</a:t>
            </a:r>
            <a:r>
              <a:rPr lang="en-US" dirty="0"/>
              <a:t> within your own group, are the most common places where designs fail, talking about how interfaces are handled can also inspire confidence that the rest of your design is implemented well.</a:t>
            </a:r>
          </a:p>
        </p:txBody>
      </p:sp>
    </p:spTree>
    <p:extLst>
      <p:ext uri="{BB962C8B-B14F-4D97-AF65-F5344CB8AC3E}">
        <p14:creationId xmlns:p14="http://schemas.microsoft.com/office/powerpoint/2010/main" val="41973223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12" name="Right Arrow 11"/>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9351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2" name="Oval 1"/>
          <p:cNvSpPr/>
          <p:nvPr/>
        </p:nvSpPr>
        <p:spPr>
          <a:xfrm>
            <a:off x="1905000" y="1600200"/>
            <a:ext cx="1524000" cy="1524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A</a:t>
            </a:r>
            <a:endParaRPr lang="en-US" dirty="0">
              <a:effectLst>
                <a:outerShdw blurRad="38100" dist="38100" dir="2700000" algn="tl">
                  <a:srgbClr val="000000">
                    <a:alpha val="43137"/>
                  </a:srgbClr>
                </a:outerShdw>
              </a:effectLst>
            </a:endParaRPr>
          </a:p>
        </p:txBody>
      </p:sp>
      <p:sp>
        <p:nvSpPr>
          <p:cNvPr id="5" name="Oval 4"/>
          <p:cNvSpPr/>
          <p:nvPr/>
        </p:nvSpPr>
        <p:spPr>
          <a:xfrm>
            <a:off x="5867400" y="1600200"/>
            <a:ext cx="1524000" cy="15240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sp>
        <p:nvSpPr>
          <p:cNvPr id="6" name="Oval 5"/>
          <p:cNvSpPr/>
          <p:nvPr/>
        </p:nvSpPr>
        <p:spPr>
          <a:xfrm>
            <a:off x="3979572" y="4572000"/>
            <a:ext cx="1524000" cy="1524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cxnSp>
        <p:nvCxnSpPr>
          <p:cNvPr id="10" name="Straight Arrow Connector 9"/>
          <p:cNvCxnSpPr>
            <a:stCxn id="2" idx="6"/>
            <a:endCxn id="5" idx="2"/>
          </p:cNvCxnSpPr>
          <p:nvPr/>
        </p:nvCxnSpPr>
        <p:spPr>
          <a:xfrm>
            <a:off x="3429000" y="2362200"/>
            <a:ext cx="2438400"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5617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2" name="Oval 1"/>
          <p:cNvSpPr/>
          <p:nvPr/>
        </p:nvSpPr>
        <p:spPr>
          <a:xfrm>
            <a:off x="1905000" y="1600200"/>
            <a:ext cx="1524000" cy="1524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A</a:t>
            </a:r>
            <a:endParaRPr lang="en-US" dirty="0">
              <a:effectLst>
                <a:outerShdw blurRad="38100" dist="38100" dir="2700000" algn="tl">
                  <a:srgbClr val="000000">
                    <a:alpha val="43137"/>
                  </a:srgbClr>
                </a:outerShdw>
              </a:effectLst>
            </a:endParaRPr>
          </a:p>
        </p:txBody>
      </p:sp>
      <p:sp>
        <p:nvSpPr>
          <p:cNvPr id="5" name="Oval 4"/>
          <p:cNvSpPr/>
          <p:nvPr/>
        </p:nvSpPr>
        <p:spPr>
          <a:xfrm>
            <a:off x="5867400" y="1600200"/>
            <a:ext cx="1524000" cy="15240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sp>
        <p:nvSpPr>
          <p:cNvPr id="6" name="Oval 5"/>
          <p:cNvSpPr/>
          <p:nvPr/>
        </p:nvSpPr>
        <p:spPr>
          <a:xfrm>
            <a:off x="3979572" y="4572000"/>
            <a:ext cx="1524000" cy="1524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cxnSp>
        <p:nvCxnSpPr>
          <p:cNvPr id="14" name="Straight Arrow Connector 13"/>
          <p:cNvCxnSpPr>
            <a:stCxn id="2" idx="4"/>
            <a:endCxn id="6" idx="1"/>
          </p:cNvCxnSpPr>
          <p:nvPr/>
        </p:nvCxnSpPr>
        <p:spPr>
          <a:xfrm>
            <a:off x="2667000" y="3124200"/>
            <a:ext cx="1535757" cy="167098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4957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2" name="Oval 1"/>
          <p:cNvSpPr/>
          <p:nvPr/>
        </p:nvSpPr>
        <p:spPr>
          <a:xfrm>
            <a:off x="1905000" y="1600200"/>
            <a:ext cx="1524000" cy="1524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A</a:t>
            </a:r>
            <a:endParaRPr lang="en-US" dirty="0">
              <a:effectLst>
                <a:outerShdw blurRad="38100" dist="38100" dir="2700000" algn="tl">
                  <a:srgbClr val="000000">
                    <a:alpha val="43137"/>
                  </a:srgbClr>
                </a:outerShdw>
              </a:effectLst>
            </a:endParaRPr>
          </a:p>
        </p:txBody>
      </p:sp>
      <p:sp>
        <p:nvSpPr>
          <p:cNvPr id="5" name="Oval 4"/>
          <p:cNvSpPr/>
          <p:nvPr/>
        </p:nvSpPr>
        <p:spPr>
          <a:xfrm>
            <a:off x="5867400" y="1600200"/>
            <a:ext cx="1524000" cy="15240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sp>
        <p:nvSpPr>
          <p:cNvPr id="6" name="Oval 5"/>
          <p:cNvSpPr/>
          <p:nvPr/>
        </p:nvSpPr>
        <p:spPr>
          <a:xfrm>
            <a:off x="3979572" y="4572000"/>
            <a:ext cx="1524000" cy="1524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cxnSp>
        <p:nvCxnSpPr>
          <p:cNvPr id="17" name="Straight Arrow Connector 16"/>
          <p:cNvCxnSpPr>
            <a:stCxn id="5" idx="4"/>
            <a:endCxn id="6" idx="7"/>
          </p:cNvCxnSpPr>
          <p:nvPr/>
        </p:nvCxnSpPr>
        <p:spPr>
          <a:xfrm flipH="1">
            <a:off x="5280387" y="3124200"/>
            <a:ext cx="1349013" cy="167098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9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Commuting= 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descr="http://media.treehugger.com/assets/images/2011/10/commute-ho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3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204917" flipV="1">
            <a:off x="3104557" y="3680834"/>
            <a:ext cx="2743200" cy="212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0765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2" name="Oval 1"/>
          <p:cNvSpPr/>
          <p:nvPr/>
        </p:nvSpPr>
        <p:spPr>
          <a:xfrm>
            <a:off x="1905000" y="1600200"/>
            <a:ext cx="1524000" cy="1524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A</a:t>
            </a:r>
            <a:endParaRPr lang="en-US" dirty="0">
              <a:effectLst>
                <a:outerShdw blurRad="38100" dist="38100" dir="2700000" algn="tl">
                  <a:srgbClr val="000000">
                    <a:alpha val="43137"/>
                  </a:srgbClr>
                </a:outerShdw>
              </a:effectLst>
            </a:endParaRPr>
          </a:p>
        </p:txBody>
      </p:sp>
      <p:sp>
        <p:nvSpPr>
          <p:cNvPr id="5" name="Oval 4"/>
          <p:cNvSpPr/>
          <p:nvPr/>
        </p:nvSpPr>
        <p:spPr>
          <a:xfrm>
            <a:off x="5867400" y="1600200"/>
            <a:ext cx="1524000" cy="15240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sp>
        <p:nvSpPr>
          <p:cNvPr id="6" name="Oval 5"/>
          <p:cNvSpPr/>
          <p:nvPr/>
        </p:nvSpPr>
        <p:spPr>
          <a:xfrm>
            <a:off x="3979572" y="4572000"/>
            <a:ext cx="1524000" cy="1524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cxnSp>
        <p:nvCxnSpPr>
          <p:cNvPr id="10" name="Straight Arrow Connector 9"/>
          <p:cNvCxnSpPr>
            <a:stCxn id="2" idx="6"/>
            <a:endCxn id="5" idx="2"/>
          </p:cNvCxnSpPr>
          <p:nvPr/>
        </p:nvCxnSpPr>
        <p:spPr>
          <a:xfrm>
            <a:off x="3429000" y="2362200"/>
            <a:ext cx="2438400"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4"/>
            <a:endCxn id="6" idx="1"/>
          </p:cNvCxnSpPr>
          <p:nvPr/>
        </p:nvCxnSpPr>
        <p:spPr>
          <a:xfrm>
            <a:off x="2667000" y="3124200"/>
            <a:ext cx="1535757" cy="167098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4"/>
            <a:endCxn id="6" idx="7"/>
          </p:cNvCxnSpPr>
          <p:nvPr/>
        </p:nvCxnSpPr>
        <p:spPr>
          <a:xfrm flipH="1">
            <a:off x="5280387" y="3124200"/>
            <a:ext cx="1349013" cy="1670985"/>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805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358012" y="584961"/>
            <a:ext cx="8709788" cy="6349239"/>
            <a:chOff x="358012" y="584961"/>
            <a:chExt cx="8709788" cy="6349239"/>
          </a:xfrm>
        </p:grpSpPr>
        <p:sp>
          <p:nvSpPr>
            <p:cNvPr id="19" name="TextBox 3"/>
            <p:cNvSpPr txBox="1"/>
            <p:nvPr/>
          </p:nvSpPr>
          <p:spPr>
            <a:xfrm>
              <a:off x="511988" y="1499273"/>
              <a:ext cx="851130" cy="646331"/>
            </a:xfrm>
            <a:prstGeom prst="rect">
              <a:avLst/>
            </a:prstGeom>
            <a:solidFill>
              <a:srgbClr val="FF0000"/>
            </a:solidFill>
            <a:ln w="28575">
              <a:solidFill>
                <a:schemeClr val="tx1"/>
              </a:solidFill>
            </a:ln>
          </p:spPr>
          <p:txBody>
            <a:bodyPr wrap="none" rtlCol="0">
              <a:spAutoFit/>
            </a:bodyPr>
            <a:lstStyle/>
            <a:p>
              <a:pPr marL="0" marR="0" algn="ctr">
                <a:spcBef>
                  <a:spcPts val="0"/>
                </a:spcBef>
                <a:spcAft>
                  <a:spcPts val="0"/>
                </a:spcAft>
              </a:pPr>
              <a:r>
                <a:rPr lang="en-US" sz="1800" kern="1200">
                  <a:solidFill>
                    <a:schemeClr val="bg1"/>
                  </a:solidFill>
                  <a:effectLst>
                    <a:outerShdw blurRad="38100" dist="38100" dir="2700000" algn="tl">
                      <a:srgbClr val="000000">
                        <a:alpha val="43137"/>
                      </a:srgbClr>
                    </a:outerShdw>
                  </a:effectLst>
                  <a:latin typeface="Calibri"/>
                  <a:ea typeface="Times New Roman"/>
                  <a:cs typeface="Times New Roman"/>
                </a:rPr>
                <a:t>Sensor</a:t>
              </a:r>
              <a:endParaRPr lang="en-US" sz="1200">
                <a:solidFill>
                  <a:schemeClr val="bg1"/>
                </a:solidFill>
                <a:effectLst>
                  <a:outerShdw blurRad="38100" dist="38100" dir="2700000" algn="tl">
                    <a:srgbClr val="000000">
                      <a:alpha val="43137"/>
                    </a:srgbClr>
                  </a:outerShdw>
                </a:effectLst>
                <a:latin typeface="Times New Roman"/>
                <a:ea typeface="Times New Roman"/>
              </a:endParaRPr>
            </a:p>
            <a:p>
              <a:pPr marL="0" marR="0" algn="ctr">
                <a:spcBef>
                  <a:spcPts val="0"/>
                </a:spcBef>
                <a:spcAft>
                  <a:spcPts val="0"/>
                </a:spcAft>
              </a:pPr>
              <a:r>
                <a:rPr lang="en-US" sz="1800" kern="1200">
                  <a:solidFill>
                    <a:schemeClr val="bg1"/>
                  </a:solidFill>
                  <a:effectLst>
                    <a:outerShdw blurRad="38100" dist="38100" dir="2700000" algn="tl">
                      <a:srgbClr val="000000">
                        <a:alpha val="43137"/>
                      </a:srgbClr>
                    </a:outerShdw>
                  </a:effectLst>
                  <a:latin typeface="Calibri"/>
                  <a:ea typeface="Times New Roman"/>
                  <a:cs typeface="Times New Roman"/>
                </a:rPr>
                <a:t>System</a:t>
              </a:r>
              <a:endParaRPr lang="en-US" sz="1200">
                <a:solidFill>
                  <a:schemeClr val="bg1"/>
                </a:solidFill>
                <a:effectLst>
                  <a:outerShdw blurRad="38100" dist="38100" dir="2700000" algn="tl">
                    <a:srgbClr val="000000">
                      <a:alpha val="43137"/>
                    </a:srgbClr>
                  </a:outerShdw>
                </a:effectLst>
                <a:latin typeface="Times New Roman"/>
                <a:ea typeface="Times New Roman"/>
              </a:endParaRPr>
            </a:p>
          </p:txBody>
        </p:sp>
        <p:sp>
          <p:nvSpPr>
            <p:cNvPr id="20" name="TextBox 4"/>
            <p:cNvSpPr txBox="1"/>
            <p:nvPr/>
          </p:nvSpPr>
          <p:spPr>
            <a:xfrm>
              <a:off x="3241850" y="1499348"/>
              <a:ext cx="819455" cy="646331"/>
            </a:xfrm>
            <a:prstGeom prst="rect">
              <a:avLst/>
            </a:prstGeom>
            <a:solidFill>
              <a:srgbClr val="00B050"/>
            </a:solidFill>
            <a:ln w="28575">
              <a:solidFill>
                <a:schemeClr val="tx1"/>
              </a:solidFill>
            </a:ln>
          </p:spPr>
          <p:txBody>
            <a:bodyPr wrap="none" rtlCol="0">
              <a:spAutoFit/>
            </a:bodyPr>
            <a:lstStyle/>
            <a:p>
              <a:pPr marL="0" marR="0" algn="ctr">
                <a:spcBef>
                  <a:spcPts val="0"/>
                </a:spcBef>
                <a:spcAft>
                  <a:spcPts val="0"/>
                </a:spcAft>
              </a:pPr>
              <a:r>
                <a:rPr lang="en-US" sz="1800" kern="1200">
                  <a:solidFill>
                    <a:schemeClr val="bg1"/>
                  </a:solidFill>
                  <a:effectLst>
                    <a:outerShdw blurRad="38100" dist="38100" dir="2700000" algn="tl">
                      <a:srgbClr val="000000">
                        <a:alpha val="43137"/>
                      </a:srgbClr>
                    </a:outerShdw>
                  </a:effectLst>
                  <a:latin typeface="Calibri"/>
                  <a:ea typeface="Times New Roman"/>
                  <a:cs typeface="Times New Roman"/>
                </a:rPr>
                <a:t>Sensor</a:t>
              </a:r>
              <a:endParaRPr lang="en-US" sz="1200">
                <a:solidFill>
                  <a:schemeClr val="bg1"/>
                </a:solidFill>
                <a:effectLst>
                  <a:outerShdw blurRad="38100" dist="38100" dir="2700000" algn="tl">
                    <a:srgbClr val="000000">
                      <a:alpha val="43137"/>
                    </a:srgbClr>
                  </a:outerShdw>
                </a:effectLst>
                <a:latin typeface="Times New Roman"/>
                <a:ea typeface="Times New Roman"/>
              </a:endParaRPr>
            </a:p>
            <a:p>
              <a:pPr marL="0" marR="0" algn="ctr">
                <a:spcBef>
                  <a:spcPts val="0"/>
                </a:spcBef>
                <a:spcAft>
                  <a:spcPts val="0"/>
                </a:spcAft>
              </a:pPr>
              <a:r>
                <a:rPr lang="en-US" sz="1800" kern="1200">
                  <a:solidFill>
                    <a:schemeClr val="bg1"/>
                  </a:solidFill>
                  <a:effectLst>
                    <a:outerShdw blurRad="38100" dist="38100" dir="2700000" algn="tl">
                      <a:srgbClr val="000000">
                        <a:alpha val="43137"/>
                      </a:srgbClr>
                    </a:outerShdw>
                  </a:effectLst>
                  <a:latin typeface="Calibri"/>
                  <a:ea typeface="Times New Roman"/>
                  <a:cs typeface="Times New Roman"/>
                </a:rPr>
                <a:t>Filters</a:t>
              </a:r>
              <a:endParaRPr lang="en-US" sz="1200">
                <a:solidFill>
                  <a:schemeClr val="bg1"/>
                </a:solidFill>
                <a:effectLst>
                  <a:outerShdw blurRad="38100" dist="38100" dir="2700000" algn="tl">
                    <a:srgbClr val="000000">
                      <a:alpha val="43137"/>
                    </a:srgbClr>
                  </a:outerShdw>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Controller</a:t>
              </a:r>
            </a:p>
            <a:p>
              <a:pPr marL="0" marR="0" algn="ctr">
                <a:spcBef>
                  <a:spcPts val="0"/>
                </a:spcBef>
                <a:spcAft>
                  <a:spcPts val="0"/>
                </a:spcAft>
              </a:pPr>
              <a:r>
                <a:rPr lang="en-US" dirty="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3" name="TextBox 7"/>
            <p:cNvSpPr txBox="1"/>
            <p:nvPr/>
          </p:nvSpPr>
          <p:spPr>
            <a:xfrm>
              <a:off x="6673385" y="5321820"/>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Energy </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Storage</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System</a:t>
              </a:r>
              <a:endParaRPr lang="en-US" sz="1200" dirty="0">
                <a:effectLst/>
                <a:latin typeface="Times New Roman"/>
                <a:ea typeface="Times New Roman"/>
              </a:endParaRPr>
            </a:p>
          </p:txBody>
        </p:sp>
        <p:sp>
          <p:nvSpPr>
            <p:cNvPr id="25" name="TextBox 9"/>
            <p:cNvSpPr txBox="1"/>
            <p:nvPr/>
          </p:nvSpPr>
          <p:spPr>
            <a:xfrm>
              <a:off x="2863474" y="3645444"/>
              <a:ext cx="1521424"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User Interface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Device</a:t>
              </a:r>
              <a:endParaRPr lang="en-US" sz="1200">
                <a:effectLst/>
                <a:latin typeface="Times New Roman"/>
                <a:ea typeface="Times New Roman"/>
              </a:endParaRPr>
            </a:p>
          </p:txBody>
        </p:sp>
        <p:sp>
          <p:nvSpPr>
            <p:cNvPr id="26" name="TextBox 10"/>
            <p:cNvSpPr txBox="1"/>
            <p:nvPr/>
          </p:nvSpPr>
          <p:spPr>
            <a:xfrm>
              <a:off x="358012" y="3604765"/>
              <a:ext cx="1028294" cy="646331"/>
            </a:xfrm>
            <a:prstGeom prst="rect">
              <a:avLst/>
            </a:prstGeom>
            <a:solidFill>
              <a:srgbClr val="FFC000"/>
            </a:solidFill>
            <a:ln w="28575">
              <a:solidFill>
                <a:schemeClr val="tx1"/>
              </a:solidFill>
            </a:ln>
          </p:spPr>
          <p:txBody>
            <a:bodyPr wrap="none" rtlCol="0">
              <a:spAutoFit/>
            </a:bodyPr>
            <a:lstStyle/>
            <a:p>
              <a:pPr marL="0" marR="0" algn="ctr">
                <a:spcBef>
                  <a:spcPts val="0"/>
                </a:spcBef>
                <a:spcAft>
                  <a:spcPts val="0"/>
                </a:spcAft>
              </a:pPr>
              <a:r>
                <a:rPr lang="en-US" sz="1800" kern="1200">
                  <a:solidFill>
                    <a:schemeClr val="bg1"/>
                  </a:solidFill>
                  <a:effectLst>
                    <a:outerShdw blurRad="38100" dist="38100" dir="2700000" algn="tl">
                      <a:srgbClr val="000000">
                        <a:alpha val="43137"/>
                      </a:srgbClr>
                    </a:outerShdw>
                  </a:effectLst>
                  <a:latin typeface="Calibri"/>
                  <a:ea typeface="Times New Roman"/>
                  <a:cs typeface="Times New Roman"/>
                </a:rPr>
                <a:t>Standard</a:t>
              </a:r>
              <a:endParaRPr lang="en-US" sz="1200">
                <a:solidFill>
                  <a:schemeClr val="bg1"/>
                </a:solidFill>
                <a:effectLst>
                  <a:outerShdw blurRad="38100" dist="38100" dir="2700000" algn="tl">
                    <a:srgbClr val="000000">
                      <a:alpha val="43137"/>
                    </a:srgbClr>
                  </a:outerShdw>
                </a:effectLst>
                <a:latin typeface="Times New Roman"/>
                <a:ea typeface="Times New Roman"/>
              </a:endParaRPr>
            </a:p>
            <a:p>
              <a:pPr marL="0" marR="0" algn="ctr">
                <a:spcBef>
                  <a:spcPts val="0"/>
                </a:spcBef>
                <a:spcAft>
                  <a:spcPts val="0"/>
                </a:spcAft>
              </a:pPr>
              <a:r>
                <a:rPr lang="en-US" sz="1800" kern="1200">
                  <a:solidFill>
                    <a:schemeClr val="bg1"/>
                  </a:solidFill>
                  <a:effectLst>
                    <a:outerShdw blurRad="38100" dist="38100" dir="2700000" algn="tl">
                      <a:srgbClr val="000000">
                        <a:alpha val="43137"/>
                      </a:srgbClr>
                    </a:outerShdw>
                  </a:effectLst>
                  <a:latin typeface="Calibri"/>
                  <a:ea typeface="Times New Roman"/>
                  <a:cs typeface="Times New Roman"/>
                </a:rPr>
                <a:t>Bicycle</a:t>
              </a:r>
              <a:endParaRPr lang="en-US" sz="1200">
                <a:solidFill>
                  <a:schemeClr val="bg1"/>
                </a:solidFill>
                <a:effectLst>
                  <a:outerShdw blurRad="38100" dist="38100" dir="2700000" algn="tl">
                    <a:srgbClr val="000000">
                      <a:alpha val="43137"/>
                    </a:srgbClr>
                  </a:outerShdw>
                </a:effectLst>
                <a:latin typeface="Times New Roman"/>
                <a:ea typeface="Times New Roman"/>
              </a:endParaRPr>
            </a:p>
          </p:txBody>
        </p:sp>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Available Energy</a:t>
              </a:r>
              <a:endParaRPr lang="en-US" sz="1200">
                <a:effectLst/>
                <a:latin typeface="Times New Roman"/>
                <a:ea typeface="Times New Roman"/>
              </a:endParaRPr>
            </a:p>
          </p:txBody>
        </p:sp>
        <p:sp>
          <p:nvSpPr>
            <p:cNvPr id="31" name="TextBox 15"/>
            <p:cNvSpPr txBox="1"/>
            <p:nvPr/>
          </p:nvSpPr>
          <p:spPr>
            <a:xfrm>
              <a:off x="4483850" y="3102721"/>
              <a:ext cx="1969724"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Actual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Est. Travel Distance</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User Input Need</a:t>
              </a:r>
              <a:endParaRPr lang="en-US" sz="120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Input</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(via rider)</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7" name="TextBox 23"/>
            <p:cNvSpPr txBox="1"/>
            <p:nvPr/>
          </p:nvSpPr>
          <p:spPr>
            <a:xfrm>
              <a:off x="6538851" y="62846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38" name="TextBox 24"/>
            <p:cNvSpPr txBox="1"/>
            <p:nvPr/>
          </p:nvSpPr>
          <p:spPr>
            <a:xfrm>
              <a:off x="4615933" y="5476076"/>
              <a:ext cx="1657312"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Supplied Energy</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sp>
          <p:nvSpPr>
            <p:cNvPr id="40" name="TextBox 28"/>
            <p:cNvSpPr txBox="1"/>
            <p:nvPr/>
          </p:nvSpPr>
          <p:spPr>
            <a:xfrm>
              <a:off x="1454556" y="3617002"/>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63118" y="1822439"/>
              <a:ext cx="1878732" cy="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3"/>
              <a:endCxn id="23" idx="1"/>
            </p:cNvCxnSpPr>
            <p:nvPr/>
          </p:nvCxnSpPr>
          <p:spPr>
            <a:xfrm>
              <a:off x="4387438" y="5783479"/>
              <a:ext cx="2285947"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4" idx="0"/>
              <a:endCxn id="25" idx="2"/>
            </p:cNvCxnSpPr>
            <p:nvPr/>
          </p:nvCxnSpPr>
          <p:spPr>
            <a:xfrm rot="16200000" flipV="1">
              <a:off x="3263465" y="4645588"/>
              <a:ext cx="1030054" cy="322412"/>
            </a:xfrm>
            <a:prstGeom prst="bentConnector3">
              <a:avLst>
                <a:gd name="adj1" fmla="val 4150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hape 43"/>
            <p:cNvCxnSpPr/>
            <p:nvPr/>
          </p:nvCxnSpPr>
          <p:spPr>
            <a:xfrm flipV="1">
              <a:off x="3720314" y="4031077"/>
              <a:ext cx="2974529" cy="858465"/>
            </a:xfrm>
            <a:prstGeom prst="bentConnector3">
              <a:avLst>
                <a:gd name="adj1" fmla="val 6731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4387438" y="3732162"/>
              <a:ext cx="228594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hape 81"/>
            <p:cNvCxnSpPr>
              <a:stCxn id="29" idx="1"/>
              <a:endCxn id="25" idx="0"/>
            </p:cNvCxnSpPr>
            <p:nvPr/>
          </p:nvCxnSpPr>
          <p:spPr>
            <a:xfrm rot="10800000" flipV="1">
              <a:off x="3617286" y="2529757"/>
              <a:ext cx="87411" cy="111568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hape 92"/>
            <p:cNvCxnSpPr>
              <a:stCxn id="23" idx="2"/>
              <a:endCxn id="23" idx="3"/>
            </p:cNvCxnSpPr>
            <p:nvPr/>
          </p:nvCxnSpPr>
          <p:spPr>
            <a:xfrm rot="5400000" flipH="1" flipV="1">
              <a:off x="7304406" y="5727025"/>
              <a:ext cx="461658" cy="574567"/>
            </a:xfrm>
            <a:prstGeom prst="bentConnector4">
              <a:avLst>
                <a:gd name="adj1" fmla="val -79832"/>
                <a:gd name="adj2" fmla="val 1446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3" idx="2"/>
              <a:endCxn id="26" idx="2"/>
            </p:cNvCxnSpPr>
            <p:nvPr/>
          </p:nvCxnSpPr>
          <p:spPr>
            <a:xfrm rot="5400000" flipH="1">
              <a:off x="3037545" y="2085711"/>
              <a:ext cx="2027654" cy="6358425"/>
            </a:xfrm>
            <a:prstGeom prst="bentConnector3">
              <a:avLst>
                <a:gd name="adj1" fmla="val -112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369056" y="3960758"/>
              <a:ext cx="14944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wall outlet)</a:t>
              </a:r>
              <a:endParaRPr lang="en-US" sz="1200" dirty="0">
                <a:effectLst/>
                <a:latin typeface="Times New Roman"/>
                <a:ea typeface="Times New Roman"/>
              </a:endParaRPr>
            </a:p>
          </p:txBody>
        </p:sp>
      </p:grpSp>
      <p:sp>
        <p:nvSpPr>
          <p:cNvPr id="4" name="Freeform 3"/>
          <p:cNvSpPr/>
          <p:nvPr/>
        </p:nvSpPr>
        <p:spPr>
          <a:xfrm>
            <a:off x="89800" y="765348"/>
            <a:ext cx="4981432" cy="3794078"/>
          </a:xfrm>
          <a:custGeom>
            <a:avLst/>
            <a:gdLst>
              <a:gd name="connsiteX0" fmla="*/ 1828800 w 4981432"/>
              <a:gd name="connsiteY0" fmla="*/ 109182 h 3794078"/>
              <a:gd name="connsiteX1" fmla="*/ 68238 w 4981432"/>
              <a:gd name="connsiteY1" fmla="*/ 218364 h 3794078"/>
              <a:gd name="connsiteX2" fmla="*/ 0 w 4981432"/>
              <a:gd name="connsiteY2" fmla="*/ 3780430 h 3794078"/>
              <a:gd name="connsiteX3" fmla="*/ 1446662 w 4981432"/>
              <a:gd name="connsiteY3" fmla="*/ 3794078 h 3794078"/>
              <a:gd name="connsiteX4" fmla="*/ 4913194 w 4981432"/>
              <a:gd name="connsiteY4" fmla="*/ 1310185 h 3794078"/>
              <a:gd name="connsiteX5" fmla="*/ 4981432 w 4981432"/>
              <a:gd name="connsiteY5" fmla="*/ 0 h 3794078"/>
              <a:gd name="connsiteX6" fmla="*/ 1828800 w 4981432"/>
              <a:gd name="connsiteY6" fmla="*/ 109182 h 379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1432" h="3794078">
                <a:moveTo>
                  <a:pt x="1828800" y="109182"/>
                </a:moveTo>
                <a:lnTo>
                  <a:pt x="68238" y="218364"/>
                </a:lnTo>
                <a:lnTo>
                  <a:pt x="0" y="3780430"/>
                </a:lnTo>
                <a:lnTo>
                  <a:pt x="1446662" y="3794078"/>
                </a:lnTo>
                <a:lnTo>
                  <a:pt x="4913194" y="1310185"/>
                </a:lnTo>
                <a:lnTo>
                  <a:pt x="4981432" y="0"/>
                </a:lnTo>
                <a:lnTo>
                  <a:pt x="1828800" y="109182"/>
                </a:lnTo>
                <a:close/>
              </a:path>
            </a:pathLst>
          </a:custGeom>
          <a:noFill/>
          <a:ln w="76200">
            <a:solidFill>
              <a:srgbClr val="FF0000"/>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Tree>
    <p:extLst>
      <p:ext uri="{BB962C8B-B14F-4D97-AF65-F5344CB8AC3E}">
        <p14:creationId xmlns:p14="http://schemas.microsoft.com/office/powerpoint/2010/main" val="30241875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4"/>
          <p:cNvSpPr txBox="1"/>
          <p:nvPr/>
        </p:nvSpPr>
        <p:spPr>
          <a:xfrm>
            <a:off x="4658627" y="2369607"/>
            <a:ext cx="1172116" cy="954106"/>
          </a:xfrm>
          <a:prstGeom prst="rect">
            <a:avLst/>
          </a:prstGeom>
          <a:solidFill>
            <a:srgbClr val="00B050"/>
          </a:solidFill>
          <a:ln w="28575">
            <a:solidFill>
              <a:schemeClr val="tx1"/>
            </a:solidFill>
          </a:ln>
        </p:spPr>
        <p:txBody>
          <a:bodyPr wrap="none" rtlCol="0">
            <a:spAutoFit/>
          </a:bodyPr>
          <a:lstStyle/>
          <a:p>
            <a:pPr marL="0" marR="0" algn="ctr">
              <a:spcBef>
                <a:spcPts val="0"/>
              </a:spcBef>
              <a:spcAft>
                <a:spcPts val="0"/>
              </a:spcAft>
            </a:pPr>
            <a:r>
              <a:rPr lang="en-US" sz="2800" kern="1200">
                <a:solidFill>
                  <a:schemeClr val="bg1"/>
                </a:solidFill>
                <a:effectLst>
                  <a:outerShdw blurRad="38100" dist="38100" dir="2700000" algn="tl">
                    <a:srgbClr val="000000">
                      <a:alpha val="43137"/>
                    </a:srgbClr>
                  </a:outerShdw>
                </a:effectLst>
                <a:latin typeface="Calibri"/>
                <a:ea typeface="Times New Roman"/>
                <a:cs typeface="Times New Roman"/>
              </a:rPr>
              <a:t>Sensor</a:t>
            </a:r>
            <a:endParaRPr lang="en-US">
              <a:solidFill>
                <a:schemeClr val="bg1"/>
              </a:solidFill>
              <a:effectLst>
                <a:outerShdw blurRad="38100" dist="38100" dir="2700000" algn="tl">
                  <a:srgbClr val="000000">
                    <a:alpha val="43137"/>
                  </a:srgbClr>
                </a:outerShdw>
              </a:effectLst>
              <a:latin typeface="Times New Roman"/>
              <a:ea typeface="Times New Roman"/>
            </a:endParaRPr>
          </a:p>
          <a:p>
            <a:pPr marL="0" marR="0" algn="ctr">
              <a:spcBef>
                <a:spcPts val="0"/>
              </a:spcBef>
              <a:spcAft>
                <a:spcPts val="0"/>
              </a:spcAft>
            </a:pPr>
            <a:r>
              <a:rPr lang="en-US" sz="2800" kern="1200">
                <a:solidFill>
                  <a:schemeClr val="bg1"/>
                </a:solidFill>
                <a:effectLst>
                  <a:outerShdw blurRad="38100" dist="38100" dir="2700000" algn="tl">
                    <a:srgbClr val="000000">
                      <a:alpha val="43137"/>
                    </a:srgbClr>
                  </a:outerShdw>
                </a:effectLst>
                <a:latin typeface="Calibri"/>
                <a:ea typeface="Times New Roman"/>
                <a:cs typeface="Times New Roman"/>
              </a:rPr>
              <a:t>Filters</a:t>
            </a:r>
            <a:endParaRPr lang="en-US">
              <a:solidFill>
                <a:schemeClr val="bg1"/>
              </a:solidFill>
              <a:effectLst>
                <a:outerShdw blurRad="38100" dist="38100" dir="2700000" algn="tl">
                  <a:srgbClr val="000000">
                    <a:alpha val="43137"/>
                  </a:srgbClr>
                </a:outerShdw>
              </a:effectLst>
              <a:latin typeface="Times New Roman"/>
              <a:ea typeface="Times New Roman"/>
            </a:endParaRPr>
          </a:p>
        </p:txBody>
      </p:sp>
      <p:sp>
        <p:nvSpPr>
          <p:cNvPr id="10" name="TextBox 10"/>
          <p:cNvSpPr txBox="1"/>
          <p:nvPr/>
        </p:nvSpPr>
        <p:spPr>
          <a:xfrm>
            <a:off x="457200" y="4631699"/>
            <a:ext cx="1496242" cy="954106"/>
          </a:xfrm>
          <a:prstGeom prst="rect">
            <a:avLst/>
          </a:prstGeom>
          <a:solidFill>
            <a:srgbClr val="FFC000"/>
          </a:solidFill>
          <a:ln w="28575">
            <a:solidFill>
              <a:schemeClr val="tx1"/>
            </a:solidFill>
          </a:ln>
        </p:spPr>
        <p:txBody>
          <a:bodyPr wrap="none" rtlCol="0">
            <a:spAutoFit/>
          </a:bodyPr>
          <a:lstStyle/>
          <a:p>
            <a:pPr marL="0" marR="0" algn="ctr">
              <a:spcBef>
                <a:spcPts val="0"/>
              </a:spcBef>
              <a:spcAft>
                <a:spcPts val="0"/>
              </a:spcAft>
            </a:pPr>
            <a:r>
              <a:rPr lang="en-US" sz="2800" kern="1200" dirty="0">
                <a:solidFill>
                  <a:schemeClr val="bg1"/>
                </a:solidFill>
                <a:effectLst>
                  <a:outerShdw blurRad="38100" dist="38100" dir="2700000" algn="tl">
                    <a:srgbClr val="000000">
                      <a:alpha val="43137"/>
                    </a:srgbClr>
                  </a:outerShdw>
                </a:effectLst>
                <a:latin typeface="Calibri"/>
                <a:ea typeface="Times New Roman"/>
                <a:cs typeface="Times New Roman"/>
              </a:rPr>
              <a:t>Standard</a:t>
            </a:r>
            <a:endParaRPr lang="en-US" dirty="0">
              <a:solidFill>
                <a:schemeClr val="bg1"/>
              </a:solidFill>
              <a:effectLst>
                <a:outerShdw blurRad="38100" dist="38100" dir="2700000" algn="tl">
                  <a:srgbClr val="000000">
                    <a:alpha val="43137"/>
                  </a:srgbClr>
                </a:outerShdw>
              </a:effectLst>
              <a:latin typeface="Times New Roman"/>
              <a:ea typeface="Times New Roman"/>
            </a:endParaRPr>
          </a:p>
          <a:p>
            <a:pPr marL="0" marR="0" algn="ctr">
              <a:spcBef>
                <a:spcPts val="0"/>
              </a:spcBef>
              <a:spcAft>
                <a:spcPts val="0"/>
              </a:spcAft>
            </a:pPr>
            <a:r>
              <a:rPr lang="en-US" sz="2800" kern="1200" dirty="0">
                <a:solidFill>
                  <a:schemeClr val="bg1"/>
                </a:solidFill>
                <a:effectLst>
                  <a:outerShdw blurRad="38100" dist="38100" dir="2700000" algn="tl">
                    <a:srgbClr val="000000">
                      <a:alpha val="43137"/>
                    </a:srgbClr>
                  </a:outerShdw>
                </a:effectLst>
                <a:latin typeface="Calibri"/>
                <a:ea typeface="Times New Roman"/>
                <a:cs typeface="Times New Roman"/>
              </a:rPr>
              <a:t>Bicycle</a:t>
            </a:r>
            <a:endParaRPr lang="en-US" dirty="0">
              <a:solidFill>
                <a:schemeClr val="bg1"/>
              </a:solidFill>
              <a:effectLst>
                <a:outerShdw blurRad="38100" dist="38100" dir="2700000" algn="tl">
                  <a:srgbClr val="000000">
                    <a:alpha val="43137"/>
                  </a:srgbClr>
                </a:outerShdw>
              </a:effectLst>
              <a:latin typeface="Times New Roman"/>
              <a:ea typeface="Times New Roman"/>
            </a:endParaRPr>
          </a:p>
        </p:txBody>
      </p:sp>
      <p:sp>
        <p:nvSpPr>
          <p:cNvPr id="12" name="TextBox 11"/>
          <p:cNvSpPr txBox="1"/>
          <p:nvPr/>
        </p:nvSpPr>
        <p:spPr>
          <a:xfrm>
            <a:off x="2038568" y="2369607"/>
            <a:ext cx="2437400" cy="954106"/>
          </a:xfrm>
          <a:prstGeom prst="rect">
            <a:avLst/>
          </a:prstGeom>
          <a:noFill/>
        </p:spPr>
        <p:txBody>
          <a:bodyPr wrap="none" rtlCol="0">
            <a:spAutoFit/>
          </a:bodyPr>
          <a:lstStyle/>
          <a:p>
            <a:pPr marL="0" marR="0">
              <a:spcBef>
                <a:spcPts val="0"/>
              </a:spcBef>
              <a:spcAft>
                <a:spcPts val="0"/>
              </a:spcAft>
            </a:pPr>
            <a:r>
              <a:rPr lang="en-US" sz="2800" i="1" kern="1200" dirty="0">
                <a:solidFill>
                  <a:srgbClr val="000000"/>
                </a:solidFill>
                <a:effectLst/>
                <a:latin typeface="Calibri"/>
                <a:ea typeface="Times New Roman"/>
                <a:cs typeface="Times New Roman"/>
              </a:rPr>
              <a:t>Wheel Rotation</a:t>
            </a:r>
            <a:endParaRPr lang="en-US" dirty="0">
              <a:effectLst/>
              <a:latin typeface="Times New Roman"/>
              <a:ea typeface="Times New Roman"/>
            </a:endParaRPr>
          </a:p>
          <a:p>
            <a:pPr marL="0" marR="0">
              <a:spcBef>
                <a:spcPts val="0"/>
              </a:spcBef>
              <a:spcAft>
                <a:spcPts val="0"/>
              </a:spcAft>
            </a:pPr>
            <a:r>
              <a:rPr lang="en-US" sz="2800" i="1" kern="1200" dirty="0">
                <a:solidFill>
                  <a:srgbClr val="000000"/>
                </a:solidFill>
                <a:effectLst/>
                <a:latin typeface="Calibri"/>
                <a:ea typeface="Times New Roman"/>
                <a:cs typeface="Times New Roman"/>
              </a:rPr>
              <a:t>Wheel Force</a:t>
            </a:r>
            <a:endParaRPr lang="en-US" dirty="0">
              <a:effectLst/>
              <a:latin typeface="Times New Roman"/>
              <a:ea typeface="Times New Roman"/>
            </a:endParaRPr>
          </a:p>
        </p:txBody>
      </p:sp>
      <p:sp>
        <p:nvSpPr>
          <p:cNvPr id="13" name="TextBox 12"/>
          <p:cNvSpPr txBox="1"/>
          <p:nvPr/>
        </p:nvSpPr>
        <p:spPr>
          <a:xfrm>
            <a:off x="5935994" y="1954747"/>
            <a:ext cx="2437400" cy="1384996"/>
          </a:xfrm>
          <a:prstGeom prst="rect">
            <a:avLst/>
          </a:prstGeom>
          <a:noFill/>
        </p:spPr>
        <p:txBody>
          <a:bodyPr wrap="none" rtlCol="0">
            <a:spAutoFit/>
          </a:bodyPr>
          <a:lstStyle/>
          <a:p>
            <a:pPr marL="0" marR="0">
              <a:spcBef>
                <a:spcPts val="0"/>
              </a:spcBef>
              <a:spcAft>
                <a:spcPts val="0"/>
              </a:spcAft>
            </a:pPr>
            <a:r>
              <a:rPr lang="en-US" sz="2800" i="1" kern="1200" dirty="0">
                <a:solidFill>
                  <a:srgbClr val="000000"/>
                </a:solidFill>
                <a:effectLst/>
                <a:latin typeface="Calibri"/>
                <a:ea typeface="Times New Roman"/>
                <a:cs typeface="Times New Roman"/>
              </a:rPr>
              <a:t>Filtered</a:t>
            </a:r>
            <a:endParaRPr lang="en-US" dirty="0">
              <a:effectLst/>
              <a:latin typeface="Times New Roman"/>
              <a:ea typeface="Times New Roman"/>
            </a:endParaRPr>
          </a:p>
          <a:p>
            <a:pPr marL="0" marR="0">
              <a:spcBef>
                <a:spcPts val="0"/>
              </a:spcBef>
              <a:spcAft>
                <a:spcPts val="0"/>
              </a:spcAft>
            </a:pPr>
            <a:r>
              <a:rPr lang="en-US" sz="2800" i="1" kern="1200" dirty="0">
                <a:solidFill>
                  <a:srgbClr val="000000"/>
                </a:solidFill>
                <a:effectLst/>
                <a:latin typeface="Calibri"/>
                <a:ea typeface="Times New Roman"/>
                <a:cs typeface="Times New Roman"/>
              </a:rPr>
              <a:t>Wheel Rotation</a:t>
            </a:r>
            <a:endParaRPr lang="en-US" dirty="0">
              <a:effectLst/>
              <a:latin typeface="Times New Roman"/>
              <a:ea typeface="Times New Roman"/>
            </a:endParaRPr>
          </a:p>
          <a:p>
            <a:pPr marL="0" marR="0">
              <a:spcBef>
                <a:spcPts val="0"/>
              </a:spcBef>
              <a:spcAft>
                <a:spcPts val="0"/>
              </a:spcAft>
            </a:pPr>
            <a:r>
              <a:rPr lang="en-US" sz="2800" i="1" kern="1200" dirty="0">
                <a:solidFill>
                  <a:srgbClr val="000000"/>
                </a:solidFill>
                <a:effectLst/>
                <a:latin typeface="Calibri"/>
                <a:ea typeface="Times New Roman"/>
                <a:cs typeface="Times New Roman"/>
              </a:rPr>
              <a:t>Wheel Force</a:t>
            </a:r>
            <a:endParaRPr lang="en-US" dirty="0">
              <a:effectLst/>
              <a:latin typeface="Times New Roman"/>
              <a:ea typeface="Times New Roman"/>
            </a:endParaRPr>
          </a:p>
        </p:txBody>
      </p:sp>
      <p:sp>
        <p:nvSpPr>
          <p:cNvPr id="14" name="TextBox 20"/>
          <p:cNvSpPr txBox="1"/>
          <p:nvPr/>
        </p:nvSpPr>
        <p:spPr>
          <a:xfrm>
            <a:off x="1192487" y="3610722"/>
            <a:ext cx="2044342" cy="523220"/>
          </a:xfrm>
          <a:prstGeom prst="rect">
            <a:avLst/>
          </a:prstGeom>
          <a:noFill/>
        </p:spPr>
        <p:txBody>
          <a:bodyPr wrap="none" rtlCol="0">
            <a:spAutoFit/>
          </a:bodyPr>
          <a:lstStyle/>
          <a:p>
            <a:pPr marL="0" marR="0">
              <a:spcBef>
                <a:spcPts val="0"/>
              </a:spcBef>
              <a:spcAft>
                <a:spcPts val="0"/>
              </a:spcAft>
            </a:pPr>
            <a:r>
              <a:rPr lang="en-US" sz="2800" i="1" kern="1200" dirty="0">
                <a:solidFill>
                  <a:srgbClr val="000000"/>
                </a:solidFill>
                <a:effectLst/>
                <a:latin typeface="Calibri"/>
                <a:ea typeface="Times New Roman"/>
                <a:cs typeface="Times New Roman"/>
              </a:rPr>
              <a:t>(Attaches to)</a:t>
            </a:r>
            <a:endParaRPr lang="en-US" dirty="0">
              <a:effectLst/>
              <a:latin typeface="Times New Roman"/>
              <a:ea typeface="Times New Roman"/>
            </a:endParaRPr>
          </a:p>
        </p:txBody>
      </p:sp>
      <p:sp>
        <p:nvSpPr>
          <p:cNvPr id="15" name="Rectangle 14"/>
          <p:cNvSpPr/>
          <p:nvPr/>
        </p:nvSpPr>
        <p:spPr>
          <a:xfrm>
            <a:off x="1143000" y="1219200"/>
            <a:ext cx="2953693" cy="523220"/>
          </a:xfrm>
          <a:prstGeom prst="rect">
            <a:avLst/>
          </a:prstGeom>
        </p:spPr>
        <p:txBody>
          <a:bodyPr wrap="none">
            <a:spAutoFit/>
          </a:bodyPr>
          <a:lstStyle/>
          <a:p>
            <a:pPr marL="0" marR="0">
              <a:spcBef>
                <a:spcPts val="0"/>
              </a:spcBef>
              <a:spcAft>
                <a:spcPts val="0"/>
              </a:spcAft>
            </a:pPr>
            <a:r>
              <a:rPr lang="en-US" sz="2800" i="1" kern="1200" dirty="0">
                <a:solidFill>
                  <a:srgbClr val="000000"/>
                </a:solidFill>
                <a:effectLst/>
                <a:latin typeface="Calibri"/>
                <a:ea typeface="Times New Roman"/>
                <a:cs typeface="Times New Roman"/>
              </a:rPr>
              <a:t>Breaking Detection</a:t>
            </a:r>
            <a:endParaRPr lang="en-US" dirty="0">
              <a:effectLst/>
              <a:latin typeface="Times New Roman"/>
              <a:ea typeface="Times New Roman"/>
            </a:endParaRPr>
          </a:p>
        </p:txBody>
      </p:sp>
      <p:cxnSp>
        <p:nvCxnSpPr>
          <p:cNvPr id="17" name="Straight Arrow Connector 16"/>
          <p:cNvCxnSpPr/>
          <p:nvPr/>
        </p:nvCxnSpPr>
        <p:spPr>
          <a:xfrm>
            <a:off x="1219457" y="3315570"/>
            <a:ext cx="0" cy="12936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232764" y="1767413"/>
            <a:ext cx="1129436" cy="602198"/>
          </a:xfrm>
          <a:prstGeom prst="bentConnector3">
            <a:avLst>
              <a:gd name="adj1" fmla="val -75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913400" y="5919391"/>
            <a:ext cx="530519" cy="23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TextBox 3"/>
          <p:cNvSpPr txBox="1"/>
          <p:nvPr/>
        </p:nvSpPr>
        <p:spPr>
          <a:xfrm>
            <a:off x="692897" y="2369494"/>
            <a:ext cx="1222259" cy="954106"/>
          </a:xfrm>
          <a:prstGeom prst="rect">
            <a:avLst/>
          </a:prstGeom>
          <a:solidFill>
            <a:srgbClr val="FF0000"/>
          </a:solidFill>
          <a:ln w="28575">
            <a:solidFill>
              <a:schemeClr val="tx1"/>
            </a:solidFill>
          </a:ln>
        </p:spPr>
        <p:txBody>
          <a:bodyPr wrap="none" rtlCol="0">
            <a:spAutoFit/>
          </a:bodyPr>
          <a:lstStyle/>
          <a:p>
            <a:pPr marL="0" marR="0" algn="ctr">
              <a:spcBef>
                <a:spcPts val="0"/>
              </a:spcBef>
              <a:spcAft>
                <a:spcPts val="0"/>
              </a:spcAft>
            </a:pPr>
            <a:r>
              <a:rPr lang="en-US" sz="2800" kern="1200" dirty="0">
                <a:solidFill>
                  <a:schemeClr val="bg1"/>
                </a:solidFill>
                <a:effectLst>
                  <a:outerShdw blurRad="38100" dist="38100" dir="2700000" algn="tl">
                    <a:srgbClr val="000000">
                      <a:alpha val="43137"/>
                    </a:srgbClr>
                  </a:outerShdw>
                </a:effectLst>
                <a:latin typeface="Calibri"/>
                <a:ea typeface="Times New Roman"/>
                <a:cs typeface="Times New Roman"/>
              </a:rPr>
              <a:t>Sensor</a:t>
            </a:r>
            <a:endParaRPr lang="en-US" dirty="0">
              <a:solidFill>
                <a:schemeClr val="bg1"/>
              </a:solidFill>
              <a:effectLst>
                <a:outerShdw blurRad="38100" dist="38100" dir="2700000" algn="tl">
                  <a:srgbClr val="000000">
                    <a:alpha val="43137"/>
                  </a:srgbClr>
                </a:outerShdw>
              </a:effectLst>
              <a:latin typeface="Times New Roman"/>
              <a:ea typeface="Times New Roman"/>
            </a:endParaRPr>
          </a:p>
          <a:p>
            <a:pPr marL="0" marR="0" algn="ctr">
              <a:spcBef>
                <a:spcPts val="0"/>
              </a:spcBef>
              <a:spcAft>
                <a:spcPts val="0"/>
              </a:spcAft>
            </a:pPr>
            <a:r>
              <a:rPr lang="en-US" sz="2800" kern="1200" dirty="0">
                <a:solidFill>
                  <a:schemeClr val="bg1"/>
                </a:solidFill>
                <a:effectLst>
                  <a:outerShdw blurRad="38100" dist="38100" dir="2700000" algn="tl">
                    <a:srgbClr val="000000">
                      <a:alpha val="43137"/>
                    </a:srgbClr>
                  </a:outerShdw>
                </a:effectLst>
                <a:latin typeface="Calibri"/>
                <a:ea typeface="Times New Roman"/>
                <a:cs typeface="Times New Roman"/>
              </a:rPr>
              <a:t>System</a:t>
            </a:r>
            <a:endParaRPr lang="en-US" dirty="0">
              <a:solidFill>
                <a:schemeClr val="bg1"/>
              </a:solidFill>
              <a:effectLst>
                <a:outerShdw blurRad="38100" dist="38100" dir="2700000" algn="tl">
                  <a:srgbClr val="000000">
                    <a:alpha val="43137"/>
                  </a:srgbClr>
                </a:outerShdw>
              </a:effectLst>
              <a:latin typeface="Times New Roman"/>
              <a:ea typeface="Times New Roman"/>
            </a:endParaRPr>
          </a:p>
        </p:txBody>
      </p:sp>
      <p:cxnSp>
        <p:nvCxnSpPr>
          <p:cNvPr id="22" name="Straight Arrow Connector 21"/>
          <p:cNvCxnSpPr/>
          <p:nvPr/>
        </p:nvCxnSpPr>
        <p:spPr>
          <a:xfrm flipV="1">
            <a:off x="5884493" y="2881420"/>
            <a:ext cx="2696881" cy="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941025" y="2892099"/>
            <a:ext cx="2696881" cy="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9" idx="2"/>
            <a:endCxn id="10" idx="3"/>
          </p:cNvCxnSpPr>
          <p:nvPr/>
        </p:nvCxnSpPr>
        <p:spPr>
          <a:xfrm rot="5400000">
            <a:off x="2706545" y="2570611"/>
            <a:ext cx="1785039" cy="3291243"/>
          </a:xfrm>
          <a:prstGeom prst="bentConnector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6" name="TextBox 20"/>
          <p:cNvSpPr txBox="1"/>
          <p:nvPr/>
        </p:nvSpPr>
        <p:spPr>
          <a:xfrm>
            <a:off x="5257800" y="4608493"/>
            <a:ext cx="2044342" cy="954107"/>
          </a:xfrm>
          <a:prstGeom prst="rect">
            <a:avLst/>
          </a:prstGeom>
          <a:noFill/>
        </p:spPr>
        <p:txBody>
          <a:bodyPr wrap="none" rtlCol="0">
            <a:spAutoFit/>
          </a:bodyPr>
          <a:lstStyle/>
          <a:p>
            <a:pPr algn="ctr"/>
            <a:r>
              <a:rPr lang="en-US" sz="2800" i="1" dirty="0">
                <a:solidFill>
                  <a:srgbClr val="000000"/>
                </a:solidFill>
                <a:ea typeface="Times New Roman"/>
                <a:cs typeface="Times New Roman"/>
              </a:rPr>
              <a:t>Atom Board</a:t>
            </a:r>
            <a:endParaRPr lang="en-US" sz="2800" dirty="0">
              <a:latin typeface="Times New Roman"/>
              <a:ea typeface="Times New Roman"/>
            </a:endParaRPr>
          </a:p>
          <a:p>
            <a:pPr marL="0" marR="0" algn="ctr">
              <a:spcBef>
                <a:spcPts val="0"/>
              </a:spcBef>
              <a:spcAft>
                <a:spcPts val="0"/>
              </a:spcAft>
            </a:pPr>
            <a:r>
              <a:rPr lang="en-US" sz="2800" i="1" kern="1200" dirty="0">
                <a:solidFill>
                  <a:srgbClr val="000000"/>
                </a:solidFill>
                <a:effectLst/>
                <a:latin typeface="Calibri"/>
                <a:ea typeface="Times New Roman"/>
                <a:cs typeface="Times New Roman"/>
              </a:rPr>
              <a:t>(Attaches to)</a:t>
            </a:r>
          </a:p>
        </p:txBody>
      </p:sp>
      <p:sp>
        <p:nvSpPr>
          <p:cNvPr id="3" name="TextBox 2"/>
          <p:cNvSpPr txBox="1"/>
          <p:nvPr/>
        </p:nvSpPr>
        <p:spPr>
          <a:xfrm>
            <a:off x="-2906332" y="1519104"/>
            <a:ext cx="2895600" cy="3139321"/>
          </a:xfrm>
          <a:prstGeom prst="rect">
            <a:avLst/>
          </a:prstGeom>
          <a:noFill/>
        </p:spPr>
        <p:txBody>
          <a:bodyPr wrap="square" rtlCol="0">
            <a:spAutoFit/>
          </a:bodyPr>
          <a:lstStyle/>
          <a:p>
            <a:pPr algn="r"/>
            <a:r>
              <a:rPr lang="en-US" dirty="0"/>
              <a:t>Establishing a formatting pattern, like the 3 objects being color coded and shown in a similar physical arrangement in the this case, makes it easy for your audience to follow for your ideas, even when going from the abstract to the real system, as is done in this case.</a:t>
            </a:r>
          </a:p>
        </p:txBody>
      </p:sp>
    </p:spTree>
    <p:extLst>
      <p:ext uri="{BB962C8B-B14F-4D97-AF65-F5344CB8AC3E}">
        <p14:creationId xmlns:p14="http://schemas.microsoft.com/office/powerpoint/2010/main" val="5154486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2" name="Cross 31"/>
          <p:cNvSpPr/>
          <p:nvPr/>
        </p:nvSpPr>
        <p:spPr>
          <a:xfrm>
            <a:off x="1462732" y="42482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3443932"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1486583"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62549" y="2667000"/>
            <a:ext cx="3341022" cy="957499"/>
            <a:chOff x="62549" y="1281653"/>
            <a:chExt cx="3341022" cy="957499"/>
          </a:xfrm>
        </p:grpSpPr>
        <p:sp>
          <p:nvSpPr>
            <p:cNvPr id="6" name="TextBox 5"/>
            <p:cNvSpPr txBox="1"/>
            <p:nvPr/>
          </p:nvSpPr>
          <p:spPr>
            <a:xfrm>
              <a:off x="62549" y="128165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3" name="TextBox 22"/>
            <p:cNvSpPr txBox="1"/>
            <p:nvPr/>
          </p:nvSpPr>
          <p:spPr>
            <a:xfrm>
              <a:off x="2073912" y="1285045"/>
              <a:ext cx="1329659" cy="954107"/>
            </a:xfrm>
            <a:prstGeom prst="rect">
              <a:avLst/>
            </a:prstGeom>
            <a:noFill/>
          </p:spPr>
          <p:txBody>
            <a:bodyPr wrap="none" rtlCol="0">
              <a:spAutoFit/>
            </a:bodyPr>
            <a:lstStyle/>
            <a:p>
              <a:pPr algn="ctr"/>
              <a:r>
                <a:rPr lang="en-US" sz="2800" b="1" dirty="0"/>
                <a:t>Sensors</a:t>
              </a:r>
            </a:p>
            <a:p>
              <a:pPr algn="ctr"/>
              <a:r>
                <a:rPr lang="en-US" sz="2800" b="1" dirty="0"/>
                <a:t>Filters</a:t>
              </a:r>
            </a:p>
          </p:txBody>
        </p:sp>
        <p:sp>
          <p:nvSpPr>
            <p:cNvPr id="4" name="Cross 3"/>
            <p:cNvSpPr/>
            <p:nvPr/>
          </p:nvSpPr>
          <p:spPr>
            <a:xfrm>
              <a:off x="1483646" y="1501612"/>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grpSp>
        <p:nvGrpSpPr>
          <p:cNvPr id="8" name="Group 7"/>
          <p:cNvGrpSpPr/>
          <p:nvPr/>
        </p:nvGrpSpPr>
        <p:grpSpPr>
          <a:xfrm>
            <a:off x="62548" y="1222439"/>
            <a:ext cx="3442652" cy="954107"/>
            <a:chOff x="62548" y="2610569"/>
            <a:chExt cx="3442652" cy="954107"/>
          </a:xfrm>
        </p:grpSpPr>
        <p:sp>
          <p:nvSpPr>
            <p:cNvPr id="24" name="TextBox 23"/>
            <p:cNvSpPr txBox="1"/>
            <p:nvPr/>
          </p:nvSpPr>
          <p:spPr>
            <a:xfrm>
              <a:off x="62548" y="2610569"/>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5" name="TextBox 24"/>
            <p:cNvSpPr txBox="1"/>
            <p:nvPr/>
          </p:nvSpPr>
          <p:spPr>
            <a:xfrm>
              <a:off x="1972281" y="2610569"/>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1" name="Cross 30"/>
            <p:cNvSpPr/>
            <p:nvPr/>
          </p:nvSpPr>
          <p:spPr>
            <a:xfrm>
              <a:off x="1462732" y="28766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54826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2" name="Cross 31"/>
          <p:cNvSpPr/>
          <p:nvPr/>
        </p:nvSpPr>
        <p:spPr>
          <a:xfrm>
            <a:off x="1462732" y="42482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3443932"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1486583"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62549" y="2667000"/>
            <a:ext cx="3341022" cy="957499"/>
            <a:chOff x="62549" y="1281653"/>
            <a:chExt cx="3341022" cy="957499"/>
          </a:xfrm>
        </p:grpSpPr>
        <p:sp>
          <p:nvSpPr>
            <p:cNvPr id="6" name="TextBox 5"/>
            <p:cNvSpPr txBox="1"/>
            <p:nvPr/>
          </p:nvSpPr>
          <p:spPr>
            <a:xfrm>
              <a:off x="62549" y="128165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3" name="TextBox 22"/>
            <p:cNvSpPr txBox="1"/>
            <p:nvPr/>
          </p:nvSpPr>
          <p:spPr>
            <a:xfrm>
              <a:off x="2073912" y="1285045"/>
              <a:ext cx="1329659" cy="954107"/>
            </a:xfrm>
            <a:prstGeom prst="rect">
              <a:avLst/>
            </a:prstGeom>
            <a:noFill/>
          </p:spPr>
          <p:txBody>
            <a:bodyPr wrap="none" rtlCol="0">
              <a:spAutoFit/>
            </a:bodyPr>
            <a:lstStyle/>
            <a:p>
              <a:pPr algn="ctr"/>
              <a:r>
                <a:rPr lang="en-US" sz="2800" b="1" dirty="0"/>
                <a:t>Sensors</a:t>
              </a:r>
            </a:p>
            <a:p>
              <a:pPr algn="ctr"/>
              <a:r>
                <a:rPr lang="en-US" sz="2800" b="1" dirty="0"/>
                <a:t>Filters</a:t>
              </a:r>
            </a:p>
          </p:txBody>
        </p:sp>
        <p:sp>
          <p:nvSpPr>
            <p:cNvPr id="4" name="Cross 3"/>
            <p:cNvSpPr/>
            <p:nvPr/>
          </p:nvSpPr>
          <p:spPr>
            <a:xfrm>
              <a:off x="1483646" y="1501612"/>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grpSp>
        <p:nvGrpSpPr>
          <p:cNvPr id="8" name="Group 7"/>
          <p:cNvGrpSpPr/>
          <p:nvPr/>
        </p:nvGrpSpPr>
        <p:grpSpPr>
          <a:xfrm>
            <a:off x="62548" y="1222439"/>
            <a:ext cx="3442652" cy="954107"/>
            <a:chOff x="62548" y="2610569"/>
            <a:chExt cx="3442652" cy="954107"/>
          </a:xfrm>
        </p:grpSpPr>
        <p:sp>
          <p:nvSpPr>
            <p:cNvPr id="24" name="TextBox 23"/>
            <p:cNvSpPr txBox="1"/>
            <p:nvPr/>
          </p:nvSpPr>
          <p:spPr>
            <a:xfrm>
              <a:off x="62548" y="2610569"/>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5" name="TextBox 24"/>
            <p:cNvSpPr txBox="1"/>
            <p:nvPr/>
          </p:nvSpPr>
          <p:spPr>
            <a:xfrm>
              <a:off x="1972281" y="2610569"/>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1" name="Cross 30"/>
            <p:cNvSpPr/>
            <p:nvPr/>
          </p:nvSpPr>
          <p:spPr>
            <a:xfrm>
              <a:off x="1462732" y="28766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0" y="1239343"/>
            <a:ext cx="9144000" cy="56355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462732" y="1803737"/>
            <a:ext cx="7680308"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92D050"/>
                </a:solidFill>
                <a:effectLst>
                  <a:outerShdw blurRad="76200" dist="50800" dir="5400000" algn="tl" rotWithShape="0">
                    <a:srgbClr val="000000">
                      <a:alpha val="65000"/>
                    </a:srgbClr>
                  </a:outerShdw>
                </a:effectLst>
              </a:rPr>
              <a:t>Functionality/Use Case</a:t>
            </a:r>
          </a:p>
        </p:txBody>
      </p:sp>
      <p:sp>
        <p:nvSpPr>
          <p:cNvPr id="10" name="Oval 9"/>
          <p:cNvSpPr/>
          <p:nvPr/>
        </p:nvSpPr>
        <p:spPr>
          <a:xfrm>
            <a:off x="409435" y="2049616"/>
            <a:ext cx="622742" cy="622742"/>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drs44\AppData\Local\Microsoft\Windows\Temporary Internet Files\Content.IE5\LOLW6F64\right-check-6151-small[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62" y="1941721"/>
            <a:ext cx="865438" cy="64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820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2" name="Cross 31"/>
          <p:cNvSpPr/>
          <p:nvPr/>
        </p:nvSpPr>
        <p:spPr>
          <a:xfrm>
            <a:off x="1462732" y="42482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3443932"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1486583"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62549" y="2667000"/>
            <a:ext cx="3341022" cy="957499"/>
            <a:chOff x="62549" y="1281653"/>
            <a:chExt cx="3341022" cy="957499"/>
          </a:xfrm>
        </p:grpSpPr>
        <p:sp>
          <p:nvSpPr>
            <p:cNvPr id="6" name="TextBox 5"/>
            <p:cNvSpPr txBox="1"/>
            <p:nvPr/>
          </p:nvSpPr>
          <p:spPr>
            <a:xfrm>
              <a:off x="62549" y="128165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3" name="TextBox 22"/>
            <p:cNvSpPr txBox="1"/>
            <p:nvPr/>
          </p:nvSpPr>
          <p:spPr>
            <a:xfrm>
              <a:off x="2073912" y="1285045"/>
              <a:ext cx="1329659" cy="954107"/>
            </a:xfrm>
            <a:prstGeom prst="rect">
              <a:avLst/>
            </a:prstGeom>
            <a:noFill/>
          </p:spPr>
          <p:txBody>
            <a:bodyPr wrap="none" rtlCol="0">
              <a:spAutoFit/>
            </a:bodyPr>
            <a:lstStyle/>
            <a:p>
              <a:pPr algn="ctr"/>
              <a:r>
                <a:rPr lang="en-US" sz="2800" b="1" dirty="0"/>
                <a:t>Sensors</a:t>
              </a:r>
            </a:p>
            <a:p>
              <a:pPr algn="ctr"/>
              <a:r>
                <a:rPr lang="en-US" sz="2800" b="1" dirty="0"/>
                <a:t>Filters</a:t>
              </a:r>
            </a:p>
          </p:txBody>
        </p:sp>
        <p:sp>
          <p:nvSpPr>
            <p:cNvPr id="4" name="Cross 3"/>
            <p:cNvSpPr/>
            <p:nvPr/>
          </p:nvSpPr>
          <p:spPr>
            <a:xfrm>
              <a:off x="1483646" y="1501612"/>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grpSp>
        <p:nvGrpSpPr>
          <p:cNvPr id="8" name="Group 7"/>
          <p:cNvGrpSpPr/>
          <p:nvPr/>
        </p:nvGrpSpPr>
        <p:grpSpPr>
          <a:xfrm>
            <a:off x="62548" y="1222439"/>
            <a:ext cx="3442652" cy="954107"/>
            <a:chOff x="62548" y="2610569"/>
            <a:chExt cx="3442652" cy="954107"/>
          </a:xfrm>
        </p:grpSpPr>
        <p:sp>
          <p:nvSpPr>
            <p:cNvPr id="24" name="TextBox 23"/>
            <p:cNvSpPr txBox="1"/>
            <p:nvPr/>
          </p:nvSpPr>
          <p:spPr>
            <a:xfrm>
              <a:off x="62548" y="2610569"/>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5" name="TextBox 24"/>
            <p:cNvSpPr txBox="1"/>
            <p:nvPr/>
          </p:nvSpPr>
          <p:spPr>
            <a:xfrm>
              <a:off x="1972281" y="2610569"/>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1" name="Cross 30"/>
            <p:cNvSpPr/>
            <p:nvPr/>
          </p:nvSpPr>
          <p:spPr>
            <a:xfrm>
              <a:off x="1462732" y="28766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0" y="1239343"/>
            <a:ext cx="9144000" cy="56355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462732" y="1803737"/>
            <a:ext cx="7680308"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92D050"/>
                </a:solidFill>
                <a:effectLst>
                  <a:outerShdw blurRad="76200" dist="50800" dir="5400000" algn="tl" rotWithShape="0">
                    <a:srgbClr val="000000">
                      <a:alpha val="65000"/>
                    </a:srgbClr>
                  </a:outerShdw>
                </a:effectLst>
              </a:rPr>
              <a:t>Functionality/Use Case</a:t>
            </a:r>
          </a:p>
        </p:txBody>
      </p:sp>
      <p:sp>
        <p:nvSpPr>
          <p:cNvPr id="29" name="TextBox 28"/>
          <p:cNvSpPr txBox="1"/>
          <p:nvPr/>
        </p:nvSpPr>
        <p:spPr>
          <a:xfrm>
            <a:off x="1474538" y="3251537"/>
            <a:ext cx="7719870"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92D050"/>
                </a:solidFill>
                <a:effectLst>
                  <a:outerShdw blurRad="76200" dist="50800" dir="5400000" algn="tl" rotWithShape="0">
                    <a:srgbClr val="000000">
                      <a:alpha val="65000"/>
                    </a:srgbClr>
                  </a:outerShdw>
                </a:effectLst>
              </a:rPr>
              <a:t>Effects on Performance</a:t>
            </a:r>
          </a:p>
        </p:txBody>
      </p:sp>
      <p:sp>
        <p:nvSpPr>
          <p:cNvPr id="10" name="Oval 9"/>
          <p:cNvSpPr/>
          <p:nvPr/>
        </p:nvSpPr>
        <p:spPr>
          <a:xfrm>
            <a:off x="409435" y="2049616"/>
            <a:ext cx="622742" cy="622742"/>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9435" y="3499268"/>
            <a:ext cx="622742" cy="622742"/>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drs44\AppData\Local\Microsoft\Windows\Temporary Internet Files\Content.IE5\LOLW6F64\right-check-6151-small[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62" y="1941721"/>
            <a:ext cx="865438" cy="6490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drs44\AppData\Local\Microsoft\Windows\Temporary Internet Files\Content.IE5\LOLW6F64\right-check-6151-small[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62" y="3389521"/>
            <a:ext cx="865438" cy="64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7161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2" name="Cross 31"/>
          <p:cNvSpPr/>
          <p:nvPr/>
        </p:nvSpPr>
        <p:spPr>
          <a:xfrm>
            <a:off x="1462732" y="42482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3443932"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1486583"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62549" y="2667000"/>
            <a:ext cx="3341022" cy="957499"/>
            <a:chOff x="62549" y="1281653"/>
            <a:chExt cx="3341022" cy="957499"/>
          </a:xfrm>
        </p:grpSpPr>
        <p:sp>
          <p:nvSpPr>
            <p:cNvPr id="6" name="TextBox 5"/>
            <p:cNvSpPr txBox="1"/>
            <p:nvPr/>
          </p:nvSpPr>
          <p:spPr>
            <a:xfrm>
              <a:off x="62549" y="128165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3" name="TextBox 22"/>
            <p:cNvSpPr txBox="1"/>
            <p:nvPr/>
          </p:nvSpPr>
          <p:spPr>
            <a:xfrm>
              <a:off x="2073912" y="1285045"/>
              <a:ext cx="1329659" cy="954107"/>
            </a:xfrm>
            <a:prstGeom prst="rect">
              <a:avLst/>
            </a:prstGeom>
            <a:noFill/>
          </p:spPr>
          <p:txBody>
            <a:bodyPr wrap="none" rtlCol="0">
              <a:spAutoFit/>
            </a:bodyPr>
            <a:lstStyle/>
            <a:p>
              <a:pPr algn="ctr"/>
              <a:r>
                <a:rPr lang="en-US" sz="2800" b="1" dirty="0"/>
                <a:t>Sensors</a:t>
              </a:r>
            </a:p>
            <a:p>
              <a:pPr algn="ctr"/>
              <a:r>
                <a:rPr lang="en-US" sz="2800" b="1" dirty="0"/>
                <a:t>Filters</a:t>
              </a:r>
            </a:p>
          </p:txBody>
        </p:sp>
        <p:sp>
          <p:nvSpPr>
            <p:cNvPr id="4" name="Cross 3"/>
            <p:cNvSpPr/>
            <p:nvPr/>
          </p:nvSpPr>
          <p:spPr>
            <a:xfrm>
              <a:off x="1483646" y="1501612"/>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grpSp>
        <p:nvGrpSpPr>
          <p:cNvPr id="8" name="Group 7"/>
          <p:cNvGrpSpPr/>
          <p:nvPr/>
        </p:nvGrpSpPr>
        <p:grpSpPr>
          <a:xfrm>
            <a:off x="62548" y="1222439"/>
            <a:ext cx="3442652" cy="954107"/>
            <a:chOff x="62548" y="2610569"/>
            <a:chExt cx="3442652" cy="954107"/>
          </a:xfrm>
        </p:grpSpPr>
        <p:sp>
          <p:nvSpPr>
            <p:cNvPr id="24" name="TextBox 23"/>
            <p:cNvSpPr txBox="1"/>
            <p:nvPr/>
          </p:nvSpPr>
          <p:spPr>
            <a:xfrm>
              <a:off x="62548" y="2610569"/>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5" name="TextBox 24"/>
            <p:cNvSpPr txBox="1"/>
            <p:nvPr/>
          </p:nvSpPr>
          <p:spPr>
            <a:xfrm>
              <a:off x="1972281" y="2610569"/>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1" name="Cross 30"/>
            <p:cNvSpPr/>
            <p:nvPr/>
          </p:nvSpPr>
          <p:spPr>
            <a:xfrm>
              <a:off x="1462732" y="28766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0" y="1239343"/>
            <a:ext cx="9144000" cy="56355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462732" y="1803737"/>
            <a:ext cx="7680308"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92D050"/>
                </a:solidFill>
                <a:effectLst>
                  <a:outerShdw blurRad="76200" dist="50800" dir="5400000" algn="tl" rotWithShape="0">
                    <a:srgbClr val="000000">
                      <a:alpha val="65000"/>
                    </a:srgbClr>
                  </a:outerShdw>
                </a:effectLst>
              </a:rPr>
              <a:t>Functionality/Use Case</a:t>
            </a:r>
          </a:p>
        </p:txBody>
      </p:sp>
      <p:sp>
        <p:nvSpPr>
          <p:cNvPr id="29" name="TextBox 28"/>
          <p:cNvSpPr txBox="1"/>
          <p:nvPr/>
        </p:nvSpPr>
        <p:spPr>
          <a:xfrm>
            <a:off x="1474538" y="3251537"/>
            <a:ext cx="7719870"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92D050"/>
                </a:solidFill>
                <a:effectLst>
                  <a:outerShdw blurRad="76200" dist="50800" dir="5400000" algn="tl" rotWithShape="0">
                    <a:srgbClr val="000000">
                      <a:alpha val="65000"/>
                    </a:srgbClr>
                  </a:outerShdw>
                </a:effectLst>
              </a:rPr>
              <a:t>Effects on Performance</a:t>
            </a:r>
          </a:p>
        </p:txBody>
      </p:sp>
      <p:sp>
        <p:nvSpPr>
          <p:cNvPr id="35" name="TextBox 34"/>
          <p:cNvSpPr txBox="1"/>
          <p:nvPr/>
        </p:nvSpPr>
        <p:spPr>
          <a:xfrm>
            <a:off x="1453740" y="4800600"/>
            <a:ext cx="4947060"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92D050"/>
                </a:solidFill>
                <a:effectLst>
                  <a:outerShdw blurRad="76200" dist="50800" dir="5400000" algn="tl" rotWithShape="0">
                    <a:srgbClr val="000000">
                      <a:alpha val="65000"/>
                    </a:srgbClr>
                  </a:outerShdw>
                </a:effectLst>
              </a:rPr>
              <a:t>Optimize Later</a:t>
            </a:r>
          </a:p>
        </p:txBody>
      </p:sp>
      <p:sp>
        <p:nvSpPr>
          <p:cNvPr id="10" name="Oval 9"/>
          <p:cNvSpPr/>
          <p:nvPr/>
        </p:nvSpPr>
        <p:spPr>
          <a:xfrm>
            <a:off x="409435" y="2049616"/>
            <a:ext cx="622742" cy="622742"/>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44058" y="5066500"/>
            <a:ext cx="622742" cy="622742"/>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9435" y="3499268"/>
            <a:ext cx="622742" cy="622742"/>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drs44\AppData\Local\Microsoft\Windows\Temporary Internet Files\Content.IE5\LOLW6F64\right-check-6151-small[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62" y="1941721"/>
            <a:ext cx="865438" cy="6490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drs44\AppData\Local\Microsoft\Windows\Temporary Internet Files\Content.IE5\LOLW6F64\right-check-6151-small[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62" y="3389521"/>
            <a:ext cx="865438" cy="64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9372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2" name="Cross 31"/>
          <p:cNvSpPr/>
          <p:nvPr/>
        </p:nvSpPr>
        <p:spPr>
          <a:xfrm>
            <a:off x="1462732" y="42482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3443932"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1486583"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62549" y="2667000"/>
            <a:ext cx="3341022" cy="957499"/>
            <a:chOff x="62549" y="1281653"/>
            <a:chExt cx="3341022" cy="957499"/>
          </a:xfrm>
        </p:grpSpPr>
        <p:sp>
          <p:nvSpPr>
            <p:cNvPr id="6" name="TextBox 5"/>
            <p:cNvSpPr txBox="1"/>
            <p:nvPr/>
          </p:nvSpPr>
          <p:spPr>
            <a:xfrm>
              <a:off x="62549" y="128165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3" name="TextBox 22"/>
            <p:cNvSpPr txBox="1"/>
            <p:nvPr/>
          </p:nvSpPr>
          <p:spPr>
            <a:xfrm>
              <a:off x="2073912" y="1285045"/>
              <a:ext cx="1329659" cy="954107"/>
            </a:xfrm>
            <a:prstGeom prst="rect">
              <a:avLst/>
            </a:prstGeom>
            <a:noFill/>
          </p:spPr>
          <p:txBody>
            <a:bodyPr wrap="none" rtlCol="0">
              <a:spAutoFit/>
            </a:bodyPr>
            <a:lstStyle/>
            <a:p>
              <a:pPr algn="ctr"/>
              <a:r>
                <a:rPr lang="en-US" sz="2800" b="1" dirty="0"/>
                <a:t>Sensors</a:t>
              </a:r>
            </a:p>
            <a:p>
              <a:pPr algn="ctr"/>
              <a:r>
                <a:rPr lang="en-US" sz="2800" b="1" dirty="0"/>
                <a:t>Filters</a:t>
              </a:r>
            </a:p>
          </p:txBody>
        </p:sp>
        <p:sp>
          <p:nvSpPr>
            <p:cNvPr id="4" name="Cross 3"/>
            <p:cNvSpPr/>
            <p:nvPr/>
          </p:nvSpPr>
          <p:spPr>
            <a:xfrm>
              <a:off x="1483646" y="1501612"/>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grpSp>
        <p:nvGrpSpPr>
          <p:cNvPr id="8" name="Group 7"/>
          <p:cNvGrpSpPr/>
          <p:nvPr/>
        </p:nvGrpSpPr>
        <p:grpSpPr>
          <a:xfrm>
            <a:off x="62548" y="1222439"/>
            <a:ext cx="3442652" cy="954107"/>
            <a:chOff x="62548" y="2610569"/>
            <a:chExt cx="3442652" cy="954107"/>
          </a:xfrm>
        </p:grpSpPr>
        <p:sp>
          <p:nvSpPr>
            <p:cNvPr id="24" name="TextBox 23"/>
            <p:cNvSpPr txBox="1"/>
            <p:nvPr/>
          </p:nvSpPr>
          <p:spPr>
            <a:xfrm>
              <a:off x="62548" y="2610569"/>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5" name="TextBox 24"/>
            <p:cNvSpPr txBox="1"/>
            <p:nvPr/>
          </p:nvSpPr>
          <p:spPr>
            <a:xfrm>
              <a:off x="1972281" y="2610569"/>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1" name="Cross 30"/>
            <p:cNvSpPr/>
            <p:nvPr/>
          </p:nvSpPr>
          <p:spPr>
            <a:xfrm>
              <a:off x="1462732" y="28766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0" y="1239343"/>
            <a:ext cx="9144000" cy="56355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462732" y="1803737"/>
            <a:ext cx="7680308"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92D050"/>
                </a:solidFill>
                <a:effectLst>
                  <a:outerShdw blurRad="76200" dist="50800" dir="5400000" algn="tl" rotWithShape="0">
                    <a:srgbClr val="000000">
                      <a:alpha val="65000"/>
                    </a:srgbClr>
                  </a:outerShdw>
                </a:effectLst>
              </a:rPr>
              <a:t>Functionality/Use Case</a:t>
            </a:r>
          </a:p>
        </p:txBody>
      </p:sp>
      <p:sp>
        <p:nvSpPr>
          <p:cNvPr id="29" name="TextBox 28"/>
          <p:cNvSpPr txBox="1"/>
          <p:nvPr/>
        </p:nvSpPr>
        <p:spPr>
          <a:xfrm>
            <a:off x="1474538" y="3251537"/>
            <a:ext cx="7719870"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92D050"/>
                </a:solidFill>
                <a:effectLst>
                  <a:outerShdw blurRad="76200" dist="50800" dir="5400000" algn="tl" rotWithShape="0">
                    <a:srgbClr val="000000">
                      <a:alpha val="65000"/>
                    </a:srgbClr>
                  </a:outerShdw>
                </a:effectLst>
              </a:rPr>
              <a:t>Effects on Performance</a:t>
            </a:r>
          </a:p>
        </p:txBody>
      </p:sp>
      <p:sp>
        <p:nvSpPr>
          <p:cNvPr id="35" name="TextBox 34"/>
          <p:cNvSpPr txBox="1"/>
          <p:nvPr/>
        </p:nvSpPr>
        <p:spPr>
          <a:xfrm>
            <a:off x="1453740" y="4800600"/>
            <a:ext cx="4947060" cy="101566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92D050"/>
                </a:solidFill>
                <a:effectLst>
                  <a:outerShdw blurRad="76200" dist="50800" dir="5400000" algn="tl" rotWithShape="0">
                    <a:srgbClr val="000000">
                      <a:alpha val="65000"/>
                    </a:srgbClr>
                  </a:outerShdw>
                </a:effectLst>
              </a:rPr>
              <a:t>Optimize Later</a:t>
            </a:r>
          </a:p>
        </p:txBody>
      </p:sp>
      <p:sp>
        <p:nvSpPr>
          <p:cNvPr id="10" name="Oval 9"/>
          <p:cNvSpPr/>
          <p:nvPr/>
        </p:nvSpPr>
        <p:spPr>
          <a:xfrm>
            <a:off x="409435" y="2049616"/>
            <a:ext cx="622742" cy="622742"/>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44058" y="5066500"/>
            <a:ext cx="622742" cy="622742"/>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9435" y="3499268"/>
            <a:ext cx="622742" cy="622742"/>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drs44\AppData\Local\Microsoft\Windows\Temporary Internet Files\Content.IE5\LOLW6F64\right-check-6151-small[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62" y="1941721"/>
            <a:ext cx="865438" cy="6490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drs44\AppData\Local\Microsoft\Windows\Temporary Internet Files\Content.IE5\LOLW6F64\right-check-6151-small[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62" y="3389521"/>
            <a:ext cx="865438" cy="64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6912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 </a:t>
            </a:r>
          </a:p>
          <a:p>
            <a:pPr algn="ctr"/>
            <a:r>
              <a:rPr lang="en-US" sz="2000" b="1" dirty="0">
                <a:solidFill>
                  <a:schemeClr val="bg1">
                    <a:lumMod val="75000"/>
                  </a:schemeClr>
                </a:solidFill>
              </a:rPr>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32" name="Cross 31"/>
          <p:cNvSpPr/>
          <p:nvPr/>
        </p:nvSpPr>
        <p:spPr>
          <a:xfrm>
            <a:off x="1462732" y="4248268"/>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33" name="Cross 32"/>
          <p:cNvSpPr/>
          <p:nvPr/>
        </p:nvSpPr>
        <p:spPr>
          <a:xfrm>
            <a:off x="3443932" y="5896840"/>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34" name="Cross 33"/>
          <p:cNvSpPr/>
          <p:nvPr/>
        </p:nvSpPr>
        <p:spPr>
          <a:xfrm>
            <a:off x="1486583" y="5896840"/>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6" name="TextBox 5"/>
          <p:cNvSpPr txBox="1"/>
          <p:nvPr/>
        </p:nvSpPr>
        <p:spPr>
          <a:xfrm>
            <a:off x="62549" y="2667000"/>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23" name="TextBox 22"/>
          <p:cNvSpPr txBox="1"/>
          <p:nvPr/>
        </p:nvSpPr>
        <p:spPr>
          <a:xfrm>
            <a:off x="2073912" y="2670392"/>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a:t>
            </a:r>
          </a:p>
        </p:txBody>
      </p:sp>
      <p:sp>
        <p:nvSpPr>
          <p:cNvPr id="4" name="Cross 3"/>
          <p:cNvSpPr/>
          <p:nvPr/>
        </p:nvSpPr>
        <p:spPr>
          <a:xfrm>
            <a:off x="1483646" y="2886959"/>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 </a:t>
            </a:r>
          </a:p>
          <a:p>
            <a:pPr algn="ctr"/>
            <a:r>
              <a:rPr lang="en-US" sz="2000" b="1" dirty="0">
                <a:solidFill>
                  <a:schemeClr val="bg1">
                    <a:lumMod val="75000"/>
                  </a:schemeClr>
                </a:solidFill>
              </a:rPr>
              <a:t>(Atom Board)</a:t>
            </a:r>
          </a:p>
        </p:txBody>
      </p:sp>
      <p:grpSp>
        <p:nvGrpSpPr>
          <p:cNvPr id="8" name="Group 7"/>
          <p:cNvGrpSpPr/>
          <p:nvPr/>
        </p:nvGrpSpPr>
        <p:grpSpPr>
          <a:xfrm>
            <a:off x="62548" y="1222439"/>
            <a:ext cx="3442652" cy="954107"/>
            <a:chOff x="62548" y="2610569"/>
            <a:chExt cx="3442652" cy="954107"/>
          </a:xfrm>
        </p:grpSpPr>
        <p:sp>
          <p:nvSpPr>
            <p:cNvPr id="24" name="TextBox 23"/>
            <p:cNvSpPr txBox="1"/>
            <p:nvPr/>
          </p:nvSpPr>
          <p:spPr>
            <a:xfrm>
              <a:off x="62548" y="2610569"/>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5" name="TextBox 24"/>
            <p:cNvSpPr txBox="1"/>
            <p:nvPr/>
          </p:nvSpPr>
          <p:spPr>
            <a:xfrm>
              <a:off x="1972281" y="2610569"/>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1" name="Cross 30"/>
            <p:cNvSpPr/>
            <p:nvPr/>
          </p:nvSpPr>
          <p:spPr>
            <a:xfrm>
              <a:off x="1462732" y="28766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3510145" y="388203"/>
            <a:ext cx="3429000" cy="5078313"/>
          </a:xfrm>
          <a:prstGeom prst="rect">
            <a:avLst/>
          </a:prstGeom>
          <a:noFill/>
        </p:spPr>
        <p:txBody>
          <a:bodyPr wrap="square" rtlCol="0">
            <a:spAutoFit/>
          </a:bodyPr>
          <a:lstStyle/>
          <a:p>
            <a:r>
              <a:rPr lang="en-US" dirty="0"/>
              <a:t>This is more detail than you might find in most professional presentations but may be worthwhile in a early career presentation to help inform your boss that this . The fact that this is a 30 min presentation also helps to be able to include details like this.</a:t>
            </a:r>
          </a:p>
          <a:p>
            <a:endParaRPr lang="en-US" dirty="0"/>
          </a:p>
          <a:p>
            <a:r>
              <a:rPr lang="en-US" dirty="0"/>
              <a:t>However, since the judging criteria includes  an assessment on how you carried out your project, a description like this could be used to help the judges  understand your project execution process better and appropriately award you more points.</a:t>
            </a:r>
          </a:p>
        </p:txBody>
      </p:sp>
    </p:spTree>
    <p:extLst>
      <p:ext uri="{BB962C8B-B14F-4D97-AF65-F5344CB8AC3E}">
        <p14:creationId xmlns:p14="http://schemas.microsoft.com/office/powerpoint/2010/main" val="7343188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 </a:t>
            </a:r>
          </a:p>
          <a:p>
            <a:pPr algn="ctr"/>
            <a:r>
              <a:rPr lang="en-US" sz="2000" b="1" dirty="0">
                <a:solidFill>
                  <a:schemeClr val="bg1">
                    <a:lumMod val="75000"/>
                  </a:schemeClr>
                </a:solidFill>
              </a:rPr>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32" name="Cross 31"/>
          <p:cNvSpPr/>
          <p:nvPr/>
        </p:nvSpPr>
        <p:spPr>
          <a:xfrm>
            <a:off x="1462732" y="4248268"/>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33" name="Cross 32"/>
          <p:cNvSpPr/>
          <p:nvPr/>
        </p:nvSpPr>
        <p:spPr>
          <a:xfrm>
            <a:off x="3443932" y="5896840"/>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34" name="Cross 33"/>
          <p:cNvSpPr/>
          <p:nvPr/>
        </p:nvSpPr>
        <p:spPr>
          <a:xfrm>
            <a:off x="1486583" y="5896840"/>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6" name="TextBox 5"/>
          <p:cNvSpPr txBox="1"/>
          <p:nvPr/>
        </p:nvSpPr>
        <p:spPr>
          <a:xfrm>
            <a:off x="62549" y="2667000"/>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23" name="TextBox 22"/>
          <p:cNvSpPr txBox="1"/>
          <p:nvPr/>
        </p:nvSpPr>
        <p:spPr>
          <a:xfrm>
            <a:off x="2073912" y="2670392"/>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a:t>
            </a:r>
          </a:p>
        </p:txBody>
      </p:sp>
      <p:sp>
        <p:nvSpPr>
          <p:cNvPr id="4" name="Cross 3"/>
          <p:cNvSpPr/>
          <p:nvPr/>
        </p:nvSpPr>
        <p:spPr>
          <a:xfrm>
            <a:off x="1483646" y="2886959"/>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 </a:t>
            </a:r>
          </a:p>
          <a:p>
            <a:pPr algn="ctr"/>
            <a:r>
              <a:rPr lang="en-US" sz="2000" b="1" dirty="0">
                <a:solidFill>
                  <a:schemeClr val="bg1">
                    <a:lumMod val="75000"/>
                  </a:schemeClr>
                </a:solidFill>
              </a:rPr>
              <a:t>(Atom Board)</a:t>
            </a:r>
          </a:p>
        </p:txBody>
      </p:sp>
      <p:grpSp>
        <p:nvGrpSpPr>
          <p:cNvPr id="8" name="Group 7"/>
          <p:cNvGrpSpPr/>
          <p:nvPr/>
        </p:nvGrpSpPr>
        <p:grpSpPr>
          <a:xfrm>
            <a:off x="62548" y="1222439"/>
            <a:ext cx="3442652" cy="954107"/>
            <a:chOff x="62548" y="2610569"/>
            <a:chExt cx="3442652" cy="954107"/>
          </a:xfrm>
        </p:grpSpPr>
        <p:sp>
          <p:nvSpPr>
            <p:cNvPr id="24" name="TextBox 23"/>
            <p:cNvSpPr txBox="1"/>
            <p:nvPr/>
          </p:nvSpPr>
          <p:spPr>
            <a:xfrm>
              <a:off x="62548" y="2610569"/>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5" name="TextBox 24"/>
            <p:cNvSpPr txBox="1"/>
            <p:nvPr/>
          </p:nvSpPr>
          <p:spPr>
            <a:xfrm>
              <a:off x="1972281" y="2610569"/>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1" name="Cross 30"/>
            <p:cNvSpPr/>
            <p:nvPr/>
          </p:nvSpPr>
          <p:spPr>
            <a:xfrm>
              <a:off x="1462732" y="28766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5257800" y="1219200"/>
            <a:ext cx="3809999" cy="461665"/>
          </a:xfrm>
          <a:prstGeom prst="rect">
            <a:avLst/>
          </a:prstGeom>
          <a:noFill/>
        </p:spPr>
        <p:txBody>
          <a:bodyPr wrap="square" rtlCol="0">
            <a:spAutoFit/>
          </a:bodyPr>
          <a:lstStyle/>
          <a:p>
            <a:endParaRPr lang="en-US" sz="2400" dirty="0"/>
          </a:p>
        </p:txBody>
      </p:sp>
      <p:sp>
        <p:nvSpPr>
          <p:cNvPr id="36" name="TextBox 35"/>
          <p:cNvSpPr txBox="1"/>
          <p:nvPr/>
        </p:nvSpPr>
        <p:spPr>
          <a:xfrm>
            <a:off x="5715000" y="1302603"/>
            <a:ext cx="3809999" cy="830997"/>
          </a:xfrm>
          <a:prstGeom prst="rect">
            <a:avLst/>
          </a:prstGeom>
          <a:noFill/>
        </p:spPr>
        <p:txBody>
          <a:bodyPr wrap="square" rtlCol="0">
            <a:spAutoFit/>
          </a:bodyPr>
          <a:lstStyle/>
          <a:p>
            <a:r>
              <a:rPr lang="en-US" sz="2400" dirty="0"/>
              <a:t>Sensor Noise Characterization</a:t>
            </a:r>
          </a:p>
        </p:txBody>
      </p:sp>
      <p:sp>
        <p:nvSpPr>
          <p:cNvPr id="35" name="TextBox 34"/>
          <p:cNvSpPr txBox="1"/>
          <p:nvPr/>
        </p:nvSpPr>
        <p:spPr>
          <a:xfrm>
            <a:off x="-3510145" y="388203"/>
            <a:ext cx="3429000" cy="5078313"/>
          </a:xfrm>
          <a:prstGeom prst="rect">
            <a:avLst/>
          </a:prstGeom>
          <a:noFill/>
        </p:spPr>
        <p:txBody>
          <a:bodyPr wrap="square" rtlCol="0">
            <a:spAutoFit/>
          </a:bodyPr>
          <a:lstStyle/>
          <a:p>
            <a:r>
              <a:rPr lang="en-US" dirty="0"/>
              <a:t>This is more detail than you might find in most professional presentations but may be worthwhile in a early career presentation to help inform your boss that this . The fact that this is a 30 min presentation also helps to be able to include details like this.</a:t>
            </a:r>
          </a:p>
          <a:p>
            <a:endParaRPr lang="en-US" dirty="0"/>
          </a:p>
          <a:p>
            <a:r>
              <a:rPr lang="en-US" dirty="0"/>
              <a:t>However, since the judging criteria includes  an assessment on how you carried out your project, a description like this could be used to help the judges  understand your project execution process better and appropriately award you more points.</a:t>
            </a:r>
          </a:p>
        </p:txBody>
      </p:sp>
      <p:sp>
        <p:nvSpPr>
          <p:cNvPr id="9" name="Right Arrow 8"/>
          <p:cNvSpPr/>
          <p:nvPr/>
        </p:nvSpPr>
        <p:spPr>
          <a:xfrm>
            <a:off x="4203192" y="1475785"/>
            <a:ext cx="978408" cy="484632"/>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18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Commuting= 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descr="http://media.treehugger.com/assets/images/2011/10/commute-ho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3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204917" flipV="1">
            <a:off x="3104557" y="3680834"/>
            <a:ext cx="2743200" cy="21224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 y="4038600"/>
            <a:ext cx="3200400" cy="954107"/>
          </a:xfrm>
          <a:prstGeom prst="rect">
            <a:avLst/>
          </a:prstGeom>
          <a:noFill/>
        </p:spPr>
        <p:txBody>
          <a:bodyPr wrap="square" rtlCol="0">
            <a:spAutoFit/>
          </a:bodyPr>
          <a:lstStyle/>
          <a:p>
            <a:r>
              <a:rPr lang="en-US" sz="2800" dirty="0"/>
              <a:t>~88% of Commuters rely on Automobiles</a:t>
            </a:r>
          </a:p>
        </p:txBody>
      </p:sp>
    </p:spTree>
    <p:extLst>
      <p:ext uri="{BB962C8B-B14F-4D97-AF65-F5344CB8AC3E}">
        <p14:creationId xmlns:p14="http://schemas.microsoft.com/office/powerpoint/2010/main" val="42626229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 </a:t>
            </a:r>
          </a:p>
          <a:p>
            <a:pPr algn="ctr"/>
            <a:r>
              <a:rPr lang="en-US" sz="2000" b="1" dirty="0">
                <a:solidFill>
                  <a:schemeClr val="bg1">
                    <a:lumMod val="75000"/>
                  </a:schemeClr>
                </a:solidFill>
              </a:rPr>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32" name="Cross 31"/>
          <p:cNvSpPr/>
          <p:nvPr/>
        </p:nvSpPr>
        <p:spPr>
          <a:xfrm>
            <a:off x="1462732" y="4248268"/>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3443932" y="5896840"/>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1486583" y="5896840"/>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62549" y="2667000"/>
            <a:ext cx="3341022" cy="957499"/>
            <a:chOff x="62549" y="1281653"/>
            <a:chExt cx="3341022" cy="957499"/>
          </a:xfrm>
        </p:grpSpPr>
        <p:sp>
          <p:nvSpPr>
            <p:cNvPr id="6" name="TextBox 5"/>
            <p:cNvSpPr txBox="1"/>
            <p:nvPr/>
          </p:nvSpPr>
          <p:spPr>
            <a:xfrm>
              <a:off x="62549" y="128165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3" name="TextBox 22"/>
            <p:cNvSpPr txBox="1"/>
            <p:nvPr/>
          </p:nvSpPr>
          <p:spPr>
            <a:xfrm>
              <a:off x="2073912" y="1285045"/>
              <a:ext cx="1329659" cy="954107"/>
            </a:xfrm>
            <a:prstGeom prst="rect">
              <a:avLst/>
            </a:prstGeom>
            <a:noFill/>
          </p:spPr>
          <p:txBody>
            <a:bodyPr wrap="none" rtlCol="0">
              <a:spAutoFit/>
            </a:bodyPr>
            <a:lstStyle/>
            <a:p>
              <a:pPr algn="ctr"/>
              <a:r>
                <a:rPr lang="en-US" sz="2800" b="1" dirty="0"/>
                <a:t>Sensors</a:t>
              </a:r>
            </a:p>
            <a:p>
              <a:pPr algn="ctr"/>
              <a:r>
                <a:rPr lang="en-US" sz="2800" b="1" dirty="0"/>
                <a:t>Filters</a:t>
              </a:r>
            </a:p>
          </p:txBody>
        </p:sp>
        <p:sp>
          <p:nvSpPr>
            <p:cNvPr id="4" name="Cross 3"/>
            <p:cNvSpPr/>
            <p:nvPr/>
          </p:nvSpPr>
          <p:spPr>
            <a:xfrm>
              <a:off x="1483646" y="1501612"/>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 </a:t>
            </a:r>
          </a:p>
          <a:p>
            <a:pPr algn="ctr"/>
            <a:r>
              <a:rPr lang="en-US" sz="2000" b="1" dirty="0">
                <a:solidFill>
                  <a:schemeClr val="bg1">
                    <a:lumMod val="75000"/>
                  </a:schemeClr>
                </a:solidFill>
              </a:rPr>
              <a:t>(Atom Board)</a:t>
            </a:r>
          </a:p>
        </p:txBody>
      </p:sp>
      <p:sp>
        <p:nvSpPr>
          <p:cNvPr id="24" name="TextBox 23"/>
          <p:cNvSpPr txBox="1"/>
          <p:nvPr/>
        </p:nvSpPr>
        <p:spPr>
          <a:xfrm>
            <a:off x="62548" y="1222439"/>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25" name="TextBox 24"/>
          <p:cNvSpPr txBox="1"/>
          <p:nvPr/>
        </p:nvSpPr>
        <p:spPr>
          <a:xfrm>
            <a:off x="1972281" y="1222439"/>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31" name="Cross 30"/>
          <p:cNvSpPr/>
          <p:nvPr/>
        </p:nvSpPr>
        <p:spPr>
          <a:xfrm>
            <a:off x="1462732" y="1488538"/>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257800" y="1219200"/>
            <a:ext cx="3809999" cy="461665"/>
          </a:xfrm>
          <a:prstGeom prst="rect">
            <a:avLst/>
          </a:prstGeom>
          <a:noFill/>
        </p:spPr>
        <p:txBody>
          <a:bodyPr wrap="square" rtlCol="0">
            <a:spAutoFit/>
          </a:bodyPr>
          <a:lstStyle/>
          <a:p>
            <a:endParaRPr lang="en-US" sz="2400" dirty="0"/>
          </a:p>
        </p:txBody>
      </p:sp>
      <p:sp>
        <p:nvSpPr>
          <p:cNvPr id="38" name="Right Arrow 37"/>
          <p:cNvSpPr/>
          <p:nvPr/>
        </p:nvSpPr>
        <p:spPr>
          <a:xfrm>
            <a:off x="4174215" y="2927359"/>
            <a:ext cx="978408" cy="484632"/>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715000" y="2743200"/>
            <a:ext cx="3809999" cy="830997"/>
          </a:xfrm>
          <a:prstGeom prst="rect">
            <a:avLst/>
          </a:prstGeom>
          <a:noFill/>
        </p:spPr>
        <p:txBody>
          <a:bodyPr wrap="square" rtlCol="0">
            <a:spAutoFit/>
          </a:bodyPr>
          <a:lstStyle/>
          <a:p>
            <a:r>
              <a:rPr lang="en-US" sz="2400" dirty="0"/>
              <a:t>Regions of Operation and their Filter Parameters</a:t>
            </a:r>
          </a:p>
        </p:txBody>
      </p:sp>
    </p:spTree>
    <p:extLst>
      <p:ext uri="{BB962C8B-B14F-4D97-AF65-F5344CB8AC3E}">
        <p14:creationId xmlns:p14="http://schemas.microsoft.com/office/powerpoint/2010/main" val="32869705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32" name="Cross 31"/>
          <p:cNvSpPr/>
          <p:nvPr/>
        </p:nvSpPr>
        <p:spPr>
          <a:xfrm>
            <a:off x="1462732" y="42482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3443932" y="5896840"/>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1486583" y="5896840"/>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2549" y="2667000"/>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23" name="TextBox 22"/>
          <p:cNvSpPr txBox="1"/>
          <p:nvPr/>
        </p:nvSpPr>
        <p:spPr>
          <a:xfrm>
            <a:off x="2073912" y="2670392"/>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a:t>
            </a:r>
          </a:p>
        </p:txBody>
      </p:sp>
      <p:sp>
        <p:nvSpPr>
          <p:cNvPr id="4" name="Cross 3"/>
          <p:cNvSpPr/>
          <p:nvPr/>
        </p:nvSpPr>
        <p:spPr>
          <a:xfrm>
            <a:off x="1483646" y="2886959"/>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 </a:t>
            </a:r>
          </a:p>
          <a:p>
            <a:pPr algn="ctr"/>
            <a:r>
              <a:rPr lang="en-US" sz="2000" b="1" dirty="0">
                <a:solidFill>
                  <a:schemeClr val="bg1">
                    <a:lumMod val="75000"/>
                  </a:schemeClr>
                </a:solidFill>
              </a:rPr>
              <a:t>(Atom Board)</a:t>
            </a:r>
          </a:p>
        </p:txBody>
      </p:sp>
      <p:sp>
        <p:nvSpPr>
          <p:cNvPr id="24" name="TextBox 23"/>
          <p:cNvSpPr txBox="1"/>
          <p:nvPr/>
        </p:nvSpPr>
        <p:spPr>
          <a:xfrm>
            <a:off x="62548" y="1222439"/>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25" name="TextBox 24"/>
          <p:cNvSpPr txBox="1"/>
          <p:nvPr/>
        </p:nvSpPr>
        <p:spPr>
          <a:xfrm>
            <a:off x="1972281" y="1222439"/>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31" name="Cross 30"/>
          <p:cNvSpPr/>
          <p:nvPr/>
        </p:nvSpPr>
        <p:spPr>
          <a:xfrm>
            <a:off x="1462732" y="1488538"/>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257800" y="1219200"/>
            <a:ext cx="3809999" cy="461665"/>
          </a:xfrm>
          <a:prstGeom prst="rect">
            <a:avLst/>
          </a:prstGeom>
          <a:noFill/>
        </p:spPr>
        <p:txBody>
          <a:bodyPr wrap="square" rtlCol="0">
            <a:spAutoFit/>
          </a:bodyPr>
          <a:lstStyle/>
          <a:p>
            <a:endParaRPr lang="en-US" sz="2400" dirty="0"/>
          </a:p>
        </p:txBody>
      </p:sp>
      <p:sp>
        <p:nvSpPr>
          <p:cNvPr id="40" name="TextBox 39"/>
          <p:cNvSpPr txBox="1"/>
          <p:nvPr/>
        </p:nvSpPr>
        <p:spPr>
          <a:xfrm>
            <a:off x="5715000" y="4296152"/>
            <a:ext cx="3809999" cy="461665"/>
          </a:xfrm>
          <a:prstGeom prst="rect">
            <a:avLst/>
          </a:prstGeom>
          <a:noFill/>
        </p:spPr>
        <p:txBody>
          <a:bodyPr wrap="square" rtlCol="0">
            <a:spAutoFit/>
          </a:bodyPr>
          <a:lstStyle/>
          <a:p>
            <a:r>
              <a:rPr lang="en-US" sz="2400" dirty="0"/>
              <a:t>Safe Wire Routes</a:t>
            </a:r>
          </a:p>
        </p:txBody>
      </p:sp>
      <p:sp>
        <p:nvSpPr>
          <p:cNvPr id="38" name="Right Arrow 37"/>
          <p:cNvSpPr/>
          <p:nvPr/>
        </p:nvSpPr>
        <p:spPr>
          <a:xfrm>
            <a:off x="4174215" y="4315968"/>
            <a:ext cx="978408" cy="484632"/>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53692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 </a:t>
            </a:r>
          </a:p>
          <a:p>
            <a:pPr algn="ctr"/>
            <a:r>
              <a:rPr lang="en-US" sz="2000" b="1" dirty="0">
                <a:solidFill>
                  <a:schemeClr val="bg1">
                    <a:lumMod val="75000"/>
                  </a:schemeClr>
                </a:solidFill>
              </a:rPr>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2" name="Cross 31"/>
          <p:cNvSpPr/>
          <p:nvPr/>
        </p:nvSpPr>
        <p:spPr>
          <a:xfrm>
            <a:off x="1462732" y="4248268"/>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33" name="Cross 32"/>
          <p:cNvSpPr/>
          <p:nvPr/>
        </p:nvSpPr>
        <p:spPr>
          <a:xfrm>
            <a:off x="3443932"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1486583"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2549" y="2667000"/>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23" name="TextBox 22"/>
          <p:cNvSpPr txBox="1"/>
          <p:nvPr/>
        </p:nvSpPr>
        <p:spPr>
          <a:xfrm>
            <a:off x="2073912" y="2670392"/>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Filters</a:t>
            </a:r>
          </a:p>
        </p:txBody>
      </p:sp>
      <p:sp>
        <p:nvSpPr>
          <p:cNvPr id="4" name="Cross 3"/>
          <p:cNvSpPr/>
          <p:nvPr/>
        </p:nvSpPr>
        <p:spPr>
          <a:xfrm>
            <a:off x="1483646" y="2886959"/>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sp>
        <p:nvSpPr>
          <p:cNvPr id="24" name="TextBox 23"/>
          <p:cNvSpPr txBox="1"/>
          <p:nvPr/>
        </p:nvSpPr>
        <p:spPr>
          <a:xfrm>
            <a:off x="62548" y="1222439"/>
            <a:ext cx="1329659" cy="954107"/>
          </a:xfrm>
          <a:prstGeom prst="rect">
            <a:avLst/>
          </a:prstGeom>
          <a:noFill/>
        </p:spPr>
        <p:txBody>
          <a:bodyPr wrap="none" rtlCol="0">
            <a:spAutoFit/>
          </a:bodyPr>
          <a:lstStyle/>
          <a:p>
            <a:pPr algn="ctr"/>
            <a:r>
              <a:rPr lang="en-US" sz="2800" b="1" dirty="0">
                <a:solidFill>
                  <a:schemeClr val="bg1">
                    <a:lumMod val="75000"/>
                  </a:schemeClr>
                </a:solidFill>
              </a:rPr>
              <a:t>Sensors</a:t>
            </a:r>
          </a:p>
          <a:p>
            <a:pPr algn="ctr"/>
            <a:r>
              <a:rPr lang="en-US" sz="2800" b="1" dirty="0">
                <a:solidFill>
                  <a:schemeClr val="bg1">
                    <a:lumMod val="75000"/>
                  </a:schemeClr>
                </a:solidFill>
              </a:rPr>
              <a:t>System</a:t>
            </a:r>
          </a:p>
        </p:txBody>
      </p:sp>
      <p:sp>
        <p:nvSpPr>
          <p:cNvPr id="25" name="TextBox 24"/>
          <p:cNvSpPr txBox="1"/>
          <p:nvPr/>
        </p:nvSpPr>
        <p:spPr>
          <a:xfrm>
            <a:off x="1972281" y="1222439"/>
            <a:ext cx="1532919" cy="954107"/>
          </a:xfrm>
          <a:prstGeom prst="rect">
            <a:avLst/>
          </a:prstGeom>
          <a:noFill/>
        </p:spPr>
        <p:txBody>
          <a:bodyPr wrap="none" rtlCol="0">
            <a:spAutoFit/>
          </a:bodyPr>
          <a:lstStyle/>
          <a:p>
            <a:pPr algn="ctr"/>
            <a:r>
              <a:rPr lang="en-US" sz="2800" b="1" dirty="0">
                <a:solidFill>
                  <a:schemeClr val="bg1">
                    <a:lumMod val="75000"/>
                  </a:schemeClr>
                </a:solidFill>
              </a:rPr>
              <a:t>Standard</a:t>
            </a:r>
          </a:p>
          <a:p>
            <a:pPr algn="ctr"/>
            <a:r>
              <a:rPr lang="en-US" sz="2800" b="1" dirty="0">
                <a:solidFill>
                  <a:schemeClr val="bg1">
                    <a:lumMod val="75000"/>
                  </a:schemeClr>
                </a:solidFill>
              </a:rPr>
              <a:t>Bicycle</a:t>
            </a:r>
          </a:p>
        </p:txBody>
      </p:sp>
      <p:sp>
        <p:nvSpPr>
          <p:cNvPr id="31" name="Cross 30"/>
          <p:cNvSpPr/>
          <p:nvPr/>
        </p:nvSpPr>
        <p:spPr>
          <a:xfrm>
            <a:off x="1462732" y="1488538"/>
            <a:ext cx="509549" cy="509549"/>
          </a:xfrm>
          <a:prstGeom prst="plus">
            <a:avLst>
              <a:gd name="adj" fmla="val 3843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37" name="TextBox 36"/>
          <p:cNvSpPr txBox="1"/>
          <p:nvPr/>
        </p:nvSpPr>
        <p:spPr>
          <a:xfrm>
            <a:off x="6781800" y="5646003"/>
            <a:ext cx="3048000" cy="830997"/>
          </a:xfrm>
          <a:prstGeom prst="rect">
            <a:avLst/>
          </a:prstGeom>
          <a:noFill/>
        </p:spPr>
        <p:txBody>
          <a:bodyPr wrap="square" rtlCol="0">
            <a:spAutoFit/>
          </a:bodyPr>
          <a:lstStyle/>
          <a:p>
            <a:r>
              <a:rPr lang="en-US" sz="2400" dirty="0"/>
              <a:t>Easily Recognized Tuning Needs</a:t>
            </a:r>
          </a:p>
        </p:txBody>
      </p:sp>
      <p:sp>
        <p:nvSpPr>
          <p:cNvPr id="29" name="TextBox 28"/>
          <p:cNvSpPr txBox="1"/>
          <p:nvPr/>
        </p:nvSpPr>
        <p:spPr>
          <a:xfrm>
            <a:off x="5257800" y="1219200"/>
            <a:ext cx="3809999" cy="461665"/>
          </a:xfrm>
          <a:prstGeom prst="rect">
            <a:avLst/>
          </a:prstGeom>
          <a:noFill/>
        </p:spPr>
        <p:txBody>
          <a:bodyPr wrap="square" rtlCol="0">
            <a:spAutoFit/>
          </a:bodyPr>
          <a:lstStyle/>
          <a:p>
            <a:endParaRPr lang="en-US" sz="2400" dirty="0"/>
          </a:p>
        </p:txBody>
      </p:sp>
      <p:sp>
        <p:nvSpPr>
          <p:cNvPr id="38" name="Right Arrow 37"/>
          <p:cNvSpPr/>
          <p:nvPr/>
        </p:nvSpPr>
        <p:spPr>
          <a:xfrm>
            <a:off x="5727192" y="5839968"/>
            <a:ext cx="978408" cy="484632"/>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3242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Sequential Integration Testing</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1145" y="3939485"/>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sp>
        <p:nvSpPr>
          <p:cNvPr id="27" name="TextBox 26"/>
          <p:cNvSpPr txBox="1"/>
          <p:nvPr/>
        </p:nvSpPr>
        <p:spPr>
          <a:xfrm>
            <a:off x="1972281" y="4056856"/>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28" name="TextBox 27"/>
          <p:cNvSpPr txBox="1"/>
          <p:nvPr/>
        </p:nvSpPr>
        <p:spPr>
          <a:xfrm>
            <a:off x="41941" y="559103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30" name="TextBox 29"/>
          <p:cNvSpPr txBox="1"/>
          <p:nvPr/>
        </p:nvSpPr>
        <p:spPr>
          <a:xfrm>
            <a:off x="3953481" y="5599093"/>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2" name="Cross 31"/>
          <p:cNvSpPr/>
          <p:nvPr/>
        </p:nvSpPr>
        <p:spPr>
          <a:xfrm>
            <a:off x="1462732" y="42482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3443932"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1486583" y="5896840"/>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62549" y="2667000"/>
            <a:ext cx="3341022" cy="957499"/>
            <a:chOff x="62549" y="1281653"/>
            <a:chExt cx="3341022" cy="957499"/>
          </a:xfrm>
        </p:grpSpPr>
        <p:sp>
          <p:nvSpPr>
            <p:cNvPr id="6" name="TextBox 5"/>
            <p:cNvSpPr txBox="1"/>
            <p:nvPr/>
          </p:nvSpPr>
          <p:spPr>
            <a:xfrm>
              <a:off x="62549" y="1281653"/>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3" name="TextBox 22"/>
            <p:cNvSpPr txBox="1"/>
            <p:nvPr/>
          </p:nvSpPr>
          <p:spPr>
            <a:xfrm>
              <a:off x="2073912" y="1285045"/>
              <a:ext cx="1329659" cy="954107"/>
            </a:xfrm>
            <a:prstGeom prst="rect">
              <a:avLst/>
            </a:prstGeom>
            <a:noFill/>
          </p:spPr>
          <p:txBody>
            <a:bodyPr wrap="none" rtlCol="0">
              <a:spAutoFit/>
            </a:bodyPr>
            <a:lstStyle/>
            <a:p>
              <a:pPr algn="ctr"/>
              <a:r>
                <a:rPr lang="en-US" sz="2800" b="1" dirty="0"/>
                <a:t>Sensors</a:t>
              </a:r>
            </a:p>
            <a:p>
              <a:pPr algn="ctr"/>
              <a:r>
                <a:rPr lang="en-US" sz="2800" b="1" dirty="0"/>
                <a:t>Filters</a:t>
              </a:r>
            </a:p>
          </p:txBody>
        </p:sp>
        <p:sp>
          <p:nvSpPr>
            <p:cNvPr id="4" name="Cross 3"/>
            <p:cNvSpPr/>
            <p:nvPr/>
          </p:nvSpPr>
          <p:spPr>
            <a:xfrm>
              <a:off x="1483646" y="1501612"/>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1962012" y="5443716"/>
            <a:ext cx="1617046" cy="1261884"/>
          </a:xfrm>
          <a:prstGeom prst="rect">
            <a:avLst/>
          </a:prstGeom>
          <a:noFill/>
        </p:spPr>
        <p:txBody>
          <a:bodyPr wrap="none" rtlCol="0">
            <a:spAutoFit/>
          </a:bodyPr>
          <a:lstStyle/>
          <a:p>
            <a:pPr algn="ctr"/>
            <a:r>
              <a:rPr lang="en-US" sz="2800" b="1" dirty="0"/>
              <a:t>Sensors</a:t>
            </a:r>
          </a:p>
          <a:p>
            <a:pPr algn="ctr"/>
            <a:r>
              <a:rPr lang="en-US" sz="2800" b="1" dirty="0"/>
              <a:t>Filters </a:t>
            </a:r>
          </a:p>
          <a:p>
            <a:pPr algn="ctr"/>
            <a:r>
              <a:rPr lang="en-US" sz="2000" b="1" dirty="0"/>
              <a:t>(Atom Board)</a:t>
            </a:r>
          </a:p>
        </p:txBody>
      </p:sp>
      <p:grpSp>
        <p:nvGrpSpPr>
          <p:cNvPr id="8" name="Group 7"/>
          <p:cNvGrpSpPr/>
          <p:nvPr/>
        </p:nvGrpSpPr>
        <p:grpSpPr>
          <a:xfrm>
            <a:off x="62548" y="1222439"/>
            <a:ext cx="3442652" cy="954107"/>
            <a:chOff x="62548" y="2610569"/>
            <a:chExt cx="3442652" cy="954107"/>
          </a:xfrm>
        </p:grpSpPr>
        <p:sp>
          <p:nvSpPr>
            <p:cNvPr id="24" name="TextBox 23"/>
            <p:cNvSpPr txBox="1"/>
            <p:nvPr/>
          </p:nvSpPr>
          <p:spPr>
            <a:xfrm>
              <a:off x="62548" y="2610569"/>
              <a:ext cx="1329659" cy="954107"/>
            </a:xfrm>
            <a:prstGeom prst="rect">
              <a:avLst/>
            </a:prstGeom>
            <a:noFill/>
          </p:spPr>
          <p:txBody>
            <a:bodyPr wrap="none" rtlCol="0">
              <a:spAutoFit/>
            </a:bodyPr>
            <a:lstStyle/>
            <a:p>
              <a:pPr algn="ctr"/>
              <a:r>
                <a:rPr lang="en-US" sz="2800" b="1" dirty="0"/>
                <a:t>Sensors</a:t>
              </a:r>
            </a:p>
            <a:p>
              <a:pPr algn="ctr"/>
              <a:r>
                <a:rPr lang="en-US" sz="2800" b="1" dirty="0"/>
                <a:t>System</a:t>
              </a:r>
            </a:p>
          </p:txBody>
        </p:sp>
        <p:sp>
          <p:nvSpPr>
            <p:cNvPr id="25" name="TextBox 24"/>
            <p:cNvSpPr txBox="1"/>
            <p:nvPr/>
          </p:nvSpPr>
          <p:spPr>
            <a:xfrm>
              <a:off x="1972281" y="2610569"/>
              <a:ext cx="1532919" cy="954107"/>
            </a:xfrm>
            <a:prstGeom prst="rect">
              <a:avLst/>
            </a:prstGeom>
            <a:noFill/>
          </p:spPr>
          <p:txBody>
            <a:bodyPr wrap="none" rtlCol="0">
              <a:spAutoFit/>
            </a:bodyPr>
            <a:lstStyle/>
            <a:p>
              <a:pPr algn="ctr"/>
              <a:r>
                <a:rPr lang="en-US" sz="2800" b="1" dirty="0"/>
                <a:t>Standard</a:t>
              </a:r>
            </a:p>
            <a:p>
              <a:pPr algn="ctr"/>
              <a:r>
                <a:rPr lang="en-US" sz="2800" b="1" dirty="0"/>
                <a:t>Bicycle</a:t>
              </a:r>
            </a:p>
          </p:txBody>
        </p:sp>
        <p:sp>
          <p:nvSpPr>
            <p:cNvPr id="31" name="Cross 30"/>
            <p:cNvSpPr/>
            <p:nvPr/>
          </p:nvSpPr>
          <p:spPr>
            <a:xfrm>
              <a:off x="1462732" y="2876668"/>
              <a:ext cx="509549" cy="509549"/>
            </a:xfrm>
            <a:prstGeom prst="plus">
              <a:avLst>
                <a:gd name="adj" fmla="val 3843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715000" y="2743200"/>
            <a:ext cx="3809999" cy="830997"/>
          </a:xfrm>
          <a:prstGeom prst="rect">
            <a:avLst/>
          </a:prstGeom>
          <a:noFill/>
        </p:spPr>
        <p:txBody>
          <a:bodyPr wrap="square" rtlCol="0">
            <a:spAutoFit/>
          </a:bodyPr>
          <a:lstStyle/>
          <a:p>
            <a:r>
              <a:rPr lang="en-US" sz="2400" dirty="0"/>
              <a:t>Regions of Operation and their Filter Parameters</a:t>
            </a:r>
          </a:p>
        </p:txBody>
      </p:sp>
      <p:sp>
        <p:nvSpPr>
          <p:cNvPr id="29" name="TextBox 28"/>
          <p:cNvSpPr txBox="1"/>
          <p:nvPr/>
        </p:nvSpPr>
        <p:spPr>
          <a:xfrm>
            <a:off x="5257800" y="1219200"/>
            <a:ext cx="3809999" cy="461665"/>
          </a:xfrm>
          <a:prstGeom prst="rect">
            <a:avLst/>
          </a:prstGeom>
          <a:noFill/>
        </p:spPr>
        <p:txBody>
          <a:bodyPr wrap="square" rtlCol="0">
            <a:spAutoFit/>
          </a:bodyPr>
          <a:lstStyle/>
          <a:p>
            <a:endParaRPr lang="en-US" sz="2400" dirty="0"/>
          </a:p>
        </p:txBody>
      </p:sp>
      <p:sp>
        <p:nvSpPr>
          <p:cNvPr id="36" name="TextBox 35"/>
          <p:cNvSpPr txBox="1"/>
          <p:nvPr/>
        </p:nvSpPr>
        <p:spPr>
          <a:xfrm>
            <a:off x="5715000" y="1302603"/>
            <a:ext cx="3809999" cy="830997"/>
          </a:xfrm>
          <a:prstGeom prst="rect">
            <a:avLst/>
          </a:prstGeom>
          <a:noFill/>
        </p:spPr>
        <p:txBody>
          <a:bodyPr wrap="square" rtlCol="0">
            <a:spAutoFit/>
          </a:bodyPr>
          <a:lstStyle/>
          <a:p>
            <a:r>
              <a:rPr lang="en-US" sz="2400" dirty="0"/>
              <a:t>Sensor Noise Characterization</a:t>
            </a:r>
          </a:p>
        </p:txBody>
      </p:sp>
      <p:sp>
        <p:nvSpPr>
          <p:cNvPr id="40" name="TextBox 39"/>
          <p:cNvSpPr txBox="1"/>
          <p:nvPr/>
        </p:nvSpPr>
        <p:spPr>
          <a:xfrm>
            <a:off x="5715000" y="4296152"/>
            <a:ext cx="3809999" cy="461665"/>
          </a:xfrm>
          <a:prstGeom prst="rect">
            <a:avLst/>
          </a:prstGeom>
          <a:noFill/>
        </p:spPr>
        <p:txBody>
          <a:bodyPr wrap="square" rtlCol="0">
            <a:spAutoFit/>
          </a:bodyPr>
          <a:lstStyle/>
          <a:p>
            <a:r>
              <a:rPr lang="en-US" sz="2400" dirty="0"/>
              <a:t>Safe Wire Routes</a:t>
            </a:r>
          </a:p>
        </p:txBody>
      </p:sp>
      <p:sp>
        <p:nvSpPr>
          <p:cNvPr id="35" name="TextBox 34"/>
          <p:cNvSpPr txBox="1"/>
          <p:nvPr/>
        </p:nvSpPr>
        <p:spPr>
          <a:xfrm>
            <a:off x="-2879963" y="415290"/>
            <a:ext cx="2824576" cy="6463308"/>
          </a:xfrm>
          <a:prstGeom prst="rect">
            <a:avLst/>
          </a:prstGeom>
          <a:noFill/>
        </p:spPr>
        <p:txBody>
          <a:bodyPr wrap="square" rtlCol="0">
            <a:spAutoFit/>
          </a:bodyPr>
          <a:lstStyle/>
          <a:p>
            <a:pPr algn="r"/>
            <a:r>
              <a:rPr lang="en-US" dirty="0"/>
              <a:t>This is more detail than you might find in most professional presentations but may be worthwhile in a early career presentation to help inform your boss that this is the process you’re following. The fact that this is a 30 min presentation also helps to be able to include details like this.</a:t>
            </a:r>
          </a:p>
          <a:p>
            <a:pPr algn="r"/>
            <a:endParaRPr lang="en-US" dirty="0"/>
          </a:p>
          <a:p>
            <a:pPr algn="r"/>
            <a:r>
              <a:rPr lang="en-US" dirty="0"/>
              <a:t>However, since the Intel-Cornell Cup judging criteria includes an assessment on how you carried out your project, a description like this is one possible way to help the judges understand your project execution process better and appropriately award you more points.</a:t>
            </a:r>
          </a:p>
        </p:txBody>
      </p:sp>
      <p:sp>
        <p:nvSpPr>
          <p:cNvPr id="38" name="Right Arrow 37"/>
          <p:cNvSpPr/>
          <p:nvPr/>
        </p:nvSpPr>
        <p:spPr>
          <a:xfrm>
            <a:off x="4174215" y="4315968"/>
            <a:ext cx="978408" cy="484632"/>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4174215" y="2927359"/>
            <a:ext cx="978408" cy="484632"/>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4203192" y="1475785"/>
            <a:ext cx="978408" cy="484632"/>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781800" y="5646003"/>
            <a:ext cx="3048000" cy="830997"/>
          </a:xfrm>
          <a:prstGeom prst="rect">
            <a:avLst/>
          </a:prstGeom>
          <a:noFill/>
        </p:spPr>
        <p:txBody>
          <a:bodyPr wrap="square" rtlCol="0">
            <a:spAutoFit/>
          </a:bodyPr>
          <a:lstStyle/>
          <a:p>
            <a:r>
              <a:rPr lang="en-US" sz="2400" dirty="0"/>
              <a:t>Easily Recognized Tuning Needs</a:t>
            </a:r>
          </a:p>
        </p:txBody>
      </p:sp>
      <p:sp>
        <p:nvSpPr>
          <p:cNvPr id="46" name="Right Arrow 45"/>
          <p:cNvSpPr/>
          <p:nvPr/>
        </p:nvSpPr>
        <p:spPr>
          <a:xfrm>
            <a:off x="5727192" y="5839968"/>
            <a:ext cx="978408" cy="484632"/>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24692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348932" y="584961"/>
            <a:ext cx="8718868" cy="6349239"/>
            <a:chOff x="348932" y="584961"/>
            <a:chExt cx="8718868" cy="6349239"/>
          </a:xfrm>
        </p:grpSpPr>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Controller</a:t>
              </a:r>
            </a:p>
            <a:p>
              <a:pPr marL="0" marR="0" algn="ctr">
                <a:spcBef>
                  <a:spcPts val="0"/>
                </a:spcBef>
                <a:spcAft>
                  <a:spcPts val="0"/>
                </a:spcAft>
              </a:pPr>
              <a:r>
                <a:rPr lang="en-US" dirty="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3" name="TextBox 7"/>
            <p:cNvSpPr txBox="1"/>
            <p:nvPr/>
          </p:nvSpPr>
          <p:spPr>
            <a:xfrm>
              <a:off x="6673385" y="5321820"/>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Energy </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Storage</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System</a:t>
              </a:r>
              <a:endParaRPr lang="en-US" sz="1200" dirty="0">
                <a:effectLst/>
                <a:latin typeface="Times New Roman"/>
                <a:ea typeface="Times New Roman"/>
              </a:endParaRPr>
            </a:p>
          </p:txBody>
        </p:sp>
        <p:sp>
          <p:nvSpPr>
            <p:cNvPr id="25" name="TextBox 9"/>
            <p:cNvSpPr txBox="1"/>
            <p:nvPr/>
          </p:nvSpPr>
          <p:spPr>
            <a:xfrm>
              <a:off x="2863474" y="3645444"/>
              <a:ext cx="1521424"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User Interface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Device</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Available Energy</a:t>
              </a:r>
              <a:endParaRPr lang="en-US" sz="1200">
                <a:effectLst/>
                <a:latin typeface="Times New Roman"/>
                <a:ea typeface="Times New Roman"/>
              </a:endParaRPr>
            </a:p>
          </p:txBody>
        </p:sp>
        <p:sp>
          <p:nvSpPr>
            <p:cNvPr id="31" name="TextBox 15"/>
            <p:cNvSpPr txBox="1"/>
            <p:nvPr/>
          </p:nvSpPr>
          <p:spPr>
            <a:xfrm>
              <a:off x="4483850" y="3102721"/>
              <a:ext cx="1969724"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Actual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Est. Travel Distance</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User Input Need</a:t>
              </a:r>
              <a:endParaRPr lang="en-US" sz="120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Input</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(via rider)</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7" name="TextBox 23"/>
            <p:cNvSpPr txBox="1"/>
            <p:nvPr/>
          </p:nvSpPr>
          <p:spPr>
            <a:xfrm>
              <a:off x="6538851" y="62846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38" name="TextBox 24"/>
            <p:cNvSpPr txBox="1"/>
            <p:nvPr/>
          </p:nvSpPr>
          <p:spPr>
            <a:xfrm>
              <a:off x="4615933" y="5476076"/>
              <a:ext cx="1657312"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Supplied Energy</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sp>
          <p:nvSpPr>
            <p:cNvPr id="40" name="TextBox 28"/>
            <p:cNvSpPr txBox="1"/>
            <p:nvPr/>
          </p:nvSpPr>
          <p:spPr>
            <a:xfrm>
              <a:off x="1454556" y="3617002"/>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3"/>
              <a:endCxn id="23" idx="1"/>
            </p:cNvCxnSpPr>
            <p:nvPr/>
          </p:nvCxnSpPr>
          <p:spPr>
            <a:xfrm>
              <a:off x="4387438" y="5783479"/>
              <a:ext cx="2285947"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4" idx="0"/>
              <a:endCxn id="25" idx="2"/>
            </p:cNvCxnSpPr>
            <p:nvPr/>
          </p:nvCxnSpPr>
          <p:spPr>
            <a:xfrm rot="16200000" flipV="1">
              <a:off x="3263465" y="4645588"/>
              <a:ext cx="1030054" cy="322412"/>
            </a:xfrm>
            <a:prstGeom prst="bentConnector3">
              <a:avLst>
                <a:gd name="adj1" fmla="val 4150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hape 43"/>
            <p:cNvCxnSpPr/>
            <p:nvPr/>
          </p:nvCxnSpPr>
          <p:spPr>
            <a:xfrm flipV="1">
              <a:off x="3720314" y="4031077"/>
              <a:ext cx="2974529" cy="858465"/>
            </a:xfrm>
            <a:prstGeom prst="bentConnector3">
              <a:avLst>
                <a:gd name="adj1" fmla="val 6731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4387438" y="3732162"/>
              <a:ext cx="228594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hape 81"/>
            <p:cNvCxnSpPr>
              <a:stCxn id="29" idx="1"/>
              <a:endCxn id="25" idx="0"/>
            </p:cNvCxnSpPr>
            <p:nvPr/>
          </p:nvCxnSpPr>
          <p:spPr>
            <a:xfrm rot="10800000" flipV="1">
              <a:off x="3617286" y="2529757"/>
              <a:ext cx="87411" cy="111568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hape 92"/>
            <p:cNvCxnSpPr>
              <a:stCxn id="23" idx="2"/>
              <a:endCxn id="23" idx="3"/>
            </p:cNvCxnSpPr>
            <p:nvPr/>
          </p:nvCxnSpPr>
          <p:spPr>
            <a:xfrm rot="5400000" flipH="1" flipV="1">
              <a:off x="7304406" y="5727025"/>
              <a:ext cx="461658" cy="574567"/>
            </a:xfrm>
            <a:prstGeom prst="bentConnector4">
              <a:avLst>
                <a:gd name="adj1" fmla="val -79832"/>
                <a:gd name="adj2" fmla="val 1446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3" idx="2"/>
              <a:endCxn id="26" idx="2"/>
            </p:cNvCxnSpPr>
            <p:nvPr/>
          </p:nvCxnSpPr>
          <p:spPr>
            <a:xfrm rot="5400000" flipH="1">
              <a:off x="3053464" y="2101630"/>
              <a:ext cx="1995816" cy="6358424"/>
            </a:xfrm>
            <a:prstGeom prst="bentConnector3">
              <a:avLst>
                <a:gd name="adj1" fmla="val -166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369056" y="3960758"/>
              <a:ext cx="14944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wall outlet)</a:t>
              </a:r>
              <a:endParaRPr lang="en-US" sz="1200" dirty="0">
                <a:effectLst/>
                <a:latin typeface="Times New Roman"/>
                <a:ea typeface="Times New Roman"/>
              </a:endParaRPr>
            </a:p>
          </p:txBody>
        </p:sp>
      </p:grpSp>
      <p:sp>
        <p:nvSpPr>
          <p:cNvPr id="5" name="Rectangle 4"/>
          <p:cNvSpPr/>
          <p:nvPr/>
        </p:nvSpPr>
        <p:spPr>
          <a:xfrm>
            <a:off x="5207578" y="668740"/>
            <a:ext cx="3860222" cy="6189260"/>
          </a:xfrm>
          <a:prstGeom prst="rect">
            <a:avLst/>
          </a:prstGeom>
          <a:noFill/>
          <a:ln w="76200">
            <a:solidFill>
              <a:srgbClr val="FF0000"/>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8103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Performance Test Setup</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1828800" y="1232848"/>
            <a:ext cx="5623693" cy="5472752"/>
            <a:chOff x="3596507" y="1232848"/>
            <a:chExt cx="5623693" cy="5472752"/>
          </a:xfrm>
        </p:grpSpPr>
        <p:sp>
          <p:nvSpPr>
            <p:cNvPr id="10" name="TextBox 5"/>
            <p:cNvSpPr txBox="1"/>
            <p:nvPr/>
          </p:nvSpPr>
          <p:spPr>
            <a:xfrm>
              <a:off x="6430690" y="2098902"/>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12" name="TextBox 6"/>
            <p:cNvSpPr txBox="1"/>
            <p:nvPr/>
          </p:nvSpPr>
          <p:spPr>
            <a:xfrm>
              <a:off x="6444785" y="3796735"/>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Controller</a:t>
              </a:r>
            </a:p>
            <a:p>
              <a:pPr marL="0" marR="0" algn="ctr">
                <a:spcBef>
                  <a:spcPts val="0"/>
                </a:spcBef>
                <a:spcAft>
                  <a:spcPts val="0"/>
                </a:spcAft>
              </a:pPr>
              <a:r>
                <a:rPr lang="en-US" dirty="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13" name="TextBox 7"/>
            <p:cNvSpPr txBox="1"/>
            <p:nvPr/>
          </p:nvSpPr>
          <p:spPr>
            <a:xfrm>
              <a:off x="6444785" y="5535304"/>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18" name="TextBox 12"/>
            <p:cNvSpPr txBox="1"/>
            <p:nvPr/>
          </p:nvSpPr>
          <p:spPr>
            <a:xfrm>
              <a:off x="3886200" y="1900251"/>
              <a:ext cx="1618577" cy="928356"/>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Filtered</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Wheel Rotation</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Wheel Force</a:t>
              </a:r>
              <a:endParaRPr lang="en-US" sz="1200" dirty="0">
                <a:effectLst/>
                <a:latin typeface="Times New Roman"/>
                <a:ea typeface="Times New Roman"/>
              </a:endParaRPr>
            </a:p>
          </p:txBody>
        </p:sp>
        <p:sp>
          <p:nvSpPr>
            <p:cNvPr id="19" name="TextBox 13"/>
            <p:cNvSpPr txBox="1"/>
            <p:nvPr/>
          </p:nvSpPr>
          <p:spPr>
            <a:xfrm>
              <a:off x="3886200" y="3020718"/>
              <a:ext cx="2191334"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Speed</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Rider &amp; Cargo Weight</a:t>
              </a:r>
              <a:endParaRPr lang="en-US" sz="1200" dirty="0">
                <a:effectLst/>
                <a:latin typeface="Times New Roman"/>
                <a:ea typeface="Times New Roman"/>
              </a:endParaRPr>
            </a:p>
          </p:txBody>
        </p:sp>
        <p:sp>
          <p:nvSpPr>
            <p:cNvPr id="20" name="TextBox 14"/>
            <p:cNvSpPr txBox="1"/>
            <p:nvPr/>
          </p:nvSpPr>
          <p:spPr>
            <a:xfrm>
              <a:off x="3886200" y="5099971"/>
              <a:ext cx="1715095"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Available Energy</a:t>
              </a:r>
              <a:endParaRPr lang="en-US" sz="1200" dirty="0">
                <a:effectLst/>
                <a:latin typeface="Times New Roman"/>
                <a:ea typeface="Times New Roman"/>
              </a:endParaRPr>
            </a:p>
          </p:txBody>
        </p:sp>
        <p:sp>
          <p:nvSpPr>
            <p:cNvPr id="21" name="TextBox 15"/>
            <p:cNvSpPr txBox="1"/>
            <p:nvPr/>
          </p:nvSpPr>
          <p:spPr>
            <a:xfrm>
              <a:off x="3897676" y="3778474"/>
              <a:ext cx="1969724" cy="928356"/>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Speed</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Est. Travel Distance</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User Input Need</a:t>
              </a:r>
              <a:endParaRPr lang="en-US" sz="1200" dirty="0">
                <a:effectLst/>
                <a:latin typeface="Times New Roman"/>
                <a:ea typeface="Times New Roman"/>
              </a:endParaRPr>
            </a:p>
          </p:txBody>
        </p:sp>
        <p:sp>
          <p:nvSpPr>
            <p:cNvPr id="23" name="TextBox 18"/>
            <p:cNvSpPr txBox="1"/>
            <p:nvPr/>
          </p:nvSpPr>
          <p:spPr>
            <a:xfrm>
              <a:off x="7024827" y="2931147"/>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24" name="TextBox 19"/>
            <p:cNvSpPr txBox="1"/>
            <p:nvPr/>
          </p:nvSpPr>
          <p:spPr>
            <a:xfrm>
              <a:off x="6248400" y="1260714"/>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26" name="TextBox 21"/>
            <p:cNvSpPr txBox="1"/>
            <p:nvPr/>
          </p:nvSpPr>
          <p:spPr>
            <a:xfrm>
              <a:off x="7078367" y="494247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27" name="TextBox 23"/>
            <p:cNvSpPr txBox="1"/>
            <p:nvPr/>
          </p:nvSpPr>
          <p:spPr>
            <a:xfrm>
              <a:off x="7811803" y="60560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28" name="TextBox 24"/>
            <p:cNvSpPr txBox="1"/>
            <p:nvPr/>
          </p:nvSpPr>
          <p:spPr>
            <a:xfrm>
              <a:off x="3943983" y="6047096"/>
              <a:ext cx="1657312"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Supplied Energy</a:t>
              </a:r>
              <a:endParaRPr lang="en-US" sz="1200" dirty="0">
                <a:effectLst/>
                <a:latin typeface="Times New Roman"/>
                <a:ea typeface="Times New Roman"/>
              </a:endParaRPr>
            </a:p>
          </p:txBody>
        </p:sp>
        <p:sp>
          <p:nvSpPr>
            <p:cNvPr id="29" name="Rectangle 28"/>
            <p:cNvSpPr/>
            <p:nvPr/>
          </p:nvSpPr>
          <p:spPr>
            <a:xfrm>
              <a:off x="3893874" y="1232848"/>
              <a:ext cx="1946230" cy="370200"/>
            </a:xfrm>
            <a:prstGeom prst="rect">
              <a:avLst/>
            </a:prstGeom>
          </p:spPr>
          <p:txBody>
            <a:bodyPr wrap="none">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Breaking Detection</a:t>
              </a:r>
              <a:endParaRPr lang="en-US" sz="1200" dirty="0">
                <a:effectLst/>
                <a:latin typeface="Times New Roman"/>
                <a:ea typeface="Times New Roman"/>
              </a:endParaRPr>
            </a:p>
          </p:txBody>
        </p:sp>
        <p:cxnSp>
          <p:nvCxnSpPr>
            <p:cNvPr id="33" name="Straight Arrow Connector 32"/>
            <p:cNvCxnSpPr/>
            <p:nvPr/>
          </p:nvCxnSpPr>
          <p:spPr>
            <a:xfrm rot="5400000">
              <a:off x="6717697" y="1824430"/>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hape 43"/>
            <p:cNvCxnSpPr/>
            <p:nvPr/>
          </p:nvCxnSpPr>
          <p:spPr>
            <a:xfrm flipV="1">
              <a:off x="3676066" y="4706832"/>
              <a:ext cx="2790177" cy="788724"/>
            </a:xfrm>
            <a:prstGeom prst="bentConnector3">
              <a:avLst>
                <a:gd name="adj1" fmla="val 8864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5832157" y="3343880"/>
              <a:ext cx="612628" cy="667424"/>
            </a:xfrm>
            <a:prstGeom prst="bentConnector3">
              <a:avLst>
                <a:gd name="adj1" fmla="val 4988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6527166" y="3271118"/>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053577" y="4999366"/>
              <a:ext cx="1" cy="5632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hape 92"/>
            <p:cNvCxnSpPr>
              <a:stCxn id="13" idx="2"/>
              <a:endCxn id="13" idx="3"/>
            </p:cNvCxnSpPr>
            <p:nvPr/>
          </p:nvCxnSpPr>
          <p:spPr>
            <a:xfrm rot="5400000" flipH="1" flipV="1">
              <a:off x="7041350" y="5974402"/>
              <a:ext cx="478465" cy="557199"/>
            </a:xfrm>
            <a:prstGeom prst="bentConnector4">
              <a:avLst>
                <a:gd name="adj1" fmla="val -47778"/>
                <a:gd name="adj2" fmla="val 14102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a:off x="3608696" y="1626201"/>
              <a:ext cx="2814175" cy="583599"/>
            </a:xfrm>
            <a:prstGeom prst="bentConnector3">
              <a:avLst>
                <a:gd name="adj1" fmla="val 9170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12" idx="3"/>
            </p:cNvCxnSpPr>
            <p:nvPr/>
          </p:nvCxnSpPr>
          <p:spPr>
            <a:xfrm rot="5400000">
              <a:off x="6522449" y="2613548"/>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23803" y="2494495"/>
              <a:ext cx="280429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676066" y="3338770"/>
              <a:ext cx="2368579"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643952" y="4370696"/>
              <a:ext cx="2804293"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596507" y="6400800"/>
              <a:ext cx="280429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2" name="Elbow Connector 91"/>
            <p:cNvCxnSpPr/>
            <p:nvPr/>
          </p:nvCxnSpPr>
          <p:spPr>
            <a:xfrm flipV="1">
              <a:off x="5837076" y="2680266"/>
              <a:ext cx="612628" cy="667424"/>
            </a:xfrm>
            <a:prstGeom prst="bentConnector3">
              <a:avLst>
                <a:gd name="adj1" fmla="val 49887"/>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1447800" y="1825224"/>
            <a:ext cx="2651893" cy="110592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7539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Performance Test Setup</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33800" y="3276600"/>
            <a:ext cx="1883016" cy="369332"/>
          </a:xfrm>
          <a:prstGeom prst="rect">
            <a:avLst/>
          </a:prstGeom>
          <a:noFill/>
        </p:spPr>
        <p:txBody>
          <a:bodyPr wrap="none" rtlCol="0">
            <a:spAutoFit/>
          </a:bodyPr>
          <a:lstStyle/>
          <a:p>
            <a:r>
              <a:rPr lang="en-US" dirty="0"/>
              <a:t>Insert Bike Picture</a:t>
            </a:r>
          </a:p>
        </p:txBody>
      </p:sp>
    </p:spTree>
    <p:extLst>
      <p:ext uri="{BB962C8B-B14F-4D97-AF65-F5344CB8AC3E}">
        <p14:creationId xmlns:p14="http://schemas.microsoft.com/office/powerpoint/2010/main" val="5506464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spTree>
    <p:extLst>
      <p:ext uri="{BB962C8B-B14F-4D97-AF65-F5344CB8AC3E}">
        <p14:creationId xmlns:p14="http://schemas.microsoft.com/office/powerpoint/2010/main" val="24318485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16" name="Group 15"/>
          <p:cNvGrpSpPr/>
          <p:nvPr/>
        </p:nvGrpSpPr>
        <p:grpSpPr>
          <a:xfrm>
            <a:off x="3251299" y="1143000"/>
            <a:ext cx="2749835" cy="838200"/>
            <a:chOff x="3048000" y="3401704"/>
            <a:chExt cx="2749835" cy="838200"/>
          </a:xfrm>
        </p:grpSpPr>
        <p:sp>
          <p:nvSpPr>
            <p:cNvPr id="17" name="Oval 16"/>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51299" y="3605853"/>
              <a:ext cx="2338598" cy="461665"/>
            </a:xfrm>
            <a:prstGeom prst="rect">
              <a:avLst/>
            </a:prstGeom>
            <a:noFill/>
          </p:spPr>
          <p:txBody>
            <a:bodyPr wrap="square" rtlCol="0">
              <a:spAutoFit/>
            </a:bodyPr>
            <a:lstStyle/>
            <a:p>
              <a:pPr algn="ctr"/>
              <a:r>
                <a:rPr lang="en-US" sz="2400" dirty="0"/>
                <a:t>Initialization</a:t>
              </a:r>
            </a:p>
          </p:txBody>
        </p:sp>
      </p:grpSp>
    </p:spTree>
    <p:extLst>
      <p:ext uri="{BB962C8B-B14F-4D97-AF65-F5344CB8AC3E}">
        <p14:creationId xmlns:p14="http://schemas.microsoft.com/office/powerpoint/2010/main" val="14955240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16" name="Group 15"/>
          <p:cNvGrpSpPr/>
          <p:nvPr/>
        </p:nvGrpSpPr>
        <p:grpSpPr>
          <a:xfrm>
            <a:off x="3251299" y="1143000"/>
            <a:ext cx="2749835" cy="838200"/>
            <a:chOff x="3048000" y="3401704"/>
            <a:chExt cx="2749835" cy="838200"/>
          </a:xfrm>
        </p:grpSpPr>
        <p:sp>
          <p:nvSpPr>
            <p:cNvPr id="17" name="Oval 16"/>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51299" y="3605853"/>
              <a:ext cx="2338598" cy="461665"/>
            </a:xfrm>
            <a:prstGeom prst="rect">
              <a:avLst/>
            </a:prstGeom>
            <a:noFill/>
          </p:spPr>
          <p:txBody>
            <a:bodyPr wrap="square" rtlCol="0">
              <a:spAutoFit/>
            </a:bodyPr>
            <a:lstStyle/>
            <a:p>
              <a:pPr algn="ctr"/>
              <a:r>
                <a:rPr lang="en-US" sz="2400" dirty="0"/>
                <a:t>Initialization</a:t>
              </a:r>
            </a:p>
          </p:txBody>
        </p:sp>
      </p:grpSp>
      <p:cxnSp>
        <p:nvCxnSpPr>
          <p:cNvPr id="29" name="Straight Arrow Connector 28"/>
          <p:cNvCxnSpPr/>
          <p:nvPr/>
        </p:nvCxnSpPr>
        <p:spPr>
          <a:xfrm flipH="1">
            <a:off x="3065245" y="1885744"/>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62600" y="1872095"/>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71538" y="1814228"/>
            <a:ext cx="1184940" cy="400110"/>
          </a:xfrm>
          <a:prstGeom prst="rect">
            <a:avLst/>
          </a:prstGeom>
          <a:noFill/>
        </p:spPr>
        <p:txBody>
          <a:bodyPr wrap="none" rtlCol="0">
            <a:spAutoFit/>
          </a:bodyPr>
          <a:lstStyle/>
          <a:p>
            <a:r>
              <a:rPr lang="en-US" sz="2000" b="1" i="1" dirty="0"/>
              <a:t>Speed Up</a:t>
            </a:r>
          </a:p>
        </p:txBody>
      </p:sp>
      <p:sp>
        <p:nvSpPr>
          <p:cNvPr id="51" name="TextBox 50"/>
          <p:cNvSpPr txBox="1"/>
          <p:nvPr/>
        </p:nvSpPr>
        <p:spPr>
          <a:xfrm>
            <a:off x="6026435" y="1775191"/>
            <a:ext cx="1368580" cy="400110"/>
          </a:xfrm>
          <a:prstGeom prst="rect">
            <a:avLst/>
          </a:prstGeom>
          <a:noFill/>
        </p:spPr>
        <p:txBody>
          <a:bodyPr wrap="none" rtlCol="0">
            <a:spAutoFit/>
          </a:bodyPr>
          <a:lstStyle/>
          <a:p>
            <a:r>
              <a:rPr lang="en-US" sz="2000" b="1" i="1" dirty="0"/>
              <a:t>Slow Down</a:t>
            </a:r>
          </a:p>
        </p:txBody>
      </p:sp>
    </p:spTree>
    <p:extLst>
      <p:ext uri="{BB962C8B-B14F-4D97-AF65-F5344CB8AC3E}">
        <p14:creationId xmlns:p14="http://schemas.microsoft.com/office/powerpoint/2010/main" val="186351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Commuting= 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descr="http://media.treehugger.com/assets/images/2011/10/commute-ho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3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800600" y="1981200"/>
            <a:ext cx="1371600" cy="67019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491937">
            <a:off x="2681292" y="1590147"/>
            <a:ext cx="2743200" cy="21224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04800" y="4038600"/>
            <a:ext cx="3200400" cy="954107"/>
          </a:xfrm>
          <a:prstGeom prst="rect">
            <a:avLst/>
          </a:prstGeom>
          <a:noFill/>
        </p:spPr>
        <p:txBody>
          <a:bodyPr wrap="square" rtlCol="0">
            <a:spAutoFit/>
          </a:bodyPr>
          <a:lstStyle/>
          <a:p>
            <a:r>
              <a:rPr lang="en-US" sz="2800" dirty="0">
                <a:solidFill>
                  <a:schemeClr val="bg1">
                    <a:lumMod val="50000"/>
                  </a:schemeClr>
                </a:solidFill>
              </a:rPr>
              <a:t>~88% of Commuters rely on Automobiles</a:t>
            </a:r>
          </a:p>
        </p:txBody>
      </p:sp>
      <p:sp>
        <p:nvSpPr>
          <p:cNvPr id="14" name="TextBox 13"/>
          <p:cNvSpPr txBox="1"/>
          <p:nvPr/>
        </p:nvSpPr>
        <p:spPr>
          <a:xfrm>
            <a:off x="1066800" y="2703493"/>
            <a:ext cx="3200400" cy="954107"/>
          </a:xfrm>
          <a:prstGeom prst="rect">
            <a:avLst/>
          </a:prstGeom>
          <a:noFill/>
        </p:spPr>
        <p:txBody>
          <a:bodyPr wrap="square" rtlCol="0">
            <a:spAutoFit/>
          </a:bodyPr>
          <a:lstStyle/>
          <a:p>
            <a:r>
              <a:rPr lang="en-US" sz="2800" i="1" dirty="0"/>
              <a:t>Only 0.4% </a:t>
            </a:r>
          </a:p>
          <a:p>
            <a:r>
              <a:rPr lang="en-US" sz="2800" i="1" dirty="0"/>
              <a:t>Utilize Bicycles</a:t>
            </a:r>
            <a:r>
              <a:rPr lang="en-US" sz="2800" dirty="0"/>
              <a:t> </a:t>
            </a:r>
          </a:p>
        </p:txBody>
      </p:sp>
      <p:sp>
        <p:nvSpPr>
          <p:cNvPr id="10" name="TextBox 9"/>
          <p:cNvSpPr txBox="1"/>
          <p:nvPr/>
        </p:nvSpPr>
        <p:spPr>
          <a:xfrm>
            <a:off x="-4038600" y="5172670"/>
            <a:ext cx="4038600" cy="923330"/>
          </a:xfrm>
          <a:prstGeom prst="rect">
            <a:avLst/>
          </a:prstGeom>
          <a:noFill/>
        </p:spPr>
        <p:txBody>
          <a:bodyPr wrap="square" rtlCol="0">
            <a:spAutoFit/>
          </a:bodyPr>
          <a:lstStyle/>
          <a:p>
            <a:pPr algn="r"/>
            <a:r>
              <a:rPr lang="en-US" dirty="0"/>
              <a:t>“Greying out” parts of a slide that have already been discussed is another way to help control the audience’s attention</a:t>
            </a:r>
          </a:p>
        </p:txBody>
      </p:sp>
      <p:sp>
        <p:nvSpPr>
          <p:cNvPr id="13" name="TextBox 12"/>
          <p:cNvSpPr txBox="1"/>
          <p:nvPr/>
        </p:nvSpPr>
        <p:spPr>
          <a:xfrm>
            <a:off x="-4038600" y="6287869"/>
            <a:ext cx="4038600" cy="646331"/>
          </a:xfrm>
          <a:prstGeom prst="rect">
            <a:avLst/>
          </a:prstGeom>
          <a:noFill/>
        </p:spPr>
        <p:txBody>
          <a:bodyPr wrap="square" rtlCol="0">
            <a:spAutoFit/>
          </a:bodyPr>
          <a:lstStyle/>
          <a:p>
            <a:pPr algn="r"/>
            <a:r>
              <a:rPr lang="en-US" dirty="0"/>
              <a:t>Posing a question is one good way to transition to a new topic </a:t>
            </a:r>
          </a:p>
        </p:txBody>
      </p:sp>
      <p:sp>
        <p:nvSpPr>
          <p:cNvPr id="15" name="TextBox 14"/>
          <p:cNvSpPr txBox="1"/>
          <p:nvPr/>
        </p:nvSpPr>
        <p:spPr>
          <a:xfrm>
            <a:off x="-4495800" y="-49113"/>
            <a:ext cx="4459941" cy="5078313"/>
          </a:xfrm>
          <a:prstGeom prst="rect">
            <a:avLst/>
          </a:prstGeom>
          <a:noFill/>
        </p:spPr>
        <p:txBody>
          <a:bodyPr wrap="square" rtlCol="0">
            <a:spAutoFit/>
          </a:bodyPr>
          <a:lstStyle/>
          <a:p>
            <a:pPr algn="r"/>
            <a:r>
              <a:rPr lang="en-US" dirty="0"/>
              <a:t>We’ve now reached a point where the connection between our project and the familiar issue has become clear. It’s important to note your project doesn’t have to have an issue even close to as broad as one selected for this sample project. But you do have to show how your project relates to a need of some kind, no matter how small, specific, or even personal that need may be. That’s how your audience will be able to understand why your project should exist. A well designed project to a specific need can be a far more interesting and better project than a poorly designed one for a larger need. Another way to think about it is we started with something the audience should be at least somewhat familiar with and then helped them to see how our project relates to the familiar.</a:t>
            </a:r>
          </a:p>
        </p:txBody>
      </p:sp>
    </p:spTree>
    <p:extLst>
      <p:ext uri="{BB962C8B-B14F-4D97-AF65-F5344CB8AC3E}">
        <p14:creationId xmlns:p14="http://schemas.microsoft.com/office/powerpoint/2010/main" val="29820339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16" name="Group 15"/>
          <p:cNvGrpSpPr/>
          <p:nvPr/>
        </p:nvGrpSpPr>
        <p:grpSpPr>
          <a:xfrm>
            <a:off x="3251299" y="1143000"/>
            <a:ext cx="2749835" cy="838200"/>
            <a:chOff x="3048000" y="3401704"/>
            <a:chExt cx="2749835" cy="838200"/>
          </a:xfrm>
        </p:grpSpPr>
        <p:sp>
          <p:nvSpPr>
            <p:cNvPr id="17" name="Oval 16"/>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51299" y="3605853"/>
              <a:ext cx="2338598" cy="461665"/>
            </a:xfrm>
            <a:prstGeom prst="rect">
              <a:avLst/>
            </a:prstGeom>
            <a:noFill/>
          </p:spPr>
          <p:txBody>
            <a:bodyPr wrap="square" rtlCol="0">
              <a:spAutoFit/>
            </a:bodyPr>
            <a:lstStyle/>
            <a:p>
              <a:pPr algn="ctr"/>
              <a:r>
                <a:rPr lang="en-US" sz="2400" dirty="0"/>
                <a:t>Initialization</a:t>
              </a:r>
            </a:p>
          </p:txBody>
        </p:sp>
      </p:grpSp>
      <p:sp>
        <p:nvSpPr>
          <p:cNvPr id="26" name="Oval 25"/>
          <p:cNvSpPr/>
          <p:nvPr/>
        </p:nvSpPr>
        <p:spPr>
          <a:xfrm>
            <a:off x="1066800" y="2556301"/>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242803" y="2553236"/>
            <a:ext cx="2338598" cy="830998"/>
          </a:xfrm>
          <a:prstGeom prst="rect">
            <a:avLst/>
          </a:prstGeom>
          <a:noFill/>
        </p:spPr>
        <p:txBody>
          <a:bodyPr wrap="square" rtlCol="0">
            <a:spAutoFit/>
          </a:bodyPr>
          <a:lstStyle/>
          <a:p>
            <a:pPr algn="ctr"/>
            <a:r>
              <a:rPr lang="en-US" sz="2400" dirty="0"/>
              <a:t>Energy </a:t>
            </a:r>
          </a:p>
          <a:p>
            <a:pPr algn="ctr"/>
            <a:r>
              <a:rPr lang="en-US" sz="2400" dirty="0"/>
              <a:t>Draw</a:t>
            </a:r>
          </a:p>
        </p:txBody>
      </p:sp>
      <p:cxnSp>
        <p:nvCxnSpPr>
          <p:cNvPr id="29" name="Straight Arrow Connector 28"/>
          <p:cNvCxnSpPr/>
          <p:nvPr/>
        </p:nvCxnSpPr>
        <p:spPr>
          <a:xfrm flipH="1">
            <a:off x="3065245" y="1885744"/>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62600" y="1872095"/>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71538" y="1814228"/>
            <a:ext cx="1184940" cy="400110"/>
          </a:xfrm>
          <a:prstGeom prst="rect">
            <a:avLst/>
          </a:prstGeom>
          <a:noFill/>
        </p:spPr>
        <p:txBody>
          <a:bodyPr wrap="none" rtlCol="0">
            <a:spAutoFit/>
          </a:bodyPr>
          <a:lstStyle/>
          <a:p>
            <a:r>
              <a:rPr lang="en-US" sz="2000" b="1" i="1" dirty="0"/>
              <a:t>Speed Up</a:t>
            </a:r>
          </a:p>
        </p:txBody>
      </p:sp>
      <p:sp>
        <p:nvSpPr>
          <p:cNvPr id="51" name="TextBox 50"/>
          <p:cNvSpPr txBox="1"/>
          <p:nvPr/>
        </p:nvSpPr>
        <p:spPr>
          <a:xfrm>
            <a:off x="6026435" y="1775191"/>
            <a:ext cx="1368580" cy="400110"/>
          </a:xfrm>
          <a:prstGeom prst="rect">
            <a:avLst/>
          </a:prstGeom>
          <a:noFill/>
        </p:spPr>
        <p:txBody>
          <a:bodyPr wrap="none" rtlCol="0">
            <a:spAutoFit/>
          </a:bodyPr>
          <a:lstStyle/>
          <a:p>
            <a:r>
              <a:rPr lang="en-US" sz="2000" b="1" i="1" dirty="0"/>
              <a:t>Slow Down</a:t>
            </a:r>
          </a:p>
        </p:txBody>
      </p:sp>
    </p:spTree>
    <p:extLst>
      <p:ext uri="{BB962C8B-B14F-4D97-AF65-F5344CB8AC3E}">
        <p14:creationId xmlns:p14="http://schemas.microsoft.com/office/powerpoint/2010/main" val="213674188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16" name="Group 15"/>
          <p:cNvGrpSpPr/>
          <p:nvPr/>
        </p:nvGrpSpPr>
        <p:grpSpPr>
          <a:xfrm>
            <a:off x="3251299" y="1143000"/>
            <a:ext cx="2749835" cy="838200"/>
            <a:chOff x="3048000" y="3401704"/>
            <a:chExt cx="2749835" cy="838200"/>
          </a:xfrm>
        </p:grpSpPr>
        <p:sp>
          <p:nvSpPr>
            <p:cNvPr id="17" name="Oval 16"/>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51299" y="3605853"/>
              <a:ext cx="2338598" cy="461665"/>
            </a:xfrm>
            <a:prstGeom prst="rect">
              <a:avLst/>
            </a:prstGeom>
            <a:noFill/>
          </p:spPr>
          <p:txBody>
            <a:bodyPr wrap="square" rtlCol="0">
              <a:spAutoFit/>
            </a:bodyPr>
            <a:lstStyle/>
            <a:p>
              <a:pPr algn="ctr"/>
              <a:r>
                <a:rPr lang="en-US" sz="2400" dirty="0"/>
                <a:t>Initialization</a:t>
              </a:r>
            </a:p>
          </p:txBody>
        </p:sp>
      </p:grpSp>
      <p:grpSp>
        <p:nvGrpSpPr>
          <p:cNvPr id="19" name="Group 18"/>
          <p:cNvGrpSpPr/>
          <p:nvPr/>
        </p:nvGrpSpPr>
        <p:grpSpPr>
          <a:xfrm>
            <a:off x="5410200" y="2514600"/>
            <a:ext cx="2749835" cy="879901"/>
            <a:chOff x="3048000" y="3360003"/>
            <a:chExt cx="2749835" cy="879901"/>
          </a:xfrm>
        </p:grpSpPr>
        <p:sp>
          <p:nvSpPr>
            <p:cNvPr id="20" name="Oval 19"/>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224003" y="3360003"/>
              <a:ext cx="2338598" cy="830997"/>
            </a:xfrm>
            <a:prstGeom prst="rect">
              <a:avLst/>
            </a:prstGeom>
            <a:noFill/>
          </p:spPr>
          <p:txBody>
            <a:bodyPr wrap="square" rtlCol="0">
              <a:spAutoFit/>
            </a:bodyPr>
            <a:lstStyle/>
            <a:p>
              <a:pPr algn="ctr"/>
              <a:r>
                <a:rPr lang="en-US" sz="2400" dirty="0"/>
                <a:t>Energy Absorption</a:t>
              </a:r>
            </a:p>
          </p:txBody>
        </p:sp>
      </p:grpSp>
      <p:sp>
        <p:nvSpPr>
          <p:cNvPr id="26" name="Oval 25"/>
          <p:cNvSpPr/>
          <p:nvPr/>
        </p:nvSpPr>
        <p:spPr>
          <a:xfrm>
            <a:off x="1066800" y="2556301"/>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242803" y="2546487"/>
            <a:ext cx="2338598" cy="830997"/>
          </a:xfrm>
          <a:prstGeom prst="rect">
            <a:avLst/>
          </a:prstGeom>
          <a:noFill/>
        </p:spPr>
        <p:txBody>
          <a:bodyPr wrap="square" rtlCol="0">
            <a:spAutoFit/>
          </a:bodyPr>
          <a:lstStyle/>
          <a:p>
            <a:pPr algn="ctr"/>
            <a:r>
              <a:rPr lang="en-US" sz="2400" dirty="0"/>
              <a:t>Energy </a:t>
            </a:r>
          </a:p>
          <a:p>
            <a:pPr algn="ctr"/>
            <a:r>
              <a:rPr lang="en-US" sz="2400" dirty="0"/>
              <a:t>Draw</a:t>
            </a:r>
          </a:p>
        </p:txBody>
      </p:sp>
      <p:cxnSp>
        <p:nvCxnSpPr>
          <p:cNvPr id="29" name="Straight Arrow Connector 28"/>
          <p:cNvCxnSpPr/>
          <p:nvPr/>
        </p:nvCxnSpPr>
        <p:spPr>
          <a:xfrm flipH="1">
            <a:off x="3065245" y="1885744"/>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62600" y="1872095"/>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71538" y="1814228"/>
            <a:ext cx="1184940" cy="400110"/>
          </a:xfrm>
          <a:prstGeom prst="rect">
            <a:avLst/>
          </a:prstGeom>
          <a:noFill/>
        </p:spPr>
        <p:txBody>
          <a:bodyPr wrap="none" rtlCol="0">
            <a:spAutoFit/>
          </a:bodyPr>
          <a:lstStyle/>
          <a:p>
            <a:r>
              <a:rPr lang="en-US" sz="2000" b="1" i="1" dirty="0"/>
              <a:t>Speed Up</a:t>
            </a:r>
          </a:p>
        </p:txBody>
      </p:sp>
      <p:sp>
        <p:nvSpPr>
          <p:cNvPr id="51" name="TextBox 50"/>
          <p:cNvSpPr txBox="1"/>
          <p:nvPr/>
        </p:nvSpPr>
        <p:spPr>
          <a:xfrm>
            <a:off x="6026435" y="1775191"/>
            <a:ext cx="1368580" cy="400110"/>
          </a:xfrm>
          <a:prstGeom prst="rect">
            <a:avLst/>
          </a:prstGeom>
          <a:noFill/>
        </p:spPr>
        <p:txBody>
          <a:bodyPr wrap="none" rtlCol="0">
            <a:spAutoFit/>
          </a:bodyPr>
          <a:lstStyle/>
          <a:p>
            <a:r>
              <a:rPr lang="en-US" sz="2000" b="1" i="1" dirty="0"/>
              <a:t>Slow Down</a:t>
            </a:r>
          </a:p>
        </p:txBody>
      </p:sp>
    </p:spTree>
    <p:extLst>
      <p:ext uri="{BB962C8B-B14F-4D97-AF65-F5344CB8AC3E}">
        <p14:creationId xmlns:p14="http://schemas.microsoft.com/office/powerpoint/2010/main" val="26947280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15" name="Group 14"/>
          <p:cNvGrpSpPr/>
          <p:nvPr/>
        </p:nvGrpSpPr>
        <p:grpSpPr>
          <a:xfrm>
            <a:off x="3229021" y="3899848"/>
            <a:ext cx="2749835" cy="879901"/>
            <a:chOff x="3048000" y="3360003"/>
            <a:chExt cx="2749835" cy="879901"/>
          </a:xfrm>
        </p:grpSpPr>
        <p:sp>
          <p:nvSpPr>
            <p:cNvPr id="6" name="Oval 5"/>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251299" y="3360003"/>
              <a:ext cx="2338598" cy="830997"/>
            </a:xfrm>
            <a:prstGeom prst="rect">
              <a:avLst/>
            </a:prstGeom>
            <a:noFill/>
          </p:spPr>
          <p:txBody>
            <a:bodyPr wrap="square" rtlCol="0">
              <a:spAutoFit/>
            </a:bodyPr>
            <a:lstStyle/>
            <a:p>
              <a:pPr algn="ctr"/>
              <a:r>
                <a:rPr lang="en-US" sz="2400" dirty="0"/>
                <a:t>Energy Synchronization</a:t>
              </a:r>
            </a:p>
          </p:txBody>
        </p:sp>
      </p:grpSp>
      <p:grpSp>
        <p:nvGrpSpPr>
          <p:cNvPr id="16" name="Group 15"/>
          <p:cNvGrpSpPr/>
          <p:nvPr/>
        </p:nvGrpSpPr>
        <p:grpSpPr>
          <a:xfrm>
            <a:off x="3251299" y="1143000"/>
            <a:ext cx="2749835" cy="838200"/>
            <a:chOff x="3048000" y="3401704"/>
            <a:chExt cx="2749835" cy="838200"/>
          </a:xfrm>
        </p:grpSpPr>
        <p:sp>
          <p:nvSpPr>
            <p:cNvPr id="17" name="Oval 16"/>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51299" y="3605853"/>
              <a:ext cx="2338598" cy="461665"/>
            </a:xfrm>
            <a:prstGeom prst="rect">
              <a:avLst/>
            </a:prstGeom>
            <a:noFill/>
          </p:spPr>
          <p:txBody>
            <a:bodyPr wrap="square" rtlCol="0">
              <a:spAutoFit/>
            </a:bodyPr>
            <a:lstStyle/>
            <a:p>
              <a:pPr algn="ctr"/>
              <a:r>
                <a:rPr lang="en-US" sz="2400" dirty="0"/>
                <a:t>Initialization</a:t>
              </a:r>
            </a:p>
          </p:txBody>
        </p:sp>
      </p:grpSp>
      <p:cxnSp>
        <p:nvCxnSpPr>
          <p:cNvPr id="29" name="Straight Arrow Connector 28"/>
          <p:cNvCxnSpPr/>
          <p:nvPr/>
        </p:nvCxnSpPr>
        <p:spPr>
          <a:xfrm flipH="1">
            <a:off x="3065245" y="1885744"/>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62600" y="1872095"/>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051597" y="3341504"/>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486400" y="3352800"/>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71538" y="1814228"/>
            <a:ext cx="1184940" cy="400110"/>
          </a:xfrm>
          <a:prstGeom prst="rect">
            <a:avLst/>
          </a:prstGeom>
          <a:noFill/>
        </p:spPr>
        <p:txBody>
          <a:bodyPr wrap="none" rtlCol="0">
            <a:spAutoFit/>
          </a:bodyPr>
          <a:lstStyle/>
          <a:p>
            <a:r>
              <a:rPr lang="en-US" sz="2000" b="1" i="1" dirty="0"/>
              <a:t>Speed Up</a:t>
            </a:r>
          </a:p>
        </p:txBody>
      </p:sp>
      <p:sp>
        <p:nvSpPr>
          <p:cNvPr id="51" name="TextBox 50"/>
          <p:cNvSpPr txBox="1"/>
          <p:nvPr/>
        </p:nvSpPr>
        <p:spPr>
          <a:xfrm>
            <a:off x="6026435" y="1775191"/>
            <a:ext cx="1368580" cy="400110"/>
          </a:xfrm>
          <a:prstGeom prst="rect">
            <a:avLst/>
          </a:prstGeom>
          <a:noFill/>
        </p:spPr>
        <p:txBody>
          <a:bodyPr wrap="none" rtlCol="0">
            <a:spAutoFit/>
          </a:bodyPr>
          <a:lstStyle/>
          <a:p>
            <a:r>
              <a:rPr lang="en-US" sz="2000" b="1" i="1" dirty="0"/>
              <a:t>Slow Down</a:t>
            </a:r>
          </a:p>
        </p:txBody>
      </p:sp>
      <p:grpSp>
        <p:nvGrpSpPr>
          <p:cNvPr id="19" name="Group 18"/>
          <p:cNvGrpSpPr/>
          <p:nvPr/>
        </p:nvGrpSpPr>
        <p:grpSpPr>
          <a:xfrm>
            <a:off x="5410200" y="2514600"/>
            <a:ext cx="2749835" cy="879901"/>
            <a:chOff x="3048000" y="3360003"/>
            <a:chExt cx="2749835" cy="879901"/>
          </a:xfrm>
        </p:grpSpPr>
        <p:sp>
          <p:nvSpPr>
            <p:cNvPr id="20" name="Oval 19"/>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224003" y="3360003"/>
              <a:ext cx="2338598" cy="830997"/>
            </a:xfrm>
            <a:prstGeom prst="rect">
              <a:avLst/>
            </a:prstGeom>
            <a:noFill/>
          </p:spPr>
          <p:txBody>
            <a:bodyPr wrap="square" rtlCol="0">
              <a:spAutoFit/>
            </a:bodyPr>
            <a:lstStyle/>
            <a:p>
              <a:pPr algn="ctr"/>
              <a:r>
                <a:rPr lang="en-US" sz="2400" dirty="0"/>
                <a:t>Energy Absorption</a:t>
              </a:r>
            </a:p>
          </p:txBody>
        </p:sp>
      </p:grpSp>
      <p:sp>
        <p:nvSpPr>
          <p:cNvPr id="26" name="Oval 25"/>
          <p:cNvSpPr/>
          <p:nvPr/>
        </p:nvSpPr>
        <p:spPr>
          <a:xfrm>
            <a:off x="1066800" y="2556301"/>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242803" y="2540358"/>
            <a:ext cx="2338598" cy="830997"/>
          </a:xfrm>
          <a:prstGeom prst="rect">
            <a:avLst/>
          </a:prstGeom>
          <a:noFill/>
        </p:spPr>
        <p:txBody>
          <a:bodyPr wrap="square" rtlCol="0">
            <a:spAutoFit/>
          </a:bodyPr>
          <a:lstStyle/>
          <a:p>
            <a:pPr algn="ctr"/>
            <a:r>
              <a:rPr lang="en-US" sz="2400" dirty="0"/>
              <a:t>Energy </a:t>
            </a:r>
          </a:p>
          <a:p>
            <a:pPr algn="ctr"/>
            <a:r>
              <a:rPr lang="en-US" sz="2400" dirty="0"/>
              <a:t>Draw</a:t>
            </a:r>
          </a:p>
        </p:txBody>
      </p:sp>
    </p:spTree>
    <p:extLst>
      <p:ext uri="{BB962C8B-B14F-4D97-AF65-F5344CB8AC3E}">
        <p14:creationId xmlns:p14="http://schemas.microsoft.com/office/powerpoint/2010/main" val="10370917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33" name="Group 32"/>
          <p:cNvGrpSpPr/>
          <p:nvPr/>
        </p:nvGrpSpPr>
        <p:grpSpPr>
          <a:xfrm>
            <a:off x="2041634" y="1123560"/>
            <a:ext cx="4587766" cy="2486741"/>
            <a:chOff x="2041634" y="1123560"/>
            <a:chExt cx="4587766" cy="2486741"/>
          </a:xfrm>
        </p:grpSpPr>
        <p:pic>
          <p:nvPicPr>
            <p:cNvPr id="2054" name="Picture 6" descr="C:\Users\drs44\AppData\Local\Microsoft\Windows\Temporary Internet Files\Content.IE5\F7MS88FO\Wave[1].png"/>
            <p:cNvPicPr>
              <a:picLocks noChangeAspect="1" noChangeArrowheads="1"/>
            </p:cNvPicPr>
            <p:nvPr/>
          </p:nvPicPr>
          <p:blipFill rotWithShape="1">
            <a:blip r:embed="rId4">
              <a:extLst>
                <a:ext uri="{28A0092B-C50C-407E-A947-70E740481C1C}">
                  <a14:useLocalDpi xmlns:a14="http://schemas.microsoft.com/office/drawing/2010/main" val="0"/>
                </a:ext>
              </a:extLst>
            </a:blip>
            <a:srcRect t="6933" b="19840"/>
            <a:stretch/>
          </p:blipFill>
          <p:spPr bwMode="auto">
            <a:xfrm>
              <a:off x="2393079" y="1123560"/>
              <a:ext cx="4236321" cy="23891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041634" y="1263868"/>
              <a:ext cx="560062"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4644818" y="2724052"/>
              <a:ext cx="248499"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87956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31" name="Group 30"/>
          <p:cNvGrpSpPr/>
          <p:nvPr/>
        </p:nvGrpSpPr>
        <p:grpSpPr>
          <a:xfrm>
            <a:off x="0" y="4350236"/>
            <a:ext cx="2943496" cy="1813034"/>
            <a:chOff x="133964" y="2603936"/>
            <a:chExt cx="2943496" cy="1813034"/>
          </a:xfrm>
        </p:grpSpPr>
        <p:pic>
          <p:nvPicPr>
            <p:cNvPr id="1029" name="Picture 5" descr="C:\Users\drs44\AppData\Local\Microsoft\Windows\Temporary Internet Files\Content.IE5\V945IJTE\Interference_of_sine_waves[1].jpg"/>
            <p:cNvPicPr>
              <a:picLocks noChangeAspect="1" noChangeArrowheads="1"/>
            </p:cNvPicPr>
            <p:nvPr/>
          </p:nvPicPr>
          <p:blipFill rotWithShape="1">
            <a:blip r:embed="rId4">
              <a:extLst>
                <a:ext uri="{28A0092B-C50C-407E-A947-70E740481C1C}">
                  <a14:useLocalDpi xmlns:a14="http://schemas.microsoft.com/office/drawing/2010/main" val="0"/>
                </a:ext>
              </a:extLst>
            </a:blip>
            <a:srcRect l="4923" t="71883" b="-1"/>
            <a:stretch/>
          </p:blipFill>
          <p:spPr bwMode="auto">
            <a:xfrm>
              <a:off x="133964" y="2643698"/>
              <a:ext cx="2943496" cy="166816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228600" y="2603936"/>
              <a:ext cx="2832536" cy="1813034"/>
              <a:chOff x="228600" y="2603936"/>
              <a:chExt cx="2832536" cy="1813034"/>
            </a:xfrm>
          </p:grpSpPr>
          <p:cxnSp>
            <p:nvCxnSpPr>
              <p:cNvPr id="52" name="Straight Connector 51"/>
              <p:cNvCxnSpPr/>
              <p:nvPr/>
            </p:nvCxnSpPr>
            <p:spPr>
              <a:xfrm>
                <a:off x="228600" y="2603936"/>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441717" y="3800167"/>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3505200" y="5858470"/>
            <a:ext cx="3226639" cy="923330"/>
            <a:chOff x="428500" y="3801070"/>
            <a:chExt cx="3226639" cy="923330"/>
          </a:xfrm>
        </p:grpSpPr>
        <p:sp>
          <p:nvSpPr>
            <p:cNvPr id="28" name="TextBox 27"/>
            <p:cNvSpPr txBox="1"/>
            <p:nvPr/>
          </p:nvSpPr>
          <p:spPr>
            <a:xfrm>
              <a:off x="685800" y="3801070"/>
              <a:ext cx="2969339" cy="923330"/>
            </a:xfrm>
            <a:prstGeom prst="rect">
              <a:avLst/>
            </a:prstGeom>
            <a:noFill/>
          </p:spPr>
          <p:txBody>
            <a:bodyPr wrap="none" rtlCol="0">
              <a:spAutoFit/>
            </a:bodyPr>
            <a:lstStyle/>
            <a:p>
              <a:r>
                <a:rPr lang="en-US" dirty="0"/>
                <a:t>Bike’s Natural Freq.</a:t>
              </a:r>
            </a:p>
            <a:p>
              <a:r>
                <a:rPr lang="en-US" dirty="0"/>
                <a:t>Energy Input</a:t>
              </a:r>
            </a:p>
            <a:p>
              <a:r>
                <a:rPr lang="en-US" dirty="0"/>
                <a:t>Resulting Synergy Bike Energy</a:t>
              </a:r>
            </a:p>
          </p:txBody>
        </p:sp>
        <p:pic>
          <p:nvPicPr>
            <p:cNvPr id="55" name="Picture 5" descr="C:\Users\drs44\AppData\Local\Microsoft\Windows\Temporary Internet Files\Content.IE5\V945IJTE\Interference_of_sine_waves[1].jpg"/>
            <p:cNvPicPr>
              <a:picLocks noChangeAspect="1" noChangeArrowheads="1"/>
            </p:cNvPicPr>
            <p:nvPr/>
          </p:nvPicPr>
          <p:blipFill rotWithShape="1">
            <a:blip r:embed="rId4">
              <a:extLst>
                <a:ext uri="{28A0092B-C50C-407E-A947-70E740481C1C}">
                  <a14:useLocalDpi xmlns:a14="http://schemas.microsoft.com/office/drawing/2010/main" val="0"/>
                </a:ext>
              </a:extLst>
            </a:blip>
            <a:srcRect l="79981" r="13608" b="90559"/>
            <a:stretch/>
          </p:blipFill>
          <p:spPr bwMode="auto">
            <a:xfrm>
              <a:off x="428500" y="3845001"/>
              <a:ext cx="280422" cy="791324"/>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762000" y="3565029"/>
            <a:ext cx="1643399" cy="769441"/>
          </a:xfrm>
          <a:prstGeom prst="rect">
            <a:avLst/>
          </a:prstGeom>
          <a:noFill/>
        </p:spPr>
        <p:txBody>
          <a:bodyPr wrap="none" rtlCol="0">
            <a:spAutoFit/>
          </a:bodyPr>
          <a:lstStyle/>
          <a:p>
            <a:pPr algn="ctr"/>
            <a:r>
              <a:rPr lang="en-US" sz="2200" b="1" i="1" dirty="0"/>
              <a:t>Completely </a:t>
            </a:r>
          </a:p>
          <a:p>
            <a:pPr algn="ctr"/>
            <a:r>
              <a:rPr lang="en-US" sz="2200" b="1" i="1" dirty="0"/>
              <a:t>out of phase</a:t>
            </a:r>
          </a:p>
        </p:txBody>
      </p:sp>
      <p:grpSp>
        <p:nvGrpSpPr>
          <p:cNvPr id="33" name="Group 32"/>
          <p:cNvGrpSpPr/>
          <p:nvPr/>
        </p:nvGrpSpPr>
        <p:grpSpPr>
          <a:xfrm>
            <a:off x="2041634" y="1123560"/>
            <a:ext cx="4587766" cy="2486741"/>
            <a:chOff x="2041634" y="1123560"/>
            <a:chExt cx="4587766" cy="2486741"/>
          </a:xfrm>
        </p:grpSpPr>
        <p:pic>
          <p:nvPicPr>
            <p:cNvPr id="2054" name="Picture 6" descr="C:\Users\drs44\AppData\Local\Microsoft\Windows\Temporary Internet Files\Content.IE5\F7MS88FO\Wave[1].png"/>
            <p:cNvPicPr>
              <a:picLocks noChangeAspect="1" noChangeArrowheads="1"/>
            </p:cNvPicPr>
            <p:nvPr/>
          </p:nvPicPr>
          <p:blipFill rotWithShape="1">
            <a:blip r:embed="rId5">
              <a:extLst>
                <a:ext uri="{28A0092B-C50C-407E-A947-70E740481C1C}">
                  <a14:useLocalDpi xmlns:a14="http://schemas.microsoft.com/office/drawing/2010/main" val="0"/>
                </a:ext>
              </a:extLst>
            </a:blip>
            <a:srcRect t="6933" b="19840"/>
            <a:stretch/>
          </p:blipFill>
          <p:spPr bwMode="auto">
            <a:xfrm>
              <a:off x="2393079" y="1123560"/>
              <a:ext cx="4236321" cy="23891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041634" y="1263868"/>
              <a:ext cx="560062"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4644818" y="2724052"/>
              <a:ext cx="248499"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4583805" y="-316677"/>
            <a:ext cx="4646053" cy="13111282"/>
          </a:xfrm>
          <a:prstGeom prst="rect">
            <a:avLst/>
          </a:prstGeom>
          <a:noFill/>
        </p:spPr>
        <p:txBody>
          <a:bodyPr wrap="square" rtlCol="0">
            <a:spAutoFit/>
          </a:bodyPr>
          <a:lstStyle/>
          <a:p>
            <a:pPr algn="r"/>
            <a:r>
              <a:rPr lang="en-US" dirty="0"/>
              <a:t>It should be noted that the explanation here is obviously false as there is no known way to create a perpetual motion machine as that would defy the current laws of physics. To deal with this ,the description here is similar to how “science” is explained in a science fiction novel with just enough basis in reality in order to help it be believable.</a:t>
            </a:r>
          </a:p>
          <a:p>
            <a:pPr algn="r"/>
            <a:endParaRPr lang="en-US" dirty="0"/>
          </a:p>
          <a:p>
            <a:pPr algn="r"/>
            <a:r>
              <a:rPr lang="en-US" dirty="0"/>
              <a:t>The key take away though is that if the unreal can be explained well enough for an uniformed audience to follow, you should be able to explain your real technology in terms that others can follow too. Part of the reason a fictitious example was chosen was to ensure that you, the reader, would be an example of an uniformed audience and hence could better experience how unknown novel technology can be described effectively to you.</a:t>
            </a:r>
          </a:p>
          <a:p>
            <a:pPr algn="r"/>
            <a:endParaRPr lang="en-US" dirty="0"/>
          </a:p>
          <a:p>
            <a:pPr algn="r"/>
            <a:r>
              <a:rPr lang="en-US" dirty="0"/>
              <a:t>Notice how the description starts out by laying down some simple claims that are believable and . The more complex topics are then related to a simple example that demonstrates how the basic underlying concepts work. With this established, the variation from the simple example that makes the technology novel can be more easily explained and understood. Now that the novel aspects are better understood, they can be related back to some of the more basic concepts mentioned in the beginning , helping the reader to understand how the whole system ties together.</a:t>
            </a:r>
          </a:p>
          <a:p>
            <a:pPr algn="r"/>
            <a:endParaRPr lang="en-US" dirty="0"/>
          </a:p>
          <a:p>
            <a:pPr algn="r"/>
            <a:r>
              <a:rPr lang="en-US" dirty="0"/>
              <a:t>This also demonstrates how a little knowledge can be a dangerous thing and how taking some facts and surrounding them with nonsense can appear to be logical. Always check the “facts” that people are using to make their claims. In this example, the references are all fictitious as well. </a:t>
            </a:r>
          </a:p>
          <a:p>
            <a:pPr algn="r"/>
            <a:endParaRPr lang="en-US" dirty="0"/>
          </a:p>
          <a:p>
            <a:pPr algn="r"/>
            <a:r>
              <a:rPr lang="en-US" dirty="0"/>
              <a:t>For great examples of the harm this  can cause, people who speak against climate change, vaccines, and  similar scientifically well-verified topics that numerous people have reviewed the facts in detail</a:t>
            </a:r>
          </a:p>
        </p:txBody>
      </p:sp>
    </p:spTree>
    <p:extLst>
      <p:ext uri="{BB962C8B-B14F-4D97-AF65-F5344CB8AC3E}">
        <p14:creationId xmlns:p14="http://schemas.microsoft.com/office/powerpoint/2010/main" val="16729313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30" name="Group 29"/>
          <p:cNvGrpSpPr/>
          <p:nvPr/>
        </p:nvGrpSpPr>
        <p:grpSpPr>
          <a:xfrm>
            <a:off x="2895600" y="4337100"/>
            <a:ext cx="3095895" cy="1677036"/>
            <a:chOff x="3000105" y="2590800"/>
            <a:chExt cx="3095895" cy="1677036"/>
          </a:xfrm>
        </p:grpSpPr>
        <p:pic>
          <p:nvPicPr>
            <p:cNvPr id="36" name="Picture 5" descr="C:\Users\drs44\AppData\Local\Microsoft\Windows\Temporary Internet Files\Content.IE5\V945IJTE\Interference_of_sine_waves[1].jpg"/>
            <p:cNvPicPr>
              <a:picLocks noChangeAspect="1" noChangeArrowheads="1"/>
            </p:cNvPicPr>
            <p:nvPr/>
          </p:nvPicPr>
          <p:blipFill rotWithShape="1">
            <a:blip r:embed="rId4">
              <a:extLst>
                <a:ext uri="{28A0092B-C50C-407E-A947-70E740481C1C}">
                  <a14:useLocalDpi xmlns:a14="http://schemas.microsoft.com/office/drawing/2010/main" val="0"/>
                </a:ext>
              </a:extLst>
            </a:blip>
            <a:srcRect t="28644" b="49964"/>
            <a:stretch/>
          </p:blipFill>
          <p:spPr bwMode="auto">
            <a:xfrm>
              <a:off x="3000105" y="2724804"/>
              <a:ext cx="3095895" cy="126914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p:cNvCxnSpPr/>
            <p:nvPr/>
          </p:nvCxnSpPr>
          <p:spPr>
            <a:xfrm>
              <a:off x="3244414" y="2590800"/>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0" y="4350236"/>
            <a:ext cx="2943496" cy="1813034"/>
            <a:chOff x="133964" y="2603936"/>
            <a:chExt cx="2943496" cy="1813034"/>
          </a:xfrm>
        </p:grpSpPr>
        <p:pic>
          <p:nvPicPr>
            <p:cNvPr id="1029" name="Picture 5" descr="C:\Users\drs44\AppData\Local\Microsoft\Windows\Temporary Internet Files\Content.IE5\V945IJTE\Interference_of_sine_waves[1].jpg"/>
            <p:cNvPicPr>
              <a:picLocks noChangeAspect="1" noChangeArrowheads="1"/>
            </p:cNvPicPr>
            <p:nvPr/>
          </p:nvPicPr>
          <p:blipFill rotWithShape="1">
            <a:blip r:embed="rId4">
              <a:extLst>
                <a:ext uri="{28A0092B-C50C-407E-A947-70E740481C1C}">
                  <a14:useLocalDpi xmlns:a14="http://schemas.microsoft.com/office/drawing/2010/main" val="0"/>
                </a:ext>
              </a:extLst>
            </a:blip>
            <a:srcRect l="4923" t="71883" b="-1"/>
            <a:stretch/>
          </p:blipFill>
          <p:spPr bwMode="auto">
            <a:xfrm>
              <a:off x="133964" y="2643698"/>
              <a:ext cx="2943496" cy="166816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228600" y="2603936"/>
              <a:ext cx="2832536" cy="1813034"/>
              <a:chOff x="228600" y="2603936"/>
              <a:chExt cx="2832536" cy="1813034"/>
            </a:xfrm>
          </p:grpSpPr>
          <p:cxnSp>
            <p:nvCxnSpPr>
              <p:cNvPr id="52" name="Straight Connector 51"/>
              <p:cNvCxnSpPr/>
              <p:nvPr/>
            </p:nvCxnSpPr>
            <p:spPr>
              <a:xfrm>
                <a:off x="228600" y="2603936"/>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441717" y="3800167"/>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3505200" y="5858470"/>
            <a:ext cx="3226639" cy="923330"/>
            <a:chOff x="428500" y="3801070"/>
            <a:chExt cx="3226639" cy="923330"/>
          </a:xfrm>
        </p:grpSpPr>
        <p:sp>
          <p:nvSpPr>
            <p:cNvPr id="28" name="TextBox 27"/>
            <p:cNvSpPr txBox="1"/>
            <p:nvPr/>
          </p:nvSpPr>
          <p:spPr>
            <a:xfrm>
              <a:off x="685800" y="3801070"/>
              <a:ext cx="2969339" cy="923330"/>
            </a:xfrm>
            <a:prstGeom prst="rect">
              <a:avLst/>
            </a:prstGeom>
            <a:noFill/>
          </p:spPr>
          <p:txBody>
            <a:bodyPr wrap="none" rtlCol="0">
              <a:spAutoFit/>
            </a:bodyPr>
            <a:lstStyle/>
            <a:p>
              <a:r>
                <a:rPr lang="en-US" dirty="0"/>
                <a:t>Bike’s Natural Freq.</a:t>
              </a:r>
            </a:p>
            <a:p>
              <a:r>
                <a:rPr lang="en-US" dirty="0"/>
                <a:t>Energy Input</a:t>
              </a:r>
            </a:p>
            <a:p>
              <a:r>
                <a:rPr lang="en-US" dirty="0"/>
                <a:t>Resulting Synergy Bike Energy</a:t>
              </a:r>
            </a:p>
          </p:txBody>
        </p:sp>
        <p:pic>
          <p:nvPicPr>
            <p:cNvPr id="55" name="Picture 5" descr="C:\Users\drs44\AppData\Local\Microsoft\Windows\Temporary Internet Files\Content.IE5\V945IJTE\Interference_of_sine_waves[1].jpg"/>
            <p:cNvPicPr>
              <a:picLocks noChangeAspect="1" noChangeArrowheads="1"/>
            </p:cNvPicPr>
            <p:nvPr/>
          </p:nvPicPr>
          <p:blipFill rotWithShape="1">
            <a:blip r:embed="rId4">
              <a:extLst>
                <a:ext uri="{28A0092B-C50C-407E-A947-70E740481C1C}">
                  <a14:useLocalDpi xmlns:a14="http://schemas.microsoft.com/office/drawing/2010/main" val="0"/>
                </a:ext>
              </a:extLst>
            </a:blip>
            <a:srcRect l="79981" r="13608" b="90559"/>
            <a:stretch/>
          </p:blipFill>
          <p:spPr bwMode="auto">
            <a:xfrm>
              <a:off x="428500" y="3845001"/>
              <a:ext cx="280422" cy="791324"/>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762000" y="3565029"/>
            <a:ext cx="1643399" cy="769441"/>
          </a:xfrm>
          <a:prstGeom prst="rect">
            <a:avLst/>
          </a:prstGeom>
          <a:noFill/>
        </p:spPr>
        <p:txBody>
          <a:bodyPr wrap="none" rtlCol="0">
            <a:spAutoFit/>
          </a:bodyPr>
          <a:lstStyle/>
          <a:p>
            <a:pPr algn="ctr"/>
            <a:r>
              <a:rPr lang="en-US" sz="2200" b="1" i="1" dirty="0"/>
              <a:t>Completely </a:t>
            </a:r>
          </a:p>
          <a:p>
            <a:pPr algn="ctr"/>
            <a:r>
              <a:rPr lang="en-US" sz="2200" b="1" i="1" dirty="0"/>
              <a:t>out of phase</a:t>
            </a:r>
          </a:p>
        </p:txBody>
      </p:sp>
      <p:sp>
        <p:nvSpPr>
          <p:cNvPr id="54" name="TextBox 53"/>
          <p:cNvSpPr txBox="1"/>
          <p:nvPr/>
        </p:nvSpPr>
        <p:spPr>
          <a:xfrm>
            <a:off x="3581400" y="3565029"/>
            <a:ext cx="2111219" cy="769441"/>
          </a:xfrm>
          <a:prstGeom prst="rect">
            <a:avLst/>
          </a:prstGeom>
          <a:noFill/>
        </p:spPr>
        <p:txBody>
          <a:bodyPr wrap="none" rtlCol="0">
            <a:spAutoFit/>
          </a:bodyPr>
          <a:lstStyle/>
          <a:p>
            <a:pPr algn="ctr"/>
            <a:r>
              <a:rPr lang="en-US" sz="2200" b="1" i="1" dirty="0"/>
              <a:t>Synchronization </a:t>
            </a:r>
          </a:p>
          <a:p>
            <a:pPr algn="ctr"/>
            <a:r>
              <a:rPr lang="en-US" sz="2200" b="1" i="1" dirty="0"/>
              <a:t>Process</a:t>
            </a:r>
          </a:p>
        </p:txBody>
      </p:sp>
      <p:grpSp>
        <p:nvGrpSpPr>
          <p:cNvPr id="33" name="Group 32"/>
          <p:cNvGrpSpPr/>
          <p:nvPr/>
        </p:nvGrpSpPr>
        <p:grpSpPr>
          <a:xfrm>
            <a:off x="2041634" y="1123560"/>
            <a:ext cx="4587766" cy="2486741"/>
            <a:chOff x="2041634" y="1123560"/>
            <a:chExt cx="4587766" cy="2486741"/>
          </a:xfrm>
        </p:grpSpPr>
        <p:pic>
          <p:nvPicPr>
            <p:cNvPr id="2054" name="Picture 6" descr="C:\Users\drs44\AppData\Local\Microsoft\Windows\Temporary Internet Files\Content.IE5\F7MS88FO\Wave[1].png"/>
            <p:cNvPicPr>
              <a:picLocks noChangeAspect="1" noChangeArrowheads="1"/>
            </p:cNvPicPr>
            <p:nvPr/>
          </p:nvPicPr>
          <p:blipFill rotWithShape="1">
            <a:blip r:embed="rId5">
              <a:extLst>
                <a:ext uri="{28A0092B-C50C-407E-A947-70E740481C1C}">
                  <a14:useLocalDpi xmlns:a14="http://schemas.microsoft.com/office/drawing/2010/main" val="0"/>
                </a:ext>
              </a:extLst>
            </a:blip>
            <a:srcRect t="6933" b="19840"/>
            <a:stretch/>
          </p:blipFill>
          <p:spPr bwMode="auto">
            <a:xfrm>
              <a:off x="2393079" y="1123560"/>
              <a:ext cx="4236321" cy="23891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041634" y="1263868"/>
              <a:ext cx="560062"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4644818" y="2724052"/>
              <a:ext cx="248499"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6019799" y="76200"/>
            <a:ext cx="5943600" cy="10341293"/>
          </a:xfrm>
          <a:prstGeom prst="rect">
            <a:avLst/>
          </a:prstGeom>
          <a:noFill/>
        </p:spPr>
        <p:txBody>
          <a:bodyPr wrap="square" rtlCol="0">
            <a:spAutoFit/>
          </a:bodyPr>
          <a:lstStyle/>
          <a:p>
            <a:pPr algn="r"/>
            <a:r>
              <a:rPr lang="en-US" dirty="0"/>
              <a:t>It should be noted that the explanation here is obviously false as there is no known way to create a perpetual motion machine as that would defy the current laws of physics. To deal with this ,the description here is similar to how “science” is explained in a science fiction novel with just enough basis in reality in order to help it be believable.</a:t>
            </a:r>
          </a:p>
          <a:p>
            <a:pPr algn="r"/>
            <a:endParaRPr lang="en-US" dirty="0"/>
          </a:p>
          <a:p>
            <a:pPr algn="r"/>
            <a:r>
              <a:rPr lang="en-US" dirty="0"/>
              <a:t>The key take away though is that if the unreal can be explained well enough for an uniformed audience to follow, you should be able to explain your real technology in terms that others can follow too. Part of the reason a fictitious example was chosen was to ensure that you, the reader, would be an example of an uniformed audience and hence could better experience how unknown novel technology can be described effectively to you.</a:t>
            </a:r>
          </a:p>
          <a:p>
            <a:pPr algn="r"/>
            <a:endParaRPr lang="en-US" dirty="0"/>
          </a:p>
          <a:p>
            <a:pPr algn="r"/>
            <a:r>
              <a:rPr lang="en-US" dirty="0"/>
              <a:t>Notice how the description starts out by laying down some simple claims that are believable and . The more complex topics are then related to a simple example that demonstrates how the basic underlying concepts work. With this established, the variation from the simple example that makes the technology novel can be more easily explained and understood. Now that the novel aspects are better understood, they can be related back to some of the more basic concepts mentioned in the beginning , helping the reader to understand how the whole system ties together.</a:t>
            </a:r>
          </a:p>
          <a:p>
            <a:pPr algn="r"/>
            <a:endParaRPr lang="en-US" dirty="0"/>
          </a:p>
          <a:p>
            <a:pPr algn="r"/>
            <a:r>
              <a:rPr lang="en-US" dirty="0"/>
              <a:t>This also demonstrates how a little knowledge can be a dangerous thing and how taking some facts and surrounding them with nonsense can appear to be logical. Always check the “facts” that people are using to make their claims. In this example, the references are all fictitious as well. </a:t>
            </a:r>
          </a:p>
          <a:p>
            <a:pPr algn="r"/>
            <a:endParaRPr lang="en-US" dirty="0"/>
          </a:p>
          <a:p>
            <a:pPr algn="r"/>
            <a:r>
              <a:rPr lang="en-US" dirty="0"/>
              <a:t>For great examples of the harm this  can cause, people who speak against climate change, vaccines, and  similar scientifically well-verified topics that numerous people have reviewed the facts in detail</a:t>
            </a:r>
          </a:p>
        </p:txBody>
      </p:sp>
    </p:spTree>
    <p:extLst>
      <p:ext uri="{BB962C8B-B14F-4D97-AF65-F5344CB8AC3E}">
        <p14:creationId xmlns:p14="http://schemas.microsoft.com/office/powerpoint/2010/main" val="17854213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30" name="Group 29"/>
          <p:cNvGrpSpPr/>
          <p:nvPr/>
        </p:nvGrpSpPr>
        <p:grpSpPr>
          <a:xfrm>
            <a:off x="2895600" y="4337100"/>
            <a:ext cx="3095895" cy="1677036"/>
            <a:chOff x="3000105" y="2590800"/>
            <a:chExt cx="3095895" cy="1677036"/>
          </a:xfrm>
        </p:grpSpPr>
        <p:pic>
          <p:nvPicPr>
            <p:cNvPr id="36" name="Picture 5" descr="C:\Users\drs44\AppData\Local\Microsoft\Windows\Temporary Internet Files\Content.IE5\V945IJTE\Interference_of_sine_waves[1].jpg"/>
            <p:cNvPicPr>
              <a:picLocks noChangeAspect="1" noChangeArrowheads="1"/>
            </p:cNvPicPr>
            <p:nvPr/>
          </p:nvPicPr>
          <p:blipFill rotWithShape="1">
            <a:blip r:embed="rId4">
              <a:extLst>
                <a:ext uri="{28A0092B-C50C-407E-A947-70E740481C1C}">
                  <a14:useLocalDpi xmlns:a14="http://schemas.microsoft.com/office/drawing/2010/main" val="0"/>
                </a:ext>
              </a:extLst>
            </a:blip>
            <a:srcRect t="28644" b="49964"/>
            <a:stretch/>
          </p:blipFill>
          <p:spPr bwMode="auto">
            <a:xfrm>
              <a:off x="3000105" y="2724804"/>
              <a:ext cx="3095895" cy="126914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p:cNvCxnSpPr/>
            <p:nvPr/>
          </p:nvCxnSpPr>
          <p:spPr>
            <a:xfrm>
              <a:off x="3244414" y="2590800"/>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0" y="4350236"/>
            <a:ext cx="2943496" cy="1813034"/>
            <a:chOff x="133964" y="2603936"/>
            <a:chExt cx="2943496" cy="1813034"/>
          </a:xfrm>
        </p:grpSpPr>
        <p:pic>
          <p:nvPicPr>
            <p:cNvPr id="1029" name="Picture 5" descr="C:\Users\drs44\AppData\Local\Microsoft\Windows\Temporary Internet Files\Content.IE5\V945IJTE\Interference_of_sine_waves[1].jpg"/>
            <p:cNvPicPr>
              <a:picLocks noChangeAspect="1" noChangeArrowheads="1"/>
            </p:cNvPicPr>
            <p:nvPr/>
          </p:nvPicPr>
          <p:blipFill rotWithShape="1">
            <a:blip r:embed="rId4">
              <a:extLst>
                <a:ext uri="{28A0092B-C50C-407E-A947-70E740481C1C}">
                  <a14:useLocalDpi xmlns:a14="http://schemas.microsoft.com/office/drawing/2010/main" val="0"/>
                </a:ext>
              </a:extLst>
            </a:blip>
            <a:srcRect l="4923" t="71883" b="-1"/>
            <a:stretch/>
          </p:blipFill>
          <p:spPr bwMode="auto">
            <a:xfrm>
              <a:off x="133964" y="2643698"/>
              <a:ext cx="2943496" cy="166816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228600" y="2603936"/>
              <a:ext cx="2832536" cy="1813034"/>
              <a:chOff x="228600" y="2603936"/>
              <a:chExt cx="2832536" cy="1813034"/>
            </a:xfrm>
          </p:grpSpPr>
          <p:cxnSp>
            <p:nvCxnSpPr>
              <p:cNvPr id="52" name="Straight Connector 51"/>
              <p:cNvCxnSpPr/>
              <p:nvPr/>
            </p:nvCxnSpPr>
            <p:spPr>
              <a:xfrm>
                <a:off x="228600" y="2603936"/>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441717" y="3800167"/>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p:cNvGrpSpPr/>
          <p:nvPr/>
        </p:nvGrpSpPr>
        <p:grpSpPr>
          <a:xfrm>
            <a:off x="6019800" y="4279889"/>
            <a:ext cx="3095896" cy="1771226"/>
            <a:chOff x="6086863" y="2533589"/>
            <a:chExt cx="3095896" cy="1771226"/>
          </a:xfrm>
        </p:grpSpPr>
        <p:pic>
          <p:nvPicPr>
            <p:cNvPr id="37" name="Picture 5" descr="C:\Users\drs44\AppData\Local\Microsoft\Windows\Temporary Internet Files\Content.IE5\V945IJTE\Interference_of_sine_waves[1].jpg"/>
            <p:cNvPicPr>
              <a:picLocks noChangeAspect="1" noChangeArrowheads="1"/>
            </p:cNvPicPr>
            <p:nvPr/>
          </p:nvPicPr>
          <p:blipFill rotWithShape="1">
            <a:blip r:embed="rId4">
              <a:extLst>
                <a:ext uri="{28A0092B-C50C-407E-A947-70E740481C1C}">
                  <a14:useLocalDpi xmlns:a14="http://schemas.microsoft.com/office/drawing/2010/main" val="0"/>
                </a:ext>
              </a:extLst>
            </a:blip>
            <a:srcRect b="71270"/>
            <a:stretch/>
          </p:blipFill>
          <p:spPr bwMode="auto">
            <a:xfrm>
              <a:off x="6086863" y="2600307"/>
              <a:ext cx="3095896" cy="170450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6324600" y="2601225"/>
              <a:ext cx="0" cy="16770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524581" y="2533589"/>
              <a:ext cx="619419" cy="6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3505200" y="5858470"/>
            <a:ext cx="3226639" cy="923330"/>
            <a:chOff x="428500" y="3801070"/>
            <a:chExt cx="3226639" cy="923330"/>
          </a:xfrm>
        </p:grpSpPr>
        <p:sp>
          <p:nvSpPr>
            <p:cNvPr id="28" name="TextBox 27"/>
            <p:cNvSpPr txBox="1"/>
            <p:nvPr/>
          </p:nvSpPr>
          <p:spPr>
            <a:xfrm>
              <a:off x="685800" y="3801070"/>
              <a:ext cx="2969339" cy="923330"/>
            </a:xfrm>
            <a:prstGeom prst="rect">
              <a:avLst/>
            </a:prstGeom>
            <a:noFill/>
          </p:spPr>
          <p:txBody>
            <a:bodyPr wrap="none" rtlCol="0">
              <a:spAutoFit/>
            </a:bodyPr>
            <a:lstStyle/>
            <a:p>
              <a:r>
                <a:rPr lang="en-US" dirty="0"/>
                <a:t>Bike’s Natural Freq.</a:t>
              </a:r>
            </a:p>
            <a:p>
              <a:r>
                <a:rPr lang="en-US" dirty="0"/>
                <a:t>Energy Input</a:t>
              </a:r>
            </a:p>
            <a:p>
              <a:r>
                <a:rPr lang="en-US" dirty="0"/>
                <a:t>Resulting Synergy Bike Energy</a:t>
              </a:r>
            </a:p>
          </p:txBody>
        </p:sp>
        <p:pic>
          <p:nvPicPr>
            <p:cNvPr id="55" name="Picture 5" descr="C:\Users\drs44\AppData\Local\Microsoft\Windows\Temporary Internet Files\Content.IE5\V945IJTE\Interference_of_sine_waves[1].jpg"/>
            <p:cNvPicPr>
              <a:picLocks noChangeAspect="1" noChangeArrowheads="1"/>
            </p:cNvPicPr>
            <p:nvPr/>
          </p:nvPicPr>
          <p:blipFill rotWithShape="1">
            <a:blip r:embed="rId4">
              <a:extLst>
                <a:ext uri="{28A0092B-C50C-407E-A947-70E740481C1C}">
                  <a14:useLocalDpi xmlns:a14="http://schemas.microsoft.com/office/drawing/2010/main" val="0"/>
                </a:ext>
              </a:extLst>
            </a:blip>
            <a:srcRect l="79981" r="13608" b="90559"/>
            <a:stretch/>
          </p:blipFill>
          <p:spPr bwMode="auto">
            <a:xfrm>
              <a:off x="428500" y="3845001"/>
              <a:ext cx="280422" cy="791324"/>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762000" y="3565029"/>
            <a:ext cx="1643399" cy="769441"/>
          </a:xfrm>
          <a:prstGeom prst="rect">
            <a:avLst/>
          </a:prstGeom>
          <a:noFill/>
        </p:spPr>
        <p:txBody>
          <a:bodyPr wrap="none" rtlCol="0">
            <a:spAutoFit/>
          </a:bodyPr>
          <a:lstStyle/>
          <a:p>
            <a:pPr algn="ctr"/>
            <a:r>
              <a:rPr lang="en-US" sz="2200" b="1" i="1" dirty="0"/>
              <a:t>Completely </a:t>
            </a:r>
          </a:p>
          <a:p>
            <a:pPr algn="ctr"/>
            <a:r>
              <a:rPr lang="en-US" sz="2200" b="1" i="1" dirty="0"/>
              <a:t>out of phase</a:t>
            </a:r>
          </a:p>
        </p:txBody>
      </p:sp>
      <p:sp>
        <p:nvSpPr>
          <p:cNvPr id="54" name="TextBox 53"/>
          <p:cNvSpPr txBox="1"/>
          <p:nvPr/>
        </p:nvSpPr>
        <p:spPr>
          <a:xfrm>
            <a:off x="3581400" y="3565029"/>
            <a:ext cx="2111219" cy="769441"/>
          </a:xfrm>
          <a:prstGeom prst="rect">
            <a:avLst/>
          </a:prstGeom>
          <a:noFill/>
        </p:spPr>
        <p:txBody>
          <a:bodyPr wrap="none" rtlCol="0">
            <a:spAutoFit/>
          </a:bodyPr>
          <a:lstStyle/>
          <a:p>
            <a:pPr algn="ctr"/>
            <a:r>
              <a:rPr lang="en-US" sz="2200" b="1" i="1" dirty="0"/>
              <a:t>Synchronization </a:t>
            </a:r>
          </a:p>
          <a:p>
            <a:pPr algn="ctr"/>
            <a:r>
              <a:rPr lang="en-US" sz="2200" b="1" i="1" dirty="0"/>
              <a:t>Process</a:t>
            </a:r>
          </a:p>
        </p:txBody>
      </p:sp>
      <p:sp>
        <p:nvSpPr>
          <p:cNvPr id="56" name="TextBox 55"/>
          <p:cNvSpPr txBox="1"/>
          <p:nvPr/>
        </p:nvSpPr>
        <p:spPr>
          <a:xfrm>
            <a:off x="6324600" y="3565029"/>
            <a:ext cx="2554738" cy="769441"/>
          </a:xfrm>
          <a:prstGeom prst="rect">
            <a:avLst/>
          </a:prstGeom>
          <a:noFill/>
        </p:spPr>
        <p:txBody>
          <a:bodyPr wrap="none" rtlCol="0">
            <a:spAutoFit/>
          </a:bodyPr>
          <a:lstStyle/>
          <a:p>
            <a:pPr algn="ctr"/>
            <a:r>
              <a:rPr lang="en-US" sz="2200" b="1" i="1" dirty="0"/>
              <a:t>PMC </a:t>
            </a:r>
          </a:p>
          <a:p>
            <a:pPr algn="ctr"/>
            <a:r>
              <a:rPr lang="en-US" sz="2200" b="1" i="1" dirty="0"/>
              <a:t>Harmonics Achieved</a:t>
            </a:r>
          </a:p>
        </p:txBody>
      </p:sp>
      <p:grpSp>
        <p:nvGrpSpPr>
          <p:cNvPr id="33" name="Group 32"/>
          <p:cNvGrpSpPr/>
          <p:nvPr/>
        </p:nvGrpSpPr>
        <p:grpSpPr>
          <a:xfrm>
            <a:off x="2041634" y="1123560"/>
            <a:ext cx="4587766" cy="2486741"/>
            <a:chOff x="2041634" y="1123560"/>
            <a:chExt cx="4587766" cy="2486741"/>
          </a:xfrm>
        </p:grpSpPr>
        <p:pic>
          <p:nvPicPr>
            <p:cNvPr id="2054" name="Picture 6" descr="C:\Users\drs44\AppData\Local\Microsoft\Windows\Temporary Internet Files\Content.IE5\F7MS88FO\Wave[1].png"/>
            <p:cNvPicPr>
              <a:picLocks noChangeAspect="1" noChangeArrowheads="1"/>
            </p:cNvPicPr>
            <p:nvPr/>
          </p:nvPicPr>
          <p:blipFill rotWithShape="1">
            <a:blip r:embed="rId5">
              <a:extLst>
                <a:ext uri="{28A0092B-C50C-407E-A947-70E740481C1C}">
                  <a14:useLocalDpi xmlns:a14="http://schemas.microsoft.com/office/drawing/2010/main" val="0"/>
                </a:ext>
              </a:extLst>
            </a:blip>
            <a:srcRect t="6933" b="19840"/>
            <a:stretch/>
          </p:blipFill>
          <p:spPr bwMode="auto">
            <a:xfrm>
              <a:off x="2393079" y="1123560"/>
              <a:ext cx="4236321" cy="23891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041634" y="1263868"/>
              <a:ext cx="560062"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4644818" y="2724052"/>
              <a:ext cx="248499"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6019799" y="76200"/>
            <a:ext cx="5943600" cy="11172289"/>
          </a:xfrm>
          <a:prstGeom prst="rect">
            <a:avLst/>
          </a:prstGeom>
          <a:noFill/>
        </p:spPr>
        <p:txBody>
          <a:bodyPr wrap="square" rtlCol="0">
            <a:spAutoFit/>
          </a:bodyPr>
          <a:lstStyle/>
          <a:p>
            <a:pPr algn="r"/>
            <a:r>
              <a:rPr lang="en-US" dirty="0"/>
              <a:t>It should be noted that the explanation here is obviously false as there is no known way to create a perpetual motion machine as that would defy the current laws of physics. To deal with this ,the description here is similar to how “science” is explained in a science fiction novel with just enough basis in reality in order to help it be believable.</a:t>
            </a:r>
          </a:p>
          <a:p>
            <a:pPr algn="r"/>
            <a:endParaRPr lang="en-US" dirty="0"/>
          </a:p>
          <a:p>
            <a:pPr algn="r"/>
            <a:r>
              <a:rPr lang="en-US" dirty="0"/>
              <a:t>The key take away though is that if the unreal can be explained well enough for an uniformed audience to follow, you should be able to explain your real technology in terms that others can follow too. Part of the reason a fictitious example was chosen was to ensure that you, the reader, would be an example of an uniformed audience and hence could better experience how unknown novel technology can be described effectively to you.</a:t>
            </a:r>
          </a:p>
          <a:p>
            <a:pPr algn="r"/>
            <a:endParaRPr lang="en-US" dirty="0"/>
          </a:p>
          <a:p>
            <a:pPr algn="r"/>
            <a:r>
              <a:rPr lang="en-US" dirty="0"/>
              <a:t>Notice over the past 3 slides and the next couple slides how the description starts out by laying down some simple claims that are easily understood and believable (how waves can be added). The more complex topics are then related to a simple example that demonstrates how the basic underlying concepts work (the PMC adds a wave in phase with the system’s natural frequency). With this established, the variation from the simple example that makes the technology novel can be more easily explained and understood. Now that the novel aspects are better understood, they can be related back to some of the more basic concepts mentioned in the beginning (this is how we create more energy like we claimed), helping the reader to understand how the whole system ties together.</a:t>
            </a:r>
          </a:p>
          <a:p>
            <a:pPr algn="r"/>
            <a:endParaRPr lang="en-US" dirty="0"/>
          </a:p>
          <a:p>
            <a:pPr algn="r"/>
            <a:r>
              <a:rPr lang="en-US" dirty="0"/>
              <a:t>This also demonstrates how a little knowledge can be a dangerous thing and how taking some facts and surrounding them with nonsense can appear to be logical. Always check the “facts” that people are using to make their claims. In this example, the references are all fictitious as well. </a:t>
            </a:r>
          </a:p>
          <a:p>
            <a:pPr algn="r"/>
            <a:endParaRPr lang="en-US" dirty="0"/>
          </a:p>
          <a:p>
            <a:pPr algn="r"/>
            <a:r>
              <a:rPr lang="en-US" dirty="0"/>
              <a:t>For great examples of the harm this can we encourage you to examine political arguments, such as those that speak against scientifically well proven facts such as climate change. </a:t>
            </a:r>
          </a:p>
        </p:txBody>
      </p:sp>
    </p:spTree>
    <p:extLst>
      <p:ext uri="{BB962C8B-B14F-4D97-AF65-F5344CB8AC3E}">
        <p14:creationId xmlns:p14="http://schemas.microsoft.com/office/powerpoint/2010/main" val="270713287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15" name="Group 14"/>
          <p:cNvGrpSpPr/>
          <p:nvPr/>
        </p:nvGrpSpPr>
        <p:grpSpPr>
          <a:xfrm>
            <a:off x="3229021" y="3899848"/>
            <a:ext cx="2749835" cy="879901"/>
            <a:chOff x="3048000" y="3360003"/>
            <a:chExt cx="2749835" cy="879901"/>
          </a:xfrm>
        </p:grpSpPr>
        <p:sp>
          <p:nvSpPr>
            <p:cNvPr id="6" name="Oval 5"/>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251299" y="3360003"/>
              <a:ext cx="2338598" cy="830997"/>
            </a:xfrm>
            <a:prstGeom prst="rect">
              <a:avLst/>
            </a:prstGeom>
            <a:noFill/>
          </p:spPr>
          <p:txBody>
            <a:bodyPr wrap="square" rtlCol="0">
              <a:spAutoFit/>
            </a:bodyPr>
            <a:lstStyle/>
            <a:p>
              <a:pPr algn="ctr"/>
              <a:r>
                <a:rPr lang="en-US" sz="2400" dirty="0"/>
                <a:t>Energy Synchronization</a:t>
              </a:r>
            </a:p>
          </p:txBody>
        </p:sp>
      </p:grpSp>
      <p:grpSp>
        <p:nvGrpSpPr>
          <p:cNvPr id="16" name="Group 15"/>
          <p:cNvGrpSpPr/>
          <p:nvPr/>
        </p:nvGrpSpPr>
        <p:grpSpPr>
          <a:xfrm>
            <a:off x="3251299" y="1143000"/>
            <a:ext cx="2749835" cy="838200"/>
            <a:chOff x="3048000" y="3401704"/>
            <a:chExt cx="2749835" cy="838200"/>
          </a:xfrm>
        </p:grpSpPr>
        <p:sp>
          <p:nvSpPr>
            <p:cNvPr id="17" name="Oval 16"/>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51299" y="3605853"/>
              <a:ext cx="2338598" cy="461665"/>
            </a:xfrm>
            <a:prstGeom prst="rect">
              <a:avLst/>
            </a:prstGeom>
            <a:noFill/>
          </p:spPr>
          <p:txBody>
            <a:bodyPr wrap="square" rtlCol="0">
              <a:spAutoFit/>
            </a:bodyPr>
            <a:lstStyle/>
            <a:p>
              <a:pPr algn="ctr"/>
              <a:r>
                <a:rPr lang="en-US" sz="2400" dirty="0"/>
                <a:t>Initialization</a:t>
              </a:r>
            </a:p>
          </p:txBody>
        </p:sp>
      </p:grpSp>
      <p:grpSp>
        <p:nvGrpSpPr>
          <p:cNvPr id="22" name="Group 21"/>
          <p:cNvGrpSpPr/>
          <p:nvPr/>
        </p:nvGrpSpPr>
        <p:grpSpPr>
          <a:xfrm>
            <a:off x="3276600" y="5410200"/>
            <a:ext cx="2749835" cy="879901"/>
            <a:chOff x="3048000" y="3360003"/>
            <a:chExt cx="2749835" cy="879901"/>
          </a:xfrm>
        </p:grpSpPr>
        <p:sp>
          <p:nvSpPr>
            <p:cNvPr id="23" name="Oval 22"/>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224003" y="3360003"/>
              <a:ext cx="2338598" cy="830997"/>
            </a:xfrm>
            <a:prstGeom prst="rect">
              <a:avLst/>
            </a:prstGeom>
            <a:noFill/>
          </p:spPr>
          <p:txBody>
            <a:bodyPr wrap="square" rtlCol="0">
              <a:spAutoFit/>
            </a:bodyPr>
            <a:lstStyle/>
            <a:p>
              <a:pPr algn="ctr"/>
              <a:r>
                <a:rPr lang="en-US" sz="2400" dirty="0"/>
                <a:t>Energy Harmonics</a:t>
              </a:r>
            </a:p>
          </p:txBody>
        </p:sp>
      </p:grpSp>
      <p:cxnSp>
        <p:nvCxnSpPr>
          <p:cNvPr id="41" name="Straight Arrow Connector 40"/>
          <p:cNvCxnSpPr/>
          <p:nvPr/>
        </p:nvCxnSpPr>
        <p:spPr>
          <a:xfrm>
            <a:off x="3051597" y="3341504"/>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486400" y="3352800"/>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4"/>
          </p:cNvCxnSpPr>
          <p:nvPr/>
        </p:nvCxnSpPr>
        <p:spPr>
          <a:xfrm flipH="1">
            <a:off x="4601619" y="4779749"/>
            <a:ext cx="2320" cy="672152"/>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5410200" y="2514600"/>
            <a:ext cx="2749835" cy="879901"/>
            <a:chOff x="3048000" y="3360003"/>
            <a:chExt cx="2749835" cy="879901"/>
          </a:xfrm>
        </p:grpSpPr>
        <p:sp>
          <p:nvSpPr>
            <p:cNvPr id="20" name="Oval 19"/>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224003" y="3360003"/>
              <a:ext cx="2338598" cy="830997"/>
            </a:xfrm>
            <a:prstGeom prst="rect">
              <a:avLst/>
            </a:prstGeom>
            <a:noFill/>
          </p:spPr>
          <p:txBody>
            <a:bodyPr wrap="square" rtlCol="0">
              <a:spAutoFit/>
            </a:bodyPr>
            <a:lstStyle/>
            <a:p>
              <a:pPr algn="ctr"/>
              <a:r>
                <a:rPr lang="en-US" sz="2400" dirty="0"/>
                <a:t>Energy Absorption</a:t>
              </a:r>
            </a:p>
          </p:txBody>
        </p:sp>
      </p:grpSp>
      <p:sp>
        <p:nvSpPr>
          <p:cNvPr id="26" name="Oval 25"/>
          <p:cNvSpPr/>
          <p:nvPr/>
        </p:nvSpPr>
        <p:spPr>
          <a:xfrm>
            <a:off x="1066800" y="2556301"/>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242803" y="2559366"/>
            <a:ext cx="2338598" cy="830997"/>
          </a:xfrm>
          <a:prstGeom prst="rect">
            <a:avLst/>
          </a:prstGeom>
          <a:noFill/>
        </p:spPr>
        <p:txBody>
          <a:bodyPr wrap="square" rtlCol="0">
            <a:spAutoFit/>
          </a:bodyPr>
          <a:lstStyle/>
          <a:p>
            <a:pPr algn="ctr"/>
            <a:r>
              <a:rPr lang="en-US" sz="2400" dirty="0"/>
              <a:t>Energy </a:t>
            </a:r>
          </a:p>
          <a:p>
            <a:pPr algn="ctr"/>
            <a:r>
              <a:rPr lang="en-US" sz="2400" dirty="0"/>
              <a:t>Draw</a:t>
            </a:r>
          </a:p>
        </p:txBody>
      </p:sp>
      <p:cxnSp>
        <p:nvCxnSpPr>
          <p:cNvPr id="29" name="Straight Arrow Connector 28"/>
          <p:cNvCxnSpPr/>
          <p:nvPr/>
        </p:nvCxnSpPr>
        <p:spPr>
          <a:xfrm flipH="1">
            <a:off x="3065245" y="1885744"/>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62600" y="1872095"/>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71538" y="1814228"/>
            <a:ext cx="1184940" cy="400110"/>
          </a:xfrm>
          <a:prstGeom prst="rect">
            <a:avLst/>
          </a:prstGeom>
          <a:noFill/>
        </p:spPr>
        <p:txBody>
          <a:bodyPr wrap="none" rtlCol="0">
            <a:spAutoFit/>
          </a:bodyPr>
          <a:lstStyle/>
          <a:p>
            <a:r>
              <a:rPr lang="en-US" sz="2000" b="1" i="1" dirty="0"/>
              <a:t>Speed Up</a:t>
            </a:r>
          </a:p>
        </p:txBody>
      </p:sp>
      <p:sp>
        <p:nvSpPr>
          <p:cNvPr id="51" name="TextBox 50"/>
          <p:cNvSpPr txBox="1"/>
          <p:nvPr/>
        </p:nvSpPr>
        <p:spPr>
          <a:xfrm>
            <a:off x="6026435" y="1775191"/>
            <a:ext cx="1368580" cy="400110"/>
          </a:xfrm>
          <a:prstGeom prst="rect">
            <a:avLst/>
          </a:prstGeom>
          <a:noFill/>
        </p:spPr>
        <p:txBody>
          <a:bodyPr wrap="none" rtlCol="0">
            <a:spAutoFit/>
          </a:bodyPr>
          <a:lstStyle/>
          <a:p>
            <a:r>
              <a:rPr lang="en-US" sz="2000" b="1" i="1" dirty="0"/>
              <a:t>Slow Down</a:t>
            </a:r>
          </a:p>
        </p:txBody>
      </p:sp>
    </p:spTree>
    <p:extLst>
      <p:ext uri="{BB962C8B-B14F-4D97-AF65-F5344CB8AC3E}">
        <p14:creationId xmlns:p14="http://schemas.microsoft.com/office/powerpoint/2010/main" val="343137424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8458200" cy="923330"/>
          </a:xfrm>
          <a:prstGeom prst="rect">
            <a:avLst/>
          </a:prstGeom>
          <a:noFill/>
        </p:spPr>
        <p:txBody>
          <a:bodyPr wrap="square" rtlCol="0">
            <a:spAutoFit/>
          </a:bodyPr>
          <a:lstStyle/>
          <a:p>
            <a:r>
              <a:rPr lang="en-US" sz="5400" dirty="0">
                <a:latin typeface="Harlow Solid Italic" panose="04030604020F02020D02" pitchFamily="82" charset="0"/>
              </a:rPr>
              <a:t>Novel Tech Explanation</a:t>
            </a:r>
            <a:endParaRPr lang="en-US" sz="60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53152" y="62552"/>
            <a:ext cx="1460656" cy="830997"/>
          </a:xfrm>
          <a:prstGeom prst="rect">
            <a:avLst/>
          </a:prstGeom>
        </p:spPr>
        <p:txBody>
          <a:bodyPr wrap="none">
            <a:spAutoFit/>
          </a:bodyPr>
          <a:lstStyle/>
          <a:p>
            <a:r>
              <a:rPr lang="en-US" sz="4800" dirty="0">
                <a:latin typeface="Adobe Gothic Std B" pitchFamily="34" charset="-128"/>
                <a:ea typeface="Adobe Gothic Std B" pitchFamily="34" charset="-128"/>
              </a:rPr>
              <a:t>PMC</a:t>
            </a:r>
            <a:endParaRPr lang="en-US" sz="4800" dirty="0"/>
          </a:p>
        </p:txBody>
      </p:sp>
      <p:grpSp>
        <p:nvGrpSpPr>
          <p:cNvPr id="15" name="Group 14"/>
          <p:cNvGrpSpPr/>
          <p:nvPr/>
        </p:nvGrpSpPr>
        <p:grpSpPr>
          <a:xfrm>
            <a:off x="3229021" y="3899848"/>
            <a:ext cx="2749835" cy="879901"/>
            <a:chOff x="3048000" y="3360003"/>
            <a:chExt cx="2749835" cy="879901"/>
          </a:xfrm>
        </p:grpSpPr>
        <p:sp>
          <p:nvSpPr>
            <p:cNvPr id="6" name="Oval 5"/>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251299" y="3360003"/>
              <a:ext cx="2338598" cy="830997"/>
            </a:xfrm>
            <a:prstGeom prst="rect">
              <a:avLst/>
            </a:prstGeom>
            <a:noFill/>
          </p:spPr>
          <p:txBody>
            <a:bodyPr wrap="square" rtlCol="0">
              <a:spAutoFit/>
            </a:bodyPr>
            <a:lstStyle/>
            <a:p>
              <a:pPr algn="ctr"/>
              <a:r>
                <a:rPr lang="en-US" sz="2400" dirty="0"/>
                <a:t>Energy Synchronization</a:t>
              </a:r>
            </a:p>
          </p:txBody>
        </p:sp>
      </p:grpSp>
      <p:grpSp>
        <p:nvGrpSpPr>
          <p:cNvPr id="16" name="Group 15"/>
          <p:cNvGrpSpPr/>
          <p:nvPr/>
        </p:nvGrpSpPr>
        <p:grpSpPr>
          <a:xfrm>
            <a:off x="3251299" y="1143000"/>
            <a:ext cx="2749835" cy="838200"/>
            <a:chOff x="3048000" y="3401704"/>
            <a:chExt cx="2749835" cy="838200"/>
          </a:xfrm>
        </p:grpSpPr>
        <p:sp>
          <p:nvSpPr>
            <p:cNvPr id="17" name="Oval 16"/>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51299" y="3605853"/>
              <a:ext cx="2338598" cy="461665"/>
            </a:xfrm>
            <a:prstGeom prst="rect">
              <a:avLst/>
            </a:prstGeom>
            <a:noFill/>
          </p:spPr>
          <p:txBody>
            <a:bodyPr wrap="square" rtlCol="0">
              <a:spAutoFit/>
            </a:bodyPr>
            <a:lstStyle/>
            <a:p>
              <a:pPr algn="ctr"/>
              <a:r>
                <a:rPr lang="en-US" sz="2400" dirty="0"/>
                <a:t>Initialization</a:t>
              </a:r>
            </a:p>
          </p:txBody>
        </p:sp>
      </p:grpSp>
      <p:grpSp>
        <p:nvGrpSpPr>
          <p:cNvPr id="22" name="Group 21"/>
          <p:cNvGrpSpPr/>
          <p:nvPr/>
        </p:nvGrpSpPr>
        <p:grpSpPr>
          <a:xfrm>
            <a:off x="3276600" y="5410200"/>
            <a:ext cx="2749835" cy="879901"/>
            <a:chOff x="3048000" y="3360003"/>
            <a:chExt cx="2749835" cy="879901"/>
          </a:xfrm>
        </p:grpSpPr>
        <p:sp>
          <p:nvSpPr>
            <p:cNvPr id="23" name="Oval 22"/>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224003" y="3360003"/>
              <a:ext cx="2338598" cy="830997"/>
            </a:xfrm>
            <a:prstGeom prst="rect">
              <a:avLst/>
            </a:prstGeom>
            <a:noFill/>
          </p:spPr>
          <p:txBody>
            <a:bodyPr wrap="square" rtlCol="0">
              <a:spAutoFit/>
            </a:bodyPr>
            <a:lstStyle/>
            <a:p>
              <a:pPr algn="ctr"/>
              <a:r>
                <a:rPr lang="en-US" sz="2400" dirty="0"/>
                <a:t>Energy Harmonics</a:t>
              </a:r>
            </a:p>
          </p:txBody>
        </p:sp>
      </p:grpSp>
      <p:cxnSp>
        <p:nvCxnSpPr>
          <p:cNvPr id="41" name="Straight Arrow Connector 40"/>
          <p:cNvCxnSpPr/>
          <p:nvPr/>
        </p:nvCxnSpPr>
        <p:spPr>
          <a:xfrm>
            <a:off x="3051597" y="3341504"/>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486400" y="3352800"/>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4"/>
          </p:cNvCxnSpPr>
          <p:nvPr/>
        </p:nvCxnSpPr>
        <p:spPr>
          <a:xfrm flipH="1">
            <a:off x="4601619" y="4779749"/>
            <a:ext cx="2320" cy="672152"/>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a:xfrm>
            <a:off x="6005015" y="3222766"/>
            <a:ext cx="2432556" cy="2593075"/>
          </a:xfrm>
          <a:custGeom>
            <a:avLst/>
            <a:gdLst>
              <a:gd name="connsiteX0" fmla="*/ 0 w 2432556"/>
              <a:gd name="connsiteY0" fmla="*/ 2593075 h 2593075"/>
              <a:gd name="connsiteX1" fmla="*/ 2306471 w 2432556"/>
              <a:gd name="connsiteY1" fmla="*/ 1269242 h 2593075"/>
              <a:gd name="connsiteX2" fmla="*/ 1924334 w 2432556"/>
              <a:gd name="connsiteY2" fmla="*/ 0 h 2593075"/>
            </a:gdLst>
            <a:ahLst/>
            <a:cxnLst>
              <a:cxn ang="0">
                <a:pos x="connsiteX0" y="connsiteY0"/>
              </a:cxn>
              <a:cxn ang="0">
                <a:pos x="connsiteX1" y="connsiteY1"/>
              </a:cxn>
              <a:cxn ang="0">
                <a:pos x="connsiteX2" y="connsiteY2"/>
              </a:cxn>
            </a:cxnLst>
            <a:rect l="l" t="t" r="r" b="b"/>
            <a:pathLst>
              <a:path w="2432556" h="2593075">
                <a:moveTo>
                  <a:pt x="0" y="2593075"/>
                </a:moveTo>
                <a:cubicBezTo>
                  <a:pt x="992874" y="2147248"/>
                  <a:pt x="1985749" y="1701421"/>
                  <a:pt x="2306471" y="1269242"/>
                </a:cubicBezTo>
                <a:cubicBezTo>
                  <a:pt x="2627193" y="837063"/>
                  <a:pt x="2275763" y="418531"/>
                  <a:pt x="1924334" y="0"/>
                </a:cubicBezTo>
              </a:path>
            </a:pathLst>
          </a:custGeom>
          <a:noFill/>
          <a:ln w="7620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flipH="1">
            <a:off x="838200" y="3242101"/>
            <a:ext cx="2432556" cy="2593075"/>
          </a:xfrm>
          <a:custGeom>
            <a:avLst/>
            <a:gdLst>
              <a:gd name="connsiteX0" fmla="*/ 0 w 2432556"/>
              <a:gd name="connsiteY0" fmla="*/ 2593075 h 2593075"/>
              <a:gd name="connsiteX1" fmla="*/ 2306471 w 2432556"/>
              <a:gd name="connsiteY1" fmla="*/ 1269242 h 2593075"/>
              <a:gd name="connsiteX2" fmla="*/ 1924334 w 2432556"/>
              <a:gd name="connsiteY2" fmla="*/ 0 h 2593075"/>
            </a:gdLst>
            <a:ahLst/>
            <a:cxnLst>
              <a:cxn ang="0">
                <a:pos x="connsiteX0" y="connsiteY0"/>
              </a:cxn>
              <a:cxn ang="0">
                <a:pos x="connsiteX1" y="connsiteY1"/>
              </a:cxn>
              <a:cxn ang="0">
                <a:pos x="connsiteX2" y="connsiteY2"/>
              </a:cxn>
            </a:cxnLst>
            <a:rect l="l" t="t" r="r" b="b"/>
            <a:pathLst>
              <a:path w="2432556" h="2593075">
                <a:moveTo>
                  <a:pt x="0" y="2593075"/>
                </a:moveTo>
                <a:cubicBezTo>
                  <a:pt x="992874" y="2147248"/>
                  <a:pt x="1985749" y="1701421"/>
                  <a:pt x="2306471" y="1269242"/>
                </a:cubicBezTo>
                <a:cubicBezTo>
                  <a:pt x="2627193" y="837063"/>
                  <a:pt x="2275763" y="418531"/>
                  <a:pt x="1924334" y="0"/>
                </a:cubicBezTo>
              </a:path>
            </a:pathLst>
          </a:custGeom>
          <a:noFill/>
          <a:ln w="7620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33400" y="5051791"/>
            <a:ext cx="1184940" cy="400110"/>
          </a:xfrm>
          <a:prstGeom prst="rect">
            <a:avLst/>
          </a:prstGeom>
          <a:noFill/>
        </p:spPr>
        <p:txBody>
          <a:bodyPr wrap="none" rtlCol="0">
            <a:spAutoFit/>
          </a:bodyPr>
          <a:lstStyle/>
          <a:p>
            <a:r>
              <a:rPr lang="en-US" sz="2000" b="1" i="1" dirty="0"/>
              <a:t>Speed Up</a:t>
            </a:r>
          </a:p>
        </p:txBody>
      </p:sp>
      <p:sp>
        <p:nvSpPr>
          <p:cNvPr id="49" name="TextBox 48"/>
          <p:cNvSpPr txBox="1"/>
          <p:nvPr/>
        </p:nvSpPr>
        <p:spPr>
          <a:xfrm>
            <a:off x="7467600" y="5051791"/>
            <a:ext cx="1368580" cy="400110"/>
          </a:xfrm>
          <a:prstGeom prst="rect">
            <a:avLst/>
          </a:prstGeom>
          <a:noFill/>
        </p:spPr>
        <p:txBody>
          <a:bodyPr wrap="none" rtlCol="0">
            <a:spAutoFit/>
          </a:bodyPr>
          <a:lstStyle/>
          <a:p>
            <a:r>
              <a:rPr lang="en-US" sz="2000" b="1" i="1" dirty="0"/>
              <a:t>Slow Down</a:t>
            </a:r>
          </a:p>
        </p:txBody>
      </p:sp>
      <p:grpSp>
        <p:nvGrpSpPr>
          <p:cNvPr id="19" name="Group 18"/>
          <p:cNvGrpSpPr/>
          <p:nvPr/>
        </p:nvGrpSpPr>
        <p:grpSpPr>
          <a:xfrm>
            <a:off x="5410200" y="2514600"/>
            <a:ext cx="2749835" cy="879901"/>
            <a:chOff x="3048000" y="3360003"/>
            <a:chExt cx="2749835" cy="879901"/>
          </a:xfrm>
        </p:grpSpPr>
        <p:sp>
          <p:nvSpPr>
            <p:cNvPr id="20" name="Oval 19"/>
            <p:cNvSpPr/>
            <p:nvPr/>
          </p:nvSpPr>
          <p:spPr>
            <a:xfrm>
              <a:off x="3048000" y="3401704"/>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224003" y="3360003"/>
              <a:ext cx="2338598" cy="830997"/>
            </a:xfrm>
            <a:prstGeom prst="rect">
              <a:avLst/>
            </a:prstGeom>
            <a:noFill/>
          </p:spPr>
          <p:txBody>
            <a:bodyPr wrap="square" rtlCol="0">
              <a:spAutoFit/>
            </a:bodyPr>
            <a:lstStyle/>
            <a:p>
              <a:pPr algn="ctr"/>
              <a:r>
                <a:rPr lang="en-US" sz="2400" dirty="0"/>
                <a:t>Energy Absorption</a:t>
              </a:r>
            </a:p>
          </p:txBody>
        </p:sp>
      </p:grpSp>
      <p:sp>
        <p:nvSpPr>
          <p:cNvPr id="26" name="Oval 25"/>
          <p:cNvSpPr/>
          <p:nvPr/>
        </p:nvSpPr>
        <p:spPr>
          <a:xfrm>
            <a:off x="1066800" y="2556301"/>
            <a:ext cx="2749835" cy="8382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242803" y="2559366"/>
            <a:ext cx="2338598" cy="830997"/>
          </a:xfrm>
          <a:prstGeom prst="rect">
            <a:avLst/>
          </a:prstGeom>
          <a:noFill/>
        </p:spPr>
        <p:txBody>
          <a:bodyPr wrap="square" rtlCol="0">
            <a:spAutoFit/>
          </a:bodyPr>
          <a:lstStyle/>
          <a:p>
            <a:pPr algn="ctr"/>
            <a:r>
              <a:rPr lang="en-US" sz="2400" dirty="0"/>
              <a:t>Energy </a:t>
            </a:r>
          </a:p>
          <a:p>
            <a:pPr algn="ctr"/>
            <a:r>
              <a:rPr lang="en-US" sz="2400" dirty="0"/>
              <a:t>Draw</a:t>
            </a:r>
          </a:p>
        </p:txBody>
      </p:sp>
      <p:cxnSp>
        <p:nvCxnSpPr>
          <p:cNvPr id="29" name="Straight Arrow Connector 28"/>
          <p:cNvCxnSpPr/>
          <p:nvPr/>
        </p:nvCxnSpPr>
        <p:spPr>
          <a:xfrm flipH="1">
            <a:off x="3065245" y="1885744"/>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62600" y="1872095"/>
            <a:ext cx="682203" cy="69785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71538" y="1814228"/>
            <a:ext cx="1184940" cy="400110"/>
          </a:xfrm>
          <a:prstGeom prst="rect">
            <a:avLst/>
          </a:prstGeom>
          <a:noFill/>
        </p:spPr>
        <p:txBody>
          <a:bodyPr wrap="none" rtlCol="0">
            <a:spAutoFit/>
          </a:bodyPr>
          <a:lstStyle/>
          <a:p>
            <a:r>
              <a:rPr lang="en-US" sz="2000" b="1" i="1" dirty="0"/>
              <a:t>Speed Up</a:t>
            </a:r>
          </a:p>
        </p:txBody>
      </p:sp>
      <p:sp>
        <p:nvSpPr>
          <p:cNvPr id="51" name="TextBox 50"/>
          <p:cNvSpPr txBox="1"/>
          <p:nvPr/>
        </p:nvSpPr>
        <p:spPr>
          <a:xfrm>
            <a:off x="6026435" y="1775191"/>
            <a:ext cx="1368580" cy="400110"/>
          </a:xfrm>
          <a:prstGeom prst="rect">
            <a:avLst/>
          </a:prstGeom>
          <a:noFill/>
        </p:spPr>
        <p:txBody>
          <a:bodyPr wrap="none" rtlCol="0">
            <a:spAutoFit/>
          </a:bodyPr>
          <a:lstStyle/>
          <a:p>
            <a:r>
              <a:rPr lang="en-US" sz="2000" b="1" i="1" dirty="0"/>
              <a:t>Slow Down</a:t>
            </a:r>
          </a:p>
        </p:txBody>
      </p:sp>
    </p:spTree>
    <p:extLst>
      <p:ext uri="{BB962C8B-B14F-4D97-AF65-F5344CB8AC3E}">
        <p14:creationId xmlns:p14="http://schemas.microsoft.com/office/powerpoint/2010/main" val="7755547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Performance Tests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38400" y="1524000"/>
            <a:ext cx="2286000" cy="3693319"/>
          </a:xfrm>
          <a:prstGeom prst="rect">
            <a:avLst/>
          </a:prstGeom>
          <a:noFill/>
        </p:spPr>
        <p:txBody>
          <a:bodyPr wrap="square" rtlCol="0">
            <a:spAutoFit/>
          </a:bodyPr>
          <a:lstStyle/>
          <a:p>
            <a:pPr algn="r"/>
            <a:r>
              <a:rPr lang="en-US" dirty="0"/>
              <a:t>One drawback in this presentation being about a fictitious project is that it is light on actual pictures of the project prototype. More pictures or better yet videos of your project can go a long way to both impress and help inspire confidence in your work!</a:t>
            </a:r>
          </a:p>
        </p:txBody>
      </p:sp>
      <p:pic>
        <p:nvPicPr>
          <p:cNvPr id="2050" name="Picture 2" descr="Image result for electric bike mo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096250" cy="5153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 y="6692721"/>
            <a:ext cx="5224507" cy="215444"/>
          </a:xfrm>
          <a:prstGeom prst="rect">
            <a:avLst/>
          </a:prstGeom>
          <a:noFill/>
        </p:spPr>
        <p:txBody>
          <a:bodyPr wrap="none" rtlCol="0">
            <a:spAutoFit/>
          </a:bodyPr>
          <a:lstStyle/>
          <a:p>
            <a:r>
              <a:rPr lang="en-US" sz="800" dirty="0"/>
              <a:t>Placeholder Image to be replaced in final: http://image.made-in-china.com/4f0j00lvzTkDHMabcf/Electric-Bike-Motor.jpg</a:t>
            </a:r>
          </a:p>
        </p:txBody>
      </p:sp>
    </p:spTree>
    <p:extLst>
      <p:ext uri="{BB962C8B-B14F-4D97-AF65-F5344CB8AC3E}">
        <p14:creationId xmlns:p14="http://schemas.microsoft.com/office/powerpoint/2010/main" val="181683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956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62399" y="76200"/>
            <a:ext cx="3962399" cy="2031325"/>
          </a:xfrm>
          <a:prstGeom prst="rect">
            <a:avLst/>
          </a:prstGeom>
          <a:noFill/>
        </p:spPr>
        <p:txBody>
          <a:bodyPr wrap="square" rtlCol="0">
            <a:spAutoFit/>
          </a:bodyPr>
          <a:lstStyle/>
          <a:p>
            <a:pPr algn="r"/>
            <a:r>
              <a:rPr lang="en-US" dirty="0"/>
              <a:t>Having taken the time to explain what the performance criteria are and why they’re important, its now much easier to discuss test results and their meaning – particularly with what they indicate towards the overall value of your proposed solution.</a:t>
            </a:r>
          </a:p>
        </p:txBody>
      </p:sp>
      <p:graphicFrame>
        <p:nvGraphicFramePr>
          <p:cNvPr id="26" name="Table 25"/>
          <p:cNvGraphicFramePr>
            <a:graphicFrameLocks noGrp="1"/>
          </p:cNvGraphicFramePr>
          <p:nvPr>
            <p:extLst>
              <p:ext uri="{D42A27DB-BD31-4B8C-83A1-F6EECF244321}">
                <p14:modId xmlns:p14="http://schemas.microsoft.com/office/powerpoint/2010/main" val="3789160117"/>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635143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110496331"/>
              </p:ext>
            </p:extLst>
          </p:nvPr>
        </p:nvGraphicFramePr>
        <p:xfrm>
          <a:off x="54887" y="1257568"/>
          <a:ext cx="7929180"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112039">
                  <a:extLst>
                    <a:ext uri="{9D8B030D-6E8A-4147-A177-3AD203B41FA5}">
                      <a16:colId xmlns:a16="http://schemas.microsoft.com/office/drawing/2014/main" val="20006"/>
                    </a:ext>
                  </a:extLst>
                </a:gridCol>
                <a:gridCol w="903027">
                  <a:extLst>
                    <a:ext uri="{9D8B030D-6E8A-4147-A177-3AD203B41FA5}">
                      <a16:colId xmlns:a16="http://schemas.microsoft.com/office/drawing/2014/main" val="20007"/>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2">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19" name="Oval 18"/>
          <p:cNvSpPr/>
          <p:nvPr/>
        </p:nvSpPr>
        <p:spPr>
          <a:xfrm>
            <a:off x="1752600" y="923330"/>
            <a:ext cx="2286000" cy="208683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8885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3049175603"/>
              </p:ext>
            </p:extLst>
          </p:nvPr>
        </p:nvGraphicFramePr>
        <p:xfrm>
          <a:off x="54887" y="1257568"/>
          <a:ext cx="7929180"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112039">
                  <a:extLst>
                    <a:ext uri="{9D8B030D-6E8A-4147-A177-3AD203B41FA5}">
                      <a16:colId xmlns:a16="http://schemas.microsoft.com/office/drawing/2014/main" val="20006"/>
                    </a:ext>
                  </a:extLst>
                </a:gridCol>
                <a:gridCol w="903027">
                  <a:extLst>
                    <a:ext uri="{9D8B030D-6E8A-4147-A177-3AD203B41FA5}">
                      <a16:colId xmlns:a16="http://schemas.microsoft.com/office/drawing/2014/main" val="20007"/>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2">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19" name="Oval 18"/>
          <p:cNvSpPr/>
          <p:nvPr/>
        </p:nvSpPr>
        <p:spPr>
          <a:xfrm>
            <a:off x="3886200" y="1156339"/>
            <a:ext cx="3200400" cy="187609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5310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2366058847"/>
              </p:ext>
            </p:extLst>
          </p:nvPr>
        </p:nvGraphicFramePr>
        <p:xfrm>
          <a:off x="54887" y="1257568"/>
          <a:ext cx="7929180"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112039">
                  <a:extLst>
                    <a:ext uri="{9D8B030D-6E8A-4147-A177-3AD203B41FA5}">
                      <a16:colId xmlns:a16="http://schemas.microsoft.com/office/drawing/2014/main" val="20006"/>
                    </a:ext>
                  </a:extLst>
                </a:gridCol>
                <a:gridCol w="903027">
                  <a:extLst>
                    <a:ext uri="{9D8B030D-6E8A-4147-A177-3AD203B41FA5}">
                      <a16:colId xmlns:a16="http://schemas.microsoft.com/office/drawing/2014/main" val="20007"/>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2">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19" name="Oval 18"/>
          <p:cNvSpPr/>
          <p:nvPr/>
        </p:nvSpPr>
        <p:spPr>
          <a:xfrm>
            <a:off x="6934200" y="1150169"/>
            <a:ext cx="1243885" cy="149429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4323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3614625854"/>
              </p:ext>
            </p:extLst>
          </p:nvPr>
        </p:nvGraphicFramePr>
        <p:xfrm>
          <a:off x="54887" y="1257568"/>
          <a:ext cx="7929180"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112039">
                  <a:extLst>
                    <a:ext uri="{9D8B030D-6E8A-4147-A177-3AD203B41FA5}">
                      <a16:colId xmlns:a16="http://schemas.microsoft.com/office/drawing/2014/main" val="20006"/>
                    </a:ext>
                  </a:extLst>
                </a:gridCol>
                <a:gridCol w="903027">
                  <a:extLst>
                    <a:ext uri="{9D8B030D-6E8A-4147-A177-3AD203B41FA5}">
                      <a16:colId xmlns:a16="http://schemas.microsoft.com/office/drawing/2014/main" val="20007"/>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2">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12" name="TextBox 11"/>
          <p:cNvSpPr txBox="1"/>
          <p:nvPr/>
        </p:nvSpPr>
        <p:spPr>
          <a:xfrm rot="21162129">
            <a:off x="3164434" y="3097874"/>
            <a:ext cx="3255378" cy="1107996"/>
          </a:xfrm>
          <a:prstGeom prst="rect">
            <a:avLst/>
          </a:prstGeom>
          <a:noFill/>
        </p:spPr>
        <p:txBody>
          <a:bodyPr wrap="none" rtlCol="0">
            <a:spAutoFit/>
          </a:bodyPr>
          <a:lstStyle/>
          <a:p>
            <a:r>
              <a:rPr lang="en-US" sz="6600" dirty="0">
                <a:solidFill>
                  <a:srgbClr val="FF0000"/>
                </a:solidFill>
              </a:rPr>
              <a:t>1-5 Scale</a:t>
            </a:r>
          </a:p>
        </p:txBody>
      </p:sp>
    </p:spTree>
    <p:extLst>
      <p:ext uri="{BB962C8B-B14F-4D97-AF65-F5344CB8AC3E}">
        <p14:creationId xmlns:p14="http://schemas.microsoft.com/office/powerpoint/2010/main" val="32961264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1415824940"/>
              </p:ext>
            </p:extLst>
          </p:nvPr>
        </p:nvGraphicFramePr>
        <p:xfrm>
          <a:off x="54887" y="1257568"/>
          <a:ext cx="7929180"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112039">
                  <a:extLst>
                    <a:ext uri="{9D8B030D-6E8A-4147-A177-3AD203B41FA5}">
                      <a16:colId xmlns:a16="http://schemas.microsoft.com/office/drawing/2014/main" val="20006"/>
                    </a:ext>
                  </a:extLst>
                </a:gridCol>
                <a:gridCol w="903027">
                  <a:extLst>
                    <a:ext uri="{9D8B030D-6E8A-4147-A177-3AD203B41FA5}">
                      <a16:colId xmlns:a16="http://schemas.microsoft.com/office/drawing/2014/main" val="20007"/>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2">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3" name="TextBox 2"/>
          <p:cNvSpPr txBox="1"/>
          <p:nvPr/>
        </p:nvSpPr>
        <p:spPr>
          <a:xfrm rot="21162129">
            <a:off x="3164434" y="3097874"/>
            <a:ext cx="3255378" cy="1107996"/>
          </a:xfrm>
          <a:prstGeom prst="rect">
            <a:avLst/>
          </a:prstGeom>
          <a:noFill/>
        </p:spPr>
        <p:txBody>
          <a:bodyPr wrap="none" rtlCol="0">
            <a:spAutoFit/>
          </a:bodyPr>
          <a:lstStyle/>
          <a:p>
            <a:r>
              <a:rPr lang="en-US" sz="6600" dirty="0">
                <a:solidFill>
                  <a:srgbClr val="FF0000"/>
                </a:solidFill>
              </a:rPr>
              <a:t>1-5 Scale</a:t>
            </a:r>
          </a:p>
        </p:txBody>
      </p:sp>
      <p:sp>
        <p:nvSpPr>
          <p:cNvPr id="21" name="TextBox 20"/>
          <p:cNvSpPr txBox="1"/>
          <p:nvPr/>
        </p:nvSpPr>
        <p:spPr>
          <a:xfrm rot="21162129">
            <a:off x="1784490" y="4071080"/>
            <a:ext cx="6605334" cy="923330"/>
          </a:xfrm>
          <a:prstGeom prst="rect">
            <a:avLst/>
          </a:prstGeom>
          <a:noFill/>
        </p:spPr>
        <p:txBody>
          <a:bodyPr wrap="none" rtlCol="0">
            <a:spAutoFit/>
          </a:bodyPr>
          <a:lstStyle/>
          <a:p>
            <a:r>
              <a:rPr lang="en-US" sz="5400" dirty="0">
                <a:solidFill>
                  <a:srgbClr val="FF0000"/>
                </a:solidFill>
              </a:rPr>
              <a:t>3 = Met Requirements </a:t>
            </a:r>
          </a:p>
        </p:txBody>
      </p:sp>
      <p:sp>
        <p:nvSpPr>
          <p:cNvPr id="4" name="TextBox 3"/>
          <p:cNvSpPr txBox="1"/>
          <p:nvPr/>
        </p:nvSpPr>
        <p:spPr>
          <a:xfrm>
            <a:off x="-3429000" y="304800"/>
            <a:ext cx="3352800" cy="2031325"/>
          </a:xfrm>
          <a:prstGeom prst="rect">
            <a:avLst/>
          </a:prstGeom>
          <a:noFill/>
        </p:spPr>
        <p:txBody>
          <a:bodyPr wrap="square" rtlCol="0">
            <a:spAutoFit/>
          </a:bodyPr>
          <a:lstStyle/>
          <a:p>
            <a:pPr algn="r"/>
            <a:r>
              <a:rPr lang="en-US" dirty="0"/>
              <a:t>This is a very common way to use a 1-5 but regardless, its worthwhile to take the 20 seconds and explain your scoring system, whatever it may be, to ensure there are no misconceptions</a:t>
            </a:r>
          </a:p>
        </p:txBody>
      </p:sp>
    </p:spTree>
    <p:extLst>
      <p:ext uri="{BB962C8B-B14F-4D97-AF65-F5344CB8AC3E}">
        <p14:creationId xmlns:p14="http://schemas.microsoft.com/office/powerpoint/2010/main" val="29415917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1975531976"/>
              </p:ext>
            </p:extLst>
          </p:nvPr>
        </p:nvGraphicFramePr>
        <p:xfrm>
          <a:off x="54887" y="1257568"/>
          <a:ext cx="7929180"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112039">
                  <a:extLst>
                    <a:ext uri="{9D8B030D-6E8A-4147-A177-3AD203B41FA5}">
                      <a16:colId xmlns:a16="http://schemas.microsoft.com/office/drawing/2014/main" val="20006"/>
                    </a:ext>
                  </a:extLst>
                </a:gridCol>
                <a:gridCol w="903027">
                  <a:extLst>
                    <a:ext uri="{9D8B030D-6E8A-4147-A177-3AD203B41FA5}">
                      <a16:colId xmlns:a16="http://schemas.microsoft.com/office/drawing/2014/main" val="20007"/>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2">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10" name="Rectangle 9"/>
          <p:cNvSpPr/>
          <p:nvPr/>
        </p:nvSpPr>
        <p:spPr>
          <a:xfrm>
            <a:off x="-3276600" y="76200"/>
            <a:ext cx="3276600" cy="5632311"/>
          </a:xfrm>
          <a:prstGeom prst="rect">
            <a:avLst/>
          </a:prstGeom>
        </p:spPr>
        <p:txBody>
          <a:bodyPr wrap="square">
            <a:spAutoFit/>
          </a:bodyPr>
          <a:lstStyle/>
          <a:p>
            <a:pPr algn="r"/>
            <a:r>
              <a:rPr lang="en-US" dirty="0"/>
              <a:t>As an addition to what is shown in this presentation, it might be good to actually show some of the real numerical values as well, particularly if there are subject matter experts in the audience who would gain insight from the real numbers. </a:t>
            </a:r>
          </a:p>
          <a:p>
            <a:pPr algn="r"/>
            <a:endParaRPr lang="en-US" dirty="0"/>
          </a:p>
          <a:p>
            <a:pPr algn="r"/>
            <a:r>
              <a:rPr lang="en-US" dirty="0"/>
              <a:t>To use any 1-5 metric though, the threshold criteria that has to be met in order to  earn a 1, 2, 3, 4, or 5 would have to be rigorously and objectively defined – guidelines on how to establish  threshold criteria like this are described in the separate Decision Matrix Guide – check it out. It’s very popular and well rated by students</a:t>
            </a:r>
          </a:p>
        </p:txBody>
      </p:sp>
    </p:spTree>
    <p:extLst>
      <p:ext uri="{BB962C8B-B14F-4D97-AF65-F5344CB8AC3E}">
        <p14:creationId xmlns:p14="http://schemas.microsoft.com/office/powerpoint/2010/main" val="12136905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982646581"/>
              </p:ext>
            </p:extLst>
          </p:nvPr>
        </p:nvGraphicFramePr>
        <p:xfrm>
          <a:off x="54887" y="1257568"/>
          <a:ext cx="7929180"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112039">
                  <a:extLst>
                    <a:ext uri="{9D8B030D-6E8A-4147-A177-3AD203B41FA5}">
                      <a16:colId xmlns:a16="http://schemas.microsoft.com/office/drawing/2014/main" val="20006"/>
                    </a:ext>
                  </a:extLst>
                </a:gridCol>
                <a:gridCol w="903027">
                  <a:extLst>
                    <a:ext uri="{9D8B030D-6E8A-4147-A177-3AD203B41FA5}">
                      <a16:colId xmlns:a16="http://schemas.microsoft.com/office/drawing/2014/main" val="20007"/>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2">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17" name="Rectangle 16"/>
          <p:cNvSpPr/>
          <p:nvPr/>
        </p:nvSpPr>
        <p:spPr>
          <a:xfrm>
            <a:off x="2133600" y="2514599"/>
            <a:ext cx="685800" cy="818735"/>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124200" y="3308151"/>
            <a:ext cx="685800" cy="4262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4711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1114430555"/>
              </p:ext>
            </p:extLst>
          </p:nvPr>
        </p:nvGraphicFramePr>
        <p:xfrm>
          <a:off x="54887" y="1257568"/>
          <a:ext cx="7929180"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112039">
                  <a:extLst>
                    <a:ext uri="{9D8B030D-6E8A-4147-A177-3AD203B41FA5}">
                      <a16:colId xmlns:a16="http://schemas.microsoft.com/office/drawing/2014/main" val="20006"/>
                    </a:ext>
                  </a:extLst>
                </a:gridCol>
                <a:gridCol w="903027">
                  <a:extLst>
                    <a:ext uri="{9D8B030D-6E8A-4147-A177-3AD203B41FA5}">
                      <a16:colId xmlns:a16="http://schemas.microsoft.com/office/drawing/2014/main" val="20007"/>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2">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12" name="Rectangle 11"/>
          <p:cNvSpPr/>
          <p:nvPr/>
        </p:nvSpPr>
        <p:spPr>
          <a:xfrm>
            <a:off x="4953000" y="2895600"/>
            <a:ext cx="2133600" cy="825103"/>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57600" y="256907"/>
            <a:ext cx="3581400" cy="6186309"/>
          </a:xfrm>
          <a:prstGeom prst="rect">
            <a:avLst/>
          </a:prstGeom>
          <a:noFill/>
        </p:spPr>
        <p:txBody>
          <a:bodyPr wrap="square" rtlCol="0">
            <a:spAutoFit/>
          </a:bodyPr>
          <a:lstStyle/>
          <a:p>
            <a:pPr algn="r"/>
            <a:r>
              <a:rPr lang="en-US" dirty="0"/>
              <a:t>Although its great to celebrate the victories, it can be important to bring up the shortcomings as well and why you think they are occurring – particularly in a </a:t>
            </a:r>
          </a:p>
          <a:p>
            <a:pPr algn="r"/>
            <a:r>
              <a:rPr lang="en-US" dirty="0"/>
              <a:t>mid-review because:</a:t>
            </a:r>
          </a:p>
          <a:p>
            <a:pPr algn="r"/>
            <a:endParaRPr lang="en-US" dirty="0"/>
          </a:p>
          <a:p>
            <a:pPr algn="r"/>
            <a:r>
              <a:rPr lang="en-US" dirty="0"/>
              <a:t> 1) You don’t want to shock people in the final review that something wasn’t working fully and you didn’t let them know until much later and </a:t>
            </a:r>
          </a:p>
          <a:p>
            <a:pPr algn="r"/>
            <a:endParaRPr lang="en-US" dirty="0"/>
          </a:p>
          <a:p>
            <a:pPr algn="r"/>
            <a:r>
              <a:rPr lang="en-US" dirty="0"/>
              <a:t>2) Most importantly, people can’t help you unless you let them know what isn’t going well. It’s okay and even in a judged scenario like the Intel-Cornell Cup, the audience of a mid-review often has every desire for your project to be a success, but again the only way they’re going to know to help you is if you let them know the issues</a:t>
            </a:r>
          </a:p>
        </p:txBody>
      </p:sp>
    </p:spTree>
    <p:extLst>
      <p:ext uri="{BB962C8B-B14F-4D97-AF65-F5344CB8AC3E}">
        <p14:creationId xmlns:p14="http://schemas.microsoft.com/office/powerpoint/2010/main" val="318084004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3202443952"/>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3" name="TextBox 2"/>
          <p:cNvSpPr txBox="1"/>
          <p:nvPr/>
        </p:nvSpPr>
        <p:spPr>
          <a:xfrm>
            <a:off x="-2514600" y="923330"/>
            <a:ext cx="2438401" cy="2585323"/>
          </a:xfrm>
          <a:prstGeom prst="rect">
            <a:avLst/>
          </a:prstGeom>
          <a:noFill/>
        </p:spPr>
        <p:txBody>
          <a:bodyPr wrap="square" rtlCol="0">
            <a:spAutoFit/>
          </a:bodyPr>
          <a:lstStyle/>
          <a:p>
            <a:pPr algn="r"/>
            <a:r>
              <a:rPr lang="en-US" dirty="0"/>
              <a:t>It’s okay to adjust your performance criteria if you have a good reason to. By tracing it back to the original challenge and its needs, you can make these changes easier for your audience to understand</a:t>
            </a:r>
          </a:p>
        </p:txBody>
      </p:sp>
    </p:spTree>
    <p:extLst>
      <p:ext uri="{BB962C8B-B14F-4D97-AF65-F5344CB8AC3E}">
        <p14:creationId xmlns:p14="http://schemas.microsoft.com/office/powerpoint/2010/main" val="1291903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40952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257980723"/>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27" name="Rectangle 26"/>
          <p:cNvSpPr/>
          <p:nvPr/>
        </p:nvSpPr>
        <p:spPr>
          <a:xfrm>
            <a:off x="3124200" y="2564606"/>
            <a:ext cx="685800" cy="1156097"/>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6079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3298124459"/>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2</a:t>
                      </a:r>
                    </a:p>
                  </a:txBody>
                  <a:tcPr>
                    <a:lnT w="12700" cap="flat" cmpd="sng" algn="ctr">
                      <a:solidFill>
                        <a:schemeClr val="tx1"/>
                      </a:solidFill>
                      <a:prstDash val="solid"/>
                      <a:round/>
                      <a:headEnd type="none" w="med" len="med"/>
                      <a:tailEnd type="none" w="med" len="med"/>
                    </a:lnT>
                  </a:tcPr>
                </a:tc>
                <a:tc>
                  <a:txBody>
                    <a:bodyPr/>
                    <a:lstStyle/>
                    <a:p>
                      <a:pPr algn="ctr"/>
                      <a:r>
                        <a:rPr lang="en-US" sz="2000" dirty="0"/>
                        <a:t>--</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tcPr>
                </a:tc>
                <a:tc>
                  <a:txBody>
                    <a:bodyPr/>
                    <a:lstStyle/>
                    <a:p>
                      <a:pPr algn="ctr"/>
                      <a:r>
                        <a:rPr lang="en-US" sz="2000" dirty="0"/>
                        <a:t>1</a:t>
                      </a:r>
                    </a:p>
                  </a:txBody>
                  <a:tcPr/>
                </a:tc>
                <a:tc>
                  <a:txBody>
                    <a:bodyPr/>
                    <a:lstStyle/>
                    <a:p>
                      <a:pPr algn="ctr"/>
                      <a:r>
                        <a:rPr lang="en-US" sz="2000" dirty="0"/>
                        <a:t>--</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27" name="Rectangle 26"/>
          <p:cNvSpPr/>
          <p:nvPr/>
        </p:nvSpPr>
        <p:spPr>
          <a:xfrm>
            <a:off x="3124200" y="2590800"/>
            <a:ext cx="685800" cy="2285999"/>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943600" y="4114800"/>
            <a:ext cx="2133600" cy="7620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43600" y="2895600"/>
            <a:ext cx="2133600" cy="825103"/>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8477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4177962797"/>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2</a:t>
                      </a:r>
                    </a:p>
                  </a:txBody>
                  <a:tcPr>
                    <a:lnT w="12700" cap="flat" cmpd="sng" algn="ctr">
                      <a:solidFill>
                        <a:schemeClr val="tx1"/>
                      </a:solidFill>
                      <a:prstDash val="solid"/>
                      <a:round/>
                      <a:headEnd type="none" w="med" len="med"/>
                      <a:tailEnd type="none" w="med" len="med"/>
                    </a:lnT>
                  </a:tcPr>
                </a:tc>
                <a:tc>
                  <a:txBody>
                    <a:bodyPr/>
                    <a:lstStyle/>
                    <a:p>
                      <a:pPr algn="ctr"/>
                      <a:r>
                        <a:rPr lang="en-US" sz="2000" dirty="0"/>
                        <a:t>--</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tcPr>
                </a:tc>
                <a:tc>
                  <a:txBody>
                    <a:bodyPr/>
                    <a:lstStyle/>
                    <a:p>
                      <a:pPr algn="ctr"/>
                      <a:r>
                        <a:rPr lang="en-US" sz="2000" dirty="0"/>
                        <a:t>1</a:t>
                      </a:r>
                    </a:p>
                  </a:txBody>
                  <a:tcPr/>
                </a:tc>
                <a:tc>
                  <a:txBody>
                    <a:bodyPr/>
                    <a:lstStyle/>
                    <a:p>
                      <a:pPr algn="ctr"/>
                      <a:r>
                        <a:rPr lang="en-US" sz="2000" dirty="0"/>
                        <a:t>--</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28" name="Rectangle 27"/>
          <p:cNvSpPr/>
          <p:nvPr/>
        </p:nvSpPr>
        <p:spPr>
          <a:xfrm>
            <a:off x="2092656" y="4510550"/>
            <a:ext cx="685800" cy="433388"/>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03691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71655583"/>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2</a:t>
                      </a:r>
                    </a:p>
                  </a:txBody>
                  <a:tcPr>
                    <a:lnT w="12700" cap="flat" cmpd="sng" algn="ctr">
                      <a:solidFill>
                        <a:schemeClr val="tx1"/>
                      </a:solidFill>
                      <a:prstDash val="solid"/>
                      <a:round/>
                      <a:headEnd type="none" w="med" len="med"/>
                      <a:tailEnd type="none" w="med" len="med"/>
                    </a:lnT>
                  </a:tcPr>
                </a:tc>
                <a:tc>
                  <a:txBody>
                    <a:bodyPr/>
                    <a:lstStyle/>
                    <a:p>
                      <a:pPr algn="ctr"/>
                      <a:r>
                        <a:rPr lang="en-US" sz="2000" dirty="0"/>
                        <a:t>--</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tcPr>
                </a:tc>
                <a:tc>
                  <a:txBody>
                    <a:bodyPr/>
                    <a:lstStyle/>
                    <a:p>
                      <a:pPr algn="ctr"/>
                      <a:r>
                        <a:rPr lang="en-US" sz="2000" dirty="0"/>
                        <a:t>1</a:t>
                      </a:r>
                    </a:p>
                  </a:txBody>
                  <a:tcPr/>
                </a:tc>
                <a:tc>
                  <a:txBody>
                    <a:bodyPr/>
                    <a:lstStyle/>
                    <a:p>
                      <a:pPr algn="ctr"/>
                      <a:r>
                        <a:rPr lang="en-US" sz="2000" dirty="0"/>
                        <a:t>--</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12" name="Rectangle 11"/>
          <p:cNvSpPr/>
          <p:nvPr/>
        </p:nvSpPr>
        <p:spPr>
          <a:xfrm>
            <a:off x="4953000" y="4114800"/>
            <a:ext cx="990600" cy="7620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33392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1331237448"/>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2</a:t>
                      </a:r>
                    </a:p>
                  </a:txBody>
                  <a:tcPr>
                    <a:lnT w="12700" cap="flat" cmpd="sng" algn="ctr">
                      <a:solidFill>
                        <a:schemeClr val="tx1"/>
                      </a:solidFill>
                      <a:prstDash val="solid"/>
                      <a:round/>
                      <a:headEnd type="none" w="med" len="med"/>
                      <a:tailEnd type="none" w="med" len="med"/>
                    </a:lnT>
                  </a:tcPr>
                </a:tc>
                <a:tc>
                  <a:txBody>
                    <a:bodyPr/>
                    <a:lstStyle/>
                    <a:p>
                      <a:pPr algn="ctr"/>
                      <a:r>
                        <a:rPr lang="en-US" sz="2000" dirty="0"/>
                        <a:t>--</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tcPr>
                </a:tc>
                <a:tc>
                  <a:txBody>
                    <a:bodyPr/>
                    <a:lstStyle/>
                    <a:p>
                      <a:pPr algn="ctr"/>
                      <a:r>
                        <a:rPr lang="en-US" sz="2000" dirty="0"/>
                        <a:t>1</a:t>
                      </a:r>
                    </a:p>
                  </a:txBody>
                  <a:tcPr/>
                </a:tc>
                <a:tc>
                  <a:txBody>
                    <a:bodyPr/>
                    <a:lstStyle/>
                    <a:p>
                      <a:pPr algn="ctr"/>
                      <a:r>
                        <a:rPr lang="en-US" sz="2000" dirty="0"/>
                        <a:t>--</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12" name="Rectangle 11"/>
          <p:cNvSpPr/>
          <p:nvPr/>
        </p:nvSpPr>
        <p:spPr>
          <a:xfrm>
            <a:off x="4953000" y="4114800"/>
            <a:ext cx="990600" cy="7620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077200" y="4114800"/>
            <a:ext cx="914400" cy="7620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6503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1681737000"/>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2</a:t>
                      </a:r>
                    </a:p>
                  </a:txBody>
                  <a:tcPr>
                    <a:lnT w="12700" cap="flat" cmpd="sng" algn="ctr">
                      <a:solidFill>
                        <a:schemeClr val="tx1"/>
                      </a:solidFill>
                      <a:prstDash val="solid"/>
                      <a:round/>
                      <a:headEnd type="none" w="med" len="med"/>
                      <a:tailEnd type="none" w="med" len="med"/>
                    </a:lnT>
                  </a:tcPr>
                </a:tc>
                <a:tc>
                  <a:txBody>
                    <a:bodyPr/>
                    <a:lstStyle/>
                    <a:p>
                      <a:pPr algn="ctr"/>
                      <a:r>
                        <a:rPr lang="en-US" sz="2000" dirty="0"/>
                        <a:t>--</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tcPr>
                </a:tc>
                <a:tc>
                  <a:txBody>
                    <a:bodyPr/>
                    <a:lstStyle/>
                    <a:p>
                      <a:pPr algn="ctr"/>
                      <a:r>
                        <a:rPr lang="en-US" sz="2000" dirty="0"/>
                        <a:t>1</a:t>
                      </a:r>
                    </a:p>
                  </a:txBody>
                  <a:tcPr/>
                </a:tc>
                <a:tc>
                  <a:txBody>
                    <a:bodyPr/>
                    <a:lstStyle/>
                    <a:p>
                      <a:pPr algn="ctr"/>
                      <a:r>
                        <a:rPr lang="en-US" sz="2000" dirty="0"/>
                        <a:t>--</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endParaRPr lang="en-US" sz="2000" dirty="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10"/>
                  </a:ext>
                </a:extLst>
              </a:tr>
            </a:tbl>
          </a:graphicData>
        </a:graphic>
      </p:graphicFrame>
      <p:sp>
        <p:nvSpPr>
          <p:cNvPr id="21" name="Rectangle 20"/>
          <p:cNvSpPr/>
          <p:nvPr/>
        </p:nvSpPr>
        <p:spPr>
          <a:xfrm>
            <a:off x="0" y="4902994"/>
            <a:ext cx="8991600" cy="1269206"/>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2950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Initial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31109893"/>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2</a:t>
                      </a:r>
                    </a:p>
                  </a:txBody>
                  <a:tcPr>
                    <a:lnT w="12700" cap="flat" cmpd="sng" algn="ctr">
                      <a:solidFill>
                        <a:schemeClr val="tx1"/>
                      </a:solidFill>
                      <a:prstDash val="solid"/>
                      <a:round/>
                      <a:headEnd type="none" w="med" len="med"/>
                      <a:tailEnd type="none" w="med" len="med"/>
                    </a:lnT>
                  </a:tcPr>
                </a:tc>
                <a:tc>
                  <a:txBody>
                    <a:bodyPr/>
                    <a:lstStyle/>
                    <a:p>
                      <a:pPr algn="ctr"/>
                      <a:r>
                        <a:rPr lang="en-US" sz="2000" dirty="0"/>
                        <a:t>--</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tcPr>
                </a:tc>
                <a:tc>
                  <a:txBody>
                    <a:bodyPr/>
                    <a:lstStyle/>
                    <a:p>
                      <a:pPr algn="ctr"/>
                      <a:r>
                        <a:rPr lang="en-US" sz="2000" dirty="0"/>
                        <a:t>1</a:t>
                      </a:r>
                    </a:p>
                  </a:txBody>
                  <a:tcPr/>
                </a:tc>
                <a:tc>
                  <a:txBody>
                    <a:bodyPr/>
                    <a:lstStyle/>
                    <a:p>
                      <a:pPr algn="ctr"/>
                      <a:r>
                        <a:rPr lang="en-US" sz="2000" dirty="0"/>
                        <a:t>--</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2</a:t>
                      </a:r>
                    </a:p>
                  </a:txBody>
                  <a:tcPr>
                    <a:lnT w="12700" cap="flat" cmpd="sng" algn="ctr">
                      <a:solidFill>
                        <a:schemeClr val="tx1"/>
                      </a:solidFill>
                      <a:prstDash val="solid"/>
                      <a:round/>
                      <a:headEnd type="none" w="med" len="med"/>
                      <a:tailEnd type="none" w="med" len="med"/>
                    </a:lnT>
                  </a:tcPr>
                </a:tc>
                <a:tc>
                  <a:txBody>
                    <a:bodyPr/>
                    <a:lstStyle/>
                    <a:p>
                      <a:pPr algn="ctr"/>
                      <a:r>
                        <a:rPr lang="en-US" sz="2000" dirty="0"/>
                        <a:t>--</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r>
                        <a:rPr lang="en-US" sz="2000" dirty="0"/>
                        <a:t>2</a:t>
                      </a:r>
                    </a:p>
                  </a:txBody>
                  <a:tcPr>
                    <a:lnL w="12700" cap="flat" cmpd="sng" algn="ctr">
                      <a:solidFill>
                        <a:schemeClr val="tx1"/>
                      </a:solidFill>
                      <a:prstDash val="solid"/>
                      <a:round/>
                      <a:headEnd type="none" w="med" len="med"/>
                      <a:tailEnd type="none" w="med" len="med"/>
                    </a:lnL>
                  </a:tcPr>
                </a:tc>
                <a:tc>
                  <a:txBody>
                    <a:bodyPr/>
                    <a:lstStyle/>
                    <a:p>
                      <a:pPr algn="ctr"/>
                      <a:r>
                        <a:rPr lang="en-US" sz="2000" dirty="0"/>
                        <a:t>1</a:t>
                      </a:r>
                    </a:p>
                  </a:txBody>
                  <a:tcPr/>
                </a:tc>
                <a:tc>
                  <a:txBody>
                    <a:bodyPr/>
                    <a:lstStyle/>
                    <a:p>
                      <a:pPr algn="ctr"/>
                      <a:r>
                        <a:rPr lang="en-US" sz="2000" dirty="0"/>
                        <a:t>--</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2</a:t>
                      </a:r>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tcPr>
                </a:tc>
                <a:tc>
                  <a:txBody>
                    <a:bodyPr/>
                    <a:lstStyle/>
                    <a:p>
                      <a:pPr algn="ctr"/>
                      <a:r>
                        <a:rPr lang="en-US" sz="2000" dirty="0"/>
                        <a:t>1</a:t>
                      </a:r>
                    </a:p>
                  </a:txBody>
                  <a:tcPr/>
                </a:tc>
                <a:tc>
                  <a:txBody>
                    <a:bodyPr/>
                    <a:lstStyle/>
                    <a:p>
                      <a:pPr algn="ctr"/>
                      <a:r>
                        <a:rPr lang="en-US" sz="2000" dirty="0"/>
                        <a:t>2</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10010"/>
                  </a:ext>
                </a:extLst>
              </a:tr>
            </a:tbl>
          </a:graphicData>
        </a:graphic>
      </p:graphicFrame>
      <p:sp>
        <p:nvSpPr>
          <p:cNvPr id="32" name="Rectangle 31"/>
          <p:cNvSpPr/>
          <p:nvPr/>
        </p:nvSpPr>
        <p:spPr>
          <a:xfrm>
            <a:off x="5119048" y="5697868"/>
            <a:ext cx="685800" cy="43338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207992" y="5689908"/>
            <a:ext cx="685800" cy="43338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10472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Performance Improvements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4343400" y="-6906"/>
            <a:ext cx="4343400" cy="7294305"/>
          </a:xfrm>
          <a:prstGeom prst="rect">
            <a:avLst/>
          </a:prstGeom>
          <a:noFill/>
        </p:spPr>
        <p:txBody>
          <a:bodyPr wrap="square" rtlCol="0">
            <a:spAutoFit/>
          </a:bodyPr>
          <a:lstStyle/>
          <a:p>
            <a:pPr algn="r"/>
            <a:r>
              <a:rPr lang="en-US" dirty="0"/>
              <a:t>The PMC is fictional, so obviously the data presented here is too. The argument does start out a little technical but this is okay as one it helps those audience who may have a little more knowledge and hence might give them more insight However, even if the reader isn’t as knowledgeable about the topic, you as the audience should still be able to understand what the significance of what the results are that are being shown and begin to gain insight as to why something is good or bad. The same is true for the real projects that you are doing. Your audience, despite being experts in their own areas, may not be familiar at all with the technology you are presenting. So it is your job and responsibility to present the information in a way that anyone can understand. – DO NOT ASSUME THAT YOUR AUDIENCE WILL ALREADY BE FAMILIAR WITH YOUR TECHNOLOGY – even if they are your boss or have years of more experience than you. In the professional world, typically nobody is a better expert on your project than you are.</a:t>
            </a:r>
          </a:p>
        </p:txBody>
      </p:sp>
    </p:spTree>
    <p:extLst>
      <p:ext uri="{BB962C8B-B14F-4D97-AF65-F5344CB8AC3E}">
        <p14:creationId xmlns:p14="http://schemas.microsoft.com/office/powerpoint/2010/main" val="141659967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Performance Improvements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4876800" y="1622946"/>
            <a:ext cx="0" cy="47016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1152"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91152" y="5987020"/>
            <a:ext cx="8763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74863" y="6019800"/>
            <a:ext cx="657552" cy="369332"/>
          </a:xfrm>
          <a:prstGeom prst="rect">
            <a:avLst/>
          </a:prstGeom>
          <a:noFill/>
        </p:spPr>
        <p:txBody>
          <a:bodyPr wrap="none" rtlCol="0">
            <a:spAutoFit/>
          </a:bodyPr>
          <a:lstStyle/>
          <a:p>
            <a:r>
              <a:rPr lang="en-US" b="1" dirty="0"/>
              <a:t>Time</a:t>
            </a:r>
          </a:p>
        </p:txBody>
      </p:sp>
      <p:sp>
        <p:nvSpPr>
          <p:cNvPr id="17" name="TextBox 16"/>
          <p:cNvSpPr txBox="1"/>
          <p:nvPr/>
        </p:nvSpPr>
        <p:spPr>
          <a:xfrm rot="16200000">
            <a:off x="-578958" y="3103511"/>
            <a:ext cx="1370888" cy="369332"/>
          </a:xfrm>
          <a:prstGeom prst="rect">
            <a:avLst/>
          </a:prstGeom>
          <a:noFill/>
        </p:spPr>
        <p:txBody>
          <a:bodyPr wrap="none" rtlCol="0">
            <a:spAutoFit/>
          </a:bodyPr>
          <a:lstStyle/>
          <a:p>
            <a:r>
              <a:rPr lang="en-US" b="1" dirty="0"/>
              <a:t>PMC Output</a:t>
            </a:r>
          </a:p>
        </p:txBody>
      </p:sp>
      <p:sp>
        <p:nvSpPr>
          <p:cNvPr id="18" name="Freeform 17"/>
          <p:cNvSpPr/>
          <p:nvPr/>
        </p:nvSpPr>
        <p:spPr>
          <a:xfrm>
            <a:off x="295835"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05200" y="228600"/>
            <a:ext cx="3505200" cy="4524315"/>
          </a:xfrm>
          <a:prstGeom prst="rect">
            <a:avLst/>
          </a:prstGeom>
          <a:noFill/>
        </p:spPr>
        <p:txBody>
          <a:bodyPr wrap="square" rtlCol="0">
            <a:spAutoFit/>
          </a:bodyPr>
          <a:lstStyle/>
          <a:p>
            <a:pPr algn="r"/>
            <a:r>
              <a:rPr lang="en-US" dirty="0"/>
              <a:t>The presenter here offers some more technical information (such as the reference to the “</a:t>
            </a:r>
            <a:r>
              <a:rPr lang="en-US" dirty="0">
                <a:solidFill>
                  <a:srgbClr val="000000"/>
                </a:solidFill>
              </a:rPr>
              <a:t>second order underdamped response”) . This information may be helpful to perhaps a controls experts in the audience. However notice that the presenter also summarizes this for the average viewer, (i.e. it’s a strange looking behavior but its normal for this kind of work). Then as the presentation goes forward, on this slide and some of the next, the results are presented in a way that explains their meaning to an average viewer</a:t>
            </a:r>
            <a:endParaRPr lang="en-US" dirty="0"/>
          </a:p>
        </p:txBody>
      </p:sp>
    </p:spTree>
    <p:extLst>
      <p:ext uri="{BB962C8B-B14F-4D97-AF65-F5344CB8AC3E}">
        <p14:creationId xmlns:p14="http://schemas.microsoft.com/office/powerpoint/2010/main" val="349058922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Performance Improvements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5015552" y="1622946"/>
            <a:ext cx="0" cy="47016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1152"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91152" y="5987020"/>
            <a:ext cx="8763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8520752" y="1828800"/>
            <a:ext cx="623248"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H="1">
            <a:off x="748352" y="3913094"/>
            <a:ext cx="777240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784211" y="1627081"/>
            <a:ext cx="1588994" cy="2299460"/>
          </a:xfrm>
          <a:custGeom>
            <a:avLst/>
            <a:gdLst>
              <a:gd name="connsiteX0" fmla="*/ 0 w 1680882"/>
              <a:gd name="connsiteY0" fmla="*/ 2272566 h 2299460"/>
              <a:gd name="connsiteX1" fmla="*/ 941294 w 1680882"/>
              <a:gd name="connsiteY1" fmla="*/ 13 h 2299460"/>
              <a:gd name="connsiteX2" fmla="*/ 1680882 w 1680882"/>
              <a:gd name="connsiteY2" fmla="*/ 2299460 h 2299460"/>
            </a:gdLst>
            <a:ahLst/>
            <a:cxnLst>
              <a:cxn ang="0">
                <a:pos x="connsiteX0" y="connsiteY0"/>
              </a:cxn>
              <a:cxn ang="0">
                <a:pos x="connsiteX1" y="connsiteY1"/>
              </a:cxn>
              <a:cxn ang="0">
                <a:pos x="connsiteX2" y="connsiteY2"/>
              </a:cxn>
            </a:cxnLst>
            <a:rect l="l" t="t" r="r" b="b"/>
            <a:pathLst>
              <a:path w="1680882" h="2299460">
                <a:moveTo>
                  <a:pt x="0" y="2272566"/>
                </a:moveTo>
                <a:cubicBezTo>
                  <a:pt x="330573" y="1134048"/>
                  <a:pt x="661147" y="-4469"/>
                  <a:pt x="941294" y="13"/>
                </a:cubicBezTo>
                <a:cubicBezTo>
                  <a:pt x="1221441" y="4495"/>
                  <a:pt x="1451161" y="1151977"/>
                  <a:pt x="1680882" y="229946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487070" y="3227294"/>
            <a:ext cx="829235" cy="685800"/>
          </a:xfrm>
          <a:custGeom>
            <a:avLst/>
            <a:gdLst>
              <a:gd name="connsiteX0" fmla="*/ 0 w 887505"/>
              <a:gd name="connsiteY0" fmla="*/ 685800 h 685800"/>
              <a:gd name="connsiteX1" fmla="*/ 349623 w 887505"/>
              <a:gd name="connsiteY1" fmla="*/ 0 h 685800"/>
              <a:gd name="connsiteX2" fmla="*/ 887505 w 887505"/>
              <a:gd name="connsiteY2" fmla="*/ 685800 h 685800"/>
            </a:gdLst>
            <a:ahLst/>
            <a:cxnLst>
              <a:cxn ang="0">
                <a:pos x="connsiteX0" y="connsiteY0"/>
              </a:cxn>
              <a:cxn ang="0">
                <a:pos x="connsiteX1" y="connsiteY1"/>
              </a:cxn>
              <a:cxn ang="0">
                <a:pos x="connsiteX2" y="connsiteY2"/>
              </a:cxn>
            </a:cxnLst>
            <a:rect l="l" t="t" r="r" b="b"/>
            <a:pathLst>
              <a:path w="887505" h="685800">
                <a:moveTo>
                  <a:pt x="0" y="685800"/>
                </a:moveTo>
                <a:cubicBezTo>
                  <a:pt x="100853" y="342900"/>
                  <a:pt x="201706" y="0"/>
                  <a:pt x="349623" y="0"/>
                </a:cubicBezTo>
                <a:cubicBezTo>
                  <a:pt x="497540" y="0"/>
                  <a:pt x="692522" y="342900"/>
                  <a:pt x="887505" y="68580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46311" y="1600200"/>
            <a:ext cx="2898101" cy="1077218"/>
          </a:xfrm>
          <a:prstGeom prst="rect">
            <a:avLst/>
          </a:prstGeom>
          <a:noFill/>
        </p:spPr>
        <p:txBody>
          <a:bodyPr wrap="none" rtlCol="0">
            <a:spAutoFit/>
          </a:bodyPr>
          <a:lstStyle/>
          <a:p>
            <a:pPr algn="ctr"/>
            <a:r>
              <a:rPr lang="en-US" sz="3200" dirty="0">
                <a:solidFill>
                  <a:srgbClr val="FF0000"/>
                </a:solidFill>
              </a:rPr>
              <a:t>Overshoot =</a:t>
            </a:r>
          </a:p>
          <a:p>
            <a:pPr algn="ctr"/>
            <a:r>
              <a:rPr lang="en-US" sz="3200" dirty="0">
                <a:solidFill>
                  <a:srgbClr val="FF0000"/>
                </a:solidFill>
              </a:rPr>
              <a:t>Excessive Losses</a:t>
            </a:r>
          </a:p>
        </p:txBody>
      </p:sp>
      <p:cxnSp>
        <p:nvCxnSpPr>
          <p:cNvPr id="9" name="Straight Arrow Connector 8"/>
          <p:cNvCxnSpPr/>
          <p:nvPr/>
        </p:nvCxnSpPr>
        <p:spPr>
          <a:xfrm flipH="1">
            <a:off x="1891353" y="2438400"/>
            <a:ext cx="546846" cy="33841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915134" y="2514599"/>
            <a:ext cx="871818" cy="91440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1152"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74863" y="6019800"/>
            <a:ext cx="657552" cy="369332"/>
          </a:xfrm>
          <a:prstGeom prst="rect">
            <a:avLst/>
          </a:prstGeom>
          <a:noFill/>
        </p:spPr>
        <p:txBody>
          <a:bodyPr wrap="none" rtlCol="0">
            <a:spAutoFit/>
          </a:bodyPr>
          <a:lstStyle/>
          <a:p>
            <a:r>
              <a:rPr lang="en-US" b="1" dirty="0"/>
              <a:t>Time</a:t>
            </a:r>
          </a:p>
        </p:txBody>
      </p:sp>
      <p:sp>
        <p:nvSpPr>
          <p:cNvPr id="27" name="TextBox 26"/>
          <p:cNvSpPr txBox="1"/>
          <p:nvPr/>
        </p:nvSpPr>
        <p:spPr>
          <a:xfrm rot="16200000">
            <a:off x="-578958" y="3103511"/>
            <a:ext cx="1370888" cy="369332"/>
          </a:xfrm>
          <a:prstGeom prst="rect">
            <a:avLst/>
          </a:prstGeom>
          <a:noFill/>
        </p:spPr>
        <p:txBody>
          <a:bodyPr wrap="none" rtlCol="0">
            <a:spAutoFit/>
          </a:bodyPr>
          <a:lstStyle/>
          <a:p>
            <a:r>
              <a:rPr lang="en-US" b="1" dirty="0"/>
              <a:t>PMC Output</a:t>
            </a:r>
          </a:p>
        </p:txBody>
      </p:sp>
      <p:sp>
        <p:nvSpPr>
          <p:cNvPr id="14" name="Freeform 13"/>
          <p:cNvSpPr/>
          <p:nvPr/>
        </p:nvSpPr>
        <p:spPr>
          <a:xfrm>
            <a:off x="295835"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661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0857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Performance Improvements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4876800" y="1622946"/>
            <a:ext cx="0" cy="47016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4800"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04800" y="5987020"/>
            <a:ext cx="8763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8382000" y="1828800"/>
            <a:ext cx="775648"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H="1">
            <a:off x="609600" y="3913094"/>
            <a:ext cx="7772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50859" y="1179527"/>
            <a:ext cx="4511941" cy="584775"/>
          </a:xfrm>
          <a:prstGeom prst="rect">
            <a:avLst/>
          </a:prstGeom>
          <a:noFill/>
        </p:spPr>
        <p:txBody>
          <a:bodyPr wrap="none" rtlCol="0">
            <a:spAutoFit/>
          </a:bodyPr>
          <a:lstStyle/>
          <a:p>
            <a:r>
              <a:rPr lang="en-US" sz="3200" dirty="0">
                <a:solidFill>
                  <a:srgbClr val="FF0000"/>
                </a:solidFill>
              </a:rPr>
              <a:t>Long Time to Steady State</a:t>
            </a:r>
          </a:p>
        </p:txBody>
      </p:sp>
      <p:cxnSp>
        <p:nvCxnSpPr>
          <p:cNvPr id="10" name="Straight Connector 9"/>
          <p:cNvCxnSpPr/>
          <p:nvPr/>
        </p:nvCxnSpPr>
        <p:spPr>
          <a:xfrm flipV="1">
            <a:off x="8471647" y="1435376"/>
            <a:ext cx="0" cy="243737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a:off x="7162800" y="1471915"/>
            <a:ext cx="1295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5835" y="1471915"/>
            <a:ext cx="2355024"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295835"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74863" y="6019800"/>
            <a:ext cx="657552" cy="369332"/>
          </a:xfrm>
          <a:prstGeom prst="rect">
            <a:avLst/>
          </a:prstGeom>
          <a:noFill/>
        </p:spPr>
        <p:txBody>
          <a:bodyPr wrap="none" rtlCol="0">
            <a:spAutoFit/>
          </a:bodyPr>
          <a:lstStyle/>
          <a:p>
            <a:r>
              <a:rPr lang="en-US" b="1" dirty="0"/>
              <a:t>Time</a:t>
            </a:r>
          </a:p>
        </p:txBody>
      </p:sp>
      <p:sp>
        <p:nvSpPr>
          <p:cNvPr id="27" name="TextBox 26"/>
          <p:cNvSpPr txBox="1"/>
          <p:nvPr/>
        </p:nvSpPr>
        <p:spPr>
          <a:xfrm rot="16200000">
            <a:off x="-578958" y="3103511"/>
            <a:ext cx="1370888" cy="369332"/>
          </a:xfrm>
          <a:prstGeom prst="rect">
            <a:avLst/>
          </a:prstGeom>
          <a:noFill/>
        </p:spPr>
        <p:txBody>
          <a:bodyPr wrap="none" rtlCol="0">
            <a:spAutoFit/>
          </a:bodyPr>
          <a:lstStyle/>
          <a:p>
            <a:r>
              <a:rPr lang="en-US" b="1" dirty="0"/>
              <a:t>PMC Output</a:t>
            </a:r>
          </a:p>
        </p:txBody>
      </p:sp>
    </p:spTree>
    <p:extLst>
      <p:ext uri="{BB962C8B-B14F-4D97-AF65-F5344CB8AC3E}">
        <p14:creationId xmlns:p14="http://schemas.microsoft.com/office/powerpoint/2010/main" val="60373713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a:xfrm>
            <a:off x="940158" y="1627081"/>
            <a:ext cx="1588994" cy="2299460"/>
          </a:xfrm>
          <a:custGeom>
            <a:avLst/>
            <a:gdLst>
              <a:gd name="connsiteX0" fmla="*/ 0 w 1680882"/>
              <a:gd name="connsiteY0" fmla="*/ 2272566 h 2299460"/>
              <a:gd name="connsiteX1" fmla="*/ 941294 w 1680882"/>
              <a:gd name="connsiteY1" fmla="*/ 13 h 2299460"/>
              <a:gd name="connsiteX2" fmla="*/ 1680882 w 1680882"/>
              <a:gd name="connsiteY2" fmla="*/ 2299460 h 2299460"/>
            </a:gdLst>
            <a:ahLst/>
            <a:cxnLst>
              <a:cxn ang="0">
                <a:pos x="connsiteX0" y="connsiteY0"/>
              </a:cxn>
              <a:cxn ang="0">
                <a:pos x="connsiteX1" y="connsiteY1"/>
              </a:cxn>
              <a:cxn ang="0">
                <a:pos x="connsiteX2" y="connsiteY2"/>
              </a:cxn>
            </a:cxnLst>
            <a:rect l="l" t="t" r="r" b="b"/>
            <a:pathLst>
              <a:path w="1680882" h="2299460">
                <a:moveTo>
                  <a:pt x="0" y="2272566"/>
                </a:moveTo>
                <a:cubicBezTo>
                  <a:pt x="330573" y="1134048"/>
                  <a:pt x="661147" y="-4469"/>
                  <a:pt x="941294" y="13"/>
                </a:cubicBezTo>
                <a:cubicBezTo>
                  <a:pt x="1221441" y="4495"/>
                  <a:pt x="1451161" y="1151977"/>
                  <a:pt x="1680882" y="229946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643017" y="3227294"/>
            <a:ext cx="829235" cy="685800"/>
          </a:xfrm>
          <a:custGeom>
            <a:avLst/>
            <a:gdLst>
              <a:gd name="connsiteX0" fmla="*/ 0 w 887505"/>
              <a:gd name="connsiteY0" fmla="*/ 685800 h 685800"/>
              <a:gd name="connsiteX1" fmla="*/ 349623 w 887505"/>
              <a:gd name="connsiteY1" fmla="*/ 0 h 685800"/>
              <a:gd name="connsiteX2" fmla="*/ 887505 w 887505"/>
              <a:gd name="connsiteY2" fmla="*/ 685800 h 685800"/>
            </a:gdLst>
            <a:ahLst/>
            <a:cxnLst>
              <a:cxn ang="0">
                <a:pos x="connsiteX0" y="connsiteY0"/>
              </a:cxn>
              <a:cxn ang="0">
                <a:pos x="connsiteX1" y="connsiteY1"/>
              </a:cxn>
              <a:cxn ang="0">
                <a:pos x="connsiteX2" y="connsiteY2"/>
              </a:cxn>
            </a:cxnLst>
            <a:rect l="l" t="t" r="r" b="b"/>
            <a:pathLst>
              <a:path w="887505" h="685800">
                <a:moveTo>
                  <a:pt x="0" y="685800"/>
                </a:moveTo>
                <a:cubicBezTo>
                  <a:pt x="100853" y="342900"/>
                  <a:pt x="201706" y="0"/>
                  <a:pt x="349623" y="0"/>
                </a:cubicBezTo>
                <a:cubicBezTo>
                  <a:pt x="497540" y="0"/>
                  <a:pt x="692522" y="342900"/>
                  <a:pt x="887505" y="68580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Current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394648"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94648" y="5987020"/>
            <a:ext cx="82652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74863" y="6019800"/>
            <a:ext cx="657552" cy="369332"/>
          </a:xfrm>
          <a:prstGeom prst="rect">
            <a:avLst/>
          </a:prstGeom>
          <a:noFill/>
        </p:spPr>
        <p:txBody>
          <a:bodyPr wrap="none" rtlCol="0">
            <a:spAutoFit/>
          </a:bodyPr>
          <a:lstStyle/>
          <a:p>
            <a:r>
              <a:rPr lang="en-US" b="1" dirty="0"/>
              <a:t>Time</a:t>
            </a:r>
          </a:p>
        </p:txBody>
      </p:sp>
      <p:sp>
        <p:nvSpPr>
          <p:cNvPr id="14" name="TextBox 13"/>
          <p:cNvSpPr txBox="1"/>
          <p:nvPr/>
        </p:nvSpPr>
        <p:spPr>
          <a:xfrm rot="16200000">
            <a:off x="-578958" y="3103511"/>
            <a:ext cx="1370888" cy="369332"/>
          </a:xfrm>
          <a:prstGeom prst="rect">
            <a:avLst/>
          </a:prstGeom>
          <a:noFill/>
        </p:spPr>
        <p:txBody>
          <a:bodyPr wrap="none" rtlCol="0">
            <a:spAutoFit/>
          </a:bodyPr>
          <a:lstStyle/>
          <a:p>
            <a:r>
              <a:rPr lang="en-US" b="1" dirty="0"/>
              <a:t>PMC Output</a:t>
            </a:r>
          </a:p>
        </p:txBody>
      </p:sp>
      <p:sp>
        <p:nvSpPr>
          <p:cNvPr id="15" name="Freeform 14"/>
          <p:cNvSpPr/>
          <p:nvPr/>
        </p:nvSpPr>
        <p:spPr>
          <a:xfrm>
            <a:off x="457200"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748352" y="3913094"/>
            <a:ext cx="777240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1249251" y="3284102"/>
            <a:ext cx="1622738" cy="631075"/>
          </a:xfrm>
          <a:custGeom>
            <a:avLst/>
            <a:gdLst>
              <a:gd name="connsiteX0" fmla="*/ 0 w 1622738"/>
              <a:gd name="connsiteY0" fmla="*/ 618197 h 631075"/>
              <a:gd name="connsiteX1" fmla="*/ 669701 w 1622738"/>
              <a:gd name="connsiteY1" fmla="*/ 11 h 631075"/>
              <a:gd name="connsiteX2" fmla="*/ 1622738 w 1622738"/>
              <a:gd name="connsiteY2" fmla="*/ 631075 h 631075"/>
            </a:gdLst>
            <a:ahLst/>
            <a:cxnLst>
              <a:cxn ang="0">
                <a:pos x="connsiteX0" y="connsiteY0"/>
              </a:cxn>
              <a:cxn ang="0">
                <a:pos x="connsiteX1" y="connsiteY1"/>
              </a:cxn>
              <a:cxn ang="0">
                <a:pos x="connsiteX2" y="connsiteY2"/>
              </a:cxn>
            </a:cxnLst>
            <a:rect l="l" t="t" r="r" b="b"/>
            <a:pathLst>
              <a:path w="1622738" h="631075">
                <a:moveTo>
                  <a:pt x="0" y="618197"/>
                </a:moveTo>
                <a:cubicBezTo>
                  <a:pt x="199622" y="308031"/>
                  <a:pt x="399245" y="-2135"/>
                  <a:pt x="669701" y="11"/>
                </a:cubicBezTo>
                <a:cubicBezTo>
                  <a:pt x="940157" y="2157"/>
                  <a:pt x="1281447" y="316616"/>
                  <a:pt x="1622738" y="631075"/>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437882" y="3288177"/>
            <a:ext cx="8229600" cy="2623226"/>
          </a:xfrm>
          <a:custGeom>
            <a:avLst/>
            <a:gdLst>
              <a:gd name="connsiteX0" fmla="*/ 0 w 8229600"/>
              <a:gd name="connsiteY0" fmla="*/ 2685209 h 2685209"/>
              <a:gd name="connsiteX1" fmla="*/ 1455312 w 8229600"/>
              <a:gd name="connsiteY1" fmla="*/ 6403 h 2685209"/>
              <a:gd name="connsiteX2" fmla="*/ 3593205 w 8229600"/>
              <a:gd name="connsiteY2" fmla="*/ 1912476 h 2685209"/>
              <a:gd name="connsiteX3" fmla="*/ 4237149 w 8229600"/>
              <a:gd name="connsiteY3" fmla="*/ 1088229 h 2685209"/>
              <a:gd name="connsiteX4" fmla="*/ 5203064 w 8229600"/>
              <a:gd name="connsiteY4" fmla="*/ 740499 h 2685209"/>
              <a:gd name="connsiteX5" fmla="*/ 8229600 w 8229600"/>
              <a:gd name="connsiteY5" fmla="*/ 598831 h 268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2685209">
                <a:moveTo>
                  <a:pt x="0" y="2685209"/>
                </a:moveTo>
                <a:cubicBezTo>
                  <a:pt x="428222" y="1410200"/>
                  <a:pt x="856445" y="135192"/>
                  <a:pt x="1455312" y="6403"/>
                </a:cubicBezTo>
                <a:cubicBezTo>
                  <a:pt x="2054179" y="-122386"/>
                  <a:pt x="3129566" y="1732172"/>
                  <a:pt x="3593205" y="1912476"/>
                </a:cubicBezTo>
                <a:cubicBezTo>
                  <a:pt x="4056844" y="2092780"/>
                  <a:pt x="3968839" y="1283558"/>
                  <a:pt x="4237149" y="1088229"/>
                </a:cubicBezTo>
                <a:cubicBezTo>
                  <a:pt x="4505459" y="892900"/>
                  <a:pt x="4537656" y="822065"/>
                  <a:pt x="5203064" y="740499"/>
                </a:cubicBezTo>
                <a:cubicBezTo>
                  <a:pt x="5868472" y="658933"/>
                  <a:pt x="7049036" y="628882"/>
                  <a:pt x="8229600" y="598831"/>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0331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a:xfrm>
            <a:off x="940158" y="1627081"/>
            <a:ext cx="1588994" cy="2299460"/>
          </a:xfrm>
          <a:custGeom>
            <a:avLst/>
            <a:gdLst>
              <a:gd name="connsiteX0" fmla="*/ 0 w 1680882"/>
              <a:gd name="connsiteY0" fmla="*/ 2272566 h 2299460"/>
              <a:gd name="connsiteX1" fmla="*/ 941294 w 1680882"/>
              <a:gd name="connsiteY1" fmla="*/ 13 h 2299460"/>
              <a:gd name="connsiteX2" fmla="*/ 1680882 w 1680882"/>
              <a:gd name="connsiteY2" fmla="*/ 2299460 h 2299460"/>
            </a:gdLst>
            <a:ahLst/>
            <a:cxnLst>
              <a:cxn ang="0">
                <a:pos x="connsiteX0" y="connsiteY0"/>
              </a:cxn>
              <a:cxn ang="0">
                <a:pos x="connsiteX1" y="connsiteY1"/>
              </a:cxn>
              <a:cxn ang="0">
                <a:pos x="connsiteX2" y="connsiteY2"/>
              </a:cxn>
            </a:cxnLst>
            <a:rect l="l" t="t" r="r" b="b"/>
            <a:pathLst>
              <a:path w="1680882" h="2299460">
                <a:moveTo>
                  <a:pt x="0" y="2272566"/>
                </a:moveTo>
                <a:cubicBezTo>
                  <a:pt x="330573" y="1134048"/>
                  <a:pt x="661147" y="-4469"/>
                  <a:pt x="941294" y="13"/>
                </a:cubicBezTo>
                <a:cubicBezTo>
                  <a:pt x="1221441" y="4495"/>
                  <a:pt x="1451161" y="1151977"/>
                  <a:pt x="1680882" y="229946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643017" y="3227294"/>
            <a:ext cx="829235" cy="685800"/>
          </a:xfrm>
          <a:custGeom>
            <a:avLst/>
            <a:gdLst>
              <a:gd name="connsiteX0" fmla="*/ 0 w 887505"/>
              <a:gd name="connsiteY0" fmla="*/ 685800 h 685800"/>
              <a:gd name="connsiteX1" fmla="*/ 349623 w 887505"/>
              <a:gd name="connsiteY1" fmla="*/ 0 h 685800"/>
              <a:gd name="connsiteX2" fmla="*/ 887505 w 887505"/>
              <a:gd name="connsiteY2" fmla="*/ 685800 h 685800"/>
            </a:gdLst>
            <a:ahLst/>
            <a:cxnLst>
              <a:cxn ang="0">
                <a:pos x="connsiteX0" y="connsiteY0"/>
              </a:cxn>
              <a:cxn ang="0">
                <a:pos x="connsiteX1" y="connsiteY1"/>
              </a:cxn>
              <a:cxn ang="0">
                <a:pos x="connsiteX2" y="connsiteY2"/>
              </a:cxn>
            </a:cxnLst>
            <a:rect l="l" t="t" r="r" b="b"/>
            <a:pathLst>
              <a:path w="887505" h="685800">
                <a:moveTo>
                  <a:pt x="0" y="685800"/>
                </a:moveTo>
                <a:cubicBezTo>
                  <a:pt x="100853" y="342900"/>
                  <a:pt x="201706" y="0"/>
                  <a:pt x="349623" y="0"/>
                </a:cubicBezTo>
                <a:cubicBezTo>
                  <a:pt x="497540" y="0"/>
                  <a:pt x="692522" y="342900"/>
                  <a:pt x="887505" y="68580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Current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394648"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94648" y="5987020"/>
            <a:ext cx="82652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74863" y="6019800"/>
            <a:ext cx="657552" cy="369332"/>
          </a:xfrm>
          <a:prstGeom prst="rect">
            <a:avLst/>
          </a:prstGeom>
          <a:noFill/>
        </p:spPr>
        <p:txBody>
          <a:bodyPr wrap="none" rtlCol="0">
            <a:spAutoFit/>
          </a:bodyPr>
          <a:lstStyle/>
          <a:p>
            <a:r>
              <a:rPr lang="en-US" b="1" dirty="0"/>
              <a:t>Time</a:t>
            </a:r>
          </a:p>
        </p:txBody>
      </p:sp>
      <p:sp>
        <p:nvSpPr>
          <p:cNvPr id="14" name="TextBox 13"/>
          <p:cNvSpPr txBox="1"/>
          <p:nvPr/>
        </p:nvSpPr>
        <p:spPr>
          <a:xfrm rot="16200000">
            <a:off x="-578958" y="3103511"/>
            <a:ext cx="1370888" cy="369332"/>
          </a:xfrm>
          <a:prstGeom prst="rect">
            <a:avLst/>
          </a:prstGeom>
          <a:noFill/>
        </p:spPr>
        <p:txBody>
          <a:bodyPr wrap="none" rtlCol="0">
            <a:spAutoFit/>
          </a:bodyPr>
          <a:lstStyle/>
          <a:p>
            <a:r>
              <a:rPr lang="en-US" b="1" dirty="0"/>
              <a:t>PMC Output</a:t>
            </a:r>
          </a:p>
        </p:txBody>
      </p:sp>
      <p:sp>
        <p:nvSpPr>
          <p:cNvPr id="15" name="Freeform 14"/>
          <p:cNvSpPr/>
          <p:nvPr/>
        </p:nvSpPr>
        <p:spPr>
          <a:xfrm>
            <a:off x="457200"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748352" y="3913094"/>
            <a:ext cx="777240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249251" y="3284102"/>
            <a:ext cx="1622738" cy="631075"/>
          </a:xfrm>
          <a:custGeom>
            <a:avLst/>
            <a:gdLst>
              <a:gd name="connsiteX0" fmla="*/ 0 w 1622738"/>
              <a:gd name="connsiteY0" fmla="*/ 618197 h 631075"/>
              <a:gd name="connsiteX1" fmla="*/ 669701 w 1622738"/>
              <a:gd name="connsiteY1" fmla="*/ 11 h 631075"/>
              <a:gd name="connsiteX2" fmla="*/ 1622738 w 1622738"/>
              <a:gd name="connsiteY2" fmla="*/ 631075 h 631075"/>
            </a:gdLst>
            <a:ahLst/>
            <a:cxnLst>
              <a:cxn ang="0">
                <a:pos x="connsiteX0" y="connsiteY0"/>
              </a:cxn>
              <a:cxn ang="0">
                <a:pos x="connsiteX1" y="connsiteY1"/>
              </a:cxn>
              <a:cxn ang="0">
                <a:pos x="connsiteX2" y="connsiteY2"/>
              </a:cxn>
            </a:cxnLst>
            <a:rect l="l" t="t" r="r" b="b"/>
            <a:pathLst>
              <a:path w="1622738" h="631075">
                <a:moveTo>
                  <a:pt x="0" y="618197"/>
                </a:moveTo>
                <a:cubicBezTo>
                  <a:pt x="199622" y="308031"/>
                  <a:pt x="399245" y="-2135"/>
                  <a:pt x="669701" y="11"/>
                </a:cubicBezTo>
                <a:cubicBezTo>
                  <a:pt x="940157" y="2157"/>
                  <a:pt x="1281447" y="316616"/>
                  <a:pt x="1622738" y="631075"/>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4623581" y="1949160"/>
            <a:ext cx="958610" cy="372799"/>
          </a:xfrm>
          <a:custGeom>
            <a:avLst/>
            <a:gdLst>
              <a:gd name="connsiteX0" fmla="*/ 0 w 1622738"/>
              <a:gd name="connsiteY0" fmla="*/ 618197 h 631075"/>
              <a:gd name="connsiteX1" fmla="*/ 669701 w 1622738"/>
              <a:gd name="connsiteY1" fmla="*/ 11 h 631075"/>
              <a:gd name="connsiteX2" fmla="*/ 1622738 w 1622738"/>
              <a:gd name="connsiteY2" fmla="*/ 631075 h 631075"/>
            </a:gdLst>
            <a:ahLst/>
            <a:cxnLst>
              <a:cxn ang="0">
                <a:pos x="connsiteX0" y="connsiteY0"/>
              </a:cxn>
              <a:cxn ang="0">
                <a:pos x="connsiteX1" y="connsiteY1"/>
              </a:cxn>
              <a:cxn ang="0">
                <a:pos x="connsiteX2" y="connsiteY2"/>
              </a:cxn>
            </a:cxnLst>
            <a:rect l="l" t="t" r="r" b="b"/>
            <a:pathLst>
              <a:path w="1622738" h="631075">
                <a:moveTo>
                  <a:pt x="0" y="618197"/>
                </a:moveTo>
                <a:cubicBezTo>
                  <a:pt x="199622" y="308031"/>
                  <a:pt x="399245" y="-2135"/>
                  <a:pt x="669701" y="11"/>
                </a:cubicBezTo>
                <a:cubicBezTo>
                  <a:pt x="940157" y="2157"/>
                  <a:pt x="1281447" y="316616"/>
                  <a:pt x="1622738" y="631075"/>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6600264" y="1324427"/>
            <a:ext cx="938677" cy="1358375"/>
          </a:xfrm>
          <a:custGeom>
            <a:avLst/>
            <a:gdLst>
              <a:gd name="connsiteX0" fmla="*/ 0 w 1680882"/>
              <a:gd name="connsiteY0" fmla="*/ 2272566 h 2299460"/>
              <a:gd name="connsiteX1" fmla="*/ 941294 w 1680882"/>
              <a:gd name="connsiteY1" fmla="*/ 13 h 2299460"/>
              <a:gd name="connsiteX2" fmla="*/ 1680882 w 1680882"/>
              <a:gd name="connsiteY2" fmla="*/ 2299460 h 2299460"/>
            </a:gdLst>
            <a:ahLst/>
            <a:cxnLst>
              <a:cxn ang="0">
                <a:pos x="connsiteX0" y="connsiteY0"/>
              </a:cxn>
              <a:cxn ang="0">
                <a:pos x="connsiteX1" y="connsiteY1"/>
              </a:cxn>
              <a:cxn ang="0">
                <a:pos x="connsiteX2" y="connsiteY2"/>
              </a:cxn>
            </a:cxnLst>
            <a:rect l="l" t="t" r="r" b="b"/>
            <a:pathLst>
              <a:path w="1680882" h="2299460">
                <a:moveTo>
                  <a:pt x="0" y="2272566"/>
                </a:moveTo>
                <a:cubicBezTo>
                  <a:pt x="330573" y="1134048"/>
                  <a:pt x="661147" y="-4469"/>
                  <a:pt x="941294" y="13"/>
                </a:cubicBezTo>
                <a:cubicBezTo>
                  <a:pt x="1221441" y="4495"/>
                  <a:pt x="1451161" y="1151977"/>
                  <a:pt x="1680882" y="229946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8196941" y="2269731"/>
            <a:ext cx="489859" cy="405127"/>
          </a:xfrm>
          <a:custGeom>
            <a:avLst/>
            <a:gdLst>
              <a:gd name="connsiteX0" fmla="*/ 0 w 887505"/>
              <a:gd name="connsiteY0" fmla="*/ 685800 h 685800"/>
              <a:gd name="connsiteX1" fmla="*/ 349623 w 887505"/>
              <a:gd name="connsiteY1" fmla="*/ 0 h 685800"/>
              <a:gd name="connsiteX2" fmla="*/ 887505 w 887505"/>
              <a:gd name="connsiteY2" fmla="*/ 685800 h 685800"/>
            </a:gdLst>
            <a:ahLst/>
            <a:cxnLst>
              <a:cxn ang="0">
                <a:pos x="connsiteX0" y="connsiteY0"/>
              </a:cxn>
              <a:cxn ang="0">
                <a:pos x="connsiteX1" y="connsiteY1"/>
              </a:cxn>
              <a:cxn ang="0">
                <a:pos x="connsiteX2" y="connsiteY2"/>
              </a:cxn>
            </a:cxnLst>
            <a:rect l="l" t="t" r="r" b="b"/>
            <a:pathLst>
              <a:path w="887505" h="685800">
                <a:moveTo>
                  <a:pt x="0" y="685800"/>
                </a:moveTo>
                <a:cubicBezTo>
                  <a:pt x="100853" y="342900"/>
                  <a:pt x="201706" y="0"/>
                  <a:pt x="349623" y="0"/>
                </a:cubicBezTo>
                <a:cubicBezTo>
                  <a:pt x="497540" y="0"/>
                  <a:pt x="692522" y="342900"/>
                  <a:pt x="887505" y="685800"/>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804647" y="1559004"/>
            <a:ext cx="606256" cy="1107996"/>
          </a:xfrm>
          <a:prstGeom prst="rect">
            <a:avLst/>
          </a:prstGeom>
          <a:noFill/>
        </p:spPr>
        <p:txBody>
          <a:bodyPr wrap="none" rtlCol="0">
            <a:spAutoFit/>
          </a:bodyPr>
          <a:lstStyle/>
          <a:p>
            <a:r>
              <a:rPr lang="en-US" sz="6600" b="1" dirty="0"/>
              <a:t>&lt;</a:t>
            </a:r>
          </a:p>
        </p:txBody>
      </p:sp>
      <p:sp>
        <p:nvSpPr>
          <p:cNvPr id="26" name="TextBox 25"/>
          <p:cNvSpPr txBox="1"/>
          <p:nvPr/>
        </p:nvSpPr>
        <p:spPr>
          <a:xfrm>
            <a:off x="7571242" y="1468600"/>
            <a:ext cx="606256" cy="1218796"/>
          </a:xfrm>
          <a:prstGeom prst="rect">
            <a:avLst/>
          </a:prstGeom>
          <a:noFill/>
        </p:spPr>
        <p:txBody>
          <a:bodyPr wrap="none" rtlCol="0">
            <a:spAutoFit/>
          </a:bodyPr>
          <a:lstStyle/>
          <a:p>
            <a:r>
              <a:rPr lang="en-US" sz="6600" b="1" dirty="0"/>
              <a:t>+</a:t>
            </a:r>
          </a:p>
        </p:txBody>
      </p:sp>
      <p:sp>
        <p:nvSpPr>
          <p:cNvPr id="5" name="Freeform 4"/>
          <p:cNvSpPr/>
          <p:nvPr/>
        </p:nvSpPr>
        <p:spPr>
          <a:xfrm>
            <a:off x="437882" y="3288177"/>
            <a:ext cx="8229600" cy="2623226"/>
          </a:xfrm>
          <a:custGeom>
            <a:avLst/>
            <a:gdLst>
              <a:gd name="connsiteX0" fmla="*/ 0 w 8229600"/>
              <a:gd name="connsiteY0" fmla="*/ 2685209 h 2685209"/>
              <a:gd name="connsiteX1" fmla="*/ 1455312 w 8229600"/>
              <a:gd name="connsiteY1" fmla="*/ 6403 h 2685209"/>
              <a:gd name="connsiteX2" fmla="*/ 3593205 w 8229600"/>
              <a:gd name="connsiteY2" fmla="*/ 1912476 h 2685209"/>
              <a:gd name="connsiteX3" fmla="*/ 4237149 w 8229600"/>
              <a:gd name="connsiteY3" fmla="*/ 1088229 h 2685209"/>
              <a:gd name="connsiteX4" fmla="*/ 5203064 w 8229600"/>
              <a:gd name="connsiteY4" fmla="*/ 740499 h 2685209"/>
              <a:gd name="connsiteX5" fmla="*/ 8229600 w 8229600"/>
              <a:gd name="connsiteY5" fmla="*/ 598831 h 268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2685209">
                <a:moveTo>
                  <a:pt x="0" y="2685209"/>
                </a:moveTo>
                <a:cubicBezTo>
                  <a:pt x="428222" y="1410200"/>
                  <a:pt x="856445" y="135192"/>
                  <a:pt x="1455312" y="6403"/>
                </a:cubicBezTo>
                <a:cubicBezTo>
                  <a:pt x="2054179" y="-122386"/>
                  <a:pt x="3129566" y="1732172"/>
                  <a:pt x="3593205" y="1912476"/>
                </a:cubicBezTo>
                <a:cubicBezTo>
                  <a:pt x="4056844" y="2092780"/>
                  <a:pt x="3968839" y="1283558"/>
                  <a:pt x="4237149" y="1088229"/>
                </a:cubicBezTo>
                <a:cubicBezTo>
                  <a:pt x="4505459" y="892900"/>
                  <a:pt x="4537656" y="822065"/>
                  <a:pt x="5203064" y="740499"/>
                </a:cubicBezTo>
                <a:cubicBezTo>
                  <a:pt x="5868472" y="658933"/>
                  <a:pt x="7049036" y="628882"/>
                  <a:pt x="8229600" y="598831"/>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73467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Current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394648"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94648" y="5987020"/>
            <a:ext cx="82652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74863" y="6019800"/>
            <a:ext cx="657552" cy="369332"/>
          </a:xfrm>
          <a:prstGeom prst="rect">
            <a:avLst/>
          </a:prstGeom>
          <a:noFill/>
        </p:spPr>
        <p:txBody>
          <a:bodyPr wrap="none" rtlCol="0">
            <a:spAutoFit/>
          </a:bodyPr>
          <a:lstStyle/>
          <a:p>
            <a:r>
              <a:rPr lang="en-US" b="1" dirty="0"/>
              <a:t>Time</a:t>
            </a:r>
          </a:p>
        </p:txBody>
      </p:sp>
      <p:sp>
        <p:nvSpPr>
          <p:cNvPr id="14" name="TextBox 13"/>
          <p:cNvSpPr txBox="1"/>
          <p:nvPr/>
        </p:nvSpPr>
        <p:spPr>
          <a:xfrm rot="16200000">
            <a:off x="-578958" y="3103511"/>
            <a:ext cx="1370888" cy="369332"/>
          </a:xfrm>
          <a:prstGeom prst="rect">
            <a:avLst/>
          </a:prstGeom>
          <a:noFill/>
        </p:spPr>
        <p:txBody>
          <a:bodyPr wrap="none" rtlCol="0">
            <a:spAutoFit/>
          </a:bodyPr>
          <a:lstStyle/>
          <a:p>
            <a:r>
              <a:rPr lang="en-US" b="1" dirty="0"/>
              <a:t>PMC Output</a:t>
            </a:r>
          </a:p>
        </p:txBody>
      </p:sp>
      <p:sp>
        <p:nvSpPr>
          <p:cNvPr id="15" name="Freeform 14"/>
          <p:cNvSpPr/>
          <p:nvPr/>
        </p:nvSpPr>
        <p:spPr>
          <a:xfrm>
            <a:off x="457200"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37882" y="3288177"/>
            <a:ext cx="8229600" cy="2623226"/>
          </a:xfrm>
          <a:custGeom>
            <a:avLst/>
            <a:gdLst>
              <a:gd name="connsiteX0" fmla="*/ 0 w 8229600"/>
              <a:gd name="connsiteY0" fmla="*/ 2685209 h 2685209"/>
              <a:gd name="connsiteX1" fmla="*/ 1455312 w 8229600"/>
              <a:gd name="connsiteY1" fmla="*/ 6403 h 2685209"/>
              <a:gd name="connsiteX2" fmla="*/ 3593205 w 8229600"/>
              <a:gd name="connsiteY2" fmla="*/ 1912476 h 2685209"/>
              <a:gd name="connsiteX3" fmla="*/ 4237149 w 8229600"/>
              <a:gd name="connsiteY3" fmla="*/ 1088229 h 2685209"/>
              <a:gd name="connsiteX4" fmla="*/ 5203064 w 8229600"/>
              <a:gd name="connsiteY4" fmla="*/ 740499 h 2685209"/>
              <a:gd name="connsiteX5" fmla="*/ 8229600 w 8229600"/>
              <a:gd name="connsiteY5" fmla="*/ 598831 h 268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2685209">
                <a:moveTo>
                  <a:pt x="0" y="2685209"/>
                </a:moveTo>
                <a:cubicBezTo>
                  <a:pt x="428222" y="1410200"/>
                  <a:pt x="856445" y="135192"/>
                  <a:pt x="1455312" y="6403"/>
                </a:cubicBezTo>
                <a:cubicBezTo>
                  <a:pt x="2054179" y="-122386"/>
                  <a:pt x="3129566" y="1732172"/>
                  <a:pt x="3593205" y="1912476"/>
                </a:cubicBezTo>
                <a:cubicBezTo>
                  <a:pt x="4056844" y="2092780"/>
                  <a:pt x="3968839" y="1283558"/>
                  <a:pt x="4237149" y="1088229"/>
                </a:cubicBezTo>
                <a:cubicBezTo>
                  <a:pt x="4505459" y="892900"/>
                  <a:pt x="4537656" y="822065"/>
                  <a:pt x="5203064" y="740499"/>
                </a:cubicBezTo>
                <a:cubicBezTo>
                  <a:pt x="5868472" y="658933"/>
                  <a:pt x="7049036" y="628882"/>
                  <a:pt x="8229600" y="598831"/>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748352" y="3913094"/>
            <a:ext cx="777240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634552" y="3501747"/>
            <a:ext cx="4357048" cy="160365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9686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Current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394648"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94648" y="5987020"/>
            <a:ext cx="82652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74863" y="6019800"/>
            <a:ext cx="657552" cy="369332"/>
          </a:xfrm>
          <a:prstGeom prst="rect">
            <a:avLst/>
          </a:prstGeom>
          <a:noFill/>
        </p:spPr>
        <p:txBody>
          <a:bodyPr wrap="none" rtlCol="0">
            <a:spAutoFit/>
          </a:bodyPr>
          <a:lstStyle/>
          <a:p>
            <a:r>
              <a:rPr lang="en-US" b="1" dirty="0"/>
              <a:t>Time</a:t>
            </a:r>
          </a:p>
        </p:txBody>
      </p:sp>
      <p:sp>
        <p:nvSpPr>
          <p:cNvPr id="14" name="TextBox 13"/>
          <p:cNvSpPr txBox="1"/>
          <p:nvPr/>
        </p:nvSpPr>
        <p:spPr>
          <a:xfrm rot="16200000">
            <a:off x="-578958" y="3103511"/>
            <a:ext cx="1370888" cy="369332"/>
          </a:xfrm>
          <a:prstGeom prst="rect">
            <a:avLst/>
          </a:prstGeom>
          <a:noFill/>
        </p:spPr>
        <p:txBody>
          <a:bodyPr wrap="none" rtlCol="0">
            <a:spAutoFit/>
          </a:bodyPr>
          <a:lstStyle/>
          <a:p>
            <a:r>
              <a:rPr lang="en-US" b="1" dirty="0"/>
              <a:t>PMC Output</a:t>
            </a:r>
          </a:p>
        </p:txBody>
      </p:sp>
      <p:sp>
        <p:nvSpPr>
          <p:cNvPr id="15" name="Freeform 14"/>
          <p:cNvSpPr/>
          <p:nvPr/>
        </p:nvSpPr>
        <p:spPr>
          <a:xfrm>
            <a:off x="457200"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37882" y="3288177"/>
            <a:ext cx="8229600" cy="2623226"/>
          </a:xfrm>
          <a:custGeom>
            <a:avLst/>
            <a:gdLst>
              <a:gd name="connsiteX0" fmla="*/ 0 w 8229600"/>
              <a:gd name="connsiteY0" fmla="*/ 2685209 h 2685209"/>
              <a:gd name="connsiteX1" fmla="*/ 1455312 w 8229600"/>
              <a:gd name="connsiteY1" fmla="*/ 6403 h 2685209"/>
              <a:gd name="connsiteX2" fmla="*/ 3593205 w 8229600"/>
              <a:gd name="connsiteY2" fmla="*/ 1912476 h 2685209"/>
              <a:gd name="connsiteX3" fmla="*/ 4237149 w 8229600"/>
              <a:gd name="connsiteY3" fmla="*/ 1088229 h 2685209"/>
              <a:gd name="connsiteX4" fmla="*/ 5203064 w 8229600"/>
              <a:gd name="connsiteY4" fmla="*/ 740499 h 2685209"/>
              <a:gd name="connsiteX5" fmla="*/ 8229600 w 8229600"/>
              <a:gd name="connsiteY5" fmla="*/ 598831 h 268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2685209">
                <a:moveTo>
                  <a:pt x="0" y="2685209"/>
                </a:moveTo>
                <a:cubicBezTo>
                  <a:pt x="428222" y="1410200"/>
                  <a:pt x="856445" y="135192"/>
                  <a:pt x="1455312" y="6403"/>
                </a:cubicBezTo>
                <a:cubicBezTo>
                  <a:pt x="2054179" y="-122386"/>
                  <a:pt x="3129566" y="1732172"/>
                  <a:pt x="3593205" y="1912476"/>
                </a:cubicBezTo>
                <a:cubicBezTo>
                  <a:pt x="4056844" y="2092780"/>
                  <a:pt x="3968839" y="1283558"/>
                  <a:pt x="4237149" y="1088229"/>
                </a:cubicBezTo>
                <a:cubicBezTo>
                  <a:pt x="4505459" y="892900"/>
                  <a:pt x="4537656" y="822065"/>
                  <a:pt x="5203064" y="740499"/>
                </a:cubicBezTo>
                <a:cubicBezTo>
                  <a:pt x="5868472" y="658933"/>
                  <a:pt x="7049036" y="628882"/>
                  <a:pt x="8229600" y="598831"/>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8667482" y="1371600"/>
            <a:ext cx="0" cy="2541494"/>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400800" y="2286000"/>
            <a:ext cx="0" cy="1687622"/>
          </a:xfrm>
          <a:prstGeom prst="line">
            <a:avLst/>
          </a:prstGeom>
          <a:ln w="38100">
            <a:solidFill>
              <a:srgbClr val="92D050"/>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4648" y="1610580"/>
            <a:ext cx="8272834"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0860" y="2575550"/>
            <a:ext cx="6009940" cy="0"/>
          </a:xfrm>
          <a:prstGeom prst="straightConnector1">
            <a:avLst/>
          </a:prstGeom>
          <a:ln w="3810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40860" y="2000071"/>
            <a:ext cx="3759940" cy="1200329"/>
          </a:xfrm>
          <a:prstGeom prst="rect">
            <a:avLst/>
          </a:prstGeom>
          <a:noFill/>
        </p:spPr>
        <p:txBody>
          <a:bodyPr wrap="none" rtlCol="0">
            <a:spAutoFit/>
          </a:bodyPr>
          <a:lstStyle/>
          <a:p>
            <a:r>
              <a:rPr lang="en-US" sz="3600" dirty="0">
                <a:solidFill>
                  <a:srgbClr val="00B050"/>
                </a:solidFill>
              </a:rPr>
              <a:t>Faster Response = </a:t>
            </a:r>
          </a:p>
          <a:p>
            <a:r>
              <a:rPr lang="en-US" sz="3600" dirty="0">
                <a:solidFill>
                  <a:srgbClr val="00B050"/>
                </a:solidFill>
              </a:rPr>
              <a:t>Faster Acceleration</a:t>
            </a:r>
          </a:p>
        </p:txBody>
      </p:sp>
    </p:spTree>
    <p:extLst>
      <p:ext uri="{BB962C8B-B14F-4D97-AF65-F5344CB8AC3E}">
        <p14:creationId xmlns:p14="http://schemas.microsoft.com/office/powerpoint/2010/main" val="400357127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Current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Freeform 9"/>
          <p:cNvSpPr/>
          <p:nvPr/>
        </p:nvSpPr>
        <p:spPr>
          <a:xfrm>
            <a:off x="450376" y="3129476"/>
            <a:ext cx="8217106" cy="2739061"/>
          </a:xfrm>
          <a:custGeom>
            <a:avLst/>
            <a:gdLst>
              <a:gd name="connsiteX0" fmla="*/ 0 w 7751928"/>
              <a:gd name="connsiteY0" fmla="*/ 2739061 h 2739061"/>
              <a:gd name="connsiteX1" fmla="*/ 1023582 w 7751928"/>
              <a:gd name="connsiteY1" fmla="*/ 91396 h 2739061"/>
              <a:gd name="connsiteX2" fmla="*/ 1842448 w 7751928"/>
              <a:gd name="connsiteY2" fmla="*/ 623658 h 2739061"/>
              <a:gd name="connsiteX3" fmla="*/ 3261815 w 7751928"/>
              <a:gd name="connsiteY3" fmla="*/ 760136 h 2739061"/>
              <a:gd name="connsiteX4" fmla="*/ 7751928 w 7751928"/>
              <a:gd name="connsiteY4" fmla="*/ 691897 h 273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1928" h="2739061">
                <a:moveTo>
                  <a:pt x="0" y="2739061"/>
                </a:moveTo>
                <a:cubicBezTo>
                  <a:pt x="358253" y="1591512"/>
                  <a:pt x="716507" y="443963"/>
                  <a:pt x="1023582" y="91396"/>
                </a:cubicBezTo>
                <a:cubicBezTo>
                  <a:pt x="1330657" y="-261171"/>
                  <a:pt x="1469409" y="512201"/>
                  <a:pt x="1842448" y="623658"/>
                </a:cubicBezTo>
                <a:cubicBezTo>
                  <a:pt x="2215487" y="735115"/>
                  <a:pt x="3261815" y="760136"/>
                  <a:pt x="3261815" y="760136"/>
                </a:cubicBezTo>
                <a:lnTo>
                  <a:pt x="7751928" y="691897"/>
                </a:ln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94648"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94648" y="5987020"/>
            <a:ext cx="8763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437882" y="3226194"/>
            <a:ext cx="8229600" cy="2685209"/>
          </a:xfrm>
          <a:custGeom>
            <a:avLst/>
            <a:gdLst>
              <a:gd name="connsiteX0" fmla="*/ 0 w 8229600"/>
              <a:gd name="connsiteY0" fmla="*/ 2685209 h 2685209"/>
              <a:gd name="connsiteX1" fmla="*/ 1455312 w 8229600"/>
              <a:gd name="connsiteY1" fmla="*/ 6403 h 2685209"/>
              <a:gd name="connsiteX2" fmla="*/ 3593205 w 8229600"/>
              <a:gd name="connsiteY2" fmla="*/ 1912476 h 2685209"/>
              <a:gd name="connsiteX3" fmla="*/ 4237149 w 8229600"/>
              <a:gd name="connsiteY3" fmla="*/ 1088229 h 2685209"/>
              <a:gd name="connsiteX4" fmla="*/ 5203064 w 8229600"/>
              <a:gd name="connsiteY4" fmla="*/ 740499 h 2685209"/>
              <a:gd name="connsiteX5" fmla="*/ 8229600 w 8229600"/>
              <a:gd name="connsiteY5" fmla="*/ 598831 h 268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2685209">
                <a:moveTo>
                  <a:pt x="0" y="2685209"/>
                </a:moveTo>
                <a:cubicBezTo>
                  <a:pt x="428222" y="1410200"/>
                  <a:pt x="856445" y="135192"/>
                  <a:pt x="1455312" y="6403"/>
                </a:cubicBezTo>
                <a:cubicBezTo>
                  <a:pt x="2054179" y="-122386"/>
                  <a:pt x="3129566" y="1732172"/>
                  <a:pt x="3593205" y="1912476"/>
                </a:cubicBezTo>
                <a:cubicBezTo>
                  <a:pt x="4056844" y="2092780"/>
                  <a:pt x="3968839" y="1283558"/>
                  <a:pt x="4237149" y="1088229"/>
                </a:cubicBezTo>
                <a:cubicBezTo>
                  <a:pt x="4505459" y="892900"/>
                  <a:pt x="4537656" y="822065"/>
                  <a:pt x="5203064" y="740499"/>
                </a:cubicBezTo>
                <a:cubicBezTo>
                  <a:pt x="5868472" y="658933"/>
                  <a:pt x="7049036" y="628882"/>
                  <a:pt x="8229600" y="598831"/>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74863" y="6019800"/>
            <a:ext cx="657552" cy="369332"/>
          </a:xfrm>
          <a:prstGeom prst="rect">
            <a:avLst/>
          </a:prstGeom>
          <a:noFill/>
        </p:spPr>
        <p:txBody>
          <a:bodyPr wrap="none" rtlCol="0">
            <a:spAutoFit/>
          </a:bodyPr>
          <a:lstStyle/>
          <a:p>
            <a:r>
              <a:rPr lang="en-US" b="1" dirty="0"/>
              <a:t>Time</a:t>
            </a:r>
          </a:p>
        </p:txBody>
      </p:sp>
      <p:sp>
        <p:nvSpPr>
          <p:cNvPr id="15" name="TextBox 14"/>
          <p:cNvSpPr txBox="1"/>
          <p:nvPr/>
        </p:nvSpPr>
        <p:spPr>
          <a:xfrm rot="16200000">
            <a:off x="-578958" y="3103511"/>
            <a:ext cx="1370888" cy="369332"/>
          </a:xfrm>
          <a:prstGeom prst="rect">
            <a:avLst/>
          </a:prstGeom>
          <a:noFill/>
        </p:spPr>
        <p:txBody>
          <a:bodyPr wrap="none" rtlCol="0">
            <a:spAutoFit/>
          </a:bodyPr>
          <a:lstStyle/>
          <a:p>
            <a:r>
              <a:rPr lang="en-US" b="1" dirty="0"/>
              <a:t>PMC Output</a:t>
            </a:r>
          </a:p>
        </p:txBody>
      </p:sp>
      <p:sp>
        <p:nvSpPr>
          <p:cNvPr id="19" name="Freeform 18"/>
          <p:cNvSpPr/>
          <p:nvPr/>
        </p:nvSpPr>
        <p:spPr>
          <a:xfrm>
            <a:off x="420773" y="1610580"/>
            <a:ext cx="8202706" cy="4373361"/>
          </a:xfrm>
          <a:custGeom>
            <a:avLst/>
            <a:gdLst>
              <a:gd name="connsiteX0" fmla="*/ 0 w 8202706"/>
              <a:gd name="connsiteY0" fmla="*/ 4373361 h 4373361"/>
              <a:gd name="connsiteX1" fmla="*/ 1344706 w 8202706"/>
              <a:gd name="connsiteY1" fmla="*/ 3067 h 4373361"/>
              <a:gd name="connsiteX2" fmla="*/ 2554941 w 8202706"/>
              <a:gd name="connsiteY2" fmla="*/ 3647220 h 4373361"/>
              <a:gd name="connsiteX3" fmla="*/ 3496236 w 8202706"/>
              <a:gd name="connsiteY3" fmla="*/ 1603267 h 4373361"/>
              <a:gd name="connsiteX4" fmla="*/ 4625789 w 8202706"/>
              <a:gd name="connsiteY4" fmla="*/ 3176573 h 4373361"/>
              <a:gd name="connsiteX5" fmla="*/ 5782236 w 8202706"/>
              <a:gd name="connsiteY5" fmla="*/ 2719373 h 4373361"/>
              <a:gd name="connsiteX6" fmla="*/ 7046259 w 8202706"/>
              <a:gd name="connsiteY6" fmla="*/ 2423538 h 4373361"/>
              <a:gd name="connsiteX7" fmla="*/ 8202706 w 8202706"/>
              <a:gd name="connsiteY7" fmla="*/ 2302514 h 437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06" h="4373361">
                <a:moveTo>
                  <a:pt x="0" y="4373361"/>
                </a:moveTo>
                <a:cubicBezTo>
                  <a:pt x="459441" y="2248725"/>
                  <a:pt x="918883" y="124090"/>
                  <a:pt x="1344706" y="3067"/>
                </a:cubicBezTo>
                <a:cubicBezTo>
                  <a:pt x="1770530" y="-117957"/>
                  <a:pt x="2196353" y="3380520"/>
                  <a:pt x="2554941" y="3647220"/>
                </a:cubicBezTo>
                <a:cubicBezTo>
                  <a:pt x="2913529" y="3913920"/>
                  <a:pt x="3151095" y="1681708"/>
                  <a:pt x="3496236" y="1603267"/>
                </a:cubicBezTo>
                <a:cubicBezTo>
                  <a:pt x="3841377" y="1524826"/>
                  <a:pt x="4244789" y="2990555"/>
                  <a:pt x="4625789" y="3176573"/>
                </a:cubicBezTo>
                <a:cubicBezTo>
                  <a:pt x="5006789" y="3362591"/>
                  <a:pt x="5378824" y="2844879"/>
                  <a:pt x="5782236" y="2719373"/>
                </a:cubicBezTo>
                <a:cubicBezTo>
                  <a:pt x="6185648" y="2593867"/>
                  <a:pt x="6642847" y="2493014"/>
                  <a:pt x="7046259" y="2423538"/>
                </a:cubicBezTo>
                <a:cubicBezTo>
                  <a:pt x="7449671" y="2354062"/>
                  <a:pt x="7826188" y="2328288"/>
                  <a:pt x="8202706" y="2302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8667482" y="1371600"/>
            <a:ext cx="0" cy="2541494"/>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400800" y="2286000"/>
            <a:ext cx="0" cy="1687622"/>
          </a:xfrm>
          <a:prstGeom prst="line">
            <a:avLst/>
          </a:prstGeom>
          <a:ln w="38100">
            <a:solidFill>
              <a:srgbClr val="92D050"/>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4648" y="1610580"/>
            <a:ext cx="8272834"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90860" y="2575550"/>
            <a:ext cx="6009940" cy="0"/>
          </a:xfrm>
          <a:prstGeom prst="straightConnector1">
            <a:avLst/>
          </a:prstGeom>
          <a:ln w="3810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657600" y="2971800"/>
            <a:ext cx="0" cy="941294"/>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69496" y="3023316"/>
            <a:ext cx="3288104" cy="0"/>
          </a:xfrm>
          <a:prstGeom prst="straightConnector1">
            <a:avLst/>
          </a:prstGeom>
          <a:ln w="38100">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2352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Current Performance</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ext uri="{D42A27DB-BD31-4B8C-83A1-F6EECF244321}">
                <p14:modId xmlns:p14="http://schemas.microsoft.com/office/powerpoint/2010/main" val="2225944057"/>
              </p:ext>
            </p:extLst>
          </p:nvPr>
        </p:nvGraphicFramePr>
        <p:xfrm>
          <a:off x="54887" y="1257568"/>
          <a:ext cx="8936713" cy="4846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19818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07533">
                  <a:extLst>
                    <a:ext uri="{9D8B030D-6E8A-4147-A177-3AD203B41FA5}">
                      <a16:colId xmlns:a16="http://schemas.microsoft.com/office/drawing/2014/main" val="20003"/>
                    </a:ext>
                  </a:extLst>
                </a:gridCol>
                <a:gridCol w="1007533">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1007533">
                  <a:extLst>
                    <a:ext uri="{9D8B030D-6E8A-4147-A177-3AD203B41FA5}">
                      <a16:colId xmlns:a16="http://schemas.microsoft.com/office/drawing/2014/main" val="20006"/>
                    </a:ext>
                  </a:extLst>
                </a:gridCol>
                <a:gridCol w="1112039">
                  <a:extLst>
                    <a:ext uri="{9D8B030D-6E8A-4147-A177-3AD203B41FA5}">
                      <a16:colId xmlns:a16="http://schemas.microsoft.com/office/drawing/2014/main" val="20007"/>
                    </a:ext>
                  </a:extLst>
                </a:gridCol>
                <a:gridCol w="903027">
                  <a:extLst>
                    <a:ext uri="{9D8B030D-6E8A-4147-A177-3AD203B41FA5}">
                      <a16:colId xmlns:a16="http://schemas.microsoft.com/office/drawing/2014/main" val="20008"/>
                    </a:ext>
                  </a:extLst>
                </a:gridCol>
              </a:tblGrid>
              <a:tr h="640080">
                <a:tc>
                  <a:txBody>
                    <a:bodyPr/>
                    <a:lstStyle/>
                    <a:p>
                      <a:r>
                        <a:rPr lang="en-US" dirty="0"/>
                        <a:t>Speed</a:t>
                      </a:r>
                    </a:p>
                  </a:txBody>
                  <a:tcPr marL="45720" marR="45720"/>
                </a:tc>
                <a:tc>
                  <a:txBody>
                    <a:bodyPr/>
                    <a:lstStyle/>
                    <a:p>
                      <a:r>
                        <a:rPr lang="en-US" dirty="0"/>
                        <a:t>Scenario</a:t>
                      </a:r>
                    </a:p>
                  </a:txBody>
                  <a:tcPr>
                    <a:lnR w="12700" cap="flat" cmpd="sng" algn="ctr">
                      <a:solidFill>
                        <a:schemeClr val="tx1"/>
                      </a:solidFill>
                      <a:prstDash val="solid"/>
                      <a:round/>
                      <a:headEnd type="none" w="med" len="med"/>
                      <a:tailEnd type="none" w="med" len="med"/>
                    </a:lnR>
                  </a:tcPr>
                </a:tc>
                <a:tc gridSpan="3">
                  <a:txBody>
                    <a:bodyPr/>
                    <a:lstStyle/>
                    <a:p>
                      <a:pPr algn="ctr"/>
                      <a:r>
                        <a:rPr lang="en-US" dirty="0"/>
                        <a:t>Peak Performance</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gridSpan="3">
                  <a:txBody>
                    <a:bodyPr/>
                    <a:lstStyle/>
                    <a:p>
                      <a:pPr algn="ctr"/>
                      <a:r>
                        <a:rPr lang="en-US" dirty="0"/>
                        <a:t>Duration / Range</a:t>
                      </a:r>
                    </a:p>
                  </a:txBody>
                  <a:tcPr/>
                </a:tc>
                <a:tc hMerge="1">
                  <a:txBody>
                    <a:bodyPr/>
                    <a:lstStyle/>
                    <a:p>
                      <a:endParaRPr lang="en-US" dirty="0"/>
                    </a:p>
                  </a:txBody>
                  <a:tcPr/>
                </a:tc>
                <a:tc hMerge="1">
                  <a:txBody>
                    <a:bodyPr/>
                    <a:lstStyle/>
                    <a:p>
                      <a:endParaRPr lang="en-US" dirty="0"/>
                    </a:p>
                  </a:txBody>
                  <a:tcPr/>
                </a:tc>
                <a:tc rowSpan="2">
                  <a:txBody>
                    <a:bodyPr/>
                    <a:lstStyle/>
                    <a:p>
                      <a:r>
                        <a:rPr lang="en-US" dirty="0"/>
                        <a:t>Human Effort</a:t>
                      </a:r>
                    </a:p>
                  </a:txBody>
                  <a:tcPr/>
                </a:tc>
                <a:extLst>
                  <a:ext uri="{0D108BD9-81ED-4DB2-BD59-A6C34878D82A}">
                    <a16:rowId xmlns:a16="http://schemas.microsoft.com/office/drawing/2014/main" val="10000"/>
                  </a:ext>
                </a:extLst>
              </a:tr>
              <a:tr h="281093">
                <a:tc>
                  <a:txBody>
                    <a:bodyPr/>
                    <a:lstStyle/>
                    <a:p>
                      <a:pPr algn="ctr"/>
                      <a:endParaRPr lang="en-US" dirty="0"/>
                    </a:p>
                  </a:txBody>
                  <a:tcPr vert="vert270" anchor="ct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a:t>Target Speed</a:t>
                      </a:r>
                    </a:p>
                  </a:txBody>
                  <a:tcPr>
                    <a:lnL w="12700" cap="flat" cmpd="sng" algn="ctr">
                      <a:solidFill>
                        <a:schemeClr val="tx1"/>
                      </a:solidFill>
                      <a:prstDash val="solid"/>
                      <a:round/>
                      <a:headEnd type="none" w="med" len="med"/>
                      <a:tailEnd type="none" w="med" len="med"/>
                    </a:lnL>
                  </a:tcPr>
                </a:tc>
                <a:tc>
                  <a:txBody>
                    <a:bodyPr/>
                    <a:lstStyle/>
                    <a:p>
                      <a:r>
                        <a:rPr lang="en-US" dirty="0"/>
                        <a:t>Accel-eration</a:t>
                      </a:r>
                    </a:p>
                  </a:txBody>
                  <a:tcPr/>
                </a:tc>
                <a:tc>
                  <a:txBody>
                    <a:bodyPr/>
                    <a:lstStyle/>
                    <a:p>
                      <a:r>
                        <a:rPr lang="en-US" dirty="0"/>
                        <a:t>Max Incline</a:t>
                      </a:r>
                    </a:p>
                  </a:txBody>
                  <a:tcPr/>
                </a:tc>
                <a:tc>
                  <a:txBody>
                    <a:bodyPr/>
                    <a:lstStyle/>
                    <a:p>
                      <a:r>
                        <a:rPr lang="en-US" dirty="0"/>
                        <a:t>Power Use</a:t>
                      </a:r>
                    </a:p>
                  </a:txBody>
                  <a:tcPr/>
                </a:tc>
                <a:tc>
                  <a:txBody>
                    <a:bodyPr/>
                    <a:lstStyle/>
                    <a:p>
                      <a:r>
                        <a:rPr lang="en-US" dirty="0"/>
                        <a:t>Power Spikes</a:t>
                      </a:r>
                    </a:p>
                  </a:txBody>
                  <a:tcPr/>
                </a:tc>
                <a:tc>
                  <a:txBody>
                    <a:bodyPr/>
                    <a:lstStyle/>
                    <a:p>
                      <a:r>
                        <a:rPr lang="en-US" dirty="0"/>
                        <a:t>PMC Efficiency</a:t>
                      </a:r>
                    </a:p>
                  </a:txBody>
                  <a:tcPr/>
                </a:tc>
                <a:tc vMerge="1">
                  <a:txBody>
                    <a:bodyPr/>
                    <a:lstStyle/>
                    <a:p>
                      <a:endParaRPr lang="en-US" dirty="0"/>
                    </a:p>
                  </a:txBody>
                  <a:tcPr/>
                </a:tc>
                <a:extLst>
                  <a:ext uri="{0D108BD9-81ED-4DB2-BD59-A6C34878D82A}">
                    <a16:rowId xmlns:a16="http://schemas.microsoft.com/office/drawing/2014/main" val="10001"/>
                  </a:ext>
                </a:extLst>
              </a:tr>
              <a:tr h="370840">
                <a:tc rowSpan="3">
                  <a:txBody>
                    <a:bodyPr/>
                    <a:lstStyle/>
                    <a:p>
                      <a:pPr algn="ctr"/>
                      <a:r>
                        <a:rPr lang="en-US" dirty="0"/>
                        <a:t>12 mph</a:t>
                      </a:r>
                    </a:p>
                  </a:txBody>
                  <a:tcPr vert="vert270" anchor="ctr">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4</a:t>
                      </a:r>
                    </a:p>
                  </a:txBody>
                  <a:tcPr/>
                </a:tc>
                <a:tc>
                  <a:txBody>
                    <a:bodyPr/>
                    <a:lstStyle/>
                    <a:p>
                      <a:pPr algn="ctr"/>
                      <a:r>
                        <a:rPr lang="en-US" sz="2000" dirty="0"/>
                        <a:t>--</a:t>
                      </a:r>
                    </a:p>
                  </a:txBody>
                  <a:tcPr/>
                </a:tc>
                <a:tc>
                  <a:txBody>
                    <a:bodyPr/>
                    <a:lstStyle/>
                    <a:p>
                      <a:pPr algn="ctr"/>
                      <a:r>
                        <a:rPr lang="en-US" sz="2000" dirty="0"/>
                        <a:t>4</a:t>
                      </a:r>
                    </a:p>
                  </a:txBody>
                  <a:tcPr/>
                </a:tc>
                <a:tc>
                  <a:txBody>
                    <a:bodyPr/>
                    <a:lstStyle/>
                    <a:p>
                      <a:pPr algn="ctr"/>
                      <a:r>
                        <a:rPr lang="en-US" sz="2000" dirty="0"/>
                        <a:t>4</a:t>
                      </a:r>
                    </a:p>
                  </a:txBody>
                  <a:tcPr/>
                </a:tc>
                <a:tc>
                  <a:txBody>
                    <a:bodyPr/>
                    <a:lstStyle/>
                    <a:p>
                      <a:pPr algn="ctr"/>
                      <a:r>
                        <a:rPr lang="en-US" sz="2000" dirty="0"/>
                        <a:t>4</a:t>
                      </a:r>
                    </a:p>
                  </a:txBody>
                  <a:tcPr/>
                </a:tc>
                <a:tc>
                  <a:txBody>
                    <a:bodyPr/>
                    <a:lstStyle/>
                    <a:p>
                      <a:pPr algn="ctr"/>
                      <a:r>
                        <a:rPr lang="en-US" sz="2000" dirty="0"/>
                        <a:t>4</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tcPr>
                </a:tc>
                <a:tc>
                  <a:txBody>
                    <a:bodyPr/>
                    <a:lstStyle/>
                    <a:p>
                      <a:pPr algn="ctr"/>
                      <a:r>
                        <a:rPr lang="en-US" sz="2000" dirty="0"/>
                        <a:t>3</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tc>
                  <a:txBody>
                    <a:bodyPr/>
                    <a:lstStyle/>
                    <a:p>
                      <a:pPr algn="ctr"/>
                      <a:r>
                        <a:rPr lang="en-US" sz="2000" dirty="0"/>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rowSpan="3">
                  <a:txBody>
                    <a:bodyPr/>
                    <a:lstStyle/>
                    <a:p>
                      <a:pPr algn="ctr"/>
                      <a:r>
                        <a:rPr lang="en-US" dirty="0"/>
                        <a:t>20 mph</a:t>
                      </a:r>
                    </a:p>
                  </a:txBody>
                  <a:tcPr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Flat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4</a:t>
                      </a:r>
                    </a:p>
                  </a:txBody>
                  <a:tcPr>
                    <a:lnT w="12700" cap="flat" cmpd="sng" algn="ctr">
                      <a:solidFill>
                        <a:schemeClr val="tx1"/>
                      </a:solidFill>
                      <a:prstDash val="solid"/>
                      <a:round/>
                      <a:headEnd type="none" w="med" len="med"/>
                      <a:tailEnd type="none" w="med" len="med"/>
                    </a:lnT>
                  </a:tcPr>
                </a:tc>
                <a:tc>
                  <a:txBody>
                    <a:bodyPr/>
                    <a:lstStyle/>
                    <a:p>
                      <a:pPr algn="ctr"/>
                      <a:r>
                        <a:rPr lang="en-US" sz="2000" dirty="0"/>
                        <a:t>--</a:t>
                      </a:r>
                    </a:p>
                  </a:txBody>
                  <a:tcPr>
                    <a:lnT w="12700" cap="flat" cmpd="sng" algn="ctr">
                      <a:solidFill>
                        <a:schemeClr val="tx1"/>
                      </a:solidFill>
                      <a:prstDash val="solid"/>
                      <a:round/>
                      <a:headEnd type="none" w="med" len="med"/>
                      <a:tailEnd type="none" w="med" len="med"/>
                    </a:lnT>
                  </a:tcPr>
                </a:tc>
                <a:tc>
                  <a:txBody>
                    <a:bodyPr/>
                    <a:lstStyle/>
                    <a:p>
                      <a:pPr algn="ctr"/>
                      <a:r>
                        <a:rPr lang="en-US" sz="2000" dirty="0"/>
                        <a:t>4</a:t>
                      </a:r>
                    </a:p>
                  </a:txBody>
                  <a:tcPr>
                    <a:lnT w="12700" cap="flat" cmpd="sng" algn="ctr">
                      <a:solidFill>
                        <a:schemeClr val="tx1"/>
                      </a:solidFill>
                      <a:prstDash val="solid"/>
                      <a:round/>
                      <a:headEnd type="none" w="med" len="med"/>
                      <a:tailEnd type="none" w="med" len="med"/>
                    </a:lnT>
                  </a:tcPr>
                </a:tc>
                <a:tc>
                  <a:txBody>
                    <a:bodyPr/>
                    <a:lstStyle/>
                    <a:p>
                      <a:pPr algn="ctr"/>
                      <a:r>
                        <a:rPr lang="en-US" sz="2000" dirty="0"/>
                        <a:t>4</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4</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b="1" dirty="0" err="1"/>
                        <a:t>Flat+Stops</a:t>
                      </a: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tcPr>
                </a:tc>
                <a:tc>
                  <a:txBody>
                    <a:bodyPr/>
                    <a:lstStyle/>
                    <a:p>
                      <a:pPr algn="ctr"/>
                      <a:r>
                        <a:rPr lang="en-US" sz="2000" dirty="0"/>
                        <a:t>3</a:t>
                      </a:r>
                    </a:p>
                  </a:txBody>
                  <a:tcPr/>
                </a:tc>
                <a:tc>
                  <a:txBody>
                    <a:bodyPr/>
                    <a:lstStyle/>
                    <a:p>
                      <a:pPr algn="ctr"/>
                      <a:r>
                        <a:rPr lang="en-US" sz="2000" dirty="0"/>
                        <a:t>--</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tc>
                  <a:txBody>
                    <a:bodyPr/>
                    <a:lstStyle/>
                    <a:p>
                      <a:pPr algn="ctr"/>
                      <a:r>
                        <a:rPr lang="en-US" sz="2000" dirty="0"/>
                        <a:t>3</a:t>
                      </a:r>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r>
                        <a:rPr lang="en-US" b="1" dirty="0"/>
                        <a:t>Hilly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tc>
                  <a:txBody>
                    <a:bodyPr/>
                    <a:lstStyle/>
                    <a:p>
                      <a:pPr algn="ctr"/>
                      <a:r>
                        <a:rPr lang="en-US" sz="2000" dirty="0"/>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rowSpan="3">
                  <a:txBody>
                    <a:bodyPr/>
                    <a:lstStyle/>
                    <a:p>
                      <a:pPr algn="ctr"/>
                      <a:r>
                        <a:rPr lang="en-US" dirty="0"/>
                        <a:t>20 mph + heavy</a:t>
                      </a:r>
                    </a:p>
                  </a:txBody>
                  <a:tcPr vert="vert27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Flat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tc>
                  <a:txBody>
                    <a:bodyPr/>
                    <a:lstStyle/>
                    <a:p>
                      <a:pPr algn="ctr"/>
                      <a:r>
                        <a:rPr lang="en-US" sz="2000" dirty="0"/>
                        <a:t>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Flat+Stops</a:t>
                      </a:r>
                      <a:endParaRPr lang="en-US" b="1" dirty="0"/>
                    </a:p>
                  </a:txBody>
                  <a:tcPr>
                    <a:lnL w="12700" cmpd="sng">
                      <a:noFill/>
                    </a:lnL>
                    <a:lnR w="12700" cap="flat" cmpd="sng" algn="ctr">
                      <a:solidFill>
                        <a:schemeClr val="tx1"/>
                      </a:solidFill>
                      <a:prstDash val="solid"/>
                      <a:round/>
                      <a:headEnd type="none" w="med" len="med"/>
                      <a:tailEnd type="none" w="med" len="med"/>
                    </a:lnR>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1</a:t>
                      </a:r>
                    </a:p>
                  </a:txBody>
                  <a:tcPr/>
                </a:tc>
                <a:tc>
                  <a:txBody>
                    <a:bodyPr/>
                    <a:lstStyle/>
                    <a:p>
                      <a:pPr algn="ctr"/>
                      <a:r>
                        <a:rPr lang="en-US" sz="2000" dirty="0"/>
                        <a:t>3</a:t>
                      </a:r>
                    </a:p>
                  </a:txBody>
                  <a:tcPr/>
                </a:tc>
                <a:extLst>
                  <a:ext uri="{0D108BD9-81ED-4DB2-BD59-A6C34878D82A}">
                    <a16:rowId xmlns:a16="http://schemas.microsoft.com/office/drawing/2014/main" val="10009"/>
                  </a:ext>
                </a:extLst>
              </a:tr>
              <a:tr h="370840">
                <a:tc vMerge="1">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1" dirty="0"/>
                        <a:t>Hilly</a:t>
                      </a:r>
                    </a:p>
                  </a:txBody>
                  <a:tcPr>
                    <a:lnL w="12700" cmpd="sng">
                      <a:noFill/>
                    </a:lnL>
                    <a:lnR w="12700" cap="flat" cmpd="sng" algn="ctr">
                      <a:solidFill>
                        <a:schemeClr val="tx1"/>
                      </a:solidFill>
                      <a:prstDash val="solid"/>
                      <a:round/>
                      <a:headEnd type="none" w="med" len="med"/>
                      <a:tailEnd type="none" w="med" len="med"/>
                    </a:lnR>
                  </a:tcPr>
                </a:tc>
                <a:tc>
                  <a:txBody>
                    <a:bodyPr/>
                    <a:lstStyle/>
                    <a:p>
                      <a:pPr algn="ctr"/>
                      <a:r>
                        <a:rPr lang="en-US" sz="2000" dirty="0"/>
                        <a:t>3</a:t>
                      </a:r>
                    </a:p>
                  </a:txBody>
                  <a:tcPr>
                    <a:lnL w="12700" cap="flat" cmpd="sng" algn="ctr">
                      <a:solidFill>
                        <a:schemeClr val="tx1"/>
                      </a:solidFill>
                      <a:prstDash val="solid"/>
                      <a:round/>
                      <a:headEnd type="none" w="med" len="med"/>
                      <a:tailEnd type="none" w="med" len="med"/>
                    </a:lnL>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2</a:t>
                      </a:r>
                    </a:p>
                  </a:txBody>
                  <a:tcPr/>
                </a:tc>
                <a:tc>
                  <a:txBody>
                    <a:bodyPr/>
                    <a:lstStyle/>
                    <a:p>
                      <a:pPr algn="ctr"/>
                      <a:r>
                        <a:rPr lang="en-US" sz="2000" dirty="0"/>
                        <a:t>1</a:t>
                      </a:r>
                    </a:p>
                  </a:txBody>
                  <a:tcPr/>
                </a:tc>
                <a:tc>
                  <a:txBody>
                    <a:bodyPr/>
                    <a:lstStyle/>
                    <a:p>
                      <a:pPr algn="ctr"/>
                      <a:r>
                        <a:rPr lang="en-US" sz="2000" dirty="0"/>
                        <a:t>2</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818772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err="1">
                <a:latin typeface="Harlow Solid Italic" panose="04030604020F02020D02" pitchFamily="82" charset="0"/>
              </a:rPr>
              <a:t>Risk:</a:t>
            </a:r>
            <a:r>
              <a:rPr lang="en-US" sz="4400" dirty="0" err="1">
                <a:latin typeface="Harlow Solid Italic" panose="04030604020F02020D02" pitchFamily="82" charset="0"/>
              </a:rPr>
              <a:t>Identification</a:t>
            </a:r>
            <a:r>
              <a:rPr lang="en-US" sz="4400" dirty="0">
                <a:latin typeface="Harlow Solid Italic" panose="04030604020F02020D02" pitchFamily="82" charset="0"/>
              </a:rPr>
              <a:t> &amp; Mitigation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81400" y="3810000"/>
            <a:ext cx="3429000" cy="2862322"/>
          </a:xfrm>
          <a:prstGeom prst="rect">
            <a:avLst/>
          </a:prstGeom>
          <a:noFill/>
        </p:spPr>
        <p:txBody>
          <a:bodyPr wrap="square" rtlCol="0">
            <a:spAutoFit/>
          </a:bodyPr>
          <a:lstStyle/>
          <a:p>
            <a:r>
              <a:rPr lang="en-US" dirty="0"/>
              <a:t>This is a bit informal in the way its presented here but sometimes a little bit of candid honesty regarding how something that was a common problem has been overcome can help to . Of course, this is assuming a higher comfort level with the audience which you’ll have to judge for yourself in every presentation you give.</a:t>
            </a:r>
          </a:p>
        </p:txBody>
      </p:sp>
    </p:spTree>
    <p:extLst>
      <p:ext uri="{BB962C8B-B14F-4D97-AF65-F5344CB8AC3E}">
        <p14:creationId xmlns:p14="http://schemas.microsoft.com/office/powerpoint/2010/main" val="140585759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err="1">
                <a:latin typeface="Harlow Solid Italic" panose="04030604020F02020D02" pitchFamily="82" charset="0"/>
              </a:rPr>
              <a:t>Risk:</a:t>
            </a:r>
            <a:r>
              <a:rPr lang="en-US" sz="4400" dirty="0" err="1">
                <a:latin typeface="Harlow Solid Italic" panose="04030604020F02020D02" pitchFamily="82" charset="0"/>
              </a:rPr>
              <a:t>Identification</a:t>
            </a:r>
            <a:r>
              <a:rPr lang="en-US" sz="4400" dirty="0">
                <a:latin typeface="Harlow Solid Italic" panose="04030604020F02020D02" pitchFamily="82" charset="0"/>
              </a:rPr>
              <a:t> &amp; Mitigation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8" name="Table 17"/>
          <p:cNvGraphicFramePr>
            <a:graphicFrameLocks noGrp="1"/>
          </p:cNvGraphicFramePr>
          <p:nvPr>
            <p:extLst>
              <p:ext uri="{D42A27DB-BD31-4B8C-83A1-F6EECF244321}">
                <p14:modId xmlns:p14="http://schemas.microsoft.com/office/powerpoint/2010/main" val="1202170989"/>
              </p:ext>
            </p:extLst>
          </p:nvPr>
        </p:nvGraphicFramePr>
        <p:xfrm>
          <a:off x="89848" y="1447800"/>
          <a:ext cx="8915400" cy="3348990"/>
        </p:xfrm>
        <a:graphic>
          <a:graphicData uri="http://schemas.openxmlformats.org/drawingml/2006/table">
            <a:tbl>
              <a:tblPr/>
              <a:tblGrid>
                <a:gridCol w="1980460">
                  <a:extLst>
                    <a:ext uri="{9D8B030D-6E8A-4147-A177-3AD203B41FA5}">
                      <a16:colId xmlns:a16="http://schemas.microsoft.com/office/drawing/2014/main" val="20000"/>
                    </a:ext>
                  </a:extLst>
                </a:gridCol>
                <a:gridCol w="3094050">
                  <a:extLst>
                    <a:ext uri="{9D8B030D-6E8A-4147-A177-3AD203B41FA5}">
                      <a16:colId xmlns:a16="http://schemas.microsoft.com/office/drawing/2014/main" val="20001"/>
                    </a:ext>
                  </a:extLst>
                </a:gridCol>
                <a:gridCol w="1409416">
                  <a:extLst>
                    <a:ext uri="{9D8B030D-6E8A-4147-A177-3AD203B41FA5}">
                      <a16:colId xmlns:a16="http://schemas.microsoft.com/office/drawing/2014/main" val="20002"/>
                    </a:ext>
                  </a:extLst>
                </a:gridCol>
                <a:gridCol w="1532441">
                  <a:extLst>
                    <a:ext uri="{9D8B030D-6E8A-4147-A177-3AD203B41FA5}">
                      <a16:colId xmlns:a16="http://schemas.microsoft.com/office/drawing/2014/main" val="20003"/>
                    </a:ext>
                  </a:extLst>
                </a:gridCol>
                <a:gridCol w="899033">
                  <a:extLst>
                    <a:ext uri="{9D8B030D-6E8A-4147-A177-3AD203B41FA5}">
                      <a16:colId xmlns:a16="http://schemas.microsoft.com/office/drawing/2014/main" val="20004"/>
                    </a:ext>
                  </a:extLst>
                </a:gridCol>
              </a:tblGrid>
              <a:tr h="190500">
                <a:tc>
                  <a:txBody>
                    <a:bodyPr/>
                    <a:lstStyle/>
                    <a:p>
                      <a:pPr algn="l" fontAlgn="b"/>
                      <a:r>
                        <a:rPr lang="en-US" sz="2400" b="1" i="0" u="none" strike="noStrike" dirty="0">
                          <a:solidFill>
                            <a:srgbClr val="000000"/>
                          </a:solidFill>
                          <a:effectLst/>
                          <a:latin typeface="Calibri"/>
                        </a:rPr>
                        <a:t>Failure Effects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Possible Causes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Severity</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Likelihood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RPN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rowSpan="2">
                  <a:txBody>
                    <a:bodyPr/>
                    <a:lstStyle/>
                    <a:p>
                      <a:pPr algn="l" fontAlgn="b"/>
                      <a:r>
                        <a:rPr lang="en-US" sz="2400" b="0" i="0" u="none" strike="noStrike" dirty="0">
                          <a:solidFill>
                            <a:srgbClr val="000000"/>
                          </a:solidFill>
                          <a:effectLst/>
                          <a:latin typeface="Calibri"/>
                        </a:rPr>
                        <a:t>Impulse </a:t>
                      </a:r>
                      <a:r>
                        <a:rPr lang="en-US" sz="2400" b="0" i="0" u="none" strike="noStrike" dirty="0" err="1">
                          <a:solidFill>
                            <a:srgbClr val="000000"/>
                          </a:solidFill>
                          <a:effectLst/>
                          <a:latin typeface="Calibri"/>
                        </a:rPr>
                        <a:t>Overactions</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a:rPr>
                        <a:t>PMC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Motor controller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90500">
                <a:tc rowSpan="3">
                  <a:txBody>
                    <a:bodyPr/>
                    <a:lstStyle/>
                    <a:p>
                      <a:pPr algn="l" fontAlgn="b"/>
                      <a:r>
                        <a:rPr lang="en-US" sz="2400" b="0" i="0" u="none" strike="noStrike" dirty="0">
                          <a:solidFill>
                            <a:srgbClr val="000000"/>
                          </a:solidFill>
                          <a:effectLst/>
                          <a:latin typeface="Calibri"/>
                        </a:rPr>
                        <a:t>Continual “Jerky” Overreactions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Sensor misaligned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Sensor filter not rejecting noise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Calibri"/>
                        </a:rPr>
                        <a:t>Demand Algorithm overcompensating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5495549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err="1">
                <a:latin typeface="Harlow Solid Italic" panose="04030604020F02020D02" pitchFamily="82" charset="0"/>
              </a:rPr>
              <a:t>Risk:</a:t>
            </a:r>
            <a:r>
              <a:rPr lang="en-US" sz="4400" dirty="0" err="1">
                <a:latin typeface="Harlow Solid Italic" panose="04030604020F02020D02" pitchFamily="82" charset="0"/>
              </a:rPr>
              <a:t>Identification</a:t>
            </a:r>
            <a:r>
              <a:rPr lang="en-US" sz="4400" dirty="0">
                <a:latin typeface="Harlow Solid Italic" panose="04030604020F02020D02" pitchFamily="82" charset="0"/>
              </a:rPr>
              <a:t> &amp; Mitigation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8" name="Table 17"/>
          <p:cNvGraphicFramePr>
            <a:graphicFrameLocks noGrp="1"/>
          </p:cNvGraphicFramePr>
          <p:nvPr>
            <p:extLst>
              <p:ext uri="{D42A27DB-BD31-4B8C-83A1-F6EECF244321}">
                <p14:modId xmlns:p14="http://schemas.microsoft.com/office/powerpoint/2010/main" val="2298975431"/>
              </p:ext>
            </p:extLst>
          </p:nvPr>
        </p:nvGraphicFramePr>
        <p:xfrm>
          <a:off x="89848" y="1447800"/>
          <a:ext cx="8915400" cy="3348990"/>
        </p:xfrm>
        <a:graphic>
          <a:graphicData uri="http://schemas.openxmlformats.org/drawingml/2006/table">
            <a:tbl>
              <a:tblPr/>
              <a:tblGrid>
                <a:gridCol w="1980460">
                  <a:extLst>
                    <a:ext uri="{9D8B030D-6E8A-4147-A177-3AD203B41FA5}">
                      <a16:colId xmlns:a16="http://schemas.microsoft.com/office/drawing/2014/main" val="20000"/>
                    </a:ext>
                  </a:extLst>
                </a:gridCol>
                <a:gridCol w="3094050">
                  <a:extLst>
                    <a:ext uri="{9D8B030D-6E8A-4147-A177-3AD203B41FA5}">
                      <a16:colId xmlns:a16="http://schemas.microsoft.com/office/drawing/2014/main" val="20001"/>
                    </a:ext>
                  </a:extLst>
                </a:gridCol>
                <a:gridCol w="1409416">
                  <a:extLst>
                    <a:ext uri="{9D8B030D-6E8A-4147-A177-3AD203B41FA5}">
                      <a16:colId xmlns:a16="http://schemas.microsoft.com/office/drawing/2014/main" val="20002"/>
                    </a:ext>
                  </a:extLst>
                </a:gridCol>
                <a:gridCol w="1532441">
                  <a:extLst>
                    <a:ext uri="{9D8B030D-6E8A-4147-A177-3AD203B41FA5}">
                      <a16:colId xmlns:a16="http://schemas.microsoft.com/office/drawing/2014/main" val="20003"/>
                    </a:ext>
                  </a:extLst>
                </a:gridCol>
                <a:gridCol w="899033">
                  <a:extLst>
                    <a:ext uri="{9D8B030D-6E8A-4147-A177-3AD203B41FA5}">
                      <a16:colId xmlns:a16="http://schemas.microsoft.com/office/drawing/2014/main" val="20004"/>
                    </a:ext>
                  </a:extLst>
                </a:gridCol>
              </a:tblGrid>
              <a:tr h="190500">
                <a:tc>
                  <a:txBody>
                    <a:bodyPr/>
                    <a:lstStyle/>
                    <a:p>
                      <a:pPr algn="l" fontAlgn="b"/>
                      <a:r>
                        <a:rPr lang="en-US" sz="2400" b="1" i="0" u="none" strike="noStrike" dirty="0">
                          <a:solidFill>
                            <a:srgbClr val="000000"/>
                          </a:solidFill>
                          <a:effectLst/>
                          <a:latin typeface="Calibri"/>
                        </a:rPr>
                        <a:t>Failure Effects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Possible Causes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Severity</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Likelihood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RPN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rowSpan="2">
                  <a:txBody>
                    <a:bodyPr/>
                    <a:lstStyle/>
                    <a:p>
                      <a:pPr algn="l" fontAlgn="b"/>
                      <a:r>
                        <a:rPr lang="en-US" sz="2400" b="0" i="0" u="none" strike="noStrike" dirty="0">
                          <a:solidFill>
                            <a:srgbClr val="000000"/>
                          </a:solidFill>
                          <a:effectLst/>
                          <a:latin typeface="Calibri"/>
                        </a:rPr>
                        <a:t>Impulse </a:t>
                      </a:r>
                      <a:r>
                        <a:rPr lang="en-US" sz="2400" b="0" i="0" u="none" strike="noStrike" dirty="0" err="1">
                          <a:solidFill>
                            <a:srgbClr val="000000"/>
                          </a:solidFill>
                          <a:effectLst/>
                          <a:latin typeface="Calibri"/>
                        </a:rPr>
                        <a:t>Overactions</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a:rPr>
                        <a:t>PMC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Motor controller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90500">
                <a:tc rowSpan="3">
                  <a:txBody>
                    <a:bodyPr/>
                    <a:lstStyle/>
                    <a:p>
                      <a:pPr algn="l" fontAlgn="b"/>
                      <a:r>
                        <a:rPr lang="en-US" sz="2400" b="0" i="0" u="none" strike="noStrike" dirty="0">
                          <a:solidFill>
                            <a:srgbClr val="000000"/>
                          </a:solidFill>
                          <a:effectLst/>
                          <a:latin typeface="Calibri"/>
                        </a:rPr>
                        <a:t>Continual “Jerky” Overreactions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Sensor misaligned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Sensor filter not rejecting noise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Calibri"/>
                        </a:rPr>
                        <a:t>Demand Algorithm overcompensating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 name="Oval 2"/>
          <p:cNvSpPr/>
          <p:nvPr/>
        </p:nvSpPr>
        <p:spPr>
          <a:xfrm>
            <a:off x="0" y="1549758"/>
            <a:ext cx="1828800" cy="12696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60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a:p>
            <a:pPr marL="285750" indent="-285750">
              <a:buFont typeface="Arial" panose="020B0604020202020204" pitchFamily="34" charset="0"/>
              <a:buChar char="•"/>
            </a:pPr>
            <a:r>
              <a:rPr lang="en-US" sz="2400" dirty="0"/>
              <a:t>Safe</a:t>
            </a:r>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03376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err="1">
                <a:latin typeface="Harlow Solid Italic" panose="04030604020F02020D02" pitchFamily="82" charset="0"/>
              </a:rPr>
              <a:t>Risk:</a:t>
            </a:r>
            <a:r>
              <a:rPr lang="en-US" sz="4400" dirty="0" err="1">
                <a:latin typeface="Harlow Solid Italic" panose="04030604020F02020D02" pitchFamily="82" charset="0"/>
              </a:rPr>
              <a:t>Identification</a:t>
            </a:r>
            <a:r>
              <a:rPr lang="en-US" sz="4400" dirty="0">
                <a:latin typeface="Harlow Solid Italic" panose="04030604020F02020D02" pitchFamily="82" charset="0"/>
              </a:rPr>
              <a:t> &amp; Mitigation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8" name="Table 17"/>
          <p:cNvGraphicFramePr>
            <a:graphicFrameLocks noGrp="1"/>
          </p:cNvGraphicFramePr>
          <p:nvPr>
            <p:extLst>
              <p:ext uri="{D42A27DB-BD31-4B8C-83A1-F6EECF244321}">
                <p14:modId xmlns:p14="http://schemas.microsoft.com/office/powerpoint/2010/main" val="2427441917"/>
              </p:ext>
            </p:extLst>
          </p:nvPr>
        </p:nvGraphicFramePr>
        <p:xfrm>
          <a:off x="89848" y="1447800"/>
          <a:ext cx="8915400" cy="3348990"/>
        </p:xfrm>
        <a:graphic>
          <a:graphicData uri="http://schemas.openxmlformats.org/drawingml/2006/table">
            <a:tbl>
              <a:tblPr/>
              <a:tblGrid>
                <a:gridCol w="1980460">
                  <a:extLst>
                    <a:ext uri="{9D8B030D-6E8A-4147-A177-3AD203B41FA5}">
                      <a16:colId xmlns:a16="http://schemas.microsoft.com/office/drawing/2014/main" val="20000"/>
                    </a:ext>
                  </a:extLst>
                </a:gridCol>
                <a:gridCol w="3094050">
                  <a:extLst>
                    <a:ext uri="{9D8B030D-6E8A-4147-A177-3AD203B41FA5}">
                      <a16:colId xmlns:a16="http://schemas.microsoft.com/office/drawing/2014/main" val="20001"/>
                    </a:ext>
                  </a:extLst>
                </a:gridCol>
                <a:gridCol w="1409416">
                  <a:extLst>
                    <a:ext uri="{9D8B030D-6E8A-4147-A177-3AD203B41FA5}">
                      <a16:colId xmlns:a16="http://schemas.microsoft.com/office/drawing/2014/main" val="20002"/>
                    </a:ext>
                  </a:extLst>
                </a:gridCol>
                <a:gridCol w="1532441">
                  <a:extLst>
                    <a:ext uri="{9D8B030D-6E8A-4147-A177-3AD203B41FA5}">
                      <a16:colId xmlns:a16="http://schemas.microsoft.com/office/drawing/2014/main" val="20003"/>
                    </a:ext>
                  </a:extLst>
                </a:gridCol>
                <a:gridCol w="899033">
                  <a:extLst>
                    <a:ext uri="{9D8B030D-6E8A-4147-A177-3AD203B41FA5}">
                      <a16:colId xmlns:a16="http://schemas.microsoft.com/office/drawing/2014/main" val="20004"/>
                    </a:ext>
                  </a:extLst>
                </a:gridCol>
              </a:tblGrid>
              <a:tr h="190500">
                <a:tc>
                  <a:txBody>
                    <a:bodyPr/>
                    <a:lstStyle/>
                    <a:p>
                      <a:pPr algn="l" fontAlgn="b"/>
                      <a:r>
                        <a:rPr lang="en-US" sz="2400" b="1" i="0" u="none" strike="noStrike" dirty="0">
                          <a:solidFill>
                            <a:srgbClr val="000000"/>
                          </a:solidFill>
                          <a:effectLst/>
                          <a:latin typeface="Calibri"/>
                        </a:rPr>
                        <a:t>Failure Effects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Possible Causes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Severity</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Likelihood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RPN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rowSpan="2">
                  <a:txBody>
                    <a:bodyPr/>
                    <a:lstStyle/>
                    <a:p>
                      <a:pPr algn="l" fontAlgn="b"/>
                      <a:r>
                        <a:rPr lang="en-US" sz="2400" b="0" i="0" u="none" strike="noStrike" dirty="0">
                          <a:solidFill>
                            <a:srgbClr val="000000"/>
                          </a:solidFill>
                          <a:effectLst/>
                          <a:latin typeface="Calibri"/>
                        </a:rPr>
                        <a:t>Impulse </a:t>
                      </a:r>
                      <a:r>
                        <a:rPr lang="en-US" sz="2400" b="0" i="0" u="none" strike="noStrike" dirty="0" err="1">
                          <a:solidFill>
                            <a:srgbClr val="000000"/>
                          </a:solidFill>
                          <a:effectLst/>
                          <a:latin typeface="Calibri"/>
                        </a:rPr>
                        <a:t>Overactions</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a:rPr>
                        <a:t>PMC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Motor controller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90500">
                <a:tc rowSpan="3">
                  <a:txBody>
                    <a:bodyPr/>
                    <a:lstStyle/>
                    <a:p>
                      <a:pPr algn="l" fontAlgn="b"/>
                      <a:r>
                        <a:rPr lang="en-US" sz="2400" b="0" i="0" u="none" strike="noStrike" dirty="0">
                          <a:solidFill>
                            <a:srgbClr val="000000"/>
                          </a:solidFill>
                          <a:effectLst/>
                          <a:latin typeface="Calibri"/>
                        </a:rPr>
                        <a:t>Continual “Jerky” Overreactions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Sensor misaligned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Sensor filter not rejecting noise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Calibri"/>
                        </a:rPr>
                        <a:t>Demand Algorithm overcompensating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 name="Oval 2"/>
          <p:cNvSpPr/>
          <p:nvPr/>
        </p:nvSpPr>
        <p:spPr>
          <a:xfrm>
            <a:off x="0" y="2477036"/>
            <a:ext cx="2057400" cy="201876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8164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err="1">
                <a:latin typeface="Harlow Solid Italic" panose="04030604020F02020D02" pitchFamily="82" charset="0"/>
              </a:rPr>
              <a:t>Risk:</a:t>
            </a:r>
            <a:r>
              <a:rPr lang="en-US" sz="4400" dirty="0" err="1">
                <a:latin typeface="Harlow Solid Italic" panose="04030604020F02020D02" pitchFamily="82" charset="0"/>
              </a:rPr>
              <a:t>Identification</a:t>
            </a:r>
            <a:r>
              <a:rPr lang="en-US" sz="4400" dirty="0">
                <a:latin typeface="Harlow Solid Italic" panose="04030604020F02020D02" pitchFamily="82" charset="0"/>
              </a:rPr>
              <a:t> &amp; Mitigation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81400" y="3810000"/>
            <a:ext cx="3429000" cy="2862322"/>
          </a:xfrm>
          <a:prstGeom prst="rect">
            <a:avLst/>
          </a:prstGeom>
          <a:noFill/>
        </p:spPr>
        <p:txBody>
          <a:bodyPr wrap="square" rtlCol="0">
            <a:spAutoFit/>
          </a:bodyPr>
          <a:lstStyle/>
          <a:p>
            <a:r>
              <a:rPr lang="en-US" dirty="0"/>
              <a:t>This is a bit informal in the way its presented here but sometimes a little bit of candid honesty regarding how something that was a common problem has been overcome can help to . Of course, this is assuming a higher comfort level with the audience which you’ll have to judge for yourself in every presentation you give.</a:t>
            </a:r>
          </a:p>
        </p:txBody>
      </p:sp>
      <p:graphicFrame>
        <p:nvGraphicFramePr>
          <p:cNvPr id="18" name="Table 17"/>
          <p:cNvGraphicFramePr>
            <a:graphicFrameLocks noGrp="1"/>
          </p:cNvGraphicFramePr>
          <p:nvPr>
            <p:extLst>
              <p:ext uri="{D42A27DB-BD31-4B8C-83A1-F6EECF244321}">
                <p14:modId xmlns:p14="http://schemas.microsoft.com/office/powerpoint/2010/main" val="3775017576"/>
              </p:ext>
            </p:extLst>
          </p:nvPr>
        </p:nvGraphicFramePr>
        <p:xfrm>
          <a:off x="89848" y="1447800"/>
          <a:ext cx="8915400" cy="3348990"/>
        </p:xfrm>
        <a:graphic>
          <a:graphicData uri="http://schemas.openxmlformats.org/drawingml/2006/table">
            <a:tbl>
              <a:tblPr/>
              <a:tblGrid>
                <a:gridCol w="1980460">
                  <a:extLst>
                    <a:ext uri="{9D8B030D-6E8A-4147-A177-3AD203B41FA5}">
                      <a16:colId xmlns:a16="http://schemas.microsoft.com/office/drawing/2014/main" val="20000"/>
                    </a:ext>
                  </a:extLst>
                </a:gridCol>
                <a:gridCol w="3094050">
                  <a:extLst>
                    <a:ext uri="{9D8B030D-6E8A-4147-A177-3AD203B41FA5}">
                      <a16:colId xmlns:a16="http://schemas.microsoft.com/office/drawing/2014/main" val="20001"/>
                    </a:ext>
                  </a:extLst>
                </a:gridCol>
                <a:gridCol w="1409416">
                  <a:extLst>
                    <a:ext uri="{9D8B030D-6E8A-4147-A177-3AD203B41FA5}">
                      <a16:colId xmlns:a16="http://schemas.microsoft.com/office/drawing/2014/main" val="20002"/>
                    </a:ext>
                  </a:extLst>
                </a:gridCol>
                <a:gridCol w="1532441">
                  <a:extLst>
                    <a:ext uri="{9D8B030D-6E8A-4147-A177-3AD203B41FA5}">
                      <a16:colId xmlns:a16="http://schemas.microsoft.com/office/drawing/2014/main" val="20003"/>
                    </a:ext>
                  </a:extLst>
                </a:gridCol>
                <a:gridCol w="899033">
                  <a:extLst>
                    <a:ext uri="{9D8B030D-6E8A-4147-A177-3AD203B41FA5}">
                      <a16:colId xmlns:a16="http://schemas.microsoft.com/office/drawing/2014/main" val="20004"/>
                    </a:ext>
                  </a:extLst>
                </a:gridCol>
              </a:tblGrid>
              <a:tr h="190500">
                <a:tc>
                  <a:txBody>
                    <a:bodyPr/>
                    <a:lstStyle/>
                    <a:p>
                      <a:pPr algn="l" fontAlgn="b"/>
                      <a:r>
                        <a:rPr lang="en-US" sz="2400" b="1" i="0" u="none" strike="noStrike" dirty="0">
                          <a:solidFill>
                            <a:srgbClr val="000000"/>
                          </a:solidFill>
                          <a:effectLst/>
                          <a:latin typeface="Calibri"/>
                        </a:rPr>
                        <a:t>Failure Effects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Possible Causes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Severity</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Likelihood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RPN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rowSpan="2">
                  <a:txBody>
                    <a:bodyPr/>
                    <a:lstStyle/>
                    <a:p>
                      <a:pPr algn="l" fontAlgn="b"/>
                      <a:r>
                        <a:rPr lang="en-US" sz="2400" b="0" i="0" u="none" strike="noStrike" dirty="0">
                          <a:solidFill>
                            <a:srgbClr val="000000"/>
                          </a:solidFill>
                          <a:effectLst/>
                          <a:latin typeface="Calibri"/>
                        </a:rPr>
                        <a:t>Impulse </a:t>
                      </a:r>
                      <a:r>
                        <a:rPr lang="en-US" sz="2400" b="0" i="0" u="none" strike="noStrike" dirty="0" err="1">
                          <a:solidFill>
                            <a:srgbClr val="000000"/>
                          </a:solidFill>
                          <a:effectLst/>
                          <a:latin typeface="Calibri"/>
                        </a:rPr>
                        <a:t>Overactions</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a:rPr>
                        <a:t>PMC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Motor controller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90500">
                <a:tc rowSpan="3">
                  <a:txBody>
                    <a:bodyPr/>
                    <a:lstStyle/>
                    <a:p>
                      <a:pPr algn="l" fontAlgn="b"/>
                      <a:r>
                        <a:rPr lang="en-US" sz="2400" b="0" i="0" u="none" strike="noStrike" dirty="0">
                          <a:solidFill>
                            <a:srgbClr val="000000"/>
                          </a:solidFill>
                          <a:effectLst/>
                          <a:latin typeface="Calibri"/>
                        </a:rPr>
                        <a:t>Continual “Jerky” Overreactions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Sensor misaligned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Sensor filter not rejecting noise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Calibri"/>
                        </a:rPr>
                        <a:t>Demand Algorithm overcompensating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56517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err="1">
                <a:latin typeface="Harlow Solid Italic" panose="04030604020F02020D02" pitchFamily="82" charset="0"/>
              </a:rPr>
              <a:t>Risk:</a:t>
            </a:r>
            <a:r>
              <a:rPr lang="en-US" sz="4400" dirty="0" err="1">
                <a:latin typeface="Harlow Solid Italic" panose="04030604020F02020D02" pitchFamily="82" charset="0"/>
              </a:rPr>
              <a:t>Identification</a:t>
            </a:r>
            <a:r>
              <a:rPr lang="en-US" sz="4400" dirty="0">
                <a:latin typeface="Harlow Solid Italic" panose="04030604020F02020D02" pitchFamily="82" charset="0"/>
              </a:rPr>
              <a:t> &amp; Mitigation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8" name="Table 17"/>
          <p:cNvGraphicFramePr>
            <a:graphicFrameLocks noGrp="1"/>
          </p:cNvGraphicFramePr>
          <p:nvPr>
            <p:extLst>
              <p:ext uri="{D42A27DB-BD31-4B8C-83A1-F6EECF244321}">
                <p14:modId xmlns:p14="http://schemas.microsoft.com/office/powerpoint/2010/main" val="1856929728"/>
              </p:ext>
            </p:extLst>
          </p:nvPr>
        </p:nvGraphicFramePr>
        <p:xfrm>
          <a:off x="89848" y="1447800"/>
          <a:ext cx="8915400" cy="3348990"/>
        </p:xfrm>
        <a:graphic>
          <a:graphicData uri="http://schemas.openxmlformats.org/drawingml/2006/table">
            <a:tbl>
              <a:tblPr/>
              <a:tblGrid>
                <a:gridCol w="1980460">
                  <a:extLst>
                    <a:ext uri="{9D8B030D-6E8A-4147-A177-3AD203B41FA5}">
                      <a16:colId xmlns:a16="http://schemas.microsoft.com/office/drawing/2014/main" val="20000"/>
                    </a:ext>
                  </a:extLst>
                </a:gridCol>
                <a:gridCol w="3094050">
                  <a:extLst>
                    <a:ext uri="{9D8B030D-6E8A-4147-A177-3AD203B41FA5}">
                      <a16:colId xmlns:a16="http://schemas.microsoft.com/office/drawing/2014/main" val="20001"/>
                    </a:ext>
                  </a:extLst>
                </a:gridCol>
                <a:gridCol w="1409416">
                  <a:extLst>
                    <a:ext uri="{9D8B030D-6E8A-4147-A177-3AD203B41FA5}">
                      <a16:colId xmlns:a16="http://schemas.microsoft.com/office/drawing/2014/main" val="20002"/>
                    </a:ext>
                  </a:extLst>
                </a:gridCol>
                <a:gridCol w="1532441">
                  <a:extLst>
                    <a:ext uri="{9D8B030D-6E8A-4147-A177-3AD203B41FA5}">
                      <a16:colId xmlns:a16="http://schemas.microsoft.com/office/drawing/2014/main" val="20003"/>
                    </a:ext>
                  </a:extLst>
                </a:gridCol>
                <a:gridCol w="899033">
                  <a:extLst>
                    <a:ext uri="{9D8B030D-6E8A-4147-A177-3AD203B41FA5}">
                      <a16:colId xmlns:a16="http://schemas.microsoft.com/office/drawing/2014/main" val="20004"/>
                    </a:ext>
                  </a:extLst>
                </a:gridCol>
              </a:tblGrid>
              <a:tr h="190500">
                <a:tc>
                  <a:txBody>
                    <a:bodyPr/>
                    <a:lstStyle/>
                    <a:p>
                      <a:pPr algn="l" fontAlgn="b"/>
                      <a:r>
                        <a:rPr lang="en-US" sz="2400" b="1" i="0" u="none" strike="noStrike" dirty="0">
                          <a:solidFill>
                            <a:srgbClr val="000000"/>
                          </a:solidFill>
                          <a:effectLst/>
                          <a:latin typeface="Calibri"/>
                        </a:rPr>
                        <a:t>Failure Effects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Possible Causes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Severity</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Likelihood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RPN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rowSpan="2">
                  <a:txBody>
                    <a:bodyPr/>
                    <a:lstStyle/>
                    <a:p>
                      <a:pPr algn="l" fontAlgn="b"/>
                      <a:r>
                        <a:rPr lang="en-US" sz="2400" b="0" i="0" u="none" strike="noStrike" dirty="0">
                          <a:solidFill>
                            <a:srgbClr val="000000"/>
                          </a:solidFill>
                          <a:effectLst/>
                          <a:latin typeface="Calibri"/>
                        </a:rPr>
                        <a:t>Impulse </a:t>
                      </a:r>
                      <a:r>
                        <a:rPr lang="en-US" sz="2400" b="0" i="0" u="none" strike="noStrike" dirty="0" err="1">
                          <a:solidFill>
                            <a:srgbClr val="000000"/>
                          </a:solidFill>
                          <a:effectLst/>
                          <a:latin typeface="Calibri"/>
                        </a:rPr>
                        <a:t>Overactions</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a:rPr>
                        <a:t>PMC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Motor controller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190500">
                <a:tc rowSpan="3">
                  <a:txBody>
                    <a:bodyPr/>
                    <a:lstStyle/>
                    <a:p>
                      <a:pPr algn="l" fontAlgn="b"/>
                      <a:r>
                        <a:rPr lang="en-US" sz="2400" b="0" i="0" u="none" strike="noStrike" dirty="0">
                          <a:solidFill>
                            <a:srgbClr val="000000"/>
                          </a:solidFill>
                          <a:effectLst/>
                          <a:latin typeface="Calibri"/>
                        </a:rPr>
                        <a:t>Continual “Jerky” Overreactions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Sensor misaligned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Sensor filter not rejecting noise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Calibri"/>
                        </a:rPr>
                        <a:t>Demand Algorithm overcompensating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627788790"/>
              </p:ext>
            </p:extLst>
          </p:nvPr>
        </p:nvGraphicFramePr>
        <p:xfrm>
          <a:off x="5867400" y="5105400"/>
          <a:ext cx="2703394" cy="1419225"/>
        </p:xfrm>
        <a:graphic>
          <a:graphicData uri="http://schemas.openxmlformats.org/drawingml/2006/table">
            <a:tbl>
              <a:tblPr/>
              <a:tblGrid>
                <a:gridCol w="2257625">
                  <a:extLst>
                    <a:ext uri="{9D8B030D-6E8A-4147-A177-3AD203B41FA5}">
                      <a16:colId xmlns:a16="http://schemas.microsoft.com/office/drawing/2014/main" val="20000"/>
                    </a:ext>
                  </a:extLst>
                </a:gridCol>
                <a:gridCol w="445769">
                  <a:extLst>
                    <a:ext uri="{9D8B030D-6E8A-4147-A177-3AD203B41FA5}">
                      <a16:colId xmlns:a16="http://schemas.microsoft.com/office/drawing/2014/main" val="20001"/>
                    </a:ext>
                  </a:extLst>
                </a:gridCol>
              </a:tblGrid>
              <a:tr h="190500">
                <a:tc>
                  <a:txBody>
                    <a:bodyPr/>
                    <a:lstStyle/>
                    <a:p>
                      <a:pPr algn="r" fontAlgn="b"/>
                      <a:r>
                        <a:rPr lang="en-US" sz="1800" b="0" i="0" u="none" strike="noStrike" dirty="0">
                          <a:solidFill>
                            <a:srgbClr val="000000"/>
                          </a:solidFill>
                          <a:effectLst/>
                          <a:latin typeface="Calibri"/>
                        </a:rPr>
                        <a:t>High Risk</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FF0000"/>
                    </a:solidFill>
                  </a:tcPr>
                </a:tc>
                <a:extLst>
                  <a:ext uri="{0D108BD9-81ED-4DB2-BD59-A6C34878D82A}">
                    <a16:rowId xmlns:a16="http://schemas.microsoft.com/office/drawing/2014/main" val="10000"/>
                  </a:ext>
                </a:extLst>
              </a:tr>
              <a:tr h="190500">
                <a:tc>
                  <a:txBody>
                    <a:bodyPr/>
                    <a:lstStyle/>
                    <a:p>
                      <a:pPr algn="r" fontAlgn="b"/>
                      <a:r>
                        <a:rPr lang="en-US" sz="1800" b="0" i="0" u="none" strike="noStrike" dirty="0">
                          <a:solidFill>
                            <a:srgbClr val="000000"/>
                          </a:solidFill>
                          <a:effectLst/>
                          <a:latin typeface="Calibri"/>
                        </a:rPr>
                        <a:t>Medium High Risk</a:t>
                      </a:r>
                    </a:p>
                  </a:txBody>
                  <a:tcPr marL="9525" marR="9525" marT="9525" marB="0" anchor="b">
                    <a:lnL>
                      <a:noFill/>
                    </a:lnL>
                    <a:lnR>
                      <a:noFill/>
                    </a:lnR>
                    <a:lnT>
                      <a:noFill/>
                    </a:lnT>
                    <a:lnB>
                      <a:noFill/>
                    </a:lnB>
                    <a:noFill/>
                  </a:tcPr>
                </a:tc>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C000"/>
                    </a:solidFill>
                  </a:tcPr>
                </a:tc>
                <a:extLst>
                  <a:ext uri="{0D108BD9-81ED-4DB2-BD59-A6C34878D82A}">
                    <a16:rowId xmlns:a16="http://schemas.microsoft.com/office/drawing/2014/main" val="10001"/>
                  </a:ext>
                </a:extLst>
              </a:tr>
              <a:tr h="190500">
                <a:tc>
                  <a:txBody>
                    <a:bodyPr/>
                    <a:lstStyle/>
                    <a:p>
                      <a:pPr algn="r" fontAlgn="b"/>
                      <a:r>
                        <a:rPr lang="en-US" sz="1800" b="0" i="0" u="none" strike="noStrike" dirty="0">
                          <a:solidFill>
                            <a:srgbClr val="000000"/>
                          </a:solidFill>
                          <a:effectLst/>
                          <a:latin typeface="Calibri"/>
                        </a:rPr>
                        <a:t>Medium Risk</a:t>
                      </a:r>
                    </a:p>
                  </a:txBody>
                  <a:tcPr marL="9525" marR="9525" marT="9525" marB="0" anchor="b">
                    <a:lnL>
                      <a:noFill/>
                    </a:lnL>
                    <a:lnR>
                      <a:noFill/>
                    </a:lnR>
                    <a:lnT>
                      <a:noFill/>
                    </a:lnT>
                    <a:lnB>
                      <a:noFill/>
                    </a:lnB>
                    <a:noFill/>
                  </a:tcPr>
                </a:tc>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0002"/>
                  </a:ext>
                </a:extLst>
              </a:tr>
              <a:tr h="190500">
                <a:tc>
                  <a:txBody>
                    <a:bodyPr/>
                    <a:lstStyle/>
                    <a:p>
                      <a:pPr algn="r" fontAlgn="b"/>
                      <a:r>
                        <a:rPr lang="en-US" sz="1800" b="0" i="0" u="none" strike="noStrike" dirty="0">
                          <a:solidFill>
                            <a:srgbClr val="000000"/>
                          </a:solidFill>
                          <a:effectLst/>
                          <a:latin typeface="Calibri"/>
                        </a:rPr>
                        <a:t>Medium Low Risk</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92D050"/>
                    </a:solidFill>
                  </a:tcPr>
                </a:tc>
                <a:extLst>
                  <a:ext uri="{0D108BD9-81ED-4DB2-BD59-A6C34878D82A}">
                    <a16:rowId xmlns:a16="http://schemas.microsoft.com/office/drawing/2014/main" val="10003"/>
                  </a:ext>
                </a:extLst>
              </a:tr>
              <a:tr h="190500">
                <a:tc>
                  <a:txBody>
                    <a:bodyPr/>
                    <a:lstStyle/>
                    <a:p>
                      <a:pPr algn="r" fontAlgn="b"/>
                      <a:r>
                        <a:rPr lang="en-US" sz="1800" b="0" i="0" u="none" strike="noStrike" dirty="0">
                          <a:solidFill>
                            <a:srgbClr val="000000"/>
                          </a:solidFill>
                          <a:effectLst/>
                          <a:latin typeface="Calibri"/>
                        </a:rPr>
                        <a:t>Low Risk</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10004"/>
                  </a:ext>
                </a:extLst>
              </a:tr>
            </a:tbl>
          </a:graphicData>
        </a:graphic>
      </p:graphicFrame>
      <p:sp>
        <p:nvSpPr>
          <p:cNvPr id="4" name="Rectangle 3"/>
          <p:cNvSpPr/>
          <p:nvPr/>
        </p:nvSpPr>
        <p:spPr>
          <a:xfrm>
            <a:off x="1981200" y="2895600"/>
            <a:ext cx="7162800"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32195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err="1">
                <a:latin typeface="Harlow Solid Italic" panose="04030604020F02020D02" pitchFamily="82" charset="0"/>
              </a:rPr>
              <a:t>Risk:</a:t>
            </a:r>
            <a:r>
              <a:rPr lang="en-US" sz="4400" dirty="0" err="1">
                <a:latin typeface="Harlow Solid Italic" panose="04030604020F02020D02" pitchFamily="82" charset="0"/>
              </a:rPr>
              <a:t>Identification</a:t>
            </a:r>
            <a:r>
              <a:rPr lang="en-US" sz="4400" dirty="0">
                <a:latin typeface="Harlow Solid Italic" panose="04030604020F02020D02" pitchFamily="82" charset="0"/>
              </a:rPr>
              <a:t> &amp; Mitigation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81400" y="3810000"/>
            <a:ext cx="3429000" cy="2862322"/>
          </a:xfrm>
          <a:prstGeom prst="rect">
            <a:avLst/>
          </a:prstGeom>
          <a:noFill/>
        </p:spPr>
        <p:txBody>
          <a:bodyPr wrap="square" rtlCol="0">
            <a:spAutoFit/>
          </a:bodyPr>
          <a:lstStyle/>
          <a:p>
            <a:r>
              <a:rPr lang="en-US" dirty="0"/>
              <a:t>This is a bit informal in the way its presented here but sometimes a little bit of candid honesty regarding how something that was a common problem has been overcome can help to . Of course, this is assuming a higher comfort level with the audience which you’ll have to judge for yourself in every presentation you give.</a:t>
            </a:r>
          </a:p>
        </p:txBody>
      </p:sp>
      <p:graphicFrame>
        <p:nvGraphicFramePr>
          <p:cNvPr id="18" name="Table 17"/>
          <p:cNvGraphicFramePr>
            <a:graphicFrameLocks noGrp="1"/>
          </p:cNvGraphicFramePr>
          <p:nvPr>
            <p:extLst>
              <p:ext uri="{D42A27DB-BD31-4B8C-83A1-F6EECF244321}">
                <p14:modId xmlns:p14="http://schemas.microsoft.com/office/powerpoint/2010/main" val="3000306495"/>
              </p:ext>
            </p:extLst>
          </p:nvPr>
        </p:nvGraphicFramePr>
        <p:xfrm>
          <a:off x="89848" y="1447800"/>
          <a:ext cx="8915400" cy="3348990"/>
        </p:xfrm>
        <a:graphic>
          <a:graphicData uri="http://schemas.openxmlformats.org/drawingml/2006/table">
            <a:tbl>
              <a:tblPr/>
              <a:tblGrid>
                <a:gridCol w="1980460">
                  <a:extLst>
                    <a:ext uri="{9D8B030D-6E8A-4147-A177-3AD203B41FA5}">
                      <a16:colId xmlns:a16="http://schemas.microsoft.com/office/drawing/2014/main" val="20000"/>
                    </a:ext>
                  </a:extLst>
                </a:gridCol>
                <a:gridCol w="3094050">
                  <a:extLst>
                    <a:ext uri="{9D8B030D-6E8A-4147-A177-3AD203B41FA5}">
                      <a16:colId xmlns:a16="http://schemas.microsoft.com/office/drawing/2014/main" val="20001"/>
                    </a:ext>
                  </a:extLst>
                </a:gridCol>
                <a:gridCol w="1409416">
                  <a:extLst>
                    <a:ext uri="{9D8B030D-6E8A-4147-A177-3AD203B41FA5}">
                      <a16:colId xmlns:a16="http://schemas.microsoft.com/office/drawing/2014/main" val="20002"/>
                    </a:ext>
                  </a:extLst>
                </a:gridCol>
                <a:gridCol w="1532441">
                  <a:extLst>
                    <a:ext uri="{9D8B030D-6E8A-4147-A177-3AD203B41FA5}">
                      <a16:colId xmlns:a16="http://schemas.microsoft.com/office/drawing/2014/main" val="20003"/>
                    </a:ext>
                  </a:extLst>
                </a:gridCol>
                <a:gridCol w="899033">
                  <a:extLst>
                    <a:ext uri="{9D8B030D-6E8A-4147-A177-3AD203B41FA5}">
                      <a16:colId xmlns:a16="http://schemas.microsoft.com/office/drawing/2014/main" val="20004"/>
                    </a:ext>
                  </a:extLst>
                </a:gridCol>
              </a:tblGrid>
              <a:tr h="190500">
                <a:tc>
                  <a:txBody>
                    <a:bodyPr/>
                    <a:lstStyle/>
                    <a:p>
                      <a:pPr algn="l" fontAlgn="b"/>
                      <a:r>
                        <a:rPr lang="en-US" sz="2400" b="1" i="0" u="none" strike="noStrike" dirty="0">
                          <a:solidFill>
                            <a:srgbClr val="000000"/>
                          </a:solidFill>
                          <a:effectLst/>
                          <a:latin typeface="Calibri"/>
                        </a:rPr>
                        <a:t>Failure Effects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Possible Causes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Severity</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Likelihood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RPN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rowSpan="2">
                  <a:txBody>
                    <a:bodyPr/>
                    <a:lstStyle/>
                    <a:p>
                      <a:pPr algn="l" fontAlgn="b"/>
                      <a:r>
                        <a:rPr lang="en-US" sz="2400" b="0" i="0" u="none" strike="noStrike" dirty="0">
                          <a:solidFill>
                            <a:srgbClr val="000000"/>
                          </a:solidFill>
                          <a:effectLst/>
                          <a:latin typeface="Calibri"/>
                        </a:rPr>
                        <a:t>Impulse </a:t>
                      </a:r>
                      <a:r>
                        <a:rPr lang="en-US" sz="2400" b="0" i="0" u="none" strike="noStrike" dirty="0" err="1">
                          <a:solidFill>
                            <a:srgbClr val="000000"/>
                          </a:solidFill>
                          <a:effectLst/>
                          <a:latin typeface="Calibri"/>
                        </a:rPr>
                        <a:t>Overactions</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a:rPr>
                        <a:t>PMC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Motor controller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190500">
                <a:tc rowSpan="3">
                  <a:txBody>
                    <a:bodyPr/>
                    <a:lstStyle/>
                    <a:p>
                      <a:pPr algn="l" fontAlgn="b"/>
                      <a:r>
                        <a:rPr lang="en-US" sz="2400" b="0" i="0" u="none" strike="noStrike" dirty="0">
                          <a:solidFill>
                            <a:srgbClr val="000000"/>
                          </a:solidFill>
                          <a:effectLst/>
                          <a:latin typeface="Calibri"/>
                        </a:rPr>
                        <a:t>Continual “Jerky” Overreactions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Sensor misaligned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Sensor filter not rejecting noise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Calibri"/>
                        </a:rPr>
                        <a:t>Demand Algorithm overcompensating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633143436"/>
              </p:ext>
            </p:extLst>
          </p:nvPr>
        </p:nvGraphicFramePr>
        <p:xfrm>
          <a:off x="5867400" y="5105400"/>
          <a:ext cx="2703394" cy="1419225"/>
        </p:xfrm>
        <a:graphic>
          <a:graphicData uri="http://schemas.openxmlformats.org/drawingml/2006/table">
            <a:tbl>
              <a:tblPr/>
              <a:tblGrid>
                <a:gridCol w="2257625">
                  <a:extLst>
                    <a:ext uri="{9D8B030D-6E8A-4147-A177-3AD203B41FA5}">
                      <a16:colId xmlns:a16="http://schemas.microsoft.com/office/drawing/2014/main" val="20000"/>
                    </a:ext>
                  </a:extLst>
                </a:gridCol>
                <a:gridCol w="445769">
                  <a:extLst>
                    <a:ext uri="{9D8B030D-6E8A-4147-A177-3AD203B41FA5}">
                      <a16:colId xmlns:a16="http://schemas.microsoft.com/office/drawing/2014/main" val="20001"/>
                    </a:ext>
                  </a:extLst>
                </a:gridCol>
              </a:tblGrid>
              <a:tr h="190500">
                <a:tc>
                  <a:txBody>
                    <a:bodyPr/>
                    <a:lstStyle/>
                    <a:p>
                      <a:pPr algn="r" fontAlgn="b"/>
                      <a:r>
                        <a:rPr lang="en-US" sz="1800" b="0" i="0" u="none" strike="noStrike" dirty="0">
                          <a:solidFill>
                            <a:srgbClr val="000000"/>
                          </a:solidFill>
                          <a:effectLst/>
                          <a:latin typeface="Calibri"/>
                        </a:rPr>
                        <a:t>High Risk</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FF0000"/>
                    </a:solidFill>
                  </a:tcPr>
                </a:tc>
                <a:extLst>
                  <a:ext uri="{0D108BD9-81ED-4DB2-BD59-A6C34878D82A}">
                    <a16:rowId xmlns:a16="http://schemas.microsoft.com/office/drawing/2014/main" val="10000"/>
                  </a:ext>
                </a:extLst>
              </a:tr>
              <a:tr h="190500">
                <a:tc>
                  <a:txBody>
                    <a:bodyPr/>
                    <a:lstStyle/>
                    <a:p>
                      <a:pPr algn="r" fontAlgn="b"/>
                      <a:r>
                        <a:rPr lang="en-US" sz="1800" b="0" i="0" u="none" strike="noStrike" dirty="0">
                          <a:solidFill>
                            <a:srgbClr val="000000"/>
                          </a:solidFill>
                          <a:effectLst/>
                          <a:latin typeface="Calibri"/>
                        </a:rPr>
                        <a:t>Medium High Risk</a:t>
                      </a:r>
                    </a:p>
                  </a:txBody>
                  <a:tcPr marL="9525" marR="9525" marT="9525" marB="0" anchor="b">
                    <a:lnL>
                      <a:noFill/>
                    </a:lnL>
                    <a:lnR>
                      <a:noFill/>
                    </a:lnR>
                    <a:lnT>
                      <a:noFill/>
                    </a:lnT>
                    <a:lnB>
                      <a:noFill/>
                    </a:lnB>
                    <a:noFill/>
                  </a:tcPr>
                </a:tc>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C000"/>
                    </a:solidFill>
                  </a:tcPr>
                </a:tc>
                <a:extLst>
                  <a:ext uri="{0D108BD9-81ED-4DB2-BD59-A6C34878D82A}">
                    <a16:rowId xmlns:a16="http://schemas.microsoft.com/office/drawing/2014/main" val="10001"/>
                  </a:ext>
                </a:extLst>
              </a:tr>
              <a:tr h="190500">
                <a:tc>
                  <a:txBody>
                    <a:bodyPr/>
                    <a:lstStyle/>
                    <a:p>
                      <a:pPr algn="r" fontAlgn="b"/>
                      <a:r>
                        <a:rPr lang="en-US" sz="1800" b="0" i="0" u="none" strike="noStrike" dirty="0">
                          <a:solidFill>
                            <a:srgbClr val="000000"/>
                          </a:solidFill>
                          <a:effectLst/>
                          <a:latin typeface="Calibri"/>
                        </a:rPr>
                        <a:t>Medium Risk</a:t>
                      </a:r>
                    </a:p>
                  </a:txBody>
                  <a:tcPr marL="9525" marR="9525" marT="9525" marB="0" anchor="b">
                    <a:lnL>
                      <a:noFill/>
                    </a:lnL>
                    <a:lnR>
                      <a:noFill/>
                    </a:lnR>
                    <a:lnT>
                      <a:noFill/>
                    </a:lnT>
                    <a:lnB>
                      <a:noFill/>
                    </a:lnB>
                    <a:noFill/>
                  </a:tcPr>
                </a:tc>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0002"/>
                  </a:ext>
                </a:extLst>
              </a:tr>
              <a:tr h="190500">
                <a:tc>
                  <a:txBody>
                    <a:bodyPr/>
                    <a:lstStyle/>
                    <a:p>
                      <a:pPr algn="r" fontAlgn="b"/>
                      <a:r>
                        <a:rPr lang="en-US" sz="1800" b="0" i="0" u="none" strike="noStrike" dirty="0">
                          <a:solidFill>
                            <a:srgbClr val="000000"/>
                          </a:solidFill>
                          <a:effectLst/>
                          <a:latin typeface="Calibri"/>
                        </a:rPr>
                        <a:t>Medium Low Risk</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92D050"/>
                    </a:solidFill>
                  </a:tcPr>
                </a:tc>
                <a:extLst>
                  <a:ext uri="{0D108BD9-81ED-4DB2-BD59-A6C34878D82A}">
                    <a16:rowId xmlns:a16="http://schemas.microsoft.com/office/drawing/2014/main" val="10003"/>
                  </a:ext>
                </a:extLst>
              </a:tr>
              <a:tr h="190500">
                <a:tc>
                  <a:txBody>
                    <a:bodyPr/>
                    <a:lstStyle/>
                    <a:p>
                      <a:pPr algn="r" fontAlgn="b"/>
                      <a:r>
                        <a:rPr lang="en-US" sz="1800" b="0" i="0" u="none" strike="noStrike" dirty="0">
                          <a:solidFill>
                            <a:srgbClr val="000000"/>
                          </a:solidFill>
                          <a:effectLst/>
                          <a:latin typeface="Calibri"/>
                        </a:rPr>
                        <a:t>Low Risk</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10004"/>
                  </a:ext>
                </a:extLst>
              </a:tr>
            </a:tbl>
          </a:graphicData>
        </a:graphic>
      </p:graphicFrame>
      <p:sp>
        <p:nvSpPr>
          <p:cNvPr id="4" name="Rectangle 3"/>
          <p:cNvSpPr/>
          <p:nvPr/>
        </p:nvSpPr>
        <p:spPr>
          <a:xfrm>
            <a:off x="1968321" y="3352800"/>
            <a:ext cx="7162800" cy="685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07931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err="1">
                <a:latin typeface="Harlow Solid Italic" panose="04030604020F02020D02" pitchFamily="82" charset="0"/>
              </a:rPr>
              <a:t>Risk:</a:t>
            </a:r>
            <a:r>
              <a:rPr lang="en-US" sz="4400" dirty="0" err="1">
                <a:latin typeface="Harlow Solid Italic" panose="04030604020F02020D02" pitchFamily="82" charset="0"/>
              </a:rPr>
              <a:t>Identification</a:t>
            </a:r>
            <a:r>
              <a:rPr lang="en-US" sz="4400" dirty="0">
                <a:latin typeface="Harlow Solid Italic" panose="04030604020F02020D02" pitchFamily="82" charset="0"/>
              </a:rPr>
              <a:t> &amp; Mitigation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64228" y="619541"/>
            <a:ext cx="3429000" cy="4247317"/>
          </a:xfrm>
          <a:prstGeom prst="rect">
            <a:avLst/>
          </a:prstGeom>
          <a:noFill/>
        </p:spPr>
        <p:txBody>
          <a:bodyPr wrap="square" rtlCol="0">
            <a:spAutoFit/>
          </a:bodyPr>
          <a:lstStyle/>
          <a:p>
            <a:pPr algn="r"/>
            <a:r>
              <a:rPr lang="en-US" dirty="0"/>
              <a:t>The risks inherent in a system are not always obvious, even to the most skillful designers examining their own work. Performing a risk analysis like this and then presenting how a part of the system that may normally not seem quite so influential (such as a common lower  level subsystem as shown here) can actually have a significant effect on the system can be an excellent way to  justify why additional priority, time, and/or resources are being dedicated to this aspect.</a:t>
            </a:r>
          </a:p>
        </p:txBody>
      </p:sp>
      <p:graphicFrame>
        <p:nvGraphicFramePr>
          <p:cNvPr id="18" name="Table 17"/>
          <p:cNvGraphicFramePr>
            <a:graphicFrameLocks noGrp="1"/>
          </p:cNvGraphicFramePr>
          <p:nvPr>
            <p:extLst>
              <p:ext uri="{D42A27DB-BD31-4B8C-83A1-F6EECF244321}">
                <p14:modId xmlns:p14="http://schemas.microsoft.com/office/powerpoint/2010/main" val="4273782228"/>
              </p:ext>
            </p:extLst>
          </p:nvPr>
        </p:nvGraphicFramePr>
        <p:xfrm>
          <a:off x="89848" y="1447800"/>
          <a:ext cx="8915400" cy="3348990"/>
        </p:xfrm>
        <a:graphic>
          <a:graphicData uri="http://schemas.openxmlformats.org/drawingml/2006/table">
            <a:tbl>
              <a:tblPr/>
              <a:tblGrid>
                <a:gridCol w="1980460">
                  <a:extLst>
                    <a:ext uri="{9D8B030D-6E8A-4147-A177-3AD203B41FA5}">
                      <a16:colId xmlns:a16="http://schemas.microsoft.com/office/drawing/2014/main" val="20000"/>
                    </a:ext>
                  </a:extLst>
                </a:gridCol>
                <a:gridCol w="3094050">
                  <a:extLst>
                    <a:ext uri="{9D8B030D-6E8A-4147-A177-3AD203B41FA5}">
                      <a16:colId xmlns:a16="http://schemas.microsoft.com/office/drawing/2014/main" val="20001"/>
                    </a:ext>
                  </a:extLst>
                </a:gridCol>
                <a:gridCol w="1409416">
                  <a:extLst>
                    <a:ext uri="{9D8B030D-6E8A-4147-A177-3AD203B41FA5}">
                      <a16:colId xmlns:a16="http://schemas.microsoft.com/office/drawing/2014/main" val="20002"/>
                    </a:ext>
                  </a:extLst>
                </a:gridCol>
                <a:gridCol w="1532441">
                  <a:extLst>
                    <a:ext uri="{9D8B030D-6E8A-4147-A177-3AD203B41FA5}">
                      <a16:colId xmlns:a16="http://schemas.microsoft.com/office/drawing/2014/main" val="20003"/>
                    </a:ext>
                  </a:extLst>
                </a:gridCol>
                <a:gridCol w="899033">
                  <a:extLst>
                    <a:ext uri="{9D8B030D-6E8A-4147-A177-3AD203B41FA5}">
                      <a16:colId xmlns:a16="http://schemas.microsoft.com/office/drawing/2014/main" val="20004"/>
                    </a:ext>
                  </a:extLst>
                </a:gridCol>
              </a:tblGrid>
              <a:tr h="190500">
                <a:tc>
                  <a:txBody>
                    <a:bodyPr/>
                    <a:lstStyle/>
                    <a:p>
                      <a:pPr algn="l" fontAlgn="b"/>
                      <a:r>
                        <a:rPr lang="en-US" sz="2400" b="1" i="0" u="none" strike="noStrike" dirty="0">
                          <a:solidFill>
                            <a:srgbClr val="000000"/>
                          </a:solidFill>
                          <a:effectLst/>
                          <a:latin typeface="Calibri"/>
                        </a:rPr>
                        <a:t>Failure Effects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Possible Causes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Severity</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a:rPr>
                        <a:t>Likelihood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RPN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rowSpan="2">
                  <a:txBody>
                    <a:bodyPr/>
                    <a:lstStyle/>
                    <a:p>
                      <a:pPr algn="l" fontAlgn="b"/>
                      <a:r>
                        <a:rPr lang="en-US" sz="2400" b="0" i="0" u="none" strike="noStrike" dirty="0">
                          <a:solidFill>
                            <a:srgbClr val="000000"/>
                          </a:solidFill>
                          <a:effectLst/>
                          <a:latin typeface="Calibri"/>
                        </a:rPr>
                        <a:t>Impulse </a:t>
                      </a:r>
                      <a:r>
                        <a:rPr lang="en-US" sz="2400" b="0" i="0" u="none" strike="noStrike" dirty="0" err="1">
                          <a:solidFill>
                            <a:srgbClr val="000000"/>
                          </a:solidFill>
                          <a:effectLst/>
                          <a:latin typeface="Calibri"/>
                        </a:rPr>
                        <a:t>Overactions</a:t>
                      </a:r>
                      <a:endParaRPr lang="en-US" sz="2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a:rPr>
                        <a:t>PMC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Motor controller gains too 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190500">
                <a:tc rowSpan="3">
                  <a:txBody>
                    <a:bodyPr/>
                    <a:lstStyle/>
                    <a:p>
                      <a:pPr algn="l" fontAlgn="b"/>
                      <a:r>
                        <a:rPr lang="en-US" sz="2400" b="0" i="0" u="none" strike="noStrike" dirty="0">
                          <a:solidFill>
                            <a:srgbClr val="000000"/>
                          </a:solidFill>
                          <a:effectLst/>
                          <a:latin typeface="Calibri"/>
                        </a:rPr>
                        <a:t>Continual “Jerky” Overreactions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Sensor misaligned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dirty="0">
                          <a:solidFill>
                            <a:srgbClr val="000000"/>
                          </a:solidFill>
                          <a:effectLst/>
                          <a:latin typeface="Calibri"/>
                        </a:rPr>
                        <a:t>Sensor filter not rejecting noise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190500">
                <a:tc vMerge="1">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Calibri"/>
                        </a:rPr>
                        <a:t>Demand Algorithm overcompensating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708507207"/>
              </p:ext>
            </p:extLst>
          </p:nvPr>
        </p:nvGraphicFramePr>
        <p:xfrm>
          <a:off x="5867400" y="5105400"/>
          <a:ext cx="2703394" cy="1419225"/>
        </p:xfrm>
        <a:graphic>
          <a:graphicData uri="http://schemas.openxmlformats.org/drawingml/2006/table">
            <a:tbl>
              <a:tblPr/>
              <a:tblGrid>
                <a:gridCol w="2257625">
                  <a:extLst>
                    <a:ext uri="{9D8B030D-6E8A-4147-A177-3AD203B41FA5}">
                      <a16:colId xmlns:a16="http://schemas.microsoft.com/office/drawing/2014/main" val="20000"/>
                    </a:ext>
                  </a:extLst>
                </a:gridCol>
                <a:gridCol w="445769">
                  <a:extLst>
                    <a:ext uri="{9D8B030D-6E8A-4147-A177-3AD203B41FA5}">
                      <a16:colId xmlns:a16="http://schemas.microsoft.com/office/drawing/2014/main" val="20001"/>
                    </a:ext>
                  </a:extLst>
                </a:gridCol>
              </a:tblGrid>
              <a:tr h="190500">
                <a:tc>
                  <a:txBody>
                    <a:bodyPr/>
                    <a:lstStyle/>
                    <a:p>
                      <a:pPr algn="r" fontAlgn="b"/>
                      <a:r>
                        <a:rPr lang="en-US" sz="1800" b="0" i="0" u="none" strike="noStrike" dirty="0">
                          <a:solidFill>
                            <a:srgbClr val="000000"/>
                          </a:solidFill>
                          <a:effectLst/>
                          <a:latin typeface="Calibri"/>
                        </a:rPr>
                        <a:t>High Risk</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FF0000"/>
                    </a:solidFill>
                  </a:tcPr>
                </a:tc>
                <a:extLst>
                  <a:ext uri="{0D108BD9-81ED-4DB2-BD59-A6C34878D82A}">
                    <a16:rowId xmlns:a16="http://schemas.microsoft.com/office/drawing/2014/main" val="10000"/>
                  </a:ext>
                </a:extLst>
              </a:tr>
              <a:tr h="190500">
                <a:tc>
                  <a:txBody>
                    <a:bodyPr/>
                    <a:lstStyle/>
                    <a:p>
                      <a:pPr algn="r" fontAlgn="b"/>
                      <a:r>
                        <a:rPr lang="en-US" sz="1800" b="0" i="0" u="none" strike="noStrike" dirty="0">
                          <a:solidFill>
                            <a:srgbClr val="000000"/>
                          </a:solidFill>
                          <a:effectLst/>
                          <a:latin typeface="Calibri"/>
                        </a:rPr>
                        <a:t>Medium High Risk</a:t>
                      </a:r>
                    </a:p>
                  </a:txBody>
                  <a:tcPr marL="9525" marR="9525" marT="9525" marB="0" anchor="b">
                    <a:lnL>
                      <a:noFill/>
                    </a:lnL>
                    <a:lnR>
                      <a:noFill/>
                    </a:lnR>
                    <a:lnT>
                      <a:noFill/>
                    </a:lnT>
                    <a:lnB>
                      <a:noFill/>
                    </a:lnB>
                    <a:noFill/>
                  </a:tcPr>
                </a:tc>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C000"/>
                    </a:solidFill>
                  </a:tcPr>
                </a:tc>
                <a:extLst>
                  <a:ext uri="{0D108BD9-81ED-4DB2-BD59-A6C34878D82A}">
                    <a16:rowId xmlns:a16="http://schemas.microsoft.com/office/drawing/2014/main" val="10001"/>
                  </a:ext>
                </a:extLst>
              </a:tr>
              <a:tr h="190500">
                <a:tc>
                  <a:txBody>
                    <a:bodyPr/>
                    <a:lstStyle/>
                    <a:p>
                      <a:pPr algn="r" fontAlgn="b"/>
                      <a:r>
                        <a:rPr lang="en-US" sz="1800" b="0" i="0" u="none" strike="noStrike" dirty="0">
                          <a:solidFill>
                            <a:srgbClr val="000000"/>
                          </a:solidFill>
                          <a:effectLst/>
                          <a:latin typeface="Calibri"/>
                        </a:rPr>
                        <a:t>Medium Risk</a:t>
                      </a:r>
                    </a:p>
                  </a:txBody>
                  <a:tcPr marL="9525" marR="9525" marT="9525" marB="0" anchor="b">
                    <a:lnL>
                      <a:noFill/>
                    </a:lnL>
                    <a:lnR>
                      <a:noFill/>
                    </a:lnR>
                    <a:lnT>
                      <a:noFill/>
                    </a:lnT>
                    <a:lnB>
                      <a:noFill/>
                    </a:lnB>
                    <a:noFill/>
                  </a:tcPr>
                </a:tc>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0002"/>
                  </a:ext>
                </a:extLst>
              </a:tr>
              <a:tr h="190500">
                <a:tc>
                  <a:txBody>
                    <a:bodyPr/>
                    <a:lstStyle/>
                    <a:p>
                      <a:pPr algn="r" fontAlgn="b"/>
                      <a:r>
                        <a:rPr lang="en-US" sz="1800" b="0" i="0" u="none" strike="noStrike" dirty="0">
                          <a:solidFill>
                            <a:srgbClr val="000000"/>
                          </a:solidFill>
                          <a:effectLst/>
                          <a:latin typeface="Calibri"/>
                        </a:rPr>
                        <a:t>Medium Low Risk</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92D050"/>
                    </a:solidFill>
                  </a:tcPr>
                </a:tc>
                <a:extLst>
                  <a:ext uri="{0D108BD9-81ED-4DB2-BD59-A6C34878D82A}">
                    <a16:rowId xmlns:a16="http://schemas.microsoft.com/office/drawing/2014/main" val="10003"/>
                  </a:ext>
                </a:extLst>
              </a:tr>
              <a:tr h="190500">
                <a:tc>
                  <a:txBody>
                    <a:bodyPr/>
                    <a:lstStyle/>
                    <a:p>
                      <a:pPr algn="r" fontAlgn="b"/>
                      <a:r>
                        <a:rPr lang="en-US" sz="1800" b="0" i="0" u="none" strike="noStrike" dirty="0">
                          <a:solidFill>
                            <a:srgbClr val="000000"/>
                          </a:solidFill>
                          <a:effectLst/>
                          <a:latin typeface="Calibri"/>
                        </a:rPr>
                        <a:t>Low Risk</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10004"/>
                  </a:ext>
                </a:extLst>
              </a:tr>
            </a:tbl>
          </a:graphicData>
        </a:graphic>
      </p:graphicFrame>
      <p:sp>
        <p:nvSpPr>
          <p:cNvPr id="4" name="Rectangle 3"/>
          <p:cNvSpPr/>
          <p:nvPr/>
        </p:nvSpPr>
        <p:spPr>
          <a:xfrm>
            <a:off x="1981200" y="2209800"/>
            <a:ext cx="7162800" cy="762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48923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a:latin typeface="Harlow Solid Italic" panose="04030604020F02020D02" pitchFamily="82" charset="0"/>
              </a:rPr>
              <a:t>Risk Mitigation</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9" name="Table 18"/>
          <p:cNvGraphicFramePr>
            <a:graphicFrameLocks noGrp="1"/>
          </p:cNvGraphicFramePr>
          <p:nvPr>
            <p:extLst>
              <p:ext uri="{D42A27DB-BD31-4B8C-83A1-F6EECF244321}">
                <p14:modId xmlns:p14="http://schemas.microsoft.com/office/powerpoint/2010/main" val="955441707"/>
              </p:ext>
            </p:extLst>
          </p:nvPr>
        </p:nvGraphicFramePr>
        <p:xfrm>
          <a:off x="457200" y="1813172"/>
          <a:ext cx="3124200" cy="2811780"/>
        </p:xfrm>
        <a:graphic>
          <a:graphicData uri="http://schemas.openxmlformats.org/drawingml/2006/table">
            <a:tbl>
              <a:tblPr/>
              <a:tblGrid>
                <a:gridCol w="624840">
                  <a:extLst>
                    <a:ext uri="{9D8B030D-6E8A-4147-A177-3AD203B41FA5}">
                      <a16:colId xmlns:a16="http://schemas.microsoft.com/office/drawing/2014/main" val="20000"/>
                    </a:ext>
                  </a:extLst>
                </a:gridCol>
                <a:gridCol w="624840">
                  <a:extLst>
                    <a:ext uri="{9D8B030D-6E8A-4147-A177-3AD203B41FA5}">
                      <a16:colId xmlns:a16="http://schemas.microsoft.com/office/drawing/2014/main" val="20001"/>
                    </a:ext>
                  </a:extLst>
                </a:gridCol>
                <a:gridCol w="624840">
                  <a:extLst>
                    <a:ext uri="{9D8B030D-6E8A-4147-A177-3AD203B41FA5}">
                      <a16:colId xmlns:a16="http://schemas.microsoft.com/office/drawing/2014/main" val="20002"/>
                    </a:ext>
                  </a:extLst>
                </a:gridCol>
                <a:gridCol w="624840">
                  <a:extLst>
                    <a:ext uri="{9D8B030D-6E8A-4147-A177-3AD203B41FA5}">
                      <a16:colId xmlns:a16="http://schemas.microsoft.com/office/drawing/2014/main" val="20003"/>
                    </a:ext>
                  </a:extLst>
                </a:gridCol>
                <a:gridCol w="624840">
                  <a:extLst>
                    <a:ext uri="{9D8B030D-6E8A-4147-A177-3AD203B41FA5}">
                      <a16:colId xmlns:a16="http://schemas.microsoft.com/office/drawing/2014/main" val="20004"/>
                    </a:ext>
                  </a:extLst>
                </a:gridCol>
              </a:tblGrid>
              <a:tr h="468630">
                <a:tc>
                  <a:txBody>
                    <a:bodyPr/>
                    <a:lstStyle/>
                    <a:p>
                      <a:pPr algn="r" fontAlgn="b"/>
                      <a:r>
                        <a:rPr lang="en-US" sz="2700" b="1" i="0" u="none" strike="noStrike" dirty="0">
                          <a:solidFill>
                            <a:srgbClr val="000000"/>
                          </a:solidFill>
                          <a:effectLst/>
                          <a:latin typeface="Calibri"/>
                        </a:rPr>
                        <a:t>5</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C00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FF0000"/>
                    </a:solidFill>
                  </a:tcPr>
                </a:tc>
                <a:tc>
                  <a:txBody>
                    <a:bodyPr/>
                    <a:lstStyle/>
                    <a:p>
                      <a:pPr algn="ctr" fontAlgn="b"/>
                      <a:r>
                        <a:rPr lang="en-US" sz="2700" b="0" i="0" u="none" strike="noStrike">
                          <a:solidFill>
                            <a:srgbClr val="000000"/>
                          </a:solidFill>
                          <a:effectLst/>
                          <a:latin typeface="Calibri"/>
                        </a:rPr>
                        <a:t>3</a:t>
                      </a:r>
                    </a:p>
                  </a:txBody>
                  <a:tcPr marL="23432" marR="23432" marT="23432" marB="0" anchor="b">
                    <a:lnL>
                      <a:noFill/>
                    </a:lnL>
                    <a:lnR>
                      <a:noFill/>
                    </a:lnR>
                    <a:lnT>
                      <a:noFill/>
                    </a:lnT>
                    <a:lnB>
                      <a:noFill/>
                    </a:lnB>
                    <a:solidFill>
                      <a:srgbClr val="FF0000"/>
                    </a:solidFill>
                  </a:tcPr>
                </a:tc>
                <a:extLst>
                  <a:ext uri="{0D108BD9-81ED-4DB2-BD59-A6C34878D82A}">
                    <a16:rowId xmlns:a16="http://schemas.microsoft.com/office/drawing/2014/main" val="10000"/>
                  </a:ext>
                </a:extLst>
              </a:tr>
              <a:tr h="468630">
                <a:tc>
                  <a:txBody>
                    <a:bodyPr/>
                    <a:lstStyle/>
                    <a:p>
                      <a:pPr algn="r" fontAlgn="b"/>
                      <a:r>
                        <a:rPr lang="en-US" sz="2700" b="1" i="0" u="none" strike="noStrike">
                          <a:solidFill>
                            <a:srgbClr val="000000"/>
                          </a:solidFill>
                          <a:effectLst/>
                          <a:latin typeface="Calibri"/>
                        </a:rPr>
                        <a:t>4</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3</a:t>
                      </a:r>
                    </a:p>
                  </a:txBody>
                  <a:tcPr marL="23432" marR="23432" marT="23432" marB="0" anchor="b">
                    <a:lnL>
                      <a:noFill/>
                    </a:lnL>
                    <a:lnR>
                      <a:noFill/>
                    </a:lnR>
                    <a:lnT>
                      <a:noFill/>
                    </a:lnT>
                    <a:lnB>
                      <a:noFill/>
                    </a:lnB>
                    <a:solidFill>
                      <a:srgbClr val="FFC000"/>
                    </a:solidFill>
                  </a:tcPr>
                </a:tc>
                <a:tc>
                  <a:txBody>
                    <a:bodyPr/>
                    <a:lstStyle/>
                    <a:p>
                      <a:pPr algn="ctr" fontAlgn="b"/>
                      <a:r>
                        <a:rPr lang="en-US" sz="2700" b="0" i="0" u="none" strike="noStrike">
                          <a:solidFill>
                            <a:srgbClr val="000000"/>
                          </a:solidFill>
                          <a:effectLst/>
                          <a:latin typeface="Calibri"/>
                        </a:rPr>
                        <a:t>4</a:t>
                      </a:r>
                    </a:p>
                  </a:txBody>
                  <a:tcPr marL="23432" marR="23432" marT="23432" marB="0" anchor="b">
                    <a:lnL>
                      <a:noFill/>
                    </a:lnL>
                    <a:lnR>
                      <a:noFill/>
                    </a:lnR>
                    <a:lnT>
                      <a:noFill/>
                    </a:lnT>
                    <a:lnB>
                      <a:noFill/>
                    </a:lnB>
                    <a:solidFill>
                      <a:srgbClr val="FF0000"/>
                    </a:solidFill>
                  </a:tcPr>
                </a:tc>
                <a:extLst>
                  <a:ext uri="{0D108BD9-81ED-4DB2-BD59-A6C34878D82A}">
                    <a16:rowId xmlns:a16="http://schemas.microsoft.com/office/drawing/2014/main" val="10001"/>
                  </a:ext>
                </a:extLst>
              </a:tr>
              <a:tr h="468630">
                <a:tc>
                  <a:txBody>
                    <a:bodyPr/>
                    <a:lstStyle/>
                    <a:p>
                      <a:pPr algn="r" fontAlgn="b"/>
                      <a:r>
                        <a:rPr lang="en-US" sz="2700" b="1" i="0" u="none" strike="noStrike">
                          <a:solidFill>
                            <a:srgbClr val="000000"/>
                          </a:solidFill>
                          <a:effectLst/>
                          <a:latin typeface="Calibri"/>
                        </a:rPr>
                        <a:t>3</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dirty="0">
                          <a:solidFill>
                            <a:srgbClr val="000000"/>
                          </a:solidFill>
                          <a:effectLst/>
                          <a:latin typeface="Calibri"/>
                        </a:rPr>
                        <a:t>4</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FFC000"/>
                    </a:solidFill>
                  </a:tcPr>
                </a:tc>
                <a:tc>
                  <a:txBody>
                    <a:bodyPr/>
                    <a:lstStyle/>
                    <a:p>
                      <a:pPr algn="ctr" fontAlgn="b"/>
                      <a:r>
                        <a:rPr lang="en-US" sz="2700" b="0" i="0" u="none" strike="noStrike">
                          <a:solidFill>
                            <a:srgbClr val="000000"/>
                          </a:solidFill>
                          <a:effectLst/>
                          <a:latin typeface="Calibri"/>
                        </a:rPr>
                        <a:t>4</a:t>
                      </a:r>
                    </a:p>
                  </a:txBody>
                  <a:tcPr marL="23432" marR="23432" marT="23432" marB="0" anchor="b">
                    <a:lnL>
                      <a:noFill/>
                    </a:lnL>
                    <a:lnR>
                      <a:noFill/>
                    </a:lnR>
                    <a:lnT>
                      <a:noFill/>
                    </a:lnT>
                    <a:lnB>
                      <a:noFill/>
                    </a:lnB>
                    <a:solidFill>
                      <a:srgbClr val="FFC000"/>
                    </a:solidFill>
                  </a:tcPr>
                </a:tc>
                <a:extLst>
                  <a:ext uri="{0D108BD9-81ED-4DB2-BD59-A6C34878D82A}">
                    <a16:rowId xmlns:a16="http://schemas.microsoft.com/office/drawing/2014/main" val="10002"/>
                  </a:ext>
                </a:extLst>
              </a:tr>
              <a:tr h="468630">
                <a:tc>
                  <a:txBody>
                    <a:bodyPr/>
                    <a:lstStyle/>
                    <a:p>
                      <a:pPr algn="r" fontAlgn="b"/>
                      <a:r>
                        <a:rPr lang="en-US" sz="2700" b="1" i="0" u="none" strike="noStrike">
                          <a:solidFill>
                            <a:srgbClr val="000000"/>
                          </a:solidFill>
                          <a:effectLst/>
                          <a:latin typeface="Calibri"/>
                        </a:rPr>
                        <a:t>2</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00B05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extLst>
                  <a:ext uri="{0D108BD9-81ED-4DB2-BD59-A6C34878D82A}">
                    <a16:rowId xmlns:a16="http://schemas.microsoft.com/office/drawing/2014/main" val="10003"/>
                  </a:ext>
                </a:extLst>
              </a:tr>
              <a:tr h="468630">
                <a:tc>
                  <a:txBody>
                    <a:bodyPr/>
                    <a:lstStyle/>
                    <a:p>
                      <a:pPr algn="r" fontAlgn="b"/>
                      <a:r>
                        <a:rPr lang="en-US" sz="2700" b="1" i="0" u="none" strike="noStrike">
                          <a:solidFill>
                            <a:srgbClr val="000000"/>
                          </a:solidFill>
                          <a:effectLst/>
                          <a:latin typeface="Calibri"/>
                        </a:rPr>
                        <a:t>1</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00B050"/>
                    </a:solidFill>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00B05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92D050"/>
                    </a:solidFill>
                  </a:tcPr>
                </a:tc>
                <a:extLst>
                  <a:ext uri="{0D108BD9-81ED-4DB2-BD59-A6C34878D82A}">
                    <a16:rowId xmlns:a16="http://schemas.microsoft.com/office/drawing/2014/main" val="10004"/>
                  </a:ext>
                </a:extLst>
              </a:tr>
              <a:tr h="468630">
                <a:tc>
                  <a:txBody>
                    <a:bodyPr/>
                    <a:lstStyle/>
                    <a:p>
                      <a:pPr algn="l" fontAlgn="b"/>
                      <a:endParaRPr lang="en-US" sz="2700" b="0" i="0" u="none" strike="noStrike">
                        <a:solidFill>
                          <a:srgbClr val="000000"/>
                        </a:solidFill>
                        <a:effectLst/>
                        <a:latin typeface="Calibri"/>
                      </a:endParaRPr>
                    </a:p>
                  </a:txBody>
                  <a:tcPr marL="23432" marR="23432" marT="23432" marB="0" anchor="b">
                    <a:lnL>
                      <a:noFill/>
                    </a:lnL>
                    <a:lnR>
                      <a:noFill/>
                    </a:lnR>
                    <a:lnT>
                      <a:noFill/>
                    </a:lnT>
                    <a:lnB>
                      <a:noFill/>
                    </a:lnB>
                  </a:tcPr>
                </a:tc>
                <a:tc>
                  <a:txBody>
                    <a:bodyPr/>
                    <a:lstStyle/>
                    <a:p>
                      <a:pPr algn="ctr" fontAlgn="b"/>
                      <a:r>
                        <a:rPr lang="en-US" sz="2700" b="1" i="0" u="none" strike="noStrike">
                          <a:solidFill>
                            <a:srgbClr val="000000"/>
                          </a:solidFill>
                          <a:effectLst/>
                          <a:latin typeface="Calibri"/>
                        </a:rPr>
                        <a:t>1</a:t>
                      </a:r>
                    </a:p>
                  </a:txBody>
                  <a:tcPr marL="23432" marR="23432" marT="23432" marB="0" anchor="b">
                    <a:lnL>
                      <a:noFill/>
                    </a:lnL>
                    <a:lnR>
                      <a:noFill/>
                    </a:lnR>
                    <a:lnT>
                      <a:noFill/>
                    </a:lnT>
                    <a:lnB>
                      <a:noFill/>
                    </a:lnB>
                  </a:tcPr>
                </a:tc>
                <a:tc>
                  <a:txBody>
                    <a:bodyPr/>
                    <a:lstStyle/>
                    <a:p>
                      <a:pPr algn="ctr" fontAlgn="b"/>
                      <a:r>
                        <a:rPr lang="en-US" sz="2700" b="1" i="0" u="none" strike="noStrike">
                          <a:solidFill>
                            <a:srgbClr val="000000"/>
                          </a:solidFill>
                          <a:effectLst/>
                          <a:latin typeface="Calibri"/>
                        </a:rPr>
                        <a:t>2</a:t>
                      </a:r>
                    </a:p>
                  </a:txBody>
                  <a:tcPr marL="23432" marR="23432" marT="23432" marB="0" anchor="b">
                    <a:lnL>
                      <a:noFill/>
                    </a:lnL>
                    <a:lnR>
                      <a:noFill/>
                    </a:lnR>
                    <a:lnT>
                      <a:noFill/>
                    </a:lnT>
                    <a:lnB>
                      <a:noFill/>
                    </a:lnB>
                  </a:tcPr>
                </a:tc>
                <a:tc>
                  <a:txBody>
                    <a:bodyPr/>
                    <a:lstStyle/>
                    <a:p>
                      <a:pPr algn="ctr" fontAlgn="b"/>
                      <a:r>
                        <a:rPr lang="en-US" sz="2700" b="1" i="0" u="none" strike="noStrike">
                          <a:solidFill>
                            <a:srgbClr val="000000"/>
                          </a:solidFill>
                          <a:effectLst/>
                          <a:latin typeface="Calibri"/>
                        </a:rPr>
                        <a:t>3</a:t>
                      </a:r>
                    </a:p>
                  </a:txBody>
                  <a:tcPr marL="23432" marR="23432" marT="23432" marB="0" anchor="b">
                    <a:lnL>
                      <a:noFill/>
                    </a:lnL>
                    <a:lnR>
                      <a:noFill/>
                    </a:lnR>
                    <a:lnT>
                      <a:noFill/>
                    </a:lnT>
                    <a:lnB>
                      <a:noFill/>
                    </a:lnB>
                  </a:tcPr>
                </a:tc>
                <a:tc>
                  <a:txBody>
                    <a:bodyPr/>
                    <a:lstStyle/>
                    <a:p>
                      <a:pPr algn="ctr" fontAlgn="b"/>
                      <a:r>
                        <a:rPr lang="en-US" sz="2700" b="1" i="0" u="none" strike="noStrike" dirty="0">
                          <a:solidFill>
                            <a:srgbClr val="000000"/>
                          </a:solidFill>
                          <a:effectLst/>
                          <a:latin typeface="Calibri"/>
                        </a:rPr>
                        <a:t>4</a:t>
                      </a:r>
                    </a:p>
                  </a:txBody>
                  <a:tcPr marL="23432" marR="23432" marT="23432"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23" name="TextBox 22"/>
          <p:cNvSpPr txBox="1"/>
          <p:nvPr/>
        </p:nvSpPr>
        <p:spPr>
          <a:xfrm>
            <a:off x="1654990" y="1366152"/>
            <a:ext cx="1393010" cy="523220"/>
          </a:xfrm>
          <a:prstGeom prst="rect">
            <a:avLst/>
          </a:prstGeom>
          <a:noFill/>
        </p:spPr>
        <p:txBody>
          <a:bodyPr wrap="none" rtlCol="0">
            <a:spAutoFit/>
          </a:bodyPr>
          <a:lstStyle/>
          <a:p>
            <a:r>
              <a:rPr lang="en-US" sz="2800" b="1" dirty="0"/>
              <a:t>October</a:t>
            </a:r>
          </a:p>
        </p:txBody>
      </p:sp>
      <p:graphicFrame>
        <p:nvGraphicFramePr>
          <p:cNvPr id="25" name="Table 24"/>
          <p:cNvGraphicFramePr>
            <a:graphicFrameLocks noGrp="1"/>
          </p:cNvGraphicFramePr>
          <p:nvPr>
            <p:extLst>
              <p:ext uri="{D42A27DB-BD31-4B8C-83A1-F6EECF244321}">
                <p14:modId xmlns:p14="http://schemas.microsoft.com/office/powerpoint/2010/main" val="1260714275"/>
              </p:ext>
            </p:extLst>
          </p:nvPr>
        </p:nvGraphicFramePr>
        <p:xfrm>
          <a:off x="4343400" y="5210175"/>
          <a:ext cx="2550994" cy="1419225"/>
        </p:xfrm>
        <a:graphic>
          <a:graphicData uri="http://schemas.openxmlformats.org/drawingml/2006/table">
            <a:tbl>
              <a:tblPr/>
              <a:tblGrid>
                <a:gridCol w="49359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190500">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FF0000"/>
                    </a:solidFill>
                  </a:tcPr>
                </a:tc>
                <a:tc>
                  <a:txBody>
                    <a:bodyPr/>
                    <a:lstStyle/>
                    <a:p>
                      <a:pPr algn="l" fontAlgn="b"/>
                      <a:r>
                        <a:rPr lang="en-US" sz="1800" b="0" i="0" u="none" strike="noStrike">
                          <a:solidFill>
                            <a:srgbClr val="000000"/>
                          </a:solidFill>
                          <a:effectLst/>
                          <a:latin typeface="Calibri"/>
                        </a:rPr>
                        <a:t>High Risk</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C000"/>
                    </a:solidFill>
                  </a:tcPr>
                </a:tc>
                <a:tc>
                  <a:txBody>
                    <a:bodyPr/>
                    <a:lstStyle/>
                    <a:p>
                      <a:pPr algn="l" fontAlgn="b"/>
                      <a:r>
                        <a:rPr lang="en-US" sz="1800" b="0" i="0" u="none" strike="noStrike" dirty="0">
                          <a:solidFill>
                            <a:srgbClr val="000000"/>
                          </a:solidFill>
                          <a:effectLst/>
                          <a:latin typeface="Calibri"/>
                        </a:rPr>
                        <a:t>Medium High Risk</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FF00"/>
                    </a:solidFill>
                  </a:tcPr>
                </a:tc>
                <a:tc>
                  <a:txBody>
                    <a:bodyPr/>
                    <a:lstStyle/>
                    <a:p>
                      <a:pPr algn="l" fontAlgn="b"/>
                      <a:r>
                        <a:rPr lang="en-US" sz="1800" b="0" i="0" u="none" strike="noStrike">
                          <a:solidFill>
                            <a:srgbClr val="000000"/>
                          </a:solidFill>
                          <a:effectLst/>
                          <a:latin typeface="Calibri"/>
                        </a:rPr>
                        <a:t>Medium Risk</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92D050"/>
                    </a:solidFill>
                  </a:tcPr>
                </a:tc>
                <a:tc>
                  <a:txBody>
                    <a:bodyPr/>
                    <a:lstStyle/>
                    <a:p>
                      <a:pPr algn="l" fontAlgn="b"/>
                      <a:r>
                        <a:rPr lang="en-US" sz="1800" b="0" i="0" u="none" strike="noStrike">
                          <a:solidFill>
                            <a:srgbClr val="000000"/>
                          </a:solidFill>
                          <a:effectLst/>
                          <a:latin typeface="Calibri"/>
                        </a:rPr>
                        <a:t>Medium Low Risk</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00B050"/>
                    </a:solidFill>
                  </a:tcPr>
                </a:tc>
                <a:tc>
                  <a:txBody>
                    <a:bodyPr/>
                    <a:lstStyle/>
                    <a:p>
                      <a:pPr algn="l" fontAlgn="b"/>
                      <a:r>
                        <a:rPr lang="en-US" sz="1800" b="0" i="0" u="none" strike="noStrike" dirty="0">
                          <a:solidFill>
                            <a:srgbClr val="000000"/>
                          </a:solidFill>
                          <a:effectLst/>
                          <a:latin typeface="Calibri"/>
                        </a:rPr>
                        <a:t>Low Risk</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26" name="TextBox 25"/>
          <p:cNvSpPr txBox="1"/>
          <p:nvPr/>
        </p:nvSpPr>
        <p:spPr>
          <a:xfrm>
            <a:off x="1524001" y="5172670"/>
            <a:ext cx="2743200" cy="923330"/>
          </a:xfrm>
          <a:prstGeom prst="rect">
            <a:avLst/>
          </a:prstGeom>
          <a:noFill/>
        </p:spPr>
        <p:txBody>
          <a:bodyPr wrap="square" rtlCol="0">
            <a:spAutoFit/>
          </a:bodyPr>
          <a:lstStyle/>
          <a:p>
            <a:pPr algn="r"/>
            <a:r>
              <a:rPr lang="en-US" i="1" dirty="0"/>
              <a:t># of Identified Risks of a given Likelihood and Severity shown in each cell</a:t>
            </a:r>
          </a:p>
        </p:txBody>
      </p:sp>
      <p:sp>
        <p:nvSpPr>
          <p:cNvPr id="27" name="TextBox 26"/>
          <p:cNvSpPr txBox="1"/>
          <p:nvPr/>
        </p:nvSpPr>
        <p:spPr>
          <a:xfrm rot="16200000">
            <a:off x="-133089" y="2837073"/>
            <a:ext cx="1420845" cy="369332"/>
          </a:xfrm>
          <a:prstGeom prst="rect">
            <a:avLst/>
          </a:prstGeom>
          <a:noFill/>
        </p:spPr>
        <p:txBody>
          <a:bodyPr wrap="square" rtlCol="0">
            <a:spAutoFit/>
          </a:bodyPr>
          <a:lstStyle/>
          <a:p>
            <a:pPr algn="ctr"/>
            <a:r>
              <a:rPr lang="en-US" b="1" dirty="0"/>
              <a:t>Likelihood</a:t>
            </a:r>
          </a:p>
        </p:txBody>
      </p:sp>
      <p:sp>
        <p:nvSpPr>
          <p:cNvPr id="29" name="TextBox 28"/>
          <p:cNvSpPr txBox="1"/>
          <p:nvPr/>
        </p:nvSpPr>
        <p:spPr>
          <a:xfrm>
            <a:off x="1627155" y="4507468"/>
            <a:ext cx="1420845" cy="369332"/>
          </a:xfrm>
          <a:prstGeom prst="rect">
            <a:avLst/>
          </a:prstGeom>
          <a:noFill/>
        </p:spPr>
        <p:txBody>
          <a:bodyPr wrap="square" rtlCol="0">
            <a:spAutoFit/>
          </a:bodyPr>
          <a:lstStyle/>
          <a:p>
            <a:pPr algn="ctr"/>
            <a:r>
              <a:rPr lang="en-US" b="1" dirty="0"/>
              <a:t>Severity</a:t>
            </a:r>
          </a:p>
        </p:txBody>
      </p:sp>
    </p:spTree>
    <p:extLst>
      <p:ext uri="{BB962C8B-B14F-4D97-AF65-F5344CB8AC3E}">
        <p14:creationId xmlns:p14="http://schemas.microsoft.com/office/powerpoint/2010/main" val="342429031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923330"/>
          </a:xfrm>
          <a:prstGeom prst="rect">
            <a:avLst/>
          </a:prstGeom>
          <a:noFill/>
        </p:spPr>
        <p:txBody>
          <a:bodyPr wrap="square" rtlCol="0">
            <a:spAutoFit/>
          </a:bodyPr>
          <a:lstStyle/>
          <a:p>
            <a:r>
              <a:rPr lang="en-US" sz="5400" dirty="0">
                <a:latin typeface="Harlow Solid Italic" panose="04030604020F02020D02" pitchFamily="82" charset="0"/>
              </a:rPr>
              <a:t>Risk Mitigation</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9" name="Table 18"/>
          <p:cNvGraphicFramePr>
            <a:graphicFrameLocks noGrp="1"/>
          </p:cNvGraphicFramePr>
          <p:nvPr>
            <p:extLst>
              <p:ext uri="{D42A27DB-BD31-4B8C-83A1-F6EECF244321}">
                <p14:modId xmlns:p14="http://schemas.microsoft.com/office/powerpoint/2010/main" val="3721076540"/>
              </p:ext>
            </p:extLst>
          </p:nvPr>
        </p:nvGraphicFramePr>
        <p:xfrm>
          <a:off x="457200" y="1813172"/>
          <a:ext cx="3124200" cy="2811780"/>
        </p:xfrm>
        <a:graphic>
          <a:graphicData uri="http://schemas.openxmlformats.org/drawingml/2006/table">
            <a:tbl>
              <a:tblPr/>
              <a:tblGrid>
                <a:gridCol w="624840">
                  <a:extLst>
                    <a:ext uri="{9D8B030D-6E8A-4147-A177-3AD203B41FA5}">
                      <a16:colId xmlns:a16="http://schemas.microsoft.com/office/drawing/2014/main" val="20000"/>
                    </a:ext>
                  </a:extLst>
                </a:gridCol>
                <a:gridCol w="624840">
                  <a:extLst>
                    <a:ext uri="{9D8B030D-6E8A-4147-A177-3AD203B41FA5}">
                      <a16:colId xmlns:a16="http://schemas.microsoft.com/office/drawing/2014/main" val="20001"/>
                    </a:ext>
                  </a:extLst>
                </a:gridCol>
                <a:gridCol w="624840">
                  <a:extLst>
                    <a:ext uri="{9D8B030D-6E8A-4147-A177-3AD203B41FA5}">
                      <a16:colId xmlns:a16="http://schemas.microsoft.com/office/drawing/2014/main" val="20002"/>
                    </a:ext>
                  </a:extLst>
                </a:gridCol>
                <a:gridCol w="624840">
                  <a:extLst>
                    <a:ext uri="{9D8B030D-6E8A-4147-A177-3AD203B41FA5}">
                      <a16:colId xmlns:a16="http://schemas.microsoft.com/office/drawing/2014/main" val="20003"/>
                    </a:ext>
                  </a:extLst>
                </a:gridCol>
                <a:gridCol w="624840">
                  <a:extLst>
                    <a:ext uri="{9D8B030D-6E8A-4147-A177-3AD203B41FA5}">
                      <a16:colId xmlns:a16="http://schemas.microsoft.com/office/drawing/2014/main" val="20004"/>
                    </a:ext>
                  </a:extLst>
                </a:gridCol>
              </a:tblGrid>
              <a:tr h="468630">
                <a:tc>
                  <a:txBody>
                    <a:bodyPr/>
                    <a:lstStyle/>
                    <a:p>
                      <a:pPr algn="r" fontAlgn="b"/>
                      <a:r>
                        <a:rPr lang="en-US" sz="2700" b="1" i="0" u="none" strike="noStrike" dirty="0">
                          <a:solidFill>
                            <a:srgbClr val="000000"/>
                          </a:solidFill>
                          <a:effectLst/>
                          <a:latin typeface="Calibri"/>
                        </a:rPr>
                        <a:t>5</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C00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FF0000"/>
                    </a:solidFill>
                  </a:tcPr>
                </a:tc>
                <a:tc>
                  <a:txBody>
                    <a:bodyPr/>
                    <a:lstStyle/>
                    <a:p>
                      <a:pPr algn="ctr" fontAlgn="b"/>
                      <a:r>
                        <a:rPr lang="en-US" sz="2700" b="0" i="0" u="none" strike="noStrike">
                          <a:solidFill>
                            <a:srgbClr val="000000"/>
                          </a:solidFill>
                          <a:effectLst/>
                          <a:latin typeface="Calibri"/>
                        </a:rPr>
                        <a:t>3</a:t>
                      </a:r>
                    </a:p>
                  </a:txBody>
                  <a:tcPr marL="23432" marR="23432" marT="23432" marB="0" anchor="b">
                    <a:lnL>
                      <a:noFill/>
                    </a:lnL>
                    <a:lnR>
                      <a:noFill/>
                    </a:lnR>
                    <a:lnT>
                      <a:noFill/>
                    </a:lnT>
                    <a:lnB>
                      <a:noFill/>
                    </a:lnB>
                    <a:solidFill>
                      <a:srgbClr val="FF0000"/>
                    </a:solidFill>
                  </a:tcPr>
                </a:tc>
                <a:extLst>
                  <a:ext uri="{0D108BD9-81ED-4DB2-BD59-A6C34878D82A}">
                    <a16:rowId xmlns:a16="http://schemas.microsoft.com/office/drawing/2014/main" val="10000"/>
                  </a:ext>
                </a:extLst>
              </a:tr>
              <a:tr h="468630">
                <a:tc>
                  <a:txBody>
                    <a:bodyPr/>
                    <a:lstStyle/>
                    <a:p>
                      <a:pPr algn="r" fontAlgn="b"/>
                      <a:r>
                        <a:rPr lang="en-US" sz="2700" b="1" i="0" u="none" strike="noStrike">
                          <a:solidFill>
                            <a:srgbClr val="000000"/>
                          </a:solidFill>
                          <a:effectLst/>
                          <a:latin typeface="Calibri"/>
                        </a:rPr>
                        <a:t>4</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3</a:t>
                      </a:r>
                    </a:p>
                  </a:txBody>
                  <a:tcPr marL="23432" marR="23432" marT="23432" marB="0" anchor="b">
                    <a:lnL>
                      <a:noFill/>
                    </a:lnL>
                    <a:lnR>
                      <a:noFill/>
                    </a:lnR>
                    <a:lnT>
                      <a:noFill/>
                    </a:lnT>
                    <a:lnB>
                      <a:noFill/>
                    </a:lnB>
                    <a:solidFill>
                      <a:srgbClr val="FFC000"/>
                    </a:solidFill>
                  </a:tcPr>
                </a:tc>
                <a:tc>
                  <a:txBody>
                    <a:bodyPr/>
                    <a:lstStyle/>
                    <a:p>
                      <a:pPr algn="ctr" fontAlgn="b"/>
                      <a:r>
                        <a:rPr lang="en-US" sz="2700" b="0" i="0" u="none" strike="noStrike">
                          <a:solidFill>
                            <a:srgbClr val="000000"/>
                          </a:solidFill>
                          <a:effectLst/>
                          <a:latin typeface="Calibri"/>
                        </a:rPr>
                        <a:t>4</a:t>
                      </a:r>
                    </a:p>
                  </a:txBody>
                  <a:tcPr marL="23432" marR="23432" marT="23432" marB="0" anchor="b">
                    <a:lnL>
                      <a:noFill/>
                    </a:lnL>
                    <a:lnR>
                      <a:noFill/>
                    </a:lnR>
                    <a:lnT>
                      <a:noFill/>
                    </a:lnT>
                    <a:lnB>
                      <a:noFill/>
                    </a:lnB>
                    <a:solidFill>
                      <a:srgbClr val="FF0000"/>
                    </a:solidFill>
                  </a:tcPr>
                </a:tc>
                <a:extLst>
                  <a:ext uri="{0D108BD9-81ED-4DB2-BD59-A6C34878D82A}">
                    <a16:rowId xmlns:a16="http://schemas.microsoft.com/office/drawing/2014/main" val="10001"/>
                  </a:ext>
                </a:extLst>
              </a:tr>
              <a:tr h="468630">
                <a:tc>
                  <a:txBody>
                    <a:bodyPr/>
                    <a:lstStyle/>
                    <a:p>
                      <a:pPr algn="r" fontAlgn="b"/>
                      <a:r>
                        <a:rPr lang="en-US" sz="2700" b="1" i="0" u="none" strike="noStrike">
                          <a:solidFill>
                            <a:srgbClr val="000000"/>
                          </a:solidFill>
                          <a:effectLst/>
                          <a:latin typeface="Calibri"/>
                        </a:rPr>
                        <a:t>3</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dirty="0">
                          <a:solidFill>
                            <a:srgbClr val="000000"/>
                          </a:solidFill>
                          <a:effectLst/>
                          <a:latin typeface="Calibri"/>
                        </a:rPr>
                        <a:t>4</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FFC000"/>
                    </a:solidFill>
                  </a:tcPr>
                </a:tc>
                <a:tc>
                  <a:txBody>
                    <a:bodyPr/>
                    <a:lstStyle/>
                    <a:p>
                      <a:pPr algn="ctr" fontAlgn="b"/>
                      <a:r>
                        <a:rPr lang="en-US" sz="2700" b="0" i="0" u="none" strike="noStrike">
                          <a:solidFill>
                            <a:srgbClr val="000000"/>
                          </a:solidFill>
                          <a:effectLst/>
                          <a:latin typeface="Calibri"/>
                        </a:rPr>
                        <a:t>4</a:t>
                      </a:r>
                    </a:p>
                  </a:txBody>
                  <a:tcPr marL="23432" marR="23432" marT="23432" marB="0" anchor="b">
                    <a:lnL>
                      <a:noFill/>
                    </a:lnL>
                    <a:lnR>
                      <a:noFill/>
                    </a:lnR>
                    <a:lnT>
                      <a:noFill/>
                    </a:lnT>
                    <a:lnB>
                      <a:noFill/>
                    </a:lnB>
                    <a:solidFill>
                      <a:srgbClr val="FFC000"/>
                    </a:solidFill>
                  </a:tcPr>
                </a:tc>
                <a:extLst>
                  <a:ext uri="{0D108BD9-81ED-4DB2-BD59-A6C34878D82A}">
                    <a16:rowId xmlns:a16="http://schemas.microsoft.com/office/drawing/2014/main" val="10002"/>
                  </a:ext>
                </a:extLst>
              </a:tr>
              <a:tr h="468630">
                <a:tc>
                  <a:txBody>
                    <a:bodyPr/>
                    <a:lstStyle/>
                    <a:p>
                      <a:pPr algn="r" fontAlgn="b"/>
                      <a:r>
                        <a:rPr lang="en-US" sz="2700" b="1" i="0" u="none" strike="noStrike">
                          <a:solidFill>
                            <a:srgbClr val="000000"/>
                          </a:solidFill>
                          <a:effectLst/>
                          <a:latin typeface="Calibri"/>
                        </a:rPr>
                        <a:t>2</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00B05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extLst>
                  <a:ext uri="{0D108BD9-81ED-4DB2-BD59-A6C34878D82A}">
                    <a16:rowId xmlns:a16="http://schemas.microsoft.com/office/drawing/2014/main" val="10003"/>
                  </a:ext>
                </a:extLst>
              </a:tr>
              <a:tr h="468630">
                <a:tc>
                  <a:txBody>
                    <a:bodyPr/>
                    <a:lstStyle/>
                    <a:p>
                      <a:pPr algn="r" fontAlgn="b"/>
                      <a:r>
                        <a:rPr lang="en-US" sz="2700" b="1" i="0" u="none" strike="noStrike">
                          <a:solidFill>
                            <a:srgbClr val="000000"/>
                          </a:solidFill>
                          <a:effectLst/>
                          <a:latin typeface="Calibri"/>
                        </a:rPr>
                        <a:t>1</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00B050"/>
                    </a:solidFill>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00B05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92D050"/>
                    </a:solidFill>
                  </a:tcPr>
                </a:tc>
                <a:extLst>
                  <a:ext uri="{0D108BD9-81ED-4DB2-BD59-A6C34878D82A}">
                    <a16:rowId xmlns:a16="http://schemas.microsoft.com/office/drawing/2014/main" val="10004"/>
                  </a:ext>
                </a:extLst>
              </a:tr>
              <a:tr h="468630">
                <a:tc>
                  <a:txBody>
                    <a:bodyPr/>
                    <a:lstStyle/>
                    <a:p>
                      <a:pPr algn="l" fontAlgn="b"/>
                      <a:endParaRPr lang="en-US" sz="2700" b="0" i="0" u="none" strike="noStrike">
                        <a:solidFill>
                          <a:srgbClr val="000000"/>
                        </a:solidFill>
                        <a:effectLst/>
                        <a:latin typeface="Calibri"/>
                      </a:endParaRPr>
                    </a:p>
                  </a:txBody>
                  <a:tcPr marL="23432" marR="23432" marT="23432" marB="0" anchor="b">
                    <a:lnL>
                      <a:noFill/>
                    </a:lnL>
                    <a:lnR>
                      <a:noFill/>
                    </a:lnR>
                    <a:lnT>
                      <a:noFill/>
                    </a:lnT>
                    <a:lnB>
                      <a:noFill/>
                    </a:lnB>
                  </a:tcPr>
                </a:tc>
                <a:tc>
                  <a:txBody>
                    <a:bodyPr/>
                    <a:lstStyle/>
                    <a:p>
                      <a:pPr algn="ctr" fontAlgn="b"/>
                      <a:r>
                        <a:rPr lang="en-US" sz="2700" b="1" i="0" u="none" strike="noStrike">
                          <a:solidFill>
                            <a:srgbClr val="000000"/>
                          </a:solidFill>
                          <a:effectLst/>
                          <a:latin typeface="Calibri"/>
                        </a:rPr>
                        <a:t>1</a:t>
                      </a:r>
                    </a:p>
                  </a:txBody>
                  <a:tcPr marL="23432" marR="23432" marT="23432" marB="0" anchor="b">
                    <a:lnL>
                      <a:noFill/>
                    </a:lnL>
                    <a:lnR>
                      <a:noFill/>
                    </a:lnR>
                    <a:lnT>
                      <a:noFill/>
                    </a:lnT>
                    <a:lnB>
                      <a:noFill/>
                    </a:lnB>
                  </a:tcPr>
                </a:tc>
                <a:tc>
                  <a:txBody>
                    <a:bodyPr/>
                    <a:lstStyle/>
                    <a:p>
                      <a:pPr algn="ctr" fontAlgn="b"/>
                      <a:r>
                        <a:rPr lang="en-US" sz="2700" b="1" i="0" u="none" strike="noStrike">
                          <a:solidFill>
                            <a:srgbClr val="000000"/>
                          </a:solidFill>
                          <a:effectLst/>
                          <a:latin typeface="Calibri"/>
                        </a:rPr>
                        <a:t>2</a:t>
                      </a:r>
                    </a:p>
                  </a:txBody>
                  <a:tcPr marL="23432" marR="23432" marT="23432" marB="0" anchor="b">
                    <a:lnL>
                      <a:noFill/>
                    </a:lnL>
                    <a:lnR>
                      <a:noFill/>
                    </a:lnR>
                    <a:lnT>
                      <a:noFill/>
                    </a:lnT>
                    <a:lnB>
                      <a:noFill/>
                    </a:lnB>
                  </a:tcPr>
                </a:tc>
                <a:tc>
                  <a:txBody>
                    <a:bodyPr/>
                    <a:lstStyle/>
                    <a:p>
                      <a:pPr algn="ctr" fontAlgn="b"/>
                      <a:r>
                        <a:rPr lang="en-US" sz="2700" b="1" i="0" u="none" strike="noStrike">
                          <a:solidFill>
                            <a:srgbClr val="000000"/>
                          </a:solidFill>
                          <a:effectLst/>
                          <a:latin typeface="Calibri"/>
                        </a:rPr>
                        <a:t>3</a:t>
                      </a:r>
                    </a:p>
                  </a:txBody>
                  <a:tcPr marL="23432" marR="23432" marT="23432" marB="0" anchor="b">
                    <a:lnL>
                      <a:noFill/>
                    </a:lnL>
                    <a:lnR>
                      <a:noFill/>
                    </a:lnR>
                    <a:lnT>
                      <a:noFill/>
                    </a:lnT>
                    <a:lnB>
                      <a:noFill/>
                    </a:lnB>
                  </a:tcPr>
                </a:tc>
                <a:tc>
                  <a:txBody>
                    <a:bodyPr/>
                    <a:lstStyle/>
                    <a:p>
                      <a:pPr algn="ctr" fontAlgn="b"/>
                      <a:r>
                        <a:rPr lang="en-US" sz="2700" b="1" i="0" u="none" strike="noStrike" dirty="0">
                          <a:solidFill>
                            <a:srgbClr val="000000"/>
                          </a:solidFill>
                          <a:effectLst/>
                          <a:latin typeface="Calibri"/>
                        </a:rPr>
                        <a:t>4</a:t>
                      </a:r>
                    </a:p>
                  </a:txBody>
                  <a:tcPr marL="23432" marR="23432" marT="23432" marB="0" anchor="b">
                    <a:lnL>
                      <a:noFill/>
                    </a:lnL>
                    <a:lnR>
                      <a:noFill/>
                    </a:lnR>
                    <a:lnT>
                      <a:noFill/>
                    </a:lnT>
                    <a:lnB>
                      <a:noFill/>
                    </a:lnB>
                  </a:tcP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092053656"/>
              </p:ext>
            </p:extLst>
          </p:nvPr>
        </p:nvGraphicFramePr>
        <p:xfrm>
          <a:off x="5181600" y="1820792"/>
          <a:ext cx="3124200" cy="2811780"/>
        </p:xfrm>
        <a:graphic>
          <a:graphicData uri="http://schemas.openxmlformats.org/drawingml/2006/table">
            <a:tbl>
              <a:tblPr/>
              <a:tblGrid>
                <a:gridCol w="624840">
                  <a:extLst>
                    <a:ext uri="{9D8B030D-6E8A-4147-A177-3AD203B41FA5}">
                      <a16:colId xmlns:a16="http://schemas.microsoft.com/office/drawing/2014/main" val="20000"/>
                    </a:ext>
                  </a:extLst>
                </a:gridCol>
                <a:gridCol w="624840">
                  <a:extLst>
                    <a:ext uri="{9D8B030D-6E8A-4147-A177-3AD203B41FA5}">
                      <a16:colId xmlns:a16="http://schemas.microsoft.com/office/drawing/2014/main" val="20001"/>
                    </a:ext>
                  </a:extLst>
                </a:gridCol>
                <a:gridCol w="624840">
                  <a:extLst>
                    <a:ext uri="{9D8B030D-6E8A-4147-A177-3AD203B41FA5}">
                      <a16:colId xmlns:a16="http://schemas.microsoft.com/office/drawing/2014/main" val="20002"/>
                    </a:ext>
                  </a:extLst>
                </a:gridCol>
                <a:gridCol w="624840">
                  <a:extLst>
                    <a:ext uri="{9D8B030D-6E8A-4147-A177-3AD203B41FA5}">
                      <a16:colId xmlns:a16="http://schemas.microsoft.com/office/drawing/2014/main" val="20003"/>
                    </a:ext>
                  </a:extLst>
                </a:gridCol>
                <a:gridCol w="624840">
                  <a:extLst>
                    <a:ext uri="{9D8B030D-6E8A-4147-A177-3AD203B41FA5}">
                      <a16:colId xmlns:a16="http://schemas.microsoft.com/office/drawing/2014/main" val="20004"/>
                    </a:ext>
                  </a:extLst>
                </a:gridCol>
              </a:tblGrid>
              <a:tr h="468630">
                <a:tc>
                  <a:txBody>
                    <a:bodyPr/>
                    <a:lstStyle/>
                    <a:p>
                      <a:pPr algn="r" fontAlgn="b"/>
                      <a:r>
                        <a:rPr lang="en-US" sz="2700" b="1" i="0" u="none" strike="noStrike" dirty="0">
                          <a:solidFill>
                            <a:srgbClr val="000000"/>
                          </a:solidFill>
                          <a:effectLst/>
                          <a:latin typeface="Calibri"/>
                        </a:rPr>
                        <a:t>5</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C00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000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0000"/>
                    </a:solidFill>
                  </a:tcPr>
                </a:tc>
                <a:extLst>
                  <a:ext uri="{0D108BD9-81ED-4DB2-BD59-A6C34878D82A}">
                    <a16:rowId xmlns:a16="http://schemas.microsoft.com/office/drawing/2014/main" val="10000"/>
                  </a:ext>
                </a:extLst>
              </a:tr>
              <a:tr h="468630">
                <a:tc>
                  <a:txBody>
                    <a:bodyPr/>
                    <a:lstStyle/>
                    <a:p>
                      <a:pPr algn="r" fontAlgn="b"/>
                      <a:r>
                        <a:rPr lang="en-US" sz="2700" b="1" i="0" u="none" strike="noStrike">
                          <a:solidFill>
                            <a:srgbClr val="000000"/>
                          </a:solidFill>
                          <a:effectLst/>
                          <a:latin typeface="Calibri"/>
                        </a:rPr>
                        <a:t>4</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FFC00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FF0000"/>
                    </a:solidFill>
                  </a:tcPr>
                </a:tc>
                <a:extLst>
                  <a:ext uri="{0D108BD9-81ED-4DB2-BD59-A6C34878D82A}">
                    <a16:rowId xmlns:a16="http://schemas.microsoft.com/office/drawing/2014/main" val="10001"/>
                  </a:ext>
                </a:extLst>
              </a:tr>
              <a:tr h="468630">
                <a:tc>
                  <a:txBody>
                    <a:bodyPr/>
                    <a:lstStyle/>
                    <a:p>
                      <a:pPr algn="r" fontAlgn="b"/>
                      <a:r>
                        <a:rPr lang="en-US" sz="2700" b="1" i="0" u="none" strike="noStrike">
                          <a:solidFill>
                            <a:srgbClr val="000000"/>
                          </a:solidFill>
                          <a:effectLst/>
                          <a:latin typeface="Calibri"/>
                        </a:rPr>
                        <a:t>3</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FFC000"/>
                    </a:solidFill>
                  </a:tcPr>
                </a:tc>
                <a:tc>
                  <a:txBody>
                    <a:bodyPr/>
                    <a:lstStyle/>
                    <a:p>
                      <a:pPr algn="ctr" fontAlgn="b"/>
                      <a:r>
                        <a:rPr lang="en-US" sz="2700" b="0" i="0" u="none" strike="noStrike">
                          <a:solidFill>
                            <a:srgbClr val="000000"/>
                          </a:solidFill>
                          <a:effectLst/>
                          <a:latin typeface="Calibri"/>
                        </a:rPr>
                        <a:t>1</a:t>
                      </a:r>
                    </a:p>
                  </a:txBody>
                  <a:tcPr marL="23432" marR="23432" marT="23432" marB="0" anchor="b">
                    <a:lnL>
                      <a:noFill/>
                    </a:lnL>
                    <a:lnR>
                      <a:noFill/>
                    </a:lnR>
                    <a:lnT>
                      <a:noFill/>
                    </a:lnT>
                    <a:lnB>
                      <a:noFill/>
                    </a:lnB>
                    <a:solidFill>
                      <a:srgbClr val="FFC000"/>
                    </a:solidFill>
                  </a:tcPr>
                </a:tc>
                <a:extLst>
                  <a:ext uri="{0D108BD9-81ED-4DB2-BD59-A6C34878D82A}">
                    <a16:rowId xmlns:a16="http://schemas.microsoft.com/office/drawing/2014/main" val="10002"/>
                  </a:ext>
                </a:extLst>
              </a:tr>
              <a:tr h="468630">
                <a:tc>
                  <a:txBody>
                    <a:bodyPr/>
                    <a:lstStyle/>
                    <a:p>
                      <a:pPr algn="r" fontAlgn="b"/>
                      <a:r>
                        <a:rPr lang="en-US" sz="2700" b="1" i="0" u="none" strike="noStrike">
                          <a:solidFill>
                            <a:srgbClr val="000000"/>
                          </a:solidFill>
                          <a:effectLst/>
                          <a:latin typeface="Calibri"/>
                        </a:rPr>
                        <a:t>2</a:t>
                      </a:r>
                    </a:p>
                  </a:txBody>
                  <a:tcPr marL="23432" marR="23432" marT="23432" marB="0" anchor="b">
                    <a:lnL>
                      <a:noFill/>
                    </a:lnL>
                    <a:lnR>
                      <a:noFill/>
                    </a:lnR>
                    <a:lnT>
                      <a:noFill/>
                    </a:lnT>
                    <a:lnB>
                      <a:noFill/>
                    </a:lnB>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00B05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tc>
                  <a:txBody>
                    <a:bodyPr/>
                    <a:lstStyle/>
                    <a:p>
                      <a:pPr algn="ctr" fontAlgn="b"/>
                      <a:r>
                        <a:rPr lang="en-US" sz="2700" b="0" i="0" u="none" strike="noStrike">
                          <a:solidFill>
                            <a:srgbClr val="000000"/>
                          </a:solidFill>
                          <a:effectLst/>
                          <a:latin typeface="Calibri"/>
                        </a:rPr>
                        <a:t>0</a:t>
                      </a:r>
                    </a:p>
                  </a:txBody>
                  <a:tcPr marL="23432" marR="23432" marT="23432" marB="0" anchor="b">
                    <a:lnL>
                      <a:noFill/>
                    </a:lnL>
                    <a:lnR>
                      <a:noFill/>
                    </a:lnR>
                    <a:lnT>
                      <a:noFill/>
                    </a:lnT>
                    <a:lnB>
                      <a:noFill/>
                    </a:lnB>
                    <a:solidFill>
                      <a:srgbClr val="FFFF00"/>
                    </a:solidFill>
                  </a:tcPr>
                </a:tc>
                <a:extLst>
                  <a:ext uri="{0D108BD9-81ED-4DB2-BD59-A6C34878D82A}">
                    <a16:rowId xmlns:a16="http://schemas.microsoft.com/office/drawing/2014/main" val="10003"/>
                  </a:ext>
                </a:extLst>
              </a:tr>
              <a:tr h="468630">
                <a:tc>
                  <a:txBody>
                    <a:bodyPr/>
                    <a:lstStyle/>
                    <a:p>
                      <a:pPr algn="r" fontAlgn="b"/>
                      <a:r>
                        <a:rPr lang="en-US" sz="2700" b="1" i="0" u="none" strike="noStrike">
                          <a:solidFill>
                            <a:srgbClr val="000000"/>
                          </a:solidFill>
                          <a:effectLst/>
                          <a:latin typeface="Calibri"/>
                        </a:rPr>
                        <a:t>1</a:t>
                      </a:r>
                    </a:p>
                  </a:txBody>
                  <a:tcPr marL="23432" marR="23432" marT="23432" marB="0" anchor="b">
                    <a:lnL>
                      <a:noFill/>
                    </a:lnL>
                    <a:lnR>
                      <a:noFill/>
                    </a:lnR>
                    <a:lnT>
                      <a:noFill/>
                    </a:lnT>
                    <a:lnB>
                      <a:noFill/>
                    </a:lnB>
                  </a:tcPr>
                </a:tc>
                <a:tc>
                  <a:txBody>
                    <a:bodyPr/>
                    <a:lstStyle/>
                    <a:p>
                      <a:pPr algn="ctr" fontAlgn="b"/>
                      <a:r>
                        <a:rPr lang="en-US" sz="2700" b="0" i="0" u="none" strike="noStrike" dirty="0">
                          <a:solidFill>
                            <a:srgbClr val="000000"/>
                          </a:solidFill>
                          <a:effectLst/>
                          <a:latin typeface="Calibri"/>
                        </a:rPr>
                        <a:t>2</a:t>
                      </a:r>
                    </a:p>
                  </a:txBody>
                  <a:tcPr marL="23432" marR="23432" marT="23432" marB="0" anchor="b">
                    <a:lnL>
                      <a:noFill/>
                    </a:lnL>
                    <a:lnR>
                      <a:noFill/>
                    </a:lnR>
                    <a:lnT>
                      <a:noFill/>
                    </a:lnT>
                    <a:lnB>
                      <a:noFill/>
                    </a:lnB>
                    <a:solidFill>
                      <a:srgbClr val="00B050"/>
                    </a:solidFill>
                  </a:tcPr>
                </a:tc>
                <a:tc>
                  <a:txBody>
                    <a:bodyPr/>
                    <a:lstStyle/>
                    <a:p>
                      <a:pPr algn="ctr" fontAlgn="b"/>
                      <a:r>
                        <a:rPr lang="en-US" sz="2700" b="0" i="0" u="none" strike="noStrike" dirty="0">
                          <a:solidFill>
                            <a:srgbClr val="000000"/>
                          </a:solidFill>
                          <a:effectLst/>
                          <a:latin typeface="Calibri"/>
                        </a:rPr>
                        <a:t>2</a:t>
                      </a:r>
                    </a:p>
                  </a:txBody>
                  <a:tcPr marL="23432" marR="23432" marT="23432" marB="0" anchor="b">
                    <a:lnL>
                      <a:noFill/>
                    </a:lnL>
                    <a:lnR>
                      <a:noFill/>
                    </a:lnR>
                    <a:lnT>
                      <a:noFill/>
                    </a:lnT>
                    <a:lnB>
                      <a:noFill/>
                    </a:lnB>
                    <a:solidFill>
                      <a:srgbClr val="00B050"/>
                    </a:solidFill>
                  </a:tcPr>
                </a:tc>
                <a:tc>
                  <a:txBody>
                    <a:bodyPr/>
                    <a:lstStyle/>
                    <a:p>
                      <a:pPr algn="ctr" fontAlgn="b"/>
                      <a:r>
                        <a:rPr lang="en-US" sz="2700" b="0" i="0" u="none" strike="noStrike">
                          <a:solidFill>
                            <a:srgbClr val="000000"/>
                          </a:solidFill>
                          <a:effectLst/>
                          <a:latin typeface="Calibri"/>
                        </a:rPr>
                        <a:t>2</a:t>
                      </a:r>
                    </a:p>
                  </a:txBody>
                  <a:tcPr marL="23432" marR="23432" marT="23432" marB="0" anchor="b">
                    <a:lnL>
                      <a:noFill/>
                    </a:lnL>
                    <a:lnR>
                      <a:noFill/>
                    </a:lnR>
                    <a:lnT>
                      <a:noFill/>
                    </a:lnT>
                    <a:lnB>
                      <a:noFill/>
                    </a:lnB>
                    <a:solidFill>
                      <a:srgbClr val="92D050"/>
                    </a:solidFill>
                  </a:tcPr>
                </a:tc>
                <a:tc>
                  <a:txBody>
                    <a:bodyPr/>
                    <a:lstStyle/>
                    <a:p>
                      <a:pPr algn="ctr" fontAlgn="b"/>
                      <a:r>
                        <a:rPr lang="en-US" sz="2700" b="0" i="0" u="none" strike="noStrike">
                          <a:solidFill>
                            <a:srgbClr val="000000"/>
                          </a:solidFill>
                          <a:effectLst/>
                          <a:latin typeface="Calibri"/>
                        </a:rPr>
                        <a:t>3</a:t>
                      </a:r>
                    </a:p>
                  </a:txBody>
                  <a:tcPr marL="23432" marR="23432" marT="23432" marB="0" anchor="b">
                    <a:lnL>
                      <a:noFill/>
                    </a:lnL>
                    <a:lnR>
                      <a:noFill/>
                    </a:lnR>
                    <a:lnT>
                      <a:noFill/>
                    </a:lnT>
                    <a:lnB>
                      <a:noFill/>
                    </a:lnB>
                    <a:solidFill>
                      <a:srgbClr val="92D050"/>
                    </a:solidFill>
                  </a:tcPr>
                </a:tc>
                <a:extLst>
                  <a:ext uri="{0D108BD9-81ED-4DB2-BD59-A6C34878D82A}">
                    <a16:rowId xmlns:a16="http://schemas.microsoft.com/office/drawing/2014/main" val="10004"/>
                  </a:ext>
                </a:extLst>
              </a:tr>
              <a:tr h="468630">
                <a:tc>
                  <a:txBody>
                    <a:bodyPr/>
                    <a:lstStyle/>
                    <a:p>
                      <a:pPr algn="l" fontAlgn="b"/>
                      <a:endParaRPr lang="en-US" sz="2700" b="0" i="0" u="none" strike="noStrike">
                        <a:solidFill>
                          <a:srgbClr val="000000"/>
                        </a:solidFill>
                        <a:effectLst/>
                        <a:latin typeface="Calibri"/>
                      </a:endParaRPr>
                    </a:p>
                  </a:txBody>
                  <a:tcPr marL="23432" marR="23432" marT="23432" marB="0" anchor="b">
                    <a:lnL>
                      <a:noFill/>
                    </a:lnL>
                    <a:lnR>
                      <a:noFill/>
                    </a:lnR>
                    <a:lnT>
                      <a:noFill/>
                    </a:lnT>
                    <a:lnB>
                      <a:noFill/>
                    </a:lnB>
                  </a:tcPr>
                </a:tc>
                <a:tc>
                  <a:txBody>
                    <a:bodyPr/>
                    <a:lstStyle/>
                    <a:p>
                      <a:pPr algn="ctr" fontAlgn="b"/>
                      <a:r>
                        <a:rPr lang="en-US" sz="2700" b="1" i="0" u="none" strike="noStrike">
                          <a:solidFill>
                            <a:srgbClr val="000000"/>
                          </a:solidFill>
                          <a:effectLst/>
                          <a:latin typeface="Calibri"/>
                        </a:rPr>
                        <a:t>1</a:t>
                      </a:r>
                    </a:p>
                  </a:txBody>
                  <a:tcPr marL="23432" marR="23432" marT="23432" marB="0" anchor="b">
                    <a:lnL>
                      <a:noFill/>
                    </a:lnL>
                    <a:lnR>
                      <a:noFill/>
                    </a:lnR>
                    <a:lnT>
                      <a:noFill/>
                    </a:lnT>
                    <a:lnB>
                      <a:noFill/>
                    </a:lnB>
                  </a:tcPr>
                </a:tc>
                <a:tc>
                  <a:txBody>
                    <a:bodyPr/>
                    <a:lstStyle/>
                    <a:p>
                      <a:pPr algn="ctr" fontAlgn="b"/>
                      <a:r>
                        <a:rPr lang="en-US" sz="2700" b="1" i="0" u="none" strike="noStrike" dirty="0">
                          <a:solidFill>
                            <a:srgbClr val="000000"/>
                          </a:solidFill>
                          <a:effectLst/>
                          <a:latin typeface="Calibri"/>
                        </a:rPr>
                        <a:t>2</a:t>
                      </a:r>
                    </a:p>
                  </a:txBody>
                  <a:tcPr marL="23432" marR="23432" marT="23432" marB="0" anchor="b">
                    <a:lnL>
                      <a:noFill/>
                    </a:lnL>
                    <a:lnR>
                      <a:noFill/>
                    </a:lnR>
                    <a:lnT>
                      <a:noFill/>
                    </a:lnT>
                    <a:lnB>
                      <a:noFill/>
                    </a:lnB>
                  </a:tcPr>
                </a:tc>
                <a:tc>
                  <a:txBody>
                    <a:bodyPr/>
                    <a:lstStyle/>
                    <a:p>
                      <a:pPr algn="ctr" fontAlgn="b"/>
                      <a:r>
                        <a:rPr lang="en-US" sz="2700" b="1" i="0" u="none" strike="noStrike">
                          <a:solidFill>
                            <a:srgbClr val="000000"/>
                          </a:solidFill>
                          <a:effectLst/>
                          <a:latin typeface="Calibri"/>
                        </a:rPr>
                        <a:t>3</a:t>
                      </a:r>
                    </a:p>
                  </a:txBody>
                  <a:tcPr marL="23432" marR="23432" marT="23432" marB="0" anchor="b">
                    <a:lnL>
                      <a:noFill/>
                    </a:lnL>
                    <a:lnR>
                      <a:noFill/>
                    </a:lnR>
                    <a:lnT>
                      <a:noFill/>
                    </a:lnT>
                    <a:lnB>
                      <a:noFill/>
                    </a:lnB>
                  </a:tcPr>
                </a:tc>
                <a:tc>
                  <a:txBody>
                    <a:bodyPr/>
                    <a:lstStyle/>
                    <a:p>
                      <a:pPr algn="ctr" fontAlgn="b"/>
                      <a:r>
                        <a:rPr lang="en-US" sz="2700" b="1" i="0" u="none" strike="noStrike" dirty="0">
                          <a:solidFill>
                            <a:srgbClr val="000000"/>
                          </a:solidFill>
                          <a:effectLst/>
                          <a:latin typeface="Calibri"/>
                        </a:rPr>
                        <a:t>4</a:t>
                      </a:r>
                    </a:p>
                  </a:txBody>
                  <a:tcPr marL="23432" marR="23432" marT="23432"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22" name="Right Arrow 21"/>
          <p:cNvSpPr/>
          <p:nvPr/>
        </p:nvSpPr>
        <p:spPr>
          <a:xfrm>
            <a:off x="3962400" y="2736534"/>
            <a:ext cx="1066800" cy="676838"/>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654990" y="1366152"/>
            <a:ext cx="1393010" cy="523220"/>
          </a:xfrm>
          <a:prstGeom prst="rect">
            <a:avLst/>
          </a:prstGeom>
          <a:noFill/>
        </p:spPr>
        <p:txBody>
          <a:bodyPr wrap="none" rtlCol="0">
            <a:spAutoFit/>
          </a:bodyPr>
          <a:lstStyle/>
          <a:p>
            <a:r>
              <a:rPr lang="en-US" sz="2800" b="1" dirty="0"/>
              <a:t>October</a:t>
            </a:r>
          </a:p>
        </p:txBody>
      </p:sp>
      <p:sp>
        <p:nvSpPr>
          <p:cNvPr id="24" name="TextBox 23"/>
          <p:cNvSpPr txBox="1"/>
          <p:nvPr/>
        </p:nvSpPr>
        <p:spPr>
          <a:xfrm>
            <a:off x="5493297" y="1355972"/>
            <a:ext cx="3193503" cy="523220"/>
          </a:xfrm>
          <a:prstGeom prst="rect">
            <a:avLst/>
          </a:prstGeom>
          <a:noFill/>
        </p:spPr>
        <p:txBody>
          <a:bodyPr wrap="none" rtlCol="0">
            <a:spAutoFit/>
          </a:bodyPr>
          <a:lstStyle/>
          <a:p>
            <a:r>
              <a:rPr lang="en-US" sz="2800" b="1" dirty="0"/>
              <a:t>December / January</a:t>
            </a:r>
          </a:p>
        </p:txBody>
      </p:sp>
      <p:graphicFrame>
        <p:nvGraphicFramePr>
          <p:cNvPr id="25" name="Table 24"/>
          <p:cNvGraphicFramePr>
            <a:graphicFrameLocks noGrp="1"/>
          </p:cNvGraphicFramePr>
          <p:nvPr>
            <p:extLst>
              <p:ext uri="{D42A27DB-BD31-4B8C-83A1-F6EECF244321}">
                <p14:modId xmlns:p14="http://schemas.microsoft.com/office/powerpoint/2010/main" val="3893099762"/>
              </p:ext>
            </p:extLst>
          </p:nvPr>
        </p:nvGraphicFramePr>
        <p:xfrm>
          <a:off x="4343400" y="5210175"/>
          <a:ext cx="2550994" cy="1419225"/>
        </p:xfrm>
        <a:graphic>
          <a:graphicData uri="http://schemas.openxmlformats.org/drawingml/2006/table">
            <a:tbl>
              <a:tblPr/>
              <a:tblGrid>
                <a:gridCol w="49359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190500">
                <a:tc>
                  <a:txBody>
                    <a:bodyPr/>
                    <a:lstStyle/>
                    <a:p>
                      <a:pPr algn="ctr" fontAlgn="b"/>
                      <a:r>
                        <a:rPr lang="en-US" sz="1800" b="0" i="0" u="none" strike="noStrike" dirty="0">
                          <a:solidFill>
                            <a:srgbClr val="000000"/>
                          </a:solidFill>
                          <a:effectLst/>
                          <a:latin typeface="Calibri"/>
                        </a:rPr>
                        <a:t> </a:t>
                      </a:r>
                    </a:p>
                  </a:txBody>
                  <a:tcPr marL="9525" marR="9525" marT="9525" marB="0" anchor="b">
                    <a:lnL>
                      <a:noFill/>
                    </a:lnL>
                    <a:lnR>
                      <a:noFill/>
                    </a:lnR>
                    <a:lnT>
                      <a:noFill/>
                    </a:lnT>
                    <a:lnB>
                      <a:noFill/>
                    </a:lnB>
                    <a:solidFill>
                      <a:srgbClr val="FF0000"/>
                    </a:solidFill>
                  </a:tcPr>
                </a:tc>
                <a:tc>
                  <a:txBody>
                    <a:bodyPr/>
                    <a:lstStyle/>
                    <a:p>
                      <a:pPr algn="l" fontAlgn="b"/>
                      <a:r>
                        <a:rPr lang="en-US" sz="1800" b="0" i="0" u="none" strike="noStrike">
                          <a:solidFill>
                            <a:srgbClr val="000000"/>
                          </a:solidFill>
                          <a:effectLst/>
                          <a:latin typeface="Calibri"/>
                        </a:rPr>
                        <a:t>High Risk</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C000"/>
                    </a:solidFill>
                  </a:tcPr>
                </a:tc>
                <a:tc>
                  <a:txBody>
                    <a:bodyPr/>
                    <a:lstStyle/>
                    <a:p>
                      <a:pPr algn="l" fontAlgn="b"/>
                      <a:r>
                        <a:rPr lang="en-US" sz="1800" b="0" i="0" u="none" strike="noStrike" dirty="0">
                          <a:solidFill>
                            <a:srgbClr val="000000"/>
                          </a:solidFill>
                          <a:effectLst/>
                          <a:latin typeface="Calibri"/>
                        </a:rPr>
                        <a:t>Medium High Risk</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FFFF00"/>
                    </a:solidFill>
                  </a:tcPr>
                </a:tc>
                <a:tc>
                  <a:txBody>
                    <a:bodyPr/>
                    <a:lstStyle/>
                    <a:p>
                      <a:pPr algn="l" fontAlgn="b"/>
                      <a:r>
                        <a:rPr lang="en-US" sz="1800" b="0" i="0" u="none" strike="noStrike">
                          <a:solidFill>
                            <a:srgbClr val="000000"/>
                          </a:solidFill>
                          <a:effectLst/>
                          <a:latin typeface="Calibri"/>
                        </a:rPr>
                        <a:t>Medium Risk</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92D050"/>
                    </a:solidFill>
                  </a:tcPr>
                </a:tc>
                <a:tc>
                  <a:txBody>
                    <a:bodyPr/>
                    <a:lstStyle/>
                    <a:p>
                      <a:pPr algn="l" fontAlgn="b"/>
                      <a:r>
                        <a:rPr lang="en-US" sz="1800" b="0" i="0" u="none" strike="noStrike">
                          <a:solidFill>
                            <a:srgbClr val="000000"/>
                          </a:solidFill>
                          <a:effectLst/>
                          <a:latin typeface="Calibri"/>
                        </a:rPr>
                        <a:t>Medium Low Risk</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a:solidFill>
                            <a:srgbClr val="000000"/>
                          </a:solidFill>
                          <a:effectLst/>
                          <a:latin typeface="Calibri"/>
                        </a:rPr>
                        <a:t> </a:t>
                      </a:r>
                    </a:p>
                  </a:txBody>
                  <a:tcPr marL="9525" marR="9525" marT="9525" marB="0" anchor="b">
                    <a:lnL>
                      <a:noFill/>
                    </a:lnL>
                    <a:lnR>
                      <a:noFill/>
                    </a:lnR>
                    <a:lnT>
                      <a:noFill/>
                    </a:lnT>
                    <a:lnB>
                      <a:noFill/>
                    </a:lnB>
                    <a:solidFill>
                      <a:srgbClr val="00B050"/>
                    </a:solidFill>
                  </a:tcPr>
                </a:tc>
                <a:tc>
                  <a:txBody>
                    <a:bodyPr/>
                    <a:lstStyle/>
                    <a:p>
                      <a:pPr algn="l" fontAlgn="b"/>
                      <a:r>
                        <a:rPr lang="en-US" sz="1800" b="0" i="0" u="none" strike="noStrike" dirty="0">
                          <a:solidFill>
                            <a:srgbClr val="000000"/>
                          </a:solidFill>
                          <a:effectLst/>
                          <a:latin typeface="Calibri"/>
                        </a:rPr>
                        <a:t>Low Risk</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26" name="TextBox 25"/>
          <p:cNvSpPr txBox="1"/>
          <p:nvPr/>
        </p:nvSpPr>
        <p:spPr>
          <a:xfrm>
            <a:off x="1524001" y="5172670"/>
            <a:ext cx="2743200" cy="923330"/>
          </a:xfrm>
          <a:prstGeom prst="rect">
            <a:avLst/>
          </a:prstGeom>
          <a:noFill/>
        </p:spPr>
        <p:txBody>
          <a:bodyPr wrap="square" rtlCol="0">
            <a:spAutoFit/>
          </a:bodyPr>
          <a:lstStyle/>
          <a:p>
            <a:pPr algn="r"/>
            <a:r>
              <a:rPr lang="en-US" i="1" dirty="0"/>
              <a:t># of Identified Risks of a given Likelihood and Severity shown in each cell</a:t>
            </a:r>
          </a:p>
        </p:txBody>
      </p:sp>
      <p:sp>
        <p:nvSpPr>
          <p:cNvPr id="27" name="TextBox 26"/>
          <p:cNvSpPr txBox="1"/>
          <p:nvPr/>
        </p:nvSpPr>
        <p:spPr>
          <a:xfrm rot="16200000">
            <a:off x="-133089" y="2837073"/>
            <a:ext cx="1420845" cy="369332"/>
          </a:xfrm>
          <a:prstGeom prst="rect">
            <a:avLst/>
          </a:prstGeom>
          <a:noFill/>
        </p:spPr>
        <p:txBody>
          <a:bodyPr wrap="square" rtlCol="0">
            <a:spAutoFit/>
          </a:bodyPr>
          <a:lstStyle/>
          <a:p>
            <a:pPr algn="ctr"/>
            <a:r>
              <a:rPr lang="en-US" b="1" dirty="0"/>
              <a:t>Likelihood</a:t>
            </a:r>
          </a:p>
        </p:txBody>
      </p:sp>
      <p:sp>
        <p:nvSpPr>
          <p:cNvPr id="28" name="TextBox 27"/>
          <p:cNvSpPr txBox="1"/>
          <p:nvPr/>
        </p:nvSpPr>
        <p:spPr>
          <a:xfrm rot="16200000">
            <a:off x="4667511" y="2836731"/>
            <a:ext cx="1420845" cy="369332"/>
          </a:xfrm>
          <a:prstGeom prst="rect">
            <a:avLst/>
          </a:prstGeom>
          <a:noFill/>
        </p:spPr>
        <p:txBody>
          <a:bodyPr wrap="square" rtlCol="0">
            <a:spAutoFit/>
          </a:bodyPr>
          <a:lstStyle/>
          <a:p>
            <a:pPr algn="ctr"/>
            <a:r>
              <a:rPr lang="en-US" b="1" dirty="0"/>
              <a:t>Likelihood</a:t>
            </a:r>
          </a:p>
        </p:txBody>
      </p:sp>
      <p:sp>
        <p:nvSpPr>
          <p:cNvPr id="29" name="TextBox 28"/>
          <p:cNvSpPr txBox="1"/>
          <p:nvPr/>
        </p:nvSpPr>
        <p:spPr>
          <a:xfrm>
            <a:off x="1627155" y="4507468"/>
            <a:ext cx="1420845" cy="369332"/>
          </a:xfrm>
          <a:prstGeom prst="rect">
            <a:avLst/>
          </a:prstGeom>
          <a:noFill/>
        </p:spPr>
        <p:txBody>
          <a:bodyPr wrap="square" rtlCol="0">
            <a:spAutoFit/>
          </a:bodyPr>
          <a:lstStyle/>
          <a:p>
            <a:pPr algn="ctr"/>
            <a:r>
              <a:rPr lang="en-US" b="1" dirty="0"/>
              <a:t>Severity</a:t>
            </a:r>
          </a:p>
        </p:txBody>
      </p:sp>
      <p:sp>
        <p:nvSpPr>
          <p:cNvPr id="30" name="TextBox 29"/>
          <p:cNvSpPr txBox="1"/>
          <p:nvPr/>
        </p:nvSpPr>
        <p:spPr>
          <a:xfrm>
            <a:off x="6343595" y="4507468"/>
            <a:ext cx="1420845" cy="369332"/>
          </a:xfrm>
          <a:prstGeom prst="rect">
            <a:avLst/>
          </a:prstGeom>
          <a:noFill/>
        </p:spPr>
        <p:txBody>
          <a:bodyPr wrap="square" rtlCol="0">
            <a:spAutoFit/>
          </a:bodyPr>
          <a:lstStyle/>
          <a:p>
            <a:pPr algn="ctr"/>
            <a:r>
              <a:rPr lang="en-US" b="1" dirty="0"/>
              <a:t>Severity</a:t>
            </a:r>
          </a:p>
        </p:txBody>
      </p:sp>
    </p:spTree>
    <p:extLst>
      <p:ext uri="{BB962C8B-B14F-4D97-AF65-F5344CB8AC3E}">
        <p14:creationId xmlns:p14="http://schemas.microsoft.com/office/powerpoint/2010/main" val="25379958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Next Steps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750575057"/>
              </p:ext>
            </p:extLst>
          </p:nvPr>
        </p:nvGraphicFramePr>
        <p:xfrm>
          <a:off x="95250" y="1200150"/>
          <a:ext cx="8991600" cy="375285"/>
        </p:xfrm>
        <a:graphic>
          <a:graphicData uri="http://schemas.openxmlformats.org/drawingml/2006/table">
            <a:tbl>
              <a:tblPr>
                <a:tableStyleId>{3C2FFA5D-87B4-456A-9821-1D502468CF0F}</a:tableStyleId>
              </a:tblPr>
              <a:tblGrid>
                <a:gridCol w="6604450">
                  <a:extLst>
                    <a:ext uri="{9D8B030D-6E8A-4147-A177-3AD203B41FA5}">
                      <a16:colId xmlns:a16="http://schemas.microsoft.com/office/drawing/2014/main" val="20000"/>
                    </a:ext>
                  </a:extLst>
                </a:gridCol>
                <a:gridCol w="238715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bl>
          </a:graphicData>
        </a:graphic>
      </p:graphicFrame>
      <p:sp>
        <p:nvSpPr>
          <p:cNvPr id="3" name="TextBox 2"/>
          <p:cNvSpPr txBox="1"/>
          <p:nvPr/>
        </p:nvSpPr>
        <p:spPr>
          <a:xfrm>
            <a:off x="-2895600" y="1066800"/>
            <a:ext cx="2819400" cy="2585323"/>
          </a:xfrm>
          <a:prstGeom prst="rect">
            <a:avLst/>
          </a:prstGeom>
          <a:noFill/>
        </p:spPr>
        <p:txBody>
          <a:bodyPr wrap="square" rtlCol="0">
            <a:spAutoFit/>
          </a:bodyPr>
          <a:lstStyle/>
          <a:p>
            <a:pPr algn="r"/>
            <a:r>
              <a:rPr lang="en-US" dirty="0"/>
              <a:t>Next steps are great to include in a mid-review and are a common place both to receive worthwhile feedback on as well as help your audience to recognize what resources or other help you may need at what point in the near future</a:t>
            </a:r>
          </a:p>
        </p:txBody>
      </p:sp>
    </p:spTree>
    <p:extLst>
      <p:ext uri="{BB962C8B-B14F-4D97-AF65-F5344CB8AC3E}">
        <p14:creationId xmlns:p14="http://schemas.microsoft.com/office/powerpoint/2010/main" val="30854105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Next Steps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475640477"/>
              </p:ext>
            </p:extLst>
          </p:nvPr>
        </p:nvGraphicFramePr>
        <p:xfrm>
          <a:off x="95250" y="1200150"/>
          <a:ext cx="8991600" cy="1125855"/>
        </p:xfrm>
        <a:graphic>
          <a:graphicData uri="http://schemas.openxmlformats.org/drawingml/2006/table">
            <a:tbl>
              <a:tblPr>
                <a:tableStyleId>{3C2FFA5D-87B4-456A-9821-1D502468CF0F}</a:tableStyleId>
              </a:tblPr>
              <a:tblGrid>
                <a:gridCol w="6604450">
                  <a:extLst>
                    <a:ext uri="{9D8B030D-6E8A-4147-A177-3AD203B41FA5}">
                      <a16:colId xmlns:a16="http://schemas.microsoft.com/office/drawing/2014/main" val="20000"/>
                    </a:ext>
                  </a:extLst>
                </a:gridCol>
                <a:gridCol w="238715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Battery Stress &amp; COTS Power board tests</a:t>
                      </a:r>
                      <a:r>
                        <a:rPr lang="en-US" sz="2400" u="none" strike="noStrike" baseline="0" dirty="0">
                          <a:effectLst/>
                        </a:rPr>
                        <a:t> </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January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User Interface Development</a:t>
                      </a:r>
                      <a:endParaRPr lang="en-US" sz="2400" dirty="0"/>
                    </a:p>
                  </a:txBody>
                  <a:tcPr marL="9525" marR="9525" marT="9525" marB="0" anchor="b"/>
                </a:tc>
                <a:tc>
                  <a:txBody>
                    <a:bodyPr/>
                    <a:lstStyle/>
                    <a:p>
                      <a:pPr algn="l" fontAlgn="b"/>
                      <a:r>
                        <a:rPr lang="en-US" sz="2400" b="0" i="1" u="none" strike="noStrike" dirty="0">
                          <a:solidFill>
                            <a:srgbClr val="000000"/>
                          </a:solidFill>
                          <a:effectLst/>
                          <a:latin typeface="Calibri"/>
                        </a:rPr>
                        <a:t>January – February</a:t>
                      </a:r>
                    </a:p>
                  </a:txBody>
                  <a:tcPr marL="9525" marR="9525" marT="9525" marB="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6906660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Next Steps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058000054"/>
              </p:ext>
            </p:extLst>
          </p:nvPr>
        </p:nvGraphicFramePr>
        <p:xfrm>
          <a:off x="95250" y="1200150"/>
          <a:ext cx="8991600" cy="1866900"/>
        </p:xfrm>
        <a:graphic>
          <a:graphicData uri="http://schemas.openxmlformats.org/drawingml/2006/table">
            <a:tbl>
              <a:tblPr>
                <a:tableStyleId>{3C2FFA5D-87B4-456A-9821-1D502468CF0F}</a:tableStyleId>
              </a:tblPr>
              <a:tblGrid>
                <a:gridCol w="6604450">
                  <a:extLst>
                    <a:ext uri="{9D8B030D-6E8A-4147-A177-3AD203B41FA5}">
                      <a16:colId xmlns:a16="http://schemas.microsoft.com/office/drawing/2014/main" val="20000"/>
                    </a:ext>
                  </a:extLst>
                </a:gridCol>
                <a:gridCol w="238715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Battery Stress &amp; COTS Power board tests</a:t>
                      </a:r>
                      <a:r>
                        <a:rPr lang="en-US" sz="2400" u="none" strike="noStrike" baseline="0" dirty="0">
                          <a:effectLst/>
                        </a:rPr>
                        <a:t> </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January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User Interface Development</a:t>
                      </a:r>
                      <a:endParaRPr lang="en-US" sz="2400" dirty="0"/>
                    </a:p>
                  </a:txBody>
                  <a:tcPr marL="9525" marR="9525" marT="9525" marB="0" anchor="b"/>
                </a:tc>
                <a:tc>
                  <a:txBody>
                    <a:bodyPr/>
                    <a:lstStyle/>
                    <a:p>
                      <a:pPr algn="l" fontAlgn="b"/>
                      <a:r>
                        <a:rPr lang="en-US" sz="2400" b="0" i="1" u="none" strike="noStrike" dirty="0">
                          <a:solidFill>
                            <a:srgbClr val="000000"/>
                          </a:solidFill>
                          <a:effectLst/>
                          <a:latin typeface="Calibri"/>
                        </a:rPr>
                        <a:t>January – February</a:t>
                      </a: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Motor / Generator / PMC  / Demand Alg. / Sensor System Lab Test</a:t>
                      </a:r>
                    </a:p>
                  </a:txBody>
                  <a:tcPr marL="9525" marR="9525" marT="9525" marB="0" anchor="b"/>
                </a:tc>
                <a:tc>
                  <a:txBody>
                    <a:bodyPr/>
                    <a:lstStyle/>
                    <a:p>
                      <a:pPr algn="l" fontAlgn="b"/>
                      <a:r>
                        <a:rPr lang="en-US" sz="2400" b="0" i="1" u="none" strike="noStrike" dirty="0">
                          <a:solidFill>
                            <a:srgbClr val="000000"/>
                          </a:solidFill>
                          <a:effectLst/>
                          <a:latin typeface="Calibri"/>
                        </a:rPr>
                        <a:t>February</a:t>
                      </a: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47215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a:p>
            <a:pPr marL="285750" indent="-285750">
              <a:buFont typeface="Arial" panose="020B0604020202020204" pitchFamily="34" charset="0"/>
              <a:buChar char="•"/>
            </a:pPr>
            <a:r>
              <a:rPr lang="en-US" sz="2400" dirty="0"/>
              <a:t>Safe</a:t>
            </a:r>
          </a:p>
          <a:p>
            <a:pPr marL="285750" indent="-285750">
              <a:buFont typeface="Arial" panose="020B0604020202020204" pitchFamily="34" charset="0"/>
              <a:buChar char="•"/>
            </a:pPr>
            <a:r>
              <a:rPr lang="en-US" sz="2400" dirty="0"/>
              <a:t>Able to Handle Weather Conditions</a:t>
            </a:r>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57866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Next Steps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411010625"/>
              </p:ext>
            </p:extLst>
          </p:nvPr>
        </p:nvGraphicFramePr>
        <p:xfrm>
          <a:off x="95250" y="1200150"/>
          <a:ext cx="8991600" cy="1866900"/>
        </p:xfrm>
        <a:graphic>
          <a:graphicData uri="http://schemas.openxmlformats.org/drawingml/2006/table">
            <a:tbl>
              <a:tblPr>
                <a:tableStyleId>{3C2FFA5D-87B4-456A-9821-1D502468CF0F}</a:tableStyleId>
              </a:tblPr>
              <a:tblGrid>
                <a:gridCol w="6604450">
                  <a:extLst>
                    <a:ext uri="{9D8B030D-6E8A-4147-A177-3AD203B41FA5}">
                      <a16:colId xmlns:a16="http://schemas.microsoft.com/office/drawing/2014/main" val="20000"/>
                    </a:ext>
                  </a:extLst>
                </a:gridCol>
                <a:gridCol w="238715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Battery Stress &amp; COTS Power board tests</a:t>
                      </a:r>
                      <a:r>
                        <a:rPr lang="en-US" sz="2400" u="none" strike="noStrike" baseline="0" dirty="0">
                          <a:effectLst/>
                        </a:rPr>
                        <a:t> </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January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User Interface Development</a:t>
                      </a:r>
                      <a:endParaRPr lang="en-US" sz="2400" dirty="0"/>
                    </a:p>
                  </a:txBody>
                  <a:tcPr marL="9525" marR="9525" marT="9525" marB="0" anchor="b"/>
                </a:tc>
                <a:tc>
                  <a:txBody>
                    <a:bodyPr/>
                    <a:lstStyle/>
                    <a:p>
                      <a:pPr algn="l" fontAlgn="b"/>
                      <a:r>
                        <a:rPr lang="en-US" sz="2400" b="0" i="1" u="none" strike="noStrike" dirty="0">
                          <a:solidFill>
                            <a:srgbClr val="000000"/>
                          </a:solidFill>
                          <a:effectLst/>
                          <a:latin typeface="Calibri"/>
                        </a:rPr>
                        <a:t>January – February</a:t>
                      </a: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Motor / Generator / PMC  / Demand Alg. / Sensor System Lab Test</a:t>
                      </a:r>
                    </a:p>
                  </a:txBody>
                  <a:tcPr marL="9525" marR="9525" marT="9525" marB="0" anchor="b"/>
                </a:tc>
                <a:tc>
                  <a:txBody>
                    <a:bodyPr/>
                    <a:lstStyle/>
                    <a:p>
                      <a:pPr algn="l" fontAlgn="b"/>
                      <a:r>
                        <a:rPr lang="en-US" sz="2400" b="0" i="1" u="none" strike="noStrike" dirty="0">
                          <a:solidFill>
                            <a:srgbClr val="000000"/>
                          </a:solidFill>
                          <a:effectLst/>
                          <a:latin typeface="Calibri"/>
                        </a:rPr>
                        <a:t>February</a:t>
                      </a:r>
                    </a:p>
                  </a:txBody>
                  <a:tcPr marL="9525" marR="9525" marT="9525" marB="0" anchor="ctr"/>
                </a:tc>
                <a:extLst>
                  <a:ext uri="{0D108BD9-81ED-4DB2-BD59-A6C34878D82A}">
                    <a16:rowId xmlns:a16="http://schemas.microsoft.com/office/drawing/2014/main" val="10003"/>
                  </a:ext>
                </a:extLst>
              </a:tr>
            </a:tbl>
          </a:graphicData>
        </a:graphic>
      </p:graphicFrame>
      <p:sp>
        <p:nvSpPr>
          <p:cNvPr id="3" name="TextBox 2"/>
          <p:cNvSpPr txBox="1"/>
          <p:nvPr/>
        </p:nvSpPr>
        <p:spPr>
          <a:xfrm>
            <a:off x="-3733799" y="986135"/>
            <a:ext cx="3505199" cy="2862322"/>
          </a:xfrm>
          <a:prstGeom prst="rect">
            <a:avLst/>
          </a:prstGeom>
          <a:noFill/>
        </p:spPr>
        <p:txBody>
          <a:bodyPr wrap="square" rtlCol="0">
            <a:spAutoFit/>
          </a:bodyPr>
          <a:lstStyle/>
          <a:p>
            <a:pPr algn="r"/>
            <a:r>
              <a:rPr lang="en-US" dirty="0"/>
              <a:t>It’s a good idea to reassure your audience that you are taking the proper measures in going forward. Safety and government regulations are focused on here but other forms of approval, such as perhaps becoming certified to use a piece of test equipment or gaining the needed financial support, are also quite common</a:t>
            </a:r>
          </a:p>
        </p:txBody>
      </p:sp>
      <p:pic>
        <p:nvPicPr>
          <p:cNvPr id="1026" name="Picture 2" descr="C:\Users\drs44\AppData\Local\Microsoft\Windows\Temporary Internet Files\Content.IE5\G2OVQJCE\PngMedium-check-mark-2073[1].gif"/>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957174">
            <a:off x="374591" y="3764674"/>
            <a:ext cx="2678112" cy="2772494"/>
          </a:xfrm>
          <a:prstGeom prst="rect">
            <a:avLst/>
          </a:prstGeom>
          <a:noFill/>
          <a:effectLst>
            <a:glow rad="1397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rot="21043578">
            <a:off x="3015086" y="3384116"/>
            <a:ext cx="5920437" cy="230832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7200" b="1" spc="50" dirty="0">
                <a:ln w="11430"/>
                <a:solidFill>
                  <a:srgbClr val="92D050"/>
                </a:solidFill>
                <a:effectLst>
                  <a:outerShdw blurRad="76200" dist="50800" dir="5400000" algn="tl" rotWithShape="0">
                    <a:srgbClr val="000000">
                      <a:alpha val="65000"/>
                    </a:srgbClr>
                  </a:outerShdw>
                </a:effectLst>
              </a:rPr>
              <a:t>Human Safety Tests Passed</a:t>
            </a:r>
          </a:p>
        </p:txBody>
      </p:sp>
    </p:spTree>
    <p:extLst>
      <p:ext uri="{BB962C8B-B14F-4D97-AF65-F5344CB8AC3E}">
        <p14:creationId xmlns:p14="http://schemas.microsoft.com/office/powerpoint/2010/main" val="29290765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Budget</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087303666"/>
              </p:ext>
            </p:extLst>
          </p:nvPr>
        </p:nvGraphicFramePr>
        <p:xfrm>
          <a:off x="95251" y="1200150"/>
          <a:ext cx="8972550" cy="4503420"/>
        </p:xfrm>
        <a:graphic>
          <a:graphicData uri="http://schemas.openxmlformats.org/drawingml/2006/table">
            <a:tbl>
              <a:tblPr>
                <a:tableStyleId>{69C7853C-536D-4A76-A0AE-DD22124D55A5}</a:tableStyleId>
              </a:tblPr>
              <a:tblGrid>
                <a:gridCol w="3230118">
                  <a:extLst>
                    <a:ext uri="{9D8B030D-6E8A-4147-A177-3AD203B41FA5}">
                      <a16:colId xmlns:a16="http://schemas.microsoft.com/office/drawing/2014/main" val="20000"/>
                    </a:ext>
                  </a:extLst>
                </a:gridCol>
                <a:gridCol w="1541302">
                  <a:extLst>
                    <a:ext uri="{9D8B030D-6E8A-4147-A177-3AD203B41FA5}">
                      <a16:colId xmlns:a16="http://schemas.microsoft.com/office/drawing/2014/main" val="20001"/>
                    </a:ext>
                  </a:extLst>
                </a:gridCol>
                <a:gridCol w="152077">
                  <a:extLst>
                    <a:ext uri="{9D8B030D-6E8A-4147-A177-3AD203B41FA5}">
                      <a16:colId xmlns:a16="http://schemas.microsoft.com/office/drawing/2014/main" val="20002"/>
                    </a:ext>
                  </a:extLst>
                </a:gridCol>
                <a:gridCol w="4049053">
                  <a:extLst>
                    <a:ext uri="{9D8B030D-6E8A-4147-A177-3AD203B41FA5}">
                      <a16:colId xmlns:a16="http://schemas.microsoft.com/office/drawing/2014/main" val="20003"/>
                    </a:ext>
                  </a:extLst>
                </a:gridCol>
              </a:tblGrid>
              <a:tr h="190500">
                <a:tc>
                  <a:txBody>
                    <a:bodyPr/>
                    <a:lstStyle/>
                    <a:p>
                      <a:pPr algn="l" fontAlgn="b"/>
                      <a:r>
                        <a:rPr lang="en-US" sz="2400" b="1" u="none" strike="noStrike" dirty="0">
                          <a:effectLst/>
                        </a:rPr>
                        <a:t>Item</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Notes</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r"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0" u="none" strike="noStrike" dirty="0">
                        <a:solidFill>
                          <a:srgbClr val="000000"/>
                        </a:solidFill>
                        <a:effectLst/>
                        <a:latin typeface="+mn-lt"/>
                      </a:endParaRPr>
                    </a:p>
                  </a:txBody>
                  <a:tcPr marL="9525" marR="9525" marT="9525" marB="0" anchor="ctr"/>
                </a:tc>
                <a:tc>
                  <a:txBody>
                    <a:bodyPr/>
                    <a:lstStyle/>
                    <a:p>
                      <a:pPr algn="r" fontAlgn="b"/>
                      <a:endParaRPr lang="en-US" sz="2400" b="0" i="1" u="none" strike="noStrike" dirty="0">
                        <a:solidFill>
                          <a:srgbClr val="000000"/>
                        </a:solidFill>
                        <a:effectLst/>
                        <a:latin typeface="Calibri"/>
                      </a:endParaRPr>
                    </a:p>
                  </a:txBody>
                  <a:tcPr marL="9525" marR="9525" marT="9525" marB="0" anchor="ctr"/>
                </a:tc>
                <a:tc>
                  <a:txBody>
                    <a:bodyPr/>
                    <a:lstStyle/>
                    <a:p>
                      <a:pPr algn="l" fontAlgn="b"/>
                      <a:endParaRPr lang="en-US" sz="2400" b="0" i="1" u="none" strike="noStrike" dirty="0">
                        <a:solidFill>
                          <a:srgbClr val="000000"/>
                        </a:solidFill>
                        <a:effectLst/>
                        <a:latin typeface="Calibri"/>
                      </a:endParaRPr>
                    </a:p>
                  </a:txBody>
                  <a:tcPr marL="9525" marR="9525" marT="9525" marB="0" anchor="ctr"/>
                </a:tc>
                <a:tc>
                  <a:txBody>
                    <a:bodyPr/>
                    <a:lstStyle/>
                    <a:p>
                      <a:pPr algn="l" fontAlgn="b"/>
                      <a:endParaRPr lang="en-US" sz="2400" b="0" i="1"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r"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r"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0" u="none" strike="noStrike" dirty="0">
                        <a:solidFill>
                          <a:srgbClr val="000000"/>
                        </a:solidFill>
                        <a:effectLst/>
                        <a:latin typeface="+mn-lt"/>
                      </a:endParaRPr>
                    </a:p>
                  </a:txBody>
                  <a:tcPr marL="9525" marR="9525" marT="9525" marB="0" anchor="b"/>
                </a:tc>
                <a:tc>
                  <a:txBody>
                    <a:bodyPr/>
                    <a:lstStyle/>
                    <a:p>
                      <a:pPr algn="r"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0" u="none" strike="noStrike" dirty="0">
                        <a:solidFill>
                          <a:srgbClr val="000000"/>
                        </a:solidFill>
                        <a:effectLst/>
                        <a:latin typeface="+mn-lt"/>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r"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r"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endParaRPr lang="en-US" sz="2400" b="0" i="0" u="none" strike="noStrike" dirty="0">
                        <a:solidFill>
                          <a:srgbClr val="000000"/>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r" fontAlgn="b"/>
                      <a:endParaRPr lang="en-US" sz="2400" b="1" i="1" u="none" strike="noStrike" dirty="0">
                        <a:solidFill>
                          <a:srgbClr val="000000"/>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endParaRPr lang="en-US" sz="2400" b="1" i="0" u="none" strike="noStrike" dirty="0">
                        <a:solidFill>
                          <a:srgbClr val="000000"/>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0011"/>
                  </a:ext>
                </a:extLst>
              </a:tr>
            </a:tbl>
          </a:graphicData>
        </a:graphic>
      </p:graphicFrame>
      <p:sp>
        <p:nvSpPr>
          <p:cNvPr id="6" name="TextBox 5"/>
          <p:cNvSpPr txBox="1"/>
          <p:nvPr/>
        </p:nvSpPr>
        <p:spPr>
          <a:xfrm>
            <a:off x="-2971800" y="1295400"/>
            <a:ext cx="3048000" cy="4247317"/>
          </a:xfrm>
          <a:prstGeom prst="rect">
            <a:avLst/>
          </a:prstGeom>
          <a:noFill/>
        </p:spPr>
        <p:txBody>
          <a:bodyPr wrap="square" rtlCol="0">
            <a:spAutoFit/>
          </a:bodyPr>
          <a:lstStyle/>
          <a:p>
            <a:pPr algn="r"/>
            <a:r>
              <a:rPr lang="en-US" dirty="0"/>
              <a:t>Regardless of whether things are going well with your budget or not, its always good to include something on the budget as people will notice that its missing </a:t>
            </a:r>
            <a:r>
              <a:rPr lang="en-US" dirty="0" err="1"/>
              <a:t>otherwsie</a:t>
            </a:r>
            <a:r>
              <a:rPr lang="en-US" dirty="0"/>
              <a:t>. This project review may be a little light on budget details for some professional presentations but always be sure to check with your supervisors as to what they are expecting in the reviews – concerning the budget or other aspects</a:t>
            </a:r>
          </a:p>
        </p:txBody>
      </p:sp>
    </p:spTree>
    <p:extLst>
      <p:ext uri="{BB962C8B-B14F-4D97-AF65-F5344CB8AC3E}">
        <p14:creationId xmlns:p14="http://schemas.microsoft.com/office/powerpoint/2010/main" val="51403058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Budget</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205806895"/>
              </p:ext>
            </p:extLst>
          </p:nvPr>
        </p:nvGraphicFramePr>
        <p:xfrm>
          <a:off x="95251" y="1200150"/>
          <a:ext cx="8972550" cy="4869180"/>
        </p:xfrm>
        <a:graphic>
          <a:graphicData uri="http://schemas.openxmlformats.org/drawingml/2006/table">
            <a:tbl>
              <a:tblPr>
                <a:tableStyleId>{69C7853C-536D-4A76-A0AE-DD22124D55A5}</a:tableStyleId>
              </a:tblPr>
              <a:tblGrid>
                <a:gridCol w="3230118">
                  <a:extLst>
                    <a:ext uri="{9D8B030D-6E8A-4147-A177-3AD203B41FA5}">
                      <a16:colId xmlns:a16="http://schemas.microsoft.com/office/drawing/2014/main" val="20000"/>
                    </a:ext>
                  </a:extLst>
                </a:gridCol>
                <a:gridCol w="1541302">
                  <a:extLst>
                    <a:ext uri="{9D8B030D-6E8A-4147-A177-3AD203B41FA5}">
                      <a16:colId xmlns:a16="http://schemas.microsoft.com/office/drawing/2014/main" val="20001"/>
                    </a:ext>
                  </a:extLst>
                </a:gridCol>
                <a:gridCol w="152077">
                  <a:extLst>
                    <a:ext uri="{9D8B030D-6E8A-4147-A177-3AD203B41FA5}">
                      <a16:colId xmlns:a16="http://schemas.microsoft.com/office/drawing/2014/main" val="20002"/>
                    </a:ext>
                  </a:extLst>
                </a:gridCol>
                <a:gridCol w="4049053">
                  <a:extLst>
                    <a:ext uri="{9D8B030D-6E8A-4147-A177-3AD203B41FA5}">
                      <a16:colId xmlns:a16="http://schemas.microsoft.com/office/drawing/2014/main" val="20003"/>
                    </a:ext>
                  </a:extLst>
                </a:gridCol>
              </a:tblGrid>
              <a:tr h="190500">
                <a:tc>
                  <a:txBody>
                    <a:bodyPr/>
                    <a:lstStyle/>
                    <a:p>
                      <a:pPr algn="l" fontAlgn="b"/>
                      <a:r>
                        <a:rPr lang="en-US" sz="2400" b="0" u="none" strike="noStrike" dirty="0">
                          <a:solidFill>
                            <a:schemeClr val="tx1"/>
                          </a:solidFill>
                          <a:effectLst/>
                        </a:rPr>
                        <a:t>Item</a:t>
                      </a:r>
                      <a:endParaRPr lang="en-US" sz="2400" b="0" i="0" u="none" strike="noStrike" dirty="0">
                        <a:solidFill>
                          <a:schemeClr val="tx1"/>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0" u="none" strike="noStrike" dirty="0">
                          <a:solidFill>
                            <a:schemeClr val="tx1"/>
                          </a:solidFill>
                          <a:effectLst/>
                        </a:rPr>
                        <a:t>Cost</a:t>
                      </a:r>
                      <a:endParaRPr lang="en-US" sz="2400" b="0" i="0" u="none" strike="noStrike" dirty="0">
                        <a:solidFill>
                          <a:schemeClr val="tx1"/>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dirty="0">
                        <a:solidFill>
                          <a:schemeClr val="tx1"/>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0" u="none" strike="noStrike" dirty="0">
                          <a:solidFill>
                            <a:schemeClr val="tx1"/>
                          </a:solidFill>
                          <a:effectLst/>
                        </a:rPr>
                        <a:t>Notes</a:t>
                      </a:r>
                      <a:endParaRPr lang="en-US" sz="2400" b="0" i="0" u="none" strike="noStrike" dirty="0">
                        <a:solidFill>
                          <a:schemeClr val="tx1"/>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400" b="0" u="none" strike="noStrike" dirty="0">
                          <a:solidFill>
                            <a:schemeClr val="tx1"/>
                          </a:solidFill>
                          <a:effectLst/>
                        </a:rPr>
                        <a:t>Exercise Bike</a:t>
                      </a:r>
                      <a:endParaRPr lang="en-US" sz="2400" b="0" i="0" u="none" strike="noStrike" dirty="0">
                        <a:solidFill>
                          <a:schemeClr val="tx1"/>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2400" b="0" u="none" strike="noStrike" dirty="0">
                          <a:solidFill>
                            <a:schemeClr val="tx1"/>
                          </a:solidFill>
                          <a:effectLst/>
                        </a:rPr>
                        <a:t>$15</a:t>
                      </a:r>
                      <a:r>
                        <a:rPr lang="en-US" sz="2400" b="0" u="none" strike="noStrike" baseline="0" dirty="0">
                          <a:solidFill>
                            <a:schemeClr val="tx1"/>
                          </a:solidFill>
                          <a:effectLst/>
                        </a:rPr>
                        <a:t> </a:t>
                      </a:r>
                      <a:endParaRPr lang="en-US" sz="2400" b="0" i="0" u="none" strike="noStrike" dirty="0">
                        <a:solidFill>
                          <a:schemeClr val="tx1"/>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baseline="0" dirty="0">
                          <a:solidFill>
                            <a:schemeClr val="tx1"/>
                          </a:solidFill>
                          <a:effectLst/>
                        </a:rPr>
                        <a:t>Garage sale</a:t>
                      </a:r>
                      <a:endParaRPr lang="en-US" sz="2400" b="0" i="1" u="none" strike="noStrike" dirty="0">
                        <a:solidFill>
                          <a:schemeClr val="tx1"/>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Sensors</a:t>
                      </a:r>
                      <a:endParaRPr lang="en-US" sz="2400" b="0" dirty="0">
                        <a:solidFill>
                          <a:schemeClr val="tx1"/>
                        </a:solidFill>
                      </a:endParaRPr>
                    </a:p>
                  </a:txBody>
                  <a:tcPr marL="9525" marR="9525" marT="9525" marB="0" anchor="b"/>
                </a:tc>
                <a:tc>
                  <a:txBody>
                    <a:bodyPr/>
                    <a:lstStyle/>
                    <a:p>
                      <a:pPr algn="r" fontAlgn="b"/>
                      <a:r>
                        <a:rPr lang="en-US" sz="2400" b="0" u="none" strike="noStrike" dirty="0">
                          <a:solidFill>
                            <a:schemeClr val="tx1"/>
                          </a:solidFill>
                          <a:effectLst/>
                        </a:rPr>
                        <a:t>$35</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Intel Atom De2i-150</a:t>
                      </a:r>
                      <a:endParaRPr lang="en-US" sz="2400" b="0" i="0" u="none" strike="noStrike" dirty="0">
                        <a:solidFill>
                          <a:schemeClr val="tx1"/>
                        </a:solidFill>
                        <a:effectLst/>
                        <a:latin typeface="+mn-lt"/>
                      </a:endParaRPr>
                    </a:p>
                  </a:txBody>
                  <a:tcPr marL="9525" marR="9525" marT="9525" marB="0" anchor="ctr"/>
                </a:tc>
                <a:tc>
                  <a:txBody>
                    <a:bodyPr/>
                    <a:lstStyle/>
                    <a:p>
                      <a:pPr algn="r" fontAlgn="b"/>
                      <a:r>
                        <a:rPr lang="en-US" sz="2400" b="0" i="1" u="none" strike="noStrike" dirty="0">
                          <a:solidFill>
                            <a:schemeClr val="tx1"/>
                          </a:solidFill>
                          <a:effectLst/>
                        </a:rPr>
                        <a:t>Free</a:t>
                      </a:r>
                      <a:endParaRPr lang="en-US" sz="2400" b="0" i="1" u="none" strike="noStrike" dirty="0">
                        <a:solidFill>
                          <a:schemeClr val="tx1"/>
                        </a:solidFill>
                        <a:effectLst/>
                        <a:latin typeface="Calibri"/>
                      </a:endParaRPr>
                    </a:p>
                  </a:txBody>
                  <a:tcPr marL="9525" marR="9525" marT="9525" marB="0" anchor="ctr"/>
                </a:tc>
                <a:tc>
                  <a:txBody>
                    <a:bodyPr/>
                    <a:lstStyle/>
                    <a:p>
                      <a:pPr algn="l" fontAlgn="b"/>
                      <a:endParaRPr lang="en-US" sz="2400" b="0" i="1" u="none" strike="noStrike" dirty="0">
                        <a:solidFill>
                          <a:schemeClr val="tx1"/>
                        </a:solidFill>
                        <a:effectLst/>
                        <a:latin typeface="Calibri"/>
                      </a:endParaRPr>
                    </a:p>
                  </a:txBody>
                  <a:tcPr marL="9525" marR="9525" marT="9525" marB="0" anchor="ctr"/>
                </a:tc>
                <a:tc>
                  <a:txBody>
                    <a:bodyPr/>
                    <a:lstStyle/>
                    <a:p>
                      <a:pPr algn="l" fontAlgn="b"/>
                      <a:r>
                        <a:rPr lang="en-US" sz="2400" b="0" u="none" strike="noStrike" dirty="0">
                          <a:solidFill>
                            <a:schemeClr val="tx1"/>
                          </a:solidFill>
                          <a:effectLst/>
                        </a:rPr>
                        <a:t>Intel donation</a:t>
                      </a:r>
                      <a:r>
                        <a:rPr lang="en-US" sz="2400" b="0" u="none" strike="noStrike" baseline="0" dirty="0">
                          <a:solidFill>
                            <a:schemeClr val="tx1"/>
                          </a:solidFill>
                          <a:effectLst/>
                        </a:rPr>
                        <a:t> from </a:t>
                      </a:r>
                      <a:r>
                        <a:rPr lang="en-US" sz="2400" b="0" u="none" strike="noStrike" dirty="0">
                          <a:solidFill>
                            <a:schemeClr val="tx1"/>
                          </a:solidFill>
                          <a:effectLst/>
                        </a:rPr>
                        <a:t>Accepted Application</a:t>
                      </a:r>
                      <a:endParaRPr lang="en-US" sz="2400" b="0" i="1" u="none" strike="noStrike" dirty="0">
                        <a:solidFill>
                          <a:schemeClr val="tx1"/>
                        </a:solidFill>
                        <a:effectLst/>
                        <a:latin typeface="Calibri"/>
                      </a:endParaRP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dirty="0">
                          <a:solidFill>
                            <a:schemeClr val="tx1"/>
                          </a:solidFill>
                        </a:rPr>
                        <a:t>Batteries</a:t>
                      </a:r>
                    </a:p>
                  </a:txBody>
                  <a:tcPr marL="9525" marR="9525" marT="9525" marB="0" anchor="b"/>
                </a:tc>
                <a:tc>
                  <a:txBody>
                    <a:bodyPr/>
                    <a:lstStyle/>
                    <a:p>
                      <a:pPr algn="r" fontAlgn="b"/>
                      <a:r>
                        <a:rPr lang="en-US" sz="2400" b="0" u="none" strike="noStrike" dirty="0">
                          <a:solidFill>
                            <a:schemeClr val="tx1"/>
                          </a:solidFill>
                          <a:effectLst/>
                        </a:rPr>
                        <a:t>$300</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r>
                        <a:rPr lang="en-US" sz="2400" b="0" i="1" u="none" strike="noStrike" dirty="0">
                          <a:solidFill>
                            <a:schemeClr val="tx1"/>
                          </a:solidFill>
                          <a:effectLst/>
                          <a:latin typeface="+mn-lt"/>
                        </a:rPr>
                        <a:t>w/ </a:t>
                      </a:r>
                      <a:r>
                        <a:rPr lang="en-US" sz="2400" b="0" i="1" u="none" strike="noStrike" dirty="0" err="1">
                          <a:solidFill>
                            <a:schemeClr val="tx1"/>
                          </a:solidFill>
                          <a:effectLst/>
                          <a:latin typeface="+mn-lt"/>
                        </a:rPr>
                        <a:t>BatterySpace</a:t>
                      </a:r>
                      <a:r>
                        <a:rPr lang="en-US" sz="2400" b="0" i="1" u="none" strike="noStrike" dirty="0">
                          <a:solidFill>
                            <a:schemeClr val="tx1"/>
                          </a:solidFill>
                          <a:effectLst/>
                          <a:latin typeface="+mn-lt"/>
                        </a:rPr>
                        <a:t> discount</a:t>
                      </a:r>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dirty="0">
                          <a:solidFill>
                            <a:schemeClr val="tx1"/>
                          </a:solidFill>
                        </a:rPr>
                        <a:t>Power Boards</a:t>
                      </a:r>
                    </a:p>
                  </a:txBody>
                  <a:tcPr marL="9525" marR="9525" marT="9525" marB="0" anchor="b"/>
                </a:tc>
                <a:tc>
                  <a:txBody>
                    <a:bodyPr/>
                    <a:lstStyle/>
                    <a:p>
                      <a:pPr algn="r" fontAlgn="b"/>
                      <a:r>
                        <a:rPr lang="en-US" sz="2400" b="0" u="none" strike="noStrike" dirty="0">
                          <a:solidFill>
                            <a:schemeClr val="tx1"/>
                          </a:solidFill>
                          <a:effectLst/>
                        </a:rPr>
                        <a:t>$200</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r>
                        <a:rPr lang="en-US" sz="2400" b="0" u="none" strike="noStrike" dirty="0">
                          <a:solidFill>
                            <a:schemeClr val="tx1"/>
                          </a:solidFill>
                          <a:effectLst/>
                        </a:rPr>
                        <a:t>Regulated &amp; Unregulated</a:t>
                      </a:r>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Motor &amp; Controller Board</a:t>
                      </a:r>
                      <a:endParaRPr lang="en-US" sz="2400" b="0" i="0" u="none" strike="noStrike" dirty="0">
                        <a:solidFill>
                          <a:schemeClr val="tx1"/>
                        </a:solidFill>
                        <a:effectLst/>
                        <a:latin typeface="+mn-lt"/>
                      </a:endParaRPr>
                    </a:p>
                  </a:txBody>
                  <a:tcPr marL="9525" marR="9525" marT="9525" marB="0" anchor="b"/>
                </a:tc>
                <a:tc>
                  <a:txBody>
                    <a:bodyPr/>
                    <a:lstStyle/>
                    <a:p>
                      <a:pPr algn="r" fontAlgn="b"/>
                      <a:r>
                        <a:rPr lang="en-US" sz="2400" b="0" u="none" strike="noStrike" dirty="0">
                          <a:solidFill>
                            <a:schemeClr val="tx1"/>
                          </a:solidFill>
                          <a:effectLst/>
                        </a:rPr>
                        <a:t>$750</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r>
                        <a:rPr lang="en-US" sz="2400" b="0" u="none" strike="noStrike" dirty="0">
                          <a:solidFill>
                            <a:schemeClr val="tx1"/>
                          </a:solidFill>
                          <a:effectLst/>
                        </a:rPr>
                        <a:t>w/ </a:t>
                      </a:r>
                      <a:r>
                        <a:rPr lang="en-US" sz="2400" b="0" u="none" strike="noStrike" dirty="0" err="1">
                          <a:solidFill>
                            <a:schemeClr val="tx1"/>
                          </a:solidFill>
                          <a:effectLst/>
                        </a:rPr>
                        <a:t>Maxon</a:t>
                      </a:r>
                      <a:r>
                        <a:rPr lang="en-US" sz="2400" b="0" u="none" strike="noStrike" dirty="0">
                          <a:solidFill>
                            <a:schemeClr val="tx1"/>
                          </a:solidFill>
                          <a:effectLst/>
                        </a:rPr>
                        <a:t> discount</a:t>
                      </a:r>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Generato</a:t>
                      </a:r>
                      <a:r>
                        <a:rPr lang="en-US" sz="2400" b="0" u="none" strike="noStrike" baseline="0" dirty="0">
                          <a:solidFill>
                            <a:schemeClr val="tx1"/>
                          </a:solidFill>
                          <a:effectLst/>
                        </a:rPr>
                        <a:t>r </a:t>
                      </a:r>
                      <a:endParaRPr lang="en-US" sz="2400" b="0" i="0" u="none" strike="noStrike" dirty="0">
                        <a:solidFill>
                          <a:schemeClr val="tx1"/>
                        </a:solidFill>
                        <a:effectLst/>
                        <a:latin typeface="+mn-lt"/>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0" i="1" u="none" strike="noStrike" dirty="0">
                          <a:solidFill>
                            <a:schemeClr val="tx1"/>
                          </a:solidFill>
                          <a:effectLst/>
                        </a:rPr>
                        <a:t>Free</a:t>
                      </a:r>
                      <a:endParaRPr lang="en-US" sz="2400" b="0" i="1" u="none" strike="noStrike" dirty="0">
                        <a:solidFill>
                          <a:schemeClr val="tx1"/>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Neighboring lab</a:t>
                      </a:r>
                      <a:endParaRPr lang="en-US" sz="2400" b="0" i="1"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dirty="0">
                          <a:solidFill>
                            <a:schemeClr val="tx1"/>
                          </a:solidFill>
                        </a:rPr>
                        <a:t>Mountain Bike</a:t>
                      </a:r>
                    </a:p>
                  </a:txBody>
                  <a:tcPr marL="9525" marR="9525" marT="9525" marB="0" anchor="b"/>
                </a:tc>
                <a:tc>
                  <a:txBody>
                    <a:bodyPr/>
                    <a:lstStyle/>
                    <a:p>
                      <a:pPr algn="r" fontAlgn="b"/>
                      <a:r>
                        <a:rPr lang="en-US" sz="2400" b="0" u="none" strike="noStrike" dirty="0">
                          <a:solidFill>
                            <a:schemeClr val="tx1"/>
                          </a:solidFill>
                          <a:effectLst/>
                        </a:rPr>
                        <a:t>$135</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r>
                        <a:rPr lang="en-US" sz="2400" b="0" u="none" strike="noStrike" dirty="0">
                          <a:solidFill>
                            <a:schemeClr val="tx1"/>
                          </a:solidFill>
                          <a:effectLst/>
                        </a:rPr>
                        <a:t>Used</a:t>
                      </a:r>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dirty="0">
                          <a:solidFill>
                            <a:schemeClr val="tx1"/>
                          </a:solidFill>
                        </a:rPr>
                        <a:t>Mountain Bike Repairs</a:t>
                      </a:r>
                    </a:p>
                  </a:txBody>
                  <a:tcPr marL="9525" marR="9525" marT="9525" marB="0" anchor="b"/>
                </a:tc>
                <a:tc>
                  <a:txBody>
                    <a:bodyPr/>
                    <a:lstStyle/>
                    <a:p>
                      <a:pPr algn="r" fontAlgn="b"/>
                      <a:r>
                        <a:rPr lang="en-US" sz="2400" b="0" u="none" strike="noStrike" dirty="0">
                          <a:solidFill>
                            <a:schemeClr val="tx1"/>
                          </a:solidFill>
                          <a:effectLst/>
                        </a:rPr>
                        <a:t>$150</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b="0" u="none" strike="noStrike" dirty="0">
                          <a:solidFill>
                            <a:schemeClr val="tx1"/>
                          </a:solidFill>
                          <a:effectLst/>
                        </a:rPr>
                        <a:t>Mechanical Housing</a:t>
                      </a:r>
                      <a:endParaRPr lang="en-US" sz="2400" b="0" i="0" u="none" strike="noStrike" dirty="0">
                        <a:solidFill>
                          <a:schemeClr val="tx1"/>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$110</a:t>
                      </a:r>
                      <a:endParaRPr lang="en-US" sz="2400" b="0" i="0" u="none" strike="noStrike" dirty="0">
                        <a:solidFill>
                          <a:schemeClr val="tx1"/>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Includes</a:t>
                      </a:r>
                      <a:r>
                        <a:rPr lang="en-US" sz="2400" b="0" u="none" strike="noStrike" baseline="0" dirty="0">
                          <a:solidFill>
                            <a:schemeClr val="tx1"/>
                          </a:solidFill>
                          <a:effectLst/>
                        </a:rPr>
                        <a:t> machining training</a:t>
                      </a:r>
                      <a:endParaRPr lang="en-US" sz="2400" b="0" i="1"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r" fontAlgn="b"/>
                      <a:r>
                        <a:rPr lang="en-US" sz="2400" b="1" i="1" u="none" strike="noStrike" dirty="0">
                          <a:solidFill>
                            <a:schemeClr val="tx1"/>
                          </a:solidFill>
                          <a:effectLst/>
                        </a:rPr>
                        <a:t>Total</a:t>
                      </a:r>
                      <a:endParaRPr lang="en-US" sz="2400" b="1" i="1" u="none" strike="noStrike" dirty="0">
                        <a:solidFill>
                          <a:schemeClr val="tx1"/>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1" u="none" strike="noStrike" dirty="0">
                          <a:solidFill>
                            <a:schemeClr val="tx1"/>
                          </a:solidFill>
                          <a:effectLst/>
                        </a:rPr>
                        <a:t>$1,695</a:t>
                      </a:r>
                      <a:endParaRPr lang="en-US" sz="2400" b="1" i="0" u="none" strike="noStrike" dirty="0">
                        <a:solidFill>
                          <a:schemeClr val="tx1"/>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0664035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Budget</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494425692"/>
              </p:ext>
            </p:extLst>
          </p:nvPr>
        </p:nvGraphicFramePr>
        <p:xfrm>
          <a:off x="95251" y="1200150"/>
          <a:ext cx="8972550" cy="4869180"/>
        </p:xfrm>
        <a:graphic>
          <a:graphicData uri="http://schemas.openxmlformats.org/drawingml/2006/table">
            <a:tbl>
              <a:tblPr>
                <a:tableStyleId>{69C7853C-536D-4A76-A0AE-DD22124D55A5}</a:tableStyleId>
              </a:tblPr>
              <a:tblGrid>
                <a:gridCol w="3230118">
                  <a:extLst>
                    <a:ext uri="{9D8B030D-6E8A-4147-A177-3AD203B41FA5}">
                      <a16:colId xmlns:a16="http://schemas.microsoft.com/office/drawing/2014/main" val="20000"/>
                    </a:ext>
                  </a:extLst>
                </a:gridCol>
                <a:gridCol w="1541302">
                  <a:extLst>
                    <a:ext uri="{9D8B030D-6E8A-4147-A177-3AD203B41FA5}">
                      <a16:colId xmlns:a16="http://schemas.microsoft.com/office/drawing/2014/main" val="20001"/>
                    </a:ext>
                  </a:extLst>
                </a:gridCol>
                <a:gridCol w="152077">
                  <a:extLst>
                    <a:ext uri="{9D8B030D-6E8A-4147-A177-3AD203B41FA5}">
                      <a16:colId xmlns:a16="http://schemas.microsoft.com/office/drawing/2014/main" val="20002"/>
                    </a:ext>
                  </a:extLst>
                </a:gridCol>
                <a:gridCol w="4049053">
                  <a:extLst>
                    <a:ext uri="{9D8B030D-6E8A-4147-A177-3AD203B41FA5}">
                      <a16:colId xmlns:a16="http://schemas.microsoft.com/office/drawing/2014/main" val="20003"/>
                    </a:ext>
                  </a:extLst>
                </a:gridCol>
              </a:tblGrid>
              <a:tr h="190500">
                <a:tc>
                  <a:txBody>
                    <a:bodyPr/>
                    <a:lstStyle/>
                    <a:p>
                      <a:pPr algn="l" fontAlgn="b"/>
                      <a:r>
                        <a:rPr lang="en-US" sz="2400" b="1" u="none" strike="noStrike" dirty="0">
                          <a:effectLst/>
                        </a:rPr>
                        <a:t>Item</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Notes</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400" u="none" strike="noStrike" dirty="0">
                          <a:solidFill>
                            <a:schemeClr val="bg1">
                              <a:lumMod val="75000"/>
                            </a:schemeClr>
                          </a:solidFill>
                          <a:effectLst/>
                        </a:rPr>
                        <a:t>Exercise Bike</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2400" u="none" strike="noStrike" dirty="0">
                          <a:solidFill>
                            <a:schemeClr val="bg1">
                              <a:lumMod val="75000"/>
                            </a:schemeClr>
                          </a:solidFill>
                          <a:effectLst/>
                        </a:rPr>
                        <a:t>$15</a:t>
                      </a:r>
                      <a:r>
                        <a:rPr lang="en-US" sz="2400" u="none" strike="noStrike" baseline="0" dirty="0">
                          <a:solidFill>
                            <a:schemeClr val="bg1">
                              <a:lumMod val="75000"/>
                            </a:schemeClr>
                          </a:solidFill>
                          <a:effectLst/>
                        </a:rPr>
                        <a:t> </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baseline="0" dirty="0">
                          <a:solidFill>
                            <a:schemeClr val="bg1">
                              <a:lumMod val="75000"/>
                            </a:schemeClr>
                          </a:solidFill>
                          <a:effectLst/>
                        </a:rPr>
                        <a:t>Garage sale</a:t>
                      </a: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Sensors</a:t>
                      </a:r>
                      <a:endParaRPr lang="en-US" sz="2400" dirty="0">
                        <a:solidFill>
                          <a:schemeClr val="bg1">
                            <a:lumMod val="75000"/>
                          </a:schemeClr>
                        </a:solidFill>
                      </a:endParaRPr>
                    </a:p>
                  </a:txBody>
                  <a:tcPr marL="9525" marR="9525" marT="9525" marB="0" anchor="b"/>
                </a:tc>
                <a:tc>
                  <a:txBody>
                    <a:bodyPr/>
                    <a:lstStyle/>
                    <a:p>
                      <a:pPr algn="r" fontAlgn="b"/>
                      <a:r>
                        <a:rPr lang="en-US" sz="2400" u="none" strike="noStrike" dirty="0">
                          <a:solidFill>
                            <a:schemeClr val="bg1">
                              <a:lumMod val="75000"/>
                            </a:schemeClr>
                          </a:solidFill>
                          <a:effectLst/>
                        </a:rPr>
                        <a:t>$35</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u="none" strike="noStrike" dirty="0">
                          <a:effectLst/>
                        </a:rPr>
                        <a:t>Intel Atom De2i-150</a:t>
                      </a:r>
                      <a:endParaRPr lang="en-US" sz="2400" b="1" i="0" u="none" strike="noStrike" dirty="0">
                        <a:solidFill>
                          <a:srgbClr val="000000"/>
                        </a:solidFill>
                        <a:effectLst/>
                        <a:latin typeface="+mn-lt"/>
                      </a:endParaRPr>
                    </a:p>
                  </a:txBody>
                  <a:tcPr marL="9525" marR="9525" marT="9525" marB="0" anchor="ctr"/>
                </a:tc>
                <a:tc>
                  <a:txBody>
                    <a:bodyPr/>
                    <a:lstStyle/>
                    <a:p>
                      <a:pPr algn="r" fontAlgn="b"/>
                      <a:r>
                        <a:rPr lang="en-US" sz="2400" b="1" i="1" u="none" strike="noStrike" dirty="0">
                          <a:effectLst/>
                        </a:rPr>
                        <a:t>Free</a:t>
                      </a:r>
                      <a:endParaRPr lang="en-US" sz="2400" b="1" i="1" u="none" strike="noStrike" dirty="0">
                        <a:solidFill>
                          <a:srgbClr val="000000"/>
                        </a:solidFill>
                        <a:effectLst/>
                        <a:latin typeface="Calibri"/>
                      </a:endParaRPr>
                    </a:p>
                  </a:txBody>
                  <a:tcPr marL="9525" marR="9525" marT="9525" marB="0" anchor="ctr"/>
                </a:tc>
                <a:tc>
                  <a:txBody>
                    <a:bodyPr/>
                    <a:lstStyle/>
                    <a:p>
                      <a:pPr algn="l" fontAlgn="b"/>
                      <a:endParaRPr lang="en-US" sz="2400" b="1" i="1" u="none" strike="noStrike" dirty="0">
                        <a:solidFill>
                          <a:srgbClr val="000000"/>
                        </a:solidFill>
                        <a:effectLst/>
                        <a:latin typeface="Calibri"/>
                      </a:endParaRPr>
                    </a:p>
                  </a:txBody>
                  <a:tcPr marL="9525" marR="9525" marT="9525" marB="0" anchor="ctr"/>
                </a:tc>
                <a:tc>
                  <a:txBody>
                    <a:bodyPr/>
                    <a:lstStyle/>
                    <a:p>
                      <a:pPr algn="l" fontAlgn="b"/>
                      <a:r>
                        <a:rPr lang="en-US" sz="2400" b="1" u="none" strike="noStrike" dirty="0">
                          <a:effectLst/>
                        </a:rPr>
                        <a:t>Intel donation</a:t>
                      </a:r>
                      <a:r>
                        <a:rPr lang="en-US" sz="2400" b="1" u="none" strike="noStrike" baseline="0" dirty="0">
                          <a:effectLst/>
                        </a:rPr>
                        <a:t> from </a:t>
                      </a:r>
                      <a:r>
                        <a:rPr lang="en-US" sz="2400" b="1" u="none" strike="noStrike" dirty="0">
                          <a:effectLst/>
                        </a:rPr>
                        <a:t>Accepted Application</a:t>
                      </a:r>
                      <a:endParaRPr lang="en-US" sz="2400" b="1" i="1"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Batteries</a:t>
                      </a:r>
                    </a:p>
                  </a:txBody>
                  <a:tcPr marL="9525" marR="9525" marT="9525" marB="0" anchor="b"/>
                </a:tc>
                <a:tc>
                  <a:txBody>
                    <a:bodyPr/>
                    <a:lstStyle/>
                    <a:p>
                      <a:pPr algn="r" fontAlgn="b"/>
                      <a:r>
                        <a:rPr lang="en-US" sz="2400" u="none" strike="noStrike" dirty="0">
                          <a:solidFill>
                            <a:schemeClr val="bg1">
                              <a:lumMod val="75000"/>
                            </a:schemeClr>
                          </a:solidFill>
                          <a:effectLst/>
                        </a:rPr>
                        <a:t>$300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b="0" i="1" u="none" strike="noStrike" dirty="0">
                          <a:solidFill>
                            <a:schemeClr val="bg1">
                              <a:lumMod val="75000"/>
                            </a:schemeClr>
                          </a:solidFill>
                          <a:effectLst/>
                          <a:latin typeface="Calibri"/>
                        </a:rPr>
                        <a:t>w/ </a:t>
                      </a:r>
                      <a:r>
                        <a:rPr lang="en-US" sz="2400" b="0" i="1" u="none" strike="noStrike" dirty="0" err="1">
                          <a:solidFill>
                            <a:schemeClr val="bg1">
                              <a:lumMod val="75000"/>
                            </a:schemeClr>
                          </a:solidFill>
                          <a:effectLst/>
                          <a:latin typeface="Calibri"/>
                        </a:rPr>
                        <a:t>BatterySpace</a:t>
                      </a:r>
                      <a:r>
                        <a:rPr lang="en-US" sz="2400" b="0" i="1" u="none" strike="noStrike" dirty="0">
                          <a:solidFill>
                            <a:schemeClr val="bg1">
                              <a:lumMod val="75000"/>
                            </a:schemeClr>
                          </a:solidFill>
                          <a:effectLst/>
                          <a:latin typeface="Calibri"/>
                        </a:rPr>
                        <a:t> discount</a:t>
                      </a: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Power Boards</a:t>
                      </a:r>
                    </a:p>
                  </a:txBody>
                  <a:tcPr marL="9525" marR="9525" marT="9525" marB="0" anchor="b"/>
                </a:tc>
                <a:tc>
                  <a:txBody>
                    <a:bodyPr/>
                    <a:lstStyle/>
                    <a:p>
                      <a:pPr algn="r" fontAlgn="b"/>
                      <a:r>
                        <a:rPr lang="en-US" sz="2400" u="none" strike="noStrike" dirty="0">
                          <a:solidFill>
                            <a:schemeClr val="bg1">
                              <a:lumMod val="75000"/>
                            </a:schemeClr>
                          </a:solidFill>
                          <a:effectLst/>
                        </a:rPr>
                        <a:t>$200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Regulated &amp; Unregulated</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Motor &amp; Controller Board</a:t>
                      </a:r>
                      <a:endParaRPr lang="en-US" sz="2400" b="0" i="0" u="none" strike="noStrike" dirty="0">
                        <a:solidFill>
                          <a:schemeClr val="bg1">
                            <a:lumMod val="75000"/>
                          </a:schemeClr>
                        </a:solidFill>
                        <a:effectLst/>
                        <a:latin typeface="+mn-lt"/>
                      </a:endParaRPr>
                    </a:p>
                  </a:txBody>
                  <a:tcPr marL="9525" marR="9525" marT="9525" marB="0" anchor="b"/>
                </a:tc>
                <a:tc>
                  <a:txBody>
                    <a:bodyPr/>
                    <a:lstStyle/>
                    <a:p>
                      <a:pPr algn="r" fontAlgn="b"/>
                      <a:r>
                        <a:rPr lang="en-US" sz="2400" u="none" strike="noStrike" dirty="0">
                          <a:solidFill>
                            <a:schemeClr val="bg1">
                              <a:lumMod val="75000"/>
                            </a:schemeClr>
                          </a:solidFill>
                          <a:effectLst/>
                        </a:rPr>
                        <a:t>$750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w/ </a:t>
                      </a:r>
                      <a:r>
                        <a:rPr lang="en-US" sz="2400" u="none" strike="noStrike" dirty="0" err="1">
                          <a:solidFill>
                            <a:schemeClr val="bg1">
                              <a:lumMod val="75000"/>
                            </a:schemeClr>
                          </a:solidFill>
                          <a:effectLst/>
                        </a:rPr>
                        <a:t>Maxon</a:t>
                      </a:r>
                      <a:r>
                        <a:rPr lang="en-US" sz="2400" u="none" strike="noStrike" dirty="0">
                          <a:solidFill>
                            <a:schemeClr val="bg1">
                              <a:lumMod val="75000"/>
                            </a:schemeClr>
                          </a:solidFill>
                          <a:effectLst/>
                        </a:rPr>
                        <a:t> discount</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Generato</a:t>
                      </a:r>
                      <a:r>
                        <a:rPr lang="en-US" sz="2400" u="none" strike="noStrike" baseline="0" dirty="0">
                          <a:solidFill>
                            <a:schemeClr val="bg1">
                              <a:lumMod val="75000"/>
                            </a:schemeClr>
                          </a:solidFill>
                          <a:effectLst/>
                        </a:rPr>
                        <a:t>r </a:t>
                      </a:r>
                      <a:endParaRPr lang="en-US" sz="2400" b="0" i="0" u="none" strike="noStrike" dirty="0">
                        <a:solidFill>
                          <a:schemeClr val="bg1">
                            <a:lumMod val="75000"/>
                          </a:schemeClr>
                        </a:solidFill>
                        <a:effectLst/>
                        <a:latin typeface="+mn-lt"/>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i="1" u="none" strike="noStrike" dirty="0">
                          <a:solidFill>
                            <a:schemeClr val="bg1">
                              <a:lumMod val="75000"/>
                            </a:schemeClr>
                          </a:solidFill>
                          <a:effectLst/>
                        </a:rPr>
                        <a:t>Free</a:t>
                      </a: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Neighboring lab</a:t>
                      </a:r>
                      <a:endParaRPr lang="en-US" sz="2400" b="0" i="1" u="none" strike="noStrike" dirty="0">
                        <a:solidFill>
                          <a:schemeClr val="bg1">
                            <a:lumMod val="75000"/>
                          </a:schemeClr>
                        </a:solidFill>
                        <a:effectLst/>
                        <a:latin typeface="+mn-lt"/>
                      </a:endParaRP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Mountain Bike</a:t>
                      </a:r>
                    </a:p>
                  </a:txBody>
                  <a:tcPr marL="9525" marR="9525" marT="9525" marB="0" anchor="b"/>
                </a:tc>
                <a:tc>
                  <a:txBody>
                    <a:bodyPr/>
                    <a:lstStyle/>
                    <a:p>
                      <a:pPr algn="r" fontAlgn="b"/>
                      <a:r>
                        <a:rPr lang="en-US" sz="2400" u="none" strike="noStrike" dirty="0">
                          <a:solidFill>
                            <a:schemeClr val="bg1">
                              <a:lumMod val="75000"/>
                            </a:schemeClr>
                          </a:solidFill>
                          <a:effectLst/>
                        </a:rPr>
                        <a:t>$135</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Used</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Mountain Bike Repairs</a:t>
                      </a:r>
                    </a:p>
                  </a:txBody>
                  <a:tcPr marL="9525" marR="9525" marT="9525" marB="0" anchor="b"/>
                </a:tc>
                <a:tc>
                  <a:txBody>
                    <a:bodyPr/>
                    <a:lstStyle/>
                    <a:p>
                      <a:pPr algn="r" fontAlgn="b"/>
                      <a:r>
                        <a:rPr lang="en-US" sz="2400" u="none" strike="noStrike" dirty="0">
                          <a:solidFill>
                            <a:schemeClr val="bg1">
                              <a:lumMod val="75000"/>
                            </a:schemeClr>
                          </a:solidFill>
                          <a:effectLst/>
                        </a:rPr>
                        <a:t>$150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u="none" strike="noStrike" dirty="0">
                          <a:solidFill>
                            <a:schemeClr val="bg1">
                              <a:lumMod val="75000"/>
                            </a:schemeClr>
                          </a:solidFill>
                          <a:effectLst/>
                        </a:rPr>
                        <a:t>Mechanical Housing</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$110</a:t>
                      </a:r>
                      <a:endParaRPr lang="en-US" sz="2400" b="0" i="0"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Includes</a:t>
                      </a:r>
                      <a:r>
                        <a:rPr lang="en-US" sz="2400" u="none" strike="noStrike" baseline="0" dirty="0">
                          <a:solidFill>
                            <a:schemeClr val="bg1">
                              <a:lumMod val="75000"/>
                            </a:schemeClr>
                          </a:solidFill>
                          <a:effectLst/>
                        </a:rPr>
                        <a:t> machining training</a:t>
                      </a:r>
                      <a:endParaRPr lang="en-US" sz="2400" b="0" i="1" u="none" strike="noStrike" dirty="0">
                        <a:solidFill>
                          <a:schemeClr val="bg1">
                            <a:lumMod val="75000"/>
                          </a:schemeClr>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r" fontAlgn="b"/>
                      <a:r>
                        <a:rPr lang="en-US" sz="2400" b="1" i="1" u="none" strike="noStrike" dirty="0">
                          <a:solidFill>
                            <a:schemeClr val="bg1">
                              <a:lumMod val="75000"/>
                            </a:schemeClr>
                          </a:solidFill>
                          <a:effectLst/>
                        </a:rPr>
                        <a:t>Total</a:t>
                      </a:r>
                      <a:endParaRPr lang="en-US" sz="2400" b="1" i="1"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1" u="none" strike="noStrike" dirty="0">
                          <a:solidFill>
                            <a:schemeClr val="bg1">
                              <a:lumMod val="75000"/>
                            </a:schemeClr>
                          </a:solidFill>
                          <a:effectLst/>
                        </a:rPr>
                        <a:t>$1,695</a:t>
                      </a:r>
                      <a:endParaRPr lang="en-US" sz="2400" b="1" i="0"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extLst>
                  <a:ext uri="{0D108BD9-81ED-4DB2-BD59-A6C34878D82A}">
                    <a16:rowId xmlns:a16="http://schemas.microsoft.com/office/drawing/2014/main" val="10011"/>
                  </a:ext>
                </a:extLst>
              </a:tr>
            </a:tbl>
          </a:graphicData>
        </a:graphic>
      </p:graphicFrame>
      <p:sp>
        <p:nvSpPr>
          <p:cNvPr id="4" name="TextBox 3"/>
          <p:cNvSpPr txBox="1"/>
          <p:nvPr/>
        </p:nvSpPr>
        <p:spPr>
          <a:xfrm>
            <a:off x="-3048000" y="1099726"/>
            <a:ext cx="2895600" cy="1200329"/>
          </a:xfrm>
          <a:prstGeom prst="rect">
            <a:avLst/>
          </a:prstGeom>
          <a:noFill/>
        </p:spPr>
        <p:txBody>
          <a:bodyPr wrap="square" rtlCol="0">
            <a:spAutoFit/>
          </a:bodyPr>
          <a:lstStyle/>
          <a:p>
            <a:pPr algn="r"/>
            <a:r>
              <a:rPr lang="en-US" dirty="0"/>
              <a:t>It’s always important to give thanks to those who supported you in any way throughout your work</a:t>
            </a:r>
          </a:p>
        </p:txBody>
      </p:sp>
    </p:spTree>
    <p:extLst>
      <p:ext uri="{BB962C8B-B14F-4D97-AF65-F5344CB8AC3E}">
        <p14:creationId xmlns:p14="http://schemas.microsoft.com/office/powerpoint/2010/main" val="74214378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Budget</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400140989"/>
              </p:ext>
            </p:extLst>
          </p:nvPr>
        </p:nvGraphicFramePr>
        <p:xfrm>
          <a:off x="95251" y="1200150"/>
          <a:ext cx="8972550" cy="4869180"/>
        </p:xfrm>
        <a:graphic>
          <a:graphicData uri="http://schemas.openxmlformats.org/drawingml/2006/table">
            <a:tbl>
              <a:tblPr>
                <a:tableStyleId>{69C7853C-536D-4A76-A0AE-DD22124D55A5}</a:tableStyleId>
              </a:tblPr>
              <a:tblGrid>
                <a:gridCol w="3230118">
                  <a:extLst>
                    <a:ext uri="{9D8B030D-6E8A-4147-A177-3AD203B41FA5}">
                      <a16:colId xmlns:a16="http://schemas.microsoft.com/office/drawing/2014/main" val="20000"/>
                    </a:ext>
                  </a:extLst>
                </a:gridCol>
                <a:gridCol w="1541302">
                  <a:extLst>
                    <a:ext uri="{9D8B030D-6E8A-4147-A177-3AD203B41FA5}">
                      <a16:colId xmlns:a16="http://schemas.microsoft.com/office/drawing/2014/main" val="20001"/>
                    </a:ext>
                  </a:extLst>
                </a:gridCol>
                <a:gridCol w="152077">
                  <a:extLst>
                    <a:ext uri="{9D8B030D-6E8A-4147-A177-3AD203B41FA5}">
                      <a16:colId xmlns:a16="http://schemas.microsoft.com/office/drawing/2014/main" val="20002"/>
                    </a:ext>
                  </a:extLst>
                </a:gridCol>
                <a:gridCol w="4049053">
                  <a:extLst>
                    <a:ext uri="{9D8B030D-6E8A-4147-A177-3AD203B41FA5}">
                      <a16:colId xmlns:a16="http://schemas.microsoft.com/office/drawing/2014/main" val="20003"/>
                    </a:ext>
                  </a:extLst>
                </a:gridCol>
              </a:tblGrid>
              <a:tr h="190500">
                <a:tc>
                  <a:txBody>
                    <a:bodyPr/>
                    <a:lstStyle/>
                    <a:p>
                      <a:pPr algn="l" fontAlgn="b"/>
                      <a:r>
                        <a:rPr lang="en-US" sz="2400" b="1" u="none" strike="noStrike" dirty="0">
                          <a:effectLst/>
                        </a:rPr>
                        <a:t>Item</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Notes</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400" u="none" strike="noStrike" dirty="0">
                          <a:solidFill>
                            <a:schemeClr val="bg1">
                              <a:lumMod val="75000"/>
                            </a:schemeClr>
                          </a:solidFill>
                          <a:effectLst/>
                        </a:rPr>
                        <a:t>Exercise Bike</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2400" u="none" strike="noStrike" dirty="0">
                          <a:solidFill>
                            <a:schemeClr val="bg1">
                              <a:lumMod val="75000"/>
                            </a:schemeClr>
                          </a:solidFill>
                          <a:effectLst/>
                        </a:rPr>
                        <a:t>$15</a:t>
                      </a:r>
                      <a:r>
                        <a:rPr lang="en-US" sz="2400" u="none" strike="noStrike" baseline="0" dirty="0">
                          <a:solidFill>
                            <a:schemeClr val="bg1">
                              <a:lumMod val="75000"/>
                            </a:schemeClr>
                          </a:solidFill>
                          <a:effectLst/>
                        </a:rPr>
                        <a:t> </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baseline="0" dirty="0">
                          <a:solidFill>
                            <a:schemeClr val="bg1">
                              <a:lumMod val="75000"/>
                            </a:schemeClr>
                          </a:solidFill>
                          <a:effectLst/>
                        </a:rPr>
                        <a:t>Garage sale</a:t>
                      </a: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Sensors</a:t>
                      </a:r>
                      <a:endParaRPr lang="en-US" sz="2400" dirty="0">
                        <a:solidFill>
                          <a:schemeClr val="bg1">
                            <a:lumMod val="75000"/>
                          </a:schemeClr>
                        </a:solidFill>
                      </a:endParaRPr>
                    </a:p>
                  </a:txBody>
                  <a:tcPr marL="9525" marR="9525" marT="9525" marB="0" anchor="b"/>
                </a:tc>
                <a:tc>
                  <a:txBody>
                    <a:bodyPr/>
                    <a:lstStyle/>
                    <a:p>
                      <a:pPr algn="r" fontAlgn="b"/>
                      <a:r>
                        <a:rPr lang="en-US" sz="2400" u="none" strike="noStrike" dirty="0">
                          <a:solidFill>
                            <a:schemeClr val="bg1">
                              <a:lumMod val="75000"/>
                            </a:schemeClr>
                          </a:solidFill>
                          <a:effectLst/>
                        </a:rPr>
                        <a:t>$35</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Intel Atom De2i-150</a:t>
                      </a:r>
                      <a:endParaRPr lang="en-US" sz="2400" b="0" i="0" u="none" strike="noStrike" dirty="0">
                        <a:solidFill>
                          <a:schemeClr val="bg1">
                            <a:lumMod val="75000"/>
                          </a:schemeClr>
                        </a:solidFill>
                        <a:effectLst/>
                        <a:latin typeface="+mn-lt"/>
                      </a:endParaRPr>
                    </a:p>
                  </a:txBody>
                  <a:tcPr marL="9525" marR="9525" marT="9525" marB="0" anchor="ctr"/>
                </a:tc>
                <a:tc>
                  <a:txBody>
                    <a:bodyPr/>
                    <a:lstStyle/>
                    <a:p>
                      <a:pPr algn="r" fontAlgn="b"/>
                      <a:r>
                        <a:rPr lang="en-US" sz="2400" i="1" u="none" strike="noStrike" dirty="0">
                          <a:solidFill>
                            <a:schemeClr val="bg1">
                              <a:lumMod val="75000"/>
                            </a:schemeClr>
                          </a:solidFill>
                          <a:effectLst/>
                        </a:rPr>
                        <a:t>Free</a:t>
                      </a:r>
                      <a:endParaRPr lang="en-US" sz="2400" b="0" i="1" u="none" strike="noStrike" dirty="0">
                        <a:solidFill>
                          <a:schemeClr val="bg1">
                            <a:lumMod val="75000"/>
                          </a:schemeClr>
                        </a:solidFill>
                        <a:effectLst/>
                        <a:latin typeface="Calibri"/>
                      </a:endParaRPr>
                    </a:p>
                  </a:txBody>
                  <a:tcPr marL="9525" marR="9525" marT="9525" marB="0" anchor="ctr"/>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ctr"/>
                </a:tc>
                <a:tc>
                  <a:txBody>
                    <a:bodyPr/>
                    <a:lstStyle/>
                    <a:p>
                      <a:pPr algn="l" fontAlgn="b"/>
                      <a:r>
                        <a:rPr lang="en-US" sz="2400" u="none" strike="noStrike" dirty="0">
                          <a:solidFill>
                            <a:schemeClr val="bg1">
                              <a:lumMod val="75000"/>
                            </a:schemeClr>
                          </a:solidFill>
                          <a:effectLst/>
                        </a:rPr>
                        <a:t>Intel donation</a:t>
                      </a:r>
                      <a:r>
                        <a:rPr lang="en-US" sz="2400" u="none" strike="noStrike" baseline="0" dirty="0">
                          <a:solidFill>
                            <a:schemeClr val="bg1">
                              <a:lumMod val="75000"/>
                            </a:schemeClr>
                          </a:solidFill>
                          <a:effectLst/>
                        </a:rPr>
                        <a:t> from </a:t>
                      </a:r>
                      <a:r>
                        <a:rPr lang="en-US" sz="2400" u="none" strike="noStrike" dirty="0">
                          <a:solidFill>
                            <a:schemeClr val="bg1">
                              <a:lumMod val="75000"/>
                            </a:schemeClr>
                          </a:solidFill>
                          <a:effectLst/>
                        </a:rPr>
                        <a:t>Accepted Application</a:t>
                      </a:r>
                      <a:endParaRPr lang="en-US" sz="2400" b="0" i="1" u="none" strike="noStrike" dirty="0">
                        <a:solidFill>
                          <a:schemeClr val="bg1">
                            <a:lumMod val="75000"/>
                          </a:schemeClr>
                        </a:solidFill>
                        <a:effectLst/>
                        <a:latin typeface="Calibri"/>
                      </a:endParaRP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Batteries</a:t>
                      </a:r>
                    </a:p>
                  </a:txBody>
                  <a:tcPr marL="9525" marR="9525" marT="9525" marB="0" anchor="b"/>
                </a:tc>
                <a:tc>
                  <a:txBody>
                    <a:bodyPr/>
                    <a:lstStyle/>
                    <a:p>
                      <a:pPr algn="r" fontAlgn="b"/>
                      <a:r>
                        <a:rPr lang="en-US" sz="2400" u="none" strike="noStrike" dirty="0">
                          <a:solidFill>
                            <a:schemeClr val="bg1">
                              <a:lumMod val="75000"/>
                            </a:schemeClr>
                          </a:solidFill>
                          <a:effectLst/>
                        </a:rPr>
                        <a:t>$300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b="0" i="1" u="none" strike="noStrike" dirty="0">
                          <a:solidFill>
                            <a:schemeClr val="bg1">
                              <a:lumMod val="75000"/>
                            </a:schemeClr>
                          </a:solidFill>
                          <a:effectLst/>
                          <a:latin typeface="+mn-lt"/>
                        </a:rPr>
                        <a:t>w/ </a:t>
                      </a:r>
                      <a:r>
                        <a:rPr lang="en-US" sz="2400" b="0" i="1" u="none" strike="noStrike" dirty="0" err="1">
                          <a:solidFill>
                            <a:schemeClr val="bg1">
                              <a:lumMod val="75000"/>
                            </a:schemeClr>
                          </a:solidFill>
                          <a:effectLst/>
                          <a:latin typeface="+mn-lt"/>
                        </a:rPr>
                        <a:t>BatterySpace</a:t>
                      </a:r>
                      <a:r>
                        <a:rPr lang="en-US" sz="2400" b="0" i="1" u="none" strike="noStrike" dirty="0">
                          <a:solidFill>
                            <a:schemeClr val="bg1">
                              <a:lumMod val="75000"/>
                            </a:schemeClr>
                          </a:solidFill>
                          <a:effectLst/>
                          <a:latin typeface="+mn-lt"/>
                        </a:rPr>
                        <a:t> discount</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Power Boards</a:t>
                      </a:r>
                    </a:p>
                  </a:txBody>
                  <a:tcPr marL="9525" marR="9525" marT="9525" marB="0" anchor="b"/>
                </a:tc>
                <a:tc>
                  <a:txBody>
                    <a:bodyPr/>
                    <a:lstStyle/>
                    <a:p>
                      <a:pPr algn="r" fontAlgn="b"/>
                      <a:r>
                        <a:rPr lang="en-US" sz="2400" u="none" strike="noStrike" dirty="0">
                          <a:solidFill>
                            <a:schemeClr val="bg1">
                              <a:lumMod val="75000"/>
                            </a:schemeClr>
                          </a:solidFill>
                          <a:effectLst/>
                        </a:rPr>
                        <a:t>$200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Regulated &amp; Unregulated</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Motor &amp; Controller Board</a:t>
                      </a:r>
                      <a:endParaRPr lang="en-US" sz="2400" b="0" i="0" u="none" strike="noStrike" dirty="0">
                        <a:solidFill>
                          <a:schemeClr val="bg1">
                            <a:lumMod val="75000"/>
                          </a:schemeClr>
                        </a:solidFill>
                        <a:effectLst/>
                        <a:latin typeface="+mn-lt"/>
                      </a:endParaRPr>
                    </a:p>
                  </a:txBody>
                  <a:tcPr marL="9525" marR="9525" marT="9525" marB="0" anchor="b"/>
                </a:tc>
                <a:tc>
                  <a:txBody>
                    <a:bodyPr/>
                    <a:lstStyle/>
                    <a:p>
                      <a:pPr algn="r" fontAlgn="b"/>
                      <a:r>
                        <a:rPr lang="en-US" sz="2400" u="none" strike="noStrike" dirty="0">
                          <a:solidFill>
                            <a:schemeClr val="bg1">
                              <a:lumMod val="75000"/>
                            </a:schemeClr>
                          </a:solidFill>
                          <a:effectLst/>
                        </a:rPr>
                        <a:t>$750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w/ </a:t>
                      </a:r>
                      <a:r>
                        <a:rPr lang="en-US" sz="2400" u="none" strike="noStrike" dirty="0" err="1">
                          <a:solidFill>
                            <a:schemeClr val="bg1">
                              <a:lumMod val="75000"/>
                            </a:schemeClr>
                          </a:solidFill>
                          <a:effectLst/>
                        </a:rPr>
                        <a:t>Maxon</a:t>
                      </a:r>
                      <a:r>
                        <a:rPr lang="en-US" sz="2400" u="none" strike="noStrike" dirty="0">
                          <a:solidFill>
                            <a:schemeClr val="bg1">
                              <a:lumMod val="75000"/>
                            </a:schemeClr>
                          </a:solidFill>
                          <a:effectLst/>
                        </a:rPr>
                        <a:t> discount</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u="none" strike="noStrike" dirty="0">
                          <a:effectLst/>
                        </a:rPr>
                        <a:t>Generato</a:t>
                      </a:r>
                      <a:r>
                        <a:rPr lang="en-US" sz="2400" b="1" u="none" strike="noStrike" baseline="0" dirty="0">
                          <a:effectLst/>
                        </a:rPr>
                        <a:t>r </a:t>
                      </a:r>
                      <a:endParaRPr lang="en-US" sz="2400" b="1" i="0" u="none" strike="noStrike" dirty="0">
                        <a:solidFill>
                          <a:srgbClr val="000000"/>
                        </a:solidFill>
                        <a:effectLst/>
                        <a:latin typeface="+mn-lt"/>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1" i="1" u="none" strike="noStrike" dirty="0">
                          <a:effectLst/>
                        </a:rPr>
                        <a:t>Free</a:t>
                      </a:r>
                      <a:endParaRPr lang="en-US" sz="2400" b="1" i="1" u="none" strike="noStrike" dirty="0">
                        <a:solidFill>
                          <a:srgbClr val="000000"/>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1" i="1" u="none" strike="noStrike" dirty="0">
                        <a:solidFill>
                          <a:srgbClr val="000000"/>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u="none" strike="noStrike" dirty="0">
                          <a:effectLst/>
                        </a:rPr>
                        <a:t>Neighboring lab</a:t>
                      </a:r>
                      <a:endParaRPr lang="en-US" sz="2400" b="1"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Mountain Bike</a:t>
                      </a:r>
                    </a:p>
                  </a:txBody>
                  <a:tcPr marL="9525" marR="9525" marT="9525" marB="0" anchor="b"/>
                </a:tc>
                <a:tc>
                  <a:txBody>
                    <a:bodyPr/>
                    <a:lstStyle/>
                    <a:p>
                      <a:pPr algn="r" fontAlgn="b"/>
                      <a:r>
                        <a:rPr lang="en-US" sz="2400" u="none" strike="noStrike" dirty="0">
                          <a:solidFill>
                            <a:schemeClr val="bg1">
                              <a:lumMod val="75000"/>
                            </a:schemeClr>
                          </a:solidFill>
                          <a:effectLst/>
                        </a:rPr>
                        <a:t>$135</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Used</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Mountain Bike Repairs</a:t>
                      </a:r>
                    </a:p>
                  </a:txBody>
                  <a:tcPr marL="9525" marR="9525" marT="9525" marB="0" anchor="b"/>
                </a:tc>
                <a:tc>
                  <a:txBody>
                    <a:bodyPr/>
                    <a:lstStyle/>
                    <a:p>
                      <a:pPr algn="r" fontAlgn="b"/>
                      <a:r>
                        <a:rPr lang="en-US" sz="2400" u="none" strike="noStrike" dirty="0">
                          <a:solidFill>
                            <a:schemeClr val="bg1">
                              <a:lumMod val="75000"/>
                            </a:schemeClr>
                          </a:solidFill>
                          <a:effectLst/>
                        </a:rPr>
                        <a:t>$150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u="none" strike="noStrike" dirty="0">
                          <a:solidFill>
                            <a:schemeClr val="bg1">
                              <a:lumMod val="75000"/>
                            </a:schemeClr>
                          </a:solidFill>
                          <a:effectLst/>
                        </a:rPr>
                        <a:t>Mechanical Housing</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$110</a:t>
                      </a:r>
                      <a:endParaRPr lang="en-US" sz="2400" b="0" i="0"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Includes</a:t>
                      </a:r>
                      <a:r>
                        <a:rPr lang="en-US" sz="2400" u="none" strike="noStrike" baseline="0" dirty="0">
                          <a:solidFill>
                            <a:schemeClr val="bg1">
                              <a:lumMod val="75000"/>
                            </a:schemeClr>
                          </a:solidFill>
                          <a:effectLst/>
                        </a:rPr>
                        <a:t> machining training</a:t>
                      </a:r>
                      <a:endParaRPr lang="en-US" sz="2400" b="0" i="1" u="none" strike="noStrike" dirty="0">
                        <a:solidFill>
                          <a:schemeClr val="bg1">
                            <a:lumMod val="75000"/>
                          </a:schemeClr>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r" fontAlgn="b"/>
                      <a:r>
                        <a:rPr lang="en-US" sz="2400" b="1" i="1" u="none" strike="noStrike" dirty="0">
                          <a:solidFill>
                            <a:schemeClr val="bg1">
                              <a:lumMod val="75000"/>
                            </a:schemeClr>
                          </a:solidFill>
                          <a:effectLst/>
                        </a:rPr>
                        <a:t>Total</a:t>
                      </a:r>
                      <a:endParaRPr lang="en-US" sz="2400" b="1" i="1"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1" u="none" strike="noStrike" dirty="0">
                          <a:solidFill>
                            <a:schemeClr val="bg1">
                              <a:lumMod val="75000"/>
                            </a:schemeClr>
                          </a:solidFill>
                          <a:effectLst/>
                        </a:rPr>
                        <a:t>$1,695</a:t>
                      </a:r>
                      <a:endParaRPr lang="en-US" sz="2400" b="1" i="0"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462751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Budget</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600764441"/>
              </p:ext>
            </p:extLst>
          </p:nvPr>
        </p:nvGraphicFramePr>
        <p:xfrm>
          <a:off x="95251" y="1200150"/>
          <a:ext cx="8972550" cy="4869180"/>
        </p:xfrm>
        <a:graphic>
          <a:graphicData uri="http://schemas.openxmlformats.org/drawingml/2006/table">
            <a:tbl>
              <a:tblPr>
                <a:tableStyleId>{69C7853C-536D-4A76-A0AE-DD22124D55A5}</a:tableStyleId>
              </a:tblPr>
              <a:tblGrid>
                <a:gridCol w="3230118">
                  <a:extLst>
                    <a:ext uri="{9D8B030D-6E8A-4147-A177-3AD203B41FA5}">
                      <a16:colId xmlns:a16="http://schemas.microsoft.com/office/drawing/2014/main" val="20000"/>
                    </a:ext>
                  </a:extLst>
                </a:gridCol>
                <a:gridCol w="1541302">
                  <a:extLst>
                    <a:ext uri="{9D8B030D-6E8A-4147-A177-3AD203B41FA5}">
                      <a16:colId xmlns:a16="http://schemas.microsoft.com/office/drawing/2014/main" val="20001"/>
                    </a:ext>
                  </a:extLst>
                </a:gridCol>
                <a:gridCol w="152077">
                  <a:extLst>
                    <a:ext uri="{9D8B030D-6E8A-4147-A177-3AD203B41FA5}">
                      <a16:colId xmlns:a16="http://schemas.microsoft.com/office/drawing/2014/main" val="20002"/>
                    </a:ext>
                  </a:extLst>
                </a:gridCol>
                <a:gridCol w="4049053">
                  <a:extLst>
                    <a:ext uri="{9D8B030D-6E8A-4147-A177-3AD203B41FA5}">
                      <a16:colId xmlns:a16="http://schemas.microsoft.com/office/drawing/2014/main" val="20003"/>
                    </a:ext>
                  </a:extLst>
                </a:gridCol>
              </a:tblGrid>
              <a:tr h="190500">
                <a:tc>
                  <a:txBody>
                    <a:bodyPr/>
                    <a:lstStyle/>
                    <a:p>
                      <a:pPr algn="l" fontAlgn="b"/>
                      <a:r>
                        <a:rPr lang="en-US" sz="2400" b="1" u="none" strike="noStrike" dirty="0">
                          <a:effectLst/>
                        </a:rPr>
                        <a:t>Item</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Notes</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400" u="none" strike="noStrike" dirty="0">
                          <a:solidFill>
                            <a:schemeClr val="bg1">
                              <a:lumMod val="75000"/>
                            </a:schemeClr>
                          </a:solidFill>
                          <a:effectLst/>
                        </a:rPr>
                        <a:t>Exercise Bike</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2400" u="none" strike="noStrike" dirty="0">
                          <a:solidFill>
                            <a:schemeClr val="bg1">
                              <a:lumMod val="75000"/>
                            </a:schemeClr>
                          </a:solidFill>
                          <a:effectLst/>
                        </a:rPr>
                        <a:t>$15</a:t>
                      </a:r>
                      <a:r>
                        <a:rPr lang="en-US" sz="2400" u="none" strike="noStrike" baseline="0" dirty="0">
                          <a:solidFill>
                            <a:schemeClr val="bg1">
                              <a:lumMod val="75000"/>
                            </a:schemeClr>
                          </a:solidFill>
                          <a:effectLst/>
                        </a:rPr>
                        <a:t> </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baseline="0" dirty="0">
                          <a:solidFill>
                            <a:schemeClr val="bg1">
                              <a:lumMod val="75000"/>
                            </a:schemeClr>
                          </a:solidFill>
                          <a:effectLst/>
                        </a:rPr>
                        <a:t>Garage sale</a:t>
                      </a: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Sensors</a:t>
                      </a:r>
                      <a:endParaRPr lang="en-US" sz="2400" dirty="0">
                        <a:solidFill>
                          <a:schemeClr val="bg1">
                            <a:lumMod val="75000"/>
                          </a:schemeClr>
                        </a:solidFill>
                      </a:endParaRPr>
                    </a:p>
                  </a:txBody>
                  <a:tcPr marL="9525" marR="9525" marT="9525" marB="0" anchor="b"/>
                </a:tc>
                <a:tc>
                  <a:txBody>
                    <a:bodyPr/>
                    <a:lstStyle/>
                    <a:p>
                      <a:pPr algn="r" fontAlgn="b"/>
                      <a:r>
                        <a:rPr lang="en-US" sz="2400" u="none" strike="noStrike" dirty="0">
                          <a:solidFill>
                            <a:schemeClr val="bg1">
                              <a:lumMod val="75000"/>
                            </a:schemeClr>
                          </a:solidFill>
                          <a:effectLst/>
                        </a:rPr>
                        <a:t>$35</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Intel Atom De2i-150</a:t>
                      </a:r>
                      <a:endParaRPr lang="en-US" sz="2400" b="0" i="0" u="none" strike="noStrike" dirty="0">
                        <a:solidFill>
                          <a:schemeClr val="bg1">
                            <a:lumMod val="75000"/>
                          </a:schemeClr>
                        </a:solidFill>
                        <a:effectLst/>
                        <a:latin typeface="+mn-lt"/>
                      </a:endParaRPr>
                    </a:p>
                  </a:txBody>
                  <a:tcPr marL="9525" marR="9525" marT="9525" marB="0" anchor="ctr"/>
                </a:tc>
                <a:tc>
                  <a:txBody>
                    <a:bodyPr/>
                    <a:lstStyle/>
                    <a:p>
                      <a:pPr algn="r" fontAlgn="b"/>
                      <a:r>
                        <a:rPr lang="en-US" sz="2400" i="1" u="none" strike="noStrike" dirty="0">
                          <a:solidFill>
                            <a:schemeClr val="bg1">
                              <a:lumMod val="75000"/>
                            </a:schemeClr>
                          </a:solidFill>
                          <a:effectLst/>
                        </a:rPr>
                        <a:t>Free</a:t>
                      </a:r>
                      <a:endParaRPr lang="en-US" sz="2400" b="0" i="1" u="none" strike="noStrike" dirty="0">
                        <a:solidFill>
                          <a:schemeClr val="bg1">
                            <a:lumMod val="75000"/>
                          </a:schemeClr>
                        </a:solidFill>
                        <a:effectLst/>
                        <a:latin typeface="Calibri"/>
                      </a:endParaRPr>
                    </a:p>
                  </a:txBody>
                  <a:tcPr marL="9525" marR="9525" marT="9525" marB="0" anchor="ctr"/>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ctr"/>
                </a:tc>
                <a:tc>
                  <a:txBody>
                    <a:bodyPr/>
                    <a:lstStyle/>
                    <a:p>
                      <a:pPr algn="l" fontAlgn="b"/>
                      <a:r>
                        <a:rPr lang="en-US" sz="2400" u="none" strike="noStrike" dirty="0">
                          <a:solidFill>
                            <a:schemeClr val="bg1">
                              <a:lumMod val="75000"/>
                            </a:schemeClr>
                          </a:solidFill>
                          <a:effectLst/>
                        </a:rPr>
                        <a:t>Intel donation</a:t>
                      </a:r>
                      <a:r>
                        <a:rPr lang="en-US" sz="2400" u="none" strike="noStrike" baseline="0" dirty="0">
                          <a:solidFill>
                            <a:schemeClr val="bg1">
                              <a:lumMod val="75000"/>
                            </a:schemeClr>
                          </a:solidFill>
                          <a:effectLst/>
                        </a:rPr>
                        <a:t> from </a:t>
                      </a:r>
                      <a:r>
                        <a:rPr lang="en-US" sz="2400" u="none" strike="noStrike" dirty="0">
                          <a:solidFill>
                            <a:schemeClr val="bg1">
                              <a:lumMod val="75000"/>
                            </a:schemeClr>
                          </a:solidFill>
                          <a:effectLst/>
                        </a:rPr>
                        <a:t>Accepted Application</a:t>
                      </a:r>
                      <a:endParaRPr lang="en-US" sz="2400" b="0" i="1" u="none" strike="noStrike" dirty="0">
                        <a:solidFill>
                          <a:schemeClr val="bg1">
                            <a:lumMod val="75000"/>
                          </a:schemeClr>
                        </a:solidFill>
                        <a:effectLst/>
                        <a:latin typeface="Calibri"/>
                      </a:endParaRP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Batteries</a:t>
                      </a:r>
                    </a:p>
                  </a:txBody>
                  <a:tcPr marL="9525" marR="9525" marT="9525" marB="0" anchor="b"/>
                </a:tc>
                <a:tc>
                  <a:txBody>
                    <a:bodyPr/>
                    <a:lstStyle/>
                    <a:p>
                      <a:pPr algn="r" fontAlgn="b"/>
                      <a:r>
                        <a:rPr lang="en-US" sz="2400" u="none" strike="noStrike" dirty="0">
                          <a:solidFill>
                            <a:schemeClr val="bg1">
                              <a:lumMod val="75000"/>
                            </a:schemeClr>
                          </a:solidFill>
                          <a:effectLst/>
                        </a:rPr>
                        <a:t>$300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b="0" i="1" u="none" strike="noStrike" dirty="0">
                          <a:solidFill>
                            <a:schemeClr val="bg1">
                              <a:lumMod val="75000"/>
                            </a:schemeClr>
                          </a:solidFill>
                          <a:effectLst/>
                          <a:latin typeface="+mn-lt"/>
                        </a:rPr>
                        <a:t>w/ </a:t>
                      </a:r>
                      <a:r>
                        <a:rPr lang="en-US" sz="2400" b="0" i="1" u="none" strike="noStrike" dirty="0" err="1">
                          <a:solidFill>
                            <a:schemeClr val="bg1">
                              <a:lumMod val="75000"/>
                            </a:schemeClr>
                          </a:solidFill>
                          <a:effectLst/>
                          <a:latin typeface="+mn-lt"/>
                        </a:rPr>
                        <a:t>BatterySpace</a:t>
                      </a:r>
                      <a:r>
                        <a:rPr lang="en-US" sz="2400" b="0" i="1" u="none" strike="noStrike" dirty="0">
                          <a:solidFill>
                            <a:schemeClr val="bg1">
                              <a:lumMod val="75000"/>
                            </a:schemeClr>
                          </a:solidFill>
                          <a:effectLst/>
                          <a:latin typeface="+mn-lt"/>
                        </a:rPr>
                        <a:t> discount</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Power Boards</a:t>
                      </a:r>
                    </a:p>
                  </a:txBody>
                  <a:tcPr marL="9525" marR="9525" marT="9525" marB="0" anchor="b"/>
                </a:tc>
                <a:tc>
                  <a:txBody>
                    <a:bodyPr/>
                    <a:lstStyle/>
                    <a:p>
                      <a:pPr algn="r" fontAlgn="b"/>
                      <a:r>
                        <a:rPr lang="en-US" sz="2400" u="none" strike="noStrike" dirty="0">
                          <a:solidFill>
                            <a:schemeClr val="bg1">
                              <a:lumMod val="75000"/>
                            </a:schemeClr>
                          </a:solidFill>
                          <a:effectLst/>
                        </a:rPr>
                        <a:t>$200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Regulated &amp; Unregulated</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u="none" strike="noStrike" dirty="0">
                          <a:effectLst/>
                        </a:rPr>
                        <a:t>Motor &amp;Controller Board</a:t>
                      </a:r>
                      <a:endParaRPr lang="en-US" sz="2400" b="1" i="0" u="none" strike="noStrike" dirty="0">
                        <a:solidFill>
                          <a:srgbClr val="000000"/>
                        </a:solidFill>
                        <a:effectLst/>
                        <a:latin typeface="+mn-lt"/>
                      </a:endParaRPr>
                    </a:p>
                  </a:txBody>
                  <a:tcPr marL="9525" marR="9525" marT="9525" marB="0" anchor="b"/>
                </a:tc>
                <a:tc>
                  <a:txBody>
                    <a:bodyPr/>
                    <a:lstStyle/>
                    <a:p>
                      <a:pPr algn="r" fontAlgn="b"/>
                      <a:r>
                        <a:rPr lang="en-US" sz="2400" b="1" u="none" strike="noStrike" dirty="0">
                          <a:effectLst/>
                        </a:rPr>
                        <a:t>$750</a:t>
                      </a:r>
                      <a:endParaRPr lang="en-US" sz="2400" b="1" i="0" u="none" strike="noStrike" dirty="0">
                        <a:solidFill>
                          <a:srgbClr val="000000"/>
                        </a:solidFill>
                        <a:effectLst/>
                        <a:latin typeface="Calibri"/>
                      </a:endParaRPr>
                    </a:p>
                  </a:txBody>
                  <a:tcPr marL="9525" marR="9525" marT="9525" marB="0" anchor="b"/>
                </a:tc>
                <a:tc>
                  <a:txBody>
                    <a:bodyPr/>
                    <a:lstStyle/>
                    <a:p>
                      <a:pPr algn="l" fontAlgn="b"/>
                      <a:endParaRPr lang="en-US" sz="2400" b="1" i="1"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w/ </a:t>
                      </a:r>
                      <a:r>
                        <a:rPr lang="en-US" sz="2400" b="1" u="none" strike="noStrike" dirty="0" err="1">
                          <a:effectLst/>
                        </a:rPr>
                        <a:t>Maxon</a:t>
                      </a:r>
                      <a:r>
                        <a:rPr lang="en-US" sz="2400" b="1" u="none" strike="noStrike" dirty="0">
                          <a:effectLst/>
                        </a:rPr>
                        <a:t> discount</a:t>
                      </a:r>
                      <a:endParaRPr lang="en-US" sz="2400" b="1"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Generato</a:t>
                      </a:r>
                      <a:r>
                        <a:rPr lang="en-US" sz="2400" u="none" strike="noStrike" baseline="0" dirty="0">
                          <a:solidFill>
                            <a:schemeClr val="bg1">
                              <a:lumMod val="75000"/>
                            </a:schemeClr>
                          </a:solidFill>
                          <a:effectLst/>
                        </a:rPr>
                        <a:t>r </a:t>
                      </a:r>
                      <a:endParaRPr lang="en-US" sz="2400" b="0" i="0" u="none" strike="noStrike" dirty="0">
                        <a:solidFill>
                          <a:schemeClr val="bg1">
                            <a:lumMod val="75000"/>
                          </a:schemeClr>
                        </a:solidFill>
                        <a:effectLst/>
                        <a:latin typeface="+mn-lt"/>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i="1" u="none" strike="noStrike" dirty="0">
                          <a:solidFill>
                            <a:schemeClr val="bg1">
                              <a:lumMod val="75000"/>
                            </a:schemeClr>
                          </a:solidFill>
                          <a:effectLst/>
                        </a:rPr>
                        <a:t>Free</a:t>
                      </a: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Neighboring lab</a:t>
                      </a:r>
                      <a:endParaRPr lang="en-US" sz="2400" b="0" i="1" u="none" strike="noStrike" dirty="0">
                        <a:solidFill>
                          <a:schemeClr val="bg1">
                            <a:lumMod val="75000"/>
                          </a:schemeClr>
                        </a:solidFill>
                        <a:effectLst/>
                        <a:latin typeface="+mn-lt"/>
                      </a:endParaRP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Mountain Bike</a:t>
                      </a:r>
                    </a:p>
                  </a:txBody>
                  <a:tcPr marL="9525" marR="9525" marT="9525" marB="0" anchor="b"/>
                </a:tc>
                <a:tc>
                  <a:txBody>
                    <a:bodyPr/>
                    <a:lstStyle/>
                    <a:p>
                      <a:pPr algn="r" fontAlgn="b"/>
                      <a:r>
                        <a:rPr lang="en-US" sz="2400" u="none" strike="noStrike" dirty="0">
                          <a:solidFill>
                            <a:schemeClr val="bg1">
                              <a:lumMod val="75000"/>
                            </a:schemeClr>
                          </a:solidFill>
                          <a:effectLst/>
                        </a:rPr>
                        <a:t>$135</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Used</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Mountain Bike Repairs</a:t>
                      </a:r>
                    </a:p>
                  </a:txBody>
                  <a:tcPr marL="9525" marR="9525" marT="9525" marB="0" anchor="b"/>
                </a:tc>
                <a:tc>
                  <a:txBody>
                    <a:bodyPr/>
                    <a:lstStyle/>
                    <a:p>
                      <a:pPr algn="r" fontAlgn="b"/>
                      <a:r>
                        <a:rPr lang="en-US" sz="2400" u="none" strike="noStrike" dirty="0">
                          <a:solidFill>
                            <a:schemeClr val="bg1">
                              <a:lumMod val="75000"/>
                            </a:schemeClr>
                          </a:solidFill>
                          <a:effectLst/>
                        </a:rPr>
                        <a:t>$150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u="none" strike="noStrike" dirty="0">
                          <a:solidFill>
                            <a:schemeClr val="bg1">
                              <a:lumMod val="75000"/>
                            </a:schemeClr>
                          </a:solidFill>
                          <a:effectLst/>
                        </a:rPr>
                        <a:t>Mechanical Housing</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$110</a:t>
                      </a:r>
                      <a:endParaRPr lang="en-US" sz="2400" b="0" i="0"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Includes</a:t>
                      </a:r>
                      <a:r>
                        <a:rPr lang="en-US" sz="2400" u="none" strike="noStrike" baseline="0" dirty="0">
                          <a:solidFill>
                            <a:schemeClr val="bg1">
                              <a:lumMod val="75000"/>
                            </a:schemeClr>
                          </a:solidFill>
                          <a:effectLst/>
                        </a:rPr>
                        <a:t> machining training</a:t>
                      </a:r>
                      <a:endParaRPr lang="en-US" sz="2400" b="0" i="1" u="none" strike="noStrike" dirty="0">
                        <a:solidFill>
                          <a:schemeClr val="bg1">
                            <a:lumMod val="75000"/>
                          </a:schemeClr>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r" fontAlgn="b"/>
                      <a:r>
                        <a:rPr lang="en-US" sz="2400" b="1" i="1" u="none" strike="noStrike" dirty="0">
                          <a:solidFill>
                            <a:schemeClr val="bg1">
                              <a:lumMod val="75000"/>
                            </a:schemeClr>
                          </a:solidFill>
                          <a:effectLst/>
                        </a:rPr>
                        <a:t>Total</a:t>
                      </a:r>
                      <a:endParaRPr lang="en-US" sz="2400" b="1" i="1"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1" u="none" strike="noStrike" dirty="0">
                          <a:solidFill>
                            <a:schemeClr val="bg1">
                              <a:lumMod val="75000"/>
                            </a:schemeClr>
                          </a:solidFill>
                          <a:effectLst/>
                        </a:rPr>
                        <a:t>$1,695</a:t>
                      </a:r>
                      <a:endParaRPr lang="en-US" sz="2400" b="1" i="0"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693311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Budget</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842575903"/>
              </p:ext>
            </p:extLst>
          </p:nvPr>
        </p:nvGraphicFramePr>
        <p:xfrm>
          <a:off x="95251" y="1200150"/>
          <a:ext cx="8972550" cy="4869180"/>
        </p:xfrm>
        <a:graphic>
          <a:graphicData uri="http://schemas.openxmlformats.org/drawingml/2006/table">
            <a:tbl>
              <a:tblPr>
                <a:tableStyleId>{69C7853C-536D-4A76-A0AE-DD22124D55A5}</a:tableStyleId>
              </a:tblPr>
              <a:tblGrid>
                <a:gridCol w="3230118">
                  <a:extLst>
                    <a:ext uri="{9D8B030D-6E8A-4147-A177-3AD203B41FA5}">
                      <a16:colId xmlns:a16="http://schemas.microsoft.com/office/drawing/2014/main" val="20000"/>
                    </a:ext>
                  </a:extLst>
                </a:gridCol>
                <a:gridCol w="1541302">
                  <a:extLst>
                    <a:ext uri="{9D8B030D-6E8A-4147-A177-3AD203B41FA5}">
                      <a16:colId xmlns:a16="http://schemas.microsoft.com/office/drawing/2014/main" val="20001"/>
                    </a:ext>
                  </a:extLst>
                </a:gridCol>
                <a:gridCol w="152077">
                  <a:extLst>
                    <a:ext uri="{9D8B030D-6E8A-4147-A177-3AD203B41FA5}">
                      <a16:colId xmlns:a16="http://schemas.microsoft.com/office/drawing/2014/main" val="20002"/>
                    </a:ext>
                  </a:extLst>
                </a:gridCol>
                <a:gridCol w="4049053">
                  <a:extLst>
                    <a:ext uri="{9D8B030D-6E8A-4147-A177-3AD203B41FA5}">
                      <a16:colId xmlns:a16="http://schemas.microsoft.com/office/drawing/2014/main" val="20003"/>
                    </a:ext>
                  </a:extLst>
                </a:gridCol>
              </a:tblGrid>
              <a:tr h="190500">
                <a:tc>
                  <a:txBody>
                    <a:bodyPr/>
                    <a:lstStyle/>
                    <a:p>
                      <a:pPr algn="l" fontAlgn="b"/>
                      <a:r>
                        <a:rPr lang="en-US" sz="2400" b="1" u="none" strike="noStrike" dirty="0">
                          <a:effectLst/>
                        </a:rPr>
                        <a:t>Item</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Notes</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400" u="none" strike="noStrike" dirty="0">
                          <a:solidFill>
                            <a:schemeClr val="bg1">
                              <a:lumMod val="75000"/>
                            </a:schemeClr>
                          </a:solidFill>
                          <a:effectLst/>
                        </a:rPr>
                        <a:t>Exercise Bike</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2400" u="none" strike="noStrike" dirty="0">
                          <a:solidFill>
                            <a:schemeClr val="bg1">
                              <a:lumMod val="75000"/>
                            </a:schemeClr>
                          </a:solidFill>
                          <a:effectLst/>
                        </a:rPr>
                        <a:t>$15</a:t>
                      </a:r>
                      <a:r>
                        <a:rPr lang="en-US" sz="2400" u="none" strike="noStrike" baseline="0" dirty="0">
                          <a:solidFill>
                            <a:schemeClr val="bg1">
                              <a:lumMod val="75000"/>
                            </a:schemeClr>
                          </a:solidFill>
                          <a:effectLst/>
                        </a:rPr>
                        <a:t> </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baseline="0" dirty="0">
                          <a:solidFill>
                            <a:schemeClr val="bg1">
                              <a:lumMod val="75000"/>
                            </a:schemeClr>
                          </a:solidFill>
                          <a:effectLst/>
                        </a:rPr>
                        <a:t>Garage sale</a:t>
                      </a: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Sensors</a:t>
                      </a:r>
                      <a:endParaRPr lang="en-US" sz="2400" dirty="0">
                        <a:solidFill>
                          <a:schemeClr val="bg1">
                            <a:lumMod val="75000"/>
                          </a:schemeClr>
                        </a:solidFill>
                      </a:endParaRPr>
                    </a:p>
                  </a:txBody>
                  <a:tcPr marL="9525" marR="9525" marT="9525" marB="0" anchor="b"/>
                </a:tc>
                <a:tc>
                  <a:txBody>
                    <a:bodyPr/>
                    <a:lstStyle/>
                    <a:p>
                      <a:pPr algn="r" fontAlgn="b"/>
                      <a:r>
                        <a:rPr lang="en-US" sz="2400" u="none" strike="noStrike" dirty="0">
                          <a:solidFill>
                            <a:schemeClr val="bg1">
                              <a:lumMod val="75000"/>
                            </a:schemeClr>
                          </a:solidFill>
                          <a:effectLst/>
                        </a:rPr>
                        <a:t>$35</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Intel Atom De2i-150</a:t>
                      </a:r>
                      <a:endParaRPr lang="en-US" sz="2400" b="0" i="0" u="none" strike="noStrike" dirty="0">
                        <a:solidFill>
                          <a:schemeClr val="bg1">
                            <a:lumMod val="75000"/>
                          </a:schemeClr>
                        </a:solidFill>
                        <a:effectLst/>
                        <a:latin typeface="+mn-lt"/>
                      </a:endParaRPr>
                    </a:p>
                  </a:txBody>
                  <a:tcPr marL="9525" marR="9525" marT="9525" marB="0" anchor="ctr"/>
                </a:tc>
                <a:tc>
                  <a:txBody>
                    <a:bodyPr/>
                    <a:lstStyle/>
                    <a:p>
                      <a:pPr algn="r" fontAlgn="b"/>
                      <a:r>
                        <a:rPr lang="en-US" sz="2400" i="1" u="none" strike="noStrike" dirty="0">
                          <a:solidFill>
                            <a:schemeClr val="bg1">
                              <a:lumMod val="75000"/>
                            </a:schemeClr>
                          </a:solidFill>
                          <a:effectLst/>
                        </a:rPr>
                        <a:t>Free</a:t>
                      </a:r>
                      <a:endParaRPr lang="en-US" sz="2400" b="0" i="1" u="none" strike="noStrike" dirty="0">
                        <a:solidFill>
                          <a:schemeClr val="bg1">
                            <a:lumMod val="75000"/>
                          </a:schemeClr>
                        </a:solidFill>
                        <a:effectLst/>
                        <a:latin typeface="Calibri"/>
                      </a:endParaRPr>
                    </a:p>
                  </a:txBody>
                  <a:tcPr marL="9525" marR="9525" marT="9525" marB="0" anchor="ctr"/>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ctr"/>
                </a:tc>
                <a:tc>
                  <a:txBody>
                    <a:bodyPr/>
                    <a:lstStyle/>
                    <a:p>
                      <a:pPr algn="l" fontAlgn="b"/>
                      <a:r>
                        <a:rPr lang="en-US" sz="2400" u="none" strike="noStrike" dirty="0">
                          <a:solidFill>
                            <a:schemeClr val="bg1">
                              <a:lumMod val="75000"/>
                            </a:schemeClr>
                          </a:solidFill>
                          <a:effectLst/>
                        </a:rPr>
                        <a:t>Intel donation</a:t>
                      </a:r>
                      <a:r>
                        <a:rPr lang="en-US" sz="2400" u="none" strike="noStrike" baseline="0" dirty="0">
                          <a:solidFill>
                            <a:schemeClr val="bg1">
                              <a:lumMod val="75000"/>
                            </a:schemeClr>
                          </a:solidFill>
                          <a:effectLst/>
                        </a:rPr>
                        <a:t> from </a:t>
                      </a:r>
                      <a:r>
                        <a:rPr lang="en-US" sz="2400" u="none" strike="noStrike" dirty="0">
                          <a:solidFill>
                            <a:schemeClr val="bg1">
                              <a:lumMod val="75000"/>
                            </a:schemeClr>
                          </a:solidFill>
                          <a:effectLst/>
                        </a:rPr>
                        <a:t>Accepted Application</a:t>
                      </a:r>
                      <a:endParaRPr lang="en-US" sz="2400" b="0" i="1" u="none" strike="noStrike" dirty="0">
                        <a:solidFill>
                          <a:schemeClr val="bg1">
                            <a:lumMod val="75000"/>
                          </a:schemeClr>
                        </a:solidFill>
                        <a:effectLst/>
                        <a:latin typeface="Calibri"/>
                      </a:endParaRP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dirty="0"/>
                        <a:t>Batteries</a:t>
                      </a:r>
                    </a:p>
                  </a:txBody>
                  <a:tcPr marL="9525" marR="9525" marT="9525" marB="0" anchor="b"/>
                </a:tc>
                <a:tc>
                  <a:txBody>
                    <a:bodyPr/>
                    <a:lstStyle/>
                    <a:p>
                      <a:pPr algn="r" fontAlgn="b"/>
                      <a:r>
                        <a:rPr lang="en-US" sz="2400" b="1" u="none" strike="noStrike" dirty="0">
                          <a:effectLst/>
                        </a:rPr>
                        <a:t>$300</a:t>
                      </a:r>
                      <a:endParaRPr lang="en-US" sz="2400" b="1" i="0" u="none" strike="noStrike" dirty="0">
                        <a:solidFill>
                          <a:srgbClr val="000000"/>
                        </a:solidFill>
                        <a:effectLst/>
                        <a:latin typeface="Calibri"/>
                      </a:endParaRPr>
                    </a:p>
                  </a:txBody>
                  <a:tcPr marL="9525" marR="9525" marT="9525" marB="0" anchor="b"/>
                </a:tc>
                <a:tc>
                  <a:txBody>
                    <a:bodyPr/>
                    <a:lstStyle/>
                    <a:p>
                      <a:pPr algn="l" fontAlgn="b"/>
                      <a:endParaRPr lang="en-US" sz="2400" b="1" i="1" u="none" strike="noStrike" dirty="0">
                        <a:solidFill>
                          <a:srgbClr val="000000"/>
                        </a:solidFill>
                        <a:effectLst/>
                        <a:latin typeface="Calibri"/>
                      </a:endParaRPr>
                    </a:p>
                  </a:txBody>
                  <a:tcPr marL="9525" marR="9525" marT="9525" marB="0" anchor="b"/>
                </a:tc>
                <a:tc>
                  <a:txBody>
                    <a:bodyPr/>
                    <a:lstStyle/>
                    <a:p>
                      <a:pPr algn="l" fontAlgn="b"/>
                      <a:r>
                        <a:rPr lang="en-US" sz="2400" b="1" i="1" u="none" strike="noStrike" dirty="0">
                          <a:solidFill>
                            <a:srgbClr val="000000"/>
                          </a:solidFill>
                          <a:effectLst/>
                          <a:latin typeface="+mn-lt"/>
                        </a:rPr>
                        <a:t>w/ </a:t>
                      </a:r>
                      <a:r>
                        <a:rPr lang="en-US" sz="2400" b="1" i="1" u="none" strike="noStrike" dirty="0" err="1">
                          <a:solidFill>
                            <a:srgbClr val="000000"/>
                          </a:solidFill>
                          <a:effectLst/>
                          <a:latin typeface="+mn-lt"/>
                        </a:rPr>
                        <a:t>BatterySpace</a:t>
                      </a:r>
                      <a:r>
                        <a:rPr lang="en-US" sz="2400" b="1" i="1" u="none" strike="noStrike" dirty="0">
                          <a:solidFill>
                            <a:srgbClr val="000000"/>
                          </a:solidFill>
                          <a:effectLst/>
                          <a:latin typeface="+mn-lt"/>
                        </a:rPr>
                        <a:t> discount</a:t>
                      </a:r>
                      <a:endParaRPr lang="en-US" sz="2400" b="1"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Power Boards</a:t>
                      </a:r>
                    </a:p>
                  </a:txBody>
                  <a:tcPr marL="9525" marR="9525" marT="9525" marB="0" anchor="b"/>
                </a:tc>
                <a:tc>
                  <a:txBody>
                    <a:bodyPr/>
                    <a:lstStyle/>
                    <a:p>
                      <a:pPr algn="r" fontAlgn="b"/>
                      <a:r>
                        <a:rPr lang="en-US" sz="2400" u="none" strike="noStrike" dirty="0">
                          <a:solidFill>
                            <a:schemeClr val="bg1">
                              <a:lumMod val="75000"/>
                            </a:schemeClr>
                          </a:solidFill>
                          <a:effectLst/>
                        </a:rPr>
                        <a:t>$200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Regulated &amp; Unregulated</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Motor &amp; Controller Board</a:t>
                      </a:r>
                      <a:endParaRPr lang="en-US" sz="2400" b="0" i="0" u="none" strike="noStrike" dirty="0">
                        <a:solidFill>
                          <a:schemeClr val="bg1">
                            <a:lumMod val="75000"/>
                          </a:schemeClr>
                        </a:solidFill>
                        <a:effectLst/>
                        <a:latin typeface="+mn-lt"/>
                      </a:endParaRPr>
                    </a:p>
                  </a:txBody>
                  <a:tcPr marL="9525" marR="9525" marT="9525" marB="0" anchor="b"/>
                </a:tc>
                <a:tc>
                  <a:txBody>
                    <a:bodyPr/>
                    <a:lstStyle/>
                    <a:p>
                      <a:pPr algn="r" fontAlgn="b"/>
                      <a:r>
                        <a:rPr lang="en-US" sz="2400" u="none" strike="noStrike" dirty="0">
                          <a:solidFill>
                            <a:schemeClr val="bg1">
                              <a:lumMod val="75000"/>
                            </a:schemeClr>
                          </a:solidFill>
                          <a:effectLst/>
                        </a:rPr>
                        <a:t>$750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w/ </a:t>
                      </a:r>
                      <a:r>
                        <a:rPr lang="en-US" sz="2400" u="none" strike="noStrike" dirty="0" err="1">
                          <a:solidFill>
                            <a:schemeClr val="bg1">
                              <a:lumMod val="75000"/>
                            </a:schemeClr>
                          </a:solidFill>
                          <a:effectLst/>
                        </a:rPr>
                        <a:t>Maxon</a:t>
                      </a:r>
                      <a:r>
                        <a:rPr lang="en-US" sz="2400" u="none" strike="noStrike" dirty="0">
                          <a:solidFill>
                            <a:schemeClr val="bg1">
                              <a:lumMod val="75000"/>
                            </a:schemeClr>
                          </a:solidFill>
                          <a:effectLst/>
                        </a:rPr>
                        <a:t> discount</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Generato</a:t>
                      </a:r>
                      <a:r>
                        <a:rPr lang="en-US" sz="2400" u="none" strike="noStrike" baseline="0" dirty="0">
                          <a:solidFill>
                            <a:schemeClr val="bg1">
                              <a:lumMod val="75000"/>
                            </a:schemeClr>
                          </a:solidFill>
                          <a:effectLst/>
                        </a:rPr>
                        <a:t>r </a:t>
                      </a:r>
                      <a:endParaRPr lang="en-US" sz="2400" b="0" i="0" u="none" strike="noStrike" dirty="0">
                        <a:solidFill>
                          <a:schemeClr val="bg1">
                            <a:lumMod val="75000"/>
                          </a:schemeClr>
                        </a:solidFill>
                        <a:effectLst/>
                        <a:latin typeface="+mn-lt"/>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i="1" u="none" strike="noStrike" dirty="0">
                          <a:solidFill>
                            <a:schemeClr val="bg1">
                              <a:lumMod val="75000"/>
                            </a:schemeClr>
                          </a:solidFill>
                          <a:effectLst/>
                        </a:rPr>
                        <a:t>Free</a:t>
                      </a: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Neighboring lab</a:t>
                      </a:r>
                      <a:endParaRPr lang="en-US" sz="2400" b="0" i="1" u="none" strike="noStrike" dirty="0">
                        <a:solidFill>
                          <a:schemeClr val="bg1">
                            <a:lumMod val="75000"/>
                          </a:schemeClr>
                        </a:solidFill>
                        <a:effectLst/>
                        <a:latin typeface="+mn-lt"/>
                      </a:endParaRP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Mountain Bike</a:t>
                      </a:r>
                    </a:p>
                  </a:txBody>
                  <a:tcPr marL="9525" marR="9525" marT="9525" marB="0" anchor="b"/>
                </a:tc>
                <a:tc>
                  <a:txBody>
                    <a:bodyPr/>
                    <a:lstStyle/>
                    <a:p>
                      <a:pPr algn="r" fontAlgn="b"/>
                      <a:r>
                        <a:rPr lang="en-US" sz="2400" u="none" strike="noStrike" dirty="0">
                          <a:solidFill>
                            <a:schemeClr val="bg1">
                              <a:lumMod val="75000"/>
                            </a:schemeClr>
                          </a:solidFill>
                          <a:effectLst/>
                        </a:rPr>
                        <a:t>$135</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Used</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Mountain Bike Repairs</a:t>
                      </a:r>
                    </a:p>
                  </a:txBody>
                  <a:tcPr marL="9525" marR="9525" marT="9525" marB="0" anchor="b"/>
                </a:tc>
                <a:tc>
                  <a:txBody>
                    <a:bodyPr/>
                    <a:lstStyle/>
                    <a:p>
                      <a:pPr algn="r" fontAlgn="b"/>
                      <a:r>
                        <a:rPr lang="en-US" sz="2400" u="none" strike="noStrike" dirty="0">
                          <a:solidFill>
                            <a:schemeClr val="bg1">
                              <a:lumMod val="75000"/>
                            </a:schemeClr>
                          </a:solidFill>
                          <a:effectLst/>
                        </a:rPr>
                        <a:t>$150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u="none" strike="noStrike" dirty="0">
                          <a:solidFill>
                            <a:schemeClr val="bg1">
                              <a:lumMod val="75000"/>
                            </a:schemeClr>
                          </a:solidFill>
                          <a:effectLst/>
                        </a:rPr>
                        <a:t>Mechanical Housing</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$110</a:t>
                      </a:r>
                      <a:endParaRPr lang="en-US" sz="2400" b="0" i="0"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Includes</a:t>
                      </a:r>
                      <a:r>
                        <a:rPr lang="en-US" sz="2400" u="none" strike="noStrike" baseline="0" dirty="0">
                          <a:solidFill>
                            <a:schemeClr val="bg1">
                              <a:lumMod val="75000"/>
                            </a:schemeClr>
                          </a:solidFill>
                          <a:effectLst/>
                        </a:rPr>
                        <a:t> machining training</a:t>
                      </a:r>
                      <a:endParaRPr lang="en-US" sz="2400" b="0" i="1" u="none" strike="noStrike" dirty="0">
                        <a:solidFill>
                          <a:schemeClr val="bg1">
                            <a:lumMod val="75000"/>
                          </a:schemeClr>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r" fontAlgn="b"/>
                      <a:r>
                        <a:rPr lang="en-US" sz="2400" b="1" i="1" u="none" strike="noStrike" dirty="0">
                          <a:solidFill>
                            <a:schemeClr val="bg1">
                              <a:lumMod val="75000"/>
                            </a:schemeClr>
                          </a:solidFill>
                          <a:effectLst/>
                        </a:rPr>
                        <a:t>Total</a:t>
                      </a:r>
                      <a:endParaRPr lang="en-US" sz="2400" b="1" i="1"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1" u="none" strike="noStrike" dirty="0">
                          <a:solidFill>
                            <a:schemeClr val="bg1">
                              <a:lumMod val="75000"/>
                            </a:schemeClr>
                          </a:solidFill>
                          <a:effectLst/>
                        </a:rPr>
                        <a:t>$1,695</a:t>
                      </a:r>
                      <a:endParaRPr lang="en-US" sz="2400" b="1" i="0"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2948623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Budget</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249610138"/>
              </p:ext>
            </p:extLst>
          </p:nvPr>
        </p:nvGraphicFramePr>
        <p:xfrm>
          <a:off x="95251" y="1200150"/>
          <a:ext cx="8972550" cy="4869180"/>
        </p:xfrm>
        <a:graphic>
          <a:graphicData uri="http://schemas.openxmlformats.org/drawingml/2006/table">
            <a:tbl>
              <a:tblPr>
                <a:tableStyleId>{69C7853C-536D-4A76-A0AE-DD22124D55A5}</a:tableStyleId>
              </a:tblPr>
              <a:tblGrid>
                <a:gridCol w="3230118">
                  <a:extLst>
                    <a:ext uri="{9D8B030D-6E8A-4147-A177-3AD203B41FA5}">
                      <a16:colId xmlns:a16="http://schemas.microsoft.com/office/drawing/2014/main" val="20000"/>
                    </a:ext>
                  </a:extLst>
                </a:gridCol>
                <a:gridCol w="1541302">
                  <a:extLst>
                    <a:ext uri="{9D8B030D-6E8A-4147-A177-3AD203B41FA5}">
                      <a16:colId xmlns:a16="http://schemas.microsoft.com/office/drawing/2014/main" val="20001"/>
                    </a:ext>
                  </a:extLst>
                </a:gridCol>
                <a:gridCol w="152077">
                  <a:extLst>
                    <a:ext uri="{9D8B030D-6E8A-4147-A177-3AD203B41FA5}">
                      <a16:colId xmlns:a16="http://schemas.microsoft.com/office/drawing/2014/main" val="20002"/>
                    </a:ext>
                  </a:extLst>
                </a:gridCol>
                <a:gridCol w="4049053">
                  <a:extLst>
                    <a:ext uri="{9D8B030D-6E8A-4147-A177-3AD203B41FA5}">
                      <a16:colId xmlns:a16="http://schemas.microsoft.com/office/drawing/2014/main" val="20003"/>
                    </a:ext>
                  </a:extLst>
                </a:gridCol>
              </a:tblGrid>
              <a:tr h="190500">
                <a:tc>
                  <a:txBody>
                    <a:bodyPr/>
                    <a:lstStyle/>
                    <a:p>
                      <a:pPr algn="l" fontAlgn="b"/>
                      <a:r>
                        <a:rPr lang="en-US" sz="2400" b="1" u="none" strike="noStrike" dirty="0">
                          <a:effectLst/>
                        </a:rPr>
                        <a:t>Item</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Notes</a:t>
                      </a:r>
                      <a:endParaRPr lang="en-US" sz="2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400" u="none" strike="noStrike" dirty="0">
                          <a:solidFill>
                            <a:schemeClr val="bg1">
                              <a:lumMod val="75000"/>
                            </a:schemeClr>
                          </a:solidFill>
                          <a:effectLst/>
                        </a:rPr>
                        <a:t>Exercise Bike</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2400" u="none" strike="noStrike" dirty="0">
                          <a:solidFill>
                            <a:schemeClr val="bg1">
                              <a:lumMod val="75000"/>
                            </a:schemeClr>
                          </a:solidFill>
                          <a:effectLst/>
                        </a:rPr>
                        <a:t>$15</a:t>
                      </a:r>
                      <a:r>
                        <a:rPr lang="en-US" sz="2400" u="none" strike="noStrike" baseline="0" dirty="0">
                          <a:solidFill>
                            <a:schemeClr val="bg1">
                              <a:lumMod val="75000"/>
                            </a:schemeClr>
                          </a:solidFill>
                          <a:effectLst/>
                        </a:rPr>
                        <a:t> </a:t>
                      </a:r>
                      <a:endParaRPr lang="en-US" sz="2400" b="0" i="0" u="none" strike="noStrike" dirty="0">
                        <a:solidFill>
                          <a:schemeClr val="bg1">
                            <a:lumMod val="75000"/>
                          </a:schemeClr>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baseline="0" dirty="0">
                          <a:solidFill>
                            <a:schemeClr val="bg1">
                              <a:lumMod val="75000"/>
                            </a:schemeClr>
                          </a:solidFill>
                          <a:effectLst/>
                        </a:rPr>
                        <a:t>Garage sale</a:t>
                      </a:r>
                      <a:endParaRPr lang="en-US" sz="2400" b="0" i="1" u="none" strike="noStrike" dirty="0">
                        <a:solidFill>
                          <a:schemeClr val="bg1">
                            <a:lumMod val="75000"/>
                          </a:schemeClr>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Sensors</a:t>
                      </a:r>
                      <a:endParaRPr lang="en-US" sz="2400" dirty="0">
                        <a:solidFill>
                          <a:schemeClr val="bg1">
                            <a:lumMod val="75000"/>
                          </a:schemeClr>
                        </a:solidFill>
                      </a:endParaRPr>
                    </a:p>
                  </a:txBody>
                  <a:tcPr marL="9525" marR="9525" marT="9525" marB="0" anchor="b"/>
                </a:tc>
                <a:tc>
                  <a:txBody>
                    <a:bodyPr/>
                    <a:lstStyle/>
                    <a:p>
                      <a:pPr algn="r" fontAlgn="b"/>
                      <a:r>
                        <a:rPr lang="en-US" sz="2400" u="none" strike="noStrike" dirty="0">
                          <a:solidFill>
                            <a:schemeClr val="bg1">
                              <a:lumMod val="75000"/>
                            </a:schemeClr>
                          </a:solidFill>
                          <a:effectLst/>
                        </a:rPr>
                        <a:t>$35</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Intel Atom De2i-150</a:t>
                      </a:r>
                      <a:endParaRPr lang="en-US" sz="2400" b="0" i="0" u="none" strike="noStrike" dirty="0">
                        <a:solidFill>
                          <a:schemeClr val="bg1">
                            <a:lumMod val="75000"/>
                          </a:schemeClr>
                        </a:solidFill>
                        <a:effectLst/>
                        <a:latin typeface="+mn-lt"/>
                      </a:endParaRPr>
                    </a:p>
                  </a:txBody>
                  <a:tcPr marL="9525" marR="9525" marT="9525" marB="0" anchor="ctr"/>
                </a:tc>
                <a:tc>
                  <a:txBody>
                    <a:bodyPr/>
                    <a:lstStyle/>
                    <a:p>
                      <a:pPr algn="r" fontAlgn="b"/>
                      <a:r>
                        <a:rPr lang="en-US" sz="2400" i="1" u="none" strike="noStrike" dirty="0">
                          <a:solidFill>
                            <a:schemeClr val="bg1">
                              <a:lumMod val="75000"/>
                            </a:schemeClr>
                          </a:solidFill>
                          <a:effectLst/>
                        </a:rPr>
                        <a:t>Free</a:t>
                      </a:r>
                      <a:endParaRPr lang="en-US" sz="2400" b="0" i="1" u="none" strike="noStrike" dirty="0">
                        <a:solidFill>
                          <a:schemeClr val="bg1">
                            <a:lumMod val="75000"/>
                          </a:schemeClr>
                        </a:solidFill>
                        <a:effectLst/>
                        <a:latin typeface="Calibri"/>
                      </a:endParaRPr>
                    </a:p>
                  </a:txBody>
                  <a:tcPr marL="9525" marR="9525" marT="9525" marB="0" anchor="ctr"/>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ctr"/>
                </a:tc>
                <a:tc>
                  <a:txBody>
                    <a:bodyPr/>
                    <a:lstStyle/>
                    <a:p>
                      <a:pPr algn="l" fontAlgn="b"/>
                      <a:r>
                        <a:rPr lang="en-US" sz="2400" u="none" strike="noStrike" dirty="0">
                          <a:solidFill>
                            <a:schemeClr val="bg1">
                              <a:lumMod val="75000"/>
                            </a:schemeClr>
                          </a:solidFill>
                          <a:effectLst/>
                        </a:rPr>
                        <a:t>Intel donation</a:t>
                      </a:r>
                      <a:r>
                        <a:rPr lang="en-US" sz="2400" u="none" strike="noStrike" baseline="0" dirty="0">
                          <a:solidFill>
                            <a:schemeClr val="bg1">
                              <a:lumMod val="75000"/>
                            </a:schemeClr>
                          </a:solidFill>
                          <a:effectLst/>
                        </a:rPr>
                        <a:t> from </a:t>
                      </a:r>
                      <a:r>
                        <a:rPr lang="en-US" sz="2400" u="none" strike="noStrike" dirty="0">
                          <a:solidFill>
                            <a:schemeClr val="bg1">
                              <a:lumMod val="75000"/>
                            </a:schemeClr>
                          </a:solidFill>
                          <a:effectLst/>
                        </a:rPr>
                        <a:t>Accepted Application</a:t>
                      </a:r>
                      <a:endParaRPr lang="en-US" sz="2400" b="0" i="1" u="none" strike="noStrike" dirty="0">
                        <a:solidFill>
                          <a:schemeClr val="bg1">
                            <a:lumMod val="75000"/>
                          </a:schemeClr>
                        </a:solidFill>
                        <a:effectLst/>
                        <a:latin typeface="Calibri"/>
                      </a:endParaRP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Batteries</a:t>
                      </a:r>
                    </a:p>
                  </a:txBody>
                  <a:tcPr marL="9525" marR="9525" marT="9525" marB="0" anchor="b"/>
                </a:tc>
                <a:tc>
                  <a:txBody>
                    <a:bodyPr/>
                    <a:lstStyle/>
                    <a:p>
                      <a:pPr algn="r" fontAlgn="b"/>
                      <a:r>
                        <a:rPr lang="en-US" sz="2400" u="none" strike="noStrike" dirty="0">
                          <a:solidFill>
                            <a:schemeClr val="bg1">
                              <a:lumMod val="75000"/>
                            </a:schemeClr>
                          </a:solidFill>
                          <a:effectLst/>
                        </a:rPr>
                        <a:t>$300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b="0" i="1" u="none" strike="noStrike" dirty="0">
                          <a:solidFill>
                            <a:schemeClr val="bg1">
                              <a:lumMod val="75000"/>
                            </a:schemeClr>
                          </a:solidFill>
                          <a:effectLst/>
                          <a:latin typeface="+mn-lt"/>
                        </a:rPr>
                        <a:t>w/ </a:t>
                      </a:r>
                      <a:r>
                        <a:rPr lang="en-US" sz="2400" b="0" i="1" u="none" strike="noStrike" dirty="0" err="1">
                          <a:solidFill>
                            <a:schemeClr val="bg1">
                              <a:lumMod val="75000"/>
                            </a:schemeClr>
                          </a:solidFill>
                          <a:effectLst/>
                          <a:latin typeface="+mn-lt"/>
                        </a:rPr>
                        <a:t>BatterySpace</a:t>
                      </a:r>
                      <a:r>
                        <a:rPr lang="en-US" sz="2400" b="0" i="1" u="none" strike="noStrike" dirty="0">
                          <a:solidFill>
                            <a:schemeClr val="bg1">
                              <a:lumMod val="75000"/>
                            </a:schemeClr>
                          </a:solidFill>
                          <a:effectLst/>
                          <a:latin typeface="+mn-lt"/>
                        </a:rPr>
                        <a:t> discount</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bg1">
                              <a:lumMod val="75000"/>
                            </a:schemeClr>
                          </a:solidFill>
                        </a:rPr>
                        <a:t>Power Boards</a:t>
                      </a:r>
                    </a:p>
                  </a:txBody>
                  <a:tcPr marL="9525" marR="9525" marT="9525" marB="0" anchor="b"/>
                </a:tc>
                <a:tc>
                  <a:txBody>
                    <a:bodyPr/>
                    <a:lstStyle/>
                    <a:p>
                      <a:pPr algn="r" fontAlgn="b"/>
                      <a:r>
                        <a:rPr lang="en-US" sz="2400" u="none" strike="noStrike" dirty="0">
                          <a:solidFill>
                            <a:schemeClr val="bg1">
                              <a:lumMod val="75000"/>
                            </a:schemeClr>
                          </a:solidFill>
                          <a:effectLst/>
                        </a:rPr>
                        <a:t>$200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Regulated &amp; Unregulated</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Motor &amp; Controller Board</a:t>
                      </a:r>
                      <a:endParaRPr lang="en-US" sz="2400" b="0" i="0" u="none" strike="noStrike" dirty="0">
                        <a:solidFill>
                          <a:schemeClr val="bg1">
                            <a:lumMod val="75000"/>
                          </a:schemeClr>
                        </a:solidFill>
                        <a:effectLst/>
                        <a:latin typeface="+mn-lt"/>
                      </a:endParaRPr>
                    </a:p>
                  </a:txBody>
                  <a:tcPr marL="9525" marR="9525" marT="9525" marB="0" anchor="b"/>
                </a:tc>
                <a:tc>
                  <a:txBody>
                    <a:bodyPr/>
                    <a:lstStyle/>
                    <a:p>
                      <a:pPr algn="r" fontAlgn="b"/>
                      <a:r>
                        <a:rPr lang="en-US" sz="2400" u="none" strike="noStrike" dirty="0">
                          <a:solidFill>
                            <a:schemeClr val="bg1">
                              <a:lumMod val="75000"/>
                            </a:schemeClr>
                          </a:solidFill>
                          <a:effectLst/>
                        </a:rPr>
                        <a:t>$750</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algn="l" fontAlgn="b"/>
                      <a:endParaRPr lang="en-US" sz="2400" b="0" i="1" u="none" strike="noStrike" dirty="0">
                        <a:solidFill>
                          <a:schemeClr val="bg1">
                            <a:lumMod val="75000"/>
                          </a:schemeClr>
                        </a:solidFill>
                        <a:effectLst/>
                        <a:latin typeface="Calibri"/>
                      </a:endParaRPr>
                    </a:p>
                  </a:txBody>
                  <a:tcPr marL="9525" marR="9525" marT="9525" marB="0" anchor="b"/>
                </a:tc>
                <a:tc>
                  <a:txBody>
                    <a:bodyPr/>
                    <a:lstStyle/>
                    <a:p>
                      <a:pPr algn="l" fontAlgn="b"/>
                      <a:r>
                        <a:rPr lang="en-US" sz="2400" u="none" strike="noStrike" dirty="0">
                          <a:solidFill>
                            <a:schemeClr val="bg1">
                              <a:lumMod val="75000"/>
                            </a:schemeClr>
                          </a:solidFill>
                          <a:effectLst/>
                        </a:rPr>
                        <a:t>w/ </a:t>
                      </a:r>
                      <a:r>
                        <a:rPr lang="en-US" sz="2400" u="none" strike="noStrike" dirty="0" err="1">
                          <a:solidFill>
                            <a:schemeClr val="bg1">
                              <a:lumMod val="75000"/>
                            </a:schemeClr>
                          </a:solidFill>
                          <a:effectLst/>
                        </a:rPr>
                        <a:t>Maxon</a:t>
                      </a:r>
                      <a:r>
                        <a:rPr lang="en-US" sz="2400" u="none" strike="noStrike" dirty="0">
                          <a:solidFill>
                            <a:schemeClr val="bg1">
                              <a:lumMod val="75000"/>
                            </a:schemeClr>
                          </a:solidFill>
                          <a:effectLst/>
                        </a:rPr>
                        <a:t> discount</a:t>
                      </a:r>
                      <a:endParaRPr lang="en-US" sz="2400" b="0" i="1" u="none" strike="noStrike" dirty="0">
                        <a:solidFill>
                          <a:schemeClr val="bg1">
                            <a:lumMod val="75000"/>
                          </a:schemeClr>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Generato</a:t>
                      </a:r>
                      <a:r>
                        <a:rPr lang="en-US" sz="2400" u="none" strike="noStrike" baseline="0" dirty="0">
                          <a:solidFill>
                            <a:schemeClr val="bg1">
                              <a:lumMod val="75000"/>
                            </a:schemeClr>
                          </a:solidFill>
                          <a:effectLst/>
                        </a:rPr>
                        <a:t>r </a:t>
                      </a:r>
                      <a:endParaRPr lang="en-US" sz="2400" b="0" i="0" u="none" strike="noStrike" dirty="0">
                        <a:solidFill>
                          <a:schemeClr val="bg1">
                            <a:lumMod val="75000"/>
                          </a:schemeClr>
                        </a:solidFill>
                        <a:effectLst/>
                        <a:latin typeface="+mn-lt"/>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i="1" u="none" strike="noStrike" dirty="0">
                          <a:solidFill>
                            <a:schemeClr val="bg1">
                              <a:lumMod val="75000"/>
                            </a:schemeClr>
                          </a:solidFill>
                          <a:effectLst/>
                        </a:rPr>
                        <a:t>Free</a:t>
                      </a: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Neighboring lab</a:t>
                      </a:r>
                      <a:endParaRPr lang="en-US" sz="2400" b="0" i="1" u="none" strike="noStrike" dirty="0">
                        <a:solidFill>
                          <a:schemeClr val="bg1">
                            <a:lumMod val="75000"/>
                          </a:schemeClr>
                        </a:solidFill>
                        <a:effectLst/>
                        <a:latin typeface="+mn-lt"/>
                      </a:endParaRP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dirty="0"/>
                        <a:t>Mountain Bike</a:t>
                      </a:r>
                    </a:p>
                  </a:txBody>
                  <a:tcPr marL="9525" marR="9525" marT="9525" marB="0" anchor="b"/>
                </a:tc>
                <a:tc>
                  <a:txBody>
                    <a:bodyPr/>
                    <a:lstStyle/>
                    <a:p>
                      <a:pPr algn="r" fontAlgn="b"/>
                      <a:r>
                        <a:rPr lang="en-US" sz="2400" b="1" u="none" strike="noStrike" dirty="0">
                          <a:effectLst/>
                        </a:rPr>
                        <a:t>$135</a:t>
                      </a:r>
                      <a:endParaRPr lang="en-US" sz="2400" b="1" i="0" u="none" strike="noStrike" dirty="0">
                        <a:solidFill>
                          <a:srgbClr val="000000"/>
                        </a:solidFill>
                        <a:effectLst/>
                        <a:latin typeface="Calibri"/>
                      </a:endParaRPr>
                    </a:p>
                  </a:txBody>
                  <a:tcPr marL="9525" marR="9525" marT="9525" marB="0" anchor="b"/>
                </a:tc>
                <a:tc>
                  <a:txBody>
                    <a:bodyPr/>
                    <a:lstStyle/>
                    <a:p>
                      <a:pPr algn="l" fontAlgn="b"/>
                      <a:endParaRPr lang="en-US" sz="2400" b="1" i="1"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Used</a:t>
                      </a:r>
                      <a:endParaRPr lang="en-US" sz="2400" b="1"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dirty="0"/>
                        <a:t>Mountain Bike Repairs</a:t>
                      </a:r>
                    </a:p>
                  </a:txBody>
                  <a:tcPr marL="9525" marR="9525" marT="9525" marB="0" anchor="b"/>
                </a:tc>
                <a:tc>
                  <a:txBody>
                    <a:bodyPr/>
                    <a:lstStyle/>
                    <a:p>
                      <a:pPr algn="r" fontAlgn="b"/>
                      <a:r>
                        <a:rPr lang="en-US" sz="2400" b="1" u="none" strike="noStrike" dirty="0">
                          <a:effectLst/>
                        </a:rPr>
                        <a:t>$150</a:t>
                      </a:r>
                      <a:endParaRPr lang="en-US" sz="2400" b="1" i="0" u="none" strike="noStrike" dirty="0">
                        <a:solidFill>
                          <a:srgbClr val="000000"/>
                        </a:solidFill>
                        <a:effectLst/>
                        <a:latin typeface="Calibri"/>
                      </a:endParaRPr>
                    </a:p>
                  </a:txBody>
                  <a:tcPr marL="9525" marR="9525" marT="9525" marB="0" anchor="b"/>
                </a:tc>
                <a:tc>
                  <a:txBody>
                    <a:bodyPr/>
                    <a:lstStyle/>
                    <a:p>
                      <a:pPr algn="l" fontAlgn="b"/>
                      <a:endParaRPr lang="en-US" sz="2400" b="1" i="1" u="none" strike="noStrike" dirty="0">
                        <a:solidFill>
                          <a:srgbClr val="000000"/>
                        </a:solidFill>
                        <a:effectLst/>
                        <a:latin typeface="Calibri"/>
                      </a:endParaRPr>
                    </a:p>
                  </a:txBody>
                  <a:tcPr marL="9525" marR="9525" marT="9525" marB="0" anchor="b"/>
                </a:tc>
                <a:tc>
                  <a:txBody>
                    <a:bodyPr/>
                    <a:lstStyle/>
                    <a:p>
                      <a:pPr algn="l" fontAlgn="b"/>
                      <a:endParaRPr lang="en-US" sz="2400" b="1"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u="none" strike="noStrike" dirty="0">
                          <a:solidFill>
                            <a:schemeClr val="bg1">
                              <a:lumMod val="75000"/>
                            </a:schemeClr>
                          </a:solidFill>
                          <a:effectLst/>
                        </a:rPr>
                        <a:t>Mechanical Housing</a:t>
                      </a:r>
                      <a:endParaRPr lang="en-US" sz="2400" b="0" i="0"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$110</a:t>
                      </a:r>
                      <a:endParaRPr lang="en-US" sz="2400" b="0" i="0"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solidFill>
                            <a:schemeClr val="bg1">
                              <a:lumMod val="75000"/>
                            </a:schemeClr>
                          </a:solidFill>
                          <a:effectLst/>
                        </a:rPr>
                        <a:t>Includes</a:t>
                      </a:r>
                      <a:r>
                        <a:rPr lang="en-US" sz="2400" u="none" strike="noStrike" baseline="0" dirty="0">
                          <a:solidFill>
                            <a:schemeClr val="bg1">
                              <a:lumMod val="75000"/>
                            </a:schemeClr>
                          </a:solidFill>
                          <a:effectLst/>
                        </a:rPr>
                        <a:t> machining training</a:t>
                      </a:r>
                      <a:endParaRPr lang="en-US" sz="2400" b="0" i="1" u="none" strike="noStrike" dirty="0">
                        <a:solidFill>
                          <a:schemeClr val="bg1">
                            <a:lumMod val="75000"/>
                          </a:schemeClr>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r" fontAlgn="b"/>
                      <a:r>
                        <a:rPr lang="en-US" sz="2400" b="1" i="1" u="none" strike="noStrike" dirty="0">
                          <a:solidFill>
                            <a:schemeClr val="bg1">
                              <a:lumMod val="75000"/>
                            </a:schemeClr>
                          </a:solidFill>
                          <a:effectLst/>
                        </a:rPr>
                        <a:t>Total</a:t>
                      </a:r>
                      <a:endParaRPr lang="en-US" sz="2400" b="1" i="1" u="none" strike="noStrike" dirty="0">
                        <a:solidFill>
                          <a:schemeClr val="bg1">
                            <a:lumMod val="75000"/>
                          </a:schemeClr>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1" u="none" strike="noStrike" dirty="0">
                          <a:solidFill>
                            <a:schemeClr val="bg1">
                              <a:lumMod val="75000"/>
                            </a:schemeClr>
                          </a:solidFill>
                          <a:effectLst/>
                        </a:rPr>
                        <a:t>$1,695</a:t>
                      </a:r>
                      <a:endParaRPr lang="en-US" sz="2400" b="1" i="0"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bg1">
                            <a:lumMod val="75000"/>
                          </a:schemeClr>
                        </a:solidFill>
                        <a:effectLst/>
                        <a:latin typeface="+mn-lt"/>
                      </a:endParaRPr>
                    </a:p>
                  </a:txBody>
                  <a:tcPr marL="9525" marR="9525" marT="9525"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4508613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Budget</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726953485"/>
              </p:ext>
            </p:extLst>
          </p:nvPr>
        </p:nvGraphicFramePr>
        <p:xfrm>
          <a:off x="95251" y="1200150"/>
          <a:ext cx="8972550" cy="4869180"/>
        </p:xfrm>
        <a:graphic>
          <a:graphicData uri="http://schemas.openxmlformats.org/drawingml/2006/table">
            <a:tbl>
              <a:tblPr>
                <a:tableStyleId>{69C7853C-536D-4A76-A0AE-DD22124D55A5}</a:tableStyleId>
              </a:tblPr>
              <a:tblGrid>
                <a:gridCol w="3230118">
                  <a:extLst>
                    <a:ext uri="{9D8B030D-6E8A-4147-A177-3AD203B41FA5}">
                      <a16:colId xmlns:a16="http://schemas.microsoft.com/office/drawing/2014/main" val="20000"/>
                    </a:ext>
                  </a:extLst>
                </a:gridCol>
                <a:gridCol w="1541302">
                  <a:extLst>
                    <a:ext uri="{9D8B030D-6E8A-4147-A177-3AD203B41FA5}">
                      <a16:colId xmlns:a16="http://schemas.microsoft.com/office/drawing/2014/main" val="20001"/>
                    </a:ext>
                  </a:extLst>
                </a:gridCol>
                <a:gridCol w="152077">
                  <a:extLst>
                    <a:ext uri="{9D8B030D-6E8A-4147-A177-3AD203B41FA5}">
                      <a16:colId xmlns:a16="http://schemas.microsoft.com/office/drawing/2014/main" val="20002"/>
                    </a:ext>
                  </a:extLst>
                </a:gridCol>
                <a:gridCol w="4049053">
                  <a:extLst>
                    <a:ext uri="{9D8B030D-6E8A-4147-A177-3AD203B41FA5}">
                      <a16:colId xmlns:a16="http://schemas.microsoft.com/office/drawing/2014/main" val="20003"/>
                    </a:ext>
                  </a:extLst>
                </a:gridCol>
              </a:tblGrid>
              <a:tr h="190500">
                <a:tc>
                  <a:txBody>
                    <a:bodyPr/>
                    <a:lstStyle/>
                    <a:p>
                      <a:pPr algn="l" fontAlgn="b"/>
                      <a:r>
                        <a:rPr lang="en-US" sz="2400" b="0" u="none" strike="noStrike" dirty="0">
                          <a:solidFill>
                            <a:schemeClr val="tx1"/>
                          </a:solidFill>
                          <a:effectLst/>
                        </a:rPr>
                        <a:t>Item</a:t>
                      </a:r>
                      <a:endParaRPr lang="en-US" sz="2400" b="0" i="0" u="none" strike="noStrike" dirty="0">
                        <a:solidFill>
                          <a:schemeClr val="tx1"/>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0" u="none" strike="noStrike" dirty="0">
                          <a:solidFill>
                            <a:schemeClr val="tx1"/>
                          </a:solidFill>
                          <a:effectLst/>
                        </a:rPr>
                        <a:t>Cost</a:t>
                      </a:r>
                      <a:endParaRPr lang="en-US" sz="2400" b="0" i="0" u="none" strike="noStrike" dirty="0">
                        <a:solidFill>
                          <a:schemeClr val="tx1"/>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dirty="0">
                        <a:solidFill>
                          <a:schemeClr val="tx1"/>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400" b="0" u="none" strike="noStrike" dirty="0">
                          <a:solidFill>
                            <a:schemeClr val="tx1"/>
                          </a:solidFill>
                          <a:effectLst/>
                        </a:rPr>
                        <a:t>Notes</a:t>
                      </a:r>
                      <a:endParaRPr lang="en-US" sz="2400" b="0" i="0" u="none" strike="noStrike" dirty="0">
                        <a:solidFill>
                          <a:schemeClr val="tx1"/>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400" b="0" u="none" strike="noStrike" dirty="0">
                          <a:solidFill>
                            <a:schemeClr val="tx1"/>
                          </a:solidFill>
                          <a:effectLst/>
                        </a:rPr>
                        <a:t>Exercise Bike</a:t>
                      </a:r>
                      <a:endParaRPr lang="en-US" sz="2400" b="0" i="0" u="none" strike="noStrike" dirty="0">
                        <a:solidFill>
                          <a:schemeClr val="tx1"/>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2400" b="0" u="none" strike="noStrike" dirty="0">
                          <a:solidFill>
                            <a:schemeClr val="tx1"/>
                          </a:solidFill>
                          <a:effectLst/>
                        </a:rPr>
                        <a:t>$15</a:t>
                      </a:r>
                      <a:r>
                        <a:rPr lang="en-US" sz="2400" b="0" u="none" strike="noStrike" baseline="0" dirty="0">
                          <a:solidFill>
                            <a:schemeClr val="tx1"/>
                          </a:solidFill>
                          <a:effectLst/>
                        </a:rPr>
                        <a:t> </a:t>
                      </a:r>
                      <a:endParaRPr lang="en-US" sz="2400" b="0" i="0" u="none" strike="noStrike" dirty="0">
                        <a:solidFill>
                          <a:schemeClr val="tx1"/>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baseline="0" dirty="0">
                          <a:solidFill>
                            <a:schemeClr val="tx1"/>
                          </a:solidFill>
                          <a:effectLst/>
                        </a:rPr>
                        <a:t>Garage sale</a:t>
                      </a:r>
                      <a:endParaRPr lang="en-US" sz="2400" b="0" i="1" u="none" strike="noStrike" dirty="0">
                        <a:solidFill>
                          <a:schemeClr val="tx1"/>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Sensors</a:t>
                      </a:r>
                      <a:endParaRPr lang="en-US" sz="2400" b="0" dirty="0">
                        <a:solidFill>
                          <a:schemeClr val="tx1"/>
                        </a:solidFill>
                      </a:endParaRPr>
                    </a:p>
                  </a:txBody>
                  <a:tcPr marL="9525" marR="9525" marT="9525" marB="0" anchor="b"/>
                </a:tc>
                <a:tc>
                  <a:txBody>
                    <a:bodyPr/>
                    <a:lstStyle/>
                    <a:p>
                      <a:pPr algn="r" fontAlgn="b"/>
                      <a:r>
                        <a:rPr lang="en-US" sz="2400" b="0" u="none" strike="noStrike" dirty="0">
                          <a:solidFill>
                            <a:schemeClr val="tx1"/>
                          </a:solidFill>
                          <a:effectLst/>
                        </a:rPr>
                        <a:t>$35</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Intel Atom De2i-150</a:t>
                      </a:r>
                      <a:endParaRPr lang="en-US" sz="2400" b="0" i="0" u="none" strike="noStrike" dirty="0">
                        <a:solidFill>
                          <a:schemeClr val="tx1"/>
                        </a:solidFill>
                        <a:effectLst/>
                        <a:latin typeface="+mn-lt"/>
                      </a:endParaRPr>
                    </a:p>
                  </a:txBody>
                  <a:tcPr marL="9525" marR="9525" marT="9525" marB="0" anchor="ctr"/>
                </a:tc>
                <a:tc>
                  <a:txBody>
                    <a:bodyPr/>
                    <a:lstStyle/>
                    <a:p>
                      <a:pPr algn="r" fontAlgn="b"/>
                      <a:r>
                        <a:rPr lang="en-US" sz="2400" b="0" i="1" u="none" strike="noStrike" dirty="0">
                          <a:solidFill>
                            <a:schemeClr val="tx1"/>
                          </a:solidFill>
                          <a:effectLst/>
                        </a:rPr>
                        <a:t>Free</a:t>
                      </a:r>
                      <a:endParaRPr lang="en-US" sz="2400" b="0" i="1" u="none" strike="noStrike" dirty="0">
                        <a:solidFill>
                          <a:schemeClr val="tx1"/>
                        </a:solidFill>
                        <a:effectLst/>
                        <a:latin typeface="Calibri"/>
                      </a:endParaRPr>
                    </a:p>
                  </a:txBody>
                  <a:tcPr marL="9525" marR="9525" marT="9525" marB="0" anchor="ctr"/>
                </a:tc>
                <a:tc>
                  <a:txBody>
                    <a:bodyPr/>
                    <a:lstStyle/>
                    <a:p>
                      <a:pPr algn="l" fontAlgn="b"/>
                      <a:endParaRPr lang="en-US" sz="2400" b="0" i="1" u="none" strike="noStrike" dirty="0">
                        <a:solidFill>
                          <a:schemeClr val="tx1"/>
                        </a:solidFill>
                        <a:effectLst/>
                        <a:latin typeface="Calibri"/>
                      </a:endParaRPr>
                    </a:p>
                  </a:txBody>
                  <a:tcPr marL="9525" marR="9525" marT="9525" marB="0" anchor="ctr"/>
                </a:tc>
                <a:tc>
                  <a:txBody>
                    <a:bodyPr/>
                    <a:lstStyle/>
                    <a:p>
                      <a:pPr algn="l" fontAlgn="b"/>
                      <a:r>
                        <a:rPr lang="en-US" sz="2400" b="0" u="none" strike="noStrike" dirty="0">
                          <a:solidFill>
                            <a:schemeClr val="tx1"/>
                          </a:solidFill>
                          <a:effectLst/>
                        </a:rPr>
                        <a:t>Intel donation</a:t>
                      </a:r>
                      <a:r>
                        <a:rPr lang="en-US" sz="2400" b="0" u="none" strike="noStrike" baseline="0" dirty="0">
                          <a:solidFill>
                            <a:schemeClr val="tx1"/>
                          </a:solidFill>
                          <a:effectLst/>
                        </a:rPr>
                        <a:t> from </a:t>
                      </a:r>
                      <a:r>
                        <a:rPr lang="en-US" sz="2400" b="0" u="none" strike="noStrike" dirty="0">
                          <a:solidFill>
                            <a:schemeClr val="tx1"/>
                          </a:solidFill>
                          <a:effectLst/>
                        </a:rPr>
                        <a:t>Accepted Application</a:t>
                      </a:r>
                      <a:endParaRPr lang="en-US" sz="2400" b="0" i="1" u="none" strike="noStrike" dirty="0">
                        <a:solidFill>
                          <a:schemeClr val="tx1"/>
                        </a:solidFill>
                        <a:effectLst/>
                        <a:latin typeface="Calibri"/>
                      </a:endParaRP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dirty="0">
                          <a:solidFill>
                            <a:schemeClr val="tx1"/>
                          </a:solidFill>
                        </a:rPr>
                        <a:t>Batteries</a:t>
                      </a:r>
                    </a:p>
                  </a:txBody>
                  <a:tcPr marL="9525" marR="9525" marT="9525" marB="0" anchor="b"/>
                </a:tc>
                <a:tc>
                  <a:txBody>
                    <a:bodyPr/>
                    <a:lstStyle/>
                    <a:p>
                      <a:pPr algn="r" fontAlgn="b"/>
                      <a:r>
                        <a:rPr lang="en-US" sz="2400" b="0" u="none" strike="noStrike" dirty="0">
                          <a:solidFill>
                            <a:schemeClr val="tx1"/>
                          </a:solidFill>
                          <a:effectLst/>
                        </a:rPr>
                        <a:t>$300</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r>
                        <a:rPr lang="en-US" sz="2400" b="0" i="1" u="none" strike="noStrike" dirty="0">
                          <a:solidFill>
                            <a:schemeClr val="tx1"/>
                          </a:solidFill>
                          <a:effectLst/>
                          <a:latin typeface="+mn-lt"/>
                        </a:rPr>
                        <a:t>w/ </a:t>
                      </a:r>
                      <a:r>
                        <a:rPr lang="en-US" sz="2400" b="0" i="1" u="none" strike="noStrike" dirty="0" err="1">
                          <a:solidFill>
                            <a:schemeClr val="tx1"/>
                          </a:solidFill>
                          <a:effectLst/>
                          <a:latin typeface="+mn-lt"/>
                        </a:rPr>
                        <a:t>BatterySpace</a:t>
                      </a:r>
                      <a:r>
                        <a:rPr lang="en-US" sz="2400" b="0" i="1" u="none" strike="noStrike" dirty="0">
                          <a:solidFill>
                            <a:schemeClr val="tx1"/>
                          </a:solidFill>
                          <a:effectLst/>
                          <a:latin typeface="+mn-lt"/>
                        </a:rPr>
                        <a:t> discount</a:t>
                      </a:r>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dirty="0">
                          <a:solidFill>
                            <a:schemeClr val="tx1"/>
                          </a:solidFill>
                        </a:rPr>
                        <a:t>Power Boards</a:t>
                      </a:r>
                    </a:p>
                  </a:txBody>
                  <a:tcPr marL="9525" marR="9525" marT="9525" marB="0" anchor="b"/>
                </a:tc>
                <a:tc>
                  <a:txBody>
                    <a:bodyPr/>
                    <a:lstStyle/>
                    <a:p>
                      <a:pPr algn="r" fontAlgn="b"/>
                      <a:r>
                        <a:rPr lang="en-US" sz="2400" b="0" u="none" strike="noStrike" dirty="0">
                          <a:solidFill>
                            <a:schemeClr val="tx1"/>
                          </a:solidFill>
                          <a:effectLst/>
                        </a:rPr>
                        <a:t>$200</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r>
                        <a:rPr lang="en-US" sz="2400" b="0" u="none" strike="noStrike" dirty="0">
                          <a:solidFill>
                            <a:schemeClr val="tx1"/>
                          </a:solidFill>
                          <a:effectLst/>
                        </a:rPr>
                        <a:t>Regulated &amp; Unregulated</a:t>
                      </a:r>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Motor &amp; Controller Board</a:t>
                      </a:r>
                      <a:endParaRPr lang="en-US" sz="2400" b="0" i="0" u="none" strike="noStrike" dirty="0">
                        <a:solidFill>
                          <a:schemeClr val="tx1"/>
                        </a:solidFill>
                        <a:effectLst/>
                        <a:latin typeface="+mn-lt"/>
                      </a:endParaRPr>
                    </a:p>
                  </a:txBody>
                  <a:tcPr marL="9525" marR="9525" marT="9525" marB="0" anchor="b"/>
                </a:tc>
                <a:tc>
                  <a:txBody>
                    <a:bodyPr/>
                    <a:lstStyle/>
                    <a:p>
                      <a:pPr algn="r" fontAlgn="b"/>
                      <a:r>
                        <a:rPr lang="en-US" sz="2400" b="0" u="none" strike="noStrike" dirty="0">
                          <a:solidFill>
                            <a:schemeClr val="tx1"/>
                          </a:solidFill>
                          <a:effectLst/>
                        </a:rPr>
                        <a:t>$750</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r>
                        <a:rPr lang="en-US" sz="2400" b="0" u="none" strike="noStrike" dirty="0">
                          <a:solidFill>
                            <a:schemeClr val="tx1"/>
                          </a:solidFill>
                          <a:effectLst/>
                        </a:rPr>
                        <a:t>w/ </a:t>
                      </a:r>
                      <a:r>
                        <a:rPr lang="en-US" sz="2400" b="0" u="none" strike="noStrike" dirty="0" err="1">
                          <a:solidFill>
                            <a:schemeClr val="tx1"/>
                          </a:solidFill>
                          <a:effectLst/>
                        </a:rPr>
                        <a:t>Maxon</a:t>
                      </a:r>
                      <a:r>
                        <a:rPr lang="en-US" sz="2400" b="0" u="none" strike="noStrike" dirty="0">
                          <a:solidFill>
                            <a:schemeClr val="tx1"/>
                          </a:solidFill>
                          <a:effectLst/>
                        </a:rPr>
                        <a:t> discount</a:t>
                      </a:r>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Generato</a:t>
                      </a:r>
                      <a:r>
                        <a:rPr lang="en-US" sz="2400" b="0" u="none" strike="noStrike" baseline="0" dirty="0">
                          <a:solidFill>
                            <a:schemeClr val="tx1"/>
                          </a:solidFill>
                          <a:effectLst/>
                        </a:rPr>
                        <a:t>r </a:t>
                      </a:r>
                      <a:endParaRPr lang="en-US" sz="2400" b="0" i="0" u="none" strike="noStrike" dirty="0">
                        <a:solidFill>
                          <a:schemeClr val="tx1"/>
                        </a:solidFill>
                        <a:effectLst/>
                        <a:latin typeface="+mn-lt"/>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0" i="1" u="none" strike="noStrike" dirty="0">
                          <a:solidFill>
                            <a:schemeClr val="tx1"/>
                          </a:solidFill>
                          <a:effectLst/>
                        </a:rPr>
                        <a:t>Free</a:t>
                      </a:r>
                      <a:endParaRPr lang="en-US" sz="2400" b="0" i="1" u="none" strike="noStrike" dirty="0">
                        <a:solidFill>
                          <a:schemeClr val="tx1"/>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Neighboring lab</a:t>
                      </a:r>
                      <a:endParaRPr lang="en-US" sz="2400" b="0" i="1"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dirty="0">
                          <a:solidFill>
                            <a:schemeClr val="tx1"/>
                          </a:solidFill>
                        </a:rPr>
                        <a:t>Mountain Bike</a:t>
                      </a:r>
                    </a:p>
                  </a:txBody>
                  <a:tcPr marL="9525" marR="9525" marT="9525" marB="0" anchor="b"/>
                </a:tc>
                <a:tc>
                  <a:txBody>
                    <a:bodyPr/>
                    <a:lstStyle/>
                    <a:p>
                      <a:pPr algn="r" fontAlgn="b"/>
                      <a:r>
                        <a:rPr lang="en-US" sz="2400" b="0" u="none" strike="noStrike" dirty="0">
                          <a:solidFill>
                            <a:schemeClr val="tx1"/>
                          </a:solidFill>
                          <a:effectLst/>
                        </a:rPr>
                        <a:t>$135</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r>
                        <a:rPr lang="en-US" sz="2400" b="0" u="none" strike="noStrike" dirty="0">
                          <a:solidFill>
                            <a:schemeClr val="tx1"/>
                          </a:solidFill>
                          <a:effectLst/>
                        </a:rPr>
                        <a:t>Used</a:t>
                      </a:r>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dirty="0">
                          <a:solidFill>
                            <a:schemeClr val="tx1"/>
                          </a:solidFill>
                        </a:rPr>
                        <a:t>Mountain Bike Repairs</a:t>
                      </a:r>
                    </a:p>
                  </a:txBody>
                  <a:tcPr marL="9525" marR="9525" marT="9525" marB="0" anchor="b"/>
                </a:tc>
                <a:tc>
                  <a:txBody>
                    <a:bodyPr/>
                    <a:lstStyle/>
                    <a:p>
                      <a:pPr algn="r" fontAlgn="b"/>
                      <a:r>
                        <a:rPr lang="en-US" sz="2400" b="0" u="none" strike="noStrike" dirty="0">
                          <a:solidFill>
                            <a:schemeClr val="tx1"/>
                          </a:solidFill>
                          <a:effectLst/>
                        </a:rPr>
                        <a:t>$150</a:t>
                      </a:r>
                      <a:endParaRPr lang="en-US" sz="2400" b="0" i="0"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tc>
                  <a:txBody>
                    <a:bodyPr/>
                    <a:lstStyle/>
                    <a:p>
                      <a:pPr algn="l" fontAlgn="b"/>
                      <a:endParaRPr lang="en-US" sz="2400" b="0" i="1"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b="0" u="none" strike="noStrike" dirty="0">
                          <a:solidFill>
                            <a:schemeClr val="tx1"/>
                          </a:solidFill>
                          <a:effectLst/>
                        </a:rPr>
                        <a:t>Mechanical Housing</a:t>
                      </a:r>
                      <a:endParaRPr lang="en-US" sz="2400" b="0" i="0" u="none" strike="noStrike" dirty="0">
                        <a:solidFill>
                          <a:schemeClr val="tx1"/>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$110</a:t>
                      </a:r>
                      <a:endParaRPr lang="en-US" sz="2400" b="0" i="0" u="none" strike="noStrike" dirty="0">
                        <a:solidFill>
                          <a:schemeClr val="tx1"/>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u="none" strike="noStrike" dirty="0">
                          <a:solidFill>
                            <a:schemeClr val="tx1"/>
                          </a:solidFill>
                          <a:effectLst/>
                        </a:rPr>
                        <a:t>Includes</a:t>
                      </a:r>
                      <a:r>
                        <a:rPr lang="en-US" sz="2400" b="0" u="none" strike="noStrike" baseline="0" dirty="0">
                          <a:solidFill>
                            <a:schemeClr val="tx1"/>
                          </a:solidFill>
                          <a:effectLst/>
                        </a:rPr>
                        <a:t> machining training</a:t>
                      </a:r>
                      <a:endParaRPr lang="en-US" sz="2400" b="0" i="1"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r" fontAlgn="b"/>
                      <a:r>
                        <a:rPr lang="en-US" sz="2400" b="1" i="1" u="none" strike="noStrike" dirty="0">
                          <a:solidFill>
                            <a:schemeClr val="tx1"/>
                          </a:solidFill>
                          <a:effectLst/>
                        </a:rPr>
                        <a:t>Total</a:t>
                      </a:r>
                      <a:endParaRPr lang="en-US" sz="2400" b="1" i="1" u="none" strike="noStrike" dirty="0">
                        <a:solidFill>
                          <a:schemeClr val="tx1"/>
                        </a:solidFill>
                        <a:effectLst/>
                        <a:latin typeface="Calibri"/>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400" b="1" u="none" strike="noStrike" dirty="0">
                          <a:solidFill>
                            <a:schemeClr val="tx1"/>
                          </a:solidFill>
                          <a:effectLst/>
                        </a:rPr>
                        <a:t>$1,695</a:t>
                      </a:r>
                      <a:endParaRPr lang="en-US" sz="2400" b="1" i="0" u="none" strike="noStrike" dirty="0">
                        <a:solidFill>
                          <a:schemeClr val="tx1"/>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chemeClr val="tx1"/>
                        </a:solidFill>
                        <a:effectLst/>
                        <a:latin typeface="+mn-lt"/>
                      </a:endParaRPr>
                    </a:p>
                  </a:txBody>
                  <a:tcPr marL="9525" marR="9525" marT="9525"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4207775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Next Steps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287361894"/>
              </p:ext>
            </p:extLst>
          </p:nvPr>
        </p:nvGraphicFramePr>
        <p:xfrm>
          <a:off x="95250" y="1200150"/>
          <a:ext cx="8991600" cy="2242185"/>
        </p:xfrm>
        <a:graphic>
          <a:graphicData uri="http://schemas.openxmlformats.org/drawingml/2006/table">
            <a:tbl>
              <a:tblPr>
                <a:tableStyleId>{3C2FFA5D-87B4-456A-9821-1D502468CF0F}</a:tableStyleId>
              </a:tblPr>
              <a:tblGrid>
                <a:gridCol w="6604450">
                  <a:extLst>
                    <a:ext uri="{9D8B030D-6E8A-4147-A177-3AD203B41FA5}">
                      <a16:colId xmlns:a16="http://schemas.microsoft.com/office/drawing/2014/main" val="20000"/>
                    </a:ext>
                  </a:extLst>
                </a:gridCol>
                <a:gridCol w="238715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Battery Stress &amp; COTS Power board tests</a:t>
                      </a:r>
                      <a:r>
                        <a:rPr lang="en-US" sz="2400" u="none" strike="noStrike" baseline="0" dirty="0">
                          <a:effectLst/>
                        </a:rPr>
                        <a:t> </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January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User Interface Development</a:t>
                      </a:r>
                      <a:endParaRPr lang="en-US" sz="2400" dirty="0"/>
                    </a:p>
                  </a:txBody>
                  <a:tcPr marL="9525" marR="9525" marT="9525" marB="0" anchor="b"/>
                </a:tc>
                <a:tc>
                  <a:txBody>
                    <a:bodyPr/>
                    <a:lstStyle/>
                    <a:p>
                      <a:pPr algn="l" fontAlgn="b"/>
                      <a:r>
                        <a:rPr lang="en-US" sz="2400" b="0" i="1" u="none" strike="noStrike" dirty="0">
                          <a:solidFill>
                            <a:srgbClr val="000000"/>
                          </a:solidFill>
                          <a:effectLst/>
                          <a:latin typeface="Calibri"/>
                        </a:rPr>
                        <a:t>January – February</a:t>
                      </a: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Motor / Generator / PMC  / Demand Alg. / Sensor System Lab Test</a:t>
                      </a:r>
                    </a:p>
                  </a:txBody>
                  <a:tcPr marL="9525" marR="9525" marT="9525" marB="0" anchor="b"/>
                </a:tc>
                <a:tc>
                  <a:txBody>
                    <a:bodyPr/>
                    <a:lstStyle/>
                    <a:p>
                      <a:pPr algn="l" fontAlgn="b"/>
                      <a:r>
                        <a:rPr lang="en-US" sz="2400" b="0" i="1" u="none" strike="noStrike" dirty="0">
                          <a:solidFill>
                            <a:srgbClr val="000000"/>
                          </a:solidFill>
                          <a:effectLst/>
                          <a:latin typeface="Calibri"/>
                        </a:rPr>
                        <a:t>February</a:t>
                      </a: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Media &amp; Community Outreach</a:t>
                      </a:r>
                    </a:p>
                  </a:txBody>
                  <a:tcPr marL="9525" marR="9525" marT="9525" marB="0" anchor="b"/>
                </a:tc>
                <a:tc>
                  <a:txBody>
                    <a:bodyPr/>
                    <a:lstStyle/>
                    <a:p>
                      <a:pPr algn="l" fontAlgn="b"/>
                      <a:r>
                        <a:rPr lang="en-US" sz="2400" b="0" i="1" u="none" strike="noStrike" dirty="0">
                          <a:solidFill>
                            <a:srgbClr val="000000"/>
                          </a:solidFill>
                          <a:effectLst/>
                          <a:latin typeface="+mn-lt"/>
                        </a:rPr>
                        <a:t>February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1562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a:p>
            <a:pPr marL="285750" indent="-285750">
              <a:buFont typeface="Arial" panose="020B0604020202020204" pitchFamily="34" charset="0"/>
              <a:buChar char="•"/>
            </a:pPr>
            <a:r>
              <a:rPr lang="en-US" sz="2400" dirty="0"/>
              <a:t>Safe</a:t>
            </a:r>
          </a:p>
          <a:p>
            <a:pPr marL="285750" indent="-285750">
              <a:buFont typeface="Arial" panose="020B0604020202020204" pitchFamily="34" charset="0"/>
              <a:buChar char="•"/>
            </a:pPr>
            <a:r>
              <a:rPr lang="en-US" sz="2400" dirty="0"/>
              <a:t>Able to Handle Weather Conditions</a:t>
            </a:r>
          </a:p>
          <a:p>
            <a:pPr marL="285750" indent="-285750">
              <a:buFont typeface="Arial" panose="020B0604020202020204" pitchFamily="34" charset="0"/>
              <a:buChar char="•"/>
            </a:pPr>
            <a:r>
              <a:rPr lang="en-US" sz="2400" dirty="0"/>
              <a:t>Able to carry “cargo”</a:t>
            </a:r>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9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Next Steps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04943849"/>
              </p:ext>
            </p:extLst>
          </p:nvPr>
        </p:nvGraphicFramePr>
        <p:xfrm>
          <a:off x="95250" y="1200150"/>
          <a:ext cx="8991600" cy="2617470"/>
        </p:xfrm>
        <a:graphic>
          <a:graphicData uri="http://schemas.openxmlformats.org/drawingml/2006/table">
            <a:tbl>
              <a:tblPr>
                <a:tableStyleId>{3C2FFA5D-87B4-456A-9821-1D502468CF0F}</a:tableStyleId>
              </a:tblPr>
              <a:tblGrid>
                <a:gridCol w="6604450">
                  <a:extLst>
                    <a:ext uri="{9D8B030D-6E8A-4147-A177-3AD203B41FA5}">
                      <a16:colId xmlns:a16="http://schemas.microsoft.com/office/drawing/2014/main" val="20000"/>
                    </a:ext>
                  </a:extLst>
                </a:gridCol>
                <a:gridCol w="238715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Battery Stress &amp; COTS Power board tests</a:t>
                      </a:r>
                      <a:r>
                        <a:rPr lang="en-US" sz="2400" u="none" strike="noStrike" baseline="0" dirty="0">
                          <a:effectLst/>
                        </a:rPr>
                        <a:t> </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January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User Interface Development</a:t>
                      </a:r>
                      <a:endParaRPr lang="en-US" sz="2400" dirty="0"/>
                    </a:p>
                  </a:txBody>
                  <a:tcPr marL="9525" marR="9525" marT="9525" marB="0" anchor="b"/>
                </a:tc>
                <a:tc>
                  <a:txBody>
                    <a:bodyPr/>
                    <a:lstStyle/>
                    <a:p>
                      <a:pPr algn="l" fontAlgn="b"/>
                      <a:r>
                        <a:rPr lang="en-US" sz="2400" b="0" i="1" u="none" strike="noStrike" dirty="0">
                          <a:solidFill>
                            <a:srgbClr val="000000"/>
                          </a:solidFill>
                          <a:effectLst/>
                          <a:latin typeface="Calibri"/>
                        </a:rPr>
                        <a:t>January – February</a:t>
                      </a: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Motor / Generator / PMC  / Demand Alg. / Sensor System Lab Test</a:t>
                      </a:r>
                    </a:p>
                  </a:txBody>
                  <a:tcPr marL="9525" marR="9525" marT="9525" marB="0" anchor="b"/>
                </a:tc>
                <a:tc>
                  <a:txBody>
                    <a:bodyPr/>
                    <a:lstStyle/>
                    <a:p>
                      <a:pPr algn="l" fontAlgn="b"/>
                      <a:r>
                        <a:rPr lang="en-US" sz="2400" b="0" i="1" u="none" strike="noStrike" dirty="0">
                          <a:solidFill>
                            <a:srgbClr val="000000"/>
                          </a:solidFill>
                          <a:effectLst/>
                          <a:latin typeface="Calibri"/>
                        </a:rPr>
                        <a:t>February</a:t>
                      </a: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Media &amp; Community Outreach</a:t>
                      </a:r>
                    </a:p>
                  </a:txBody>
                  <a:tcPr marL="9525" marR="9525" marT="9525" marB="0" anchor="b"/>
                </a:tc>
                <a:tc>
                  <a:txBody>
                    <a:bodyPr/>
                    <a:lstStyle/>
                    <a:p>
                      <a:pPr algn="l" fontAlgn="b"/>
                      <a:r>
                        <a:rPr lang="en-US" sz="2400" b="0" i="1" u="none" strike="noStrike" dirty="0">
                          <a:solidFill>
                            <a:srgbClr val="000000"/>
                          </a:solidFill>
                          <a:effectLst/>
                          <a:latin typeface="+mn-lt"/>
                        </a:rPr>
                        <a:t>February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Power board supplement?</a:t>
                      </a:r>
                    </a:p>
                  </a:txBody>
                  <a:tcPr marL="9525" marR="9525" marT="9525" marB="0" anchor="b"/>
                </a:tc>
                <a:tc>
                  <a:txBody>
                    <a:bodyPr/>
                    <a:lstStyle/>
                    <a:p>
                      <a:pPr algn="l" fontAlgn="b"/>
                      <a:r>
                        <a:rPr lang="en-US" sz="2400" b="0" i="1" u="none" strike="noStrike" dirty="0">
                          <a:solidFill>
                            <a:srgbClr val="000000"/>
                          </a:solidFill>
                          <a:effectLst/>
                          <a:latin typeface="+mn-lt"/>
                        </a:rPr>
                        <a:t>Late February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9648060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Next Steps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576424918"/>
              </p:ext>
            </p:extLst>
          </p:nvPr>
        </p:nvGraphicFramePr>
        <p:xfrm>
          <a:off x="95250" y="1200150"/>
          <a:ext cx="8991600" cy="4859655"/>
        </p:xfrm>
        <a:graphic>
          <a:graphicData uri="http://schemas.openxmlformats.org/drawingml/2006/table">
            <a:tbl>
              <a:tblPr>
                <a:tableStyleId>{3C2FFA5D-87B4-456A-9821-1D502468CF0F}</a:tableStyleId>
              </a:tblPr>
              <a:tblGrid>
                <a:gridCol w="6604450">
                  <a:extLst>
                    <a:ext uri="{9D8B030D-6E8A-4147-A177-3AD203B41FA5}">
                      <a16:colId xmlns:a16="http://schemas.microsoft.com/office/drawing/2014/main" val="20000"/>
                    </a:ext>
                  </a:extLst>
                </a:gridCol>
                <a:gridCol w="238715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Battery Stress &amp; COTS Power board tests</a:t>
                      </a:r>
                      <a:r>
                        <a:rPr lang="en-US" sz="2400" u="none" strike="noStrike" baseline="0" dirty="0">
                          <a:effectLst/>
                        </a:rPr>
                        <a:t> </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January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User Interface Development</a:t>
                      </a:r>
                      <a:endParaRPr lang="en-US" sz="2400" dirty="0"/>
                    </a:p>
                  </a:txBody>
                  <a:tcPr marL="9525" marR="9525" marT="9525" marB="0" anchor="b"/>
                </a:tc>
                <a:tc>
                  <a:txBody>
                    <a:bodyPr/>
                    <a:lstStyle/>
                    <a:p>
                      <a:pPr algn="l" fontAlgn="b"/>
                      <a:r>
                        <a:rPr lang="en-US" sz="2400" b="0" i="1" u="none" strike="noStrike" dirty="0">
                          <a:solidFill>
                            <a:srgbClr val="000000"/>
                          </a:solidFill>
                          <a:effectLst/>
                          <a:latin typeface="Calibri"/>
                        </a:rPr>
                        <a:t>January – February</a:t>
                      </a: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Motor / Generator / PMC  / Demand Alg. / Sensor System Lab Test</a:t>
                      </a:r>
                    </a:p>
                  </a:txBody>
                  <a:tcPr marL="9525" marR="9525" marT="9525" marB="0" anchor="b"/>
                </a:tc>
                <a:tc>
                  <a:txBody>
                    <a:bodyPr/>
                    <a:lstStyle/>
                    <a:p>
                      <a:pPr algn="l" fontAlgn="b"/>
                      <a:r>
                        <a:rPr lang="en-US" sz="2400" b="0" i="1" u="none" strike="noStrike" dirty="0">
                          <a:solidFill>
                            <a:srgbClr val="000000"/>
                          </a:solidFill>
                          <a:effectLst/>
                          <a:latin typeface="Calibri"/>
                        </a:rPr>
                        <a:t>February</a:t>
                      </a: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Media &amp; Community Outreach</a:t>
                      </a:r>
                    </a:p>
                  </a:txBody>
                  <a:tcPr marL="9525" marR="9525" marT="9525" marB="0" anchor="b"/>
                </a:tc>
                <a:tc>
                  <a:txBody>
                    <a:bodyPr/>
                    <a:lstStyle/>
                    <a:p>
                      <a:pPr algn="l" fontAlgn="b"/>
                      <a:r>
                        <a:rPr lang="en-US" sz="2400" b="0" i="1" u="none" strike="noStrike" dirty="0">
                          <a:solidFill>
                            <a:srgbClr val="000000"/>
                          </a:solidFill>
                          <a:effectLst/>
                          <a:latin typeface="+mn-lt"/>
                        </a:rPr>
                        <a:t>February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Power board supplement?</a:t>
                      </a:r>
                    </a:p>
                  </a:txBody>
                  <a:tcPr marL="9525" marR="9525" marT="9525" marB="0" anchor="b"/>
                </a:tc>
                <a:tc>
                  <a:txBody>
                    <a:bodyPr/>
                    <a:lstStyle/>
                    <a:p>
                      <a:pPr algn="l" fontAlgn="b"/>
                      <a:r>
                        <a:rPr lang="en-US" sz="2400" b="0" i="1" u="none" strike="noStrike" dirty="0">
                          <a:solidFill>
                            <a:srgbClr val="000000"/>
                          </a:solidFill>
                          <a:effectLst/>
                          <a:latin typeface="+mn-lt"/>
                        </a:rPr>
                        <a:t>Late February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User</a:t>
                      </a:r>
                      <a:r>
                        <a:rPr lang="en-US" sz="2400" b="0" i="0" u="none" strike="noStrike" baseline="0" dirty="0">
                          <a:solidFill>
                            <a:srgbClr val="000000"/>
                          </a:solidFill>
                          <a:effectLst/>
                          <a:latin typeface="+mn-lt"/>
                        </a:rPr>
                        <a:t> Interface Testing</a:t>
                      </a:r>
                      <a:endParaRPr lang="en-US" sz="2400" b="0" i="0" u="none" strike="noStrike" dirty="0">
                        <a:solidFill>
                          <a:srgbClr val="000000"/>
                        </a:solidFill>
                        <a:effectLst/>
                        <a:latin typeface="+mn-lt"/>
                      </a:endParaRPr>
                    </a:p>
                  </a:txBody>
                  <a:tcPr marL="9525" marR="9525" marT="9525" marB="0" anchor="b"/>
                </a:tc>
                <a:tc>
                  <a:txBody>
                    <a:bodyPr/>
                    <a:lstStyle/>
                    <a:p>
                      <a:pPr algn="l" fontAlgn="b"/>
                      <a:r>
                        <a:rPr lang="en-US" sz="2400" b="0" i="1" u="none" strike="noStrike" dirty="0">
                          <a:solidFill>
                            <a:srgbClr val="000000"/>
                          </a:solidFill>
                          <a:effectLst/>
                          <a:latin typeface="+mn-lt"/>
                        </a:rPr>
                        <a:t>Late February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Motor / Generator / PMC  / Demand Alg. / Sensor Battery System Lab Test</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a:solidFill>
                            <a:srgbClr val="000000"/>
                          </a:solidFill>
                          <a:effectLst/>
                          <a:latin typeface="+mn-lt"/>
                        </a:rPr>
                        <a:t>Late February</a:t>
                      </a: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Road ready Mechanical Housing</a:t>
                      </a:r>
                    </a:p>
                  </a:txBody>
                  <a:tcPr marL="9525" marR="9525" marT="9525" marB="0" anchor="b"/>
                </a:tc>
                <a:tc>
                  <a:txBody>
                    <a:bodyPr/>
                    <a:lstStyle/>
                    <a:p>
                      <a:pPr algn="l" fontAlgn="b"/>
                      <a:r>
                        <a:rPr lang="en-US" sz="2400" b="0" i="1" u="none" strike="noStrike" dirty="0">
                          <a:solidFill>
                            <a:srgbClr val="000000"/>
                          </a:solidFill>
                          <a:effectLst/>
                          <a:latin typeface="+mn-lt"/>
                        </a:rPr>
                        <a:t>March</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r>
                        <a:rPr lang="en-US" sz="2400" dirty="0"/>
                        <a:t>Full System Lab Test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March</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dirty="0"/>
                        <a:t>Full System </a:t>
                      </a:r>
                      <a:r>
                        <a:rPr lang="en-US" sz="2400" b="0" i="0" u="none" strike="noStrike" dirty="0">
                          <a:solidFill>
                            <a:srgbClr val="000000"/>
                          </a:solidFill>
                          <a:effectLst/>
                          <a:latin typeface="Calibri"/>
                        </a:rPr>
                        <a:t>Street</a:t>
                      </a:r>
                      <a:r>
                        <a:rPr lang="en-US" sz="2400" b="0" i="0" u="none" strike="noStrike" baseline="0" dirty="0">
                          <a:solidFill>
                            <a:srgbClr val="000000"/>
                          </a:solidFill>
                          <a:effectLst/>
                          <a:latin typeface="Calibri"/>
                        </a:rPr>
                        <a:t> Testing </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March</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0319944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830997"/>
          </a:xfrm>
          <a:prstGeom prst="rect">
            <a:avLst/>
          </a:prstGeom>
          <a:noFill/>
        </p:spPr>
        <p:txBody>
          <a:bodyPr wrap="square" rtlCol="0">
            <a:spAutoFit/>
          </a:bodyPr>
          <a:lstStyle/>
          <a:p>
            <a:r>
              <a:rPr lang="en-US" sz="4800" dirty="0">
                <a:latin typeface="Harlow Solid Italic" panose="04030604020F02020D02" pitchFamily="82" charset="0"/>
              </a:rPr>
              <a:t>Making it Real -- Next Steps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327328643"/>
              </p:ext>
            </p:extLst>
          </p:nvPr>
        </p:nvGraphicFramePr>
        <p:xfrm>
          <a:off x="95250" y="1200150"/>
          <a:ext cx="8991600" cy="5610225"/>
        </p:xfrm>
        <a:graphic>
          <a:graphicData uri="http://schemas.openxmlformats.org/drawingml/2006/table">
            <a:tbl>
              <a:tblPr>
                <a:tableStyleId>{3C2FFA5D-87B4-456A-9821-1D502468CF0F}</a:tableStyleId>
              </a:tblPr>
              <a:tblGrid>
                <a:gridCol w="6604450">
                  <a:extLst>
                    <a:ext uri="{9D8B030D-6E8A-4147-A177-3AD203B41FA5}">
                      <a16:colId xmlns:a16="http://schemas.microsoft.com/office/drawing/2014/main" val="20000"/>
                    </a:ext>
                  </a:extLst>
                </a:gridCol>
                <a:gridCol w="238715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Battery Stress &amp; COTS Power board tests</a:t>
                      </a:r>
                      <a:r>
                        <a:rPr lang="en-US" sz="2400" u="none" strike="noStrike" baseline="0" dirty="0">
                          <a:effectLst/>
                        </a:rPr>
                        <a:t> </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January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User Interface Development</a:t>
                      </a:r>
                      <a:endParaRPr lang="en-US" sz="2400" dirty="0"/>
                    </a:p>
                  </a:txBody>
                  <a:tcPr marL="9525" marR="9525" marT="9525" marB="0" anchor="b"/>
                </a:tc>
                <a:tc>
                  <a:txBody>
                    <a:bodyPr/>
                    <a:lstStyle/>
                    <a:p>
                      <a:pPr algn="l" fontAlgn="b"/>
                      <a:r>
                        <a:rPr lang="en-US" sz="2400" b="0" i="1" u="none" strike="noStrike" dirty="0">
                          <a:solidFill>
                            <a:srgbClr val="000000"/>
                          </a:solidFill>
                          <a:effectLst/>
                          <a:latin typeface="Calibri"/>
                        </a:rPr>
                        <a:t>January – February</a:t>
                      </a: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Motor / Generator / PMC  / Demand Alg. / Sensor System Lab Test</a:t>
                      </a:r>
                    </a:p>
                  </a:txBody>
                  <a:tcPr marL="9525" marR="9525" marT="9525" marB="0" anchor="b"/>
                </a:tc>
                <a:tc>
                  <a:txBody>
                    <a:bodyPr/>
                    <a:lstStyle/>
                    <a:p>
                      <a:pPr algn="l" fontAlgn="b"/>
                      <a:r>
                        <a:rPr lang="en-US" sz="2400" b="0" i="1" u="none" strike="noStrike" dirty="0">
                          <a:solidFill>
                            <a:srgbClr val="000000"/>
                          </a:solidFill>
                          <a:effectLst/>
                          <a:latin typeface="Calibri"/>
                        </a:rPr>
                        <a:t>February</a:t>
                      </a:r>
                    </a:p>
                  </a:txBody>
                  <a:tcPr marL="9525" marR="9525" marT="9525" marB="0" anchor="ctr"/>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Media &amp; Community Outreach</a:t>
                      </a:r>
                    </a:p>
                  </a:txBody>
                  <a:tcPr marL="9525" marR="9525" marT="9525" marB="0" anchor="b"/>
                </a:tc>
                <a:tc>
                  <a:txBody>
                    <a:bodyPr/>
                    <a:lstStyle/>
                    <a:p>
                      <a:pPr algn="l" fontAlgn="b"/>
                      <a:r>
                        <a:rPr lang="en-US" sz="2400" b="0" i="1" u="none" strike="noStrike" dirty="0">
                          <a:solidFill>
                            <a:srgbClr val="000000"/>
                          </a:solidFill>
                          <a:effectLst/>
                          <a:latin typeface="+mn-lt"/>
                        </a:rPr>
                        <a:t>February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Power board supplement?</a:t>
                      </a:r>
                    </a:p>
                  </a:txBody>
                  <a:tcPr marL="9525" marR="9525" marT="9525" marB="0" anchor="b"/>
                </a:tc>
                <a:tc>
                  <a:txBody>
                    <a:bodyPr/>
                    <a:lstStyle/>
                    <a:p>
                      <a:pPr algn="l" fontAlgn="b"/>
                      <a:r>
                        <a:rPr lang="en-US" sz="2400" b="0" i="1" u="none" strike="noStrike" dirty="0">
                          <a:solidFill>
                            <a:srgbClr val="000000"/>
                          </a:solidFill>
                          <a:effectLst/>
                          <a:latin typeface="+mn-lt"/>
                        </a:rPr>
                        <a:t>Late February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User</a:t>
                      </a:r>
                      <a:r>
                        <a:rPr lang="en-US" sz="2400" b="0" i="0" u="none" strike="noStrike" baseline="0" dirty="0">
                          <a:solidFill>
                            <a:srgbClr val="000000"/>
                          </a:solidFill>
                          <a:effectLst/>
                          <a:latin typeface="+mn-lt"/>
                        </a:rPr>
                        <a:t> Interface Testing</a:t>
                      </a:r>
                      <a:endParaRPr lang="en-US" sz="2400" b="0" i="0" u="none" strike="noStrike" dirty="0">
                        <a:solidFill>
                          <a:srgbClr val="000000"/>
                        </a:solidFill>
                        <a:effectLst/>
                        <a:latin typeface="+mn-lt"/>
                      </a:endParaRPr>
                    </a:p>
                  </a:txBody>
                  <a:tcPr marL="9525" marR="9525" marT="9525" marB="0" anchor="b"/>
                </a:tc>
                <a:tc>
                  <a:txBody>
                    <a:bodyPr/>
                    <a:lstStyle/>
                    <a:p>
                      <a:pPr algn="l" fontAlgn="b"/>
                      <a:r>
                        <a:rPr lang="en-US" sz="2400" b="0" i="1" u="none" strike="noStrike" dirty="0">
                          <a:solidFill>
                            <a:srgbClr val="000000"/>
                          </a:solidFill>
                          <a:effectLst/>
                          <a:latin typeface="+mn-lt"/>
                        </a:rPr>
                        <a:t>Late February</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Motor / Generator / PMC  / Demand Alg. / Sensor Battery System Lab Test</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a:solidFill>
                            <a:srgbClr val="000000"/>
                          </a:solidFill>
                          <a:effectLst/>
                          <a:latin typeface="+mn-lt"/>
                        </a:rPr>
                        <a:t>Late February</a:t>
                      </a:r>
                    </a:p>
                  </a:txBody>
                  <a:tcPr marL="9525" marR="9525" marT="9525" marB="0" anchor="b"/>
                </a:tc>
                <a:extLst>
                  <a:ext uri="{0D108BD9-81ED-4DB2-BD59-A6C34878D82A}">
                    <a16:rowId xmlns:a16="http://schemas.microsoft.com/office/drawing/2014/main" val="10007"/>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Road ready Mechanical Housing</a:t>
                      </a:r>
                    </a:p>
                  </a:txBody>
                  <a:tcPr marL="9525" marR="9525" marT="9525" marB="0" anchor="b"/>
                </a:tc>
                <a:tc>
                  <a:txBody>
                    <a:bodyPr/>
                    <a:lstStyle/>
                    <a:p>
                      <a:pPr algn="l" fontAlgn="b"/>
                      <a:r>
                        <a:rPr lang="en-US" sz="2400" b="0" i="1" u="none" strike="noStrike" dirty="0">
                          <a:solidFill>
                            <a:srgbClr val="000000"/>
                          </a:solidFill>
                          <a:effectLst/>
                          <a:latin typeface="+mn-lt"/>
                        </a:rPr>
                        <a:t>March</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r>
                        <a:rPr lang="en-US" sz="2400" dirty="0"/>
                        <a:t>Full System Lab Test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March</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dirty="0"/>
                        <a:t>Full System </a:t>
                      </a:r>
                      <a:r>
                        <a:rPr lang="en-US" sz="2400" b="0" i="0" u="none" strike="noStrike" dirty="0">
                          <a:solidFill>
                            <a:srgbClr val="000000"/>
                          </a:solidFill>
                          <a:effectLst/>
                          <a:latin typeface="Calibri"/>
                        </a:rPr>
                        <a:t>Street</a:t>
                      </a:r>
                      <a:r>
                        <a:rPr lang="en-US" sz="2400" b="0" i="0" u="none" strike="noStrike" baseline="0" dirty="0">
                          <a:solidFill>
                            <a:srgbClr val="000000"/>
                          </a:solidFill>
                          <a:effectLst/>
                          <a:latin typeface="Calibri"/>
                        </a:rPr>
                        <a:t> Testing </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March</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mn-lt"/>
                        </a:rPr>
                        <a:t>Documentation</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a:solidFill>
                            <a:srgbClr val="000000"/>
                          </a:solidFill>
                          <a:effectLst/>
                          <a:latin typeface="+mn-lt"/>
                        </a:rPr>
                        <a:t>April</a:t>
                      </a:r>
                    </a:p>
                  </a:txBody>
                  <a:tcPr marL="9525" marR="9525" marT="9525" marB="0" anchor="b"/>
                </a:tc>
                <a:extLst>
                  <a:ext uri="{0D108BD9-81ED-4DB2-BD59-A6C34878D82A}">
                    <a16:rowId xmlns:a16="http://schemas.microsoft.com/office/drawing/2014/main" val="10011"/>
                  </a:ext>
                </a:extLst>
              </a:tr>
              <a:tr h="190500">
                <a:tc>
                  <a:txBody>
                    <a:bodyPr/>
                    <a:lstStyle/>
                    <a:p>
                      <a:pPr algn="l" fontAlgn="b"/>
                      <a:r>
                        <a:rPr lang="en-US" sz="2400" b="0" i="0" u="none" strike="noStrike" dirty="0">
                          <a:solidFill>
                            <a:srgbClr val="000000"/>
                          </a:solidFill>
                          <a:effectLst/>
                          <a:latin typeface="Calibri"/>
                        </a:rPr>
                        <a:t>Final Competition Presentations!</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a:solidFill>
                            <a:srgbClr val="000000"/>
                          </a:solidFill>
                          <a:effectLst/>
                          <a:latin typeface="+mn-lt"/>
                        </a:rPr>
                        <a:t>1</a:t>
                      </a:r>
                      <a:r>
                        <a:rPr lang="en-US" sz="2400" b="0" i="1" u="none" strike="noStrike" baseline="30000" dirty="0">
                          <a:solidFill>
                            <a:srgbClr val="000000"/>
                          </a:solidFill>
                          <a:effectLst/>
                          <a:latin typeface="+mn-lt"/>
                        </a:rPr>
                        <a:t>st</a:t>
                      </a:r>
                      <a:r>
                        <a:rPr lang="en-US" sz="2400" b="0" i="1" u="none" strike="noStrike" dirty="0">
                          <a:solidFill>
                            <a:srgbClr val="000000"/>
                          </a:solidFill>
                          <a:effectLst/>
                          <a:latin typeface="+mn-lt"/>
                        </a:rPr>
                        <a:t> Week of May!</a:t>
                      </a:r>
                    </a:p>
                  </a:txBody>
                  <a:tcPr marL="9525" marR="9525" marT="9525"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5687791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6900" y="-76200"/>
            <a:ext cx="2859318" cy="3416320"/>
          </a:xfrm>
          <a:prstGeom prst="rect">
            <a:avLst/>
          </a:prstGeom>
          <a:noFill/>
        </p:spPr>
        <p:txBody>
          <a:bodyPr wrap="square" rtlCol="0">
            <a:spAutoFit/>
          </a:bodyPr>
          <a:lstStyle/>
          <a:p>
            <a:r>
              <a:rPr lang="en-US" dirty="0"/>
              <a:t>Inefficiencies and don’t have the user interface / experience developed and tested well enough</a:t>
            </a:r>
          </a:p>
          <a:p>
            <a:endParaRPr lang="en-US" dirty="0"/>
          </a:p>
          <a:p>
            <a:r>
              <a:rPr lang="en-US" dirty="0"/>
              <a:t>They can justify a change in an original technical target as they are able to show how the modified target will still meeting the intended purpose of the original target just as well. </a:t>
            </a:r>
          </a:p>
        </p:txBody>
      </p:sp>
      <p:graphicFrame>
        <p:nvGraphicFramePr>
          <p:cNvPr id="5" name="Table 4"/>
          <p:cNvGraphicFramePr>
            <a:graphicFrameLocks noGrp="1"/>
          </p:cNvGraphicFramePr>
          <p:nvPr>
            <p:extLst>
              <p:ext uri="{D42A27DB-BD31-4B8C-83A1-F6EECF244321}">
                <p14:modId xmlns:p14="http://schemas.microsoft.com/office/powerpoint/2010/main" val="3267086399"/>
              </p:ext>
            </p:extLst>
          </p:nvPr>
        </p:nvGraphicFramePr>
        <p:xfrm>
          <a:off x="193344" y="1212859"/>
          <a:ext cx="8762999" cy="5194080"/>
        </p:xfrm>
        <a:graphic>
          <a:graphicData uri="http://schemas.openxmlformats.org/drawingml/2006/table">
            <a:tbl>
              <a:tblPr>
                <a:tableStyleId>{5C22544A-7EE6-4342-B048-85BDC9FD1C3A}</a:tableStyleId>
              </a:tblPr>
              <a:tblGrid>
                <a:gridCol w="3235656">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195291">
                  <a:extLst>
                    <a:ext uri="{9D8B030D-6E8A-4147-A177-3AD203B41FA5}">
                      <a16:colId xmlns:a16="http://schemas.microsoft.com/office/drawing/2014/main" val="20002"/>
                    </a:ext>
                  </a:extLst>
                </a:gridCol>
                <a:gridCol w="930613">
                  <a:extLst>
                    <a:ext uri="{9D8B030D-6E8A-4147-A177-3AD203B41FA5}">
                      <a16:colId xmlns:a16="http://schemas.microsoft.com/office/drawing/2014/main" val="20003"/>
                    </a:ext>
                  </a:extLst>
                </a:gridCol>
                <a:gridCol w="930613">
                  <a:extLst>
                    <a:ext uri="{9D8B030D-6E8A-4147-A177-3AD203B41FA5}">
                      <a16:colId xmlns:a16="http://schemas.microsoft.com/office/drawing/2014/main" val="20004"/>
                    </a:ext>
                  </a:extLst>
                </a:gridCol>
                <a:gridCol w="930613">
                  <a:extLst>
                    <a:ext uri="{9D8B030D-6E8A-4147-A177-3AD203B41FA5}">
                      <a16:colId xmlns:a16="http://schemas.microsoft.com/office/drawing/2014/main" val="20005"/>
                    </a:ext>
                  </a:extLst>
                </a:gridCol>
                <a:gridCol w="930613">
                  <a:extLst>
                    <a:ext uri="{9D8B030D-6E8A-4147-A177-3AD203B41FA5}">
                      <a16:colId xmlns:a16="http://schemas.microsoft.com/office/drawing/2014/main" val="20006"/>
                    </a:ext>
                  </a:extLst>
                </a:gridCol>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89680">
                <a:tc>
                  <a:txBody>
                    <a:bodyPr/>
                    <a:lstStyle/>
                    <a:p>
                      <a:pPr algn="l" fontAlgn="b"/>
                      <a:r>
                        <a:rPr lang="en-US" sz="2400" b="1" u="none" strike="noStrike" dirty="0">
                          <a:effectLst/>
                        </a:rPr>
                        <a:t>Cargo/Rider 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2"/>
                  </a:ext>
                </a:extLst>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3"/>
                  </a:ext>
                </a:extLst>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4"/>
                  </a:ext>
                </a:extLst>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5"/>
                  </a:ext>
                </a:extLst>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6"/>
                  </a:ext>
                </a:extLst>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7"/>
                  </a:ext>
                </a:extLst>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8"/>
                  </a:ext>
                </a:extLst>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9"/>
                  </a:ext>
                </a:extLst>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
        <p:nvSpPr>
          <p:cNvPr id="6" name="TextBox 5"/>
          <p:cNvSpPr txBox="1"/>
          <p:nvPr/>
        </p:nvSpPr>
        <p:spPr>
          <a:xfrm>
            <a:off x="-3124199" y="3429000"/>
            <a:ext cx="2971800" cy="3416320"/>
          </a:xfrm>
          <a:prstGeom prst="rect">
            <a:avLst/>
          </a:prstGeom>
          <a:noFill/>
        </p:spPr>
        <p:txBody>
          <a:bodyPr wrap="square" rtlCol="0">
            <a:spAutoFit/>
          </a:bodyPr>
          <a:lstStyle/>
          <a:p>
            <a:r>
              <a:rPr lang="en-US" dirty="0"/>
              <a:t>The important thing to recognize is that the presentation is  showing evidence as to what makes their entry so “cool” is actually working. It may not be fully working yet or working to the point you want it to but that’s what the time between the now and the final presentation is for. </a:t>
            </a:r>
          </a:p>
          <a:p>
            <a:endParaRPr lang="en-US" dirty="0"/>
          </a:p>
        </p:txBody>
      </p:sp>
    </p:spTree>
    <p:extLst>
      <p:ext uri="{BB962C8B-B14F-4D97-AF65-F5344CB8AC3E}">
        <p14:creationId xmlns:p14="http://schemas.microsoft.com/office/powerpoint/2010/main" val="161303131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14800" y="-55305"/>
            <a:ext cx="4081708" cy="7294305"/>
          </a:xfrm>
          <a:prstGeom prst="rect">
            <a:avLst/>
          </a:prstGeom>
          <a:noFill/>
        </p:spPr>
        <p:txBody>
          <a:bodyPr wrap="square" rtlCol="0">
            <a:spAutoFit/>
          </a:bodyPr>
          <a:lstStyle/>
          <a:p>
            <a:r>
              <a:rPr lang="en-US" dirty="0"/>
              <a:t>You can’t cover everything, even in a presentation this long. Deciding which items to focus on usually depends on the items</a:t>
            </a:r>
          </a:p>
          <a:p>
            <a:endParaRPr lang="en-US" dirty="0"/>
          </a:p>
          <a:p>
            <a:pPr marL="342900" indent="-342900">
              <a:buAutoNum type="arabicParenR"/>
            </a:pPr>
            <a:r>
              <a:rPr lang="en-US" dirty="0"/>
              <a:t>impact, </a:t>
            </a:r>
          </a:p>
          <a:p>
            <a:pPr marL="342900" indent="-342900">
              <a:buAutoNum type="arabicParenR"/>
            </a:pPr>
            <a:endParaRPr lang="en-US" dirty="0"/>
          </a:p>
          <a:p>
            <a:pPr marL="342900" indent="-342900">
              <a:buAutoNum type="arabicParenR"/>
            </a:pPr>
            <a:r>
              <a:rPr lang="en-US" dirty="0"/>
              <a:t>whether you need to justify them -- particularly if you need further help or resources toward that item, </a:t>
            </a:r>
          </a:p>
          <a:p>
            <a:pPr marL="342900" indent="-342900">
              <a:buAutoNum type="arabicParenR"/>
            </a:pPr>
            <a:endParaRPr lang="en-US" dirty="0"/>
          </a:p>
          <a:p>
            <a:pPr marL="342900" indent="-342900">
              <a:buAutoNum type="arabicParenR"/>
            </a:pPr>
            <a:r>
              <a:rPr lang="en-US" dirty="0"/>
              <a:t>the general desire of the audience to hear about that item</a:t>
            </a:r>
          </a:p>
          <a:p>
            <a:pPr marL="342900" indent="-342900">
              <a:buAutoNum type="arabicParenR"/>
            </a:pPr>
            <a:endParaRPr lang="en-US" dirty="0"/>
          </a:p>
          <a:p>
            <a:r>
              <a:rPr lang="en-US" dirty="0"/>
              <a:t>Here Environmental Impact is discussed very briefly as it both low impact (5%) and there isn’t anything that interesting to say about it (we found a battery that met our requirements). Alternatively, saying absolutely nothing about part of a challenge can raise questions or doubt in the audience so at the very least try to be prepared to answer questions on all main topics.  -- For tips on handling questions please be sure to check out the Presentation Tips &amp; Tricks Guide</a:t>
            </a:r>
          </a:p>
        </p:txBody>
      </p:sp>
      <p:graphicFrame>
        <p:nvGraphicFramePr>
          <p:cNvPr id="5" name="Table 4"/>
          <p:cNvGraphicFramePr>
            <a:graphicFrameLocks noGrp="1"/>
          </p:cNvGraphicFramePr>
          <p:nvPr>
            <p:extLst>
              <p:ext uri="{D42A27DB-BD31-4B8C-83A1-F6EECF244321}">
                <p14:modId xmlns:p14="http://schemas.microsoft.com/office/powerpoint/2010/main" val="1532051279"/>
              </p:ext>
            </p:extLst>
          </p:nvPr>
        </p:nvGraphicFramePr>
        <p:xfrm>
          <a:off x="193344" y="1212859"/>
          <a:ext cx="8762999" cy="5194080"/>
        </p:xfrm>
        <a:graphic>
          <a:graphicData uri="http://schemas.openxmlformats.org/drawingml/2006/table">
            <a:tbl>
              <a:tblPr>
                <a:tableStyleId>{5C22544A-7EE6-4342-B048-85BDC9FD1C3A}</a:tableStyleId>
              </a:tblPr>
              <a:tblGrid>
                <a:gridCol w="3235656">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195291">
                  <a:extLst>
                    <a:ext uri="{9D8B030D-6E8A-4147-A177-3AD203B41FA5}">
                      <a16:colId xmlns:a16="http://schemas.microsoft.com/office/drawing/2014/main" val="20002"/>
                    </a:ext>
                  </a:extLst>
                </a:gridCol>
                <a:gridCol w="930613">
                  <a:extLst>
                    <a:ext uri="{9D8B030D-6E8A-4147-A177-3AD203B41FA5}">
                      <a16:colId xmlns:a16="http://schemas.microsoft.com/office/drawing/2014/main" val="20003"/>
                    </a:ext>
                  </a:extLst>
                </a:gridCol>
                <a:gridCol w="930613">
                  <a:extLst>
                    <a:ext uri="{9D8B030D-6E8A-4147-A177-3AD203B41FA5}">
                      <a16:colId xmlns:a16="http://schemas.microsoft.com/office/drawing/2014/main" val="20004"/>
                    </a:ext>
                  </a:extLst>
                </a:gridCol>
                <a:gridCol w="930613">
                  <a:extLst>
                    <a:ext uri="{9D8B030D-6E8A-4147-A177-3AD203B41FA5}">
                      <a16:colId xmlns:a16="http://schemas.microsoft.com/office/drawing/2014/main" val="20005"/>
                    </a:ext>
                  </a:extLst>
                </a:gridCol>
                <a:gridCol w="930613">
                  <a:extLst>
                    <a:ext uri="{9D8B030D-6E8A-4147-A177-3AD203B41FA5}">
                      <a16:colId xmlns:a16="http://schemas.microsoft.com/office/drawing/2014/main" val="20006"/>
                    </a:ext>
                  </a:extLst>
                </a:gridCol>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89680">
                <a:tc>
                  <a:txBody>
                    <a:bodyPr/>
                    <a:lstStyle/>
                    <a:p>
                      <a:pPr algn="l" fontAlgn="b"/>
                      <a:r>
                        <a:rPr lang="en-US" sz="2400" b="1" u="none" strike="noStrike" dirty="0">
                          <a:effectLst/>
                        </a:rPr>
                        <a:t>Cargo/Rider 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2"/>
                  </a:ext>
                </a:extLst>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3"/>
                  </a:ext>
                </a:extLst>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4"/>
                  </a:ext>
                </a:extLst>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5"/>
                  </a:ext>
                </a:extLst>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6"/>
                  </a:ext>
                </a:extLst>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7"/>
                  </a:ext>
                </a:extLst>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8"/>
                  </a:ext>
                </a:extLst>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9"/>
                  </a:ext>
                </a:extLst>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
        <p:nvSpPr>
          <p:cNvPr id="3" name="Rectangle 2"/>
          <p:cNvSpPr/>
          <p:nvPr/>
        </p:nvSpPr>
        <p:spPr>
          <a:xfrm>
            <a:off x="4343400" y="4470042"/>
            <a:ext cx="533400"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178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416100399"/>
              </p:ext>
            </p:extLst>
          </p:nvPr>
        </p:nvGraphicFramePr>
        <p:xfrm>
          <a:off x="193344" y="1212859"/>
          <a:ext cx="8762999" cy="5194080"/>
        </p:xfrm>
        <a:graphic>
          <a:graphicData uri="http://schemas.openxmlformats.org/drawingml/2006/table">
            <a:tbl>
              <a:tblPr>
                <a:tableStyleId>{5C22544A-7EE6-4342-B048-85BDC9FD1C3A}</a:tableStyleId>
              </a:tblPr>
              <a:tblGrid>
                <a:gridCol w="3235656">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195291">
                  <a:extLst>
                    <a:ext uri="{9D8B030D-6E8A-4147-A177-3AD203B41FA5}">
                      <a16:colId xmlns:a16="http://schemas.microsoft.com/office/drawing/2014/main" val="20002"/>
                    </a:ext>
                  </a:extLst>
                </a:gridCol>
                <a:gridCol w="930613">
                  <a:extLst>
                    <a:ext uri="{9D8B030D-6E8A-4147-A177-3AD203B41FA5}">
                      <a16:colId xmlns:a16="http://schemas.microsoft.com/office/drawing/2014/main" val="20003"/>
                    </a:ext>
                  </a:extLst>
                </a:gridCol>
                <a:gridCol w="930613">
                  <a:extLst>
                    <a:ext uri="{9D8B030D-6E8A-4147-A177-3AD203B41FA5}">
                      <a16:colId xmlns:a16="http://schemas.microsoft.com/office/drawing/2014/main" val="20004"/>
                    </a:ext>
                  </a:extLst>
                </a:gridCol>
                <a:gridCol w="930613">
                  <a:extLst>
                    <a:ext uri="{9D8B030D-6E8A-4147-A177-3AD203B41FA5}">
                      <a16:colId xmlns:a16="http://schemas.microsoft.com/office/drawing/2014/main" val="20005"/>
                    </a:ext>
                  </a:extLst>
                </a:gridCol>
                <a:gridCol w="930613">
                  <a:extLst>
                    <a:ext uri="{9D8B030D-6E8A-4147-A177-3AD203B41FA5}">
                      <a16:colId xmlns:a16="http://schemas.microsoft.com/office/drawing/2014/main" val="20006"/>
                    </a:ext>
                  </a:extLst>
                </a:gridCol>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89680">
                <a:tc>
                  <a:txBody>
                    <a:bodyPr/>
                    <a:lstStyle/>
                    <a:p>
                      <a:pPr algn="l" fontAlgn="b"/>
                      <a:r>
                        <a:rPr lang="en-US" sz="2400" b="1" u="none" strike="noStrike" dirty="0">
                          <a:effectLst/>
                        </a:rPr>
                        <a:t>Cargo/Rider 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2"/>
                  </a:ext>
                </a:extLst>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3"/>
                  </a:ext>
                </a:extLst>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4"/>
                  </a:ext>
                </a:extLst>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5"/>
                  </a:ext>
                </a:extLst>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6"/>
                  </a:ext>
                </a:extLst>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7"/>
                  </a:ext>
                </a:extLst>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8"/>
                  </a:ext>
                </a:extLst>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9"/>
                  </a:ext>
                </a:extLst>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
        <p:nvSpPr>
          <p:cNvPr id="8" name="Rectangle 7"/>
          <p:cNvSpPr/>
          <p:nvPr/>
        </p:nvSpPr>
        <p:spPr>
          <a:xfrm>
            <a:off x="4343400" y="4953000"/>
            <a:ext cx="533400"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17376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99668419"/>
              </p:ext>
            </p:extLst>
          </p:nvPr>
        </p:nvGraphicFramePr>
        <p:xfrm>
          <a:off x="193344" y="1212859"/>
          <a:ext cx="8762999" cy="5194080"/>
        </p:xfrm>
        <a:graphic>
          <a:graphicData uri="http://schemas.openxmlformats.org/drawingml/2006/table">
            <a:tbl>
              <a:tblPr>
                <a:tableStyleId>{5C22544A-7EE6-4342-B048-85BDC9FD1C3A}</a:tableStyleId>
              </a:tblPr>
              <a:tblGrid>
                <a:gridCol w="3235656">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195291">
                  <a:extLst>
                    <a:ext uri="{9D8B030D-6E8A-4147-A177-3AD203B41FA5}">
                      <a16:colId xmlns:a16="http://schemas.microsoft.com/office/drawing/2014/main" val="20002"/>
                    </a:ext>
                  </a:extLst>
                </a:gridCol>
                <a:gridCol w="930613">
                  <a:extLst>
                    <a:ext uri="{9D8B030D-6E8A-4147-A177-3AD203B41FA5}">
                      <a16:colId xmlns:a16="http://schemas.microsoft.com/office/drawing/2014/main" val="20003"/>
                    </a:ext>
                  </a:extLst>
                </a:gridCol>
                <a:gridCol w="930613">
                  <a:extLst>
                    <a:ext uri="{9D8B030D-6E8A-4147-A177-3AD203B41FA5}">
                      <a16:colId xmlns:a16="http://schemas.microsoft.com/office/drawing/2014/main" val="20004"/>
                    </a:ext>
                  </a:extLst>
                </a:gridCol>
                <a:gridCol w="930613">
                  <a:extLst>
                    <a:ext uri="{9D8B030D-6E8A-4147-A177-3AD203B41FA5}">
                      <a16:colId xmlns:a16="http://schemas.microsoft.com/office/drawing/2014/main" val="20005"/>
                    </a:ext>
                  </a:extLst>
                </a:gridCol>
                <a:gridCol w="930613">
                  <a:extLst>
                    <a:ext uri="{9D8B030D-6E8A-4147-A177-3AD203B41FA5}">
                      <a16:colId xmlns:a16="http://schemas.microsoft.com/office/drawing/2014/main" val="20006"/>
                    </a:ext>
                  </a:extLst>
                </a:gridCol>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r>
                        <a:rPr lang="en-US" sz="2400" b="1" i="0" u="none" strike="noStrike" dirty="0">
                          <a:solidFill>
                            <a:srgbClr val="000000"/>
                          </a:solidFill>
                          <a:effectLst/>
                          <a:latin typeface="Calibri"/>
                        </a:rPr>
                        <a:t>End Projection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a:effectLst/>
                        </a:rPr>
                        <a:t>Low</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2400" b="1" u="none" strike="noStrike" dirty="0">
                          <a:effectLst/>
                        </a:rPr>
                        <a:t>High</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89680">
                <a:tc>
                  <a:txBody>
                    <a:bodyPr/>
                    <a:lstStyle/>
                    <a:p>
                      <a:pPr algn="l" fontAlgn="b"/>
                      <a:r>
                        <a:rPr lang="en-US" sz="2400" b="1" u="none" strike="noStrike" dirty="0">
                          <a:effectLst/>
                        </a:rPr>
                        <a:t>Cargo/Rider 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2"/>
                  </a:ext>
                </a:extLst>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3"/>
                  </a:ext>
                </a:extLst>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4"/>
                  </a:ext>
                </a:extLst>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5"/>
                  </a:ext>
                </a:extLst>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6"/>
                  </a:ext>
                </a:extLst>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7"/>
                  </a:ext>
                </a:extLst>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8"/>
                  </a:ext>
                </a:extLst>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9"/>
                  </a:ext>
                </a:extLst>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2400" b="1" u="none" strike="noStrike" dirty="0">
                          <a:effectLst/>
                        </a:rPr>
                        <a:t>3.4</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3.95</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
        <p:nvSpPr>
          <p:cNvPr id="3" name="TextBox 2"/>
          <p:cNvSpPr txBox="1"/>
          <p:nvPr/>
        </p:nvSpPr>
        <p:spPr>
          <a:xfrm>
            <a:off x="-2438400" y="609600"/>
            <a:ext cx="2362200" cy="1477328"/>
          </a:xfrm>
          <a:prstGeom prst="rect">
            <a:avLst/>
          </a:prstGeom>
          <a:noFill/>
        </p:spPr>
        <p:txBody>
          <a:bodyPr wrap="square" rtlCol="0">
            <a:spAutoFit/>
          </a:bodyPr>
          <a:lstStyle/>
          <a:p>
            <a:pPr algn="r"/>
            <a:r>
              <a:rPr lang="en-US" dirty="0"/>
              <a:t>Offering some context, as is done here with the scoring, can help to cement its meaning with your audience</a:t>
            </a:r>
          </a:p>
        </p:txBody>
      </p:sp>
    </p:spTree>
    <p:extLst>
      <p:ext uri="{BB962C8B-B14F-4D97-AF65-F5344CB8AC3E}">
        <p14:creationId xmlns:p14="http://schemas.microsoft.com/office/powerpoint/2010/main" val="262024649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790458500"/>
              </p:ext>
            </p:extLst>
          </p:nvPr>
        </p:nvGraphicFramePr>
        <p:xfrm>
          <a:off x="193344" y="1212859"/>
          <a:ext cx="8762999" cy="5541645"/>
        </p:xfrm>
        <a:graphic>
          <a:graphicData uri="http://schemas.openxmlformats.org/drawingml/2006/table">
            <a:tbl>
              <a:tblPr>
                <a:tableStyleId>{5C22544A-7EE6-4342-B048-85BDC9FD1C3A}</a:tableStyleId>
              </a:tblPr>
              <a:tblGrid>
                <a:gridCol w="3235656">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195291">
                  <a:extLst>
                    <a:ext uri="{9D8B030D-6E8A-4147-A177-3AD203B41FA5}">
                      <a16:colId xmlns:a16="http://schemas.microsoft.com/office/drawing/2014/main" val="20002"/>
                    </a:ext>
                  </a:extLst>
                </a:gridCol>
                <a:gridCol w="930613">
                  <a:extLst>
                    <a:ext uri="{9D8B030D-6E8A-4147-A177-3AD203B41FA5}">
                      <a16:colId xmlns:a16="http://schemas.microsoft.com/office/drawing/2014/main" val="20003"/>
                    </a:ext>
                  </a:extLst>
                </a:gridCol>
                <a:gridCol w="930613">
                  <a:extLst>
                    <a:ext uri="{9D8B030D-6E8A-4147-A177-3AD203B41FA5}">
                      <a16:colId xmlns:a16="http://schemas.microsoft.com/office/drawing/2014/main" val="20004"/>
                    </a:ext>
                  </a:extLst>
                </a:gridCol>
                <a:gridCol w="930613">
                  <a:extLst>
                    <a:ext uri="{9D8B030D-6E8A-4147-A177-3AD203B41FA5}">
                      <a16:colId xmlns:a16="http://schemas.microsoft.com/office/drawing/2014/main" val="20005"/>
                    </a:ext>
                  </a:extLst>
                </a:gridCol>
                <a:gridCol w="930613">
                  <a:extLst>
                    <a:ext uri="{9D8B030D-6E8A-4147-A177-3AD203B41FA5}">
                      <a16:colId xmlns:a16="http://schemas.microsoft.com/office/drawing/2014/main" val="20006"/>
                    </a:ext>
                  </a:extLst>
                </a:gridCol>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r>
                        <a:rPr lang="en-US" sz="2400" b="1" i="0" u="none" strike="noStrike" dirty="0">
                          <a:solidFill>
                            <a:srgbClr val="000000"/>
                          </a:solidFill>
                          <a:effectLst/>
                          <a:latin typeface="Calibri"/>
                        </a:rPr>
                        <a:t>End Projection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r>
                        <a:rPr lang="en-US" sz="2400" b="1" i="0" u="none" strike="noStrike" dirty="0">
                          <a:solidFill>
                            <a:srgbClr val="000000"/>
                          </a:solidFill>
                          <a:effectLst/>
                          <a:latin typeface="Calibri"/>
                        </a:rPr>
                        <a:t>Competitors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a:effectLst/>
                        </a:rPr>
                        <a:t>Low</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2400" b="1" u="none" strike="noStrike" dirty="0">
                          <a:effectLst/>
                        </a:rPr>
                        <a:t>High</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a:effectLst/>
                        </a:rPr>
                        <a:t>Top Perf.</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89680">
                <a:tc>
                  <a:txBody>
                    <a:bodyPr/>
                    <a:lstStyle/>
                    <a:p>
                      <a:pPr algn="l" fontAlgn="b"/>
                      <a:r>
                        <a:rPr lang="en-US" sz="2400" b="1" u="none" strike="noStrike" dirty="0">
                          <a:effectLst/>
                        </a:rPr>
                        <a:t>Cargo/Rider 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2"/>
                  </a:ext>
                </a:extLst>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3"/>
                  </a:ext>
                </a:extLst>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4"/>
                  </a:ext>
                </a:extLst>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5"/>
                  </a:ext>
                </a:extLst>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6"/>
                  </a:ext>
                </a:extLst>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7"/>
                  </a:ext>
                </a:extLst>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8"/>
                  </a:ext>
                </a:extLst>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9"/>
                  </a:ext>
                </a:extLst>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2400" b="1" u="none" strike="noStrike" dirty="0">
                          <a:effectLst/>
                        </a:rPr>
                        <a:t>3.4</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3.95</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2.75</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223424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959819871"/>
              </p:ext>
            </p:extLst>
          </p:nvPr>
        </p:nvGraphicFramePr>
        <p:xfrm>
          <a:off x="193344" y="1212859"/>
          <a:ext cx="8762999" cy="5541645"/>
        </p:xfrm>
        <a:graphic>
          <a:graphicData uri="http://schemas.openxmlformats.org/drawingml/2006/table">
            <a:tbl>
              <a:tblPr>
                <a:tableStyleId>{5C22544A-7EE6-4342-B048-85BDC9FD1C3A}</a:tableStyleId>
              </a:tblPr>
              <a:tblGrid>
                <a:gridCol w="3235656">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195291">
                  <a:extLst>
                    <a:ext uri="{9D8B030D-6E8A-4147-A177-3AD203B41FA5}">
                      <a16:colId xmlns:a16="http://schemas.microsoft.com/office/drawing/2014/main" val="20002"/>
                    </a:ext>
                  </a:extLst>
                </a:gridCol>
                <a:gridCol w="930613">
                  <a:extLst>
                    <a:ext uri="{9D8B030D-6E8A-4147-A177-3AD203B41FA5}">
                      <a16:colId xmlns:a16="http://schemas.microsoft.com/office/drawing/2014/main" val="20003"/>
                    </a:ext>
                  </a:extLst>
                </a:gridCol>
                <a:gridCol w="930613">
                  <a:extLst>
                    <a:ext uri="{9D8B030D-6E8A-4147-A177-3AD203B41FA5}">
                      <a16:colId xmlns:a16="http://schemas.microsoft.com/office/drawing/2014/main" val="20004"/>
                    </a:ext>
                  </a:extLst>
                </a:gridCol>
                <a:gridCol w="930613">
                  <a:extLst>
                    <a:ext uri="{9D8B030D-6E8A-4147-A177-3AD203B41FA5}">
                      <a16:colId xmlns:a16="http://schemas.microsoft.com/office/drawing/2014/main" val="20005"/>
                    </a:ext>
                  </a:extLst>
                </a:gridCol>
                <a:gridCol w="930613">
                  <a:extLst>
                    <a:ext uri="{9D8B030D-6E8A-4147-A177-3AD203B41FA5}">
                      <a16:colId xmlns:a16="http://schemas.microsoft.com/office/drawing/2014/main" val="20006"/>
                    </a:ext>
                  </a:extLst>
                </a:gridCol>
              </a:tblGrid>
              <a:tr h="39348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rowSpan="2">
                  <a:txBody>
                    <a:bodyPr/>
                    <a:lstStyle/>
                    <a:p>
                      <a:pPr algn="l" fontAlgn="b"/>
                      <a:r>
                        <a:rPr lang="en-US" sz="2400" b="1" u="none" strike="noStrike" dirty="0">
                          <a:effectLst/>
                        </a:rPr>
                        <a:t>Current Estimate</a:t>
                      </a:r>
                      <a:endParaRPr lang="en-US" sz="24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l" fontAlgn="b"/>
                      <a:r>
                        <a:rPr lang="en-US" sz="2400" b="1" i="0" u="none" strike="noStrike" dirty="0">
                          <a:solidFill>
                            <a:srgbClr val="000000"/>
                          </a:solidFill>
                          <a:effectLst/>
                          <a:latin typeface="Calibri"/>
                        </a:rPr>
                        <a:t>End Projection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tc gridSpan="2">
                  <a:txBody>
                    <a:bodyPr/>
                    <a:lstStyle/>
                    <a:p>
                      <a:pPr algn="ctr" fontAlgn="b"/>
                      <a:r>
                        <a:rPr lang="en-US" sz="2400" b="1" i="0" u="none" strike="noStrike" dirty="0">
                          <a:solidFill>
                            <a:srgbClr val="000000"/>
                          </a:solidFill>
                          <a:effectLst/>
                          <a:latin typeface="Calibri"/>
                        </a:rPr>
                        <a:t>Competitors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l" fontAlgn="b"/>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93480">
                <a:tc>
                  <a:txBody>
                    <a:bodyPr/>
                    <a:lstStyle/>
                    <a:p>
                      <a:pPr algn="l" fontAlgn="b"/>
                      <a:endParaRPr lang="en-US" sz="2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l" fontAlgn="b"/>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a:effectLst/>
                        </a:rPr>
                        <a:t>Low</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2400" b="1" u="none" strike="noStrike" dirty="0">
                          <a:effectLst/>
                        </a:rPr>
                        <a:t>High</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US" sz="2400" b="1" u="none" strike="noStrike" dirty="0">
                          <a:effectLst/>
                        </a:rPr>
                        <a:t>Top Perf.</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2400" b="1" u="none" strike="noStrike" dirty="0">
                          <a:effectLst/>
                        </a:rPr>
                        <a:t>Cost Eff.</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89680">
                <a:tc>
                  <a:txBody>
                    <a:bodyPr/>
                    <a:lstStyle/>
                    <a:p>
                      <a:pPr algn="l" fontAlgn="b"/>
                      <a:r>
                        <a:rPr lang="en-US" sz="2400" b="1" u="none" strike="noStrike" dirty="0">
                          <a:effectLst/>
                        </a:rPr>
                        <a:t>Cargo/Rider Weight Limit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1</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2"/>
                  </a:ext>
                </a:extLst>
              </a:tr>
              <a:tr h="489680">
                <a:tc>
                  <a:txBody>
                    <a:bodyPr/>
                    <a:lstStyle/>
                    <a:p>
                      <a:pPr algn="l" fontAlgn="b"/>
                      <a:r>
                        <a:rPr lang="en-US" sz="2400" b="1" u="none" strike="noStrike" dirty="0">
                          <a:effectLst/>
                        </a:rPr>
                        <a:t>Peak Output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3"/>
                  </a:ext>
                </a:extLst>
              </a:tr>
              <a:tr h="489680">
                <a:tc>
                  <a:txBody>
                    <a:bodyPr/>
                    <a:lstStyle/>
                    <a:p>
                      <a:pPr algn="l" fontAlgn="b"/>
                      <a:r>
                        <a:rPr lang="en-US" sz="2400" b="1" u="none" strike="noStrike" dirty="0">
                          <a:effectLst/>
                        </a:rPr>
                        <a:t>Vehicle Weight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4"/>
                  </a:ext>
                </a:extLst>
              </a:tr>
              <a:tr h="489680">
                <a:tc>
                  <a:txBody>
                    <a:bodyPr/>
                    <a:lstStyle/>
                    <a:p>
                      <a:pPr algn="l" fontAlgn="b"/>
                      <a:r>
                        <a:rPr lang="en-US" sz="2400" b="1" u="none" strike="noStrike" dirty="0">
                          <a:effectLst/>
                        </a:rPr>
                        <a:t>Duration / Range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5"/>
                  </a:ext>
                </a:extLst>
              </a:tr>
              <a:tr h="489680">
                <a:tc>
                  <a:txBody>
                    <a:bodyPr/>
                    <a:lstStyle/>
                    <a:p>
                      <a:pPr algn="l" fontAlgn="b"/>
                      <a:r>
                        <a:rPr lang="en-US" sz="2400" b="1" u="none" strike="noStrike" dirty="0">
                          <a:effectLst/>
                        </a:rPr>
                        <a:t>User Effort / Efficiency</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b="0" i="0" u="none" strike="noStrike" dirty="0">
                          <a:solidFill>
                            <a:schemeClr val="dk1"/>
                          </a:solidFill>
                          <a:effectLst/>
                          <a:latin typeface="+mn-lt"/>
                        </a:rPr>
                        <a:t>1</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6"/>
                  </a:ext>
                </a:extLst>
              </a:tr>
              <a:tr h="489680">
                <a:tc>
                  <a:txBody>
                    <a:bodyPr/>
                    <a:lstStyle/>
                    <a:p>
                      <a:pPr algn="l" fontAlgn="b"/>
                      <a:r>
                        <a:rPr lang="en-US" sz="2400" b="1" u="none" strike="noStrike" dirty="0">
                          <a:effectLst/>
                        </a:rPr>
                        <a:t>Environmental Impact </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7"/>
                  </a:ext>
                </a:extLst>
              </a:tr>
              <a:tr h="489680">
                <a:tc>
                  <a:txBody>
                    <a:bodyPr/>
                    <a:lstStyle/>
                    <a:p>
                      <a:pPr algn="l" fontAlgn="b"/>
                      <a:r>
                        <a:rPr lang="en-US" sz="2400" b="1" u="none" strike="noStrike" dirty="0">
                          <a:effectLst/>
                        </a:rPr>
                        <a:t>Reliability / Maintenance</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8"/>
                  </a:ext>
                </a:extLst>
              </a:tr>
              <a:tr h="489680">
                <a:tc>
                  <a:txBody>
                    <a:bodyPr/>
                    <a:lstStyle/>
                    <a:p>
                      <a:pPr algn="l" fontAlgn="b"/>
                      <a:r>
                        <a:rPr lang="en-US" sz="2400" b="1" u="none" strike="noStrike" dirty="0">
                          <a:effectLst/>
                        </a:rPr>
                        <a:t>Cost</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30%</a:t>
                      </a:r>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92D050"/>
                    </a:solidFill>
                  </a:tcPr>
                </a:tc>
                <a:tc>
                  <a:txBody>
                    <a:bodyPr/>
                    <a:lstStyle/>
                    <a:p>
                      <a:pPr algn="ctr" fontAlgn="b"/>
                      <a:r>
                        <a:rPr lang="en-US" sz="2400" u="none" strike="noStrike" dirty="0">
                          <a:effectLst/>
                        </a:rPr>
                        <a:t>0</a:t>
                      </a:r>
                      <a:endParaRPr lang="en-US" sz="2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solidFill>
                      <a:srgbClr val="FFC000"/>
                    </a:solidFill>
                  </a:tcPr>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solidFill>
                      <a:srgbClr val="FFC000"/>
                    </a:solidFill>
                  </a:tcPr>
                </a:tc>
                <a:extLst>
                  <a:ext uri="{0D108BD9-81ED-4DB2-BD59-A6C34878D82A}">
                    <a16:rowId xmlns:a16="http://schemas.microsoft.com/office/drawing/2014/main" val="10009"/>
                  </a:ext>
                </a:extLst>
              </a:tr>
              <a:tr h="489680">
                <a:tc>
                  <a:txBody>
                    <a:bodyPr/>
                    <a:lstStyle/>
                    <a:p>
                      <a:pPr algn="l" fontAlgn="b"/>
                      <a:endParaRPr lang="en-US" sz="2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endParaRPr lang="en-US" sz="2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400" b="1" u="none" strike="noStrike" dirty="0">
                          <a:effectLst/>
                        </a:rPr>
                        <a:t>2.7</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2400" b="1" u="none" strike="noStrike" dirty="0">
                          <a:effectLst/>
                        </a:rPr>
                        <a:t>3.4</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3.95</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b="1" u="none" strike="noStrike" dirty="0">
                          <a:effectLst/>
                        </a:rPr>
                        <a:t>2.75</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2400" b="1" u="none" strike="noStrike" dirty="0">
                          <a:effectLst/>
                        </a:rPr>
                        <a:t>2.25</a:t>
                      </a:r>
                      <a:endParaRPr lang="en-US" sz="2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
        <p:nvSpPr>
          <p:cNvPr id="3" name="TextBox 2"/>
          <p:cNvSpPr txBox="1"/>
          <p:nvPr/>
        </p:nvSpPr>
        <p:spPr>
          <a:xfrm>
            <a:off x="-2590799" y="1676400"/>
            <a:ext cx="2362200" cy="1754326"/>
          </a:xfrm>
          <a:prstGeom prst="rect">
            <a:avLst/>
          </a:prstGeom>
          <a:noFill/>
        </p:spPr>
        <p:txBody>
          <a:bodyPr wrap="square" rtlCol="0">
            <a:spAutoFit/>
          </a:bodyPr>
          <a:lstStyle/>
          <a:p>
            <a:pPr algn="r"/>
            <a:r>
              <a:rPr lang="en-US" dirty="0"/>
              <a:t>For some projects, competitor analysis/comparisons can be very important, particularly when presenting to a client. </a:t>
            </a:r>
          </a:p>
        </p:txBody>
      </p:sp>
      <p:sp>
        <p:nvSpPr>
          <p:cNvPr id="8" name="TextBox 7"/>
          <p:cNvSpPr txBox="1"/>
          <p:nvPr/>
        </p:nvSpPr>
        <p:spPr>
          <a:xfrm>
            <a:off x="-2514600" y="3579674"/>
            <a:ext cx="2362200" cy="4801314"/>
          </a:xfrm>
          <a:prstGeom prst="rect">
            <a:avLst/>
          </a:prstGeom>
          <a:noFill/>
        </p:spPr>
        <p:txBody>
          <a:bodyPr wrap="square" rtlCol="0">
            <a:spAutoFit/>
          </a:bodyPr>
          <a:lstStyle/>
          <a:p>
            <a:pPr algn="r"/>
            <a:r>
              <a:rPr lang="en-US" dirty="0"/>
              <a:t>It’s hard to argue against the value of a proposed system when the same objective performance metrics show at least some advantages (maybe not even overall) over competitors . This is especially effective if you’ve taken the time to help your audience understand and trust the performance metrics as a good measure of the </a:t>
            </a:r>
            <a:r>
              <a:rPr lang="en-US"/>
              <a:t>overall challenge’s needs. </a:t>
            </a:r>
            <a:endParaRPr lang="en-US" dirty="0"/>
          </a:p>
        </p:txBody>
      </p:sp>
    </p:spTree>
    <p:extLst>
      <p:ext uri="{BB962C8B-B14F-4D97-AF65-F5344CB8AC3E}">
        <p14:creationId xmlns:p14="http://schemas.microsoft.com/office/powerpoint/2010/main" val="42038819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0200" cy="923330"/>
          </a:xfrm>
          <a:prstGeom prst="rect">
            <a:avLst/>
          </a:prstGeom>
          <a:noFill/>
        </p:spPr>
        <p:txBody>
          <a:bodyPr wrap="square" rtlCol="0">
            <a:spAutoFit/>
          </a:bodyPr>
          <a:lstStyle/>
          <a:p>
            <a:pPr algn="ctr"/>
            <a:r>
              <a:rPr lang="en-US" sz="5400" dirty="0">
                <a:latin typeface="Harlow Solid Italic" panose="04030604020F02020D02" pitchFamily="82" charset="0"/>
              </a:rPr>
              <a:t>Team Synergy Bike</a:t>
            </a:r>
          </a:p>
        </p:txBody>
      </p:sp>
      <p:sp>
        <p:nvSpPr>
          <p:cNvPr id="3" name="AutoShape 3"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ight Arrow 60"/>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4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0" y="1828800"/>
            <a:ext cx="9144000" cy="1200329"/>
          </a:xfrm>
          <a:prstGeom prst="rect">
            <a:avLst/>
          </a:prstGeom>
          <a:noFill/>
        </p:spPr>
        <p:txBody>
          <a:bodyPr wrap="square" rtlCol="0">
            <a:spAutoFit/>
          </a:bodyPr>
          <a:lstStyle/>
          <a:p>
            <a:pPr algn="ctr"/>
            <a:r>
              <a:rPr lang="en-US" sz="2400" i="1" dirty="0"/>
              <a:t>Being able to communicate your ideas as a designer is a crucial skill to develop. After all, what good is the best idea in the world if you can’t tell anyone about it or help them to understand why it is so great.</a:t>
            </a:r>
          </a:p>
        </p:txBody>
      </p:sp>
      <p:sp>
        <p:nvSpPr>
          <p:cNvPr id="6" name="TextBox 5"/>
          <p:cNvSpPr txBox="1"/>
          <p:nvPr/>
        </p:nvSpPr>
        <p:spPr>
          <a:xfrm>
            <a:off x="12700" y="304800"/>
            <a:ext cx="9131300" cy="1261884"/>
          </a:xfrm>
          <a:prstGeom prst="rect">
            <a:avLst/>
          </a:prstGeom>
          <a:noFill/>
        </p:spPr>
        <p:txBody>
          <a:bodyPr wrap="square" rtlCol="0">
            <a:spAutoFit/>
          </a:bodyPr>
          <a:lstStyle/>
          <a:p>
            <a:pPr algn="ctr"/>
            <a:r>
              <a:rPr lang="en-US" sz="4400" b="1" dirty="0"/>
              <a:t>Sample Mid-Review Presentation</a:t>
            </a:r>
          </a:p>
          <a:p>
            <a:pPr algn="ctr"/>
            <a:r>
              <a:rPr lang="en-US" sz="3200" b="1" dirty="0"/>
              <a:t>(</a:t>
            </a:r>
            <a:r>
              <a:rPr lang="en-US" sz="3200" dirty="0">
                <a:effectLst>
                  <a:outerShdw blurRad="38100" dist="38100" dir="2700000" algn="tl">
                    <a:srgbClr val="000000">
                      <a:alpha val="43137"/>
                    </a:srgbClr>
                  </a:outerShdw>
                </a:effectLst>
              </a:rPr>
              <a:t>Long 1 Hour </a:t>
            </a:r>
            <a:r>
              <a:rPr lang="en-US" sz="3200" b="1" dirty="0"/>
              <a:t>Version)</a:t>
            </a:r>
          </a:p>
        </p:txBody>
      </p:sp>
      <p:sp>
        <p:nvSpPr>
          <p:cNvPr id="27" name="TextBox 26"/>
          <p:cNvSpPr txBox="1"/>
          <p:nvPr/>
        </p:nvSpPr>
        <p:spPr>
          <a:xfrm>
            <a:off x="12700" y="3265944"/>
            <a:ext cx="9144000" cy="2677656"/>
          </a:xfrm>
          <a:prstGeom prst="rect">
            <a:avLst/>
          </a:prstGeom>
          <a:solidFill>
            <a:schemeClr val="accent1">
              <a:lumMod val="20000"/>
              <a:lumOff val="80000"/>
            </a:schemeClr>
          </a:solidFill>
        </p:spPr>
        <p:txBody>
          <a:bodyPr wrap="square" rtlCol="0">
            <a:spAutoFit/>
          </a:bodyPr>
          <a:lstStyle/>
          <a:p>
            <a:r>
              <a:rPr lang="en-US" sz="2400" dirty="0"/>
              <a:t>This sample presentation focuses on the kinds of topics that should be addressed in a 1 hour minute professional mid-project review (with time available for questions).  </a:t>
            </a:r>
            <a:br>
              <a:rPr lang="en-US" sz="2400" dirty="0"/>
            </a:br>
            <a:endParaRPr lang="en-US" sz="2400" dirty="0"/>
          </a:p>
          <a:p>
            <a:r>
              <a:rPr lang="en-US" sz="2400" dirty="0"/>
              <a:t>There is a 10 minute version as well but it is recommended that even if you’ve reviewed the 10 minute one before, be sure to check out the 10 minute version after reviewing this one to learn how to trim. </a:t>
            </a:r>
          </a:p>
        </p:txBody>
      </p:sp>
      <p:sp>
        <p:nvSpPr>
          <p:cNvPr id="7" name="TextBox 6"/>
          <p:cNvSpPr txBox="1"/>
          <p:nvPr/>
        </p:nvSpPr>
        <p:spPr>
          <a:xfrm>
            <a:off x="0" y="6103203"/>
            <a:ext cx="9144000" cy="830997"/>
          </a:xfrm>
          <a:prstGeom prst="rect">
            <a:avLst/>
          </a:prstGeom>
          <a:noFill/>
        </p:spPr>
        <p:txBody>
          <a:bodyPr wrap="square" rtlCol="0">
            <a:spAutoFit/>
          </a:bodyPr>
          <a:lstStyle/>
          <a:p>
            <a:pPr algn="ctr"/>
            <a:r>
              <a:rPr lang="en-US" sz="2400" i="1" dirty="0">
                <a:solidFill>
                  <a:srgbClr val="FF0000"/>
                </a:solidFill>
              </a:rPr>
              <a:t>The presentation may seem long but is really far fewer slides broken into many pieces so that it will look and read well on all computers.</a:t>
            </a:r>
          </a:p>
        </p:txBody>
      </p:sp>
    </p:spTree>
    <p:extLst>
      <p:ext uri="{BB962C8B-B14F-4D97-AF65-F5344CB8AC3E}">
        <p14:creationId xmlns:p14="http://schemas.microsoft.com/office/powerpoint/2010/main" val="207684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a:p>
            <a:pPr marL="285750" indent="-285750">
              <a:buFont typeface="Arial" panose="020B0604020202020204" pitchFamily="34" charset="0"/>
              <a:buChar char="•"/>
            </a:pPr>
            <a:r>
              <a:rPr lang="en-US" sz="2400" dirty="0"/>
              <a:t>Safe</a:t>
            </a:r>
          </a:p>
          <a:p>
            <a:pPr marL="285750" indent="-285750">
              <a:buFont typeface="Arial" panose="020B0604020202020204" pitchFamily="34" charset="0"/>
              <a:buChar char="•"/>
            </a:pPr>
            <a:r>
              <a:rPr lang="en-US" sz="2400" dirty="0"/>
              <a:t>Able to Handle Weather Conditions</a:t>
            </a:r>
          </a:p>
          <a:p>
            <a:pPr marL="285750" indent="-285750">
              <a:buFont typeface="Arial" panose="020B0604020202020204" pitchFamily="34" charset="0"/>
              <a:buChar char="•"/>
            </a:pPr>
            <a:r>
              <a:rPr lang="en-US" sz="2400" dirty="0"/>
              <a:t>Able to carry “cargo”</a:t>
            </a:r>
          </a:p>
          <a:p>
            <a:pPr marL="285750" indent="-285750">
              <a:buFont typeface="Arial" panose="020B0604020202020204" pitchFamily="34" charset="0"/>
              <a:buChar char="•"/>
            </a:pPr>
            <a:r>
              <a:rPr lang="en-US" sz="2400" dirty="0"/>
              <a:t>Low Effort</a:t>
            </a:r>
          </a:p>
          <a:p>
            <a:pPr marL="285750" indent="-285750">
              <a:buFont typeface="Arial" panose="020B0604020202020204" pitchFamily="34" charset="0"/>
              <a:buChar char="•"/>
            </a:pPr>
            <a:r>
              <a:rPr lang="en-US" sz="2400" dirty="0"/>
              <a:t>Preferably Cheap</a:t>
            </a:r>
          </a:p>
          <a:p>
            <a:pPr marL="285750" indent="-285750">
              <a:buFont typeface="Arial" panose="020B0604020202020204" pitchFamily="34" charset="0"/>
              <a:buChar char="•"/>
            </a:pPr>
            <a:r>
              <a:rPr lang="en-US" sz="2400" dirty="0"/>
              <a:t>Comfortable</a:t>
            </a:r>
          </a:p>
          <a:p>
            <a:pPr marL="285750" indent="-285750">
              <a:buFont typeface="Arial" panose="020B0604020202020204" pitchFamily="34" charset="0"/>
              <a:buChar char="•"/>
            </a:pPr>
            <a:r>
              <a:rPr lang="en-US" sz="2400" dirty="0"/>
              <a:t>Easy to park</a:t>
            </a:r>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93196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0200" cy="923330"/>
          </a:xfrm>
          <a:prstGeom prst="rect">
            <a:avLst/>
          </a:prstGeom>
          <a:noFill/>
        </p:spPr>
        <p:txBody>
          <a:bodyPr wrap="square" rtlCol="0">
            <a:spAutoFit/>
          </a:bodyPr>
          <a:lstStyle/>
          <a:p>
            <a:pPr algn="ctr"/>
            <a:r>
              <a:rPr lang="en-US" sz="5400" dirty="0">
                <a:latin typeface="Harlow Solid Italic" panose="04030604020F02020D02" pitchFamily="82" charset="0"/>
              </a:rPr>
              <a:t>Team Synergy Bike</a:t>
            </a:r>
          </a:p>
        </p:txBody>
      </p:sp>
      <p:sp>
        <p:nvSpPr>
          <p:cNvPr id="3" name="AutoShape 3"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142215" y="1378803"/>
            <a:ext cx="4979953" cy="830997"/>
          </a:xfrm>
          <a:prstGeom prst="rect">
            <a:avLst/>
          </a:prstGeom>
          <a:noFill/>
        </p:spPr>
        <p:txBody>
          <a:bodyPr wrap="none" rtlCol="0">
            <a:spAutoFit/>
          </a:bodyPr>
          <a:lstStyle/>
          <a:p>
            <a:r>
              <a:rPr lang="en-US" sz="2400" dirty="0"/>
              <a:t>Potential Users = 48% of Commuters</a:t>
            </a:r>
          </a:p>
          <a:p>
            <a:r>
              <a:rPr lang="en-US" sz="2400" dirty="0"/>
              <a:t>	                  5% </a:t>
            </a:r>
            <a:r>
              <a:rPr lang="en-US" sz="2400" dirty="0">
                <a:sym typeface="Wingdings" panose="05000000000000000000" pitchFamily="2" charset="2"/>
              </a:rPr>
              <a:t></a:t>
            </a:r>
            <a:r>
              <a:rPr lang="en-US" sz="2400" dirty="0"/>
              <a:t> 6 million / day</a:t>
            </a:r>
          </a:p>
        </p:txBody>
      </p:sp>
      <p:sp>
        <p:nvSpPr>
          <p:cNvPr id="61" name="Right Arrow 60"/>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5" descr="C:\Users\drs44\AppData\Local\Microsoft\Windows\Temporary Internet Files\Content.IE5\A729P5YY\MP90042762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1143000"/>
            <a:ext cx="1122901" cy="1122901"/>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3162300" y="1028700"/>
            <a:ext cx="3137718" cy="461665"/>
          </a:xfrm>
          <a:prstGeom prst="rect">
            <a:avLst/>
          </a:prstGeom>
          <a:noFill/>
        </p:spPr>
        <p:txBody>
          <a:bodyPr wrap="none" rtlCol="0">
            <a:spAutoFit/>
          </a:bodyPr>
          <a:lstStyle/>
          <a:p>
            <a:r>
              <a:rPr lang="en-US" sz="2400" u="sng" dirty="0"/>
              <a:t>Challenge Identification</a:t>
            </a:r>
          </a:p>
        </p:txBody>
      </p:sp>
      <p:pic>
        <p:nvPicPr>
          <p:cNvPr id="71" name="Picture 24" descr="C:\Users\drs44\AppData\Local\Microsoft\Windows\Temporary Internet Files\Content.IE5\5VRCQ4B3\MC9004378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59725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0200" cy="923330"/>
          </a:xfrm>
          <a:prstGeom prst="rect">
            <a:avLst/>
          </a:prstGeom>
          <a:noFill/>
        </p:spPr>
        <p:txBody>
          <a:bodyPr wrap="square" rtlCol="0">
            <a:spAutoFit/>
          </a:bodyPr>
          <a:lstStyle/>
          <a:p>
            <a:pPr algn="ctr"/>
            <a:r>
              <a:rPr lang="en-US" sz="5400" dirty="0">
                <a:latin typeface="Harlow Solid Italic" panose="04030604020F02020D02" pitchFamily="82" charset="0"/>
              </a:rPr>
              <a:t>Team Synergy Bike</a:t>
            </a:r>
          </a:p>
        </p:txBody>
      </p:sp>
      <p:sp>
        <p:nvSpPr>
          <p:cNvPr id="3" name="AutoShape 3"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142215" y="1378803"/>
            <a:ext cx="4979953" cy="830997"/>
          </a:xfrm>
          <a:prstGeom prst="rect">
            <a:avLst/>
          </a:prstGeom>
          <a:noFill/>
        </p:spPr>
        <p:txBody>
          <a:bodyPr wrap="none" rtlCol="0">
            <a:spAutoFit/>
          </a:bodyPr>
          <a:lstStyle/>
          <a:p>
            <a:r>
              <a:rPr lang="en-US" sz="2400" dirty="0"/>
              <a:t>Potential Users = 48% of Commuters</a:t>
            </a:r>
          </a:p>
          <a:p>
            <a:r>
              <a:rPr lang="en-US" sz="2400" dirty="0"/>
              <a:t>	                  5% </a:t>
            </a:r>
            <a:r>
              <a:rPr lang="en-US" sz="2400" dirty="0">
                <a:sym typeface="Wingdings" panose="05000000000000000000" pitchFamily="2" charset="2"/>
              </a:rPr>
              <a:t></a:t>
            </a:r>
            <a:r>
              <a:rPr lang="en-US" sz="2400" dirty="0"/>
              <a:t> 6 million / day</a:t>
            </a:r>
          </a:p>
        </p:txBody>
      </p:sp>
      <p:sp>
        <p:nvSpPr>
          <p:cNvPr id="10" name="TextBox 9"/>
          <p:cNvSpPr txBox="1"/>
          <p:nvPr/>
        </p:nvSpPr>
        <p:spPr>
          <a:xfrm>
            <a:off x="5003800" y="3086953"/>
            <a:ext cx="2954655" cy="461665"/>
          </a:xfrm>
          <a:prstGeom prst="rect">
            <a:avLst/>
          </a:prstGeom>
          <a:noFill/>
        </p:spPr>
        <p:txBody>
          <a:bodyPr wrap="none" rtlCol="0">
            <a:spAutoFit/>
          </a:bodyPr>
          <a:lstStyle/>
          <a:p>
            <a:r>
              <a:rPr lang="en-US" sz="2400" dirty="0"/>
              <a:t>Competitors:		</a:t>
            </a:r>
          </a:p>
        </p:txBody>
      </p:sp>
      <p:sp>
        <p:nvSpPr>
          <p:cNvPr id="11" name="TextBox 10"/>
          <p:cNvSpPr txBox="1"/>
          <p:nvPr/>
        </p:nvSpPr>
        <p:spPr>
          <a:xfrm>
            <a:off x="3736273" y="2705953"/>
            <a:ext cx="3877985" cy="461665"/>
          </a:xfrm>
          <a:prstGeom prst="rect">
            <a:avLst/>
          </a:prstGeom>
          <a:noFill/>
        </p:spPr>
        <p:txBody>
          <a:bodyPr wrap="none" rtlCol="0">
            <a:spAutoFit/>
          </a:bodyPr>
          <a:lstStyle/>
          <a:p>
            <a:r>
              <a:rPr lang="en-US" sz="2400" dirty="0"/>
              <a:t>Projected Synergy Bike: 	</a:t>
            </a:r>
          </a:p>
        </p:txBody>
      </p:sp>
      <p:sp>
        <p:nvSpPr>
          <p:cNvPr id="61" name="Right Arrow 60"/>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5" descr="C:\Users\drs44\AppData\Local\Microsoft\Windows\Temporary Internet Files\Content.IE5\A729P5YY\MP90042762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1143000"/>
            <a:ext cx="1122901" cy="112290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025" r="1436" b="37419"/>
          <a:stretch/>
        </p:blipFill>
        <p:spPr bwMode="auto">
          <a:xfrm flipH="1">
            <a:off x="457199" y="2311400"/>
            <a:ext cx="2034323" cy="14097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732934" y="3119735"/>
            <a:ext cx="1572866" cy="461665"/>
          </a:xfrm>
          <a:prstGeom prst="rect">
            <a:avLst/>
          </a:prstGeom>
        </p:spPr>
        <p:txBody>
          <a:bodyPr wrap="none">
            <a:spAutoFit/>
          </a:bodyPr>
          <a:lstStyle/>
          <a:p>
            <a:r>
              <a:rPr lang="en-US" sz="2400" b="1" dirty="0"/>
              <a:t> 2.35 - 2.75</a:t>
            </a:r>
          </a:p>
        </p:txBody>
      </p:sp>
      <p:sp>
        <p:nvSpPr>
          <p:cNvPr id="67" name="Rectangle 66"/>
          <p:cNvSpPr/>
          <p:nvPr/>
        </p:nvSpPr>
        <p:spPr>
          <a:xfrm>
            <a:off x="6781800" y="2752119"/>
            <a:ext cx="1503938" cy="461665"/>
          </a:xfrm>
          <a:prstGeom prst="rect">
            <a:avLst/>
          </a:prstGeom>
        </p:spPr>
        <p:txBody>
          <a:bodyPr wrap="none">
            <a:spAutoFit/>
          </a:bodyPr>
          <a:lstStyle/>
          <a:p>
            <a:r>
              <a:rPr lang="en-US" sz="2400" b="1" dirty="0"/>
              <a:t>3.40 - 3.95</a:t>
            </a:r>
          </a:p>
        </p:txBody>
      </p:sp>
      <p:sp>
        <p:nvSpPr>
          <p:cNvPr id="68" name="TextBox 67"/>
          <p:cNvSpPr txBox="1"/>
          <p:nvPr/>
        </p:nvSpPr>
        <p:spPr>
          <a:xfrm>
            <a:off x="3733800" y="2357735"/>
            <a:ext cx="3561424" cy="461665"/>
          </a:xfrm>
          <a:prstGeom prst="rect">
            <a:avLst/>
          </a:prstGeom>
          <a:noFill/>
        </p:spPr>
        <p:txBody>
          <a:bodyPr wrap="none" rtlCol="0">
            <a:spAutoFit/>
          </a:bodyPr>
          <a:lstStyle/>
          <a:p>
            <a:r>
              <a:rPr lang="en-US" sz="2400" u="sng" dirty="0"/>
              <a:t>Performance Improvement</a:t>
            </a:r>
          </a:p>
        </p:txBody>
      </p:sp>
      <p:sp>
        <p:nvSpPr>
          <p:cNvPr id="70" name="TextBox 69"/>
          <p:cNvSpPr txBox="1"/>
          <p:nvPr/>
        </p:nvSpPr>
        <p:spPr>
          <a:xfrm>
            <a:off x="3162300" y="1028700"/>
            <a:ext cx="3137718" cy="461665"/>
          </a:xfrm>
          <a:prstGeom prst="rect">
            <a:avLst/>
          </a:prstGeom>
          <a:noFill/>
        </p:spPr>
        <p:txBody>
          <a:bodyPr wrap="none" rtlCol="0">
            <a:spAutoFit/>
          </a:bodyPr>
          <a:lstStyle/>
          <a:p>
            <a:r>
              <a:rPr lang="en-US" sz="2400" u="sng" dirty="0"/>
              <a:t>Challenge Identification</a:t>
            </a:r>
          </a:p>
        </p:txBody>
      </p:sp>
      <p:pic>
        <p:nvPicPr>
          <p:cNvPr id="71" name="Picture 24" descr="C:\Users\drs44\AppData\Local\Microsoft\Windows\Temporary Internet Files\Content.IE5\5VRCQ4B3\MC9004378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7921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0200" cy="923330"/>
          </a:xfrm>
          <a:prstGeom prst="rect">
            <a:avLst/>
          </a:prstGeom>
          <a:noFill/>
        </p:spPr>
        <p:txBody>
          <a:bodyPr wrap="square" rtlCol="0">
            <a:spAutoFit/>
          </a:bodyPr>
          <a:lstStyle/>
          <a:p>
            <a:pPr algn="ctr"/>
            <a:r>
              <a:rPr lang="en-US" sz="5400" dirty="0">
                <a:latin typeface="Harlow Solid Italic" panose="04030604020F02020D02" pitchFamily="82" charset="0"/>
              </a:rPr>
              <a:t>Team Synergy Bike</a:t>
            </a:r>
          </a:p>
        </p:txBody>
      </p:sp>
      <p:sp>
        <p:nvSpPr>
          <p:cNvPr id="3" name="AutoShape 3"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142215" y="1378803"/>
            <a:ext cx="4979953" cy="830997"/>
          </a:xfrm>
          <a:prstGeom prst="rect">
            <a:avLst/>
          </a:prstGeom>
          <a:noFill/>
        </p:spPr>
        <p:txBody>
          <a:bodyPr wrap="none" rtlCol="0">
            <a:spAutoFit/>
          </a:bodyPr>
          <a:lstStyle/>
          <a:p>
            <a:r>
              <a:rPr lang="en-US" sz="2400" dirty="0"/>
              <a:t>Potential Users = 48% of Commuters</a:t>
            </a:r>
          </a:p>
          <a:p>
            <a:r>
              <a:rPr lang="en-US" sz="2400" dirty="0"/>
              <a:t>	                  5% </a:t>
            </a:r>
            <a:r>
              <a:rPr lang="en-US" sz="2400" dirty="0">
                <a:sym typeface="Wingdings" panose="05000000000000000000" pitchFamily="2" charset="2"/>
              </a:rPr>
              <a:t></a:t>
            </a:r>
            <a:r>
              <a:rPr lang="en-US" sz="2400" dirty="0"/>
              <a:t> 6 million / day</a:t>
            </a:r>
          </a:p>
        </p:txBody>
      </p:sp>
      <p:sp>
        <p:nvSpPr>
          <p:cNvPr id="10" name="TextBox 9"/>
          <p:cNvSpPr txBox="1"/>
          <p:nvPr/>
        </p:nvSpPr>
        <p:spPr>
          <a:xfrm>
            <a:off x="5003800" y="3086953"/>
            <a:ext cx="2954655" cy="461665"/>
          </a:xfrm>
          <a:prstGeom prst="rect">
            <a:avLst/>
          </a:prstGeom>
          <a:noFill/>
        </p:spPr>
        <p:txBody>
          <a:bodyPr wrap="none" rtlCol="0">
            <a:spAutoFit/>
          </a:bodyPr>
          <a:lstStyle/>
          <a:p>
            <a:r>
              <a:rPr lang="en-US" sz="2400" dirty="0"/>
              <a:t>Competitors:		</a:t>
            </a:r>
          </a:p>
        </p:txBody>
      </p:sp>
      <p:sp>
        <p:nvSpPr>
          <p:cNvPr id="11" name="TextBox 10"/>
          <p:cNvSpPr txBox="1"/>
          <p:nvPr/>
        </p:nvSpPr>
        <p:spPr>
          <a:xfrm>
            <a:off x="3736273" y="2705953"/>
            <a:ext cx="3877985" cy="461665"/>
          </a:xfrm>
          <a:prstGeom prst="rect">
            <a:avLst/>
          </a:prstGeom>
          <a:noFill/>
        </p:spPr>
        <p:txBody>
          <a:bodyPr wrap="none" rtlCol="0">
            <a:spAutoFit/>
          </a:bodyPr>
          <a:lstStyle/>
          <a:p>
            <a:r>
              <a:rPr lang="en-US" sz="2400" dirty="0"/>
              <a:t>Projected Synergy Bike: 	</a:t>
            </a:r>
          </a:p>
        </p:txBody>
      </p:sp>
      <p:grpSp>
        <p:nvGrpSpPr>
          <p:cNvPr id="7" name="Group 6"/>
          <p:cNvGrpSpPr/>
          <p:nvPr/>
        </p:nvGrpSpPr>
        <p:grpSpPr>
          <a:xfrm>
            <a:off x="471642" y="3851165"/>
            <a:ext cx="4709958" cy="1482835"/>
            <a:chOff x="394648" y="1371600"/>
            <a:chExt cx="13696112" cy="4953000"/>
          </a:xfrm>
        </p:grpSpPr>
        <p:sp>
          <p:nvSpPr>
            <p:cNvPr id="32" name="Freeform 31"/>
            <p:cNvSpPr/>
            <p:nvPr/>
          </p:nvSpPr>
          <p:spPr>
            <a:xfrm>
              <a:off x="404884" y="1622946"/>
              <a:ext cx="13387316" cy="4384478"/>
            </a:xfrm>
            <a:custGeom>
              <a:avLst/>
              <a:gdLst>
                <a:gd name="connsiteX0" fmla="*/ 0 w 7683690"/>
                <a:gd name="connsiteY0" fmla="*/ 4384478 h 4384478"/>
                <a:gd name="connsiteX1" fmla="*/ 805218 w 7683690"/>
                <a:gd name="connsiteY1" fmla="*/ 3546 h 4384478"/>
                <a:gd name="connsiteX2" fmla="*/ 1473958 w 7683690"/>
                <a:gd name="connsiteY2" fmla="*/ 3606555 h 4384478"/>
                <a:gd name="connsiteX3" fmla="*/ 2033517 w 7683690"/>
                <a:gd name="connsiteY3" fmla="*/ 1600334 h 4384478"/>
                <a:gd name="connsiteX4" fmla="*/ 2647666 w 7683690"/>
                <a:gd name="connsiteY4" fmla="*/ 3101588 h 4384478"/>
                <a:gd name="connsiteX5" fmla="*/ 3534770 w 7683690"/>
                <a:gd name="connsiteY5" fmla="*/ 2582973 h 4384478"/>
                <a:gd name="connsiteX6" fmla="*/ 4435523 w 7683690"/>
                <a:gd name="connsiteY6" fmla="*/ 2337313 h 4384478"/>
                <a:gd name="connsiteX7" fmla="*/ 5568287 w 7683690"/>
                <a:gd name="connsiteY7" fmla="*/ 2241779 h 4384478"/>
                <a:gd name="connsiteX8" fmla="*/ 6523630 w 7683690"/>
                <a:gd name="connsiteY8" fmla="*/ 2241779 h 4384478"/>
                <a:gd name="connsiteX9" fmla="*/ 7683690 w 7683690"/>
                <a:gd name="connsiteY9" fmla="*/ 2255427 h 438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83690" h="4384478">
                  <a:moveTo>
                    <a:pt x="0" y="4384478"/>
                  </a:moveTo>
                  <a:cubicBezTo>
                    <a:pt x="279779" y="2258839"/>
                    <a:pt x="559558" y="133200"/>
                    <a:pt x="805218" y="3546"/>
                  </a:cubicBezTo>
                  <a:cubicBezTo>
                    <a:pt x="1050878" y="-126108"/>
                    <a:pt x="1269242" y="3340424"/>
                    <a:pt x="1473958" y="3606555"/>
                  </a:cubicBezTo>
                  <a:cubicBezTo>
                    <a:pt x="1678674" y="3872686"/>
                    <a:pt x="1837899" y="1684495"/>
                    <a:pt x="2033517" y="1600334"/>
                  </a:cubicBezTo>
                  <a:cubicBezTo>
                    <a:pt x="2229135" y="1516173"/>
                    <a:pt x="2397457" y="2937815"/>
                    <a:pt x="2647666" y="3101588"/>
                  </a:cubicBezTo>
                  <a:cubicBezTo>
                    <a:pt x="2897875" y="3265361"/>
                    <a:pt x="3236794" y="2710352"/>
                    <a:pt x="3534770" y="2582973"/>
                  </a:cubicBezTo>
                  <a:cubicBezTo>
                    <a:pt x="3832746" y="2455594"/>
                    <a:pt x="4096604" y="2394179"/>
                    <a:pt x="4435523" y="2337313"/>
                  </a:cubicBezTo>
                  <a:cubicBezTo>
                    <a:pt x="4774442" y="2280447"/>
                    <a:pt x="5220269" y="2257701"/>
                    <a:pt x="5568287" y="2241779"/>
                  </a:cubicBezTo>
                  <a:cubicBezTo>
                    <a:pt x="5916305" y="2225857"/>
                    <a:pt x="6523630" y="2241779"/>
                    <a:pt x="6523630" y="2241779"/>
                  </a:cubicBezTo>
                  <a:lnTo>
                    <a:pt x="7683690" y="225542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733800" y="1622946"/>
              <a:ext cx="0" cy="470165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450376" y="3129476"/>
              <a:ext cx="7751928" cy="2739061"/>
            </a:xfrm>
            <a:custGeom>
              <a:avLst/>
              <a:gdLst>
                <a:gd name="connsiteX0" fmla="*/ 0 w 7751928"/>
                <a:gd name="connsiteY0" fmla="*/ 2739061 h 2739061"/>
                <a:gd name="connsiteX1" fmla="*/ 1023582 w 7751928"/>
                <a:gd name="connsiteY1" fmla="*/ 91396 h 2739061"/>
                <a:gd name="connsiteX2" fmla="*/ 1842448 w 7751928"/>
                <a:gd name="connsiteY2" fmla="*/ 623658 h 2739061"/>
                <a:gd name="connsiteX3" fmla="*/ 3261815 w 7751928"/>
                <a:gd name="connsiteY3" fmla="*/ 760136 h 2739061"/>
                <a:gd name="connsiteX4" fmla="*/ 7751928 w 7751928"/>
                <a:gd name="connsiteY4" fmla="*/ 691897 h 273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1928" h="2739061">
                  <a:moveTo>
                    <a:pt x="0" y="2739061"/>
                  </a:moveTo>
                  <a:cubicBezTo>
                    <a:pt x="358253" y="1591512"/>
                    <a:pt x="716507" y="443963"/>
                    <a:pt x="1023582" y="91396"/>
                  </a:cubicBezTo>
                  <a:cubicBezTo>
                    <a:pt x="1330657" y="-261171"/>
                    <a:pt x="1469409" y="512201"/>
                    <a:pt x="1842448" y="623658"/>
                  </a:cubicBezTo>
                  <a:cubicBezTo>
                    <a:pt x="2215487" y="735115"/>
                    <a:pt x="3261815" y="760136"/>
                    <a:pt x="3261815" y="760136"/>
                  </a:cubicBezTo>
                  <a:lnTo>
                    <a:pt x="7751928" y="69189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394648"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94648" y="5987020"/>
              <a:ext cx="8763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11708" y="3505201"/>
              <a:ext cx="7970292" cy="2445224"/>
              <a:chOff x="411708" y="3505201"/>
              <a:chExt cx="7970292" cy="2445224"/>
            </a:xfrm>
          </p:grpSpPr>
          <p:sp>
            <p:nvSpPr>
              <p:cNvPr id="39" name="Freeform 38"/>
              <p:cNvSpPr/>
              <p:nvPr/>
            </p:nvSpPr>
            <p:spPr>
              <a:xfrm>
                <a:off x="411708" y="3505201"/>
                <a:ext cx="5484694" cy="2445224"/>
              </a:xfrm>
              <a:custGeom>
                <a:avLst/>
                <a:gdLst>
                  <a:gd name="connsiteX0" fmla="*/ 0 w 7028597"/>
                  <a:gd name="connsiteY0" fmla="*/ 2189925 h 2189925"/>
                  <a:gd name="connsiteX1" fmla="*/ 805218 w 7028597"/>
                  <a:gd name="connsiteY1" fmla="*/ 88170 h 2189925"/>
                  <a:gd name="connsiteX2" fmla="*/ 1364777 w 7028597"/>
                  <a:gd name="connsiteY2" fmla="*/ 388420 h 2189925"/>
                  <a:gd name="connsiteX3" fmla="*/ 3152633 w 7028597"/>
                  <a:gd name="connsiteY3" fmla="*/ 333829 h 2189925"/>
                  <a:gd name="connsiteX4" fmla="*/ 7028597 w 7028597"/>
                  <a:gd name="connsiteY4" fmla="*/ 279238 h 2189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8597" h="2189925">
                    <a:moveTo>
                      <a:pt x="0" y="2189925"/>
                    </a:moveTo>
                    <a:cubicBezTo>
                      <a:pt x="288877" y="1289173"/>
                      <a:pt x="577755" y="388421"/>
                      <a:pt x="805218" y="88170"/>
                    </a:cubicBezTo>
                    <a:cubicBezTo>
                      <a:pt x="1032681" y="-212081"/>
                      <a:pt x="973541" y="347477"/>
                      <a:pt x="1364777" y="388420"/>
                    </a:cubicBezTo>
                    <a:cubicBezTo>
                      <a:pt x="1756013" y="429363"/>
                      <a:pt x="3152633" y="333829"/>
                      <a:pt x="3152633" y="333829"/>
                    </a:cubicBezTo>
                    <a:lnTo>
                      <a:pt x="7028597" y="279238"/>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5896401" y="3815185"/>
                <a:ext cx="248559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8382000" y="1828800"/>
              <a:ext cx="5708760" cy="4343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ight Arrow 60"/>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5" descr="C:\Users\drs44\AppData\Local\Microsoft\Windows\Temporary Internet Files\Content.IE5\A729P5YY\MP90042762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1143000"/>
            <a:ext cx="1122901" cy="112290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025" r="1436" b="37419"/>
          <a:stretch/>
        </p:blipFill>
        <p:spPr bwMode="auto">
          <a:xfrm flipH="1">
            <a:off x="457199" y="2311400"/>
            <a:ext cx="2034323" cy="1409701"/>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4472174" y="4274403"/>
            <a:ext cx="4405758" cy="830997"/>
          </a:xfrm>
          <a:prstGeom prst="rect">
            <a:avLst/>
          </a:prstGeom>
          <a:noFill/>
        </p:spPr>
        <p:txBody>
          <a:bodyPr wrap="none" rtlCol="0">
            <a:spAutoFit/>
          </a:bodyPr>
          <a:lstStyle/>
          <a:p>
            <a:r>
              <a:rPr lang="en-US" sz="2400" dirty="0"/>
              <a:t>Perpetual Motion Controls (PMC) </a:t>
            </a:r>
          </a:p>
          <a:p>
            <a:r>
              <a:rPr lang="en-US" sz="2400" dirty="0"/>
              <a:t>Achieved!</a:t>
            </a:r>
          </a:p>
        </p:txBody>
      </p:sp>
      <p:sp>
        <p:nvSpPr>
          <p:cNvPr id="9" name="Rectangle 8"/>
          <p:cNvSpPr/>
          <p:nvPr/>
        </p:nvSpPr>
        <p:spPr>
          <a:xfrm>
            <a:off x="6732934" y="3119735"/>
            <a:ext cx="1572866" cy="461665"/>
          </a:xfrm>
          <a:prstGeom prst="rect">
            <a:avLst/>
          </a:prstGeom>
        </p:spPr>
        <p:txBody>
          <a:bodyPr wrap="none">
            <a:spAutoFit/>
          </a:bodyPr>
          <a:lstStyle/>
          <a:p>
            <a:r>
              <a:rPr lang="en-US" sz="2400" b="1" dirty="0"/>
              <a:t> 2.35 - 2.75</a:t>
            </a:r>
          </a:p>
        </p:txBody>
      </p:sp>
      <p:sp>
        <p:nvSpPr>
          <p:cNvPr id="67" name="Rectangle 66"/>
          <p:cNvSpPr/>
          <p:nvPr/>
        </p:nvSpPr>
        <p:spPr>
          <a:xfrm>
            <a:off x="6781800" y="2752119"/>
            <a:ext cx="1503938" cy="461665"/>
          </a:xfrm>
          <a:prstGeom prst="rect">
            <a:avLst/>
          </a:prstGeom>
        </p:spPr>
        <p:txBody>
          <a:bodyPr wrap="none">
            <a:spAutoFit/>
          </a:bodyPr>
          <a:lstStyle/>
          <a:p>
            <a:r>
              <a:rPr lang="en-US" sz="2400" b="1" dirty="0"/>
              <a:t>3.40 - 3.95</a:t>
            </a:r>
          </a:p>
        </p:txBody>
      </p:sp>
      <p:sp>
        <p:nvSpPr>
          <p:cNvPr id="68" name="TextBox 67"/>
          <p:cNvSpPr txBox="1"/>
          <p:nvPr/>
        </p:nvSpPr>
        <p:spPr>
          <a:xfrm>
            <a:off x="3733800" y="2357735"/>
            <a:ext cx="3561424" cy="461665"/>
          </a:xfrm>
          <a:prstGeom prst="rect">
            <a:avLst/>
          </a:prstGeom>
          <a:noFill/>
        </p:spPr>
        <p:txBody>
          <a:bodyPr wrap="none" rtlCol="0">
            <a:spAutoFit/>
          </a:bodyPr>
          <a:lstStyle/>
          <a:p>
            <a:r>
              <a:rPr lang="en-US" sz="2400" u="sng" dirty="0"/>
              <a:t>Performance Improvement</a:t>
            </a:r>
          </a:p>
        </p:txBody>
      </p:sp>
      <p:sp>
        <p:nvSpPr>
          <p:cNvPr id="69" name="TextBox 68"/>
          <p:cNvSpPr txBox="1"/>
          <p:nvPr/>
        </p:nvSpPr>
        <p:spPr>
          <a:xfrm>
            <a:off x="4457700" y="3914338"/>
            <a:ext cx="3360728" cy="461665"/>
          </a:xfrm>
          <a:prstGeom prst="rect">
            <a:avLst/>
          </a:prstGeom>
          <a:noFill/>
        </p:spPr>
        <p:txBody>
          <a:bodyPr wrap="none" rtlCol="0">
            <a:spAutoFit/>
          </a:bodyPr>
          <a:lstStyle/>
          <a:p>
            <a:r>
              <a:rPr lang="en-US" sz="2400" u="sng" dirty="0"/>
              <a:t>Working Core Technology</a:t>
            </a:r>
          </a:p>
        </p:txBody>
      </p:sp>
      <p:sp>
        <p:nvSpPr>
          <p:cNvPr id="70" name="TextBox 69"/>
          <p:cNvSpPr txBox="1"/>
          <p:nvPr/>
        </p:nvSpPr>
        <p:spPr>
          <a:xfrm>
            <a:off x="3162300" y="1028700"/>
            <a:ext cx="3137718" cy="461665"/>
          </a:xfrm>
          <a:prstGeom prst="rect">
            <a:avLst/>
          </a:prstGeom>
          <a:noFill/>
        </p:spPr>
        <p:txBody>
          <a:bodyPr wrap="none" rtlCol="0">
            <a:spAutoFit/>
          </a:bodyPr>
          <a:lstStyle/>
          <a:p>
            <a:r>
              <a:rPr lang="en-US" sz="2400" u="sng" dirty="0"/>
              <a:t>Challenge Identification</a:t>
            </a:r>
          </a:p>
        </p:txBody>
      </p:sp>
      <p:pic>
        <p:nvPicPr>
          <p:cNvPr id="71" name="Picture 24" descr="C:\Users\drs44\AppData\Local\Microsoft\Windows\Temporary Internet Files\Content.IE5\5VRCQ4B3\MC9004378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47574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0200" cy="923330"/>
          </a:xfrm>
          <a:prstGeom prst="rect">
            <a:avLst/>
          </a:prstGeom>
          <a:noFill/>
        </p:spPr>
        <p:txBody>
          <a:bodyPr wrap="square" rtlCol="0">
            <a:spAutoFit/>
          </a:bodyPr>
          <a:lstStyle/>
          <a:p>
            <a:pPr algn="ctr"/>
            <a:r>
              <a:rPr lang="en-US" sz="5400" dirty="0">
                <a:latin typeface="Harlow Solid Italic" panose="04030604020F02020D02" pitchFamily="82" charset="0"/>
              </a:rPr>
              <a:t>Team Synergy Bike</a:t>
            </a:r>
          </a:p>
        </p:txBody>
      </p:sp>
      <p:sp>
        <p:nvSpPr>
          <p:cNvPr id="3" name="AutoShape 3"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142215" y="1378803"/>
            <a:ext cx="4979953" cy="830997"/>
          </a:xfrm>
          <a:prstGeom prst="rect">
            <a:avLst/>
          </a:prstGeom>
          <a:noFill/>
        </p:spPr>
        <p:txBody>
          <a:bodyPr wrap="none" rtlCol="0">
            <a:spAutoFit/>
          </a:bodyPr>
          <a:lstStyle/>
          <a:p>
            <a:r>
              <a:rPr lang="en-US" sz="2400" dirty="0"/>
              <a:t>Potential Users = 48% of Commuters</a:t>
            </a:r>
          </a:p>
          <a:p>
            <a:r>
              <a:rPr lang="en-US" sz="2400" dirty="0"/>
              <a:t>	                  5% </a:t>
            </a:r>
            <a:r>
              <a:rPr lang="en-US" sz="2400" dirty="0">
                <a:sym typeface="Wingdings" panose="05000000000000000000" pitchFamily="2" charset="2"/>
              </a:rPr>
              <a:t></a:t>
            </a:r>
            <a:r>
              <a:rPr lang="en-US" sz="2400" dirty="0"/>
              <a:t> 6 million / day</a:t>
            </a:r>
          </a:p>
        </p:txBody>
      </p:sp>
      <p:sp>
        <p:nvSpPr>
          <p:cNvPr id="10" name="TextBox 9"/>
          <p:cNvSpPr txBox="1"/>
          <p:nvPr/>
        </p:nvSpPr>
        <p:spPr>
          <a:xfrm>
            <a:off x="5003800" y="3086953"/>
            <a:ext cx="2954655" cy="461665"/>
          </a:xfrm>
          <a:prstGeom prst="rect">
            <a:avLst/>
          </a:prstGeom>
          <a:noFill/>
        </p:spPr>
        <p:txBody>
          <a:bodyPr wrap="none" rtlCol="0">
            <a:spAutoFit/>
          </a:bodyPr>
          <a:lstStyle/>
          <a:p>
            <a:r>
              <a:rPr lang="en-US" sz="2400" dirty="0"/>
              <a:t>Competitors:		</a:t>
            </a:r>
          </a:p>
        </p:txBody>
      </p:sp>
      <p:sp>
        <p:nvSpPr>
          <p:cNvPr id="11" name="TextBox 10"/>
          <p:cNvSpPr txBox="1"/>
          <p:nvPr/>
        </p:nvSpPr>
        <p:spPr>
          <a:xfrm>
            <a:off x="3736273" y="2705953"/>
            <a:ext cx="3877985" cy="461665"/>
          </a:xfrm>
          <a:prstGeom prst="rect">
            <a:avLst/>
          </a:prstGeom>
          <a:noFill/>
        </p:spPr>
        <p:txBody>
          <a:bodyPr wrap="none" rtlCol="0">
            <a:spAutoFit/>
          </a:bodyPr>
          <a:lstStyle/>
          <a:p>
            <a:r>
              <a:rPr lang="en-US" sz="2400" dirty="0"/>
              <a:t>Projected Synergy Bike: 	</a:t>
            </a:r>
          </a:p>
        </p:txBody>
      </p:sp>
      <p:grpSp>
        <p:nvGrpSpPr>
          <p:cNvPr id="7" name="Group 6"/>
          <p:cNvGrpSpPr/>
          <p:nvPr/>
        </p:nvGrpSpPr>
        <p:grpSpPr>
          <a:xfrm>
            <a:off x="471642" y="3851165"/>
            <a:ext cx="4709958" cy="1482835"/>
            <a:chOff x="394648" y="1371600"/>
            <a:chExt cx="13696112" cy="4953000"/>
          </a:xfrm>
        </p:grpSpPr>
        <p:sp>
          <p:nvSpPr>
            <p:cNvPr id="32" name="Freeform 31"/>
            <p:cNvSpPr/>
            <p:nvPr/>
          </p:nvSpPr>
          <p:spPr>
            <a:xfrm>
              <a:off x="404884" y="1622946"/>
              <a:ext cx="13387316" cy="4384478"/>
            </a:xfrm>
            <a:custGeom>
              <a:avLst/>
              <a:gdLst>
                <a:gd name="connsiteX0" fmla="*/ 0 w 7683690"/>
                <a:gd name="connsiteY0" fmla="*/ 4384478 h 4384478"/>
                <a:gd name="connsiteX1" fmla="*/ 805218 w 7683690"/>
                <a:gd name="connsiteY1" fmla="*/ 3546 h 4384478"/>
                <a:gd name="connsiteX2" fmla="*/ 1473958 w 7683690"/>
                <a:gd name="connsiteY2" fmla="*/ 3606555 h 4384478"/>
                <a:gd name="connsiteX3" fmla="*/ 2033517 w 7683690"/>
                <a:gd name="connsiteY3" fmla="*/ 1600334 h 4384478"/>
                <a:gd name="connsiteX4" fmla="*/ 2647666 w 7683690"/>
                <a:gd name="connsiteY4" fmla="*/ 3101588 h 4384478"/>
                <a:gd name="connsiteX5" fmla="*/ 3534770 w 7683690"/>
                <a:gd name="connsiteY5" fmla="*/ 2582973 h 4384478"/>
                <a:gd name="connsiteX6" fmla="*/ 4435523 w 7683690"/>
                <a:gd name="connsiteY6" fmla="*/ 2337313 h 4384478"/>
                <a:gd name="connsiteX7" fmla="*/ 5568287 w 7683690"/>
                <a:gd name="connsiteY7" fmla="*/ 2241779 h 4384478"/>
                <a:gd name="connsiteX8" fmla="*/ 6523630 w 7683690"/>
                <a:gd name="connsiteY8" fmla="*/ 2241779 h 4384478"/>
                <a:gd name="connsiteX9" fmla="*/ 7683690 w 7683690"/>
                <a:gd name="connsiteY9" fmla="*/ 2255427 h 438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83690" h="4384478">
                  <a:moveTo>
                    <a:pt x="0" y="4384478"/>
                  </a:moveTo>
                  <a:cubicBezTo>
                    <a:pt x="279779" y="2258839"/>
                    <a:pt x="559558" y="133200"/>
                    <a:pt x="805218" y="3546"/>
                  </a:cubicBezTo>
                  <a:cubicBezTo>
                    <a:pt x="1050878" y="-126108"/>
                    <a:pt x="1269242" y="3340424"/>
                    <a:pt x="1473958" y="3606555"/>
                  </a:cubicBezTo>
                  <a:cubicBezTo>
                    <a:pt x="1678674" y="3872686"/>
                    <a:pt x="1837899" y="1684495"/>
                    <a:pt x="2033517" y="1600334"/>
                  </a:cubicBezTo>
                  <a:cubicBezTo>
                    <a:pt x="2229135" y="1516173"/>
                    <a:pt x="2397457" y="2937815"/>
                    <a:pt x="2647666" y="3101588"/>
                  </a:cubicBezTo>
                  <a:cubicBezTo>
                    <a:pt x="2897875" y="3265361"/>
                    <a:pt x="3236794" y="2710352"/>
                    <a:pt x="3534770" y="2582973"/>
                  </a:cubicBezTo>
                  <a:cubicBezTo>
                    <a:pt x="3832746" y="2455594"/>
                    <a:pt x="4096604" y="2394179"/>
                    <a:pt x="4435523" y="2337313"/>
                  </a:cubicBezTo>
                  <a:cubicBezTo>
                    <a:pt x="4774442" y="2280447"/>
                    <a:pt x="5220269" y="2257701"/>
                    <a:pt x="5568287" y="2241779"/>
                  </a:cubicBezTo>
                  <a:cubicBezTo>
                    <a:pt x="5916305" y="2225857"/>
                    <a:pt x="6523630" y="2241779"/>
                    <a:pt x="6523630" y="2241779"/>
                  </a:cubicBezTo>
                  <a:lnTo>
                    <a:pt x="7683690" y="225542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733800" y="1622946"/>
              <a:ext cx="0" cy="470165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450376" y="3129476"/>
              <a:ext cx="7751928" cy="2739061"/>
            </a:xfrm>
            <a:custGeom>
              <a:avLst/>
              <a:gdLst>
                <a:gd name="connsiteX0" fmla="*/ 0 w 7751928"/>
                <a:gd name="connsiteY0" fmla="*/ 2739061 h 2739061"/>
                <a:gd name="connsiteX1" fmla="*/ 1023582 w 7751928"/>
                <a:gd name="connsiteY1" fmla="*/ 91396 h 2739061"/>
                <a:gd name="connsiteX2" fmla="*/ 1842448 w 7751928"/>
                <a:gd name="connsiteY2" fmla="*/ 623658 h 2739061"/>
                <a:gd name="connsiteX3" fmla="*/ 3261815 w 7751928"/>
                <a:gd name="connsiteY3" fmla="*/ 760136 h 2739061"/>
                <a:gd name="connsiteX4" fmla="*/ 7751928 w 7751928"/>
                <a:gd name="connsiteY4" fmla="*/ 691897 h 273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1928" h="2739061">
                  <a:moveTo>
                    <a:pt x="0" y="2739061"/>
                  </a:moveTo>
                  <a:cubicBezTo>
                    <a:pt x="358253" y="1591512"/>
                    <a:pt x="716507" y="443963"/>
                    <a:pt x="1023582" y="91396"/>
                  </a:cubicBezTo>
                  <a:cubicBezTo>
                    <a:pt x="1330657" y="-261171"/>
                    <a:pt x="1469409" y="512201"/>
                    <a:pt x="1842448" y="623658"/>
                  </a:cubicBezTo>
                  <a:cubicBezTo>
                    <a:pt x="2215487" y="735115"/>
                    <a:pt x="3261815" y="760136"/>
                    <a:pt x="3261815" y="760136"/>
                  </a:cubicBezTo>
                  <a:lnTo>
                    <a:pt x="7751928" y="69189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394648" y="1371600"/>
              <a:ext cx="0" cy="46358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94648" y="5987020"/>
              <a:ext cx="8763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11708" y="3505201"/>
              <a:ext cx="7970292" cy="2445224"/>
              <a:chOff x="411708" y="3505201"/>
              <a:chExt cx="7970292" cy="2445224"/>
            </a:xfrm>
          </p:grpSpPr>
          <p:sp>
            <p:nvSpPr>
              <p:cNvPr id="39" name="Freeform 38"/>
              <p:cNvSpPr/>
              <p:nvPr/>
            </p:nvSpPr>
            <p:spPr>
              <a:xfrm>
                <a:off x="411708" y="3505201"/>
                <a:ext cx="5484694" cy="2445224"/>
              </a:xfrm>
              <a:custGeom>
                <a:avLst/>
                <a:gdLst>
                  <a:gd name="connsiteX0" fmla="*/ 0 w 7028597"/>
                  <a:gd name="connsiteY0" fmla="*/ 2189925 h 2189925"/>
                  <a:gd name="connsiteX1" fmla="*/ 805218 w 7028597"/>
                  <a:gd name="connsiteY1" fmla="*/ 88170 h 2189925"/>
                  <a:gd name="connsiteX2" fmla="*/ 1364777 w 7028597"/>
                  <a:gd name="connsiteY2" fmla="*/ 388420 h 2189925"/>
                  <a:gd name="connsiteX3" fmla="*/ 3152633 w 7028597"/>
                  <a:gd name="connsiteY3" fmla="*/ 333829 h 2189925"/>
                  <a:gd name="connsiteX4" fmla="*/ 7028597 w 7028597"/>
                  <a:gd name="connsiteY4" fmla="*/ 279238 h 2189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8597" h="2189925">
                    <a:moveTo>
                      <a:pt x="0" y="2189925"/>
                    </a:moveTo>
                    <a:cubicBezTo>
                      <a:pt x="288877" y="1289173"/>
                      <a:pt x="577755" y="388421"/>
                      <a:pt x="805218" y="88170"/>
                    </a:cubicBezTo>
                    <a:cubicBezTo>
                      <a:pt x="1032681" y="-212081"/>
                      <a:pt x="973541" y="347477"/>
                      <a:pt x="1364777" y="388420"/>
                    </a:cubicBezTo>
                    <a:cubicBezTo>
                      <a:pt x="1756013" y="429363"/>
                      <a:pt x="3152633" y="333829"/>
                      <a:pt x="3152633" y="333829"/>
                    </a:cubicBezTo>
                    <a:lnTo>
                      <a:pt x="7028597" y="279238"/>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5896401" y="3815185"/>
                <a:ext cx="248559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8382000" y="1828800"/>
              <a:ext cx="5708760" cy="4343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2" name="Table 51"/>
          <p:cNvGraphicFramePr>
            <a:graphicFrameLocks noGrp="1"/>
          </p:cNvGraphicFramePr>
          <p:nvPr>
            <p:extLst>
              <p:ext uri="{D42A27DB-BD31-4B8C-83A1-F6EECF244321}">
                <p14:modId xmlns:p14="http://schemas.microsoft.com/office/powerpoint/2010/main" val="985714258"/>
              </p:ext>
            </p:extLst>
          </p:nvPr>
        </p:nvGraphicFramePr>
        <p:xfrm>
          <a:off x="243041" y="5488367"/>
          <a:ext cx="1448230" cy="1303410"/>
        </p:xfrm>
        <a:graphic>
          <a:graphicData uri="http://schemas.openxmlformats.org/drawingml/2006/table">
            <a:tbl>
              <a:tblPr/>
              <a:tblGrid>
                <a:gridCol w="289646">
                  <a:extLst>
                    <a:ext uri="{9D8B030D-6E8A-4147-A177-3AD203B41FA5}">
                      <a16:colId xmlns:a16="http://schemas.microsoft.com/office/drawing/2014/main" val="20000"/>
                    </a:ext>
                  </a:extLst>
                </a:gridCol>
                <a:gridCol w="289646">
                  <a:extLst>
                    <a:ext uri="{9D8B030D-6E8A-4147-A177-3AD203B41FA5}">
                      <a16:colId xmlns:a16="http://schemas.microsoft.com/office/drawing/2014/main" val="20001"/>
                    </a:ext>
                  </a:extLst>
                </a:gridCol>
                <a:gridCol w="289646">
                  <a:extLst>
                    <a:ext uri="{9D8B030D-6E8A-4147-A177-3AD203B41FA5}">
                      <a16:colId xmlns:a16="http://schemas.microsoft.com/office/drawing/2014/main" val="20002"/>
                    </a:ext>
                  </a:extLst>
                </a:gridCol>
                <a:gridCol w="289646">
                  <a:extLst>
                    <a:ext uri="{9D8B030D-6E8A-4147-A177-3AD203B41FA5}">
                      <a16:colId xmlns:a16="http://schemas.microsoft.com/office/drawing/2014/main" val="20003"/>
                    </a:ext>
                  </a:extLst>
                </a:gridCol>
                <a:gridCol w="289646">
                  <a:extLst>
                    <a:ext uri="{9D8B030D-6E8A-4147-A177-3AD203B41FA5}">
                      <a16:colId xmlns:a16="http://schemas.microsoft.com/office/drawing/2014/main" val="20004"/>
                    </a:ext>
                  </a:extLst>
                </a:gridCol>
              </a:tblGrid>
              <a:tr h="217235">
                <a:tc>
                  <a:txBody>
                    <a:bodyPr/>
                    <a:lstStyle/>
                    <a:p>
                      <a:pPr algn="r" fontAlgn="b"/>
                      <a:r>
                        <a:rPr lang="en-US" sz="1300" b="1" i="0" u="none" strike="noStrike" dirty="0">
                          <a:solidFill>
                            <a:srgbClr val="000000"/>
                          </a:solidFill>
                          <a:effectLst/>
                          <a:latin typeface="Calibri"/>
                        </a:rPr>
                        <a:t>5</a:t>
                      </a:r>
                    </a:p>
                  </a:txBody>
                  <a:tcPr marL="10862" marR="10862" marT="10862" marB="0" anchor="b">
                    <a:lnL>
                      <a:noFill/>
                    </a:lnL>
                    <a:lnR>
                      <a:noFill/>
                    </a:lnR>
                    <a:lnT>
                      <a:noFill/>
                    </a:lnT>
                    <a:lnB>
                      <a:noFill/>
                    </a:lnB>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FF0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C000"/>
                    </a:solidFill>
                  </a:tcPr>
                </a:tc>
                <a:tc>
                  <a:txBody>
                    <a:bodyPr/>
                    <a:lstStyle/>
                    <a:p>
                      <a:pPr algn="ctr" fontAlgn="b"/>
                      <a:r>
                        <a:rPr lang="en-US" sz="1300" b="0" i="0" u="none" strike="noStrike">
                          <a:solidFill>
                            <a:srgbClr val="000000"/>
                          </a:solidFill>
                          <a:effectLst/>
                          <a:latin typeface="Calibri"/>
                        </a:rPr>
                        <a:t>2</a:t>
                      </a:r>
                    </a:p>
                  </a:txBody>
                  <a:tcPr marL="10862" marR="10862" marT="10862" marB="0" anchor="b">
                    <a:lnL>
                      <a:noFill/>
                    </a:lnL>
                    <a:lnR>
                      <a:noFill/>
                    </a:lnR>
                    <a:lnT>
                      <a:noFill/>
                    </a:lnT>
                    <a:lnB>
                      <a:noFill/>
                    </a:lnB>
                    <a:solidFill>
                      <a:srgbClr val="FF0000"/>
                    </a:solidFill>
                  </a:tcPr>
                </a:tc>
                <a:tc>
                  <a:txBody>
                    <a:bodyPr/>
                    <a:lstStyle/>
                    <a:p>
                      <a:pPr algn="ctr" fontAlgn="b"/>
                      <a:r>
                        <a:rPr lang="en-US" sz="1300" b="0" i="0" u="none" strike="noStrike" dirty="0">
                          <a:solidFill>
                            <a:srgbClr val="000000"/>
                          </a:solidFill>
                          <a:effectLst/>
                          <a:latin typeface="Calibri"/>
                        </a:rPr>
                        <a:t>3</a:t>
                      </a:r>
                    </a:p>
                  </a:txBody>
                  <a:tcPr marL="10862" marR="10862" marT="10862" marB="0" anchor="b">
                    <a:lnL>
                      <a:noFill/>
                    </a:lnL>
                    <a:lnR>
                      <a:noFill/>
                    </a:lnR>
                    <a:lnT>
                      <a:noFill/>
                    </a:lnT>
                    <a:lnB>
                      <a:noFill/>
                    </a:lnB>
                    <a:solidFill>
                      <a:srgbClr val="FF0000"/>
                    </a:solidFill>
                  </a:tcPr>
                </a:tc>
                <a:extLst>
                  <a:ext uri="{0D108BD9-81ED-4DB2-BD59-A6C34878D82A}">
                    <a16:rowId xmlns:a16="http://schemas.microsoft.com/office/drawing/2014/main" val="10000"/>
                  </a:ext>
                </a:extLst>
              </a:tr>
              <a:tr h="217235">
                <a:tc>
                  <a:txBody>
                    <a:bodyPr/>
                    <a:lstStyle/>
                    <a:p>
                      <a:pPr algn="r" fontAlgn="b"/>
                      <a:r>
                        <a:rPr lang="en-US" sz="1300" b="1" i="0" u="none" strike="noStrike">
                          <a:solidFill>
                            <a:srgbClr val="000000"/>
                          </a:solidFill>
                          <a:effectLst/>
                          <a:latin typeface="Calibri"/>
                        </a:rPr>
                        <a:t>4</a:t>
                      </a:r>
                    </a:p>
                  </a:txBody>
                  <a:tcPr marL="10862" marR="10862" marT="10862" marB="0" anchor="b">
                    <a:lnL>
                      <a:noFill/>
                    </a:lnL>
                    <a:lnR>
                      <a:noFill/>
                    </a:lnR>
                    <a:lnT>
                      <a:noFill/>
                    </a:lnT>
                    <a:lnB>
                      <a:noFill/>
                    </a:lnB>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92D05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FF00"/>
                    </a:solidFill>
                  </a:tcPr>
                </a:tc>
                <a:tc>
                  <a:txBody>
                    <a:bodyPr/>
                    <a:lstStyle/>
                    <a:p>
                      <a:pPr algn="ctr" fontAlgn="b"/>
                      <a:r>
                        <a:rPr lang="en-US" sz="1300" b="0" i="0" u="none" strike="noStrike">
                          <a:solidFill>
                            <a:srgbClr val="000000"/>
                          </a:solidFill>
                          <a:effectLst/>
                          <a:latin typeface="Calibri"/>
                        </a:rPr>
                        <a:t>3</a:t>
                      </a:r>
                    </a:p>
                  </a:txBody>
                  <a:tcPr marL="10862" marR="10862" marT="10862" marB="0" anchor="b">
                    <a:lnL>
                      <a:noFill/>
                    </a:lnL>
                    <a:lnR>
                      <a:noFill/>
                    </a:lnR>
                    <a:lnT>
                      <a:noFill/>
                    </a:lnT>
                    <a:lnB>
                      <a:noFill/>
                    </a:lnB>
                    <a:solidFill>
                      <a:srgbClr val="FFC000"/>
                    </a:solidFill>
                  </a:tcPr>
                </a:tc>
                <a:tc>
                  <a:txBody>
                    <a:bodyPr/>
                    <a:lstStyle/>
                    <a:p>
                      <a:pPr algn="ctr" fontAlgn="b"/>
                      <a:r>
                        <a:rPr lang="en-US" sz="1300" b="0" i="0" u="none" strike="noStrike">
                          <a:solidFill>
                            <a:srgbClr val="000000"/>
                          </a:solidFill>
                          <a:effectLst/>
                          <a:latin typeface="Calibri"/>
                        </a:rPr>
                        <a:t>4</a:t>
                      </a:r>
                    </a:p>
                  </a:txBody>
                  <a:tcPr marL="10862" marR="10862" marT="10862" marB="0" anchor="b">
                    <a:lnL>
                      <a:noFill/>
                    </a:lnL>
                    <a:lnR>
                      <a:noFill/>
                    </a:lnR>
                    <a:lnT>
                      <a:noFill/>
                    </a:lnT>
                    <a:lnB>
                      <a:noFill/>
                    </a:lnB>
                    <a:solidFill>
                      <a:srgbClr val="FF0000"/>
                    </a:solidFill>
                  </a:tcPr>
                </a:tc>
                <a:extLst>
                  <a:ext uri="{0D108BD9-81ED-4DB2-BD59-A6C34878D82A}">
                    <a16:rowId xmlns:a16="http://schemas.microsoft.com/office/drawing/2014/main" val="10001"/>
                  </a:ext>
                </a:extLst>
              </a:tr>
              <a:tr h="217235">
                <a:tc>
                  <a:txBody>
                    <a:bodyPr/>
                    <a:lstStyle/>
                    <a:p>
                      <a:pPr algn="r" fontAlgn="b"/>
                      <a:r>
                        <a:rPr lang="en-US" sz="1300" b="1" i="0" u="none" strike="noStrike">
                          <a:solidFill>
                            <a:srgbClr val="000000"/>
                          </a:solidFill>
                          <a:effectLst/>
                          <a:latin typeface="Calibri"/>
                        </a:rPr>
                        <a:t>3</a:t>
                      </a:r>
                    </a:p>
                  </a:txBody>
                  <a:tcPr marL="10862" marR="10862" marT="10862" marB="0" anchor="b">
                    <a:lnL>
                      <a:noFill/>
                    </a:lnL>
                    <a:lnR>
                      <a:noFill/>
                    </a:lnR>
                    <a:lnT>
                      <a:noFill/>
                    </a:lnT>
                    <a:lnB>
                      <a:noFill/>
                    </a:lnB>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92D050"/>
                    </a:solidFill>
                  </a:tcPr>
                </a:tc>
                <a:tc>
                  <a:txBody>
                    <a:bodyPr/>
                    <a:lstStyle/>
                    <a:p>
                      <a:pPr algn="ctr" fontAlgn="b"/>
                      <a:r>
                        <a:rPr lang="en-US" sz="1300" b="0" i="0" u="none" strike="noStrike" dirty="0">
                          <a:solidFill>
                            <a:srgbClr val="000000"/>
                          </a:solidFill>
                          <a:effectLst/>
                          <a:latin typeface="Calibri"/>
                        </a:rPr>
                        <a:t>4</a:t>
                      </a:r>
                    </a:p>
                  </a:txBody>
                  <a:tcPr marL="10862" marR="10862" marT="10862" marB="0" anchor="b">
                    <a:lnL>
                      <a:noFill/>
                    </a:lnL>
                    <a:lnR>
                      <a:noFill/>
                    </a:lnR>
                    <a:lnT>
                      <a:noFill/>
                    </a:lnT>
                    <a:lnB>
                      <a:noFill/>
                    </a:lnB>
                    <a:solidFill>
                      <a:srgbClr val="FFFF00"/>
                    </a:solidFill>
                  </a:tcPr>
                </a:tc>
                <a:tc>
                  <a:txBody>
                    <a:bodyPr/>
                    <a:lstStyle/>
                    <a:p>
                      <a:pPr algn="ctr" fontAlgn="b"/>
                      <a:r>
                        <a:rPr lang="en-US" sz="1300" b="0" i="0" u="none" strike="noStrike">
                          <a:solidFill>
                            <a:srgbClr val="000000"/>
                          </a:solidFill>
                          <a:effectLst/>
                          <a:latin typeface="Calibri"/>
                        </a:rPr>
                        <a:t>1</a:t>
                      </a:r>
                    </a:p>
                  </a:txBody>
                  <a:tcPr marL="10862" marR="10862" marT="10862" marB="0" anchor="b">
                    <a:lnL>
                      <a:noFill/>
                    </a:lnL>
                    <a:lnR>
                      <a:noFill/>
                    </a:lnR>
                    <a:lnT>
                      <a:noFill/>
                    </a:lnT>
                    <a:lnB>
                      <a:noFill/>
                    </a:lnB>
                    <a:solidFill>
                      <a:srgbClr val="FFC000"/>
                    </a:solidFill>
                  </a:tcPr>
                </a:tc>
                <a:tc>
                  <a:txBody>
                    <a:bodyPr/>
                    <a:lstStyle/>
                    <a:p>
                      <a:pPr algn="ctr" fontAlgn="b"/>
                      <a:r>
                        <a:rPr lang="en-US" sz="1300" b="0" i="0" u="none" strike="noStrike">
                          <a:solidFill>
                            <a:srgbClr val="000000"/>
                          </a:solidFill>
                          <a:effectLst/>
                          <a:latin typeface="Calibri"/>
                        </a:rPr>
                        <a:t>4</a:t>
                      </a:r>
                    </a:p>
                  </a:txBody>
                  <a:tcPr marL="10862" marR="10862" marT="10862" marB="0" anchor="b">
                    <a:lnL>
                      <a:noFill/>
                    </a:lnL>
                    <a:lnR>
                      <a:noFill/>
                    </a:lnR>
                    <a:lnT>
                      <a:noFill/>
                    </a:lnT>
                    <a:lnB>
                      <a:noFill/>
                    </a:lnB>
                    <a:solidFill>
                      <a:srgbClr val="FFC000"/>
                    </a:solidFill>
                  </a:tcPr>
                </a:tc>
                <a:extLst>
                  <a:ext uri="{0D108BD9-81ED-4DB2-BD59-A6C34878D82A}">
                    <a16:rowId xmlns:a16="http://schemas.microsoft.com/office/drawing/2014/main" val="10002"/>
                  </a:ext>
                </a:extLst>
              </a:tr>
              <a:tr h="217235">
                <a:tc>
                  <a:txBody>
                    <a:bodyPr/>
                    <a:lstStyle/>
                    <a:p>
                      <a:pPr algn="r" fontAlgn="b"/>
                      <a:r>
                        <a:rPr lang="en-US" sz="1300" b="1" i="0" u="none" strike="noStrike">
                          <a:solidFill>
                            <a:srgbClr val="000000"/>
                          </a:solidFill>
                          <a:effectLst/>
                          <a:latin typeface="Calibri"/>
                        </a:rPr>
                        <a:t>2</a:t>
                      </a:r>
                    </a:p>
                  </a:txBody>
                  <a:tcPr marL="10862" marR="10862" marT="10862" marB="0" anchor="b">
                    <a:lnL>
                      <a:noFill/>
                    </a:lnL>
                    <a:lnR>
                      <a:noFill/>
                    </a:lnR>
                    <a:lnT>
                      <a:noFill/>
                    </a:lnT>
                    <a:lnB>
                      <a:noFill/>
                    </a:lnB>
                  </a:tcPr>
                </a:tc>
                <a:tc>
                  <a:txBody>
                    <a:bodyPr/>
                    <a:lstStyle/>
                    <a:p>
                      <a:pPr algn="ctr" fontAlgn="b"/>
                      <a:r>
                        <a:rPr lang="en-US" sz="1300" b="0" i="0" u="none" strike="noStrike">
                          <a:solidFill>
                            <a:srgbClr val="000000"/>
                          </a:solidFill>
                          <a:effectLst/>
                          <a:latin typeface="Calibri"/>
                        </a:rPr>
                        <a:t>1</a:t>
                      </a:r>
                    </a:p>
                  </a:txBody>
                  <a:tcPr marL="10862" marR="10862" marT="10862" marB="0" anchor="b">
                    <a:lnL>
                      <a:noFill/>
                    </a:lnL>
                    <a:lnR>
                      <a:noFill/>
                    </a:lnR>
                    <a:lnT>
                      <a:noFill/>
                    </a:lnT>
                    <a:lnB>
                      <a:noFill/>
                    </a:lnB>
                    <a:solidFill>
                      <a:srgbClr val="00B050"/>
                    </a:solidFill>
                  </a:tcPr>
                </a:tc>
                <a:tc>
                  <a:txBody>
                    <a:bodyPr/>
                    <a:lstStyle/>
                    <a:p>
                      <a:pPr algn="ctr" fontAlgn="b"/>
                      <a:r>
                        <a:rPr lang="en-US" sz="1300" b="0" i="0" u="none" strike="noStrike">
                          <a:solidFill>
                            <a:srgbClr val="000000"/>
                          </a:solidFill>
                          <a:effectLst/>
                          <a:latin typeface="Calibri"/>
                        </a:rPr>
                        <a:t>2</a:t>
                      </a:r>
                    </a:p>
                  </a:txBody>
                  <a:tcPr marL="10862" marR="10862" marT="10862" marB="0" anchor="b">
                    <a:lnL>
                      <a:noFill/>
                    </a:lnL>
                    <a:lnR>
                      <a:noFill/>
                    </a:lnR>
                    <a:lnT>
                      <a:noFill/>
                    </a:lnT>
                    <a:lnB>
                      <a:noFill/>
                    </a:lnB>
                    <a:solidFill>
                      <a:srgbClr val="92D05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FF0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FF00"/>
                    </a:solidFill>
                  </a:tcPr>
                </a:tc>
                <a:extLst>
                  <a:ext uri="{0D108BD9-81ED-4DB2-BD59-A6C34878D82A}">
                    <a16:rowId xmlns:a16="http://schemas.microsoft.com/office/drawing/2014/main" val="10003"/>
                  </a:ext>
                </a:extLst>
              </a:tr>
              <a:tr h="217235">
                <a:tc>
                  <a:txBody>
                    <a:bodyPr/>
                    <a:lstStyle/>
                    <a:p>
                      <a:pPr algn="r" fontAlgn="b"/>
                      <a:r>
                        <a:rPr lang="en-US" sz="1300" b="1" i="0" u="none" strike="noStrike">
                          <a:solidFill>
                            <a:srgbClr val="000000"/>
                          </a:solidFill>
                          <a:effectLst/>
                          <a:latin typeface="Calibri"/>
                        </a:rPr>
                        <a:t>1</a:t>
                      </a:r>
                    </a:p>
                  </a:txBody>
                  <a:tcPr marL="10862" marR="10862" marT="10862" marB="0" anchor="b">
                    <a:lnL>
                      <a:noFill/>
                    </a:lnL>
                    <a:lnR>
                      <a:noFill/>
                    </a:lnR>
                    <a:lnT>
                      <a:noFill/>
                    </a:lnT>
                    <a:lnB>
                      <a:noFill/>
                    </a:lnB>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00B050"/>
                    </a:solidFill>
                  </a:tcPr>
                </a:tc>
                <a:tc>
                  <a:txBody>
                    <a:bodyPr/>
                    <a:lstStyle/>
                    <a:p>
                      <a:pPr algn="ctr" fontAlgn="b"/>
                      <a:r>
                        <a:rPr lang="en-US" sz="1300" b="0" i="0" u="none" strike="noStrike">
                          <a:solidFill>
                            <a:srgbClr val="000000"/>
                          </a:solidFill>
                          <a:effectLst/>
                          <a:latin typeface="Calibri"/>
                        </a:rPr>
                        <a:t>1</a:t>
                      </a:r>
                    </a:p>
                  </a:txBody>
                  <a:tcPr marL="10862" marR="10862" marT="10862" marB="0" anchor="b">
                    <a:lnL>
                      <a:noFill/>
                    </a:lnL>
                    <a:lnR>
                      <a:noFill/>
                    </a:lnR>
                    <a:lnT>
                      <a:noFill/>
                    </a:lnT>
                    <a:lnB>
                      <a:noFill/>
                    </a:lnB>
                    <a:solidFill>
                      <a:srgbClr val="00B05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92D05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92D050"/>
                    </a:solidFill>
                  </a:tcPr>
                </a:tc>
                <a:extLst>
                  <a:ext uri="{0D108BD9-81ED-4DB2-BD59-A6C34878D82A}">
                    <a16:rowId xmlns:a16="http://schemas.microsoft.com/office/drawing/2014/main" val="10004"/>
                  </a:ext>
                </a:extLst>
              </a:tr>
              <a:tr h="217235">
                <a:tc>
                  <a:txBody>
                    <a:bodyPr/>
                    <a:lstStyle/>
                    <a:p>
                      <a:pPr algn="l" fontAlgn="b"/>
                      <a:endParaRPr lang="en-US" sz="1300" b="0" i="0" u="none" strike="noStrike">
                        <a:solidFill>
                          <a:srgbClr val="000000"/>
                        </a:solidFill>
                        <a:effectLst/>
                        <a:latin typeface="Calibri"/>
                      </a:endParaRPr>
                    </a:p>
                  </a:txBody>
                  <a:tcPr marL="10862" marR="10862" marT="10862" marB="0" anchor="b">
                    <a:lnL>
                      <a:noFill/>
                    </a:lnL>
                    <a:lnR>
                      <a:noFill/>
                    </a:lnR>
                    <a:lnT>
                      <a:noFill/>
                    </a:lnT>
                    <a:lnB>
                      <a:noFill/>
                    </a:lnB>
                  </a:tcPr>
                </a:tc>
                <a:tc>
                  <a:txBody>
                    <a:bodyPr/>
                    <a:lstStyle/>
                    <a:p>
                      <a:pPr algn="ctr" fontAlgn="b"/>
                      <a:r>
                        <a:rPr lang="en-US" sz="1300" b="1" i="0" u="none" strike="noStrike">
                          <a:solidFill>
                            <a:srgbClr val="000000"/>
                          </a:solidFill>
                          <a:effectLst/>
                          <a:latin typeface="Calibri"/>
                        </a:rPr>
                        <a:t>1</a:t>
                      </a:r>
                    </a:p>
                  </a:txBody>
                  <a:tcPr marL="10862" marR="10862" marT="10862" marB="0" anchor="b">
                    <a:lnL>
                      <a:noFill/>
                    </a:lnL>
                    <a:lnR>
                      <a:noFill/>
                    </a:lnR>
                    <a:lnT>
                      <a:noFill/>
                    </a:lnT>
                    <a:lnB>
                      <a:noFill/>
                    </a:lnB>
                  </a:tcPr>
                </a:tc>
                <a:tc>
                  <a:txBody>
                    <a:bodyPr/>
                    <a:lstStyle/>
                    <a:p>
                      <a:pPr algn="ctr" fontAlgn="b"/>
                      <a:r>
                        <a:rPr lang="en-US" sz="1300" b="1" i="0" u="none" strike="noStrike">
                          <a:solidFill>
                            <a:srgbClr val="000000"/>
                          </a:solidFill>
                          <a:effectLst/>
                          <a:latin typeface="Calibri"/>
                        </a:rPr>
                        <a:t>2</a:t>
                      </a:r>
                    </a:p>
                  </a:txBody>
                  <a:tcPr marL="10862" marR="10862" marT="10862" marB="0" anchor="b">
                    <a:lnL>
                      <a:noFill/>
                    </a:lnL>
                    <a:lnR>
                      <a:noFill/>
                    </a:lnR>
                    <a:lnT>
                      <a:noFill/>
                    </a:lnT>
                    <a:lnB>
                      <a:noFill/>
                    </a:lnB>
                  </a:tcPr>
                </a:tc>
                <a:tc>
                  <a:txBody>
                    <a:bodyPr/>
                    <a:lstStyle/>
                    <a:p>
                      <a:pPr algn="ctr" fontAlgn="b"/>
                      <a:r>
                        <a:rPr lang="en-US" sz="1300" b="1" i="0" u="none" strike="noStrike">
                          <a:solidFill>
                            <a:srgbClr val="000000"/>
                          </a:solidFill>
                          <a:effectLst/>
                          <a:latin typeface="Calibri"/>
                        </a:rPr>
                        <a:t>3</a:t>
                      </a:r>
                    </a:p>
                  </a:txBody>
                  <a:tcPr marL="10862" marR="10862" marT="10862" marB="0" anchor="b">
                    <a:lnL>
                      <a:noFill/>
                    </a:lnL>
                    <a:lnR>
                      <a:noFill/>
                    </a:lnR>
                    <a:lnT>
                      <a:noFill/>
                    </a:lnT>
                    <a:lnB>
                      <a:noFill/>
                    </a:lnB>
                  </a:tcPr>
                </a:tc>
                <a:tc>
                  <a:txBody>
                    <a:bodyPr/>
                    <a:lstStyle/>
                    <a:p>
                      <a:pPr algn="ctr" fontAlgn="b"/>
                      <a:r>
                        <a:rPr lang="en-US" sz="1300" b="1" i="0" u="none" strike="noStrike" dirty="0">
                          <a:solidFill>
                            <a:srgbClr val="000000"/>
                          </a:solidFill>
                          <a:effectLst/>
                          <a:latin typeface="Calibri"/>
                        </a:rPr>
                        <a:t>4</a:t>
                      </a:r>
                    </a:p>
                  </a:txBody>
                  <a:tcPr marL="10862" marR="10862" marT="10862" marB="0" anchor="b">
                    <a:lnL>
                      <a:noFill/>
                    </a:lnL>
                    <a:lnR>
                      <a:noFill/>
                    </a:lnR>
                    <a:lnT>
                      <a:noFill/>
                    </a:lnT>
                    <a:lnB>
                      <a:noFill/>
                    </a:lnB>
                  </a:tcPr>
                </a:tc>
                <a:extLst>
                  <a:ext uri="{0D108BD9-81ED-4DB2-BD59-A6C34878D82A}">
                    <a16:rowId xmlns:a16="http://schemas.microsoft.com/office/drawing/2014/main" val="10005"/>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253505255"/>
              </p:ext>
            </p:extLst>
          </p:nvPr>
        </p:nvGraphicFramePr>
        <p:xfrm>
          <a:off x="2590799" y="5416387"/>
          <a:ext cx="1448230" cy="1303410"/>
        </p:xfrm>
        <a:graphic>
          <a:graphicData uri="http://schemas.openxmlformats.org/drawingml/2006/table">
            <a:tbl>
              <a:tblPr/>
              <a:tblGrid>
                <a:gridCol w="289646">
                  <a:extLst>
                    <a:ext uri="{9D8B030D-6E8A-4147-A177-3AD203B41FA5}">
                      <a16:colId xmlns:a16="http://schemas.microsoft.com/office/drawing/2014/main" val="20000"/>
                    </a:ext>
                  </a:extLst>
                </a:gridCol>
                <a:gridCol w="289646">
                  <a:extLst>
                    <a:ext uri="{9D8B030D-6E8A-4147-A177-3AD203B41FA5}">
                      <a16:colId xmlns:a16="http://schemas.microsoft.com/office/drawing/2014/main" val="20001"/>
                    </a:ext>
                  </a:extLst>
                </a:gridCol>
                <a:gridCol w="289646">
                  <a:extLst>
                    <a:ext uri="{9D8B030D-6E8A-4147-A177-3AD203B41FA5}">
                      <a16:colId xmlns:a16="http://schemas.microsoft.com/office/drawing/2014/main" val="20002"/>
                    </a:ext>
                  </a:extLst>
                </a:gridCol>
                <a:gridCol w="289646">
                  <a:extLst>
                    <a:ext uri="{9D8B030D-6E8A-4147-A177-3AD203B41FA5}">
                      <a16:colId xmlns:a16="http://schemas.microsoft.com/office/drawing/2014/main" val="20003"/>
                    </a:ext>
                  </a:extLst>
                </a:gridCol>
                <a:gridCol w="289646">
                  <a:extLst>
                    <a:ext uri="{9D8B030D-6E8A-4147-A177-3AD203B41FA5}">
                      <a16:colId xmlns:a16="http://schemas.microsoft.com/office/drawing/2014/main" val="20004"/>
                    </a:ext>
                  </a:extLst>
                </a:gridCol>
              </a:tblGrid>
              <a:tr h="217235">
                <a:tc>
                  <a:txBody>
                    <a:bodyPr/>
                    <a:lstStyle/>
                    <a:p>
                      <a:pPr algn="r" fontAlgn="b"/>
                      <a:r>
                        <a:rPr lang="en-US" sz="1300" b="1" i="0" u="none" strike="noStrike" dirty="0">
                          <a:solidFill>
                            <a:srgbClr val="000000"/>
                          </a:solidFill>
                          <a:effectLst/>
                          <a:latin typeface="Calibri"/>
                        </a:rPr>
                        <a:t>5</a:t>
                      </a:r>
                    </a:p>
                  </a:txBody>
                  <a:tcPr marL="10862" marR="10862" marT="10862" marB="0" anchor="b">
                    <a:lnL>
                      <a:noFill/>
                    </a:lnL>
                    <a:lnR>
                      <a:noFill/>
                    </a:lnR>
                    <a:lnT>
                      <a:noFill/>
                    </a:lnT>
                    <a:lnB>
                      <a:noFill/>
                    </a:lnB>
                  </a:tcPr>
                </a:tc>
                <a:tc>
                  <a:txBody>
                    <a:bodyPr/>
                    <a:lstStyle/>
                    <a:p>
                      <a:pPr algn="ctr" fontAlgn="b"/>
                      <a:r>
                        <a:rPr lang="en-US" sz="1300" b="0" i="0" u="none" strike="noStrike" dirty="0">
                          <a:solidFill>
                            <a:srgbClr val="000000"/>
                          </a:solidFill>
                          <a:effectLst/>
                          <a:latin typeface="Calibri"/>
                        </a:rPr>
                        <a:t>0</a:t>
                      </a:r>
                    </a:p>
                  </a:txBody>
                  <a:tcPr marL="10862" marR="10862" marT="10862" marB="0" anchor="b">
                    <a:lnL>
                      <a:noFill/>
                    </a:lnL>
                    <a:lnR>
                      <a:noFill/>
                    </a:lnR>
                    <a:lnT>
                      <a:noFill/>
                    </a:lnT>
                    <a:lnB>
                      <a:noFill/>
                    </a:lnB>
                    <a:solidFill>
                      <a:srgbClr val="FFFF0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C00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000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0000"/>
                    </a:solidFill>
                  </a:tcPr>
                </a:tc>
                <a:extLst>
                  <a:ext uri="{0D108BD9-81ED-4DB2-BD59-A6C34878D82A}">
                    <a16:rowId xmlns:a16="http://schemas.microsoft.com/office/drawing/2014/main" val="10000"/>
                  </a:ext>
                </a:extLst>
              </a:tr>
              <a:tr h="217235">
                <a:tc>
                  <a:txBody>
                    <a:bodyPr/>
                    <a:lstStyle/>
                    <a:p>
                      <a:pPr algn="r" fontAlgn="b"/>
                      <a:r>
                        <a:rPr lang="en-US" sz="1300" b="1" i="0" u="none" strike="noStrike">
                          <a:solidFill>
                            <a:srgbClr val="000000"/>
                          </a:solidFill>
                          <a:effectLst/>
                          <a:latin typeface="Calibri"/>
                        </a:rPr>
                        <a:t>4</a:t>
                      </a:r>
                    </a:p>
                  </a:txBody>
                  <a:tcPr marL="10862" marR="10862" marT="10862" marB="0" anchor="b">
                    <a:lnL>
                      <a:noFill/>
                    </a:lnL>
                    <a:lnR>
                      <a:noFill/>
                    </a:lnR>
                    <a:lnT>
                      <a:noFill/>
                    </a:lnT>
                    <a:lnB>
                      <a:noFill/>
                    </a:lnB>
                  </a:tcPr>
                </a:tc>
                <a:tc>
                  <a:txBody>
                    <a:bodyPr/>
                    <a:lstStyle/>
                    <a:p>
                      <a:pPr algn="ctr" fontAlgn="b"/>
                      <a:r>
                        <a:rPr lang="en-US" sz="1300" b="0" i="0" u="none" strike="noStrike" dirty="0">
                          <a:solidFill>
                            <a:srgbClr val="000000"/>
                          </a:solidFill>
                          <a:effectLst/>
                          <a:latin typeface="Calibri"/>
                        </a:rPr>
                        <a:t>1</a:t>
                      </a:r>
                    </a:p>
                  </a:txBody>
                  <a:tcPr marL="10862" marR="10862" marT="10862" marB="0" anchor="b">
                    <a:lnL>
                      <a:noFill/>
                    </a:lnL>
                    <a:lnR>
                      <a:noFill/>
                    </a:lnR>
                    <a:lnT>
                      <a:noFill/>
                    </a:lnT>
                    <a:lnB>
                      <a:noFill/>
                    </a:lnB>
                    <a:solidFill>
                      <a:srgbClr val="92D050"/>
                    </a:solidFill>
                  </a:tcPr>
                </a:tc>
                <a:tc>
                  <a:txBody>
                    <a:bodyPr/>
                    <a:lstStyle/>
                    <a:p>
                      <a:pPr algn="ctr" fontAlgn="b"/>
                      <a:r>
                        <a:rPr lang="en-US" sz="1300" b="0" i="0" u="none" strike="noStrike">
                          <a:solidFill>
                            <a:srgbClr val="000000"/>
                          </a:solidFill>
                          <a:effectLst/>
                          <a:latin typeface="Calibri"/>
                        </a:rPr>
                        <a:t>1</a:t>
                      </a:r>
                    </a:p>
                  </a:txBody>
                  <a:tcPr marL="10862" marR="10862" marT="10862" marB="0" anchor="b">
                    <a:lnL>
                      <a:noFill/>
                    </a:lnL>
                    <a:lnR>
                      <a:noFill/>
                    </a:lnR>
                    <a:lnT>
                      <a:noFill/>
                    </a:lnT>
                    <a:lnB>
                      <a:noFill/>
                    </a:lnB>
                    <a:solidFill>
                      <a:srgbClr val="FFFF00"/>
                    </a:solidFill>
                  </a:tcPr>
                </a:tc>
                <a:tc>
                  <a:txBody>
                    <a:bodyPr/>
                    <a:lstStyle/>
                    <a:p>
                      <a:pPr algn="ctr" fontAlgn="b"/>
                      <a:r>
                        <a:rPr lang="en-US" sz="1300" b="0" i="0" u="none" strike="noStrike">
                          <a:solidFill>
                            <a:srgbClr val="000000"/>
                          </a:solidFill>
                          <a:effectLst/>
                          <a:latin typeface="Calibri"/>
                        </a:rPr>
                        <a:t>2</a:t>
                      </a:r>
                    </a:p>
                  </a:txBody>
                  <a:tcPr marL="10862" marR="10862" marT="10862" marB="0" anchor="b">
                    <a:lnL>
                      <a:noFill/>
                    </a:lnL>
                    <a:lnR>
                      <a:noFill/>
                    </a:lnR>
                    <a:lnT>
                      <a:noFill/>
                    </a:lnT>
                    <a:lnB>
                      <a:noFill/>
                    </a:lnB>
                    <a:solidFill>
                      <a:srgbClr val="FFC000"/>
                    </a:solidFill>
                  </a:tcPr>
                </a:tc>
                <a:tc>
                  <a:txBody>
                    <a:bodyPr/>
                    <a:lstStyle/>
                    <a:p>
                      <a:pPr algn="ctr" fontAlgn="b"/>
                      <a:r>
                        <a:rPr lang="en-US" sz="1300" b="0" i="0" u="none" strike="noStrike">
                          <a:solidFill>
                            <a:srgbClr val="000000"/>
                          </a:solidFill>
                          <a:effectLst/>
                          <a:latin typeface="Calibri"/>
                        </a:rPr>
                        <a:t>2</a:t>
                      </a:r>
                    </a:p>
                  </a:txBody>
                  <a:tcPr marL="10862" marR="10862" marT="10862" marB="0" anchor="b">
                    <a:lnL>
                      <a:noFill/>
                    </a:lnL>
                    <a:lnR>
                      <a:noFill/>
                    </a:lnR>
                    <a:lnT>
                      <a:noFill/>
                    </a:lnT>
                    <a:lnB>
                      <a:noFill/>
                    </a:lnB>
                    <a:solidFill>
                      <a:srgbClr val="FF0000"/>
                    </a:solidFill>
                  </a:tcPr>
                </a:tc>
                <a:extLst>
                  <a:ext uri="{0D108BD9-81ED-4DB2-BD59-A6C34878D82A}">
                    <a16:rowId xmlns:a16="http://schemas.microsoft.com/office/drawing/2014/main" val="10001"/>
                  </a:ext>
                </a:extLst>
              </a:tr>
              <a:tr h="217235">
                <a:tc>
                  <a:txBody>
                    <a:bodyPr/>
                    <a:lstStyle/>
                    <a:p>
                      <a:pPr algn="r" fontAlgn="b"/>
                      <a:r>
                        <a:rPr lang="en-US" sz="1300" b="1" i="0" u="none" strike="noStrike">
                          <a:solidFill>
                            <a:srgbClr val="000000"/>
                          </a:solidFill>
                          <a:effectLst/>
                          <a:latin typeface="Calibri"/>
                        </a:rPr>
                        <a:t>3</a:t>
                      </a:r>
                    </a:p>
                  </a:txBody>
                  <a:tcPr marL="10862" marR="10862" marT="10862" marB="0" anchor="b">
                    <a:lnL>
                      <a:noFill/>
                    </a:lnL>
                    <a:lnR>
                      <a:noFill/>
                    </a:lnR>
                    <a:lnT>
                      <a:noFill/>
                    </a:lnT>
                    <a:lnB>
                      <a:noFill/>
                    </a:lnB>
                  </a:tcPr>
                </a:tc>
                <a:tc>
                  <a:txBody>
                    <a:bodyPr/>
                    <a:lstStyle/>
                    <a:p>
                      <a:pPr algn="ctr" fontAlgn="b"/>
                      <a:r>
                        <a:rPr lang="en-US" sz="1300" b="0" i="0" u="none" strike="noStrike">
                          <a:solidFill>
                            <a:srgbClr val="000000"/>
                          </a:solidFill>
                          <a:effectLst/>
                          <a:latin typeface="Calibri"/>
                        </a:rPr>
                        <a:t>1</a:t>
                      </a:r>
                    </a:p>
                  </a:txBody>
                  <a:tcPr marL="10862" marR="10862" marT="10862" marB="0" anchor="b">
                    <a:lnL>
                      <a:noFill/>
                    </a:lnL>
                    <a:lnR>
                      <a:noFill/>
                    </a:lnR>
                    <a:lnT>
                      <a:noFill/>
                    </a:lnT>
                    <a:lnB>
                      <a:noFill/>
                    </a:lnB>
                    <a:solidFill>
                      <a:srgbClr val="92D050"/>
                    </a:solidFill>
                  </a:tcPr>
                </a:tc>
                <a:tc>
                  <a:txBody>
                    <a:bodyPr/>
                    <a:lstStyle/>
                    <a:p>
                      <a:pPr algn="ctr" fontAlgn="b"/>
                      <a:r>
                        <a:rPr lang="en-US" sz="1300" b="0" i="0" u="none" strike="noStrike">
                          <a:solidFill>
                            <a:srgbClr val="000000"/>
                          </a:solidFill>
                          <a:effectLst/>
                          <a:latin typeface="Calibri"/>
                        </a:rPr>
                        <a:t>2</a:t>
                      </a:r>
                    </a:p>
                  </a:txBody>
                  <a:tcPr marL="10862" marR="10862" marT="10862" marB="0" anchor="b">
                    <a:lnL>
                      <a:noFill/>
                    </a:lnL>
                    <a:lnR>
                      <a:noFill/>
                    </a:lnR>
                    <a:lnT>
                      <a:noFill/>
                    </a:lnT>
                    <a:lnB>
                      <a:noFill/>
                    </a:lnB>
                    <a:solidFill>
                      <a:srgbClr val="FFFF00"/>
                    </a:solidFill>
                  </a:tcPr>
                </a:tc>
                <a:tc>
                  <a:txBody>
                    <a:bodyPr/>
                    <a:lstStyle/>
                    <a:p>
                      <a:pPr algn="ctr" fontAlgn="b"/>
                      <a:r>
                        <a:rPr lang="en-US" sz="1300" b="0" i="0" u="none" strike="noStrike">
                          <a:solidFill>
                            <a:srgbClr val="000000"/>
                          </a:solidFill>
                          <a:effectLst/>
                          <a:latin typeface="Calibri"/>
                        </a:rPr>
                        <a:t>2</a:t>
                      </a:r>
                    </a:p>
                  </a:txBody>
                  <a:tcPr marL="10862" marR="10862" marT="10862" marB="0" anchor="b">
                    <a:lnL>
                      <a:noFill/>
                    </a:lnL>
                    <a:lnR>
                      <a:noFill/>
                    </a:lnR>
                    <a:lnT>
                      <a:noFill/>
                    </a:lnT>
                    <a:lnB>
                      <a:noFill/>
                    </a:lnB>
                    <a:solidFill>
                      <a:srgbClr val="FFC000"/>
                    </a:solidFill>
                  </a:tcPr>
                </a:tc>
                <a:tc>
                  <a:txBody>
                    <a:bodyPr/>
                    <a:lstStyle/>
                    <a:p>
                      <a:pPr algn="ctr" fontAlgn="b"/>
                      <a:r>
                        <a:rPr lang="en-US" sz="1300" b="0" i="0" u="none" strike="noStrike">
                          <a:solidFill>
                            <a:srgbClr val="000000"/>
                          </a:solidFill>
                          <a:effectLst/>
                          <a:latin typeface="Calibri"/>
                        </a:rPr>
                        <a:t>1</a:t>
                      </a:r>
                    </a:p>
                  </a:txBody>
                  <a:tcPr marL="10862" marR="10862" marT="10862" marB="0" anchor="b">
                    <a:lnL>
                      <a:noFill/>
                    </a:lnL>
                    <a:lnR>
                      <a:noFill/>
                    </a:lnR>
                    <a:lnT>
                      <a:noFill/>
                    </a:lnT>
                    <a:lnB>
                      <a:noFill/>
                    </a:lnB>
                    <a:solidFill>
                      <a:srgbClr val="FFC000"/>
                    </a:solidFill>
                  </a:tcPr>
                </a:tc>
                <a:extLst>
                  <a:ext uri="{0D108BD9-81ED-4DB2-BD59-A6C34878D82A}">
                    <a16:rowId xmlns:a16="http://schemas.microsoft.com/office/drawing/2014/main" val="10002"/>
                  </a:ext>
                </a:extLst>
              </a:tr>
              <a:tr h="217235">
                <a:tc>
                  <a:txBody>
                    <a:bodyPr/>
                    <a:lstStyle/>
                    <a:p>
                      <a:pPr algn="r" fontAlgn="b"/>
                      <a:r>
                        <a:rPr lang="en-US" sz="1300" b="1" i="0" u="none" strike="noStrike">
                          <a:solidFill>
                            <a:srgbClr val="000000"/>
                          </a:solidFill>
                          <a:effectLst/>
                          <a:latin typeface="Calibri"/>
                        </a:rPr>
                        <a:t>2</a:t>
                      </a:r>
                    </a:p>
                  </a:txBody>
                  <a:tcPr marL="10862" marR="10862" marT="10862" marB="0" anchor="b">
                    <a:lnL>
                      <a:noFill/>
                    </a:lnL>
                    <a:lnR>
                      <a:noFill/>
                    </a:lnR>
                    <a:lnT>
                      <a:noFill/>
                    </a:lnT>
                    <a:lnB>
                      <a:noFill/>
                    </a:lnB>
                  </a:tcPr>
                </a:tc>
                <a:tc>
                  <a:txBody>
                    <a:bodyPr/>
                    <a:lstStyle/>
                    <a:p>
                      <a:pPr algn="ctr" fontAlgn="b"/>
                      <a:r>
                        <a:rPr lang="en-US" sz="1300" b="0" i="0" u="none" strike="noStrike">
                          <a:solidFill>
                            <a:srgbClr val="000000"/>
                          </a:solidFill>
                          <a:effectLst/>
                          <a:latin typeface="Calibri"/>
                        </a:rPr>
                        <a:t>2</a:t>
                      </a:r>
                    </a:p>
                  </a:txBody>
                  <a:tcPr marL="10862" marR="10862" marT="10862" marB="0" anchor="b">
                    <a:lnL>
                      <a:noFill/>
                    </a:lnL>
                    <a:lnR>
                      <a:noFill/>
                    </a:lnR>
                    <a:lnT>
                      <a:noFill/>
                    </a:lnT>
                    <a:lnB>
                      <a:noFill/>
                    </a:lnB>
                    <a:solidFill>
                      <a:srgbClr val="00B050"/>
                    </a:solidFill>
                  </a:tcPr>
                </a:tc>
                <a:tc>
                  <a:txBody>
                    <a:bodyPr/>
                    <a:lstStyle/>
                    <a:p>
                      <a:pPr algn="ctr" fontAlgn="b"/>
                      <a:r>
                        <a:rPr lang="en-US" sz="1300" b="0" i="0" u="none" strike="noStrike">
                          <a:solidFill>
                            <a:srgbClr val="000000"/>
                          </a:solidFill>
                          <a:effectLst/>
                          <a:latin typeface="Calibri"/>
                        </a:rPr>
                        <a:t>2</a:t>
                      </a:r>
                    </a:p>
                  </a:txBody>
                  <a:tcPr marL="10862" marR="10862" marT="10862" marB="0" anchor="b">
                    <a:lnL>
                      <a:noFill/>
                    </a:lnL>
                    <a:lnR>
                      <a:noFill/>
                    </a:lnR>
                    <a:lnT>
                      <a:noFill/>
                    </a:lnT>
                    <a:lnB>
                      <a:noFill/>
                    </a:lnB>
                    <a:solidFill>
                      <a:srgbClr val="92D05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FF00"/>
                    </a:solidFill>
                  </a:tcPr>
                </a:tc>
                <a:tc>
                  <a:txBody>
                    <a:bodyPr/>
                    <a:lstStyle/>
                    <a:p>
                      <a:pPr algn="ctr" fontAlgn="b"/>
                      <a:r>
                        <a:rPr lang="en-US" sz="1300" b="0" i="0" u="none" strike="noStrike">
                          <a:solidFill>
                            <a:srgbClr val="000000"/>
                          </a:solidFill>
                          <a:effectLst/>
                          <a:latin typeface="Calibri"/>
                        </a:rPr>
                        <a:t>0</a:t>
                      </a:r>
                    </a:p>
                  </a:txBody>
                  <a:tcPr marL="10862" marR="10862" marT="10862" marB="0" anchor="b">
                    <a:lnL>
                      <a:noFill/>
                    </a:lnL>
                    <a:lnR>
                      <a:noFill/>
                    </a:lnR>
                    <a:lnT>
                      <a:noFill/>
                    </a:lnT>
                    <a:lnB>
                      <a:noFill/>
                    </a:lnB>
                    <a:solidFill>
                      <a:srgbClr val="FFFF00"/>
                    </a:solidFill>
                  </a:tcPr>
                </a:tc>
                <a:extLst>
                  <a:ext uri="{0D108BD9-81ED-4DB2-BD59-A6C34878D82A}">
                    <a16:rowId xmlns:a16="http://schemas.microsoft.com/office/drawing/2014/main" val="10003"/>
                  </a:ext>
                </a:extLst>
              </a:tr>
              <a:tr h="217235">
                <a:tc>
                  <a:txBody>
                    <a:bodyPr/>
                    <a:lstStyle/>
                    <a:p>
                      <a:pPr algn="r" fontAlgn="b"/>
                      <a:r>
                        <a:rPr lang="en-US" sz="1300" b="1" i="0" u="none" strike="noStrike">
                          <a:solidFill>
                            <a:srgbClr val="000000"/>
                          </a:solidFill>
                          <a:effectLst/>
                          <a:latin typeface="Calibri"/>
                        </a:rPr>
                        <a:t>1</a:t>
                      </a:r>
                    </a:p>
                  </a:txBody>
                  <a:tcPr marL="10862" marR="10862" marT="10862" marB="0" anchor="b">
                    <a:lnL>
                      <a:noFill/>
                    </a:lnL>
                    <a:lnR>
                      <a:noFill/>
                    </a:lnR>
                    <a:lnT>
                      <a:noFill/>
                    </a:lnT>
                    <a:lnB>
                      <a:noFill/>
                    </a:lnB>
                  </a:tcPr>
                </a:tc>
                <a:tc>
                  <a:txBody>
                    <a:bodyPr/>
                    <a:lstStyle/>
                    <a:p>
                      <a:pPr algn="ctr" fontAlgn="b"/>
                      <a:r>
                        <a:rPr lang="en-US" sz="1300" b="0" i="0" u="none" strike="noStrike" dirty="0">
                          <a:solidFill>
                            <a:srgbClr val="000000"/>
                          </a:solidFill>
                          <a:effectLst/>
                          <a:latin typeface="Calibri"/>
                        </a:rPr>
                        <a:t>2</a:t>
                      </a:r>
                    </a:p>
                  </a:txBody>
                  <a:tcPr marL="10862" marR="10862" marT="10862" marB="0" anchor="b">
                    <a:lnL>
                      <a:noFill/>
                    </a:lnL>
                    <a:lnR>
                      <a:noFill/>
                    </a:lnR>
                    <a:lnT>
                      <a:noFill/>
                    </a:lnT>
                    <a:lnB>
                      <a:noFill/>
                    </a:lnB>
                    <a:solidFill>
                      <a:srgbClr val="00B050"/>
                    </a:solidFill>
                  </a:tcPr>
                </a:tc>
                <a:tc>
                  <a:txBody>
                    <a:bodyPr/>
                    <a:lstStyle/>
                    <a:p>
                      <a:pPr algn="ctr" fontAlgn="b"/>
                      <a:r>
                        <a:rPr lang="en-US" sz="1300" b="0" i="0" u="none" strike="noStrike" dirty="0">
                          <a:solidFill>
                            <a:srgbClr val="000000"/>
                          </a:solidFill>
                          <a:effectLst/>
                          <a:latin typeface="Calibri"/>
                        </a:rPr>
                        <a:t>2</a:t>
                      </a:r>
                    </a:p>
                  </a:txBody>
                  <a:tcPr marL="10862" marR="10862" marT="10862" marB="0" anchor="b">
                    <a:lnL>
                      <a:noFill/>
                    </a:lnL>
                    <a:lnR>
                      <a:noFill/>
                    </a:lnR>
                    <a:lnT>
                      <a:noFill/>
                    </a:lnT>
                    <a:lnB>
                      <a:noFill/>
                    </a:lnB>
                    <a:solidFill>
                      <a:srgbClr val="00B050"/>
                    </a:solidFill>
                  </a:tcPr>
                </a:tc>
                <a:tc>
                  <a:txBody>
                    <a:bodyPr/>
                    <a:lstStyle/>
                    <a:p>
                      <a:pPr algn="ctr" fontAlgn="b"/>
                      <a:r>
                        <a:rPr lang="en-US" sz="1300" b="0" i="0" u="none" strike="noStrike">
                          <a:solidFill>
                            <a:srgbClr val="000000"/>
                          </a:solidFill>
                          <a:effectLst/>
                          <a:latin typeface="Calibri"/>
                        </a:rPr>
                        <a:t>2</a:t>
                      </a:r>
                    </a:p>
                  </a:txBody>
                  <a:tcPr marL="10862" marR="10862" marT="10862" marB="0" anchor="b">
                    <a:lnL>
                      <a:noFill/>
                    </a:lnL>
                    <a:lnR>
                      <a:noFill/>
                    </a:lnR>
                    <a:lnT>
                      <a:noFill/>
                    </a:lnT>
                    <a:lnB>
                      <a:noFill/>
                    </a:lnB>
                    <a:solidFill>
                      <a:srgbClr val="92D050"/>
                    </a:solidFill>
                  </a:tcPr>
                </a:tc>
                <a:tc>
                  <a:txBody>
                    <a:bodyPr/>
                    <a:lstStyle/>
                    <a:p>
                      <a:pPr algn="ctr" fontAlgn="b"/>
                      <a:r>
                        <a:rPr lang="en-US" sz="1300" b="0" i="0" u="none" strike="noStrike">
                          <a:solidFill>
                            <a:srgbClr val="000000"/>
                          </a:solidFill>
                          <a:effectLst/>
                          <a:latin typeface="Calibri"/>
                        </a:rPr>
                        <a:t>3</a:t>
                      </a:r>
                    </a:p>
                  </a:txBody>
                  <a:tcPr marL="10862" marR="10862" marT="10862" marB="0" anchor="b">
                    <a:lnL>
                      <a:noFill/>
                    </a:lnL>
                    <a:lnR>
                      <a:noFill/>
                    </a:lnR>
                    <a:lnT>
                      <a:noFill/>
                    </a:lnT>
                    <a:lnB>
                      <a:noFill/>
                    </a:lnB>
                    <a:solidFill>
                      <a:srgbClr val="92D050"/>
                    </a:solidFill>
                  </a:tcPr>
                </a:tc>
                <a:extLst>
                  <a:ext uri="{0D108BD9-81ED-4DB2-BD59-A6C34878D82A}">
                    <a16:rowId xmlns:a16="http://schemas.microsoft.com/office/drawing/2014/main" val="10004"/>
                  </a:ext>
                </a:extLst>
              </a:tr>
              <a:tr h="217235">
                <a:tc>
                  <a:txBody>
                    <a:bodyPr/>
                    <a:lstStyle/>
                    <a:p>
                      <a:pPr algn="l" fontAlgn="b"/>
                      <a:endParaRPr lang="en-US" sz="1300" b="0" i="0" u="none" strike="noStrike">
                        <a:solidFill>
                          <a:srgbClr val="000000"/>
                        </a:solidFill>
                        <a:effectLst/>
                        <a:latin typeface="Calibri"/>
                      </a:endParaRPr>
                    </a:p>
                  </a:txBody>
                  <a:tcPr marL="10862" marR="10862" marT="10862" marB="0" anchor="b">
                    <a:lnL>
                      <a:noFill/>
                    </a:lnL>
                    <a:lnR>
                      <a:noFill/>
                    </a:lnR>
                    <a:lnT>
                      <a:noFill/>
                    </a:lnT>
                    <a:lnB>
                      <a:noFill/>
                    </a:lnB>
                  </a:tcPr>
                </a:tc>
                <a:tc>
                  <a:txBody>
                    <a:bodyPr/>
                    <a:lstStyle/>
                    <a:p>
                      <a:pPr algn="ctr" fontAlgn="b"/>
                      <a:r>
                        <a:rPr lang="en-US" sz="1300" b="1" i="0" u="none" strike="noStrike">
                          <a:solidFill>
                            <a:srgbClr val="000000"/>
                          </a:solidFill>
                          <a:effectLst/>
                          <a:latin typeface="Calibri"/>
                        </a:rPr>
                        <a:t>1</a:t>
                      </a:r>
                    </a:p>
                  </a:txBody>
                  <a:tcPr marL="10862" marR="10862" marT="10862" marB="0" anchor="b">
                    <a:lnL>
                      <a:noFill/>
                    </a:lnL>
                    <a:lnR>
                      <a:noFill/>
                    </a:lnR>
                    <a:lnT>
                      <a:noFill/>
                    </a:lnT>
                    <a:lnB>
                      <a:noFill/>
                    </a:lnB>
                  </a:tcPr>
                </a:tc>
                <a:tc>
                  <a:txBody>
                    <a:bodyPr/>
                    <a:lstStyle/>
                    <a:p>
                      <a:pPr algn="ctr" fontAlgn="b"/>
                      <a:r>
                        <a:rPr lang="en-US" sz="1300" b="1" i="0" u="none" strike="noStrike" dirty="0">
                          <a:solidFill>
                            <a:srgbClr val="000000"/>
                          </a:solidFill>
                          <a:effectLst/>
                          <a:latin typeface="Calibri"/>
                        </a:rPr>
                        <a:t>2</a:t>
                      </a:r>
                    </a:p>
                  </a:txBody>
                  <a:tcPr marL="10862" marR="10862" marT="10862" marB="0" anchor="b">
                    <a:lnL>
                      <a:noFill/>
                    </a:lnL>
                    <a:lnR>
                      <a:noFill/>
                    </a:lnR>
                    <a:lnT>
                      <a:noFill/>
                    </a:lnT>
                    <a:lnB>
                      <a:noFill/>
                    </a:lnB>
                  </a:tcPr>
                </a:tc>
                <a:tc>
                  <a:txBody>
                    <a:bodyPr/>
                    <a:lstStyle/>
                    <a:p>
                      <a:pPr algn="ctr" fontAlgn="b"/>
                      <a:r>
                        <a:rPr lang="en-US" sz="1300" b="1" i="0" u="none" strike="noStrike">
                          <a:solidFill>
                            <a:srgbClr val="000000"/>
                          </a:solidFill>
                          <a:effectLst/>
                          <a:latin typeface="Calibri"/>
                        </a:rPr>
                        <a:t>3</a:t>
                      </a:r>
                    </a:p>
                  </a:txBody>
                  <a:tcPr marL="10862" marR="10862" marT="10862" marB="0" anchor="b">
                    <a:lnL>
                      <a:noFill/>
                    </a:lnL>
                    <a:lnR>
                      <a:noFill/>
                    </a:lnR>
                    <a:lnT>
                      <a:noFill/>
                    </a:lnT>
                    <a:lnB>
                      <a:noFill/>
                    </a:lnB>
                  </a:tcPr>
                </a:tc>
                <a:tc>
                  <a:txBody>
                    <a:bodyPr/>
                    <a:lstStyle/>
                    <a:p>
                      <a:pPr algn="ctr" fontAlgn="b"/>
                      <a:r>
                        <a:rPr lang="en-US" sz="1300" b="1" i="0" u="none" strike="noStrike" dirty="0">
                          <a:solidFill>
                            <a:srgbClr val="000000"/>
                          </a:solidFill>
                          <a:effectLst/>
                          <a:latin typeface="Calibri"/>
                        </a:rPr>
                        <a:t>4</a:t>
                      </a:r>
                    </a:p>
                  </a:txBody>
                  <a:tcPr marL="10862" marR="10862" marT="10862"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54" name="Right Arrow 53"/>
          <p:cNvSpPr/>
          <p:nvPr/>
        </p:nvSpPr>
        <p:spPr>
          <a:xfrm>
            <a:off x="2020081" y="5911217"/>
            <a:ext cx="494518" cy="31375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5" descr="C:\Users\drs44\AppData\Local\Microsoft\Windows\Temporary Internet Files\Content.IE5\A729P5YY\MP90042762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1143000"/>
            <a:ext cx="1122901" cy="112290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025" r="1436" b="37419"/>
          <a:stretch/>
        </p:blipFill>
        <p:spPr bwMode="auto">
          <a:xfrm flipH="1">
            <a:off x="457199" y="2311400"/>
            <a:ext cx="2034323" cy="1409701"/>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4472174" y="4274403"/>
            <a:ext cx="4405758" cy="830997"/>
          </a:xfrm>
          <a:prstGeom prst="rect">
            <a:avLst/>
          </a:prstGeom>
          <a:noFill/>
        </p:spPr>
        <p:txBody>
          <a:bodyPr wrap="none" rtlCol="0">
            <a:spAutoFit/>
          </a:bodyPr>
          <a:lstStyle/>
          <a:p>
            <a:r>
              <a:rPr lang="en-US" sz="2400" dirty="0"/>
              <a:t>Perpetual Motion Controls (PMC) </a:t>
            </a:r>
          </a:p>
          <a:p>
            <a:r>
              <a:rPr lang="en-US" sz="2400" dirty="0"/>
              <a:t>Achieved!</a:t>
            </a:r>
          </a:p>
        </p:txBody>
      </p:sp>
      <p:sp>
        <p:nvSpPr>
          <p:cNvPr id="66" name="TextBox 65"/>
          <p:cNvSpPr txBox="1"/>
          <p:nvPr/>
        </p:nvSpPr>
        <p:spPr>
          <a:xfrm>
            <a:off x="5486401" y="5334000"/>
            <a:ext cx="3657600" cy="1200329"/>
          </a:xfrm>
          <a:prstGeom prst="rect">
            <a:avLst/>
          </a:prstGeom>
          <a:noFill/>
        </p:spPr>
        <p:txBody>
          <a:bodyPr wrap="square" rtlCol="0">
            <a:spAutoFit/>
          </a:bodyPr>
          <a:lstStyle/>
          <a:p>
            <a:r>
              <a:rPr lang="en-US" sz="2400" u="sng" dirty="0"/>
              <a:t>Project Execution</a:t>
            </a:r>
          </a:p>
          <a:p>
            <a:r>
              <a:rPr lang="en-US" sz="2400" dirty="0"/>
              <a:t>Strong Testing &amp; </a:t>
            </a:r>
          </a:p>
          <a:p>
            <a:r>
              <a:rPr lang="en-US" sz="2400" dirty="0"/>
              <a:t>Risk Management</a:t>
            </a:r>
          </a:p>
        </p:txBody>
      </p:sp>
      <p:sp>
        <p:nvSpPr>
          <p:cNvPr id="9" name="Rectangle 8"/>
          <p:cNvSpPr/>
          <p:nvPr/>
        </p:nvSpPr>
        <p:spPr>
          <a:xfrm>
            <a:off x="6732934" y="3119735"/>
            <a:ext cx="1572866" cy="461665"/>
          </a:xfrm>
          <a:prstGeom prst="rect">
            <a:avLst/>
          </a:prstGeom>
        </p:spPr>
        <p:txBody>
          <a:bodyPr wrap="none">
            <a:spAutoFit/>
          </a:bodyPr>
          <a:lstStyle/>
          <a:p>
            <a:r>
              <a:rPr lang="en-US" sz="2400" b="1" dirty="0"/>
              <a:t> 2.35 - 2.75</a:t>
            </a:r>
          </a:p>
        </p:txBody>
      </p:sp>
      <p:sp>
        <p:nvSpPr>
          <p:cNvPr id="67" name="Rectangle 66"/>
          <p:cNvSpPr/>
          <p:nvPr/>
        </p:nvSpPr>
        <p:spPr>
          <a:xfrm>
            <a:off x="6781800" y="2752119"/>
            <a:ext cx="1503938" cy="461665"/>
          </a:xfrm>
          <a:prstGeom prst="rect">
            <a:avLst/>
          </a:prstGeom>
        </p:spPr>
        <p:txBody>
          <a:bodyPr wrap="none">
            <a:spAutoFit/>
          </a:bodyPr>
          <a:lstStyle/>
          <a:p>
            <a:r>
              <a:rPr lang="en-US" sz="2400" b="1" dirty="0"/>
              <a:t>3.40 - 3.95</a:t>
            </a:r>
          </a:p>
        </p:txBody>
      </p:sp>
      <p:sp>
        <p:nvSpPr>
          <p:cNvPr id="68" name="TextBox 67"/>
          <p:cNvSpPr txBox="1"/>
          <p:nvPr/>
        </p:nvSpPr>
        <p:spPr>
          <a:xfrm>
            <a:off x="3733800" y="2357735"/>
            <a:ext cx="3561424" cy="461665"/>
          </a:xfrm>
          <a:prstGeom prst="rect">
            <a:avLst/>
          </a:prstGeom>
          <a:noFill/>
        </p:spPr>
        <p:txBody>
          <a:bodyPr wrap="none" rtlCol="0">
            <a:spAutoFit/>
          </a:bodyPr>
          <a:lstStyle/>
          <a:p>
            <a:r>
              <a:rPr lang="en-US" sz="2400" u="sng" dirty="0"/>
              <a:t>Performance Improvement</a:t>
            </a:r>
          </a:p>
        </p:txBody>
      </p:sp>
      <p:sp>
        <p:nvSpPr>
          <p:cNvPr id="69" name="TextBox 68"/>
          <p:cNvSpPr txBox="1"/>
          <p:nvPr/>
        </p:nvSpPr>
        <p:spPr>
          <a:xfrm>
            <a:off x="4457700" y="3914338"/>
            <a:ext cx="3360728" cy="461665"/>
          </a:xfrm>
          <a:prstGeom prst="rect">
            <a:avLst/>
          </a:prstGeom>
          <a:noFill/>
        </p:spPr>
        <p:txBody>
          <a:bodyPr wrap="none" rtlCol="0">
            <a:spAutoFit/>
          </a:bodyPr>
          <a:lstStyle/>
          <a:p>
            <a:r>
              <a:rPr lang="en-US" sz="2400" u="sng" dirty="0"/>
              <a:t>Working Core Technology</a:t>
            </a:r>
          </a:p>
        </p:txBody>
      </p:sp>
      <p:sp>
        <p:nvSpPr>
          <p:cNvPr id="70" name="TextBox 69"/>
          <p:cNvSpPr txBox="1"/>
          <p:nvPr/>
        </p:nvSpPr>
        <p:spPr>
          <a:xfrm>
            <a:off x="3162300" y="1028700"/>
            <a:ext cx="3137718" cy="461665"/>
          </a:xfrm>
          <a:prstGeom prst="rect">
            <a:avLst/>
          </a:prstGeom>
          <a:noFill/>
        </p:spPr>
        <p:txBody>
          <a:bodyPr wrap="none" rtlCol="0">
            <a:spAutoFit/>
          </a:bodyPr>
          <a:lstStyle/>
          <a:p>
            <a:r>
              <a:rPr lang="en-US" sz="2400" u="sng" dirty="0"/>
              <a:t>Challenge Identification</a:t>
            </a:r>
          </a:p>
        </p:txBody>
      </p:sp>
      <p:pic>
        <p:nvPicPr>
          <p:cNvPr id="71" name="Picture 24" descr="C:\Users\drs44\AppData\Local\Microsoft\Windows\Temporary Internet Files\Content.IE5\5VRCQ4B3\MC9004378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66320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0200" cy="923330"/>
          </a:xfrm>
          <a:prstGeom prst="rect">
            <a:avLst/>
          </a:prstGeom>
          <a:noFill/>
        </p:spPr>
        <p:txBody>
          <a:bodyPr wrap="square" rtlCol="0">
            <a:spAutoFit/>
          </a:bodyPr>
          <a:lstStyle/>
          <a:p>
            <a:pPr algn="ctr"/>
            <a:r>
              <a:rPr lang="en-US" sz="5400" dirty="0">
                <a:latin typeface="Harlow Solid Italic" panose="04030604020F02020D02" pitchFamily="82" charset="0"/>
              </a:rPr>
              <a:t>Team Synergy Bike</a:t>
            </a:r>
          </a:p>
        </p:txBody>
      </p:sp>
      <p:pic>
        <p:nvPicPr>
          <p:cNvPr id="16" name="Picture 2" descr="C:\Users\drs44\Cornell2\IntelCup2012_2013\Media\CC - red shadow.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3436"/>
          <a:stretch/>
        </p:blipFill>
        <p:spPr bwMode="auto">
          <a:xfrm>
            <a:off x="6300986" y="5408700"/>
            <a:ext cx="1843455" cy="11445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3"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105400" y="1008983"/>
            <a:ext cx="3801041" cy="4247317"/>
          </a:xfrm>
          <a:prstGeom prst="rect">
            <a:avLst/>
          </a:prstGeom>
          <a:noFill/>
        </p:spPr>
        <p:txBody>
          <a:bodyPr wrap="none" rtlCol="0">
            <a:spAutoFit/>
          </a:bodyPr>
          <a:lstStyle/>
          <a:p>
            <a:pPr algn="ctr"/>
            <a:r>
              <a:rPr lang="en-US" sz="9600" b="1" dirty="0">
                <a:effectLst>
                  <a:outerShdw blurRad="38100" dist="38100" dir="2700000" algn="tl">
                    <a:srgbClr val="000000">
                      <a:alpha val="43137"/>
                    </a:srgbClr>
                  </a:outerShdw>
                </a:effectLst>
              </a:rPr>
              <a:t>THANK</a:t>
            </a:r>
          </a:p>
          <a:p>
            <a:pPr algn="ctr"/>
            <a:r>
              <a:rPr lang="en-US" sz="9600" b="1" dirty="0">
                <a:effectLst>
                  <a:outerShdw blurRad="38100" dist="38100" dir="2700000" algn="tl">
                    <a:srgbClr val="000000">
                      <a:alpha val="43137"/>
                    </a:srgbClr>
                  </a:outerShdw>
                </a:effectLst>
              </a:rPr>
              <a:t> YOU</a:t>
            </a:r>
          </a:p>
          <a:p>
            <a:pPr algn="ctr"/>
            <a:endParaRPr lang="en-US" b="1" dirty="0">
              <a:effectLst>
                <a:outerShdw blurRad="38100" dist="38100" dir="2700000" algn="tl">
                  <a:srgbClr val="000000">
                    <a:alpha val="43137"/>
                  </a:srgbClr>
                </a:outerShdw>
              </a:effectLst>
            </a:endParaRPr>
          </a:p>
          <a:p>
            <a:pPr algn="ctr"/>
            <a:r>
              <a:rPr lang="en-US" sz="6000" b="1" dirty="0">
                <a:effectLst>
                  <a:outerShdw blurRad="38100" dist="38100" dir="2700000" algn="tl">
                    <a:srgbClr val="000000">
                      <a:alpha val="43137"/>
                    </a:srgbClr>
                  </a:outerShdw>
                </a:effectLst>
              </a:rPr>
              <a:t>Questions?</a:t>
            </a:r>
          </a:p>
        </p:txBody>
      </p:sp>
      <p:pic>
        <p:nvPicPr>
          <p:cNvPr id="12" name="Picture 26" descr="C:\Users\drs44\AppData\Local\Microsoft\Windows\Temporary Internet Files\Content.IE5\WC7QC5SL\MC900437934[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28600" y="1295400"/>
            <a:ext cx="4641613" cy="488312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3" name="Picture 24" descr="C:\Users\drs44\AppData\Local\Microsoft\Windows\Temporary Internet Files\Content.IE5\5VRCQ4B3\MC900437841[1].wmf"/>
          <p:cNvPicPr>
            <a:picLocks noChangeAspect="1" noChangeArrowheads="1"/>
          </p:cNvPicPr>
          <p:nvPr/>
        </p:nvPicPr>
        <p:blipFill>
          <a:blip r:embed="rId5" cstate="print">
            <a:lum/>
            <a:extLst>
              <a:ext uri="{28A0092B-C50C-407E-A947-70E740481C1C}">
                <a14:useLocalDpi xmlns:a14="http://schemas.microsoft.com/office/drawing/2010/main" val="0"/>
              </a:ext>
            </a:extLst>
          </a:blip>
          <a:srcRect/>
          <a:stretch>
            <a:fillRect/>
          </a:stretch>
        </p:blipFill>
        <p:spPr bwMode="auto">
          <a:xfrm flipH="1">
            <a:off x="603012" y="3250514"/>
            <a:ext cx="3797538" cy="2774304"/>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ight Arrow 9"/>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899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a:p>
            <a:pPr marL="285750" indent="-285750">
              <a:buFont typeface="Arial" panose="020B0604020202020204" pitchFamily="34" charset="0"/>
              <a:buChar char="•"/>
            </a:pPr>
            <a:r>
              <a:rPr lang="en-US" sz="2400" dirty="0"/>
              <a:t>Safe</a:t>
            </a:r>
          </a:p>
          <a:p>
            <a:pPr marL="285750" indent="-285750">
              <a:buFont typeface="Arial" panose="020B0604020202020204" pitchFamily="34" charset="0"/>
              <a:buChar char="•"/>
            </a:pPr>
            <a:r>
              <a:rPr lang="en-US" sz="2400" dirty="0"/>
              <a:t>Able to Handle Weather Conditions</a:t>
            </a:r>
          </a:p>
          <a:p>
            <a:pPr marL="285750" indent="-285750">
              <a:buFont typeface="Arial" panose="020B0604020202020204" pitchFamily="34" charset="0"/>
              <a:buChar char="•"/>
            </a:pPr>
            <a:r>
              <a:rPr lang="en-US" sz="2400" dirty="0"/>
              <a:t>Able to carry “cargo”</a:t>
            </a:r>
          </a:p>
          <a:p>
            <a:pPr marL="285750" indent="-285750">
              <a:buFont typeface="Arial" panose="020B0604020202020204" pitchFamily="34" charset="0"/>
              <a:buChar char="•"/>
            </a:pPr>
            <a:r>
              <a:rPr lang="en-US" sz="2400" dirty="0"/>
              <a:t>Low Effort</a:t>
            </a:r>
          </a:p>
          <a:p>
            <a:pPr marL="285750" indent="-285750">
              <a:buFont typeface="Arial" panose="020B0604020202020204" pitchFamily="34" charset="0"/>
              <a:buChar char="•"/>
            </a:pPr>
            <a:r>
              <a:rPr lang="en-US" sz="2400" dirty="0"/>
              <a:t>Preferably Cheap</a:t>
            </a:r>
          </a:p>
          <a:p>
            <a:pPr marL="285750" indent="-285750">
              <a:buFont typeface="Arial" panose="020B0604020202020204" pitchFamily="34" charset="0"/>
              <a:buChar char="•"/>
            </a:pPr>
            <a:r>
              <a:rPr lang="en-US" sz="2400" dirty="0"/>
              <a:t>Comfortable</a:t>
            </a:r>
          </a:p>
          <a:p>
            <a:pPr marL="285750" indent="-285750">
              <a:buFont typeface="Arial" panose="020B0604020202020204" pitchFamily="34" charset="0"/>
              <a:buChar char="•"/>
            </a:pPr>
            <a:r>
              <a:rPr lang="en-US" sz="2400" dirty="0"/>
              <a:t>Easy to park</a:t>
            </a:r>
          </a:p>
          <a:p>
            <a:pPr marL="285750" indent="-285750">
              <a:buFont typeface="Arial" panose="020B0604020202020204" pitchFamily="34" charset="0"/>
              <a:buChar char="•"/>
            </a:pPr>
            <a:r>
              <a:rPr lang="en-US" sz="2400" dirty="0"/>
              <a:t>Environmentally Friendly?</a:t>
            </a:r>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823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a:p>
            <a:pPr marL="285750" indent="-285750">
              <a:buFont typeface="Arial" panose="020B0604020202020204" pitchFamily="34" charset="0"/>
              <a:buChar char="•"/>
            </a:pPr>
            <a:r>
              <a:rPr lang="en-US" sz="2400" dirty="0"/>
              <a:t>Safe</a:t>
            </a:r>
          </a:p>
          <a:p>
            <a:pPr marL="285750" indent="-285750">
              <a:buFont typeface="Arial" panose="020B0604020202020204" pitchFamily="34" charset="0"/>
              <a:buChar char="•"/>
            </a:pPr>
            <a:r>
              <a:rPr lang="en-US" sz="2400" dirty="0"/>
              <a:t>Able to Handle Weather Conditions</a:t>
            </a:r>
          </a:p>
          <a:p>
            <a:pPr marL="285750" indent="-285750">
              <a:buFont typeface="Arial" panose="020B0604020202020204" pitchFamily="34" charset="0"/>
              <a:buChar char="•"/>
            </a:pPr>
            <a:r>
              <a:rPr lang="en-US" sz="2400" dirty="0"/>
              <a:t>Able to carry “cargo”</a:t>
            </a:r>
          </a:p>
          <a:p>
            <a:pPr marL="285750" indent="-285750">
              <a:buFont typeface="Arial" panose="020B0604020202020204" pitchFamily="34" charset="0"/>
              <a:buChar char="•"/>
            </a:pPr>
            <a:r>
              <a:rPr lang="en-US" sz="2400" dirty="0"/>
              <a:t>Low Effort</a:t>
            </a:r>
          </a:p>
          <a:p>
            <a:pPr marL="285750" indent="-285750">
              <a:buFont typeface="Arial" panose="020B0604020202020204" pitchFamily="34" charset="0"/>
              <a:buChar char="•"/>
            </a:pPr>
            <a:r>
              <a:rPr lang="en-US" sz="2400" dirty="0"/>
              <a:t>Preferably Cheap</a:t>
            </a:r>
          </a:p>
          <a:p>
            <a:pPr marL="285750" indent="-285750">
              <a:buFont typeface="Arial" panose="020B0604020202020204" pitchFamily="34" charset="0"/>
              <a:buChar char="•"/>
            </a:pPr>
            <a:r>
              <a:rPr lang="en-US" sz="2400" dirty="0"/>
              <a:t>Comfortable</a:t>
            </a:r>
          </a:p>
          <a:p>
            <a:pPr marL="285750" indent="-285750">
              <a:buFont typeface="Arial" panose="020B0604020202020204" pitchFamily="34" charset="0"/>
              <a:buChar char="•"/>
            </a:pPr>
            <a:r>
              <a:rPr lang="en-US" sz="2400" dirty="0"/>
              <a:t>Easy to park</a:t>
            </a:r>
          </a:p>
          <a:p>
            <a:pPr marL="285750" indent="-285750">
              <a:buFont typeface="Arial" panose="020B0604020202020204" pitchFamily="34" charset="0"/>
              <a:buChar char="•"/>
            </a:pPr>
            <a:r>
              <a:rPr lang="en-US" sz="2400" dirty="0"/>
              <a:t>Environmentally Friendly?</a:t>
            </a:r>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7" descr="C:\Users\drs44\AppData\Local\Microsoft\Windows\Temporary Internet Files\Content.IE5\DDRY2A8B\MP900425518[1].jpg"/>
          <p:cNvPicPr>
            <a:picLocks noChangeAspect="1" noChangeArrowheads="1"/>
          </p:cNvPicPr>
          <p:nvPr/>
        </p:nvPicPr>
        <p:blipFill rotWithShape="1">
          <a:blip r:embed="rId5">
            <a:extLst>
              <a:ext uri="{28A0092B-C50C-407E-A947-70E740481C1C}">
                <a14:useLocalDpi xmlns:a14="http://schemas.microsoft.com/office/drawing/2010/main" val="0"/>
              </a:ext>
            </a:extLst>
          </a:blip>
          <a:srcRect t="13889" r="64011" b="34444"/>
          <a:stretch/>
        </p:blipFill>
        <p:spPr bwMode="auto">
          <a:xfrm flipH="1">
            <a:off x="6781800" y="3323286"/>
            <a:ext cx="1646204" cy="35433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152400" y="525780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32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a:p>
            <a:pPr marL="285750" indent="-285750">
              <a:buFont typeface="Arial" panose="020B0604020202020204" pitchFamily="34" charset="0"/>
              <a:buChar char="•"/>
            </a:pPr>
            <a:r>
              <a:rPr lang="en-US" sz="2400" dirty="0"/>
              <a:t>Safe</a:t>
            </a:r>
          </a:p>
          <a:p>
            <a:pPr marL="285750" indent="-285750">
              <a:buFont typeface="Arial" panose="020B0604020202020204" pitchFamily="34" charset="0"/>
              <a:buChar char="•"/>
            </a:pPr>
            <a:r>
              <a:rPr lang="en-US" sz="2400" dirty="0"/>
              <a:t>Able to Handle Weather Conditions</a:t>
            </a:r>
          </a:p>
          <a:p>
            <a:pPr marL="285750" indent="-285750">
              <a:buFont typeface="Arial" panose="020B0604020202020204" pitchFamily="34" charset="0"/>
              <a:buChar char="•"/>
            </a:pPr>
            <a:r>
              <a:rPr lang="en-US" sz="2400" dirty="0"/>
              <a:t>Able to carry “cargo”</a:t>
            </a:r>
          </a:p>
          <a:p>
            <a:pPr marL="285750" indent="-285750">
              <a:buFont typeface="Arial" panose="020B0604020202020204" pitchFamily="34" charset="0"/>
              <a:buChar char="•"/>
            </a:pPr>
            <a:r>
              <a:rPr lang="en-US" sz="2400" dirty="0"/>
              <a:t>Low Effort</a:t>
            </a:r>
          </a:p>
          <a:p>
            <a:pPr marL="285750" indent="-285750">
              <a:buFont typeface="Arial" panose="020B0604020202020204" pitchFamily="34" charset="0"/>
              <a:buChar char="•"/>
            </a:pPr>
            <a:r>
              <a:rPr lang="en-US" sz="2400" dirty="0"/>
              <a:t>Preferably Cheap</a:t>
            </a:r>
          </a:p>
          <a:p>
            <a:pPr marL="285750" indent="-285750">
              <a:buFont typeface="Arial" panose="020B0604020202020204" pitchFamily="34" charset="0"/>
              <a:buChar char="•"/>
            </a:pPr>
            <a:r>
              <a:rPr lang="en-US" sz="2400" dirty="0"/>
              <a:t>Comfortable</a:t>
            </a:r>
          </a:p>
          <a:p>
            <a:pPr marL="285750" indent="-285750">
              <a:buFont typeface="Arial" panose="020B0604020202020204" pitchFamily="34" charset="0"/>
              <a:buChar char="•"/>
            </a:pPr>
            <a:r>
              <a:rPr lang="en-US" sz="2400" dirty="0"/>
              <a:t>Easy to park</a:t>
            </a:r>
          </a:p>
          <a:p>
            <a:pPr marL="285750" indent="-285750">
              <a:buFont typeface="Arial" panose="020B0604020202020204" pitchFamily="34" charset="0"/>
              <a:buChar char="•"/>
            </a:pPr>
            <a:r>
              <a:rPr lang="en-US" sz="2400" dirty="0"/>
              <a:t>Environmentally Friendly?</a:t>
            </a:r>
          </a:p>
        </p:txBody>
      </p:sp>
      <p:sp>
        <p:nvSpPr>
          <p:cNvPr id="9" name="TextBox 8"/>
          <p:cNvSpPr txBox="1"/>
          <p:nvPr/>
        </p:nvSpPr>
        <p:spPr>
          <a:xfrm>
            <a:off x="142479" y="5300008"/>
            <a:ext cx="648692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Not nearly as fast</a:t>
            </a:r>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7" descr="C:\Users\drs44\AppData\Local\Microsoft\Windows\Temporary Internet Files\Content.IE5\DDRY2A8B\MP900425518[1].jpg"/>
          <p:cNvPicPr>
            <a:picLocks noChangeAspect="1" noChangeArrowheads="1"/>
          </p:cNvPicPr>
          <p:nvPr/>
        </p:nvPicPr>
        <p:blipFill rotWithShape="1">
          <a:blip r:embed="rId5">
            <a:extLst>
              <a:ext uri="{28A0092B-C50C-407E-A947-70E740481C1C}">
                <a14:useLocalDpi xmlns:a14="http://schemas.microsoft.com/office/drawing/2010/main" val="0"/>
              </a:ext>
            </a:extLst>
          </a:blip>
          <a:srcRect t="13889" r="64011" b="34444"/>
          <a:stretch/>
        </p:blipFill>
        <p:spPr bwMode="auto">
          <a:xfrm flipH="1">
            <a:off x="6781800" y="3323286"/>
            <a:ext cx="1646204" cy="35433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152400" y="525780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5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a:p>
            <a:pPr marL="285750" indent="-285750">
              <a:buFont typeface="Arial" panose="020B0604020202020204" pitchFamily="34" charset="0"/>
              <a:buChar char="•"/>
            </a:pPr>
            <a:r>
              <a:rPr lang="en-US" sz="2400" dirty="0"/>
              <a:t>Safe</a:t>
            </a:r>
          </a:p>
          <a:p>
            <a:pPr marL="285750" indent="-285750">
              <a:buFont typeface="Arial" panose="020B0604020202020204" pitchFamily="34" charset="0"/>
              <a:buChar char="•"/>
            </a:pPr>
            <a:r>
              <a:rPr lang="en-US" sz="2400" dirty="0"/>
              <a:t>Able to Handle Weather Conditions</a:t>
            </a:r>
          </a:p>
          <a:p>
            <a:pPr marL="285750" indent="-285750">
              <a:buFont typeface="Arial" panose="020B0604020202020204" pitchFamily="34" charset="0"/>
              <a:buChar char="•"/>
            </a:pPr>
            <a:r>
              <a:rPr lang="en-US" sz="2400" dirty="0"/>
              <a:t>Able to carry “cargo”</a:t>
            </a:r>
          </a:p>
          <a:p>
            <a:pPr marL="285750" indent="-285750">
              <a:buFont typeface="Arial" panose="020B0604020202020204" pitchFamily="34" charset="0"/>
              <a:buChar char="•"/>
            </a:pPr>
            <a:r>
              <a:rPr lang="en-US" sz="2400" dirty="0"/>
              <a:t>Low Effort</a:t>
            </a:r>
          </a:p>
          <a:p>
            <a:pPr marL="285750" indent="-285750">
              <a:buFont typeface="Arial" panose="020B0604020202020204" pitchFamily="34" charset="0"/>
              <a:buChar char="•"/>
            </a:pPr>
            <a:r>
              <a:rPr lang="en-US" sz="2400" dirty="0"/>
              <a:t>Preferably Cheap</a:t>
            </a:r>
          </a:p>
          <a:p>
            <a:pPr marL="285750" indent="-285750">
              <a:buFont typeface="Arial" panose="020B0604020202020204" pitchFamily="34" charset="0"/>
              <a:buChar char="•"/>
            </a:pPr>
            <a:r>
              <a:rPr lang="en-US" sz="2400" dirty="0"/>
              <a:t>Comfortable</a:t>
            </a:r>
          </a:p>
          <a:p>
            <a:pPr marL="285750" indent="-285750">
              <a:buFont typeface="Arial" panose="020B0604020202020204" pitchFamily="34" charset="0"/>
              <a:buChar char="•"/>
            </a:pPr>
            <a:r>
              <a:rPr lang="en-US" sz="2400" dirty="0"/>
              <a:t>Easy to park</a:t>
            </a:r>
          </a:p>
          <a:p>
            <a:pPr marL="285750" indent="-285750">
              <a:buFont typeface="Arial" panose="020B0604020202020204" pitchFamily="34" charset="0"/>
              <a:buChar char="•"/>
            </a:pPr>
            <a:r>
              <a:rPr lang="en-US" sz="2400" dirty="0"/>
              <a:t>Environmentally Friendly?</a:t>
            </a:r>
          </a:p>
        </p:txBody>
      </p:sp>
      <p:sp>
        <p:nvSpPr>
          <p:cNvPr id="9" name="TextBox 8"/>
          <p:cNvSpPr txBox="1"/>
          <p:nvPr/>
        </p:nvSpPr>
        <p:spPr>
          <a:xfrm>
            <a:off x="142479" y="5300008"/>
            <a:ext cx="648692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Not nearly as fast</a:t>
            </a:r>
          </a:p>
          <a:p>
            <a:pPr marL="342900" indent="-342900">
              <a:buFont typeface="Arial" panose="020B0604020202020204" pitchFamily="34" charset="0"/>
              <a:buChar char="•"/>
            </a:pPr>
            <a:r>
              <a:rPr lang="en-US" sz="2400" dirty="0"/>
              <a:t>Require significant physical effort</a:t>
            </a:r>
          </a:p>
          <a:p>
            <a:pPr marL="800100" lvl="1" indent="-342900">
              <a:buFont typeface="Arial" panose="020B0604020202020204" pitchFamily="34" charset="0"/>
              <a:buChar char="•"/>
            </a:pPr>
            <a:r>
              <a:rPr lang="en-US" sz="2400" dirty="0"/>
              <a:t>E</a:t>
            </a:r>
            <a:r>
              <a:rPr lang="en-US" sz="2400" dirty="0">
                <a:sym typeface="Wingdings" panose="05000000000000000000" pitchFamily="2" charset="2"/>
              </a:rPr>
              <a:t>specially up hills</a:t>
            </a:r>
            <a:endParaRPr lang="en-US" sz="2400" dirty="0"/>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7" descr="C:\Users\drs44\AppData\Local\Microsoft\Windows\Temporary Internet Files\Content.IE5\DDRY2A8B\MP900425518[1].jpg"/>
          <p:cNvPicPr>
            <a:picLocks noChangeAspect="1" noChangeArrowheads="1"/>
          </p:cNvPicPr>
          <p:nvPr/>
        </p:nvPicPr>
        <p:blipFill rotWithShape="1">
          <a:blip r:embed="rId5">
            <a:extLst>
              <a:ext uri="{28A0092B-C50C-407E-A947-70E740481C1C}">
                <a14:useLocalDpi xmlns:a14="http://schemas.microsoft.com/office/drawing/2010/main" val="0"/>
              </a:ext>
            </a:extLst>
          </a:blip>
          <a:srcRect t="13889" r="64011" b="34444"/>
          <a:stretch/>
        </p:blipFill>
        <p:spPr bwMode="auto">
          <a:xfrm flipH="1">
            <a:off x="6781800" y="3323286"/>
            <a:ext cx="1646204" cy="35433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152400" y="525780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37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Commuter Needs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78" y="1066800"/>
            <a:ext cx="450572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Anytime Available</a:t>
            </a:r>
          </a:p>
          <a:p>
            <a:pPr marL="285750" indent="-285750">
              <a:buFont typeface="Arial" panose="020B0604020202020204" pitchFamily="34" charset="0"/>
              <a:buChar char="•"/>
            </a:pPr>
            <a:r>
              <a:rPr lang="en-US" sz="2400" dirty="0"/>
              <a:t>Safe</a:t>
            </a:r>
          </a:p>
          <a:p>
            <a:pPr marL="285750" indent="-285750">
              <a:buFont typeface="Arial" panose="020B0604020202020204" pitchFamily="34" charset="0"/>
              <a:buChar char="•"/>
            </a:pPr>
            <a:r>
              <a:rPr lang="en-US" sz="2400" dirty="0"/>
              <a:t>Able to Handle Weather Conditions</a:t>
            </a:r>
          </a:p>
          <a:p>
            <a:pPr marL="285750" indent="-285750">
              <a:buFont typeface="Arial" panose="020B0604020202020204" pitchFamily="34" charset="0"/>
              <a:buChar char="•"/>
            </a:pPr>
            <a:r>
              <a:rPr lang="en-US" sz="2400" dirty="0"/>
              <a:t>Able to carry “cargo”</a:t>
            </a:r>
          </a:p>
          <a:p>
            <a:pPr marL="285750" indent="-285750">
              <a:buFont typeface="Arial" panose="020B0604020202020204" pitchFamily="34" charset="0"/>
              <a:buChar char="•"/>
            </a:pPr>
            <a:r>
              <a:rPr lang="en-US" sz="2400" dirty="0"/>
              <a:t>Low Effort</a:t>
            </a:r>
          </a:p>
          <a:p>
            <a:pPr marL="285750" indent="-285750">
              <a:buFont typeface="Arial" panose="020B0604020202020204" pitchFamily="34" charset="0"/>
              <a:buChar char="•"/>
            </a:pPr>
            <a:r>
              <a:rPr lang="en-US" sz="2400" dirty="0"/>
              <a:t>Preferably Cheap</a:t>
            </a:r>
          </a:p>
          <a:p>
            <a:pPr marL="285750" indent="-285750">
              <a:buFont typeface="Arial" panose="020B0604020202020204" pitchFamily="34" charset="0"/>
              <a:buChar char="•"/>
            </a:pPr>
            <a:r>
              <a:rPr lang="en-US" sz="2400" dirty="0"/>
              <a:t>Comfortable</a:t>
            </a:r>
          </a:p>
          <a:p>
            <a:pPr marL="285750" indent="-285750">
              <a:buFont typeface="Arial" panose="020B0604020202020204" pitchFamily="34" charset="0"/>
              <a:buChar char="•"/>
            </a:pPr>
            <a:r>
              <a:rPr lang="en-US" sz="2400" dirty="0"/>
              <a:t>Easy to park</a:t>
            </a:r>
          </a:p>
          <a:p>
            <a:pPr marL="285750" indent="-285750">
              <a:buFont typeface="Arial" panose="020B0604020202020204" pitchFamily="34" charset="0"/>
              <a:buChar char="•"/>
            </a:pPr>
            <a:r>
              <a:rPr lang="en-US" sz="2400" dirty="0"/>
              <a:t>Environmentally Friendly?</a:t>
            </a:r>
          </a:p>
        </p:txBody>
      </p:sp>
      <p:sp>
        <p:nvSpPr>
          <p:cNvPr id="9" name="TextBox 8"/>
          <p:cNvSpPr txBox="1"/>
          <p:nvPr/>
        </p:nvSpPr>
        <p:spPr>
          <a:xfrm>
            <a:off x="142479" y="5300008"/>
            <a:ext cx="6486922"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Not nearly as fast</a:t>
            </a:r>
          </a:p>
          <a:p>
            <a:pPr marL="342900" indent="-342900">
              <a:buFont typeface="Arial" panose="020B0604020202020204" pitchFamily="34" charset="0"/>
              <a:buChar char="•"/>
            </a:pPr>
            <a:r>
              <a:rPr lang="en-US" sz="2400" dirty="0"/>
              <a:t>Require significant physical effort</a:t>
            </a:r>
          </a:p>
          <a:p>
            <a:pPr marL="800100" lvl="1" indent="-342900">
              <a:buFont typeface="Arial" panose="020B0604020202020204" pitchFamily="34" charset="0"/>
              <a:buChar char="•"/>
            </a:pPr>
            <a:r>
              <a:rPr lang="en-US" sz="2400" dirty="0"/>
              <a:t>E</a:t>
            </a:r>
            <a:r>
              <a:rPr lang="en-US" sz="2400" dirty="0">
                <a:sym typeface="Wingdings" panose="05000000000000000000" pitchFamily="2" charset="2"/>
              </a:rPr>
              <a:t>specially up hills</a:t>
            </a:r>
          </a:p>
          <a:p>
            <a:pPr marL="342900" indent="-342900">
              <a:buFont typeface="Arial" panose="020B0604020202020204" pitchFamily="34" charset="0"/>
              <a:buChar char="•"/>
            </a:pPr>
            <a:r>
              <a:rPr lang="en-US" sz="2400" dirty="0">
                <a:sym typeface="Wingdings" panose="05000000000000000000" pitchFamily="2" charset="2"/>
              </a:rPr>
              <a:t>Not safe or comfortable in the snow &amp; rain</a:t>
            </a:r>
            <a:endParaRPr lang="en-US" sz="2400" dirty="0"/>
          </a:p>
          <a:p>
            <a:pPr marL="342900" indent="-342900">
              <a:buFont typeface="Arial" panose="020B0604020202020204" pitchFamily="34" charset="0"/>
              <a:buChar char="•"/>
            </a:pPr>
            <a:endParaRPr lang="en-US" sz="2400" dirty="0"/>
          </a:p>
        </p:txBody>
      </p:sp>
      <p:pic>
        <p:nvPicPr>
          <p:cNvPr id="7173" name="Picture 5" descr="C:\Users\drs44\AppData\Local\Microsoft\Windows\Temporary Internet Files\Content.IE5\A729P5YY\MP90042762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881" y="1447800"/>
            <a:ext cx="2971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7" descr="C:\Users\drs44\AppData\Local\Microsoft\Windows\Temporary Internet Files\Content.IE5\DDRY2A8B\MP900425518[1].jpg"/>
          <p:cNvPicPr>
            <a:picLocks noChangeAspect="1" noChangeArrowheads="1"/>
          </p:cNvPicPr>
          <p:nvPr/>
        </p:nvPicPr>
        <p:blipFill rotWithShape="1">
          <a:blip r:embed="rId5">
            <a:extLst>
              <a:ext uri="{28A0092B-C50C-407E-A947-70E740481C1C}">
                <a14:useLocalDpi xmlns:a14="http://schemas.microsoft.com/office/drawing/2010/main" val="0"/>
              </a:ext>
            </a:extLst>
          </a:blip>
          <a:srcRect t="13889" r="64011" b="34444"/>
          <a:stretch/>
        </p:blipFill>
        <p:spPr bwMode="auto">
          <a:xfrm flipH="1">
            <a:off x="6781800" y="3323286"/>
            <a:ext cx="1646204" cy="35433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152400" y="525780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14160" y="4007346"/>
            <a:ext cx="4409678" cy="2585323"/>
          </a:xfrm>
          <a:prstGeom prst="rect">
            <a:avLst/>
          </a:prstGeom>
          <a:noFill/>
        </p:spPr>
        <p:txBody>
          <a:bodyPr wrap="square" rtlCol="0">
            <a:spAutoFit/>
          </a:bodyPr>
          <a:lstStyle/>
          <a:p>
            <a:pPr algn="r"/>
            <a:r>
              <a:rPr lang="en-US" dirty="0"/>
              <a:t>It’s important to be very honest and objective with regards to all solutions to your challenge’s needs – in this case the needs of the commuter – even if it makes your solution look poor in some ways. We’re not salesmen, we’re designers and the true value of our design should come from their demonstrated ability to meet the identified challenge’s needs</a:t>
            </a:r>
          </a:p>
        </p:txBody>
      </p:sp>
    </p:spTree>
    <p:extLst>
      <p:ext uri="{BB962C8B-B14F-4D97-AF65-F5344CB8AC3E}">
        <p14:creationId xmlns:p14="http://schemas.microsoft.com/office/powerpoint/2010/main" val="2645728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drs44\AppData\Local\Microsoft\Windows\Temporary Internet Files\Content.IE5\DDRY2A8B\MP90028932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4" y="986135"/>
            <a:ext cx="9181563" cy="58718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2" descr="http://media.treehugger.com/assets/images/2011/10/commute-ho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979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drs44\AppData\Local\Microsoft\Windows\Temporary Internet Files\Content.IE5\DDRY2A8B\MP90028932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4" y="986135"/>
            <a:ext cx="9181563" cy="58718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1905000"/>
            <a:ext cx="4195940" cy="34163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a:ln w="76200">
                  <a:solidFill>
                    <a:schemeClr val="bg1"/>
                  </a:solidFill>
                </a:ln>
                <a:solidFill>
                  <a:srgbClr val="00B050"/>
                </a:solidFill>
                <a:effectLst>
                  <a:outerShdw blurRad="76200" dist="50800" dir="5400000" algn="tl" rotWithShape="0">
                    <a:srgbClr val="000000">
                      <a:alpha val="65000"/>
                    </a:srgbClr>
                  </a:outerShdw>
                </a:effectLst>
              </a:rPr>
              <a:t>5% of Car Commuters = </a:t>
            </a:r>
          </a:p>
          <a:p>
            <a:r>
              <a:rPr lang="en-US" sz="5400" b="1" spc="50" dirty="0">
                <a:ln w="76200">
                  <a:solidFill>
                    <a:schemeClr val="bg1"/>
                  </a:solidFill>
                </a:ln>
                <a:solidFill>
                  <a:srgbClr val="00B050"/>
                </a:solidFill>
                <a:effectLst>
                  <a:outerShdw blurRad="76200" dist="50800" dir="5400000" algn="tl" rotWithShape="0">
                    <a:srgbClr val="000000">
                      <a:alpha val="65000"/>
                    </a:srgbClr>
                  </a:outerShdw>
                </a:effectLst>
              </a:rPr>
              <a:t>6 million people / day!</a:t>
            </a:r>
          </a:p>
        </p:txBody>
      </p:sp>
      <p:sp>
        <p:nvSpPr>
          <p:cNvPr id="14" name="TextBox 13"/>
          <p:cNvSpPr txBox="1"/>
          <p:nvPr/>
        </p:nvSpPr>
        <p:spPr>
          <a:xfrm>
            <a:off x="-4419600" y="-76200"/>
            <a:ext cx="4382036" cy="7571303"/>
          </a:xfrm>
          <a:prstGeom prst="rect">
            <a:avLst/>
          </a:prstGeom>
          <a:noFill/>
        </p:spPr>
        <p:txBody>
          <a:bodyPr wrap="square" rtlCol="0">
            <a:spAutoFit/>
          </a:bodyPr>
          <a:lstStyle/>
          <a:p>
            <a:pPr algn="r"/>
            <a:r>
              <a:rPr lang="en-US" dirty="0"/>
              <a:t>Showing the potential scope of the impact of your work is important to provide your audience perspective. Your impact could be more that it allowed people to do something better or something that they could never do before. It can be a large group as in this example or could even be a single person in need. All are important but let your audience understand the scope of your project. </a:t>
            </a:r>
          </a:p>
          <a:p>
            <a:pPr algn="r"/>
            <a:endParaRPr lang="en-US" dirty="0"/>
          </a:p>
          <a:p>
            <a:pPr algn="r"/>
            <a:r>
              <a:rPr lang="en-US" dirty="0"/>
              <a:t>All projects will have a different scope whether it’s a new wearable that easily monitors people’s health, or a low power air craft that checks air quality, or a device that performs diagnostics on air conditioners to identify how they could operate better or when they need repair, or a series of street side sensors that communicate with each other to improve traffic conditions, or a tooth brush that tells you whether you’ve brushed all of your teeth well enough, or maybe it just helps you never lose the TV remote again, the list is practically infinite… But what all of these projects directly impact is different, and although it may be obvious to you, since its your project, be sure to make it obvious for your audience too.</a:t>
            </a:r>
          </a:p>
        </p:txBody>
      </p:sp>
      <p:pic>
        <p:nvPicPr>
          <p:cNvPr id="9" name="Picture 2" descr="http://media.treehugger.com/assets/images/2011/10/commute-ho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9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192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descr="C:\Users\drs44\AppData\Local\Microsoft\Windows\Temporary Internet Files\Content.IE5\DDRY2A8B\MP900289322[1].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564" y="986135"/>
            <a:ext cx="9181563" cy="58718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Commuting= 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http://media.treehugger.com/assets/images/2011/10/commute-ho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69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6200" y="1447800"/>
            <a:ext cx="2350916" cy="954107"/>
          </a:xfrm>
          <a:prstGeom prst="rect">
            <a:avLst/>
          </a:prstGeom>
          <a:noFill/>
        </p:spPr>
        <p:txBody>
          <a:bodyPr wrap="square" rtlCol="0">
            <a:spAutoFit/>
          </a:bodyPr>
          <a:lstStyle/>
          <a:p>
            <a:pPr algn="ctr"/>
            <a:r>
              <a:rPr lang="en-US" sz="2800" b="1" dirty="0">
                <a:solidFill>
                  <a:schemeClr val="bg1"/>
                </a:solidFill>
                <a:effectLst>
                  <a:outerShdw blurRad="38100" dist="38100" dir="2700000" algn="tl">
                    <a:srgbClr val="000000">
                      <a:alpha val="43137"/>
                    </a:srgbClr>
                  </a:outerShdw>
                </a:effectLst>
              </a:rPr>
              <a:t>Car Commute Time</a:t>
            </a:r>
          </a:p>
        </p:txBody>
      </p:sp>
      <p:sp>
        <p:nvSpPr>
          <p:cNvPr id="15" name="TextBox 14"/>
          <p:cNvSpPr txBox="1"/>
          <p:nvPr/>
        </p:nvSpPr>
        <p:spPr>
          <a:xfrm>
            <a:off x="2554303" y="1420094"/>
            <a:ext cx="1911998" cy="954107"/>
          </a:xfrm>
          <a:prstGeom prst="rect">
            <a:avLst/>
          </a:prstGeom>
          <a:noFill/>
        </p:spPr>
        <p:txBody>
          <a:bodyPr wrap="none" rtlCol="0">
            <a:spAutoFit/>
          </a:bodyPr>
          <a:lstStyle/>
          <a:p>
            <a:pPr algn="ctr"/>
            <a:r>
              <a:rPr lang="en-US" sz="2800" b="1" dirty="0">
                <a:solidFill>
                  <a:schemeClr val="bg1"/>
                </a:solidFill>
                <a:effectLst>
                  <a:outerShdw blurRad="38100" dist="38100" dir="2700000" algn="tl">
                    <a:srgbClr val="000000">
                      <a:alpha val="43137"/>
                    </a:srgbClr>
                  </a:outerShdw>
                </a:effectLst>
              </a:rPr>
              <a:t>% of Car </a:t>
            </a:r>
          </a:p>
          <a:p>
            <a:pPr algn="ctr"/>
            <a:r>
              <a:rPr lang="en-US" sz="2800" b="1" dirty="0">
                <a:solidFill>
                  <a:schemeClr val="bg1"/>
                </a:solidFill>
                <a:effectLst>
                  <a:outerShdw blurRad="38100" dist="38100" dir="2700000" algn="tl">
                    <a:srgbClr val="000000">
                      <a:alpha val="43137"/>
                    </a:srgbClr>
                  </a:outerShdw>
                </a:effectLst>
              </a:rPr>
              <a:t>Commuters</a:t>
            </a:r>
          </a:p>
        </p:txBody>
      </p:sp>
      <p:sp>
        <p:nvSpPr>
          <p:cNvPr id="16" name="TextBox 15"/>
          <p:cNvSpPr txBox="1"/>
          <p:nvPr/>
        </p:nvSpPr>
        <p:spPr>
          <a:xfrm>
            <a:off x="308480" y="2438400"/>
            <a:ext cx="1951175"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&lt; 10 min.</a:t>
            </a:r>
          </a:p>
        </p:txBody>
      </p:sp>
      <p:sp>
        <p:nvSpPr>
          <p:cNvPr id="19" name="TextBox 18"/>
          <p:cNvSpPr txBox="1"/>
          <p:nvPr/>
        </p:nvSpPr>
        <p:spPr>
          <a:xfrm>
            <a:off x="2892176" y="2438400"/>
            <a:ext cx="989373"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15%</a:t>
            </a:r>
          </a:p>
        </p:txBody>
      </p:sp>
      <p:cxnSp>
        <p:nvCxnSpPr>
          <p:cNvPr id="22" name="Straight Connector 21"/>
          <p:cNvCxnSpPr/>
          <p:nvPr/>
        </p:nvCxnSpPr>
        <p:spPr>
          <a:xfrm>
            <a:off x="225799" y="2438400"/>
            <a:ext cx="411760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63268" y="2438400"/>
            <a:ext cx="0" cy="1981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547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descr="C:\Users\drs44\AppData\Local\Microsoft\Windows\Temporary Internet Files\Content.IE5\DDRY2A8B\MP900289322[1].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564" y="986135"/>
            <a:ext cx="9181563" cy="58718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Commuting= 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descr="http://media.treehugger.com/assets/images/2011/10/commute-ho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69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6200" y="1447800"/>
            <a:ext cx="2350916" cy="954107"/>
          </a:xfrm>
          <a:prstGeom prst="rect">
            <a:avLst/>
          </a:prstGeom>
          <a:noFill/>
        </p:spPr>
        <p:txBody>
          <a:bodyPr wrap="square" rtlCol="0">
            <a:spAutoFit/>
          </a:bodyPr>
          <a:lstStyle/>
          <a:p>
            <a:pPr algn="ctr"/>
            <a:r>
              <a:rPr lang="en-US" sz="2800" b="1" dirty="0">
                <a:solidFill>
                  <a:schemeClr val="bg1"/>
                </a:solidFill>
                <a:effectLst>
                  <a:outerShdw blurRad="38100" dist="38100" dir="2700000" algn="tl">
                    <a:srgbClr val="000000">
                      <a:alpha val="43137"/>
                    </a:srgbClr>
                  </a:outerShdw>
                </a:effectLst>
              </a:rPr>
              <a:t>Car Commute Time</a:t>
            </a:r>
          </a:p>
        </p:txBody>
      </p:sp>
      <p:sp>
        <p:nvSpPr>
          <p:cNvPr id="17" name="TextBox 16"/>
          <p:cNvSpPr txBox="1"/>
          <p:nvPr/>
        </p:nvSpPr>
        <p:spPr>
          <a:xfrm>
            <a:off x="2554303" y="1420094"/>
            <a:ext cx="1911998" cy="954107"/>
          </a:xfrm>
          <a:prstGeom prst="rect">
            <a:avLst/>
          </a:prstGeom>
          <a:noFill/>
        </p:spPr>
        <p:txBody>
          <a:bodyPr wrap="none" rtlCol="0">
            <a:spAutoFit/>
          </a:bodyPr>
          <a:lstStyle/>
          <a:p>
            <a:pPr algn="ctr"/>
            <a:r>
              <a:rPr lang="en-US" sz="2800" b="1" dirty="0">
                <a:solidFill>
                  <a:schemeClr val="bg1"/>
                </a:solidFill>
                <a:effectLst>
                  <a:outerShdw blurRad="38100" dist="38100" dir="2700000" algn="tl">
                    <a:srgbClr val="000000">
                      <a:alpha val="43137"/>
                    </a:srgbClr>
                  </a:outerShdw>
                </a:effectLst>
              </a:rPr>
              <a:t>% of Car </a:t>
            </a:r>
          </a:p>
          <a:p>
            <a:pPr algn="ctr"/>
            <a:r>
              <a:rPr lang="en-US" sz="2800" b="1" dirty="0">
                <a:solidFill>
                  <a:schemeClr val="bg1"/>
                </a:solidFill>
                <a:effectLst>
                  <a:outerShdw blurRad="38100" dist="38100" dir="2700000" algn="tl">
                    <a:srgbClr val="000000">
                      <a:alpha val="43137"/>
                    </a:srgbClr>
                  </a:outerShdw>
                </a:effectLst>
              </a:rPr>
              <a:t>Commuters</a:t>
            </a:r>
          </a:p>
        </p:txBody>
      </p:sp>
      <p:sp>
        <p:nvSpPr>
          <p:cNvPr id="20" name="TextBox 19"/>
          <p:cNvSpPr txBox="1"/>
          <p:nvPr/>
        </p:nvSpPr>
        <p:spPr>
          <a:xfrm>
            <a:off x="308480" y="2438400"/>
            <a:ext cx="1951175"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&lt; 10 min.</a:t>
            </a:r>
          </a:p>
        </p:txBody>
      </p:sp>
      <p:sp>
        <p:nvSpPr>
          <p:cNvPr id="21" name="TextBox 20"/>
          <p:cNvSpPr txBox="1"/>
          <p:nvPr/>
        </p:nvSpPr>
        <p:spPr>
          <a:xfrm>
            <a:off x="225799" y="3125679"/>
            <a:ext cx="2315057"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10–14 min.</a:t>
            </a:r>
          </a:p>
        </p:txBody>
      </p:sp>
      <p:sp>
        <p:nvSpPr>
          <p:cNvPr id="22" name="TextBox 21"/>
          <p:cNvSpPr txBox="1"/>
          <p:nvPr/>
        </p:nvSpPr>
        <p:spPr>
          <a:xfrm>
            <a:off x="2892176" y="2438400"/>
            <a:ext cx="989373"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15%</a:t>
            </a:r>
          </a:p>
        </p:txBody>
      </p:sp>
      <p:sp>
        <p:nvSpPr>
          <p:cNvPr id="24" name="TextBox 23"/>
          <p:cNvSpPr txBox="1"/>
          <p:nvPr/>
        </p:nvSpPr>
        <p:spPr>
          <a:xfrm>
            <a:off x="2883289" y="3123900"/>
            <a:ext cx="989373"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15%</a:t>
            </a:r>
          </a:p>
        </p:txBody>
      </p:sp>
      <p:cxnSp>
        <p:nvCxnSpPr>
          <p:cNvPr id="26" name="Straight Connector 25"/>
          <p:cNvCxnSpPr/>
          <p:nvPr/>
        </p:nvCxnSpPr>
        <p:spPr>
          <a:xfrm>
            <a:off x="225799" y="2438400"/>
            <a:ext cx="411760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563268" y="2438400"/>
            <a:ext cx="0" cy="1981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7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7385" y="807004"/>
            <a:ext cx="9144000" cy="1569660"/>
          </a:xfrm>
          <a:prstGeom prst="rect">
            <a:avLst/>
          </a:prstGeom>
        </p:spPr>
        <p:txBody>
          <a:bodyPr wrap="square">
            <a:spAutoFit/>
          </a:bodyPr>
          <a:lstStyle/>
          <a:p>
            <a:r>
              <a:rPr lang="en-US" sz="2400" dirty="0"/>
              <a:t>Your own project may not be as far along as this sample project and that is perfectly fine. Your project may be farther along than this project and that’s fine too.  The important thing is that you cover topics similar to the ones in this presentation:</a:t>
            </a:r>
            <a:endParaRPr lang="en-US" sz="2000" dirty="0"/>
          </a:p>
        </p:txBody>
      </p:sp>
      <p:sp>
        <p:nvSpPr>
          <p:cNvPr id="6" name="TextBox 5"/>
          <p:cNvSpPr txBox="1"/>
          <p:nvPr/>
        </p:nvSpPr>
        <p:spPr>
          <a:xfrm>
            <a:off x="12700" y="0"/>
            <a:ext cx="9131300" cy="769441"/>
          </a:xfrm>
          <a:prstGeom prst="rect">
            <a:avLst/>
          </a:prstGeom>
          <a:noFill/>
        </p:spPr>
        <p:txBody>
          <a:bodyPr wrap="square" rtlCol="0">
            <a:spAutoFit/>
          </a:bodyPr>
          <a:lstStyle/>
          <a:p>
            <a:pPr algn="ctr"/>
            <a:r>
              <a:rPr lang="en-US" sz="4400" b="1" dirty="0"/>
              <a:t>Topics Overview</a:t>
            </a:r>
            <a:endParaRPr lang="en-US" sz="3200" b="1" dirty="0"/>
          </a:p>
        </p:txBody>
      </p:sp>
      <p:sp>
        <p:nvSpPr>
          <p:cNvPr id="13" name="Rectangle 12"/>
          <p:cNvSpPr/>
          <p:nvPr/>
        </p:nvSpPr>
        <p:spPr>
          <a:xfrm>
            <a:off x="12700" y="2580068"/>
            <a:ext cx="9144000" cy="4170372"/>
          </a:xfrm>
          <a:prstGeom prst="rect">
            <a:avLst/>
          </a:prstGeom>
          <a:solidFill>
            <a:schemeClr val="accent1">
              <a:lumMod val="20000"/>
              <a:lumOff val="80000"/>
            </a:schemeClr>
          </a:solidFill>
        </p:spPr>
        <p:txBody>
          <a:bodyPr wrap="square">
            <a:spAutoFit/>
          </a:bodyPr>
          <a:lstStyle/>
          <a:p>
            <a:pPr marL="342900" indent="-342900">
              <a:spcAft>
                <a:spcPts val="600"/>
              </a:spcAft>
              <a:buFont typeface="Arial" panose="020B0604020202020204" pitchFamily="34" charset="0"/>
              <a:buChar char="•"/>
            </a:pPr>
            <a:r>
              <a:rPr lang="en-US" sz="2400" dirty="0"/>
              <a:t>Define your challenge so someone who has never heard of it can understand</a:t>
            </a:r>
          </a:p>
          <a:p>
            <a:pPr marL="342900" indent="-342900">
              <a:spcAft>
                <a:spcPts val="600"/>
              </a:spcAft>
              <a:buFont typeface="Arial" panose="020B0604020202020204" pitchFamily="34" charset="0"/>
              <a:buChar char="•"/>
            </a:pPr>
            <a:r>
              <a:rPr lang="en-US" sz="2400" dirty="0"/>
              <a:t>Introduce your solution and how it meets the challenge’s needs</a:t>
            </a:r>
          </a:p>
          <a:p>
            <a:pPr marL="342900" indent="-342900">
              <a:spcAft>
                <a:spcPts val="600"/>
              </a:spcAft>
              <a:buFont typeface="Arial" panose="020B0604020202020204" pitchFamily="34" charset="0"/>
              <a:buChar char="•"/>
            </a:pPr>
            <a:r>
              <a:rPr lang="en-US" sz="2400" dirty="0"/>
              <a:t>How do you measure the performance / success of any solution to this challenge</a:t>
            </a:r>
          </a:p>
          <a:p>
            <a:pPr marL="342900" indent="-342900">
              <a:spcAft>
                <a:spcPts val="600"/>
              </a:spcAft>
              <a:buFont typeface="Arial" panose="020B0604020202020204" pitchFamily="34" charset="0"/>
              <a:buChar char="•"/>
            </a:pPr>
            <a:r>
              <a:rPr lang="en-US" sz="2400" dirty="0"/>
              <a:t>What has been done so far &amp; what is your current solution’s performance</a:t>
            </a:r>
          </a:p>
          <a:p>
            <a:pPr marL="342900" indent="-342900">
              <a:spcAft>
                <a:spcPts val="600"/>
              </a:spcAft>
              <a:buFont typeface="Arial" panose="020B0604020202020204" pitchFamily="34" charset="0"/>
              <a:buChar char="•"/>
            </a:pPr>
            <a:r>
              <a:rPr lang="en-US" sz="2400" dirty="0"/>
              <a:t>What issues and risks have come up and what ones remain </a:t>
            </a:r>
          </a:p>
          <a:p>
            <a:pPr marL="342900" indent="-342900">
              <a:spcAft>
                <a:spcPts val="600"/>
              </a:spcAft>
              <a:buFont typeface="Arial" panose="020B0604020202020204" pitchFamily="34" charset="0"/>
              <a:buChar char="•"/>
            </a:pPr>
            <a:r>
              <a:rPr lang="en-US" sz="2400" dirty="0"/>
              <a:t>What are your next steps, your projected end deliverables, &amp; its performance</a:t>
            </a:r>
          </a:p>
        </p:txBody>
      </p:sp>
    </p:spTree>
    <p:extLst>
      <p:ext uri="{BB962C8B-B14F-4D97-AF65-F5344CB8AC3E}">
        <p14:creationId xmlns:p14="http://schemas.microsoft.com/office/powerpoint/2010/main" val="2110687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descr="C:\Users\drs44\AppData\Local\Microsoft\Windows\Temporary Internet Files\Content.IE5\DDRY2A8B\MP900289322[1].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564" y="986135"/>
            <a:ext cx="9181563" cy="58718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Commuting= 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4" name="Picture 2" descr="http://media.treehugger.com/assets/images/2011/10/commute-ho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69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6200" y="1447800"/>
            <a:ext cx="2350916" cy="954107"/>
          </a:xfrm>
          <a:prstGeom prst="rect">
            <a:avLst/>
          </a:prstGeom>
          <a:noFill/>
        </p:spPr>
        <p:txBody>
          <a:bodyPr wrap="square" rtlCol="0">
            <a:spAutoFit/>
          </a:bodyPr>
          <a:lstStyle/>
          <a:p>
            <a:pPr algn="ctr"/>
            <a:r>
              <a:rPr lang="en-US" sz="2800" b="1" dirty="0">
                <a:solidFill>
                  <a:schemeClr val="bg1"/>
                </a:solidFill>
                <a:effectLst>
                  <a:outerShdw blurRad="38100" dist="38100" dir="2700000" algn="tl">
                    <a:srgbClr val="000000">
                      <a:alpha val="43137"/>
                    </a:srgbClr>
                  </a:outerShdw>
                </a:effectLst>
              </a:rPr>
              <a:t>Car Commute Time</a:t>
            </a:r>
          </a:p>
        </p:txBody>
      </p:sp>
      <p:sp>
        <p:nvSpPr>
          <p:cNvPr id="26" name="TextBox 25"/>
          <p:cNvSpPr txBox="1"/>
          <p:nvPr/>
        </p:nvSpPr>
        <p:spPr>
          <a:xfrm>
            <a:off x="2554303" y="1420094"/>
            <a:ext cx="1911998" cy="954107"/>
          </a:xfrm>
          <a:prstGeom prst="rect">
            <a:avLst/>
          </a:prstGeom>
          <a:noFill/>
        </p:spPr>
        <p:txBody>
          <a:bodyPr wrap="none" rtlCol="0">
            <a:spAutoFit/>
          </a:bodyPr>
          <a:lstStyle/>
          <a:p>
            <a:pPr algn="ctr"/>
            <a:r>
              <a:rPr lang="en-US" sz="2800" b="1" dirty="0">
                <a:solidFill>
                  <a:schemeClr val="bg1"/>
                </a:solidFill>
                <a:effectLst>
                  <a:outerShdw blurRad="38100" dist="38100" dir="2700000" algn="tl">
                    <a:srgbClr val="000000">
                      <a:alpha val="43137"/>
                    </a:srgbClr>
                  </a:outerShdw>
                </a:effectLst>
              </a:rPr>
              <a:t>% of Car </a:t>
            </a:r>
          </a:p>
          <a:p>
            <a:pPr algn="ctr"/>
            <a:r>
              <a:rPr lang="en-US" sz="2800" b="1" dirty="0">
                <a:solidFill>
                  <a:schemeClr val="bg1"/>
                </a:solidFill>
                <a:effectLst>
                  <a:outerShdw blurRad="38100" dist="38100" dir="2700000" algn="tl">
                    <a:srgbClr val="000000">
                      <a:alpha val="43137"/>
                    </a:srgbClr>
                  </a:outerShdw>
                </a:effectLst>
              </a:rPr>
              <a:t>Commuters</a:t>
            </a:r>
          </a:p>
        </p:txBody>
      </p:sp>
      <p:sp>
        <p:nvSpPr>
          <p:cNvPr id="27" name="TextBox 26"/>
          <p:cNvSpPr txBox="1"/>
          <p:nvPr/>
        </p:nvSpPr>
        <p:spPr>
          <a:xfrm>
            <a:off x="308480" y="2438400"/>
            <a:ext cx="1951175"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&lt; 10 min.</a:t>
            </a:r>
          </a:p>
        </p:txBody>
      </p:sp>
      <p:sp>
        <p:nvSpPr>
          <p:cNvPr id="28" name="TextBox 27"/>
          <p:cNvSpPr txBox="1"/>
          <p:nvPr/>
        </p:nvSpPr>
        <p:spPr>
          <a:xfrm>
            <a:off x="225799" y="3125679"/>
            <a:ext cx="2315057"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10–14 min.</a:t>
            </a:r>
          </a:p>
        </p:txBody>
      </p:sp>
      <p:sp>
        <p:nvSpPr>
          <p:cNvPr id="29" name="TextBox 28"/>
          <p:cNvSpPr txBox="1"/>
          <p:nvPr/>
        </p:nvSpPr>
        <p:spPr>
          <a:xfrm>
            <a:off x="2892176" y="2438400"/>
            <a:ext cx="989373"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15%</a:t>
            </a:r>
          </a:p>
        </p:txBody>
      </p:sp>
      <p:sp>
        <p:nvSpPr>
          <p:cNvPr id="30" name="TextBox 29"/>
          <p:cNvSpPr txBox="1"/>
          <p:nvPr/>
        </p:nvSpPr>
        <p:spPr>
          <a:xfrm>
            <a:off x="2883289" y="3123900"/>
            <a:ext cx="989373"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15%</a:t>
            </a:r>
          </a:p>
        </p:txBody>
      </p:sp>
      <p:cxnSp>
        <p:nvCxnSpPr>
          <p:cNvPr id="31" name="Straight Connector 30"/>
          <p:cNvCxnSpPr/>
          <p:nvPr/>
        </p:nvCxnSpPr>
        <p:spPr>
          <a:xfrm>
            <a:off x="2563268" y="2438400"/>
            <a:ext cx="0" cy="1981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5799" y="2438400"/>
            <a:ext cx="411760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28600" y="3773269"/>
            <a:ext cx="2315057"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15–19 min.</a:t>
            </a:r>
          </a:p>
        </p:txBody>
      </p:sp>
      <p:sp>
        <p:nvSpPr>
          <p:cNvPr id="34" name="TextBox 33"/>
          <p:cNvSpPr txBox="1"/>
          <p:nvPr/>
        </p:nvSpPr>
        <p:spPr>
          <a:xfrm>
            <a:off x="2886090" y="3771490"/>
            <a:ext cx="989373"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18%</a:t>
            </a:r>
          </a:p>
        </p:txBody>
      </p:sp>
      <p:sp>
        <p:nvSpPr>
          <p:cNvPr id="35" name="TextBox 34"/>
          <p:cNvSpPr txBox="1"/>
          <p:nvPr/>
        </p:nvSpPr>
        <p:spPr>
          <a:xfrm>
            <a:off x="2871982" y="4397514"/>
            <a:ext cx="1077539" cy="707886"/>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rPr>
              <a:t>48%</a:t>
            </a:r>
          </a:p>
        </p:txBody>
      </p:sp>
      <p:sp>
        <p:nvSpPr>
          <p:cNvPr id="36" name="TextBox 35"/>
          <p:cNvSpPr txBox="1"/>
          <p:nvPr/>
        </p:nvSpPr>
        <p:spPr>
          <a:xfrm>
            <a:off x="1600200" y="4612975"/>
            <a:ext cx="1236108" cy="461665"/>
          </a:xfrm>
          <a:prstGeom prst="rect">
            <a:avLst/>
          </a:prstGeom>
          <a:noFill/>
        </p:spPr>
        <p:txBody>
          <a:bodyPr wrap="none" rtlCol="0">
            <a:spAutoFit/>
          </a:bodyPr>
          <a:lstStyle/>
          <a:p>
            <a:r>
              <a:rPr lang="en-US" sz="2400" b="1" i="1" dirty="0">
                <a:solidFill>
                  <a:schemeClr val="bg1"/>
                </a:solidFill>
                <a:effectLst>
                  <a:outerShdw blurRad="38100" dist="38100" dir="2700000" algn="tl">
                    <a:srgbClr val="000000">
                      <a:alpha val="43137"/>
                    </a:srgbClr>
                  </a:outerShdw>
                </a:effectLst>
              </a:rPr>
              <a:t>subtotal</a:t>
            </a:r>
          </a:p>
        </p:txBody>
      </p:sp>
    </p:spTree>
    <p:extLst>
      <p:ext uri="{BB962C8B-B14F-4D97-AF65-F5344CB8AC3E}">
        <p14:creationId xmlns:p14="http://schemas.microsoft.com/office/powerpoint/2010/main" val="3952243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descr="C:\Users\drs44\AppData\Local\Microsoft\Windows\Temporary Internet Files\Content.IE5\DDRY2A8B\MP900289322[1].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564" y="986135"/>
            <a:ext cx="9181563" cy="58718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Commuting= Opportunity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descr="http://media.treehugger.com/assets/images/2011/10/commute-ho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8340" y="1447800"/>
            <a:ext cx="4414660" cy="4859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drs44\AppData\Local\Microsoft\Windows\Temporary Internet Files\Content.IE5\V945IJTE\MC900439805[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551947" flipH="1">
            <a:off x="2553784" y="2669598"/>
            <a:ext cx="2743200" cy="21224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1107929">
            <a:off x="-68690" y="5039815"/>
            <a:ext cx="5094600" cy="1538883"/>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a:ln w="12700">
                  <a:solidFill>
                    <a:schemeClr val="bg1"/>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Potential Bike Riders</a:t>
            </a:r>
          </a:p>
          <a:p>
            <a:endParaRPr lang="en-US" sz="1100" b="1" spc="50" dirty="0">
              <a:ln w="12700">
                <a:solidFill>
                  <a:schemeClr val="bg1"/>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4000" b="1" spc="50" dirty="0">
                <a:ln w="12700">
                  <a:solidFill>
                    <a:schemeClr val="bg1"/>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%5 May be Achievable</a:t>
            </a:r>
          </a:p>
        </p:txBody>
      </p:sp>
      <p:sp>
        <p:nvSpPr>
          <p:cNvPr id="6" name="TextBox 5"/>
          <p:cNvSpPr txBox="1"/>
          <p:nvPr/>
        </p:nvSpPr>
        <p:spPr>
          <a:xfrm>
            <a:off x="-76200" y="1567934"/>
            <a:ext cx="2225353" cy="400110"/>
          </a:xfrm>
          <a:prstGeom prst="rect">
            <a:avLst/>
          </a:prstGeom>
          <a:noFill/>
        </p:spPr>
        <p:txBody>
          <a:bodyPr wrap="none" rtlCol="0">
            <a:spAutoFit/>
          </a:bodyPr>
          <a:lstStyle/>
          <a:p>
            <a:r>
              <a:rPr lang="en-US" sz="2000" b="1" u="sng" dirty="0">
                <a:solidFill>
                  <a:schemeClr val="bg1"/>
                </a:solidFill>
                <a:effectLst>
                  <a:outerShdw blurRad="38100" dist="38100" dir="2700000" algn="tl">
                    <a:srgbClr val="000000">
                      <a:alpha val="43137"/>
                    </a:srgbClr>
                  </a:outerShdw>
                </a:effectLst>
              </a:rPr>
              <a:t>Car Commute Time</a:t>
            </a:r>
          </a:p>
        </p:txBody>
      </p:sp>
      <p:sp>
        <p:nvSpPr>
          <p:cNvPr id="14" name="TextBox 13"/>
          <p:cNvSpPr txBox="1"/>
          <p:nvPr/>
        </p:nvSpPr>
        <p:spPr>
          <a:xfrm>
            <a:off x="2034043" y="1566532"/>
            <a:ext cx="2353658" cy="400110"/>
          </a:xfrm>
          <a:prstGeom prst="rect">
            <a:avLst/>
          </a:prstGeom>
          <a:noFill/>
        </p:spPr>
        <p:txBody>
          <a:bodyPr wrap="none" rtlCol="0">
            <a:spAutoFit/>
          </a:bodyPr>
          <a:lstStyle/>
          <a:p>
            <a:r>
              <a:rPr lang="en-US" sz="2000" b="1" u="sng" dirty="0">
                <a:solidFill>
                  <a:schemeClr val="bg1"/>
                </a:solidFill>
                <a:effectLst>
                  <a:outerShdw blurRad="38100" dist="38100" dir="2700000" algn="tl">
                    <a:srgbClr val="000000">
                      <a:alpha val="43137"/>
                    </a:srgbClr>
                  </a:outerShdw>
                </a:effectLst>
              </a:rPr>
              <a:t>% of Car Commuters</a:t>
            </a:r>
          </a:p>
        </p:txBody>
      </p:sp>
      <p:sp>
        <p:nvSpPr>
          <p:cNvPr id="9" name="TextBox 8"/>
          <p:cNvSpPr txBox="1"/>
          <p:nvPr/>
        </p:nvSpPr>
        <p:spPr>
          <a:xfrm>
            <a:off x="212669" y="1992868"/>
            <a:ext cx="1561646" cy="523220"/>
          </a:xfrm>
          <a:prstGeom prst="rect">
            <a:avLst/>
          </a:prstGeom>
          <a:noFill/>
        </p:spPr>
        <p:txBody>
          <a:bodyPr wrap="none" rtlCol="0">
            <a:spAutoFit/>
          </a:bodyPr>
          <a:lstStyle/>
          <a:p>
            <a:r>
              <a:rPr lang="en-US" sz="2800" b="1" dirty="0">
                <a:solidFill>
                  <a:schemeClr val="bg1"/>
                </a:solidFill>
                <a:effectLst>
                  <a:outerShdw blurRad="38100" dist="38100" dir="2700000" algn="tl">
                    <a:srgbClr val="000000">
                      <a:alpha val="43137"/>
                    </a:srgbClr>
                  </a:outerShdw>
                </a:effectLst>
              </a:rPr>
              <a:t>&lt; 10 min.</a:t>
            </a:r>
          </a:p>
        </p:txBody>
      </p:sp>
      <p:sp>
        <p:nvSpPr>
          <p:cNvPr id="16" name="TextBox 15"/>
          <p:cNvSpPr txBox="1"/>
          <p:nvPr/>
        </p:nvSpPr>
        <p:spPr>
          <a:xfrm>
            <a:off x="152400" y="2514600"/>
            <a:ext cx="1845377" cy="523220"/>
          </a:xfrm>
          <a:prstGeom prst="rect">
            <a:avLst/>
          </a:prstGeom>
          <a:noFill/>
        </p:spPr>
        <p:txBody>
          <a:bodyPr wrap="none" rtlCol="0">
            <a:spAutoFit/>
          </a:bodyPr>
          <a:lstStyle/>
          <a:p>
            <a:r>
              <a:rPr lang="en-US" sz="2800" b="1" dirty="0">
                <a:solidFill>
                  <a:schemeClr val="bg1"/>
                </a:solidFill>
                <a:effectLst>
                  <a:outerShdw blurRad="38100" dist="38100" dir="2700000" algn="tl">
                    <a:srgbClr val="000000">
                      <a:alpha val="43137"/>
                    </a:srgbClr>
                  </a:outerShdw>
                </a:effectLst>
              </a:rPr>
              <a:t>10–14 min.</a:t>
            </a:r>
          </a:p>
        </p:txBody>
      </p:sp>
      <p:sp>
        <p:nvSpPr>
          <p:cNvPr id="17" name="TextBox 16"/>
          <p:cNvSpPr txBox="1"/>
          <p:nvPr/>
        </p:nvSpPr>
        <p:spPr>
          <a:xfrm>
            <a:off x="152400" y="3059668"/>
            <a:ext cx="1845377" cy="523220"/>
          </a:xfrm>
          <a:prstGeom prst="rect">
            <a:avLst/>
          </a:prstGeom>
          <a:noFill/>
        </p:spPr>
        <p:txBody>
          <a:bodyPr wrap="none" rtlCol="0">
            <a:spAutoFit/>
          </a:bodyPr>
          <a:lstStyle/>
          <a:p>
            <a:r>
              <a:rPr lang="en-US" sz="2800" b="1" dirty="0">
                <a:solidFill>
                  <a:schemeClr val="bg1"/>
                </a:solidFill>
                <a:effectLst>
                  <a:outerShdw blurRad="38100" dist="38100" dir="2700000" algn="tl">
                    <a:srgbClr val="000000">
                      <a:alpha val="43137"/>
                    </a:srgbClr>
                  </a:outerShdw>
                </a:effectLst>
              </a:rPr>
              <a:t>15–19 min.</a:t>
            </a:r>
          </a:p>
        </p:txBody>
      </p:sp>
      <p:sp>
        <p:nvSpPr>
          <p:cNvPr id="18" name="TextBox 17"/>
          <p:cNvSpPr txBox="1"/>
          <p:nvPr/>
        </p:nvSpPr>
        <p:spPr>
          <a:xfrm>
            <a:off x="2796365" y="1992868"/>
            <a:ext cx="811441" cy="523220"/>
          </a:xfrm>
          <a:prstGeom prst="rect">
            <a:avLst/>
          </a:prstGeom>
          <a:noFill/>
        </p:spPr>
        <p:txBody>
          <a:bodyPr wrap="none" rtlCol="0">
            <a:spAutoFit/>
          </a:bodyPr>
          <a:lstStyle/>
          <a:p>
            <a:r>
              <a:rPr lang="en-US" sz="2800" b="1" dirty="0">
                <a:solidFill>
                  <a:schemeClr val="bg1"/>
                </a:solidFill>
                <a:effectLst>
                  <a:outerShdw blurRad="38100" dist="38100" dir="2700000" algn="tl">
                    <a:srgbClr val="000000">
                      <a:alpha val="43137"/>
                    </a:srgbClr>
                  </a:outerShdw>
                </a:effectLst>
              </a:rPr>
              <a:t>15%</a:t>
            </a:r>
          </a:p>
        </p:txBody>
      </p:sp>
      <p:sp>
        <p:nvSpPr>
          <p:cNvPr id="19" name="TextBox 18"/>
          <p:cNvSpPr txBox="1"/>
          <p:nvPr/>
        </p:nvSpPr>
        <p:spPr>
          <a:xfrm>
            <a:off x="2787478" y="2526268"/>
            <a:ext cx="811441" cy="523220"/>
          </a:xfrm>
          <a:prstGeom prst="rect">
            <a:avLst/>
          </a:prstGeom>
          <a:noFill/>
        </p:spPr>
        <p:txBody>
          <a:bodyPr wrap="none" rtlCol="0">
            <a:spAutoFit/>
          </a:bodyPr>
          <a:lstStyle/>
          <a:p>
            <a:r>
              <a:rPr lang="en-US" sz="2800" b="1" dirty="0">
                <a:solidFill>
                  <a:schemeClr val="bg1"/>
                </a:solidFill>
                <a:effectLst>
                  <a:outerShdw blurRad="38100" dist="38100" dir="2700000" algn="tl">
                    <a:srgbClr val="000000">
                      <a:alpha val="43137"/>
                    </a:srgbClr>
                  </a:outerShdw>
                </a:effectLst>
              </a:rPr>
              <a:t>15%</a:t>
            </a:r>
          </a:p>
        </p:txBody>
      </p:sp>
      <p:sp>
        <p:nvSpPr>
          <p:cNvPr id="20" name="TextBox 19"/>
          <p:cNvSpPr txBox="1"/>
          <p:nvPr/>
        </p:nvSpPr>
        <p:spPr>
          <a:xfrm>
            <a:off x="2787478" y="3059668"/>
            <a:ext cx="811441" cy="523220"/>
          </a:xfrm>
          <a:prstGeom prst="rect">
            <a:avLst/>
          </a:prstGeom>
          <a:noFill/>
        </p:spPr>
        <p:txBody>
          <a:bodyPr wrap="none" rtlCol="0">
            <a:spAutoFit/>
          </a:bodyPr>
          <a:lstStyle/>
          <a:p>
            <a:r>
              <a:rPr lang="en-US" sz="2800" b="1" dirty="0">
                <a:solidFill>
                  <a:schemeClr val="bg1"/>
                </a:solidFill>
                <a:effectLst>
                  <a:outerShdw blurRad="38100" dist="38100" dir="2700000" algn="tl">
                    <a:srgbClr val="000000">
                      <a:alpha val="43137"/>
                    </a:srgbClr>
                  </a:outerShdw>
                </a:effectLst>
              </a:rPr>
              <a:t>18%</a:t>
            </a:r>
          </a:p>
        </p:txBody>
      </p:sp>
      <p:sp>
        <p:nvSpPr>
          <p:cNvPr id="21" name="TextBox 20"/>
          <p:cNvSpPr txBox="1"/>
          <p:nvPr/>
        </p:nvSpPr>
        <p:spPr>
          <a:xfrm>
            <a:off x="2787478" y="3576935"/>
            <a:ext cx="989373" cy="646331"/>
          </a:xfrm>
          <a:prstGeom prst="rect">
            <a:avLst/>
          </a:prstGeom>
          <a:noFill/>
        </p:spPr>
        <p:txBody>
          <a:bodyPr wrap="none" rtlCol="0">
            <a:spAutoFit/>
          </a:bodyPr>
          <a:lstStyle/>
          <a:p>
            <a:r>
              <a:rPr lang="en-US" sz="3600" b="1" dirty="0">
                <a:solidFill>
                  <a:schemeClr val="bg1"/>
                </a:solidFill>
                <a:effectLst>
                  <a:outerShdw blurRad="38100" dist="38100" dir="2700000" algn="tl">
                    <a:srgbClr val="000000">
                      <a:alpha val="43137"/>
                    </a:srgbClr>
                  </a:outerShdw>
                </a:effectLst>
              </a:rPr>
              <a:t>48%</a:t>
            </a:r>
          </a:p>
        </p:txBody>
      </p:sp>
      <p:sp>
        <p:nvSpPr>
          <p:cNvPr id="22" name="TextBox 21"/>
          <p:cNvSpPr txBox="1"/>
          <p:nvPr/>
        </p:nvSpPr>
        <p:spPr>
          <a:xfrm>
            <a:off x="1531099" y="3730841"/>
            <a:ext cx="1236108" cy="461665"/>
          </a:xfrm>
          <a:prstGeom prst="rect">
            <a:avLst/>
          </a:prstGeom>
          <a:noFill/>
        </p:spPr>
        <p:txBody>
          <a:bodyPr wrap="none" rtlCol="0">
            <a:spAutoFit/>
          </a:bodyPr>
          <a:lstStyle/>
          <a:p>
            <a:r>
              <a:rPr lang="en-US" sz="2400" b="1" i="1" dirty="0">
                <a:solidFill>
                  <a:schemeClr val="bg1"/>
                </a:solidFill>
                <a:effectLst>
                  <a:outerShdw blurRad="38100" dist="38100" dir="2700000" algn="tl">
                    <a:srgbClr val="000000">
                      <a:alpha val="43137"/>
                    </a:srgbClr>
                  </a:outerShdw>
                </a:effectLst>
              </a:rPr>
              <a:t>subtotal</a:t>
            </a:r>
          </a:p>
        </p:txBody>
      </p:sp>
      <p:cxnSp>
        <p:nvCxnSpPr>
          <p:cNvPr id="4" name="Straight Connector 3"/>
          <p:cNvCxnSpPr/>
          <p:nvPr/>
        </p:nvCxnSpPr>
        <p:spPr>
          <a:xfrm>
            <a:off x="2068033" y="1600200"/>
            <a:ext cx="0" cy="201197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67200" y="-76200"/>
            <a:ext cx="4208929" cy="7571303"/>
          </a:xfrm>
          <a:prstGeom prst="rect">
            <a:avLst/>
          </a:prstGeom>
          <a:noFill/>
        </p:spPr>
        <p:txBody>
          <a:bodyPr wrap="square" rtlCol="0">
            <a:spAutoFit/>
          </a:bodyPr>
          <a:lstStyle/>
          <a:p>
            <a:pPr algn="r"/>
            <a:r>
              <a:rPr lang="en-US" dirty="0"/>
              <a:t>What is presented here would not qualify for detailed, highly verified marketing data. But it does provide enough of a plausible argument that the suggested scope of impact of 5% is not wildly out of reach.</a:t>
            </a:r>
          </a:p>
          <a:p>
            <a:pPr algn="r"/>
            <a:endParaRPr lang="en-US" dirty="0"/>
          </a:p>
          <a:p>
            <a:pPr algn="r"/>
            <a:r>
              <a:rPr lang="en-US" dirty="0"/>
              <a:t>There are some important “if” clauses though, such as the Synergy bike  going fast enough and as well as meeting the other commuter needs so the presenters will have to address those “</a:t>
            </a:r>
            <a:r>
              <a:rPr lang="en-US" dirty="0" err="1"/>
              <a:t>if”s</a:t>
            </a:r>
            <a:r>
              <a:rPr lang="en-US" dirty="0"/>
              <a:t> well later on in the presentation.</a:t>
            </a:r>
          </a:p>
          <a:p>
            <a:pPr algn="r"/>
            <a:endParaRPr lang="en-US" dirty="0"/>
          </a:p>
          <a:p>
            <a:pPr algn="r"/>
            <a:r>
              <a:rPr lang="en-US" dirty="0"/>
              <a:t>For a college project, this may be an acceptable start to suggest there exists someone/something that this project would be appealing to. As is shown later in the presentation, that appeal will be better defined with more rigorous  technical requirements for the Synergy bike, and with objective performance measures. The argument presented on this slide would not be enough to say the Synergy bike is meeting the needs of commuters. It only helps sets the stage for the more formal requirements and performance measures discussed later on.</a:t>
            </a:r>
          </a:p>
        </p:txBody>
      </p:sp>
    </p:spTree>
    <p:extLst>
      <p:ext uri="{BB962C8B-B14F-4D97-AF65-F5344CB8AC3E}">
        <p14:creationId xmlns:p14="http://schemas.microsoft.com/office/powerpoint/2010/main" val="282992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743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71800" y="2291477"/>
            <a:ext cx="2895601" cy="2585323"/>
          </a:xfrm>
          <a:prstGeom prst="rect">
            <a:avLst/>
          </a:prstGeom>
          <a:noFill/>
        </p:spPr>
        <p:txBody>
          <a:bodyPr wrap="square" rtlCol="0">
            <a:spAutoFit/>
          </a:bodyPr>
          <a:lstStyle/>
          <a:p>
            <a:pPr algn="r"/>
            <a:r>
              <a:rPr lang="en-US" dirty="0"/>
              <a:t>A real picture might be better but when introducing a new concept, a representational picture like this one that helps to get the main idea across quickly, and also highlights key functions of your system can be quite helpful as well. </a:t>
            </a:r>
          </a:p>
        </p:txBody>
      </p:sp>
      <p:pic>
        <p:nvPicPr>
          <p:cNvPr id="10"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722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Easier to Park</a:t>
            </a:r>
          </a:p>
        </p:txBody>
      </p:sp>
    </p:spTree>
    <p:extLst>
      <p:ext uri="{BB962C8B-B14F-4D97-AF65-F5344CB8AC3E}">
        <p14:creationId xmlns:p14="http://schemas.microsoft.com/office/powerpoint/2010/main" val="4265969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Easier to Park</a:t>
            </a:r>
          </a:p>
        </p:txBody>
      </p:sp>
      <p:sp>
        <p:nvSpPr>
          <p:cNvPr id="8" name="TextBox 7"/>
          <p:cNvSpPr txBox="1"/>
          <p:nvPr/>
        </p:nvSpPr>
        <p:spPr>
          <a:xfrm>
            <a:off x="1770549" y="1528464"/>
            <a:ext cx="3792051" cy="47705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Motor Support</a:t>
            </a:r>
          </a:p>
        </p:txBody>
      </p:sp>
    </p:spTree>
    <p:extLst>
      <p:ext uri="{BB962C8B-B14F-4D97-AF65-F5344CB8AC3E}">
        <p14:creationId xmlns:p14="http://schemas.microsoft.com/office/powerpoint/2010/main" val="1032187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Easier to Park</a:t>
            </a:r>
          </a:p>
        </p:txBody>
      </p:sp>
      <p:sp>
        <p:nvSpPr>
          <p:cNvPr id="8" name="TextBox 7"/>
          <p:cNvSpPr txBox="1"/>
          <p:nvPr/>
        </p:nvSpPr>
        <p:spPr>
          <a:xfrm>
            <a:off x="1770549" y="1528464"/>
            <a:ext cx="3792051" cy="47705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Motor Support</a:t>
            </a:r>
          </a:p>
        </p:txBody>
      </p:sp>
      <p:sp>
        <p:nvSpPr>
          <p:cNvPr id="10" name="TextBox 9"/>
          <p:cNvSpPr txBox="1"/>
          <p:nvPr/>
        </p:nvSpPr>
        <p:spPr>
          <a:xfrm>
            <a:off x="986788" y="2133600"/>
            <a:ext cx="3792051" cy="86177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Perpetual Motion Controls (PMC)</a:t>
            </a:r>
          </a:p>
        </p:txBody>
      </p:sp>
    </p:spTree>
    <p:extLst>
      <p:ext uri="{BB962C8B-B14F-4D97-AF65-F5344CB8AC3E}">
        <p14:creationId xmlns:p14="http://schemas.microsoft.com/office/powerpoint/2010/main" val="2646909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Easier to Park</a:t>
            </a:r>
          </a:p>
        </p:txBody>
      </p:sp>
      <p:sp>
        <p:nvSpPr>
          <p:cNvPr id="8" name="TextBox 7"/>
          <p:cNvSpPr txBox="1"/>
          <p:nvPr/>
        </p:nvSpPr>
        <p:spPr>
          <a:xfrm>
            <a:off x="1770549" y="1528464"/>
            <a:ext cx="3792051" cy="47705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Motor Support</a:t>
            </a:r>
          </a:p>
        </p:txBody>
      </p:sp>
      <p:sp>
        <p:nvSpPr>
          <p:cNvPr id="10" name="TextBox 9"/>
          <p:cNvSpPr txBox="1"/>
          <p:nvPr/>
        </p:nvSpPr>
        <p:spPr>
          <a:xfrm>
            <a:off x="986788" y="2133600"/>
            <a:ext cx="3792051" cy="86177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Perpetual Motion Controls (PMC)</a:t>
            </a:r>
          </a:p>
        </p:txBody>
      </p:sp>
      <p:sp>
        <p:nvSpPr>
          <p:cNvPr id="14" name="TextBox 13"/>
          <p:cNvSpPr txBox="1"/>
          <p:nvPr/>
        </p:nvSpPr>
        <p:spPr>
          <a:xfrm>
            <a:off x="483683" y="3088957"/>
            <a:ext cx="3576059" cy="492443"/>
          </a:xfrm>
          <a:prstGeom prst="rect">
            <a:avLst/>
          </a:prstGeom>
          <a:noFill/>
        </p:spPr>
        <p:txBody>
          <a:bodyPr wrap="square" rtlCol="0">
            <a:spAutoFit/>
          </a:bodyPr>
          <a:lstStyle/>
          <a:p>
            <a:pPr marL="342900" indent="-342900">
              <a:buFont typeface="Arial" panose="020B0604020202020204" pitchFamily="34" charset="0"/>
              <a:buChar char="•"/>
            </a:pPr>
            <a:r>
              <a:rPr lang="en-US" sz="2600" b="1" dirty="0"/>
              <a:t>Handles </a:t>
            </a:r>
            <a:r>
              <a:rPr lang="en-US" sz="2600" b="1" dirty="0" err="1"/>
              <a:t>Uphills</a:t>
            </a:r>
            <a:endParaRPr lang="en-US" sz="2600" b="1" dirty="0"/>
          </a:p>
        </p:txBody>
      </p:sp>
    </p:spTree>
    <p:extLst>
      <p:ext uri="{BB962C8B-B14F-4D97-AF65-F5344CB8AC3E}">
        <p14:creationId xmlns:p14="http://schemas.microsoft.com/office/powerpoint/2010/main" val="1858472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Easier to Park</a:t>
            </a:r>
          </a:p>
        </p:txBody>
      </p:sp>
      <p:sp>
        <p:nvSpPr>
          <p:cNvPr id="8" name="TextBox 7"/>
          <p:cNvSpPr txBox="1"/>
          <p:nvPr/>
        </p:nvSpPr>
        <p:spPr>
          <a:xfrm>
            <a:off x="1770549" y="1528464"/>
            <a:ext cx="3792051" cy="47705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Motor Support</a:t>
            </a:r>
          </a:p>
        </p:txBody>
      </p:sp>
      <p:sp>
        <p:nvSpPr>
          <p:cNvPr id="10" name="TextBox 9"/>
          <p:cNvSpPr txBox="1"/>
          <p:nvPr/>
        </p:nvSpPr>
        <p:spPr>
          <a:xfrm>
            <a:off x="986788" y="2133600"/>
            <a:ext cx="3792051" cy="86177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Perpetual Motion Controls (PMC)</a:t>
            </a:r>
          </a:p>
        </p:txBody>
      </p:sp>
      <p:sp>
        <p:nvSpPr>
          <p:cNvPr id="13" name="TextBox 12"/>
          <p:cNvSpPr txBox="1"/>
          <p:nvPr/>
        </p:nvSpPr>
        <p:spPr>
          <a:xfrm>
            <a:off x="76200" y="3743980"/>
            <a:ext cx="3186000" cy="523220"/>
          </a:xfrm>
          <a:prstGeom prst="rect">
            <a:avLst/>
          </a:prstGeom>
          <a:noFill/>
        </p:spPr>
        <p:txBody>
          <a:bodyPr wrap="none" rtlCol="0">
            <a:spAutoFit/>
          </a:bodyPr>
          <a:lstStyle/>
          <a:p>
            <a:pPr marL="342900" indent="-342900">
              <a:buFont typeface="Arial" panose="020B0604020202020204" pitchFamily="34" charset="0"/>
              <a:buChar char="•"/>
            </a:pPr>
            <a:r>
              <a:rPr lang="en-US" sz="2700" b="1" i="1" dirty="0"/>
              <a:t>Faster than a bike</a:t>
            </a:r>
          </a:p>
        </p:txBody>
      </p:sp>
      <p:sp>
        <p:nvSpPr>
          <p:cNvPr id="14" name="TextBox 13"/>
          <p:cNvSpPr txBox="1"/>
          <p:nvPr/>
        </p:nvSpPr>
        <p:spPr>
          <a:xfrm>
            <a:off x="483683" y="3088957"/>
            <a:ext cx="3576059" cy="492443"/>
          </a:xfrm>
          <a:prstGeom prst="rect">
            <a:avLst/>
          </a:prstGeom>
          <a:noFill/>
        </p:spPr>
        <p:txBody>
          <a:bodyPr wrap="square" rtlCol="0">
            <a:spAutoFit/>
          </a:bodyPr>
          <a:lstStyle/>
          <a:p>
            <a:pPr marL="342900" indent="-342900">
              <a:buFont typeface="Arial" panose="020B0604020202020204" pitchFamily="34" charset="0"/>
              <a:buChar char="•"/>
            </a:pPr>
            <a:r>
              <a:rPr lang="en-US" sz="2600" b="1" dirty="0"/>
              <a:t>Handles </a:t>
            </a:r>
            <a:r>
              <a:rPr lang="en-US" sz="2600" b="1" dirty="0" err="1"/>
              <a:t>Uphills</a:t>
            </a:r>
            <a:endParaRPr lang="en-US" sz="2600" b="1" dirty="0"/>
          </a:p>
        </p:txBody>
      </p:sp>
    </p:spTree>
    <p:extLst>
      <p:ext uri="{BB962C8B-B14F-4D97-AF65-F5344CB8AC3E}">
        <p14:creationId xmlns:p14="http://schemas.microsoft.com/office/powerpoint/2010/main" val="3356181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Easier to Park</a:t>
            </a:r>
          </a:p>
        </p:txBody>
      </p:sp>
      <p:sp>
        <p:nvSpPr>
          <p:cNvPr id="8" name="TextBox 7"/>
          <p:cNvSpPr txBox="1"/>
          <p:nvPr/>
        </p:nvSpPr>
        <p:spPr>
          <a:xfrm>
            <a:off x="1770549" y="1528464"/>
            <a:ext cx="3792051" cy="47705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Motor Support</a:t>
            </a:r>
          </a:p>
        </p:txBody>
      </p:sp>
      <p:sp>
        <p:nvSpPr>
          <p:cNvPr id="10" name="TextBox 9"/>
          <p:cNvSpPr txBox="1"/>
          <p:nvPr/>
        </p:nvSpPr>
        <p:spPr>
          <a:xfrm>
            <a:off x="986788" y="2133600"/>
            <a:ext cx="3792051" cy="86177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Perpetual Motion Controls (PMC)</a:t>
            </a:r>
          </a:p>
        </p:txBody>
      </p:sp>
      <p:sp>
        <p:nvSpPr>
          <p:cNvPr id="13" name="TextBox 12"/>
          <p:cNvSpPr txBox="1"/>
          <p:nvPr/>
        </p:nvSpPr>
        <p:spPr>
          <a:xfrm>
            <a:off x="76200" y="3743980"/>
            <a:ext cx="3186000" cy="523220"/>
          </a:xfrm>
          <a:prstGeom prst="rect">
            <a:avLst/>
          </a:prstGeom>
          <a:noFill/>
        </p:spPr>
        <p:txBody>
          <a:bodyPr wrap="none" rtlCol="0">
            <a:spAutoFit/>
          </a:bodyPr>
          <a:lstStyle/>
          <a:p>
            <a:pPr marL="342900" indent="-342900">
              <a:buFont typeface="Arial" panose="020B0604020202020204" pitchFamily="34" charset="0"/>
              <a:buChar char="•"/>
            </a:pPr>
            <a:r>
              <a:rPr lang="en-US" sz="2700" b="1" i="1" dirty="0"/>
              <a:t>Faster than a bike</a:t>
            </a:r>
          </a:p>
        </p:txBody>
      </p:sp>
      <p:sp>
        <p:nvSpPr>
          <p:cNvPr id="14" name="TextBox 13"/>
          <p:cNvSpPr txBox="1"/>
          <p:nvPr/>
        </p:nvSpPr>
        <p:spPr>
          <a:xfrm>
            <a:off x="483683" y="3088957"/>
            <a:ext cx="3576059" cy="492443"/>
          </a:xfrm>
          <a:prstGeom prst="rect">
            <a:avLst/>
          </a:prstGeom>
          <a:noFill/>
        </p:spPr>
        <p:txBody>
          <a:bodyPr wrap="square" rtlCol="0">
            <a:spAutoFit/>
          </a:bodyPr>
          <a:lstStyle/>
          <a:p>
            <a:pPr marL="342900" indent="-342900">
              <a:buFont typeface="Arial" panose="020B0604020202020204" pitchFamily="34" charset="0"/>
              <a:buChar char="•"/>
            </a:pPr>
            <a:r>
              <a:rPr lang="en-US" sz="2600" b="1" dirty="0"/>
              <a:t>Handles </a:t>
            </a:r>
            <a:r>
              <a:rPr lang="en-US" sz="2600" b="1" dirty="0" err="1"/>
              <a:t>Uphills</a:t>
            </a:r>
            <a:endParaRPr lang="en-US" sz="2600" b="1" dirty="0"/>
          </a:p>
        </p:txBody>
      </p:sp>
      <p:sp>
        <p:nvSpPr>
          <p:cNvPr id="15" name="TextBox 14"/>
          <p:cNvSpPr txBox="1"/>
          <p:nvPr/>
        </p:nvSpPr>
        <p:spPr>
          <a:xfrm>
            <a:off x="619519" y="4343400"/>
            <a:ext cx="3414012" cy="507831"/>
          </a:xfrm>
          <a:prstGeom prst="rect">
            <a:avLst/>
          </a:prstGeom>
          <a:noFill/>
        </p:spPr>
        <p:txBody>
          <a:bodyPr wrap="none" rtlCol="0">
            <a:spAutoFit/>
          </a:bodyPr>
          <a:lstStyle/>
          <a:p>
            <a:pPr marL="342900" indent="-342900">
              <a:buFont typeface="Arial" panose="020B0604020202020204" pitchFamily="34" charset="0"/>
              <a:buChar char="•"/>
            </a:pPr>
            <a:r>
              <a:rPr lang="en-US" sz="2700" b="1" dirty="0"/>
              <a:t>Opt. health benefits</a:t>
            </a:r>
          </a:p>
        </p:txBody>
      </p:sp>
    </p:spTree>
    <p:extLst>
      <p:ext uri="{BB962C8B-B14F-4D97-AF65-F5344CB8AC3E}">
        <p14:creationId xmlns:p14="http://schemas.microsoft.com/office/powerpoint/2010/main" val="174260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drs44\AppData\Local\Microsoft\Windows\Temporary Internet Files\Content.IE5\F7MS88FO\blue_network_background_web_by_soygcm-d3f393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0" y="393700"/>
            <a:ext cx="9144000" cy="6555641"/>
          </a:xfrm>
          <a:prstGeom prst="rect">
            <a:avLst/>
          </a:prstGeom>
          <a:noFill/>
        </p:spPr>
        <p:txBody>
          <a:bodyPr wrap="square" rtlCol="0">
            <a:spAutoFit/>
          </a:bodyPr>
          <a:lstStyle/>
          <a:p>
            <a:r>
              <a:rPr lang="en-US" dirty="0"/>
              <a:t>The specific project this sample is developed around a college upperclassman full academic year design project that is presenting its work near the end of the 1</a:t>
            </a:r>
            <a:r>
              <a:rPr lang="en-US" baseline="30000" dirty="0"/>
              <a:t>st</a:t>
            </a:r>
            <a:r>
              <a:rPr lang="en-US" dirty="0"/>
              <a:t> semester. </a:t>
            </a:r>
          </a:p>
          <a:p>
            <a:endParaRPr lang="en-US" sz="1400" dirty="0"/>
          </a:p>
          <a:p>
            <a:r>
              <a:rPr lang="en-US" dirty="0"/>
              <a:t>The danger in providing such an example is that some teams may try to match the topic chosen in the sample, thinking that that is the kind of idea that “we are looking for”. This couldn’t be farther from the truth as we truly encourage a wide range of ideas to be submitted. To make this point even clearer, this sample is for a project that clearly could not be created: a Perpetual Motion Bicycle. (But if any of you create a realistic perpetual motion machine we would be very interested in learning more about it.)</a:t>
            </a:r>
          </a:p>
          <a:p>
            <a:endParaRPr lang="en-US" sz="1400" dirty="0"/>
          </a:p>
          <a:p>
            <a:r>
              <a:rPr lang="en-US" dirty="0"/>
              <a:t>However, the needs that the perpetual motion bicycle is trying to address are real, and the perpetual motion bicycle can be thought of as a “super” electric bicycle of today  with some added novel technology. This is done to help you be able to follow the presentation better and after all, if the fictitious can be explained in a effective way to you, hopefully it can help you understand how to communicate your real ideas effectively as well.  In fact, many of the topics addressed and the methods used in this presentation translate very well to a professional, post-college, mid-project review that shows how the system was developed and how it works.</a:t>
            </a:r>
          </a:p>
          <a:p>
            <a:endParaRPr lang="en-US" sz="1400" dirty="0"/>
          </a:p>
          <a:p>
            <a:r>
              <a:rPr lang="en-US" dirty="0"/>
              <a:t>The amount of time spent on each topic and even the order presented, may vary from project to project but this sample provides some guidance. The presenters’ dialogue for each slide is in the bottom notes section. Text written on the sides of the slides is additional commentary meant just for you, the reader -- it may be better to review these insights after you’ve gone through the normal presentation at least once. If you still have questions, please make use of the additional on-line resources, such as the Cornell Cup On-line Q&amp;A sessions and design guides.</a:t>
            </a:r>
          </a:p>
        </p:txBody>
      </p:sp>
      <p:sp>
        <p:nvSpPr>
          <p:cNvPr id="5" name="TextBox 4"/>
          <p:cNvSpPr txBox="1"/>
          <p:nvPr/>
        </p:nvSpPr>
        <p:spPr>
          <a:xfrm>
            <a:off x="-25400" y="0"/>
            <a:ext cx="9185486" cy="461665"/>
          </a:xfrm>
          <a:prstGeom prst="rect">
            <a:avLst/>
          </a:prstGeom>
          <a:noFill/>
        </p:spPr>
        <p:txBody>
          <a:bodyPr wrap="square" rtlCol="0">
            <a:spAutoFit/>
          </a:bodyPr>
          <a:lstStyle/>
          <a:p>
            <a:pPr algn="ctr"/>
            <a:r>
              <a:rPr lang="en-US" sz="2400" b="1" dirty="0"/>
              <a:t>Project Background</a:t>
            </a:r>
          </a:p>
        </p:txBody>
      </p:sp>
      <p:sp>
        <p:nvSpPr>
          <p:cNvPr id="2" name="TextBox 1"/>
          <p:cNvSpPr txBox="1"/>
          <p:nvPr/>
        </p:nvSpPr>
        <p:spPr>
          <a:xfrm>
            <a:off x="-2560749" y="4918016"/>
            <a:ext cx="2438400" cy="2031325"/>
          </a:xfrm>
          <a:prstGeom prst="rect">
            <a:avLst/>
          </a:prstGeom>
          <a:noFill/>
        </p:spPr>
        <p:txBody>
          <a:bodyPr wrap="square" rtlCol="0">
            <a:spAutoFit/>
          </a:bodyPr>
          <a:lstStyle/>
          <a:p>
            <a:pPr algn="r"/>
            <a:r>
              <a:rPr lang="en-US" i="1" dirty="0"/>
              <a:t>Additional insights for you, the reader, will be shown on the side here</a:t>
            </a:r>
          </a:p>
          <a:p>
            <a:pPr algn="r"/>
            <a:endParaRPr lang="en-US" i="1" dirty="0"/>
          </a:p>
          <a:p>
            <a:pPr algn="r"/>
            <a:r>
              <a:rPr lang="en-US" i="1" dirty="0"/>
              <a:t>Read the presenter’s dialogue om the notes section below first</a:t>
            </a:r>
          </a:p>
        </p:txBody>
      </p:sp>
    </p:spTree>
    <p:extLst>
      <p:ext uri="{BB962C8B-B14F-4D97-AF65-F5344CB8AC3E}">
        <p14:creationId xmlns:p14="http://schemas.microsoft.com/office/powerpoint/2010/main" val="4083214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Easier to Park</a:t>
            </a:r>
          </a:p>
        </p:txBody>
      </p:sp>
      <p:sp>
        <p:nvSpPr>
          <p:cNvPr id="8" name="TextBox 7"/>
          <p:cNvSpPr txBox="1"/>
          <p:nvPr/>
        </p:nvSpPr>
        <p:spPr>
          <a:xfrm>
            <a:off x="1770549" y="1528464"/>
            <a:ext cx="3792051" cy="47705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Motor Support</a:t>
            </a:r>
          </a:p>
        </p:txBody>
      </p:sp>
      <p:sp>
        <p:nvSpPr>
          <p:cNvPr id="10" name="TextBox 9"/>
          <p:cNvSpPr txBox="1"/>
          <p:nvPr/>
        </p:nvSpPr>
        <p:spPr>
          <a:xfrm>
            <a:off x="986788" y="2133600"/>
            <a:ext cx="3792051" cy="86177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Perpetual Motion Controls (PMC)</a:t>
            </a:r>
          </a:p>
        </p:txBody>
      </p:sp>
      <p:sp>
        <p:nvSpPr>
          <p:cNvPr id="13" name="TextBox 12"/>
          <p:cNvSpPr txBox="1"/>
          <p:nvPr/>
        </p:nvSpPr>
        <p:spPr>
          <a:xfrm>
            <a:off x="76200" y="3743980"/>
            <a:ext cx="3186000" cy="523220"/>
          </a:xfrm>
          <a:prstGeom prst="rect">
            <a:avLst/>
          </a:prstGeom>
          <a:noFill/>
        </p:spPr>
        <p:txBody>
          <a:bodyPr wrap="none" rtlCol="0">
            <a:spAutoFit/>
          </a:bodyPr>
          <a:lstStyle/>
          <a:p>
            <a:pPr marL="342900" indent="-342900">
              <a:buFont typeface="Arial" panose="020B0604020202020204" pitchFamily="34" charset="0"/>
              <a:buChar char="•"/>
            </a:pPr>
            <a:r>
              <a:rPr lang="en-US" sz="2700" b="1" i="1" dirty="0"/>
              <a:t>Faster than a bike</a:t>
            </a:r>
          </a:p>
        </p:txBody>
      </p:sp>
      <p:sp>
        <p:nvSpPr>
          <p:cNvPr id="14" name="TextBox 13"/>
          <p:cNvSpPr txBox="1"/>
          <p:nvPr/>
        </p:nvSpPr>
        <p:spPr>
          <a:xfrm>
            <a:off x="483683" y="3088957"/>
            <a:ext cx="3576059" cy="492443"/>
          </a:xfrm>
          <a:prstGeom prst="rect">
            <a:avLst/>
          </a:prstGeom>
          <a:noFill/>
        </p:spPr>
        <p:txBody>
          <a:bodyPr wrap="square" rtlCol="0">
            <a:spAutoFit/>
          </a:bodyPr>
          <a:lstStyle/>
          <a:p>
            <a:pPr marL="342900" indent="-342900">
              <a:buFont typeface="Arial" panose="020B0604020202020204" pitchFamily="34" charset="0"/>
              <a:buChar char="•"/>
            </a:pPr>
            <a:r>
              <a:rPr lang="en-US" sz="2600" b="1" dirty="0"/>
              <a:t>Handles </a:t>
            </a:r>
            <a:r>
              <a:rPr lang="en-US" sz="2600" b="1" dirty="0" err="1"/>
              <a:t>Uphills</a:t>
            </a:r>
            <a:endParaRPr lang="en-US" sz="2600" b="1" dirty="0"/>
          </a:p>
        </p:txBody>
      </p:sp>
      <p:sp>
        <p:nvSpPr>
          <p:cNvPr id="15" name="TextBox 14"/>
          <p:cNvSpPr txBox="1"/>
          <p:nvPr/>
        </p:nvSpPr>
        <p:spPr>
          <a:xfrm>
            <a:off x="619519" y="4343400"/>
            <a:ext cx="3414012" cy="507831"/>
          </a:xfrm>
          <a:prstGeom prst="rect">
            <a:avLst/>
          </a:prstGeom>
          <a:noFill/>
        </p:spPr>
        <p:txBody>
          <a:bodyPr wrap="none" rtlCol="0">
            <a:spAutoFit/>
          </a:bodyPr>
          <a:lstStyle/>
          <a:p>
            <a:pPr marL="342900" indent="-342900">
              <a:buFont typeface="Arial" panose="020B0604020202020204" pitchFamily="34" charset="0"/>
              <a:buChar char="•"/>
            </a:pPr>
            <a:r>
              <a:rPr lang="en-US" sz="2700" b="1" dirty="0"/>
              <a:t>Opt. health benefits</a:t>
            </a:r>
          </a:p>
        </p:txBody>
      </p:sp>
      <p:sp>
        <p:nvSpPr>
          <p:cNvPr id="16" name="TextBox 15"/>
          <p:cNvSpPr txBox="1"/>
          <p:nvPr/>
        </p:nvSpPr>
        <p:spPr>
          <a:xfrm>
            <a:off x="1676400" y="4876800"/>
            <a:ext cx="5254924" cy="954107"/>
          </a:xfrm>
          <a:prstGeom prst="rect">
            <a:avLst/>
          </a:prstGeom>
          <a:noFill/>
        </p:spPr>
        <p:txBody>
          <a:bodyPr wrap="square" rtlCol="0">
            <a:spAutoFit/>
          </a:bodyPr>
          <a:lstStyle/>
          <a:p>
            <a:pPr marL="342900" indent="-342900">
              <a:buFont typeface="Arial" panose="020B0604020202020204" pitchFamily="34" charset="0"/>
              <a:buChar char="•"/>
            </a:pPr>
            <a:r>
              <a:rPr lang="en-US" sz="2800" b="1" i="1" dirty="0"/>
              <a:t>Far Less Expensive and Less Fuel/Maintenance than a Car</a:t>
            </a:r>
          </a:p>
        </p:txBody>
      </p:sp>
    </p:spTree>
    <p:extLst>
      <p:ext uri="{BB962C8B-B14F-4D97-AF65-F5344CB8AC3E}">
        <p14:creationId xmlns:p14="http://schemas.microsoft.com/office/powerpoint/2010/main" val="2979036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Easier to Park</a:t>
            </a:r>
          </a:p>
        </p:txBody>
      </p:sp>
      <p:sp>
        <p:nvSpPr>
          <p:cNvPr id="8" name="TextBox 7"/>
          <p:cNvSpPr txBox="1"/>
          <p:nvPr/>
        </p:nvSpPr>
        <p:spPr>
          <a:xfrm>
            <a:off x="1770549" y="1528464"/>
            <a:ext cx="3792051" cy="47705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Motor Support</a:t>
            </a:r>
          </a:p>
        </p:txBody>
      </p:sp>
      <p:sp>
        <p:nvSpPr>
          <p:cNvPr id="10" name="TextBox 9"/>
          <p:cNvSpPr txBox="1"/>
          <p:nvPr/>
        </p:nvSpPr>
        <p:spPr>
          <a:xfrm>
            <a:off x="986788" y="2133600"/>
            <a:ext cx="3792051" cy="86177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Perpetual Motion Controls (PMC)</a:t>
            </a:r>
          </a:p>
        </p:txBody>
      </p:sp>
      <p:sp>
        <p:nvSpPr>
          <p:cNvPr id="13" name="TextBox 12"/>
          <p:cNvSpPr txBox="1"/>
          <p:nvPr/>
        </p:nvSpPr>
        <p:spPr>
          <a:xfrm>
            <a:off x="76200" y="3743980"/>
            <a:ext cx="3186000" cy="523220"/>
          </a:xfrm>
          <a:prstGeom prst="rect">
            <a:avLst/>
          </a:prstGeom>
          <a:noFill/>
        </p:spPr>
        <p:txBody>
          <a:bodyPr wrap="none" rtlCol="0">
            <a:spAutoFit/>
          </a:bodyPr>
          <a:lstStyle/>
          <a:p>
            <a:pPr marL="342900" indent="-342900">
              <a:buFont typeface="Arial" panose="020B0604020202020204" pitchFamily="34" charset="0"/>
              <a:buChar char="•"/>
            </a:pPr>
            <a:r>
              <a:rPr lang="en-US" sz="2700" b="1" i="1" dirty="0"/>
              <a:t>Faster than a bike</a:t>
            </a:r>
          </a:p>
        </p:txBody>
      </p:sp>
      <p:sp>
        <p:nvSpPr>
          <p:cNvPr id="14" name="TextBox 13"/>
          <p:cNvSpPr txBox="1"/>
          <p:nvPr/>
        </p:nvSpPr>
        <p:spPr>
          <a:xfrm>
            <a:off x="483683" y="3088957"/>
            <a:ext cx="3576059" cy="492443"/>
          </a:xfrm>
          <a:prstGeom prst="rect">
            <a:avLst/>
          </a:prstGeom>
          <a:noFill/>
        </p:spPr>
        <p:txBody>
          <a:bodyPr wrap="square" rtlCol="0">
            <a:spAutoFit/>
          </a:bodyPr>
          <a:lstStyle/>
          <a:p>
            <a:pPr marL="342900" indent="-342900">
              <a:buFont typeface="Arial" panose="020B0604020202020204" pitchFamily="34" charset="0"/>
              <a:buChar char="•"/>
            </a:pPr>
            <a:r>
              <a:rPr lang="en-US" sz="2600" b="1" dirty="0"/>
              <a:t>Handles </a:t>
            </a:r>
            <a:r>
              <a:rPr lang="en-US" sz="2600" b="1" dirty="0" err="1"/>
              <a:t>Uphills</a:t>
            </a:r>
            <a:endParaRPr lang="en-US" sz="2600" b="1" dirty="0"/>
          </a:p>
        </p:txBody>
      </p:sp>
      <p:sp>
        <p:nvSpPr>
          <p:cNvPr id="15" name="TextBox 14"/>
          <p:cNvSpPr txBox="1"/>
          <p:nvPr/>
        </p:nvSpPr>
        <p:spPr>
          <a:xfrm>
            <a:off x="619519" y="4343400"/>
            <a:ext cx="3414012" cy="507831"/>
          </a:xfrm>
          <a:prstGeom prst="rect">
            <a:avLst/>
          </a:prstGeom>
          <a:noFill/>
        </p:spPr>
        <p:txBody>
          <a:bodyPr wrap="none" rtlCol="0">
            <a:spAutoFit/>
          </a:bodyPr>
          <a:lstStyle/>
          <a:p>
            <a:pPr marL="342900" indent="-342900">
              <a:buFont typeface="Arial" panose="020B0604020202020204" pitchFamily="34" charset="0"/>
              <a:buChar char="•"/>
            </a:pPr>
            <a:r>
              <a:rPr lang="en-US" sz="2700" b="1" dirty="0"/>
              <a:t>Opt. health benefits</a:t>
            </a:r>
          </a:p>
        </p:txBody>
      </p:sp>
      <p:sp>
        <p:nvSpPr>
          <p:cNvPr id="16" name="TextBox 15"/>
          <p:cNvSpPr txBox="1"/>
          <p:nvPr/>
        </p:nvSpPr>
        <p:spPr>
          <a:xfrm>
            <a:off x="1676400" y="4876800"/>
            <a:ext cx="5254924" cy="954107"/>
          </a:xfrm>
          <a:prstGeom prst="rect">
            <a:avLst/>
          </a:prstGeom>
          <a:noFill/>
        </p:spPr>
        <p:txBody>
          <a:bodyPr wrap="square" rtlCol="0">
            <a:spAutoFit/>
          </a:bodyPr>
          <a:lstStyle/>
          <a:p>
            <a:pPr marL="342900" indent="-342900">
              <a:buFont typeface="Arial" panose="020B0604020202020204" pitchFamily="34" charset="0"/>
              <a:buChar char="•"/>
            </a:pPr>
            <a:r>
              <a:rPr lang="en-US" sz="2800" b="1" i="1" dirty="0"/>
              <a:t>Far Less Expensive and Less Fuel/Maintenance than a Car</a:t>
            </a:r>
          </a:p>
        </p:txBody>
      </p:sp>
      <p:sp>
        <p:nvSpPr>
          <p:cNvPr id="18" name="TextBox 17"/>
          <p:cNvSpPr txBox="1"/>
          <p:nvPr/>
        </p:nvSpPr>
        <p:spPr>
          <a:xfrm>
            <a:off x="3536306" y="5867400"/>
            <a:ext cx="3855094" cy="553998"/>
          </a:xfrm>
          <a:prstGeom prst="rect">
            <a:avLst/>
          </a:prstGeom>
          <a:noFill/>
        </p:spPr>
        <p:txBody>
          <a:bodyPr wrap="none" rtlCol="0">
            <a:spAutoFit/>
          </a:bodyPr>
          <a:lstStyle/>
          <a:p>
            <a:pPr marL="342900" indent="-342900">
              <a:buFont typeface="Arial" panose="020B0604020202020204" pitchFamily="34" charset="0"/>
              <a:buChar char="•"/>
            </a:pPr>
            <a:r>
              <a:rPr lang="en-US" sz="3000" b="1" dirty="0"/>
              <a:t>Far more sustainable</a:t>
            </a:r>
          </a:p>
        </p:txBody>
      </p:sp>
    </p:spTree>
    <p:extLst>
      <p:ext uri="{BB962C8B-B14F-4D97-AF65-F5344CB8AC3E}">
        <p14:creationId xmlns:p14="http://schemas.microsoft.com/office/powerpoint/2010/main" val="1536939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Easier to Park</a:t>
            </a:r>
          </a:p>
        </p:txBody>
      </p:sp>
      <p:sp>
        <p:nvSpPr>
          <p:cNvPr id="8" name="TextBox 7"/>
          <p:cNvSpPr txBox="1"/>
          <p:nvPr/>
        </p:nvSpPr>
        <p:spPr>
          <a:xfrm>
            <a:off x="1770549" y="1528464"/>
            <a:ext cx="3792051" cy="47705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Motor Support</a:t>
            </a:r>
          </a:p>
        </p:txBody>
      </p:sp>
      <p:sp>
        <p:nvSpPr>
          <p:cNvPr id="10" name="TextBox 9"/>
          <p:cNvSpPr txBox="1"/>
          <p:nvPr/>
        </p:nvSpPr>
        <p:spPr>
          <a:xfrm>
            <a:off x="986788" y="2133600"/>
            <a:ext cx="3792051" cy="861774"/>
          </a:xfrm>
          <a:prstGeom prst="rect">
            <a:avLst/>
          </a:prstGeom>
          <a:noFill/>
        </p:spPr>
        <p:txBody>
          <a:bodyPr wrap="square" rtlCol="0">
            <a:spAutoFit/>
          </a:bodyPr>
          <a:lstStyle/>
          <a:p>
            <a:pPr marL="342900" indent="-342900">
              <a:buFont typeface="Arial" panose="020B0604020202020204" pitchFamily="34" charset="0"/>
              <a:buChar char="•"/>
            </a:pPr>
            <a:r>
              <a:rPr lang="en-US" sz="2500" b="1" dirty="0"/>
              <a:t>Perpetual Motion Controls (PMC)</a:t>
            </a:r>
          </a:p>
        </p:txBody>
      </p:sp>
      <p:sp>
        <p:nvSpPr>
          <p:cNvPr id="13" name="TextBox 12"/>
          <p:cNvSpPr txBox="1"/>
          <p:nvPr/>
        </p:nvSpPr>
        <p:spPr>
          <a:xfrm>
            <a:off x="76200" y="3743980"/>
            <a:ext cx="3186000" cy="523220"/>
          </a:xfrm>
          <a:prstGeom prst="rect">
            <a:avLst/>
          </a:prstGeom>
          <a:noFill/>
        </p:spPr>
        <p:txBody>
          <a:bodyPr wrap="none" rtlCol="0">
            <a:spAutoFit/>
          </a:bodyPr>
          <a:lstStyle/>
          <a:p>
            <a:pPr marL="342900" indent="-342900">
              <a:buFont typeface="Arial" panose="020B0604020202020204" pitchFamily="34" charset="0"/>
              <a:buChar char="•"/>
            </a:pPr>
            <a:r>
              <a:rPr lang="en-US" sz="2700" b="1" i="1" dirty="0"/>
              <a:t>Faster than a bike</a:t>
            </a:r>
          </a:p>
        </p:txBody>
      </p:sp>
      <p:sp>
        <p:nvSpPr>
          <p:cNvPr id="14" name="TextBox 13"/>
          <p:cNvSpPr txBox="1"/>
          <p:nvPr/>
        </p:nvSpPr>
        <p:spPr>
          <a:xfrm>
            <a:off x="483683" y="3088957"/>
            <a:ext cx="3576059" cy="492443"/>
          </a:xfrm>
          <a:prstGeom prst="rect">
            <a:avLst/>
          </a:prstGeom>
          <a:noFill/>
        </p:spPr>
        <p:txBody>
          <a:bodyPr wrap="square" rtlCol="0">
            <a:spAutoFit/>
          </a:bodyPr>
          <a:lstStyle/>
          <a:p>
            <a:pPr marL="342900" indent="-342900">
              <a:buFont typeface="Arial" panose="020B0604020202020204" pitchFamily="34" charset="0"/>
              <a:buChar char="•"/>
            </a:pPr>
            <a:r>
              <a:rPr lang="en-US" sz="2600" b="1" dirty="0"/>
              <a:t>Handles </a:t>
            </a:r>
            <a:r>
              <a:rPr lang="en-US" sz="2600" b="1" dirty="0" err="1"/>
              <a:t>Uphills</a:t>
            </a:r>
            <a:endParaRPr lang="en-US" sz="2600" b="1" dirty="0"/>
          </a:p>
        </p:txBody>
      </p:sp>
      <p:sp>
        <p:nvSpPr>
          <p:cNvPr id="15" name="TextBox 14"/>
          <p:cNvSpPr txBox="1"/>
          <p:nvPr/>
        </p:nvSpPr>
        <p:spPr>
          <a:xfrm>
            <a:off x="619519" y="4343400"/>
            <a:ext cx="3414012" cy="507831"/>
          </a:xfrm>
          <a:prstGeom prst="rect">
            <a:avLst/>
          </a:prstGeom>
          <a:noFill/>
        </p:spPr>
        <p:txBody>
          <a:bodyPr wrap="none" rtlCol="0">
            <a:spAutoFit/>
          </a:bodyPr>
          <a:lstStyle/>
          <a:p>
            <a:pPr marL="342900" indent="-342900">
              <a:buFont typeface="Arial" panose="020B0604020202020204" pitchFamily="34" charset="0"/>
              <a:buChar char="•"/>
            </a:pPr>
            <a:r>
              <a:rPr lang="en-US" sz="2700" b="1" dirty="0"/>
              <a:t>Opt. health benefits</a:t>
            </a:r>
          </a:p>
        </p:txBody>
      </p:sp>
      <p:sp>
        <p:nvSpPr>
          <p:cNvPr id="16" name="TextBox 15"/>
          <p:cNvSpPr txBox="1"/>
          <p:nvPr/>
        </p:nvSpPr>
        <p:spPr>
          <a:xfrm>
            <a:off x="1676400" y="4876800"/>
            <a:ext cx="5254924" cy="954107"/>
          </a:xfrm>
          <a:prstGeom prst="rect">
            <a:avLst/>
          </a:prstGeom>
          <a:noFill/>
        </p:spPr>
        <p:txBody>
          <a:bodyPr wrap="square" rtlCol="0">
            <a:spAutoFit/>
          </a:bodyPr>
          <a:lstStyle/>
          <a:p>
            <a:pPr marL="342900" indent="-342900">
              <a:buFont typeface="Arial" panose="020B0604020202020204" pitchFamily="34" charset="0"/>
              <a:buChar char="•"/>
            </a:pPr>
            <a:r>
              <a:rPr lang="en-US" sz="2800" b="1" i="1" dirty="0"/>
              <a:t>Far Less Expensive and Less Fuel/Maintenance than a Car</a:t>
            </a:r>
          </a:p>
        </p:txBody>
      </p:sp>
      <p:sp>
        <p:nvSpPr>
          <p:cNvPr id="17" name="TextBox 16"/>
          <p:cNvSpPr txBox="1"/>
          <p:nvPr/>
        </p:nvSpPr>
        <p:spPr>
          <a:xfrm>
            <a:off x="5683822" y="6410980"/>
            <a:ext cx="3460178" cy="523220"/>
          </a:xfrm>
          <a:prstGeom prst="rect">
            <a:avLst/>
          </a:prstGeom>
          <a:noFill/>
        </p:spPr>
        <p:txBody>
          <a:bodyPr wrap="none" rtlCol="0">
            <a:spAutoFit/>
          </a:bodyPr>
          <a:lstStyle/>
          <a:p>
            <a:pPr marL="342900" indent="-342900">
              <a:buFont typeface="Arial" panose="020B0604020202020204" pitchFamily="34" charset="0"/>
              <a:buChar char="•"/>
            </a:pPr>
            <a:r>
              <a:rPr lang="en-US" sz="2800" b="1" dirty="0"/>
              <a:t>Could reduce traffic</a:t>
            </a:r>
          </a:p>
        </p:txBody>
      </p:sp>
      <p:sp>
        <p:nvSpPr>
          <p:cNvPr id="18" name="TextBox 17"/>
          <p:cNvSpPr txBox="1"/>
          <p:nvPr/>
        </p:nvSpPr>
        <p:spPr>
          <a:xfrm>
            <a:off x="3536306" y="5867400"/>
            <a:ext cx="3855094" cy="553998"/>
          </a:xfrm>
          <a:prstGeom prst="rect">
            <a:avLst/>
          </a:prstGeom>
          <a:noFill/>
        </p:spPr>
        <p:txBody>
          <a:bodyPr wrap="none" rtlCol="0">
            <a:spAutoFit/>
          </a:bodyPr>
          <a:lstStyle/>
          <a:p>
            <a:pPr marL="342900" indent="-342900">
              <a:buFont typeface="Arial" panose="020B0604020202020204" pitchFamily="34" charset="0"/>
              <a:buChar char="•"/>
            </a:pPr>
            <a:r>
              <a:rPr lang="en-US" sz="3000" b="1" dirty="0"/>
              <a:t>Far more sustainable</a:t>
            </a:r>
          </a:p>
        </p:txBody>
      </p:sp>
      <p:sp>
        <p:nvSpPr>
          <p:cNvPr id="19" name="TextBox 18"/>
          <p:cNvSpPr txBox="1"/>
          <p:nvPr/>
        </p:nvSpPr>
        <p:spPr>
          <a:xfrm>
            <a:off x="-4094409" y="34222"/>
            <a:ext cx="4082603" cy="1477328"/>
          </a:xfrm>
          <a:prstGeom prst="rect">
            <a:avLst/>
          </a:prstGeom>
          <a:noFill/>
        </p:spPr>
        <p:txBody>
          <a:bodyPr wrap="square" rtlCol="0">
            <a:spAutoFit/>
          </a:bodyPr>
          <a:lstStyle/>
          <a:p>
            <a:pPr algn="r"/>
            <a:r>
              <a:rPr lang="en-US" dirty="0"/>
              <a:t>We’ve now introduced the overall solution and its general approach. This will help to frame the rest of the conversation and give the audience a reference point moving  forward. </a:t>
            </a:r>
          </a:p>
        </p:txBody>
      </p:sp>
    </p:spTree>
    <p:extLst>
      <p:ext uri="{BB962C8B-B14F-4D97-AF65-F5344CB8AC3E}">
        <p14:creationId xmlns:p14="http://schemas.microsoft.com/office/powerpoint/2010/main" val="3269488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Our Solution’s Synergy</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C:\Users\drs44\AppData\Local\Microsoft\Windows\Temporary Internet Files\Content.IE5\5VRCQ4B3\MC90043784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346" y="1528464"/>
            <a:ext cx="4127254" cy="2695349"/>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762489" y="1066799"/>
            <a:ext cx="2266711"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solidFill>
                  <a:schemeClr val="bg1">
                    <a:lumMod val="65000"/>
                  </a:schemeClr>
                </a:solidFill>
              </a:rPr>
              <a:t>Easier to Park</a:t>
            </a:r>
          </a:p>
        </p:txBody>
      </p:sp>
      <p:sp>
        <p:nvSpPr>
          <p:cNvPr id="8" name="TextBox 7"/>
          <p:cNvSpPr txBox="1"/>
          <p:nvPr/>
        </p:nvSpPr>
        <p:spPr>
          <a:xfrm>
            <a:off x="1770549" y="1528464"/>
            <a:ext cx="3792051" cy="477054"/>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lumMod val="65000"/>
                  </a:schemeClr>
                </a:solidFill>
              </a:rPr>
              <a:t>Motor Support</a:t>
            </a:r>
          </a:p>
        </p:txBody>
      </p:sp>
      <p:sp>
        <p:nvSpPr>
          <p:cNvPr id="10" name="TextBox 9"/>
          <p:cNvSpPr txBox="1"/>
          <p:nvPr/>
        </p:nvSpPr>
        <p:spPr>
          <a:xfrm>
            <a:off x="986788" y="2133600"/>
            <a:ext cx="3792051" cy="861774"/>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lumMod val="65000"/>
                  </a:schemeClr>
                </a:solidFill>
              </a:rPr>
              <a:t>Perpetual Motion Controls (PMC)</a:t>
            </a:r>
          </a:p>
        </p:txBody>
      </p:sp>
      <p:sp>
        <p:nvSpPr>
          <p:cNvPr id="13" name="TextBox 12"/>
          <p:cNvSpPr txBox="1"/>
          <p:nvPr/>
        </p:nvSpPr>
        <p:spPr>
          <a:xfrm>
            <a:off x="76200" y="3743980"/>
            <a:ext cx="3186000" cy="523220"/>
          </a:xfrm>
          <a:prstGeom prst="rect">
            <a:avLst/>
          </a:prstGeom>
          <a:noFill/>
        </p:spPr>
        <p:txBody>
          <a:bodyPr wrap="none" rtlCol="0">
            <a:spAutoFit/>
          </a:bodyPr>
          <a:lstStyle/>
          <a:p>
            <a:pPr marL="342900" indent="-342900">
              <a:buFont typeface="Arial" panose="020B0604020202020204" pitchFamily="34" charset="0"/>
              <a:buChar char="•"/>
            </a:pPr>
            <a:r>
              <a:rPr lang="en-US" sz="2700" b="1" i="1" dirty="0">
                <a:solidFill>
                  <a:schemeClr val="bg1">
                    <a:lumMod val="65000"/>
                  </a:schemeClr>
                </a:solidFill>
              </a:rPr>
              <a:t>Faster than a bike</a:t>
            </a:r>
          </a:p>
        </p:txBody>
      </p:sp>
      <p:sp>
        <p:nvSpPr>
          <p:cNvPr id="14" name="TextBox 13"/>
          <p:cNvSpPr txBox="1"/>
          <p:nvPr/>
        </p:nvSpPr>
        <p:spPr>
          <a:xfrm>
            <a:off x="483683" y="3088957"/>
            <a:ext cx="3576059" cy="492443"/>
          </a:xfrm>
          <a:prstGeom prst="rect">
            <a:avLst/>
          </a:prstGeom>
          <a:noFill/>
        </p:spPr>
        <p:txBody>
          <a:bodyPr wrap="square" rtlCol="0">
            <a:spAutoFit/>
          </a:bodyPr>
          <a:lstStyle/>
          <a:p>
            <a:pPr marL="342900" indent="-342900">
              <a:buFont typeface="Arial" panose="020B0604020202020204" pitchFamily="34" charset="0"/>
              <a:buChar char="•"/>
            </a:pPr>
            <a:r>
              <a:rPr lang="en-US" sz="2600" b="1" dirty="0">
                <a:solidFill>
                  <a:schemeClr val="bg1">
                    <a:lumMod val="65000"/>
                  </a:schemeClr>
                </a:solidFill>
              </a:rPr>
              <a:t>Handles </a:t>
            </a:r>
            <a:r>
              <a:rPr lang="en-US" sz="2600" b="1" dirty="0" err="1">
                <a:solidFill>
                  <a:schemeClr val="bg1">
                    <a:lumMod val="65000"/>
                  </a:schemeClr>
                </a:solidFill>
              </a:rPr>
              <a:t>Uphills</a:t>
            </a:r>
            <a:endParaRPr lang="en-US" sz="2600" b="1" dirty="0">
              <a:solidFill>
                <a:schemeClr val="bg1">
                  <a:lumMod val="65000"/>
                </a:schemeClr>
              </a:solidFill>
            </a:endParaRPr>
          </a:p>
        </p:txBody>
      </p:sp>
      <p:sp>
        <p:nvSpPr>
          <p:cNvPr id="15" name="TextBox 14"/>
          <p:cNvSpPr txBox="1"/>
          <p:nvPr/>
        </p:nvSpPr>
        <p:spPr>
          <a:xfrm>
            <a:off x="619519" y="4343400"/>
            <a:ext cx="3414012" cy="507831"/>
          </a:xfrm>
          <a:prstGeom prst="rect">
            <a:avLst/>
          </a:prstGeom>
          <a:noFill/>
        </p:spPr>
        <p:txBody>
          <a:bodyPr wrap="none" rtlCol="0">
            <a:spAutoFit/>
          </a:bodyPr>
          <a:lstStyle/>
          <a:p>
            <a:pPr marL="342900" indent="-342900">
              <a:buFont typeface="Arial" panose="020B0604020202020204" pitchFamily="34" charset="0"/>
              <a:buChar char="•"/>
            </a:pPr>
            <a:r>
              <a:rPr lang="en-US" sz="2700" b="1" dirty="0">
                <a:solidFill>
                  <a:schemeClr val="bg1">
                    <a:lumMod val="65000"/>
                  </a:schemeClr>
                </a:solidFill>
              </a:rPr>
              <a:t>Opt. health benefits</a:t>
            </a:r>
          </a:p>
        </p:txBody>
      </p:sp>
      <p:sp>
        <p:nvSpPr>
          <p:cNvPr id="16" name="TextBox 15"/>
          <p:cNvSpPr txBox="1"/>
          <p:nvPr/>
        </p:nvSpPr>
        <p:spPr>
          <a:xfrm>
            <a:off x="1676400" y="4876800"/>
            <a:ext cx="5254924" cy="954107"/>
          </a:xfrm>
          <a:prstGeom prst="rect">
            <a:avLst/>
          </a:prstGeom>
          <a:noFill/>
        </p:spPr>
        <p:txBody>
          <a:bodyPr wrap="square" rtlCol="0">
            <a:spAutoFit/>
          </a:bodyPr>
          <a:lstStyle/>
          <a:p>
            <a:pPr marL="342900" indent="-342900">
              <a:buFont typeface="Arial" panose="020B0604020202020204" pitchFamily="34" charset="0"/>
              <a:buChar char="•"/>
            </a:pPr>
            <a:r>
              <a:rPr lang="en-US" sz="2800" b="1" i="1" dirty="0">
                <a:solidFill>
                  <a:schemeClr val="bg1">
                    <a:lumMod val="65000"/>
                  </a:schemeClr>
                </a:solidFill>
              </a:rPr>
              <a:t>Far Less Expensive and Less Fuel/Maintenance than a Car</a:t>
            </a:r>
          </a:p>
        </p:txBody>
      </p:sp>
      <p:sp>
        <p:nvSpPr>
          <p:cNvPr id="17" name="TextBox 16"/>
          <p:cNvSpPr txBox="1"/>
          <p:nvPr/>
        </p:nvSpPr>
        <p:spPr>
          <a:xfrm>
            <a:off x="5683822" y="6410980"/>
            <a:ext cx="3460178" cy="523220"/>
          </a:xfrm>
          <a:prstGeom prst="rect">
            <a:avLst/>
          </a:prstGeom>
          <a:noFill/>
        </p:spPr>
        <p:txBody>
          <a:bodyPr wrap="none" rtlCol="0">
            <a:spAutoFit/>
          </a:bodyPr>
          <a:lstStyle/>
          <a:p>
            <a:pPr marL="342900" indent="-342900">
              <a:buFont typeface="Arial" panose="020B0604020202020204" pitchFamily="34" charset="0"/>
              <a:buChar char="•"/>
            </a:pPr>
            <a:r>
              <a:rPr lang="en-US" sz="2800" b="1" dirty="0">
                <a:solidFill>
                  <a:schemeClr val="bg1">
                    <a:lumMod val="65000"/>
                  </a:schemeClr>
                </a:solidFill>
              </a:rPr>
              <a:t>Could reduce traffic</a:t>
            </a:r>
          </a:p>
        </p:txBody>
      </p:sp>
      <p:sp>
        <p:nvSpPr>
          <p:cNvPr id="18" name="TextBox 17"/>
          <p:cNvSpPr txBox="1"/>
          <p:nvPr/>
        </p:nvSpPr>
        <p:spPr>
          <a:xfrm>
            <a:off x="3536306" y="5867400"/>
            <a:ext cx="3855094" cy="553998"/>
          </a:xfrm>
          <a:prstGeom prst="rect">
            <a:avLst/>
          </a:prstGeom>
          <a:noFill/>
        </p:spPr>
        <p:txBody>
          <a:bodyPr wrap="none" rtlCol="0">
            <a:spAutoFit/>
          </a:bodyPr>
          <a:lstStyle/>
          <a:p>
            <a:pPr marL="342900" indent="-342900">
              <a:buFont typeface="Arial" panose="020B0604020202020204" pitchFamily="34" charset="0"/>
              <a:buChar char="•"/>
            </a:pPr>
            <a:r>
              <a:rPr lang="en-US" sz="3000" b="1" dirty="0">
                <a:solidFill>
                  <a:schemeClr val="bg1">
                    <a:lumMod val="65000"/>
                  </a:schemeClr>
                </a:solidFill>
              </a:rPr>
              <a:t>Far more sustainable</a:t>
            </a:r>
          </a:p>
        </p:txBody>
      </p:sp>
      <p:sp>
        <p:nvSpPr>
          <p:cNvPr id="20" name="TextBox 19"/>
          <p:cNvSpPr txBox="1"/>
          <p:nvPr/>
        </p:nvSpPr>
        <p:spPr>
          <a:xfrm>
            <a:off x="-3352800" y="76200"/>
            <a:ext cx="3364606" cy="4524315"/>
          </a:xfrm>
          <a:prstGeom prst="rect">
            <a:avLst/>
          </a:prstGeom>
          <a:noFill/>
        </p:spPr>
        <p:txBody>
          <a:bodyPr wrap="square" rtlCol="0">
            <a:spAutoFit/>
          </a:bodyPr>
          <a:lstStyle/>
          <a:p>
            <a:pPr algn="r"/>
            <a:r>
              <a:rPr lang="en-US" dirty="0"/>
              <a:t>We could have added in an outline slide instead but the below text gives enough of an overview to allow the rest of the presentation to unfold. Because a rubric outlining the presentation expectations was already provided prior to the audience, the audience already knows to a certain degree what they should get out of a presentation and going through a full presentation outline – with more parts than what is said here – would only take up too much valuable presentation time.</a:t>
            </a:r>
          </a:p>
        </p:txBody>
      </p:sp>
    </p:spTree>
    <p:extLst>
      <p:ext uri="{BB962C8B-B14F-4D97-AF65-F5344CB8AC3E}">
        <p14:creationId xmlns:p14="http://schemas.microsoft.com/office/powerpoint/2010/main" val="3117761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291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5" name="TextBox 4"/>
          <p:cNvSpPr txBox="1"/>
          <p:nvPr/>
        </p:nvSpPr>
        <p:spPr>
          <a:xfrm>
            <a:off x="-2772177" y="1600200"/>
            <a:ext cx="2743200" cy="3139321"/>
          </a:xfrm>
          <a:prstGeom prst="rect">
            <a:avLst/>
          </a:prstGeom>
          <a:noFill/>
        </p:spPr>
        <p:txBody>
          <a:bodyPr wrap="square" rtlCol="0">
            <a:spAutoFit/>
          </a:bodyPr>
          <a:lstStyle/>
          <a:p>
            <a:pPr algn="r"/>
            <a:r>
              <a:rPr lang="en-US" dirty="0"/>
              <a:t>Abstract functional diagrams can help your audience focus on the function of each component instead of the physical components themselves. This can generally lead to better understanding of what things have to do to make the overall system work</a:t>
            </a:r>
          </a:p>
        </p:txBody>
      </p:sp>
    </p:spTree>
    <p:extLst>
      <p:ext uri="{BB962C8B-B14F-4D97-AF65-F5344CB8AC3E}">
        <p14:creationId xmlns:p14="http://schemas.microsoft.com/office/powerpoint/2010/main" val="331012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1250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(Attaches to)</a:t>
            </a:r>
            <a:endParaRPr lang="en-US" sz="1200" dirty="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124200" y="-48101"/>
            <a:ext cx="3015805" cy="8402300"/>
          </a:xfrm>
          <a:prstGeom prst="rect">
            <a:avLst/>
          </a:prstGeom>
          <a:noFill/>
        </p:spPr>
        <p:txBody>
          <a:bodyPr wrap="square" rtlCol="0">
            <a:spAutoFit/>
          </a:bodyPr>
          <a:lstStyle/>
          <a:p>
            <a:pPr algn="r"/>
            <a:r>
              <a:rPr lang="en-US" dirty="0"/>
              <a:t>As featuring the Intel-Atom is a requirement for all final entries* in the Intel-Cornell Cup, its great to make it easy for the judges to recognize that the requirement is being met. </a:t>
            </a:r>
          </a:p>
          <a:p>
            <a:pPr algn="r"/>
            <a:endParaRPr lang="en-US" dirty="0"/>
          </a:p>
          <a:p>
            <a:pPr algn="r"/>
            <a:r>
              <a:rPr lang="en-US" dirty="0"/>
              <a:t>The same kind of approach can be used for any customer requirement and in general you should always use the same language that the customer uses to describe their needs. If the customer says that they want something that is “easy to use”, don’t say the system only requires a one time initialization, say  “the system only requires a one time initialization to make it easy to use” to make it obvious to the customer that the feature your taking about meets their needs. Never assume they’ll make this connection themselves regardless of how obvious it is to you the designer.</a:t>
            </a:r>
          </a:p>
        </p:txBody>
      </p:sp>
      <p:sp>
        <p:nvSpPr>
          <p:cNvPr id="5" name="Rectangle 4"/>
          <p:cNvSpPr/>
          <p:nvPr/>
        </p:nvSpPr>
        <p:spPr>
          <a:xfrm>
            <a:off x="9157952" y="76200"/>
            <a:ext cx="2590800" cy="3139321"/>
          </a:xfrm>
          <a:prstGeom prst="rect">
            <a:avLst/>
          </a:prstGeom>
        </p:spPr>
        <p:txBody>
          <a:bodyPr wrap="square">
            <a:spAutoFit/>
          </a:bodyPr>
          <a:lstStyle/>
          <a:p>
            <a:r>
              <a:rPr lang="en-US" dirty="0"/>
              <a:t>(* please note: only Intel-Cornell Cup finalists entries are required to feature the Intel Atom. Semi-finalist and earlier round projects may use any embedded platform. Once selected as a finalist, all finalist teams will receive free Intel Atom boards from Intel.)</a:t>
            </a:r>
          </a:p>
        </p:txBody>
      </p:sp>
    </p:spTree>
    <p:extLst>
      <p:ext uri="{BB962C8B-B14F-4D97-AF65-F5344CB8AC3E}">
        <p14:creationId xmlns:p14="http://schemas.microsoft.com/office/powerpoint/2010/main" val="3494562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78000"/>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42636"/>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28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Controller</a:t>
            </a:r>
          </a:p>
          <a:p>
            <a:pPr marL="0" marR="0" algn="ctr">
              <a:spcBef>
                <a:spcPts val="0"/>
              </a:spcBef>
              <a:spcAft>
                <a:spcPts val="0"/>
              </a:spcAft>
            </a:pPr>
            <a:r>
              <a:rPr lang="en-US" dirty="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20552" y="18377"/>
            <a:ext cx="3020552" cy="7294305"/>
          </a:xfrm>
          <a:prstGeom prst="rect">
            <a:avLst/>
          </a:prstGeom>
          <a:noFill/>
        </p:spPr>
        <p:txBody>
          <a:bodyPr wrap="square" rtlCol="0">
            <a:spAutoFit/>
          </a:bodyPr>
          <a:lstStyle/>
          <a:p>
            <a:pPr algn="r"/>
            <a:r>
              <a:rPr lang="en-US" dirty="0"/>
              <a:t>A couple small but helpful tips are demonstrated here. Your audience may need to hear acronyms defied more than once to be able to follow you clearly. Here PMC is redefined and then used repeatedly in the following sentences to help cement the term in the audience’s memory. </a:t>
            </a:r>
          </a:p>
          <a:p>
            <a:pPr algn="r"/>
            <a:endParaRPr lang="en-US" dirty="0"/>
          </a:p>
          <a:p>
            <a:pPr algn="r"/>
            <a:r>
              <a:rPr lang="en-US" dirty="0"/>
              <a:t>Also, if you mention something that you think your audience may be curious about and wanting more information on, (such as how the heck does this PMC thing actually work) it’s okay and can be a good idea to say it will be discussed in more detail later – this can help your audience deal with their own questions not being answered immediately and pay more attention to what you’re saying right now</a:t>
            </a:r>
          </a:p>
        </p:txBody>
      </p:sp>
    </p:spTree>
    <p:extLst>
      <p:ext uri="{BB962C8B-B14F-4D97-AF65-F5344CB8AC3E}">
        <p14:creationId xmlns:p14="http://schemas.microsoft.com/office/powerpoint/2010/main" val="181343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73" y="2667000"/>
            <a:ext cx="9144000" cy="584775"/>
          </a:xfrm>
          <a:prstGeom prst="rect">
            <a:avLst/>
          </a:prstGeom>
          <a:noFill/>
        </p:spPr>
        <p:txBody>
          <a:bodyPr wrap="square" rtlCol="0">
            <a:spAutoFit/>
          </a:bodyPr>
          <a:lstStyle/>
          <a:p>
            <a:pPr algn="ctr"/>
            <a:r>
              <a:rPr lang="en-US" sz="3200" b="1" dirty="0"/>
              <a:t>But before we get started, remember…</a:t>
            </a:r>
          </a:p>
        </p:txBody>
      </p:sp>
    </p:spTree>
    <p:extLst>
      <p:ext uri="{BB962C8B-B14F-4D97-AF65-F5344CB8AC3E}">
        <p14:creationId xmlns:p14="http://schemas.microsoft.com/office/powerpoint/2010/main" val="2284043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Controller</a:t>
            </a:r>
          </a:p>
          <a:p>
            <a:pPr marL="0" marR="0" algn="ctr">
              <a:spcBef>
                <a:spcPts val="0"/>
              </a:spcBef>
              <a:spcAft>
                <a:spcPts val="0"/>
              </a:spcAft>
            </a:pPr>
            <a:r>
              <a:rPr lang="en-US" dirty="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Storage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Available Energy</a:t>
            </a:r>
            <a:endParaRPr lang="en-US" sz="1200" dirty="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rider)</a:t>
            </a:r>
            <a:endParaRPr lang="en-US" sz="1200" dirty="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hape 43"/>
          <p:cNvCxnSpPr/>
          <p:nvPr/>
        </p:nvCxnSpPr>
        <p:spPr>
          <a:xfrm flipV="1">
            <a:off x="4035113" y="4018199"/>
            <a:ext cx="2659730" cy="858464"/>
          </a:xfrm>
          <a:prstGeom prst="bentConnector3">
            <a:avLst>
              <a:gd name="adj1" fmla="val 7130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 name="Elbow Connector 4"/>
          <p:cNvCxnSpPr>
            <a:endCxn id="24" idx="0"/>
          </p:cNvCxnSpPr>
          <p:nvPr/>
        </p:nvCxnSpPr>
        <p:spPr>
          <a:xfrm rot="5400000">
            <a:off x="3776308" y="5063015"/>
            <a:ext cx="432278" cy="85332"/>
          </a:xfrm>
          <a:prstGeom prst="bentConnector3">
            <a:avLst>
              <a:gd name="adj1" fmla="val -3628"/>
            </a:avLst>
          </a:prstGeom>
          <a:ln w="28575"/>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wall outlet)</a:t>
            </a:r>
            <a:endParaRPr lang="en-US" sz="1200" dirty="0">
              <a:effectLst/>
              <a:latin typeface="Times New Roman"/>
              <a:ea typeface="Times New Roman"/>
            </a:endParaRPr>
          </a:p>
        </p:txBody>
      </p:sp>
    </p:spTree>
    <p:extLst>
      <p:ext uri="{BB962C8B-B14F-4D97-AF65-F5344CB8AC3E}">
        <p14:creationId xmlns:p14="http://schemas.microsoft.com/office/powerpoint/2010/main" val="3966548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Controller</a:t>
            </a:r>
          </a:p>
          <a:p>
            <a:pPr marL="0" marR="0" algn="ctr">
              <a:spcBef>
                <a:spcPts val="0"/>
              </a:spcBef>
              <a:spcAft>
                <a:spcPts val="0"/>
              </a:spcAft>
            </a:pPr>
            <a:r>
              <a:rPr lang="en-US" dirty="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3" name="TextBox 7"/>
          <p:cNvSpPr txBox="1"/>
          <p:nvPr/>
        </p:nvSpPr>
        <p:spPr>
          <a:xfrm>
            <a:off x="6673385" y="5321820"/>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Storage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Available Energy</a:t>
            </a:r>
            <a:endParaRPr lang="en-US" sz="120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Input</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(via rider)</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7" name="TextBox 23"/>
          <p:cNvSpPr txBox="1"/>
          <p:nvPr/>
        </p:nvSpPr>
        <p:spPr>
          <a:xfrm>
            <a:off x="6538851" y="62846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38" name="TextBox 24"/>
          <p:cNvSpPr txBox="1"/>
          <p:nvPr/>
        </p:nvSpPr>
        <p:spPr>
          <a:xfrm>
            <a:off x="4615933" y="5476076"/>
            <a:ext cx="1657312"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Supplied Energy</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3"/>
            <a:endCxn id="23" idx="1"/>
          </p:cNvCxnSpPr>
          <p:nvPr/>
        </p:nvCxnSpPr>
        <p:spPr>
          <a:xfrm>
            <a:off x="4387438" y="5783479"/>
            <a:ext cx="2285947"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hape 92"/>
          <p:cNvCxnSpPr>
            <a:stCxn id="23" idx="2"/>
            <a:endCxn id="23" idx="3"/>
          </p:cNvCxnSpPr>
          <p:nvPr/>
        </p:nvCxnSpPr>
        <p:spPr>
          <a:xfrm rot="5400000" flipH="1" flipV="1">
            <a:off x="7304406" y="5727025"/>
            <a:ext cx="461658" cy="574567"/>
          </a:xfrm>
          <a:prstGeom prst="bentConnector4">
            <a:avLst>
              <a:gd name="adj1" fmla="val -79832"/>
              <a:gd name="adj2" fmla="val 1446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3" idx="2"/>
            <a:endCxn id="26" idx="2"/>
          </p:cNvCxnSpPr>
          <p:nvPr/>
        </p:nvCxnSpPr>
        <p:spPr>
          <a:xfrm rot="5400000" flipH="1">
            <a:off x="3053464" y="2101630"/>
            <a:ext cx="1995816" cy="6358424"/>
          </a:xfrm>
          <a:prstGeom prst="bentConnector3">
            <a:avLst>
              <a:gd name="adj1" fmla="val -166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wall outlet)</a:t>
            </a:r>
            <a:endParaRPr lang="en-US" sz="1200" dirty="0">
              <a:effectLst/>
              <a:latin typeface="Times New Roman"/>
              <a:ea typeface="Times New Roman"/>
            </a:endParaRPr>
          </a:p>
        </p:txBody>
      </p:sp>
      <p:cxnSp>
        <p:nvCxnSpPr>
          <p:cNvPr id="64" name="Shape 43"/>
          <p:cNvCxnSpPr/>
          <p:nvPr/>
        </p:nvCxnSpPr>
        <p:spPr>
          <a:xfrm flipV="1">
            <a:off x="4035113" y="4018199"/>
            <a:ext cx="2659730" cy="858464"/>
          </a:xfrm>
          <a:prstGeom prst="bentConnector3">
            <a:avLst>
              <a:gd name="adj1" fmla="val 7130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5400000">
            <a:off x="3776308" y="5063015"/>
            <a:ext cx="432278" cy="85332"/>
          </a:xfrm>
          <a:prstGeom prst="bentConnector3">
            <a:avLst>
              <a:gd name="adj1" fmla="val -3628"/>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635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How it All Works</a:t>
            </a:r>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TextBox 3"/>
          <p:cNvSpPr txBox="1"/>
          <p:nvPr/>
        </p:nvSpPr>
        <p:spPr>
          <a:xfrm>
            <a:off x="501319" y="1499273"/>
            <a:ext cx="872469"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0" name="TextBox 4"/>
          <p:cNvSpPr txBox="1"/>
          <p:nvPr/>
        </p:nvSpPr>
        <p:spPr>
          <a:xfrm>
            <a:off x="3231535" y="1499348"/>
            <a:ext cx="84008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Sensor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Filters</a:t>
            </a:r>
            <a:endParaRPr lang="en-US" sz="1200">
              <a:effectLst/>
              <a:latin typeface="Times New Roman"/>
              <a:ea typeface="Times New Roman"/>
            </a:endParaRPr>
          </a:p>
        </p:txBody>
      </p:sp>
      <p:sp>
        <p:nvSpPr>
          <p:cNvPr id="21" name="TextBox 5"/>
          <p:cNvSpPr txBox="1"/>
          <p:nvPr/>
        </p:nvSpPr>
        <p:spPr>
          <a:xfrm>
            <a:off x="6624175" y="1423149"/>
            <a:ext cx="1134718"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Demand</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Algorithm</a:t>
            </a:r>
            <a:endParaRPr lang="en-US" sz="1200" dirty="0">
              <a:effectLst/>
              <a:latin typeface="Times New Roman"/>
              <a:ea typeface="Times New Roman"/>
            </a:endParaRPr>
          </a:p>
        </p:txBody>
      </p:sp>
      <p:sp>
        <p:nvSpPr>
          <p:cNvPr id="22" name="TextBox 6"/>
          <p:cNvSpPr txBox="1"/>
          <p:nvPr/>
        </p:nvSpPr>
        <p:spPr>
          <a:xfrm>
            <a:off x="6673385" y="3120982"/>
            <a:ext cx="1126463" cy="1200329"/>
          </a:xfrm>
          <a:prstGeom prst="rect">
            <a:avLst/>
          </a:prstGeom>
          <a:noFill/>
          <a:ln w="28575">
            <a:solidFill>
              <a:schemeClr val="tx1"/>
            </a:solidFill>
          </a:ln>
        </p:spPr>
        <p:txBody>
          <a:bodyPr wrap="square" rtlCol="0">
            <a:spAutoFit/>
          </a:bodyPr>
          <a:lstStyle/>
          <a:p>
            <a:pPr marL="0" marR="0" algn="ctr">
              <a:spcBef>
                <a:spcPts val="0"/>
              </a:spcBef>
              <a:spcAft>
                <a:spcPts val="0"/>
              </a:spcAft>
            </a:pPr>
            <a:r>
              <a:rPr lang="en-US" sz="1800" kern="1200" dirty="0">
                <a:solidFill>
                  <a:srgbClr val="000000"/>
                </a:solidFill>
                <a:effectLst/>
                <a:latin typeface="Calibri"/>
                <a:ea typeface="Times New Roman"/>
                <a:cs typeface="Times New Roman"/>
              </a:rPr>
              <a:t>Perpetual Motion</a:t>
            </a:r>
            <a:endParaRPr lang="en-US" sz="1200" dirty="0">
              <a:effectLst/>
              <a:latin typeface="Times New Roman"/>
              <a:ea typeface="Times New Roman"/>
            </a:endParaRPr>
          </a:p>
          <a:p>
            <a:pPr marL="0" marR="0" algn="ctr">
              <a:spcBef>
                <a:spcPts val="0"/>
              </a:spcBef>
              <a:spcAft>
                <a:spcPts val="0"/>
              </a:spcAft>
            </a:pPr>
            <a:r>
              <a:rPr lang="en-US" sz="1800" kern="1200" dirty="0">
                <a:solidFill>
                  <a:srgbClr val="000000"/>
                </a:solidFill>
                <a:effectLst/>
                <a:latin typeface="Calibri"/>
                <a:ea typeface="Times New Roman"/>
                <a:cs typeface="Times New Roman"/>
              </a:rPr>
              <a:t>Controller</a:t>
            </a:r>
          </a:p>
          <a:p>
            <a:pPr marL="0" marR="0" algn="ctr">
              <a:spcBef>
                <a:spcPts val="0"/>
              </a:spcBef>
              <a:spcAft>
                <a:spcPts val="0"/>
              </a:spcAft>
            </a:pPr>
            <a:r>
              <a:rPr lang="en-US" dirty="0">
                <a:solidFill>
                  <a:srgbClr val="000000"/>
                </a:solidFill>
                <a:latin typeface="Calibri"/>
                <a:ea typeface="Times New Roman"/>
                <a:cs typeface="Times New Roman"/>
              </a:rPr>
              <a:t>(PMC)</a:t>
            </a:r>
            <a:endParaRPr lang="en-US" sz="1200" dirty="0">
              <a:effectLst/>
              <a:latin typeface="Times New Roman"/>
              <a:ea typeface="Times New Roman"/>
            </a:endParaRPr>
          </a:p>
        </p:txBody>
      </p:sp>
      <p:sp>
        <p:nvSpPr>
          <p:cNvPr id="23" name="TextBox 7"/>
          <p:cNvSpPr txBox="1"/>
          <p:nvPr/>
        </p:nvSpPr>
        <p:spPr>
          <a:xfrm>
            <a:off x="6673385" y="5321820"/>
            <a:ext cx="111439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Motor</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Actuation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4" name="TextBox 8"/>
          <p:cNvSpPr txBox="1"/>
          <p:nvPr/>
        </p:nvSpPr>
        <p:spPr>
          <a:xfrm>
            <a:off x="3491957" y="5321820"/>
            <a:ext cx="915648" cy="956930"/>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Storage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System</a:t>
            </a:r>
            <a:endParaRPr lang="en-US" sz="1200">
              <a:effectLst/>
              <a:latin typeface="Times New Roman"/>
              <a:ea typeface="Times New Roman"/>
            </a:endParaRPr>
          </a:p>
        </p:txBody>
      </p:sp>
      <p:sp>
        <p:nvSpPr>
          <p:cNvPr id="25" name="TextBox 9"/>
          <p:cNvSpPr txBox="1"/>
          <p:nvPr/>
        </p:nvSpPr>
        <p:spPr>
          <a:xfrm>
            <a:off x="2863474" y="3645444"/>
            <a:ext cx="1521424"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User Interface</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Device</a:t>
            </a:r>
            <a:endParaRPr lang="en-US" sz="1200">
              <a:effectLst/>
              <a:latin typeface="Times New Roman"/>
              <a:ea typeface="Times New Roman"/>
            </a:endParaRPr>
          </a:p>
        </p:txBody>
      </p:sp>
      <p:sp>
        <p:nvSpPr>
          <p:cNvPr id="26" name="TextBox 10"/>
          <p:cNvSpPr txBox="1"/>
          <p:nvPr/>
        </p:nvSpPr>
        <p:spPr>
          <a:xfrm>
            <a:off x="348932" y="3604765"/>
            <a:ext cx="1046455" cy="67816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1800" kern="1200">
                <a:solidFill>
                  <a:srgbClr val="000000"/>
                </a:solidFill>
                <a:effectLst/>
                <a:latin typeface="Calibri"/>
                <a:ea typeface="Times New Roman"/>
                <a:cs typeface="Times New Roman"/>
              </a:rPr>
              <a:t>Standard</a:t>
            </a:r>
            <a:endParaRPr lang="en-US" sz="1200">
              <a:effectLst/>
              <a:latin typeface="Times New Roman"/>
              <a:ea typeface="Times New Roman"/>
            </a:endParaRPr>
          </a:p>
          <a:p>
            <a:pPr marL="0" marR="0" algn="ctr">
              <a:spcBef>
                <a:spcPts val="0"/>
              </a:spcBef>
              <a:spcAft>
                <a:spcPts val="0"/>
              </a:spcAft>
            </a:pPr>
            <a:r>
              <a:rPr lang="en-US" sz="1800" kern="1200">
                <a:solidFill>
                  <a:srgbClr val="000000"/>
                </a:solidFill>
                <a:effectLst/>
                <a:latin typeface="Calibri"/>
                <a:ea typeface="Times New Roman"/>
                <a:cs typeface="Times New Roman"/>
              </a:rPr>
              <a:t>Bicycle</a:t>
            </a:r>
            <a:endParaRPr lang="en-US" sz="1200">
              <a:effectLst/>
              <a:latin typeface="Times New Roman"/>
              <a:ea typeface="Times New Roman"/>
            </a:endParaRPr>
          </a:p>
        </p:txBody>
      </p:sp>
      <p:sp>
        <p:nvSpPr>
          <p:cNvPr id="27" name="TextBox 11"/>
          <p:cNvSpPr txBox="1"/>
          <p:nvPr/>
        </p:nvSpPr>
        <p:spPr>
          <a:xfrm>
            <a:off x="1521764" y="1499348"/>
            <a:ext cx="1618577"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8" name="TextBox 12"/>
          <p:cNvSpPr txBox="1"/>
          <p:nvPr/>
        </p:nvSpPr>
        <p:spPr>
          <a:xfrm>
            <a:off x="4417297" y="1224498"/>
            <a:ext cx="1618577"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Filtered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Rotation</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Wheel Force</a:t>
            </a:r>
            <a:endParaRPr lang="en-US" sz="1200">
              <a:effectLst/>
              <a:latin typeface="Times New Roman"/>
              <a:ea typeface="Times New Roman"/>
            </a:endParaRPr>
          </a:p>
        </p:txBody>
      </p:sp>
      <p:sp>
        <p:nvSpPr>
          <p:cNvPr id="29" name="TextBox 13"/>
          <p:cNvSpPr txBox="1"/>
          <p:nvPr/>
        </p:nvSpPr>
        <p:spPr>
          <a:xfrm>
            <a:off x="3704696" y="2206595"/>
            <a:ext cx="2191334"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Desired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Rider &amp; Cargo Weight</a:t>
            </a:r>
            <a:endParaRPr lang="en-US" sz="1200">
              <a:effectLst/>
              <a:latin typeface="Times New Roman"/>
              <a:ea typeface="Times New Roman"/>
            </a:endParaRPr>
          </a:p>
        </p:txBody>
      </p:sp>
      <p:sp>
        <p:nvSpPr>
          <p:cNvPr id="30" name="TextBox 14"/>
          <p:cNvSpPr txBox="1"/>
          <p:nvPr/>
        </p:nvSpPr>
        <p:spPr>
          <a:xfrm>
            <a:off x="4035113" y="4568761"/>
            <a:ext cx="1715095"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Available Energy</a:t>
            </a:r>
            <a:endParaRPr lang="en-US" sz="1200">
              <a:effectLst/>
              <a:latin typeface="Times New Roman"/>
              <a:ea typeface="Times New Roman"/>
            </a:endParaRPr>
          </a:p>
        </p:txBody>
      </p:sp>
      <p:sp>
        <p:nvSpPr>
          <p:cNvPr id="31" name="TextBox 15"/>
          <p:cNvSpPr txBox="1"/>
          <p:nvPr/>
        </p:nvSpPr>
        <p:spPr>
          <a:xfrm>
            <a:off x="4483850" y="3102721"/>
            <a:ext cx="1969724" cy="928356"/>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Actual Speed</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Est. Travel Distance</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User Input Need</a:t>
            </a:r>
            <a:endParaRPr lang="en-US" sz="1200">
              <a:effectLst/>
              <a:latin typeface="Times New Roman"/>
              <a:ea typeface="Times New Roman"/>
            </a:endParaRPr>
          </a:p>
        </p:txBody>
      </p:sp>
      <p:sp>
        <p:nvSpPr>
          <p:cNvPr id="32" name="TextBox 17"/>
          <p:cNvSpPr txBox="1"/>
          <p:nvPr/>
        </p:nvSpPr>
        <p:spPr>
          <a:xfrm>
            <a:off x="1339509" y="4710276"/>
            <a:ext cx="1356329"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Input</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(via rider)</a:t>
            </a:r>
            <a:endParaRPr lang="en-US" sz="1200">
              <a:effectLst/>
              <a:latin typeface="Times New Roman"/>
              <a:ea typeface="Times New Roman"/>
            </a:endParaRPr>
          </a:p>
        </p:txBody>
      </p:sp>
      <p:sp>
        <p:nvSpPr>
          <p:cNvPr id="33" name="TextBox 18"/>
          <p:cNvSpPr txBox="1"/>
          <p:nvPr/>
        </p:nvSpPr>
        <p:spPr>
          <a:xfrm>
            <a:off x="7253427" y="2255394"/>
            <a:ext cx="966448" cy="649595"/>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Energy </a:t>
            </a:r>
            <a:endParaRPr lang="en-US" sz="1200">
              <a:effectLst/>
              <a:latin typeface="Times New Roman"/>
              <a:ea typeface="Times New Roman"/>
            </a:endParaRPr>
          </a:p>
          <a:p>
            <a:pPr marL="0" marR="0">
              <a:spcBef>
                <a:spcPts val="0"/>
              </a:spcBef>
              <a:spcAft>
                <a:spcPts val="0"/>
              </a:spcAft>
            </a:pPr>
            <a:r>
              <a:rPr lang="en-US" sz="1800" i="1" kern="1200">
                <a:solidFill>
                  <a:srgbClr val="000000"/>
                </a:solidFill>
                <a:effectLst/>
                <a:latin typeface="Calibri"/>
                <a:ea typeface="Times New Roman"/>
                <a:cs typeface="Times New Roman"/>
              </a:rPr>
              <a:t>Demand</a:t>
            </a:r>
            <a:endParaRPr lang="en-US" sz="1200">
              <a:effectLst/>
              <a:latin typeface="Times New Roman"/>
              <a:ea typeface="Times New Roman"/>
            </a:endParaRPr>
          </a:p>
        </p:txBody>
      </p:sp>
      <p:sp>
        <p:nvSpPr>
          <p:cNvPr id="34" name="TextBox 19"/>
          <p:cNvSpPr txBox="1"/>
          <p:nvPr/>
        </p:nvSpPr>
        <p:spPr>
          <a:xfrm>
            <a:off x="6212271" y="584961"/>
            <a:ext cx="2855529" cy="370200"/>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Preset Bicycle Characteristics</a:t>
            </a:r>
            <a:endParaRPr lang="en-US" sz="1200" dirty="0">
              <a:effectLst/>
              <a:latin typeface="Times New Roman"/>
              <a:ea typeface="Times New Roman"/>
            </a:endParaRPr>
          </a:p>
        </p:txBody>
      </p:sp>
      <p:sp>
        <p:nvSpPr>
          <p:cNvPr id="35" name="TextBox 20"/>
          <p:cNvSpPr txBox="1"/>
          <p:nvPr/>
        </p:nvSpPr>
        <p:spPr>
          <a:xfrm>
            <a:off x="863658" y="2541720"/>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sp>
        <p:nvSpPr>
          <p:cNvPr id="36" name="TextBox 21"/>
          <p:cNvSpPr txBox="1"/>
          <p:nvPr/>
        </p:nvSpPr>
        <p:spPr>
          <a:xfrm>
            <a:off x="7281899" y="4492562"/>
            <a:ext cx="1513170"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Desired Motor </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Output</a:t>
            </a:r>
            <a:endParaRPr lang="en-US" sz="1200" dirty="0">
              <a:effectLst/>
              <a:latin typeface="Times New Roman"/>
              <a:ea typeface="Times New Roman"/>
            </a:endParaRPr>
          </a:p>
        </p:txBody>
      </p:sp>
      <p:sp>
        <p:nvSpPr>
          <p:cNvPr id="37" name="TextBox 23"/>
          <p:cNvSpPr txBox="1"/>
          <p:nvPr/>
        </p:nvSpPr>
        <p:spPr>
          <a:xfrm>
            <a:off x="6538851" y="6284605"/>
            <a:ext cx="1408397" cy="649595"/>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Actual Motor</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 Output</a:t>
            </a:r>
            <a:endParaRPr lang="en-US" sz="1200" dirty="0">
              <a:effectLst/>
              <a:latin typeface="Times New Roman"/>
              <a:ea typeface="Times New Roman"/>
            </a:endParaRPr>
          </a:p>
        </p:txBody>
      </p:sp>
      <p:sp>
        <p:nvSpPr>
          <p:cNvPr id="38" name="TextBox 24"/>
          <p:cNvSpPr txBox="1"/>
          <p:nvPr/>
        </p:nvSpPr>
        <p:spPr>
          <a:xfrm>
            <a:off x="4615933" y="5476076"/>
            <a:ext cx="1657312"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Supplied Energy</a:t>
            </a:r>
            <a:endParaRPr lang="en-US" sz="1200">
              <a:effectLst/>
              <a:latin typeface="Times New Roman"/>
              <a:ea typeface="Times New Roman"/>
            </a:endParaRPr>
          </a:p>
        </p:txBody>
      </p:sp>
      <p:sp>
        <p:nvSpPr>
          <p:cNvPr id="39" name="Rectangle 38"/>
          <p:cNvSpPr/>
          <p:nvPr/>
        </p:nvSpPr>
        <p:spPr>
          <a:xfrm>
            <a:off x="2787218" y="765348"/>
            <a:ext cx="1946230" cy="370200"/>
          </a:xfrm>
          <a:prstGeom prst="rect">
            <a:avLst/>
          </a:prstGeom>
        </p:spPr>
        <p:txBody>
          <a:bodyPr wrap="none">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Breaking Detection</a:t>
            </a:r>
            <a:endParaRPr lang="en-US" sz="1200">
              <a:effectLst/>
              <a:latin typeface="Times New Roman"/>
              <a:ea typeface="Times New Roman"/>
            </a:endParaRPr>
          </a:p>
        </p:txBody>
      </p:sp>
      <p:sp>
        <p:nvSpPr>
          <p:cNvPr id="40" name="TextBox 28"/>
          <p:cNvSpPr txBox="1"/>
          <p:nvPr/>
        </p:nvSpPr>
        <p:spPr>
          <a:xfrm>
            <a:off x="1454556" y="3617002"/>
            <a:ext cx="1367123" cy="370200"/>
          </a:xfrm>
          <a:prstGeom prst="rect">
            <a:avLst/>
          </a:prstGeom>
          <a:noFill/>
        </p:spPr>
        <p:txBody>
          <a:bodyPr wrap="none" rtlCol="0">
            <a:spAutoFit/>
          </a:bodyPr>
          <a:lstStyle/>
          <a:p>
            <a:pPr marL="0" marR="0">
              <a:spcBef>
                <a:spcPts val="0"/>
              </a:spcBef>
              <a:spcAft>
                <a:spcPts val="0"/>
              </a:spcAft>
            </a:pPr>
            <a:r>
              <a:rPr lang="en-US" sz="1800" i="1" kern="1200">
                <a:solidFill>
                  <a:srgbClr val="000000"/>
                </a:solidFill>
                <a:effectLst/>
                <a:latin typeface="Calibri"/>
                <a:ea typeface="Times New Roman"/>
                <a:cs typeface="Times New Roman"/>
              </a:rPr>
              <a:t>(Attaches to)</a:t>
            </a:r>
            <a:endParaRPr lang="en-US" sz="1200">
              <a:effectLst/>
              <a:latin typeface="Times New Roman"/>
              <a:ea typeface="Times New Roman"/>
            </a:endParaRPr>
          </a:p>
        </p:txBody>
      </p:sp>
      <p:cxnSp>
        <p:nvCxnSpPr>
          <p:cNvPr id="42" name="Elbow Connector 41"/>
          <p:cNvCxnSpPr>
            <a:stCxn id="19" idx="3"/>
            <a:endCxn id="20" idx="1"/>
          </p:cNvCxnSpPr>
          <p:nvPr/>
        </p:nvCxnSpPr>
        <p:spPr>
          <a:xfrm>
            <a:off x="1352439" y="1822509"/>
            <a:ext cx="1879096"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082645" y="1804144"/>
            <a:ext cx="254153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946297" y="1148677"/>
            <a:ext cx="520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3"/>
            <a:endCxn id="23" idx="1"/>
          </p:cNvCxnSpPr>
          <p:nvPr/>
        </p:nvCxnSpPr>
        <p:spPr>
          <a:xfrm>
            <a:off x="4387438" y="5783479"/>
            <a:ext cx="2285947"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4" idx="0"/>
            <a:endCxn id="25" idx="2"/>
          </p:cNvCxnSpPr>
          <p:nvPr/>
        </p:nvCxnSpPr>
        <p:spPr>
          <a:xfrm rot="16200000" flipV="1">
            <a:off x="3263465" y="4645588"/>
            <a:ext cx="1030054" cy="322412"/>
          </a:xfrm>
          <a:prstGeom prst="bentConnector3">
            <a:avLst>
              <a:gd name="adj1" fmla="val 4150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hape 43"/>
          <p:cNvCxnSpPr/>
          <p:nvPr/>
        </p:nvCxnSpPr>
        <p:spPr>
          <a:xfrm flipV="1">
            <a:off x="3720314" y="4031077"/>
            <a:ext cx="2974529" cy="858465"/>
          </a:xfrm>
          <a:prstGeom prst="bentConnector3">
            <a:avLst>
              <a:gd name="adj1" fmla="val 742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4387438" y="3732162"/>
            <a:ext cx="228594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6060757" y="1965121"/>
            <a:ext cx="566460" cy="5517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6060757" y="2529757"/>
            <a:ext cx="612628" cy="667424"/>
          </a:xfrm>
          <a:prstGeom prst="bentConnector3">
            <a:avLst>
              <a:gd name="adj1" fmla="val 454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3704696" y="2529757"/>
            <a:ext cx="24383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hape 81"/>
          <p:cNvCxnSpPr>
            <a:stCxn id="29" idx="1"/>
            <a:endCxn id="25" idx="0"/>
          </p:cNvCxnSpPr>
          <p:nvPr/>
        </p:nvCxnSpPr>
        <p:spPr>
          <a:xfrm rot="10800000" flipV="1">
            <a:off x="3617286" y="2529757"/>
            <a:ext cx="87411" cy="111568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755766" y="2595365"/>
            <a:ext cx="105123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272846" y="4323613"/>
            <a:ext cx="9331" cy="992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hape 92"/>
          <p:cNvCxnSpPr>
            <a:stCxn id="23" idx="2"/>
            <a:endCxn id="23" idx="3"/>
          </p:cNvCxnSpPr>
          <p:nvPr/>
        </p:nvCxnSpPr>
        <p:spPr>
          <a:xfrm rot="5400000" flipH="1" flipV="1">
            <a:off x="7304406" y="5727025"/>
            <a:ext cx="461658" cy="574567"/>
          </a:xfrm>
          <a:prstGeom prst="bentConnector4">
            <a:avLst>
              <a:gd name="adj1" fmla="val -79832"/>
              <a:gd name="adj2" fmla="val 1446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3" idx="2"/>
            <a:endCxn id="26" idx="2"/>
          </p:cNvCxnSpPr>
          <p:nvPr/>
        </p:nvCxnSpPr>
        <p:spPr>
          <a:xfrm rot="5400000" flipH="1">
            <a:off x="3053464" y="2101630"/>
            <a:ext cx="1995816" cy="6358424"/>
          </a:xfrm>
          <a:prstGeom prst="bentConnector3">
            <a:avLst>
              <a:gd name="adj1" fmla="val -166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81526" y="2175456"/>
            <a:ext cx="0" cy="14035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369056" y="3960758"/>
            <a:ext cx="14944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4" idx="1"/>
          </p:cNvCxnSpPr>
          <p:nvPr/>
        </p:nvCxnSpPr>
        <p:spPr>
          <a:xfrm>
            <a:off x="1872896" y="5025955"/>
            <a:ext cx="1619060" cy="75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3736238" y="-1666393"/>
            <a:ext cx="76199" cy="6255283"/>
          </a:xfrm>
          <a:prstGeom prst="bentConnector3">
            <a:avLst>
              <a:gd name="adj1" fmla="val 5224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hape 125"/>
          <p:cNvCxnSpPr/>
          <p:nvPr/>
        </p:nvCxnSpPr>
        <p:spPr>
          <a:xfrm>
            <a:off x="1316870" y="4301544"/>
            <a:ext cx="1032469" cy="724411"/>
          </a:xfrm>
          <a:prstGeom prst="bentConnector3">
            <a:avLst>
              <a:gd name="adj1" fmla="val 105"/>
            </a:avLst>
          </a:prstGeom>
          <a:ln w="28575"/>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22" idx="3"/>
          </p:cNvCxnSpPr>
          <p:nvPr/>
        </p:nvCxnSpPr>
        <p:spPr>
          <a:xfrm rot="5400000">
            <a:off x="6751049" y="1937795"/>
            <a:ext cx="2832151" cy="73455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395387" y="5968284"/>
            <a:ext cx="20965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17"/>
          <p:cNvSpPr txBox="1"/>
          <p:nvPr/>
        </p:nvSpPr>
        <p:spPr>
          <a:xfrm>
            <a:off x="1320084" y="5639874"/>
            <a:ext cx="1648593" cy="646331"/>
          </a:xfrm>
          <a:prstGeom prst="rect">
            <a:avLst/>
          </a:prstGeom>
          <a:noFill/>
        </p:spPr>
        <p:txBody>
          <a:bodyPr wrap="none" rtlCol="0">
            <a:spAutoFit/>
          </a:bodyPr>
          <a:lstStyle/>
          <a:p>
            <a:pPr marL="0" marR="0">
              <a:spcBef>
                <a:spcPts val="0"/>
              </a:spcBef>
              <a:spcAft>
                <a:spcPts val="0"/>
              </a:spcAft>
            </a:pPr>
            <a:r>
              <a:rPr lang="en-US" sz="1800" i="1" kern="1200" dirty="0">
                <a:solidFill>
                  <a:srgbClr val="000000"/>
                </a:solidFill>
                <a:effectLst/>
                <a:latin typeface="Calibri"/>
                <a:ea typeface="Times New Roman"/>
                <a:cs typeface="Times New Roman"/>
              </a:rPr>
              <a:t>Energy Input</a:t>
            </a:r>
            <a:endParaRPr lang="en-US" sz="1200" dirty="0">
              <a:effectLst/>
              <a:latin typeface="Times New Roman"/>
              <a:ea typeface="Times New Roman"/>
            </a:endParaRPr>
          </a:p>
          <a:p>
            <a:pPr marL="0" marR="0">
              <a:spcBef>
                <a:spcPts val="0"/>
              </a:spcBef>
              <a:spcAft>
                <a:spcPts val="0"/>
              </a:spcAft>
            </a:pPr>
            <a:r>
              <a:rPr lang="en-US" sz="1800" i="1" kern="1200" dirty="0">
                <a:solidFill>
                  <a:srgbClr val="000000"/>
                </a:solidFill>
                <a:effectLst/>
                <a:latin typeface="Calibri"/>
                <a:ea typeface="Times New Roman"/>
                <a:cs typeface="Times New Roman"/>
              </a:rPr>
              <a:t>(via wall outlet)</a:t>
            </a:r>
            <a:endParaRPr lang="en-US" sz="1200" dirty="0">
              <a:effectLst/>
              <a:latin typeface="Times New Roman"/>
              <a:ea typeface="Times New Roman"/>
            </a:endParaRPr>
          </a:p>
        </p:txBody>
      </p:sp>
      <p:sp>
        <p:nvSpPr>
          <p:cNvPr id="64" name="TextBox 63"/>
          <p:cNvSpPr txBox="1"/>
          <p:nvPr/>
        </p:nvSpPr>
        <p:spPr>
          <a:xfrm>
            <a:off x="-2667000" y="0"/>
            <a:ext cx="2650901" cy="5632311"/>
          </a:xfrm>
          <a:prstGeom prst="rect">
            <a:avLst/>
          </a:prstGeom>
          <a:noFill/>
        </p:spPr>
        <p:txBody>
          <a:bodyPr wrap="square" rtlCol="0">
            <a:spAutoFit/>
          </a:bodyPr>
          <a:lstStyle/>
          <a:p>
            <a:pPr algn="r"/>
            <a:r>
              <a:rPr lang="en-US" dirty="0"/>
              <a:t>The purpose of this set of slides is to help the audience understand the general purpose of the various major components of the system come together to create the desired end system/effect. </a:t>
            </a:r>
          </a:p>
          <a:p>
            <a:pPr algn="r"/>
            <a:endParaRPr lang="en-US" dirty="0"/>
          </a:p>
          <a:p>
            <a:pPr algn="r"/>
            <a:r>
              <a:rPr lang="en-US" dirty="0"/>
              <a:t>Notice very few details about how any of these subsystems actually work are described yet. But it will be much easier to talk about how each subsystem works, now that the audience has an understanding of the overall system</a:t>
            </a:r>
          </a:p>
        </p:txBody>
      </p:sp>
    </p:spTree>
    <p:extLst>
      <p:ext uri="{BB962C8B-B14F-4D97-AF65-F5344CB8AC3E}">
        <p14:creationId xmlns:p14="http://schemas.microsoft.com/office/powerpoint/2010/main" val="2996333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4668457" cy="584775"/>
          </a:xfrm>
          <a:prstGeom prst="rect">
            <a:avLst/>
          </a:prstGeom>
          <a:noFill/>
        </p:spPr>
        <p:txBody>
          <a:bodyPr wrap="none" rtlCol="0">
            <a:spAutoFit/>
          </a:bodyPr>
          <a:lstStyle/>
          <a:p>
            <a:r>
              <a:rPr lang="en-US" sz="3200" b="1" dirty="0"/>
              <a:t>Timeline Summary – Part I</a:t>
            </a:r>
          </a:p>
        </p:txBody>
      </p:sp>
      <p:graphicFrame>
        <p:nvGraphicFramePr>
          <p:cNvPr id="15" name="Table 14"/>
          <p:cNvGraphicFramePr>
            <a:graphicFrameLocks noGrp="1"/>
          </p:cNvGraphicFramePr>
          <p:nvPr>
            <p:extLst>
              <p:ext uri="{D42A27DB-BD31-4B8C-83A1-F6EECF244321}">
                <p14:modId xmlns:p14="http://schemas.microsoft.com/office/powerpoint/2010/main" val="541099202"/>
              </p:ext>
            </p:extLst>
          </p:nvPr>
        </p:nvGraphicFramePr>
        <p:xfrm>
          <a:off x="304800" y="1981200"/>
          <a:ext cx="8610600" cy="337756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Problem &amp; Needs Definition</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September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1"/>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8" name="TextBox 7"/>
          <p:cNvSpPr txBox="1"/>
          <p:nvPr/>
        </p:nvSpPr>
        <p:spPr>
          <a:xfrm>
            <a:off x="-2057400" y="1524000"/>
            <a:ext cx="1981200" cy="1754326"/>
          </a:xfrm>
          <a:prstGeom prst="rect">
            <a:avLst/>
          </a:prstGeom>
          <a:noFill/>
        </p:spPr>
        <p:txBody>
          <a:bodyPr wrap="square" rtlCol="0">
            <a:spAutoFit/>
          </a:bodyPr>
          <a:lstStyle/>
          <a:p>
            <a:pPr algn="r"/>
            <a:r>
              <a:rPr lang="en-US" dirty="0"/>
              <a:t>Showing part of your Gantt Chart or other form of your timeline could look really well here too</a:t>
            </a:r>
          </a:p>
        </p:txBody>
      </p:sp>
    </p:spTree>
    <p:extLst>
      <p:ext uri="{BB962C8B-B14F-4D97-AF65-F5344CB8AC3E}">
        <p14:creationId xmlns:p14="http://schemas.microsoft.com/office/powerpoint/2010/main" val="1601776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4668457" cy="584775"/>
          </a:xfrm>
          <a:prstGeom prst="rect">
            <a:avLst/>
          </a:prstGeom>
          <a:noFill/>
        </p:spPr>
        <p:txBody>
          <a:bodyPr wrap="none" rtlCol="0">
            <a:spAutoFit/>
          </a:bodyPr>
          <a:lstStyle/>
          <a:p>
            <a:r>
              <a:rPr lang="en-US" sz="3200" b="1" dirty="0"/>
              <a:t>Timeline Summary – Part I</a:t>
            </a:r>
          </a:p>
        </p:txBody>
      </p:sp>
      <p:graphicFrame>
        <p:nvGraphicFramePr>
          <p:cNvPr id="15" name="Table 14"/>
          <p:cNvGraphicFramePr>
            <a:graphicFrameLocks noGrp="1"/>
          </p:cNvGraphicFramePr>
          <p:nvPr>
            <p:extLst>
              <p:ext uri="{D42A27DB-BD31-4B8C-83A1-F6EECF244321}">
                <p14:modId xmlns:p14="http://schemas.microsoft.com/office/powerpoint/2010/main" val="3132477841"/>
              </p:ext>
            </p:extLst>
          </p:nvPr>
        </p:nvGraphicFramePr>
        <p:xfrm>
          <a:off x="304800" y="1981200"/>
          <a:ext cx="8610600" cy="337756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Problem &amp; Needs Definition</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September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PMC Paper Review</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26911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4668457" cy="584775"/>
          </a:xfrm>
          <a:prstGeom prst="rect">
            <a:avLst/>
          </a:prstGeom>
          <a:noFill/>
        </p:spPr>
        <p:txBody>
          <a:bodyPr wrap="none" rtlCol="0">
            <a:spAutoFit/>
          </a:bodyPr>
          <a:lstStyle/>
          <a:p>
            <a:r>
              <a:rPr lang="en-US" sz="3200" b="1" dirty="0"/>
              <a:t>Timeline Summary – Part I</a:t>
            </a:r>
          </a:p>
        </p:txBody>
      </p:sp>
      <p:graphicFrame>
        <p:nvGraphicFramePr>
          <p:cNvPr id="15" name="Table 14"/>
          <p:cNvGraphicFramePr>
            <a:graphicFrameLocks noGrp="1"/>
          </p:cNvGraphicFramePr>
          <p:nvPr>
            <p:extLst>
              <p:ext uri="{D42A27DB-BD31-4B8C-83A1-F6EECF244321}">
                <p14:modId xmlns:p14="http://schemas.microsoft.com/office/powerpoint/2010/main" val="86993770"/>
              </p:ext>
            </p:extLst>
          </p:nvPr>
        </p:nvGraphicFramePr>
        <p:xfrm>
          <a:off x="304800" y="1981200"/>
          <a:ext cx="8610600" cy="337756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Problem &amp; Needs Definition</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September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PMC Paper Review</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2400" u="none" strike="noStrike" dirty="0">
                          <a:effectLst/>
                        </a:rPr>
                        <a:t>Design Specs for Demand Algorithm</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80911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4668457" cy="584775"/>
          </a:xfrm>
          <a:prstGeom prst="rect">
            <a:avLst/>
          </a:prstGeom>
          <a:noFill/>
        </p:spPr>
        <p:txBody>
          <a:bodyPr wrap="none" rtlCol="0">
            <a:spAutoFit/>
          </a:bodyPr>
          <a:lstStyle/>
          <a:p>
            <a:r>
              <a:rPr lang="en-US" sz="3200" b="1" dirty="0"/>
              <a:t>Timeline Summary – Part I</a:t>
            </a:r>
          </a:p>
        </p:txBody>
      </p:sp>
      <p:graphicFrame>
        <p:nvGraphicFramePr>
          <p:cNvPr id="15" name="Table 14"/>
          <p:cNvGraphicFramePr>
            <a:graphicFrameLocks noGrp="1"/>
          </p:cNvGraphicFramePr>
          <p:nvPr>
            <p:extLst>
              <p:ext uri="{D42A27DB-BD31-4B8C-83A1-F6EECF244321}">
                <p14:modId xmlns:p14="http://schemas.microsoft.com/office/powerpoint/2010/main" val="1989841220"/>
              </p:ext>
            </p:extLst>
          </p:nvPr>
        </p:nvGraphicFramePr>
        <p:xfrm>
          <a:off x="304800" y="1981200"/>
          <a:ext cx="8610600" cy="337756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Problem &amp; Needs Definition</a:t>
                      </a: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PMC Paper Review</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September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2400" u="none" strike="noStrike" dirty="0">
                          <a:effectLst/>
                        </a:rPr>
                        <a:t>Design Specs for Demand Algorithm</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2400" u="none" strike="noStrike" dirty="0">
                          <a:effectLst/>
                        </a:rPr>
                        <a:t>Use Case &amp; Functional Analysis</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2400" u="none" strike="noStrike">
                          <a:effectLst/>
                        </a:rPr>
                        <a:t>Subsystem Definition</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37709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4668457" cy="584775"/>
          </a:xfrm>
          <a:prstGeom prst="rect">
            <a:avLst/>
          </a:prstGeom>
          <a:noFill/>
        </p:spPr>
        <p:txBody>
          <a:bodyPr wrap="none" rtlCol="0">
            <a:spAutoFit/>
          </a:bodyPr>
          <a:lstStyle/>
          <a:p>
            <a:r>
              <a:rPr lang="en-US" sz="3200" b="1" dirty="0"/>
              <a:t>Timeline Summary – Part I</a:t>
            </a:r>
          </a:p>
        </p:txBody>
      </p:sp>
      <p:graphicFrame>
        <p:nvGraphicFramePr>
          <p:cNvPr id="15" name="Table 14"/>
          <p:cNvGraphicFramePr>
            <a:graphicFrameLocks noGrp="1"/>
          </p:cNvGraphicFramePr>
          <p:nvPr>
            <p:extLst>
              <p:ext uri="{D42A27DB-BD31-4B8C-83A1-F6EECF244321}">
                <p14:modId xmlns:p14="http://schemas.microsoft.com/office/powerpoint/2010/main" val="139448566"/>
              </p:ext>
            </p:extLst>
          </p:nvPr>
        </p:nvGraphicFramePr>
        <p:xfrm>
          <a:off x="304800" y="1981200"/>
          <a:ext cx="8610600" cy="337756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Problem &amp; Needs Definition</a:t>
                      </a: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PMC Paper Review</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September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2400" u="none" strike="noStrike" dirty="0">
                          <a:effectLst/>
                        </a:rPr>
                        <a:t>Design Specs for Demand Algorithm</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2400" u="none" strike="noStrike" dirty="0">
                          <a:effectLst/>
                        </a:rPr>
                        <a:t>Use Case &amp; Functional Analysis</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2400" u="none" strike="noStrike">
                          <a:effectLst/>
                        </a:rPr>
                        <a:t>Subsystem Definition</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2400" u="none" strike="noStrike" dirty="0">
                          <a:effectLst/>
                        </a:rPr>
                        <a:t>Requirement / Target Characteristics Established</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9079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4668457" cy="584775"/>
          </a:xfrm>
          <a:prstGeom prst="rect">
            <a:avLst/>
          </a:prstGeom>
          <a:noFill/>
        </p:spPr>
        <p:txBody>
          <a:bodyPr wrap="none" rtlCol="0">
            <a:spAutoFit/>
          </a:bodyPr>
          <a:lstStyle/>
          <a:p>
            <a:r>
              <a:rPr lang="en-US" sz="3200" b="1" dirty="0"/>
              <a:t>Timeline Summary – Part I</a:t>
            </a:r>
          </a:p>
        </p:txBody>
      </p:sp>
      <p:graphicFrame>
        <p:nvGraphicFramePr>
          <p:cNvPr id="15" name="Table 14"/>
          <p:cNvGraphicFramePr>
            <a:graphicFrameLocks noGrp="1"/>
          </p:cNvGraphicFramePr>
          <p:nvPr>
            <p:extLst>
              <p:ext uri="{D42A27DB-BD31-4B8C-83A1-F6EECF244321}">
                <p14:modId xmlns:p14="http://schemas.microsoft.com/office/powerpoint/2010/main" val="2648982715"/>
              </p:ext>
            </p:extLst>
          </p:nvPr>
        </p:nvGraphicFramePr>
        <p:xfrm>
          <a:off x="304800" y="1981200"/>
          <a:ext cx="8610600" cy="337756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Problem &amp; Needs Definition</a:t>
                      </a: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PMC Paper Review</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September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2400" u="none" strike="noStrike" dirty="0">
                          <a:effectLst/>
                        </a:rPr>
                        <a:t>Design Specs for Demand Algorithm</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2400" u="none" strike="noStrike" dirty="0">
                          <a:effectLst/>
                        </a:rPr>
                        <a:t>Use Case &amp; Functional Analysis</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2400" u="none" strike="noStrike">
                          <a:effectLst/>
                        </a:rPr>
                        <a:t>Subsystem Definition</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2400" u="none" strike="noStrike" dirty="0">
                          <a:effectLst/>
                        </a:rPr>
                        <a:t>Requirement / Target Characteristics Established</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r>
                        <a:rPr lang="en-US" sz="2400" u="none" strike="noStrike" dirty="0">
                          <a:effectLst/>
                        </a:rPr>
                        <a:t>Sensor Development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13930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 y="1396425"/>
            <a:ext cx="4668457" cy="584775"/>
          </a:xfrm>
          <a:prstGeom prst="rect">
            <a:avLst/>
          </a:prstGeom>
          <a:noFill/>
        </p:spPr>
        <p:txBody>
          <a:bodyPr wrap="none" rtlCol="0">
            <a:spAutoFit/>
          </a:bodyPr>
          <a:lstStyle/>
          <a:p>
            <a:r>
              <a:rPr lang="en-US" sz="3200" b="1" dirty="0"/>
              <a:t>Timeline Summary – Part I</a:t>
            </a:r>
          </a:p>
        </p:txBody>
      </p:sp>
      <p:graphicFrame>
        <p:nvGraphicFramePr>
          <p:cNvPr id="15" name="Table 14"/>
          <p:cNvGraphicFramePr>
            <a:graphicFrameLocks noGrp="1"/>
          </p:cNvGraphicFramePr>
          <p:nvPr>
            <p:extLst>
              <p:ext uri="{D42A27DB-BD31-4B8C-83A1-F6EECF244321}">
                <p14:modId xmlns:p14="http://schemas.microsoft.com/office/powerpoint/2010/main" val="4142568370"/>
              </p:ext>
            </p:extLst>
          </p:nvPr>
        </p:nvGraphicFramePr>
        <p:xfrm>
          <a:off x="304800" y="1981200"/>
          <a:ext cx="8610600" cy="337756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Problem &amp; Needs Definition</a:t>
                      </a: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PMC Paper Review</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September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2400" u="none" strike="noStrike" dirty="0">
                          <a:effectLst/>
                        </a:rPr>
                        <a:t>Design Specs for Demand Algorithm</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2400" u="none" strike="noStrike" dirty="0">
                          <a:effectLst/>
                        </a:rPr>
                        <a:t>Use Case &amp; Functional Analysis</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2400" u="none" strike="noStrike">
                          <a:effectLst/>
                        </a:rPr>
                        <a:t>Subsystem Definition</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i="1" u="none" strike="noStrike" dirty="0">
                          <a:effectLst/>
                        </a:rPr>
                        <a:t>September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2400" u="none" strike="noStrike" dirty="0">
                          <a:effectLst/>
                        </a:rPr>
                        <a:t>Requirement / Target Characteristics Established</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r>
                        <a:rPr lang="en-US" sz="2400" u="none" strike="noStrike" dirty="0">
                          <a:effectLst/>
                        </a:rPr>
                        <a:t>Sensor Development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r>
                        <a:rPr lang="en-US" sz="2400" u="none" strike="noStrike" dirty="0">
                          <a:effectLst/>
                        </a:rPr>
                        <a:t>Demand Algorithm API</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1830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rot="21164864">
            <a:off x="1986403" y="1012928"/>
            <a:ext cx="5457713" cy="4339650"/>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3800" b="1" spc="50" dirty="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DON’T </a:t>
            </a:r>
          </a:p>
          <a:p>
            <a:pPr algn="ctr"/>
            <a:r>
              <a:rPr lang="en-US" sz="13800" b="1" spc="50" dirty="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PANIC!</a:t>
            </a:r>
          </a:p>
        </p:txBody>
      </p:sp>
    </p:spTree>
    <p:extLst>
      <p:ext uri="{BB962C8B-B14F-4D97-AF65-F5344CB8AC3E}">
        <p14:creationId xmlns:p14="http://schemas.microsoft.com/office/powerpoint/2010/main" val="21222719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936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600271470"/>
              </p:ext>
            </p:extLst>
          </p:nvPr>
        </p:nvGraphicFramePr>
        <p:xfrm>
          <a:off x="168497" y="1247215"/>
          <a:ext cx="5089303" cy="1010920"/>
        </p:xfrm>
        <a:graphic>
          <a:graphicData uri="http://schemas.openxmlformats.org/drawingml/2006/table">
            <a:tbl>
              <a:tblPr firstRow="1" bandRow="1">
                <a:tableStyleId>{5C22544A-7EE6-4342-B048-85BDC9FD1C3A}</a:tableStyleId>
              </a:tblPr>
              <a:tblGrid>
                <a:gridCol w="1020334">
                  <a:extLst>
                    <a:ext uri="{9D8B030D-6E8A-4147-A177-3AD203B41FA5}">
                      <a16:colId xmlns:a16="http://schemas.microsoft.com/office/drawing/2014/main" val="20000"/>
                    </a:ext>
                  </a:extLst>
                </a:gridCol>
                <a:gridCol w="4068969">
                  <a:extLst>
                    <a:ext uri="{9D8B030D-6E8A-4147-A177-3AD203B41FA5}">
                      <a16:colId xmlns:a16="http://schemas.microsoft.com/office/drawing/2014/main" val="20001"/>
                    </a:ext>
                  </a:extLst>
                </a:gridCol>
              </a:tblGrid>
              <a:tr h="370840">
                <a:tc>
                  <a:txBody>
                    <a:bodyPr/>
                    <a:lstStyle/>
                    <a:p>
                      <a:r>
                        <a:rPr lang="en-US" dirty="0"/>
                        <a:t>Weight</a:t>
                      </a:r>
                    </a:p>
                  </a:txBody>
                  <a:tcPr/>
                </a:tc>
                <a:tc>
                  <a:txBody>
                    <a:bodyPr/>
                    <a:lstStyle/>
                    <a:p>
                      <a:r>
                        <a:rPr lang="en-US" dirty="0"/>
                        <a:t>Source</a:t>
                      </a:r>
                    </a:p>
                  </a:txBody>
                  <a:tcPr/>
                </a:tc>
                <a:extLst>
                  <a:ext uri="{0D108BD9-81ED-4DB2-BD59-A6C34878D82A}">
                    <a16:rowId xmlns:a16="http://schemas.microsoft.com/office/drawing/2014/main" val="10000"/>
                  </a:ext>
                </a:extLst>
              </a:tr>
              <a:tr h="370840">
                <a:tc>
                  <a:txBody>
                    <a:bodyPr/>
                    <a:lstStyle/>
                    <a:p>
                      <a:r>
                        <a:rPr lang="en-US" dirty="0"/>
                        <a:t>225 lbs.</a:t>
                      </a:r>
                    </a:p>
                  </a:txBody>
                  <a:tcPr/>
                </a:tc>
                <a:tc>
                  <a:txBody>
                    <a:bodyPr/>
                    <a:lstStyle/>
                    <a:p>
                      <a:r>
                        <a:rPr lang="en-US" dirty="0"/>
                        <a:t>Passenger*</a:t>
                      </a:r>
                    </a:p>
                    <a:p>
                      <a:r>
                        <a:rPr lang="en-US" dirty="0"/>
                        <a:t>(w/ clothes, jacket, helmet,</a:t>
                      </a:r>
                      <a:r>
                        <a:rPr lang="en-US" baseline="0" dirty="0"/>
                        <a:t> etc.)</a:t>
                      </a:r>
                      <a:endParaRPr lang="en-US" dirty="0"/>
                    </a:p>
                  </a:txBody>
                  <a:tcPr/>
                </a:tc>
                <a:extLst>
                  <a:ext uri="{0D108BD9-81ED-4DB2-BD59-A6C34878D82A}">
                    <a16:rowId xmlns:a16="http://schemas.microsoft.com/office/drawing/2014/main" val="10001"/>
                  </a:ext>
                </a:extLst>
              </a:tr>
            </a:tbl>
          </a:graphicData>
        </a:graphic>
      </p:graphicFrame>
      <p:sp>
        <p:nvSpPr>
          <p:cNvPr id="3" name="TextBox 2"/>
          <p:cNvSpPr txBox="1"/>
          <p:nvPr/>
        </p:nvSpPr>
        <p:spPr>
          <a:xfrm>
            <a:off x="-2895600" y="672405"/>
            <a:ext cx="2842224" cy="2308324"/>
          </a:xfrm>
          <a:prstGeom prst="rect">
            <a:avLst/>
          </a:prstGeom>
          <a:noFill/>
        </p:spPr>
        <p:txBody>
          <a:bodyPr wrap="square" rtlCol="0">
            <a:spAutoFit/>
          </a:bodyPr>
          <a:lstStyle/>
          <a:p>
            <a:pPr algn="r"/>
            <a:r>
              <a:rPr lang="en-US" dirty="0"/>
              <a:t>It’s always important to provide reasoning and sources for data and estimates. Not only will it help your credibility with your audience, but it’s only proper to give credit to others where it is due.</a:t>
            </a:r>
          </a:p>
        </p:txBody>
      </p:sp>
      <p:sp>
        <p:nvSpPr>
          <p:cNvPr id="5" name="TextBox 4"/>
          <p:cNvSpPr txBox="1"/>
          <p:nvPr/>
        </p:nvSpPr>
        <p:spPr>
          <a:xfrm>
            <a:off x="2438400" y="6519446"/>
            <a:ext cx="6682150" cy="338554"/>
          </a:xfrm>
          <a:prstGeom prst="rect">
            <a:avLst/>
          </a:prstGeom>
          <a:noFill/>
        </p:spPr>
        <p:txBody>
          <a:bodyPr wrap="none" rtlCol="0">
            <a:spAutoFit/>
          </a:bodyPr>
          <a:lstStyle/>
          <a:p>
            <a:r>
              <a:rPr lang="en-US" sz="1600" i="1" dirty="0"/>
              <a:t>* Based on data from the London School of Hygiene &amp; Tropical Medicine, 2013</a:t>
            </a:r>
          </a:p>
        </p:txBody>
      </p:sp>
    </p:spTree>
    <p:extLst>
      <p:ext uri="{BB962C8B-B14F-4D97-AF65-F5344CB8AC3E}">
        <p14:creationId xmlns:p14="http://schemas.microsoft.com/office/powerpoint/2010/main" val="2342572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779762659"/>
              </p:ext>
            </p:extLst>
          </p:nvPr>
        </p:nvGraphicFramePr>
        <p:xfrm>
          <a:off x="168497" y="1247215"/>
          <a:ext cx="5089303" cy="1381760"/>
        </p:xfrm>
        <a:graphic>
          <a:graphicData uri="http://schemas.openxmlformats.org/drawingml/2006/table">
            <a:tbl>
              <a:tblPr firstRow="1" bandRow="1">
                <a:tableStyleId>{5C22544A-7EE6-4342-B048-85BDC9FD1C3A}</a:tableStyleId>
              </a:tblPr>
              <a:tblGrid>
                <a:gridCol w="1020334">
                  <a:extLst>
                    <a:ext uri="{9D8B030D-6E8A-4147-A177-3AD203B41FA5}">
                      <a16:colId xmlns:a16="http://schemas.microsoft.com/office/drawing/2014/main" val="20000"/>
                    </a:ext>
                  </a:extLst>
                </a:gridCol>
                <a:gridCol w="4068969">
                  <a:extLst>
                    <a:ext uri="{9D8B030D-6E8A-4147-A177-3AD203B41FA5}">
                      <a16:colId xmlns:a16="http://schemas.microsoft.com/office/drawing/2014/main" val="20001"/>
                    </a:ext>
                  </a:extLst>
                </a:gridCol>
              </a:tblGrid>
              <a:tr h="370840">
                <a:tc>
                  <a:txBody>
                    <a:bodyPr/>
                    <a:lstStyle/>
                    <a:p>
                      <a:r>
                        <a:rPr lang="en-US" dirty="0"/>
                        <a:t>Weight</a:t>
                      </a:r>
                    </a:p>
                  </a:txBody>
                  <a:tcPr/>
                </a:tc>
                <a:tc>
                  <a:txBody>
                    <a:bodyPr/>
                    <a:lstStyle/>
                    <a:p>
                      <a:r>
                        <a:rPr lang="en-US" dirty="0"/>
                        <a:t>Source</a:t>
                      </a:r>
                    </a:p>
                  </a:txBody>
                  <a:tcPr/>
                </a:tc>
                <a:extLst>
                  <a:ext uri="{0D108BD9-81ED-4DB2-BD59-A6C34878D82A}">
                    <a16:rowId xmlns:a16="http://schemas.microsoft.com/office/drawing/2014/main" val="10000"/>
                  </a:ext>
                </a:extLst>
              </a:tr>
              <a:tr h="370840">
                <a:tc>
                  <a:txBody>
                    <a:bodyPr/>
                    <a:lstStyle/>
                    <a:p>
                      <a:r>
                        <a:rPr lang="en-US" dirty="0"/>
                        <a:t>225 lbs.</a:t>
                      </a:r>
                    </a:p>
                  </a:txBody>
                  <a:tcPr/>
                </a:tc>
                <a:tc>
                  <a:txBody>
                    <a:bodyPr/>
                    <a:lstStyle/>
                    <a:p>
                      <a:r>
                        <a:rPr lang="en-US" dirty="0"/>
                        <a:t>Passenger </a:t>
                      </a:r>
                    </a:p>
                    <a:p>
                      <a:r>
                        <a:rPr lang="en-US" dirty="0"/>
                        <a:t>(w/ clothes, jacket, helmet,</a:t>
                      </a:r>
                      <a:r>
                        <a:rPr lang="en-US" baseline="0" dirty="0"/>
                        <a:t> etc.)</a:t>
                      </a:r>
                      <a:endParaRPr lang="en-US" dirty="0"/>
                    </a:p>
                  </a:txBody>
                  <a:tcPr/>
                </a:tc>
                <a:extLst>
                  <a:ext uri="{0D108BD9-81ED-4DB2-BD59-A6C34878D82A}">
                    <a16:rowId xmlns:a16="http://schemas.microsoft.com/office/drawing/2014/main" val="10001"/>
                  </a:ext>
                </a:extLst>
              </a:tr>
              <a:tr h="370840">
                <a:tc>
                  <a:txBody>
                    <a:bodyPr/>
                    <a:lstStyle/>
                    <a:p>
                      <a:r>
                        <a:rPr lang="en-US" dirty="0"/>
                        <a:t>25 lbs.</a:t>
                      </a:r>
                    </a:p>
                  </a:txBody>
                  <a:tcPr/>
                </a:tc>
                <a:tc>
                  <a:txBody>
                    <a:bodyPr/>
                    <a:lstStyle/>
                    <a:p>
                      <a:r>
                        <a:rPr lang="en-US" dirty="0"/>
                        <a:t>Cargo</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2895600" y="1981200"/>
            <a:ext cx="2842224" cy="923330"/>
          </a:xfrm>
          <a:prstGeom prst="rect">
            <a:avLst/>
          </a:prstGeom>
          <a:noFill/>
        </p:spPr>
        <p:txBody>
          <a:bodyPr wrap="square" rtlCol="0">
            <a:spAutoFit/>
          </a:bodyPr>
          <a:lstStyle/>
          <a:p>
            <a:pPr algn="r"/>
            <a:r>
              <a:rPr lang="en-US" dirty="0"/>
              <a:t>Even estimates based on rudimentary means are better than just guesses</a:t>
            </a:r>
          </a:p>
        </p:txBody>
      </p:sp>
    </p:spTree>
    <p:extLst>
      <p:ext uri="{BB962C8B-B14F-4D97-AF65-F5344CB8AC3E}">
        <p14:creationId xmlns:p14="http://schemas.microsoft.com/office/powerpoint/2010/main" val="2129207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816558730"/>
              </p:ext>
            </p:extLst>
          </p:nvPr>
        </p:nvGraphicFramePr>
        <p:xfrm>
          <a:off x="168497" y="1247215"/>
          <a:ext cx="5089303" cy="2763520"/>
        </p:xfrm>
        <a:graphic>
          <a:graphicData uri="http://schemas.openxmlformats.org/drawingml/2006/table">
            <a:tbl>
              <a:tblPr firstRow="1" bandRow="1">
                <a:tableStyleId>{5C22544A-7EE6-4342-B048-85BDC9FD1C3A}</a:tableStyleId>
              </a:tblPr>
              <a:tblGrid>
                <a:gridCol w="1020334">
                  <a:extLst>
                    <a:ext uri="{9D8B030D-6E8A-4147-A177-3AD203B41FA5}">
                      <a16:colId xmlns:a16="http://schemas.microsoft.com/office/drawing/2014/main" val="20000"/>
                    </a:ext>
                  </a:extLst>
                </a:gridCol>
                <a:gridCol w="4068969">
                  <a:extLst>
                    <a:ext uri="{9D8B030D-6E8A-4147-A177-3AD203B41FA5}">
                      <a16:colId xmlns:a16="http://schemas.microsoft.com/office/drawing/2014/main" val="20001"/>
                    </a:ext>
                  </a:extLst>
                </a:gridCol>
              </a:tblGrid>
              <a:tr h="370840">
                <a:tc>
                  <a:txBody>
                    <a:bodyPr/>
                    <a:lstStyle/>
                    <a:p>
                      <a:r>
                        <a:rPr lang="en-US" dirty="0"/>
                        <a:t>Weight</a:t>
                      </a:r>
                    </a:p>
                  </a:txBody>
                  <a:tcPr/>
                </a:tc>
                <a:tc>
                  <a:txBody>
                    <a:bodyPr/>
                    <a:lstStyle/>
                    <a:p>
                      <a:r>
                        <a:rPr lang="en-US" dirty="0"/>
                        <a:t>Source</a:t>
                      </a:r>
                    </a:p>
                  </a:txBody>
                  <a:tcPr/>
                </a:tc>
                <a:extLst>
                  <a:ext uri="{0D108BD9-81ED-4DB2-BD59-A6C34878D82A}">
                    <a16:rowId xmlns:a16="http://schemas.microsoft.com/office/drawing/2014/main" val="10000"/>
                  </a:ext>
                </a:extLst>
              </a:tr>
              <a:tr h="370840">
                <a:tc>
                  <a:txBody>
                    <a:bodyPr/>
                    <a:lstStyle/>
                    <a:p>
                      <a:r>
                        <a:rPr lang="en-US" dirty="0"/>
                        <a:t>225 lbs.</a:t>
                      </a:r>
                    </a:p>
                  </a:txBody>
                  <a:tcPr/>
                </a:tc>
                <a:tc>
                  <a:txBody>
                    <a:bodyPr/>
                    <a:lstStyle/>
                    <a:p>
                      <a:r>
                        <a:rPr lang="en-US" dirty="0"/>
                        <a:t>Passenger </a:t>
                      </a:r>
                    </a:p>
                    <a:p>
                      <a:r>
                        <a:rPr lang="en-US" dirty="0"/>
                        <a:t>(w/ clothes, jacket, helmet,</a:t>
                      </a:r>
                      <a:r>
                        <a:rPr lang="en-US" baseline="0" dirty="0"/>
                        <a:t> etc.)</a:t>
                      </a:r>
                      <a:endParaRPr lang="en-US" dirty="0"/>
                    </a:p>
                  </a:txBody>
                  <a:tcPr/>
                </a:tc>
                <a:extLst>
                  <a:ext uri="{0D108BD9-81ED-4DB2-BD59-A6C34878D82A}">
                    <a16:rowId xmlns:a16="http://schemas.microsoft.com/office/drawing/2014/main" val="10001"/>
                  </a:ext>
                </a:extLst>
              </a:tr>
              <a:tr h="370840">
                <a:tc>
                  <a:txBody>
                    <a:bodyPr/>
                    <a:lstStyle/>
                    <a:p>
                      <a:r>
                        <a:rPr lang="en-US" dirty="0"/>
                        <a:t>25 lbs.</a:t>
                      </a:r>
                    </a:p>
                  </a:txBody>
                  <a:tcPr/>
                </a:tc>
                <a:tc>
                  <a:txBody>
                    <a:bodyPr/>
                    <a:lstStyle/>
                    <a:p>
                      <a:r>
                        <a:rPr lang="en-US" dirty="0"/>
                        <a:t>Cargo</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i="1" dirty="0"/>
                        <a:t>30 lbs.</a:t>
                      </a:r>
                    </a:p>
                  </a:txBody>
                  <a:tcPr/>
                </a:tc>
                <a:tc>
                  <a:txBody>
                    <a:bodyPr/>
                    <a:lstStyle/>
                    <a:p>
                      <a:r>
                        <a:rPr lang="en-US" i="1" dirty="0"/>
                        <a:t>Average</a:t>
                      </a:r>
                      <a:r>
                        <a:rPr lang="en-US" i="1" baseline="0" dirty="0"/>
                        <a:t> Mtn. Bike Weight</a:t>
                      </a:r>
                      <a:endParaRPr lang="en-US" i="1" dirty="0"/>
                    </a:p>
                  </a:txBody>
                  <a:tcPr/>
                </a:tc>
                <a:extLst>
                  <a:ext uri="{0D108BD9-81ED-4DB2-BD59-A6C34878D82A}">
                    <a16:rowId xmlns:a16="http://schemas.microsoft.com/office/drawing/2014/main" val="10004"/>
                  </a:ext>
                </a:extLst>
              </a:tr>
              <a:tr h="370840">
                <a:tc>
                  <a:txBody>
                    <a:bodyPr/>
                    <a:lstStyle/>
                    <a:p>
                      <a:r>
                        <a:rPr lang="en-US" dirty="0"/>
                        <a:t>50</a:t>
                      </a:r>
                      <a:r>
                        <a:rPr lang="en-US" baseline="0" dirty="0"/>
                        <a:t> lbs.</a:t>
                      </a:r>
                      <a:endParaRPr lang="en-US" dirty="0"/>
                    </a:p>
                  </a:txBody>
                  <a:tcPr/>
                </a:tc>
                <a:tc>
                  <a:txBody>
                    <a:bodyPr/>
                    <a:lstStyle/>
                    <a:p>
                      <a:r>
                        <a:rPr lang="en-US" dirty="0"/>
                        <a:t>Target Synergy</a:t>
                      </a:r>
                      <a:r>
                        <a:rPr lang="en-US" baseline="0" dirty="0"/>
                        <a:t> </a:t>
                      </a:r>
                      <a:r>
                        <a:rPr lang="en-US" dirty="0"/>
                        <a:t>Bike Weight</a:t>
                      </a:r>
                    </a:p>
                    <a:p>
                      <a:r>
                        <a:rPr lang="en-US" dirty="0"/>
                        <a:t>(incl. battery, motor / generator)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018279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ASR-5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794760"/>
            <a:ext cx="4819650" cy="28917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678033125"/>
              </p:ext>
            </p:extLst>
          </p:nvPr>
        </p:nvGraphicFramePr>
        <p:xfrm>
          <a:off x="168497" y="1247215"/>
          <a:ext cx="5089303" cy="2763520"/>
        </p:xfrm>
        <a:graphic>
          <a:graphicData uri="http://schemas.openxmlformats.org/drawingml/2006/table">
            <a:tbl>
              <a:tblPr firstRow="1" bandRow="1">
                <a:tableStyleId>{5C22544A-7EE6-4342-B048-85BDC9FD1C3A}</a:tableStyleId>
              </a:tblPr>
              <a:tblGrid>
                <a:gridCol w="1020334">
                  <a:extLst>
                    <a:ext uri="{9D8B030D-6E8A-4147-A177-3AD203B41FA5}">
                      <a16:colId xmlns:a16="http://schemas.microsoft.com/office/drawing/2014/main" val="20000"/>
                    </a:ext>
                  </a:extLst>
                </a:gridCol>
                <a:gridCol w="4068969">
                  <a:extLst>
                    <a:ext uri="{9D8B030D-6E8A-4147-A177-3AD203B41FA5}">
                      <a16:colId xmlns:a16="http://schemas.microsoft.com/office/drawing/2014/main" val="20001"/>
                    </a:ext>
                  </a:extLst>
                </a:gridCol>
              </a:tblGrid>
              <a:tr h="370840">
                <a:tc>
                  <a:txBody>
                    <a:bodyPr/>
                    <a:lstStyle/>
                    <a:p>
                      <a:r>
                        <a:rPr lang="en-US" dirty="0"/>
                        <a:t>Weight</a:t>
                      </a:r>
                    </a:p>
                  </a:txBody>
                  <a:tcPr/>
                </a:tc>
                <a:tc>
                  <a:txBody>
                    <a:bodyPr/>
                    <a:lstStyle/>
                    <a:p>
                      <a:r>
                        <a:rPr lang="en-US" dirty="0"/>
                        <a:t>Source</a:t>
                      </a:r>
                    </a:p>
                  </a:txBody>
                  <a:tcPr/>
                </a:tc>
                <a:extLst>
                  <a:ext uri="{0D108BD9-81ED-4DB2-BD59-A6C34878D82A}">
                    <a16:rowId xmlns:a16="http://schemas.microsoft.com/office/drawing/2014/main" val="10000"/>
                  </a:ext>
                </a:extLst>
              </a:tr>
              <a:tr h="370840">
                <a:tc>
                  <a:txBody>
                    <a:bodyPr/>
                    <a:lstStyle/>
                    <a:p>
                      <a:r>
                        <a:rPr lang="en-US" dirty="0"/>
                        <a:t>225 lbs.</a:t>
                      </a:r>
                    </a:p>
                  </a:txBody>
                  <a:tcPr/>
                </a:tc>
                <a:tc>
                  <a:txBody>
                    <a:bodyPr/>
                    <a:lstStyle/>
                    <a:p>
                      <a:r>
                        <a:rPr lang="en-US" dirty="0"/>
                        <a:t>Passenger </a:t>
                      </a:r>
                    </a:p>
                    <a:p>
                      <a:r>
                        <a:rPr lang="en-US" dirty="0"/>
                        <a:t>(w/ clothes, jacket, helmet,</a:t>
                      </a:r>
                      <a:r>
                        <a:rPr lang="en-US" baseline="0" dirty="0"/>
                        <a:t> etc.)</a:t>
                      </a:r>
                      <a:endParaRPr lang="en-US" dirty="0"/>
                    </a:p>
                  </a:txBody>
                  <a:tcPr/>
                </a:tc>
                <a:extLst>
                  <a:ext uri="{0D108BD9-81ED-4DB2-BD59-A6C34878D82A}">
                    <a16:rowId xmlns:a16="http://schemas.microsoft.com/office/drawing/2014/main" val="10001"/>
                  </a:ext>
                </a:extLst>
              </a:tr>
              <a:tr h="370840">
                <a:tc>
                  <a:txBody>
                    <a:bodyPr/>
                    <a:lstStyle/>
                    <a:p>
                      <a:r>
                        <a:rPr lang="en-US" dirty="0"/>
                        <a:t>25 lbs.</a:t>
                      </a:r>
                    </a:p>
                  </a:txBody>
                  <a:tcPr/>
                </a:tc>
                <a:tc>
                  <a:txBody>
                    <a:bodyPr/>
                    <a:lstStyle/>
                    <a:p>
                      <a:r>
                        <a:rPr lang="en-US" dirty="0"/>
                        <a:t>Cargo</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i="1" dirty="0"/>
                        <a:t>30 lbs.</a:t>
                      </a:r>
                    </a:p>
                  </a:txBody>
                  <a:tcPr/>
                </a:tc>
                <a:tc>
                  <a:txBody>
                    <a:bodyPr/>
                    <a:lstStyle/>
                    <a:p>
                      <a:r>
                        <a:rPr lang="en-US" i="1" dirty="0"/>
                        <a:t>Average</a:t>
                      </a:r>
                      <a:r>
                        <a:rPr lang="en-US" i="1" baseline="0" dirty="0"/>
                        <a:t> Mtn. Bike Weight</a:t>
                      </a:r>
                      <a:endParaRPr lang="en-US" i="1" dirty="0"/>
                    </a:p>
                  </a:txBody>
                  <a:tcPr/>
                </a:tc>
                <a:extLst>
                  <a:ext uri="{0D108BD9-81ED-4DB2-BD59-A6C34878D82A}">
                    <a16:rowId xmlns:a16="http://schemas.microsoft.com/office/drawing/2014/main" val="10004"/>
                  </a:ext>
                </a:extLst>
              </a:tr>
              <a:tr h="370840">
                <a:tc>
                  <a:txBody>
                    <a:bodyPr/>
                    <a:lstStyle/>
                    <a:p>
                      <a:r>
                        <a:rPr lang="en-US" dirty="0"/>
                        <a:t>50</a:t>
                      </a:r>
                      <a:r>
                        <a:rPr lang="en-US" baseline="0" dirty="0"/>
                        <a:t> lbs.</a:t>
                      </a:r>
                      <a:endParaRPr lang="en-US" dirty="0"/>
                    </a:p>
                  </a:txBody>
                  <a:tcPr/>
                </a:tc>
                <a:tc>
                  <a:txBody>
                    <a:bodyPr/>
                    <a:lstStyle/>
                    <a:p>
                      <a:r>
                        <a:rPr lang="en-US" dirty="0"/>
                        <a:t>Target Synergy</a:t>
                      </a:r>
                      <a:r>
                        <a:rPr lang="en-US" baseline="0" dirty="0"/>
                        <a:t> </a:t>
                      </a:r>
                      <a:r>
                        <a:rPr lang="en-US" dirty="0"/>
                        <a:t>Bike Weight</a:t>
                      </a:r>
                    </a:p>
                    <a:p>
                      <a:r>
                        <a:rPr lang="en-US" dirty="0"/>
                        <a:t>(incl. battery, motor / generator)</a:t>
                      </a:r>
                    </a:p>
                  </a:txBody>
                  <a:tcPr/>
                </a:tc>
                <a:extLst>
                  <a:ext uri="{0D108BD9-81ED-4DB2-BD59-A6C34878D82A}">
                    <a16:rowId xmlns:a16="http://schemas.microsoft.com/office/drawing/2014/main" val="10005"/>
                  </a:ext>
                </a:extLst>
              </a:tr>
            </a:tbl>
          </a:graphicData>
        </a:graphic>
      </p:graphicFrame>
      <p:sp>
        <p:nvSpPr>
          <p:cNvPr id="19" name="TextBox 18"/>
          <p:cNvSpPr txBox="1"/>
          <p:nvPr/>
        </p:nvSpPr>
        <p:spPr>
          <a:xfrm>
            <a:off x="6019800" y="3087469"/>
            <a:ext cx="3124200" cy="646331"/>
          </a:xfrm>
          <a:prstGeom prst="rect">
            <a:avLst/>
          </a:prstGeom>
          <a:noFill/>
        </p:spPr>
        <p:txBody>
          <a:bodyPr wrap="square" rtlCol="0">
            <a:spAutoFit/>
          </a:bodyPr>
          <a:lstStyle/>
          <a:p>
            <a:r>
              <a:rPr lang="en-US" b="1" dirty="0"/>
              <a:t>2012 Yeti ASR-5 C is only 5 </a:t>
            </a:r>
            <a:r>
              <a:rPr lang="en-US" b="1" dirty="0" err="1"/>
              <a:t>lbs</a:t>
            </a:r>
            <a:r>
              <a:rPr lang="en-US" b="1" dirty="0"/>
              <a:t>! but costs $4,800</a:t>
            </a:r>
          </a:p>
        </p:txBody>
      </p:sp>
    </p:spTree>
    <p:extLst>
      <p:ext uri="{BB962C8B-B14F-4D97-AF65-F5344CB8AC3E}">
        <p14:creationId xmlns:p14="http://schemas.microsoft.com/office/powerpoint/2010/main" val="21875420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Volta_Montanara1-1024x6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805" y="3276600"/>
            <a:ext cx="4804995" cy="35446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62600" y="2667000"/>
            <a:ext cx="3799268" cy="646331"/>
          </a:xfrm>
          <a:prstGeom prst="rect">
            <a:avLst/>
          </a:prstGeom>
          <a:noFill/>
        </p:spPr>
        <p:txBody>
          <a:bodyPr wrap="square" rtlCol="0">
            <a:spAutoFit/>
          </a:bodyPr>
          <a:lstStyle/>
          <a:p>
            <a:r>
              <a:rPr lang="en-US" b="1" dirty="0"/>
              <a:t>The </a:t>
            </a:r>
            <a:r>
              <a:rPr lang="en-US" b="1" dirty="0" err="1"/>
              <a:t>Montanara</a:t>
            </a:r>
            <a:r>
              <a:rPr lang="en-US" b="1" dirty="0"/>
              <a:t> Volta is only 19 </a:t>
            </a:r>
            <a:r>
              <a:rPr lang="en-US" b="1" dirty="0" err="1"/>
              <a:t>lbs</a:t>
            </a:r>
            <a:r>
              <a:rPr lang="en-US" b="1" dirty="0"/>
              <a:t>! but costs $15,000</a:t>
            </a:r>
          </a:p>
        </p:txBody>
      </p:sp>
      <p:sp>
        <p:nvSpPr>
          <p:cNvPr id="12" name="TextBox 11"/>
          <p:cNvSpPr txBox="1"/>
          <p:nvPr/>
        </p:nvSpPr>
        <p:spPr>
          <a:xfrm>
            <a:off x="4572000" y="6519446"/>
            <a:ext cx="4542141" cy="338554"/>
          </a:xfrm>
          <a:prstGeom prst="rect">
            <a:avLst/>
          </a:prstGeom>
          <a:noFill/>
        </p:spPr>
        <p:txBody>
          <a:bodyPr wrap="none" rtlCol="0">
            <a:spAutoFit/>
          </a:bodyPr>
          <a:lstStyle/>
          <a:p>
            <a:r>
              <a:rPr lang="en-US" sz="1600" dirty="0"/>
              <a:t>http://www.electricbike.com/10-light-electric-bikes/</a:t>
            </a:r>
          </a:p>
        </p:txBody>
      </p:sp>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173192741"/>
              </p:ext>
            </p:extLst>
          </p:nvPr>
        </p:nvGraphicFramePr>
        <p:xfrm>
          <a:off x="168497" y="1247215"/>
          <a:ext cx="5089303" cy="2763520"/>
        </p:xfrm>
        <a:graphic>
          <a:graphicData uri="http://schemas.openxmlformats.org/drawingml/2006/table">
            <a:tbl>
              <a:tblPr firstRow="1" bandRow="1">
                <a:tableStyleId>{5C22544A-7EE6-4342-B048-85BDC9FD1C3A}</a:tableStyleId>
              </a:tblPr>
              <a:tblGrid>
                <a:gridCol w="1020334">
                  <a:extLst>
                    <a:ext uri="{9D8B030D-6E8A-4147-A177-3AD203B41FA5}">
                      <a16:colId xmlns:a16="http://schemas.microsoft.com/office/drawing/2014/main" val="20000"/>
                    </a:ext>
                  </a:extLst>
                </a:gridCol>
                <a:gridCol w="4068969">
                  <a:extLst>
                    <a:ext uri="{9D8B030D-6E8A-4147-A177-3AD203B41FA5}">
                      <a16:colId xmlns:a16="http://schemas.microsoft.com/office/drawing/2014/main" val="20001"/>
                    </a:ext>
                  </a:extLst>
                </a:gridCol>
              </a:tblGrid>
              <a:tr h="370840">
                <a:tc>
                  <a:txBody>
                    <a:bodyPr/>
                    <a:lstStyle/>
                    <a:p>
                      <a:r>
                        <a:rPr lang="en-US" dirty="0"/>
                        <a:t>Weight</a:t>
                      </a:r>
                    </a:p>
                  </a:txBody>
                  <a:tcPr/>
                </a:tc>
                <a:tc>
                  <a:txBody>
                    <a:bodyPr/>
                    <a:lstStyle/>
                    <a:p>
                      <a:r>
                        <a:rPr lang="en-US" dirty="0"/>
                        <a:t>Source</a:t>
                      </a:r>
                    </a:p>
                  </a:txBody>
                  <a:tcPr/>
                </a:tc>
                <a:extLst>
                  <a:ext uri="{0D108BD9-81ED-4DB2-BD59-A6C34878D82A}">
                    <a16:rowId xmlns:a16="http://schemas.microsoft.com/office/drawing/2014/main" val="10000"/>
                  </a:ext>
                </a:extLst>
              </a:tr>
              <a:tr h="370840">
                <a:tc>
                  <a:txBody>
                    <a:bodyPr/>
                    <a:lstStyle/>
                    <a:p>
                      <a:r>
                        <a:rPr lang="en-US" dirty="0"/>
                        <a:t>225 lbs.</a:t>
                      </a:r>
                    </a:p>
                  </a:txBody>
                  <a:tcPr/>
                </a:tc>
                <a:tc>
                  <a:txBody>
                    <a:bodyPr/>
                    <a:lstStyle/>
                    <a:p>
                      <a:r>
                        <a:rPr lang="en-US" dirty="0"/>
                        <a:t>Passenger </a:t>
                      </a:r>
                    </a:p>
                    <a:p>
                      <a:r>
                        <a:rPr lang="en-US" dirty="0"/>
                        <a:t>(w/ clothes, jacket, helmet,</a:t>
                      </a:r>
                      <a:r>
                        <a:rPr lang="en-US" baseline="0" dirty="0"/>
                        <a:t> etc.)</a:t>
                      </a:r>
                      <a:endParaRPr lang="en-US" dirty="0"/>
                    </a:p>
                  </a:txBody>
                  <a:tcPr/>
                </a:tc>
                <a:extLst>
                  <a:ext uri="{0D108BD9-81ED-4DB2-BD59-A6C34878D82A}">
                    <a16:rowId xmlns:a16="http://schemas.microsoft.com/office/drawing/2014/main" val="10001"/>
                  </a:ext>
                </a:extLst>
              </a:tr>
              <a:tr h="370840">
                <a:tc>
                  <a:txBody>
                    <a:bodyPr/>
                    <a:lstStyle/>
                    <a:p>
                      <a:r>
                        <a:rPr lang="en-US" dirty="0"/>
                        <a:t>25 lbs.</a:t>
                      </a:r>
                    </a:p>
                  </a:txBody>
                  <a:tcPr/>
                </a:tc>
                <a:tc>
                  <a:txBody>
                    <a:bodyPr/>
                    <a:lstStyle/>
                    <a:p>
                      <a:r>
                        <a:rPr lang="en-US" dirty="0"/>
                        <a:t>Cargo</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i="1" dirty="0"/>
                        <a:t>30 lbs.</a:t>
                      </a:r>
                    </a:p>
                  </a:txBody>
                  <a:tcPr/>
                </a:tc>
                <a:tc>
                  <a:txBody>
                    <a:bodyPr/>
                    <a:lstStyle/>
                    <a:p>
                      <a:r>
                        <a:rPr lang="en-US" i="1" dirty="0"/>
                        <a:t>Average</a:t>
                      </a:r>
                      <a:r>
                        <a:rPr lang="en-US" i="1" baseline="0" dirty="0"/>
                        <a:t> Mtn. Bike Weight</a:t>
                      </a:r>
                      <a:endParaRPr lang="en-US" i="1" dirty="0"/>
                    </a:p>
                  </a:txBody>
                  <a:tcPr/>
                </a:tc>
                <a:extLst>
                  <a:ext uri="{0D108BD9-81ED-4DB2-BD59-A6C34878D82A}">
                    <a16:rowId xmlns:a16="http://schemas.microsoft.com/office/drawing/2014/main" val="10004"/>
                  </a:ext>
                </a:extLst>
              </a:tr>
              <a:tr h="370840">
                <a:tc>
                  <a:txBody>
                    <a:bodyPr/>
                    <a:lstStyle/>
                    <a:p>
                      <a:r>
                        <a:rPr lang="en-US" dirty="0"/>
                        <a:t>50</a:t>
                      </a:r>
                      <a:r>
                        <a:rPr lang="en-US" baseline="0" dirty="0"/>
                        <a:t> lbs.</a:t>
                      </a:r>
                      <a:endParaRPr lang="en-US" dirty="0"/>
                    </a:p>
                  </a:txBody>
                  <a:tcPr/>
                </a:tc>
                <a:tc>
                  <a:txBody>
                    <a:bodyPr/>
                    <a:lstStyle/>
                    <a:p>
                      <a:r>
                        <a:rPr lang="en-US" dirty="0"/>
                        <a:t>Target Synergy</a:t>
                      </a:r>
                      <a:r>
                        <a:rPr lang="en-US" baseline="0" dirty="0"/>
                        <a:t> </a:t>
                      </a:r>
                      <a:r>
                        <a:rPr lang="en-US" dirty="0"/>
                        <a:t>Bike Weight</a:t>
                      </a:r>
                    </a:p>
                    <a:p>
                      <a:r>
                        <a:rPr lang="en-US" dirty="0"/>
                        <a:t>(incl. battery, motor / generator)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29657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Volta_Montanara1-1024x6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805" y="3276600"/>
            <a:ext cx="4804995" cy="35446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62600" y="2667000"/>
            <a:ext cx="3799268" cy="646331"/>
          </a:xfrm>
          <a:prstGeom prst="rect">
            <a:avLst/>
          </a:prstGeom>
          <a:noFill/>
        </p:spPr>
        <p:txBody>
          <a:bodyPr wrap="square" rtlCol="0">
            <a:spAutoFit/>
          </a:bodyPr>
          <a:lstStyle/>
          <a:p>
            <a:r>
              <a:rPr lang="en-US" b="1" dirty="0"/>
              <a:t>The </a:t>
            </a:r>
            <a:r>
              <a:rPr lang="en-US" b="1" dirty="0" err="1"/>
              <a:t>Montanara</a:t>
            </a:r>
            <a:r>
              <a:rPr lang="en-US" b="1" dirty="0"/>
              <a:t> Volta is only 19 </a:t>
            </a:r>
            <a:r>
              <a:rPr lang="en-US" b="1" dirty="0" err="1"/>
              <a:t>lbs</a:t>
            </a:r>
            <a:r>
              <a:rPr lang="en-US" b="1" dirty="0"/>
              <a:t>! but costs $15,000</a:t>
            </a:r>
          </a:p>
        </p:txBody>
      </p:sp>
      <p:sp>
        <p:nvSpPr>
          <p:cNvPr id="12" name="TextBox 11"/>
          <p:cNvSpPr txBox="1"/>
          <p:nvPr/>
        </p:nvSpPr>
        <p:spPr>
          <a:xfrm>
            <a:off x="4572000" y="6519446"/>
            <a:ext cx="4542141" cy="338554"/>
          </a:xfrm>
          <a:prstGeom prst="rect">
            <a:avLst/>
          </a:prstGeom>
          <a:noFill/>
        </p:spPr>
        <p:txBody>
          <a:bodyPr wrap="none" rtlCol="0">
            <a:spAutoFit/>
          </a:bodyPr>
          <a:lstStyle/>
          <a:p>
            <a:r>
              <a:rPr lang="en-US" sz="1600" dirty="0"/>
              <a:t>http://www.electricbike.com/10-light-electric-bikes/</a:t>
            </a:r>
          </a:p>
        </p:txBody>
      </p:sp>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603334073"/>
              </p:ext>
            </p:extLst>
          </p:nvPr>
        </p:nvGraphicFramePr>
        <p:xfrm>
          <a:off x="168497" y="1247215"/>
          <a:ext cx="5089303" cy="3134360"/>
        </p:xfrm>
        <a:graphic>
          <a:graphicData uri="http://schemas.openxmlformats.org/drawingml/2006/table">
            <a:tbl>
              <a:tblPr firstRow="1" bandRow="1">
                <a:tableStyleId>{5C22544A-7EE6-4342-B048-85BDC9FD1C3A}</a:tableStyleId>
              </a:tblPr>
              <a:tblGrid>
                <a:gridCol w="1020334">
                  <a:extLst>
                    <a:ext uri="{9D8B030D-6E8A-4147-A177-3AD203B41FA5}">
                      <a16:colId xmlns:a16="http://schemas.microsoft.com/office/drawing/2014/main" val="20000"/>
                    </a:ext>
                  </a:extLst>
                </a:gridCol>
                <a:gridCol w="4068969">
                  <a:extLst>
                    <a:ext uri="{9D8B030D-6E8A-4147-A177-3AD203B41FA5}">
                      <a16:colId xmlns:a16="http://schemas.microsoft.com/office/drawing/2014/main" val="20001"/>
                    </a:ext>
                  </a:extLst>
                </a:gridCol>
              </a:tblGrid>
              <a:tr h="370840">
                <a:tc>
                  <a:txBody>
                    <a:bodyPr/>
                    <a:lstStyle/>
                    <a:p>
                      <a:r>
                        <a:rPr lang="en-US" dirty="0"/>
                        <a:t>Weight</a:t>
                      </a:r>
                    </a:p>
                  </a:txBody>
                  <a:tcPr/>
                </a:tc>
                <a:tc>
                  <a:txBody>
                    <a:bodyPr/>
                    <a:lstStyle/>
                    <a:p>
                      <a:r>
                        <a:rPr lang="en-US" dirty="0"/>
                        <a:t>Source</a:t>
                      </a:r>
                    </a:p>
                  </a:txBody>
                  <a:tcPr/>
                </a:tc>
                <a:extLst>
                  <a:ext uri="{0D108BD9-81ED-4DB2-BD59-A6C34878D82A}">
                    <a16:rowId xmlns:a16="http://schemas.microsoft.com/office/drawing/2014/main" val="10000"/>
                  </a:ext>
                </a:extLst>
              </a:tr>
              <a:tr h="370840">
                <a:tc>
                  <a:txBody>
                    <a:bodyPr/>
                    <a:lstStyle/>
                    <a:p>
                      <a:r>
                        <a:rPr lang="en-US" dirty="0"/>
                        <a:t>225 lbs.</a:t>
                      </a:r>
                    </a:p>
                  </a:txBody>
                  <a:tcPr/>
                </a:tc>
                <a:tc>
                  <a:txBody>
                    <a:bodyPr/>
                    <a:lstStyle/>
                    <a:p>
                      <a:r>
                        <a:rPr lang="en-US" dirty="0"/>
                        <a:t>Passenger </a:t>
                      </a:r>
                    </a:p>
                    <a:p>
                      <a:r>
                        <a:rPr lang="en-US" dirty="0"/>
                        <a:t>(w/ clothes, jacket, helmet,</a:t>
                      </a:r>
                      <a:r>
                        <a:rPr lang="en-US" baseline="0" dirty="0"/>
                        <a:t> etc.)</a:t>
                      </a:r>
                      <a:endParaRPr lang="en-US" dirty="0"/>
                    </a:p>
                  </a:txBody>
                  <a:tcPr/>
                </a:tc>
                <a:extLst>
                  <a:ext uri="{0D108BD9-81ED-4DB2-BD59-A6C34878D82A}">
                    <a16:rowId xmlns:a16="http://schemas.microsoft.com/office/drawing/2014/main" val="10001"/>
                  </a:ext>
                </a:extLst>
              </a:tr>
              <a:tr h="370840">
                <a:tc>
                  <a:txBody>
                    <a:bodyPr/>
                    <a:lstStyle/>
                    <a:p>
                      <a:r>
                        <a:rPr lang="en-US" dirty="0"/>
                        <a:t>25 lbs.</a:t>
                      </a:r>
                    </a:p>
                  </a:txBody>
                  <a:tcPr/>
                </a:tc>
                <a:tc>
                  <a:txBody>
                    <a:bodyPr/>
                    <a:lstStyle/>
                    <a:p>
                      <a:r>
                        <a:rPr lang="en-US" dirty="0"/>
                        <a:t>Cargo</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i="1" dirty="0"/>
                        <a:t>30 lbs.</a:t>
                      </a:r>
                    </a:p>
                  </a:txBody>
                  <a:tcPr/>
                </a:tc>
                <a:tc>
                  <a:txBody>
                    <a:bodyPr/>
                    <a:lstStyle/>
                    <a:p>
                      <a:r>
                        <a:rPr lang="en-US" i="1" dirty="0"/>
                        <a:t>Average</a:t>
                      </a:r>
                      <a:r>
                        <a:rPr lang="en-US" i="1" baseline="0" dirty="0"/>
                        <a:t> Mtn. Bike Weight</a:t>
                      </a:r>
                      <a:endParaRPr lang="en-US" i="1" dirty="0"/>
                    </a:p>
                  </a:txBody>
                  <a:tcPr/>
                </a:tc>
                <a:extLst>
                  <a:ext uri="{0D108BD9-81ED-4DB2-BD59-A6C34878D82A}">
                    <a16:rowId xmlns:a16="http://schemas.microsoft.com/office/drawing/2014/main" val="10004"/>
                  </a:ext>
                </a:extLst>
              </a:tr>
              <a:tr h="370840">
                <a:tc>
                  <a:txBody>
                    <a:bodyPr/>
                    <a:lstStyle/>
                    <a:p>
                      <a:r>
                        <a:rPr lang="en-US" dirty="0"/>
                        <a:t>50</a:t>
                      </a:r>
                      <a:r>
                        <a:rPr lang="en-US" baseline="0" dirty="0"/>
                        <a:t> lbs.</a:t>
                      </a:r>
                      <a:endParaRPr lang="en-US" dirty="0"/>
                    </a:p>
                  </a:txBody>
                  <a:tcPr/>
                </a:tc>
                <a:tc>
                  <a:txBody>
                    <a:bodyPr/>
                    <a:lstStyle/>
                    <a:p>
                      <a:r>
                        <a:rPr lang="en-US" dirty="0"/>
                        <a:t>Target Synergy</a:t>
                      </a:r>
                      <a:r>
                        <a:rPr lang="en-US" baseline="0" dirty="0"/>
                        <a:t> </a:t>
                      </a:r>
                      <a:r>
                        <a:rPr lang="en-US" dirty="0"/>
                        <a:t>Bike Weight</a:t>
                      </a:r>
                    </a:p>
                    <a:p>
                      <a:r>
                        <a:rPr lang="en-US" dirty="0"/>
                        <a:t>(incl. battery, motor / generator)</a:t>
                      </a:r>
                    </a:p>
                  </a:txBody>
                  <a:tcPr/>
                </a:tc>
                <a:extLst>
                  <a:ext uri="{0D108BD9-81ED-4DB2-BD59-A6C34878D82A}">
                    <a16:rowId xmlns:a16="http://schemas.microsoft.com/office/drawing/2014/main" val="10005"/>
                  </a:ext>
                </a:extLst>
              </a:tr>
              <a:tr h="370840">
                <a:tc>
                  <a:txBody>
                    <a:bodyPr/>
                    <a:lstStyle/>
                    <a:p>
                      <a:r>
                        <a:rPr lang="en-US" b="1" dirty="0"/>
                        <a:t>300 lbs.</a:t>
                      </a:r>
                    </a:p>
                  </a:txBody>
                  <a:tcPr/>
                </a:tc>
                <a:tc>
                  <a:txBody>
                    <a:bodyPr/>
                    <a:lstStyle/>
                    <a:p>
                      <a:r>
                        <a:rPr lang="en-US" b="1" dirty="0"/>
                        <a:t>Total System Weight with Rider &amp; Cargo</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72112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2144294129"/>
              </p:ext>
            </p:extLst>
          </p:nvPr>
        </p:nvGraphicFramePr>
        <p:xfrm>
          <a:off x="0" y="1295400"/>
          <a:ext cx="4685111" cy="2225040"/>
        </p:xfrm>
        <a:graphic>
          <a:graphicData uri="http://schemas.openxmlformats.org/drawingml/2006/table">
            <a:tbl>
              <a:tblPr firstRow="1" bandRow="1">
                <a:tableStyleId>{5C22544A-7EE6-4342-B048-85BDC9FD1C3A}</a:tableStyleId>
              </a:tblPr>
              <a:tblGrid>
                <a:gridCol w="1262668">
                  <a:extLst>
                    <a:ext uri="{9D8B030D-6E8A-4147-A177-3AD203B41FA5}">
                      <a16:colId xmlns:a16="http://schemas.microsoft.com/office/drawing/2014/main" val="20000"/>
                    </a:ext>
                  </a:extLst>
                </a:gridCol>
                <a:gridCol w="3422443">
                  <a:extLst>
                    <a:ext uri="{9D8B030D-6E8A-4147-A177-3AD203B41FA5}">
                      <a16:colId xmlns:a16="http://schemas.microsoft.com/office/drawing/2014/main" val="20001"/>
                    </a:ext>
                  </a:extLst>
                </a:gridCol>
              </a:tblGrid>
              <a:tr h="370840">
                <a:tc>
                  <a:txBody>
                    <a:bodyPr/>
                    <a:lstStyle/>
                    <a:p>
                      <a:r>
                        <a:rPr lang="en-US" dirty="0"/>
                        <a:t>Speeds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11-12 mph</a:t>
                      </a:r>
                    </a:p>
                  </a:txBody>
                  <a:tcPr/>
                </a:tc>
                <a:tc>
                  <a:txBody>
                    <a:bodyPr/>
                    <a:lstStyle/>
                    <a:p>
                      <a:r>
                        <a:rPr lang="en-US" dirty="0"/>
                        <a:t>Average Bicycle</a:t>
                      </a:r>
                      <a:r>
                        <a:rPr lang="en-US" baseline="0" dirty="0"/>
                        <a:t> Rider’s Speed</a:t>
                      </a:r>
                      <a:endParaRPr lang="en-US" dirty="0"/>
                    </a:p>
                  </a:txBody>
                  <a:tcPr/>
                </a:tc>
                <a:extLst>
                  <a:ext uri="{0D108BD9-81ED-4DB2-BD59-A6C34878D82A}">
                    <a16:rowId xmlns:a16="http://schemas.microsoft.com/office/drawing/2014/main" val="10001"/>
                  </a:ext>
                </a:extLst>
              </a:tr>
              <a:tr h="370840">
                <a:tc>
                  <a:txBody>
                    <a:bodyPr/>
                    <a:lstStyle/>
                    <a:p>
                      <a:r>
                        <a:rPr lang="en-US" dirty="0"/>
                        <a:t>25+ mph</a:t>
                      </a:r>
                    </a:p>
                  </a:txBody>
                  <a:tcPr/>
                </a:tc>
                <a:tc>
                  <a:txBody>
                    <a:bodyPr/>
                    <a:lstStyle/>
                    <a:p>
                      <a:r>
                        <a:rPr lang="en-US" dirty="0"/>
                        <a:t>Max Bicycle</a:t>
                      </a:r>
                      <a:r>
                        <a:rPr lang="en-US" baseline="0" dirty="0"/>
                        <a:t> Rider’s Speed</a:t>
                      </a:r>
                      <a:endParaRPr lang="en-US" dirty="0"/>
                    </a:p>
                  </a:txBody>
                  <a:tcPr/>
                </a:tc>
                <a:extLst>
                  <a:ext uri="{0D108BD9-81ED-4DB2-BD59-A6C34878D82A}">
                    <a16:rowId xmlns:a16="http://schemas.microsoft.com/office/drawing/2014/main" val="10002"/>
                  </a:ext>
                </a:extLst>
              </a:tr>
              <a:tr h="370840">
                <a:tc>
                  <a:txBody>
                    <a:bodyPr/>
                    <a:lstStyle/>
                    <a:p>
                      <a:r>
                        <a:rPr lang="en-US" dirty="0"/>
                        <a:t>35 mph</a:t>
                      </a:r>
                    </a:p>
                  </a:txBody>
                  <a:tcPr/>
                </a:tc>
                <a:tc>
                  <a:txBody>
                    <a:bodyPr/>
                    <a:lstStyle/>
                    <a:p>
                      <a:r>
                        <a:rPr lang="en-US" baseline="0" dirty="0"/>
                        <a:t>Bicycle’s Physical Limit</a:t>
                      </a:r>
                      <a:endParaRPr lang="en-US" dirty="0"/>
                    </a:p>
                  </a:txBody>
                  <a:tcPr/>
                </a:tc>
                <a:extLst>
                  <a:ext uri="{0D108BD9-81ED-4DB2-BD59-A6C34878D82A}">
                    <a16:rowId xmlns:a16="http://schemas.microsoft.com/office/drawing/2014/main" val="10003"/>
                  </a:ext>
                </a:extLst>
              </a:tr>
              <a:tr h="370840">
                <a:tc>
                  <a:txBody>
                    <a:bodyPr/>
                    <a:lstStyle/>
                    <a:p>
                      <a:r>
                        <a:rPr lang="en-US" i="0" dirty="0"/>
                        <a:t>35-40</a:t>
                      </a:r>
                      <a:r>
                        <a:rPr lang="en-US" i="0" baseline="0" dirty="0"/>
                        <a:t> mph</a:t>
                      </a:r>
                      <a:endParaRPr lang="en-US" i="0" dirty="0"/>
                    </a:p>
                  </a:txBody>
                  <a:tcPr/>
                </a:tc>
                <a:tc>
                  <a:txBody>
                    <a:bodyPr/>
                    <a:lstStyle/>
                    <a:p>
                      <a:r>
                        <a:rPr lang="en-US" i="0" dirty="0"/>
                        <a:t>Motorized Scooter</a:t>
                      </a:r>
                      <a:r>
                        <a:rPr lang="en-US" i="0" baseline="0" dirty="0"/>
                        <a:t> Max Speed</a:t>
                      </a:r>
                      <a:endParaRPr lang="en-US" i="0" dirty="0"/>
                    </a:p>
                  </a:txBody>
                  <a:tcPr/>
                </a:tc>
                <a:extLst>
                  <a:ext uri="{0D108BD9-81ED-4DB2-BD59-A6C34878D82A}">
                    <a16:rowId xmlns:a16="http://schemas.microsoft.com/office/drawing/2014/main" val="10004"/>
                  </a:ext>
                </a:extLst>
              </a:tr>
              <a:tr h="370840">
                <a:tc>
                  <a:txBody>
                    <a:bodyPr/>
                    <a:lstStyle/>
                    <a:p>
                      <a:r>
                        <a:rPr lang="en-US" dirty="0"/>
                        <a:t>40 mph.</a:t>
                      </a:r>
                    </a:p>
                  </a:txBody>
                  <a:tcPr/>
                </a:tc>
                <a:tc>
                  <a:txBody>
                    <a:bodyPr/>
                    <a:lstStyle/>
                    <a:p>
                      <a:r>
                        <a:rPr lang="en-US" dirty="0"/>
                        <a:t>Est.Ave. </a:t>
                      </a:r>
                      <a:r>
                        <a:rPr lang="en-US" baseline="0" dirty="0"/>
                        <a:t>Driver Commute Speed</a:t>
                      </a:r>
                      <a:endParaRPr lang="en-US" dirty="0"/>
                    </a:p>
                  </a:txBody>
                  <a:tcPr/>
                </a:tc>
                <a:extLst>
                  <a:ext uri="{0D108BD9-81ED-4DB2-BD59-A6C34878D82A}">
                    <a16:rowId xmlns:a16="http://schemas.microsoft.com/office/drawing/2014/main" val="10005"/>
                  </a:ext>
                </a:extLst>
              </a:tr>
            </a:tbl>
          </a:graphicData>
        </a:graphic>
      </p:graphicFrame>
      <p:pic>
        <p:nvPicPr>
          <p:cNvPr id="12"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17261" r="-912" b="37293"/>
          <a:stretch/>
        </p:blipFill>
        <p:spPr bwMode="auto">
          <a:xfrm>
            <a:off x="5562600" y="1256763"/>
            <a:ext cx="2667000" cy="18007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90800" y="6519446"/>
            <a:ext cx="6566734" cy="338554"/>
          </a:xfrm>
          <a:prstGeom prst="rect">
            <a:avLst/>
          </a:prstGeom>
          <a:noFill/>
        </p:spPr>
        <p:txBody>
          <a:bodyPr wrap="none" rtlCol="0">
            <a:spAutoFit/>
          </a:bodyPr>
          <a:lstStyle/>
          <a:p>
            <a:r>
              <a:rPr lang="en-US" sz="1600" i="1" dirty="0"/>
              <a:t>* Based on data from Cyclists Today, Fall 2014 and Motor Top Trends, 9/2014</a:t>
            </a:r>
          </a:p>
        </p:txBody>
      </p:sp>
    </p:spTree>
    <p:extLst>
      <p:ext uri="{BB962C8B-B14F-4D97-AF65-F5344CB8AC3E}">
        <p14:creationId xmlns:p14="http://schemas.microsoft.com/office/powerpoint/2010/main" val="1351331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3828699829"/>
              </p:ext>
            </p:extLst>
          </p:nvPr>
        </p:nvGraphicFramePr>
        <p:xfrm>
          <a:off x="0" y="1295400"/>
          <a:ext cx="4685111" cy="2225040"/>
        </p:xfrm>
        <a:graphic>
          <a:graphicData uri="http://schemas.openxmlformats.org/drawingml/2006/table">
            <a:tbl>
              <a:tblPr firstRow="1" bandRow="1">
                <a:tableStyleId>{5C22544A-7EE6-4342-B048-85BDC9FD1C3A}</a:tableStyleId>
              </a:tblPr>
              <a:tblGrid>
                <a:gridCol w="1262668">
                  <a:extLst>
                    <a:ext uri="{9D8B030D-6E8A-4147-A177-3AD203B41FA5}">
                      <a16:colId xmlns:a16="http://schemas.microsoft.com/office/drawing/2014/main" val="20000"/>
                    </a:ext>
                  </a:extLst>
                </a:gridCol>
                <a:gridCol w="3422443">
                  <a:extLst>
                    <a:ext uri="{9D8B030D-6E8A-4147-A177-3AD203B41FA5}">
                      <a16:colId xmlns:a16="http://schemas.microsoft.com/office/drawing/2014/main" val="20001"/>
                    </a:ext>
                  </a:extLst>
                </a:gridCol>
              </a:tblGrid>
              <a:tr h="370840">
                <a:tc>
                  <a:txBody>
                    <a:bodyPr/>
                    <a:lstStyle/>
                    <a:p>
                      <a:r>
                        <a:rPr lang="en-US" dirty="0"/>
                        <a:t>Speeds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11-12 mph</a:t>
                      </a:r>
                    </a:p>
                  </a:txBody>
                  <a:tcPr/>
                </a:tc>
                <a:tc>
                  <a:txBody>
                    <a:bodyPr/>
                    <a:lstStyle/>
                    <a:p>
                      <a:r>
                        <a:rPr lang="en-US" dirty="0"/>
                        <a:t>Average Bicycle</a:t>
                      </a:r>
                      <a:r>
                        <a:rPr lang="en-US" baseline="0" dirty="0"/>
                        <a:t> Rider’s Speed</a:t>
                      </a:r>
                      <a:endParaRPr lang="en-US" dirty="0"/>
                    </a:p>
                  </a:txBody>
                  <a:tcPr/>
                </a:tc>
                <a:extLst>
                  <a:ext uri="{0D108BD9-81ED-4DB2-BD59-A6C34878D82A}">
                    <a16:rowId xmlns:a16="http://schemas.microsoft.com/office/drawing/2014/main" val="10001"/>
                  </a:ext>
                </a:extLst>
              </a:tr>
              <a:tr h="370840">
                <a:tc>
                  <a:txBody>
                    <a:bodyPr/>
                    <a:lstStyle/>
                    <a:p>
                      <a:r>
                        <a:rPr lang="en-US" dirty="0"/>
                        <a:t>25+ mph</a:t>
                      </a:r>
                    </a:p>
                  </a:txBody>
                  <a:tcPr/>
                </a:tc>
                <a:tc>
                  <a:txBody>
                    <a:bodyPr/>
                    <a:lstStyle/>
                    <a:p>
                      <a:r>
                        <a:rPr lang="en-US" dirty="0"/>
                        <a:t>Max Bicycle</a:t>
                      </a:r>
                      <a:r>
                        <a:rPr lang="en-US" baseline="0" dirty="0"/>
                        <a:t> Rider’s Speed</a:t>
                      </a:r>
                      <a:endParaRPr lang="en-US" dirty="0"/>
                    </a:p>
                  </a:txBody>
                  <a:tcPr/>
                </a:tc>
                <a:extLst>
                  <a:ext uri="{0D108BD9-81ED-4DB2-BD59-A6C34878D82A}">
                    <a16:rowId xmlns:a16="http://schemas.microsoft.com/office/drawing/2014/main" val="10002"/>
                  </a:ext>
                </a:extLst>
              </a:tr>
              <a:tr h="370840">
                <a:tc>
                  <a:txBody>
                    <a:bodyPr/>
                    <a:lstStyle/>
                    <a:p>
                      <a:r>
                        <a:rPr lang="en-US" dirty="0"/>
                        <a:t>35 mph</a:t>
                      </a:r>
                    </a:p>
                  </a:txBody>
                  <a:tcPr/>
                </a:tc>
                <a:tc>
                  <a:txBody>
                    <a:bodyPr/>
                    <a:lstStyle/>
                    <a:p>
                      <a:r>
                        <a:rPr lang="en-US" baseline="0" dirty="0"/>
                        <a:t>Bicycle’s Physical Limit</a:t>
                      </a:r>
                      <a:endParaRPr lang="en-US" dirty="0"/>
                    </a:p>
                  </a:txBody>
                  <a:tcPr/>
                </a:tc>
                <a:extLst>
                  <a:ext uri="{0D108BD9-81ED-4DB2-BD59-A6C34878D82A}">
                    <a16:rowId xmlns:a16="http://schemas.microsoft.com/office/drawing/2014/main" val="10003"/>
                  </a:ext>
                </a:extLst>
              </a:tr>
              <a:tr h="370840">
                <a:tc>
                  <a:txBody>
                    <a:bodyPr/>
                    <a:lstStyle/>
                    <a:p>
                      <a:r>
                        <a:rPr lang="en-US" i="0" dirty="0"/>
                        <a:t>35-40</a:t>
                      </a:r>
                      <a:r>
                        <a:rPr lang="en-US" i="0" baseline="0" dirty="0"/>
                        <a:t> mph</a:t>
                      </a:r>
                      <a:endParaRPr lang="en-US" i="0" dirty="0"/>
                    </a:p>
                  </a:txBody>
                  <a:tcPr/>
                </a:tc>
                <a:tc>
                  <a:txBody>
                    <a:bodyPr/>
                    <a:lstStyle/>
                    <a:p>
                      <a:r>
                        <a:rPr lang="en-US" i="0" dirty="0"/>
                        <a:t>Motorized Scooter</a:t>
                      </a:r>
                      <a:r>
                        <a:rPr lang="en-US" i="0" baseline="0" dirty="0"/>
                        <a:t> Max Speed</a:t>
                      </a:r>
                      <a:endParaRPr lang="en-US" i="0" dirty="0"/>
                    </a:p>
                  </a:txBody>
                  <a:tcPr/>
                </a:tc>
                <a:extLst>
                  <a:ext uri="{0D108BD9-81ED-4DB2-BD59-A6C34878D82A}">
                    <a16:rowId xmlns:a16="http://schemas.microsoft.com/office/drawing/2014/main" val="10004"/>
                  </a:ext>
                </a:extLst>
              </a:tr>
              <a:tr h="370840">
                <a:tc>
                  <a:txBody>
                    <a:bodyPr/>
                    <a:lstStyle/>
                    <a:p>
                      <a:r>
                        <a:rPr lang="en-US" b="1" dirty="0"/>
                        <a:t>40 mph.</a:t>
                      </a:r>
                    </a:p>
                  </a:txBody>
                  <a:tcPr/>
                </a:tc>
                <a:tc>
                  <a:txBody>
                    <a:bodyPr/>
                    <a:lstStyle/>
                    <a:p>
                      <a:r>
                        <a:rPr lang="en-US" b="1" dirty="0"/>
                        <a:t>Est.Ave. </a:t>
                      </a:r>
                      <a:r>
                        <a:rPr lang="en-US" b="1" baseline="0" dirty="0"/>
                        <a:t>Driver Commute Speed</a:t>
                      </a:r>
                      <a:endParaRPr lang="en-US" b="1" dirty="0"/>
                    </a:p>
                  </a:txBody>
                  <a:tcPr/>
                </a:tc>
                <a:extLst>
                  <a:ext uri="{0D108BD9-81ED-4DB2-BD59-A6C34878D82A}">
                    <a16:rowId xmlns:a16="http://schemas.microsoft.com/office/drawing/2014/main" val="10005"/>
                  </a:ext>
                </a:extLst>
              </a:tr>
            </a:tbl>
          </a:graphicData>
        </a:graphic>
      </p:graphicFrame>
      <p:pic>
        <p:nvPicPr>
          <p:cNvPr id="12"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17261" r="-912" b="37293"/>
          <a:stretch/>
        </p:blipFill>
        <p:spPr bwMode="auto">
          <a:xfrm>
            <a:off x="5562600" y="1256763"/>
            <a:ext cx="2667000" cy="180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353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4167488276"/>
              </p:ext>
            </p:extLst>
          </p:nvPr>
        </p:nvGraphicFramePr>
        <p:xfrm>
          <a:off x="0" y="1295400"/>
          <a:ext cx="4685111" cy="4424680"/>
        </p:xfrm>
        <a:graphic>
          <a:graphicData uri="http://schemas.openxmlformats.org/drawingml/2006/table">
            <a:tbl>
              <a:tblPr firstRow="1" bandRow="1">
                <a:tableStyleId>{5C22544A-7EE6-4342-B048-85BDC9FD1C3A}</a:tableStyleId>
              </a:tblPr>
              <a:tblGrid>
                <a:gridCol w="1262668">
                  <a:extLst>
                    <a:ext uri="{9D8B030D-6E8A-4147-A177-3AD203B41FA5}">
                      <a16:colId xmlns:a16="http://schemas.microsoft.com/office/drawing/2014/main" val="20000"/>
                    </a:ext>
                  </a:extLst>
                </a:gridCol>
                <a:gridCol w="3422443">
                  <a:extLst>
                    <a:ext uri="{9D8B030D-6E8A-4147-A177-3AD203B41FA5}">
                      <a16:colId xmlns:a16="http://schemas.microsoft.com/office/drawing/2014/main" val="20001"/>
                    </a:ext>
                  </a:extLst>
                </a:gridCol>
              </a:tblGrid>
              <a:tr h="370840">
                <a:tc>
                  <a:txBody>
                    <a:bodyPr/>
                    <a:lstStyle/>
                    <a:p>
                      <a:r>
                        <a:rPr lang="en-US" dirty="0"/>
                        <a:t>Speeds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11-12 mph</a:t>
                      </a:r>
                    </a:p>
                  </a:txBody>
                  <a:tcPr/>
                </a:tc>
                <a:tc>
                  <a:txBody>
                    <a:bodyPr/>
                    <a:lstStyle/>
                    <a:p>
                      <a:r>
                        <a:rPr lang="en-US" dirty="0"/>
                        <a:t>Average Bicycle</a:t>
                      </a:r>
                      <a:r>
                        <a:rPr lang="en-US" baseline="0" dirty="0"/>
                        <a:t> Rider’s Speed</a:t>
                      </a:r>
                      <a:endParaRPr lang="en-US" dirty="0"/>
                    </a:p>
                  </a:txBody>
                  <a:tcPr/>
                </a:tc>
                <a:extLst>
                  <a:ext uri="{0D108BD9-81ED-4DB2-BD59-A6C34878D82A}">
                    <a16:rowId xmlns:a16="http://schemas.microsoft.com/office/drawing/2014/main" val="10001"/>
                  </a:ext>
                </a:extLst>
              </a:tr>
              <a:tr h="370840">
                <a:tc>
                  <a:txBody>
                    <a:bodyPr/>
                    <a:lstStyle/>
                    <a:p>
                      <a:r>
                        <a:rPr lang="en-US" dirty="0"/>
                        <a:t>25+ mph</a:t>
                      </a:r>
                    </a:p>
                  </a:txBody>
                  <a:tcPr/>
                </a:tc>
                <a:tc>
                  <a:txBody>
                    <a:bodyPr/>
                    <a:lstStyle/>
                    <a:p>
                      <a:r>
                        <a:rPr lang="en-US" dirty="0"/>
                        <a:t>Max Bicycle</a:t>
                      </a:r>
                      <a:r>
                        <a:rPr lang="en-US" baseline="0" dirty="0"/>
                        <a:t> Rider’s Speed</a:t>
                      </a:r>
                      <a:endParaRPr lang="en-US" dirty="0"/>
                    </a:p>
                  </a:txBody>
                  <a:tcPr/>
                </a:tc>
                <a:extLst>
                  <a:ext uri="{0D108BD9-81ED-4DB2-BD59-A6C34878D82A}">
                    <a16:rowId xmlns:a16="http://schemas.microsoft.com/office/drawing/2014/main" val="10002"/>
                  </a:ext>
                </a:extLst>
              </a:tr>
              <a:tr h="370840">
                <a:tc>
                  <a:txBody>
                    <a:bodyPr/>
                    <a:lstStyle/>
                    <a:p>
                      <a:r>
                        <a:rPr lang="en-US" dirty="0"/>
                        <a:t>35 mph</a:t>
                      </a:r>
                    </a:p>
                  </a:txBody>
                  <a:tcPr/>
                </a:tc>
                <a:tc>
                  <a:txBody>
                    <a:bodyPr/>
                    <a:lstStyle/>
                    <a:p>
                      <a:r>
                        <a:rPr lang="en-US" baseline="0" dirty="0"/>
                        <a:t>Bicycle’s Physical Limit</a:t>
                      </a:r>
                      <a:endParaRPr lang="en-US" dirty="0"/>
                    </a:p>
                  </a:txBody>
                  <a:tcPr/>
                </a:tc>
                <a:extLst>
                  <a:ext uri="{0D108BD9-81ED-4DB2-BD59-A6C34878D82A}">
                    <a16:rowId xmlns:a16="http://schemas.microsoft.com/office/drawing/2014/main" val="10003"/>
                  </a:ext>
                </a:extLst>
              </a:tr>
              <a:tr h="370840">
                <a:tc>
                  <a:txBody>
                    <a:bodyPr/>
                    <a:lstStyle/>
                    <a:p>
                      <a:r>
                        <a:rPr lang="en-US" i="0" dirty="0"/>
                        <a:t>35-40</a:t>
                      </a:r>
                      <a:r>
                        <a:rPr lang="en-US" i="0" baseline="0" dirty="0"/>
                        <a:t> mph</a:t>
                      </a:r>
                      <a:endParaRPr lang="en-US" i="0" dirty="0"/>
                    </a:p>
                  </a:txBody>
                  <a:tcPr/>
                </a:tc>
                <a:tc>
                  <a:txBody>
                    <a:bodyPr/>
                    <a:lstStyle/>
                    <a:p>
                      <a:r>
                        <a:rPr lang="en-US" i="0" dirty="0"/>
                        <a:t>Motorized Scooter</a:t>
                      </a:r>
                      <a:r>
                        <a:rPr lang="en-US" i="0" baseline="0" dirty="0"/>
                        <a:t> Max Speed</a:t>
                      </a:r>
                      <a:endParaRPr lang="en-US" i="0" dirty="0"/>
                    </a:p>
                  </a:txBody>
                  <a:tcPr/>
                </a:tc>
                <a:extLst>
                  <a:ext uri="{0D108BD9-81ED-4DB2-BD59-A6C34878D82A}">
                    <a16:rowId xmlns:a16="http://schemas.microsoft.com/office/drawing/2014/main" val="10004"/>
                  </a:ext>
                </a:extLst>
              </a:tr>
              <a:tr h="370840">
                <a:tc>
                  <a:txBody>
                    <a:bodyPr/>
                    <a:lstStyle/>
                    <a:p>
                      <a:r>
                        <a:rPr lang="en-US" dirty="0"/>
                        <a:t>40 mph.</a:t>
                      </a:r>
                    </a:p>
                  </a:txBody>
                  <a:tcPr/>
                </a:tc>
                <a:tc>
                  <a:txBody>
                    <a:bodyPr/>
                    <a:lstStyle/>
                    <a:p>
                      <a:r>
                        <a:rPr lang="en-US" dirty="0"/>
                        <a:t>Est.Ave. </a:t>
                      </a:r>
                      <a:r>
                        <a:rPr lang="en-US" baseline="0" dirty="0"/>
                        <a:t>Driver Commute Speed</a:t>
                      </a:r>
                      <a:endParaRPr lang="en-US" dirty="0"/>
                    </a:p>
                  </a:txBody>
                  <a:tcPr/>
                </a:tc>
                <a:extLst>
                  <a:ext uri="{0D108BD9-81ED-4DB2-BD59-A6C34878D82A}">
                    <a16:rowId xmlns:a16="http://schemas.microsoft.com/office/drawing/2014/main" val="10005"/>
                  </a:ext>
                </a:extLst>
              </a:tr>
              <a:tr h="370840">
                <a:tc>
                  <a:txBody>
                    <a:bodyPr/>
                    <a:lstStyle/>
                    <a:p>
                      <a:endParaRPr lang="en-US" i="1" dirty="0"/>
                    </a:p>
                  </a:txBody>
                  <a:tcPr/>
                </a:tc>
                <a:tc>
                  <a:txBody>
                    <a:bodyPr/>
                    <a:lstStyle/>
                    <a:p>
                      <a:endParaRPr lang="en-US" i="1" dirty="0"/>
                    </a:p>
                  </a:txBody>
                  <a:tcPr/>
                </a:tc>
                <a:extLst>
                  <a:ext uri="{0D108BD9-81ED-4DB2-BD59-A6C34878D82A}">
                    <a16:rowId xmlns:a16="http://schemas.microsoft.com/office/drawing/2014/main" val="10006"/>
                  </a:ext>
                </a:extLst>
              </a:tr>
              <a:tr h="370840">
                <a:tc>
                  <a:txBody>
                    <a:bodyPr/>
                    <a:lstStyle/>
                    <a:p>
                      <a:r>
                        <a:rPr lang="en-US" b="1" dirty="0"/>
                        <a:t>20 mph</a:t>
                      </a:r>
                    </a:p>
                  </a:txBody>
                  <a:tcPr/>
                </a:tc>
                <a:tc>
                  <a:txBody>
                    <a:bodyPr/>
                    <a:lstStyle/>
                    <a:p>
                      <a:r>
                        <a:rPr lang="en-US" b="1" dirty="0"/>
                        <a:t>Target Max Speed</a:t>
                      </a:r>
                      <a:r>
                        <a:rPr lang="en-US" dirty="0"/>
                        <a:t> </a:t>
                      </a:r>
                    </a:p>
                    <a:p>
                      <a:r>
                        <a:rPr lang="en-US" dirty="0"/>
                        <a:t>(</a:t>
                      </a:r>
                      <a:r>
                        <a:rPr lang="en-US" dirty="0" err="1"/>
                        <a:t>ave.</a:t>
                      </a:r>
                      <a:r>
                        <a:rPr lang="en-US" baseline="0" dirty="0"/>
                        <a:t> rider’s  </a:t>
                      </a:r>
                      <a:r>
                        <a:rPr lang="en-US" dirty="0" err="1"/>
                        <a:t>zoomin</a:t>
                      </a:r>
                      <a:r>
                        <a:rPr lang="en-US" dirty="0"/>
                        <a:t>’ down</a:t>
                      </a:r>
                      <a:r>
                        <a:rPr lang="en-US" baseline="0" dirty="0"/>
                        <a:t> a hill speed)</a:t>
                      </a:r>
                    </a:p>
                  </a:txBody>
                  <a:tcPr/>
                </a:tc>
                <a:extLst>
                  <a:ext uri="{0D108BD9-81ED-4DB2-BD59-A6C34878D82A}">
                    <a16:rowId xmlns:a16="http://schemas.microsoft.com/office/drawing/2014/main" val="10007"/>
                  </a:ext>
                </a:extLst>
              </a:tr>
              <a:tr h="370840">
                <a:tc>
                  <a:txBody>
                    <a:bodyPr/>
                    <a:lstStyle/>
                    <a:p>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Max allowed by law on level ground and still considered a motorized bicycle</a:t>
                      </a:r>
                      <a:endParaRPr lang="en-US" i="1" dirty="0"/>
                    </a:p>
                  </a:txBody>
                  <a:tcPr/>
                </a:tc>
                <a:extLst>
                  <a:ext uri="{0D108BD9-81ED-4DB2-BD59-A6C34878D82A}">
                    <a16:rowId xmlns:a16="http://schemas.microsoft.com/office/drawing/2014/main" val="10008"/>
                  </a:ext>
                </a:extLst>
              </a:tr>
            </a:tbl>
          </a:graphicData>
        </a:graphic>
      </p:graphicFrame>
      <p:pic>
        <p:nvPicPr>
          <p:cNvPr id="12"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17261" r="-912" b="37293"/>
          <a:stretch/>
        </p:blipFill>
        <p:spPr bwMode="auto">
          <a:xfrm>
            <a:off x="5562600" y="1256763"/>
            <a:ext cx="2667000" cy="180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drs44\AppData\Local\Microsoft\Windows\Temporary Internet Files\Content.IE5\F7MS88FO\blue_network_background_web_by_soygcm-d3f393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0"/>
            <a:ext cx="9144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rot="21164864">
            <a:off x="1992842" y="403327"/>
            <a:ext cx="5457713" cy="4339650"/>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3800" b="1" spc="50" dirty="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DON’T </a:t>
            </a:r>
          </a:p>
          <a:p>
            <a:pPr algn="ctr"/>
            <a:r>
              <a:rPr lang="en-US" sz="13800" b="1" spc="50" dirty="0">
                <a:ln w="7620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PANIC!</a:t>
            </a:r>
          </a:p>
        </p:txBody>
      </p:sp>
      <p:sp>
        <p:nvSpPr>
          <p:cNvPr id="3" name="TextBox 2"/>
          <p:cNvSpPr txBox="1"/>
          <p:nvPr/>
        </p:nvSpPr>
        <p:spPr>
          <a:xfrm>
            <a:off x="0" y="4919008"/>
            <a:ext cx="9144000" cy="1938992"/>
          </a:xfrm>
          <a:prstGeom prst="rect">
            <a:avLst/>
          </a:prstGeom>
          <a:noFill/>
        </p:spPr>
        <p:txBody>
          <a:bodyPr wrap="square" rtlCol="0">
            <a:spAutoFit/>
          </a:bodyPr>
          <a:lstStyle/>
          <a:p>
            <a:pPr algn="ctr"/>
            <a:r>
              <a:rPr lang="en-US" sz="2400" b="1" dirty="0"/>
              <a:t>This presentation shows that a lot of really good work was done prior to the presentation. </a:t>
            </a:r>
            <a:r>
              <a:rPr lang="en-US" sz="2400" b="1" i="1" dirty="0"/>
              <a:t>You can do work to this level too! – or even better! </a:t>
            </a:r>
            <a:r>
              <a:rPr lang="en-US" sz="2400" b="1" dirty="0"/>
              <a:t>And hopefully a presentation like this shows you want you are capable of. Many times, someone just needs to show us what goes into a great project to help us realize what we should &amp; could be doing ourselves. </a:t>
            </a:r>
          </a:p>
        </p:txBody>
      </p:sp>
    </p:spTree>
    <p:extLst>
      <p:ext uri="{BB962C8B-B14F-4D97-AF65-F5344CB8AC3E}">
        <p14:creationId xmlns:p14="http://schemas.microsoft.com/office/powerpoint/2010/main" val="2322165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569187807"/>
              </p:ext>
            </p:extLst>
          </p:nvPr>
        </p:nvGraphicFramePr>
        <p:xfrm>
          <a:off x="4724400" y="3155435"/>
          <a:ext cx="4419600" cy="741680"/>
        </p:xfrm>
        <a:graphic>
          <a:graphicData uri="http://schemas.openxmlformats.org/drawingml/2006/table">
            <a:tbl>
              <a:tblPr firstRow="1" bandRow="1">
                <a:tableStyleId>{5C22544A-7EE6-4342-B048-85BDC9FD1C3A}</a:tableStyleId>
              </a:tblPr>
              <a:tblGrid>
                <a:gridCol w="1219199">
                  <a:extLst>
                    <a:ext uri="{9D8B030D-6E8A-4147-A177-3AD203B41FA5}">
                      <a16:colId xmlns:a16="http://schemas.microsoft.com/office/drawing/2014/main" val="20000"/>
                    </a:ext>
                  </a:extLst>
                </a:gridCol>
                <a:gridCol w="3200401">
                  <a:extLst>
                    <a:ext uri="{9D8B030D-6E8A-4147-A177-3AD203B41FA5}">
                      <a16:colId xmlns:a16="http://schemas.microsoft.com/office/drawing/2014/main" val="20001"/>
                    </a:ext>
                  </a:extLst>
                </a:gridCol>
              </a:tblGrid>
              <a:tr h="370840">
                <a:tc>
                  <a:txBody>
                    <a:bodyPr/>
                    <a:lstStyle/>
                    <a:p>
                      <a:r>
                        <a:rPr lang="en-US" dirty="0"/>
                        <a:t>Time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23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Average Driving Commute Time</a:t>
                      </a:r>
                    </a:p>
                  </a:txBody>
                  <a:tcPr/>
                </a:tc>
                <a:extLst>
                  <a:ext uri="{0D108BD9-81ED-4DB2-BD59-A6C34878D82A}">
                    <a16:rowId xmlns:a16="http://schemas.microsoft.com/office/drawing/2014/main" val="10001"/>
                  </a:ext>
                </a:extLst>
              </a:tr>
            </a:tbl>
          </a:graphicData>
        </a:graphic>
      </p:graphicFrame>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937995525"/>
              </p:ext>
            </p:extLst>
          </p:nvPr>
        </p:nvGraphicFramePr>
        <p:xfrm>
          <a:off x="0" y="1295400"/>
          <a:ext cx="4685111" cy="4424680"/>
        </p:xfrm>
        <a:graphic>
          <a:graphicData uri="http://schemas.openxmlformats.org/drawingml/2006/table">
            <a:tbl>
              <a:tblPr firstRow="1" bandRow="1">
                <a:tableStyleId>{5C22544A-7EE6-4342-B048-85BDC9FD1C3A}</a:tableStyleId>
              </a:tblPr>
              <a:tblGrid>
                <a:gridCol w="1262668">
                  <a:extLst>
                    <a:ext uri="{9D8B030D-6E8A-4147-A177-3AD203B41FA5}">
                      <a16:colId xmlns:a16="http://schemas.microsoft.com/office/drawing/2014/main" val="20000"/>
                    </a:ext>
                  </a:extLst>
                </a:gridCol>
                <a:gridCol w="3422443">
                  <a:extLst>
                    <a:ext uri="{9D8B030D-6E8A-4147-A177-3AD203B41FA5}">
                      <a16:colId xmlns:a16="http://schemas.microsoft.com/office/drawing/2014/main" val="20001"/>
                    </a:ext>
                  </a:extLst>
                </a:gridCol>
              </a:tblGrid>
              <a:tr h="370840">
                <a:tc>
                  <a:txBody>
                    <a:bodyPr/>
                    <a:lstStyle/>
                    <a:p>
                      <a:r>
                        <a:rPr lang="en-US" dirty="0"/>
                        <a:t>Speeds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11-12 mph</a:t>
                      </a:r>
                    </a:p>
                  </a:txBody>
                  <a:tcPr/>
                </a:tc>
                <a:tc>
                  <a:txBody>
                    <a:bodyPr/>
                    <a:lstStyle/>
                    <a:p>
                      <a:r>
                        <a:rPr lang="en-US" dirty="0"/>
                        <a:t>Average Bicycle</a:t>
                      </a:r>
                      <a:r>
                        <a:rPr lang="en-US" baseline="0" dirty="0"/>
                        <a:t> Rider’s Speed</a:t>
                      </a:r>
                      <a:endParaRPr lang="en-US" dirty="0"/>
                    </a:p>
                  </a:txBody>
                  <a:tcPr/>
                </a:tc>
                <a:extLst>
                  <a:ext uri="{0D108BD9-81ED-4DB2-BD59-A6C34878D82A}">
                    <a16:rowId xmlns:a16="http://schemas.microsoft.com/office/drawing/2014/main" val="10001"/>
                  </a:ext>
                </a:extLst>
              </a:tr>
              <a:tr h="370840">
                <a:tc>
                  <a:txBody>
                    <a:bodyPr/>
                    <a:lstStyle/>
                    <a:p>
                      <a:r>
                        <a:rPr lang="en-US" dirty="0"/>
                        <a:t>25+ mph</a:t>
                      </a:r>
                    </a:p>
                  </a:txBody>
                  <a:tcPr/>
                </a:tc>
                <a:tc>
                  <a:txBody>
                    <a:bodyPr/>
                    <a:lstStyle/>
                    <a:p>
                      <a:r>
                        <a:rPr lang="en-US" dirty="0"/>
                        <a:t>Max Bicycle</a:t>
                      </a:r>
                      <a:r>
                        <a:rPr lang="en-US" baseline="0" dirty="0"/>
                        <a:t> Rider’s Speed</a:t>
                      </a:r>
                      <a:endParaRPr lang="en-US" dirty="0"/>
                    </a:p>
                  </a:txBody>
                  <a:tcPr/>
                </a:tc>
                <a:extLst>
                  <a:ext uri="{0D108BD9-81ED-4DB2-BD59-A6C34878D82A}">
                    <a16:rowId xmlns:a16="http://schemas.microsoft.com/office/drawing/2014/main" val="10002"/>
                  </a:ext>
                </a:extLst>
              </a:tr>
              <a:tr h="370840">
                <a:tc>
                  <a:txBody>
                    <a:bodyPr/>
                    <a:lstStyle/>
                    <a:p>
                      <a:r>
                        <a:rPr lang="en-US" dirty="0"/>
                        <a:t>35 mph</a:t>
                      </a:r>
                    </a:p>
                  </a:txBody>
                  <a:tcPr/>
                </a:tc>
                <a:tc>
                  <a:txBody>
                    <a:bodyPr/>
                    <a:lstStyle/>
                    <a:p>
                      <a:r>
                        <a:rPr lang="en-US" baseline="0" dirty="0"/>
                        <a:t>Bicycle’s Physical Limit</a:t>
                      </a:r>
                      <a:endParaRPr lang="en-US" dirty="0"/>
                    </a:p>
                  </a:txBody>
                  <a:tcPr/>
                </a:tc>
                <a:extLst>
                  <a:ext uri="{0D108BD9-81ED-4DB2-BD59-A6C34878D82A}">
                    <a16:rowId xmlns:a16="http://schemas.microsoft.com/office/drawing/2014/main" val="10003"/>
                  </a:ext>
                </a:extLst>
              </a:tr>
              <a:tr h="370840">
                <a:tc>
                  <a:txBody>
                    <a:bodyPr/>
                    <a:lstStyle/>
                    <a:p>
                      <a:r>
                        <a:rPr lang="en-US" i="0" dirty="0"/>
                        <a:t>35-40</a:t>
                      </a:r>
                      <a:r>
                        <a:rPr lang="en-US" i="0" baseline="0" dirty="0"/>
                        <a:t> mph</a:t>
                      </a:r>
                      <a:endParaRPr lang="en-US" i="0" dirty="0"/>
                    </a:p>
                  </a:txBody>
                  <a:tcPr/>
                </a:tc>
                <a:tc>
                  <a:txBody>
                    <a:bodyPr/>
                    <a:lstStyle/>
                    <a:p>
                      <a:r>
                        <a:rPr lang="en-US" i="0" dirty="0"/>
                        <a:t>Motorized Scooter</a:t>
                      </a:r>
                      <a:r>
                        <a:rPr lang="en-US" i="0" baseline="0" dirty="0"/>
                        <a:t> Max Speed</a:t>
                      </a:r>
                      <a:endParaRPr lang="en-US" i="0" dirty="0"/>
                    </a:p>
                  </a:txBody>
                  <a:tcPr/>
                </a:tc>
                <a:extLst>
                  <a:ext uri="{0D108BD9-81ED-4DB2-BD59-A6C34878D82A}">
                    <a16:rowId xmlns:a16="http://schemas.microsoft.com/office/drawing/2014/main" val="10004"/>
                  </a:ext>
                </a:extLst>
              </a:tr>
              <a:tr h="370840">
                <a:tc>
                  <a:txBody>
                    <a:bodyPr/>
                    <a:lstStyle/>
                    <a:p>
                      <a:r>
                        <a:rPr lang="en-US" dirty="0"/>
                        <a:t>40 mph.</a:t>
                      </a:r>
                    </a:p>
                  </a:txBody>
                  <a:tcPr/>
                </a:tc>
                <a:tc>
                  <a:txBody>
                    <a:bodyPr/>
                    <a:lstStyle/>
                    <a:p>
                      <a:r>
                        <a:rPr lang="en-US" dirty="0"/>
                        <a:t>Est.Ave. </a:t>
                      </a:r>
                      <a:r>
                        <a:rPr lang="en-US" baseline="0" dirty="0"/>
                        <a:t>Driver Commute Speed</a:t>
                      </a:r>
                      <a:endParaRPr lang="en-US" dirty="0"/>
                    </a:p>
                  </a:txBody>
                  <a:tcPr/>
                </a:tc>
                <a:extLst>
                  <a:ext uri="{0D108BD9-81ED-4DB2-BD59-A6C34878D82A}">
                    <a16:rowId xmlns:a16="http://schemas.microsoft.com/office/drawing/2014/main" val="10005"/>
                  </a:ext>
                </a:extLst>
              </a:tr>
              <a:tr h="370840">
                <a:tc>
                  <a:txBody>
                    <a:bodyPr/>
                    <a:lstStyle/>
                    <a:p>
                      <a:endParaRPr lang="en-US" i="1" dirty="0"/>
                    </a:p>
                  </a:txBody>
                  <a:tcPr/>
                </a:tc>
                <a:tc>
                  <a:txBody>
                    <a:bodyPr/>
                    <a:lstStyle/>
                    <a:p>
                      <a:endParaRPr lang="en-US" i="1" dirty="0"/>
                    </a:p>
                  </a:txBody>
                  <a:tcPr/>
                </a:tc>
                <a:extLst>
                  <a:ext uri="{0D108BD9-81ED-4DB2-BD59-A6C34878D82A}">
                    <a16:rowId xmlns:a16="http://schemas.microsoft.com/office/drawing/2014/main" val="10006"/>
                  </a:ext>
                </a:extLst>
              </a:tr>
              <a:tr h="370840">
                <a:tc>
                  <a:txBody>
                    <a:bodyPr/>
                    <a:lstStyle/>
                    <a:p>
                      <a:r>
                        <a:rPr lang="en-US" b="1" dirty="0"/>
                        <a:t>20 mph</a:t>
                      </a:r>
                    </a:p>
                  </a:txBody>
                  <a:tcPr/>
                </a:tc>
                <a:tc>
                  <a:txBody>
                    <a:bodyPr/>
                    <a:lstStyle/>
                    <a:p>
                      <a:r>
                        <a:rPr lang="en-US" b="1" dirty="0"/>
                        <a:t>Target Max Speed</a:t>
                      </a:r>
                      <a:r>
                        <a:rPr lang="en-US" dirty="0"/>
                        <a:t> </a:t>
                      </a:r>
                    </a:p>
                    <a:p>
                      <a:r>
                        <a:rPr lang="en-US" dirty="0"/>
                        <a:t>(</a:t>
                      </a:r>
                      <a:r>
                        <a:rPr lang="en-US" dirty="0" err="1"/>
                        <a:t>ave.</a:t>
                      </a:r>
                      <a:r>
                        <a:rPr lang="en-US" baseline="0" dirty="0"/>
                        <a:t> rider’s  </a:t>
                      </a:r>
                      <a:r>
                        <a:rPr lang="en-US" dirty="0" err="1"/>
                        <a:t>zoomin</a:t>
                      </a:r>
                      <a:r>
                        <a:rPr lang="en-US" dirty="0"/>
                        <a:t>’ down</a:t>
                      </a:r>
                      <a:r>
                        <a:rPr lang="en-US" baseline="0" dirty="0"/>
                        <a:t> a hill speed)</a:t>
                      </a:r>
                    </a:p>
                  </a:txBody>
                  <a:tcPr/>
                </a:tc>
                <a:extLst>
                  <a:ext uri="{0D108BD9-81ED-4DB2-BD59-A6C34878D82A}">
                    <a16:rowId xmlns:a16="http://schemas.microsoft.com/office/drawing/2014/main" val="10007"/>
                  </a:ext>
                </a:extLst>
              </a:tr>
              <a:tr h="370840">
                <a:tc>
                  <a:txBody>
                    <a:bodyPr/>
                    <a:lstStyle/>
                    <a:p>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Max allowed by law on level ground and still considered a motorized bicycle</a:t>
                      </a:r>
                      <a:endParaRPr lang="en-US" i="1" dirty="0"/>
                    </a:p>
                  </a:txBody>
                  <a:tcPr/>
                </a:tc>
                <a:extLst>
                  <a:ext uri="{0D108BD9-81ED-4DB2-BD59-A6C34878D82A}">
                    <a16:rowId xmlns:a16="http://schemas.microsoft.com/office/drawing/2014/main" val="10008"/>
                  </a:ext>
                </a:extLst>
              </a:tr>
            </a:tbl>
          </a:graphicData>
        </a:graphic>
      </p:graphicFrame>
      <p:pic>
        <p:nvPicPr>
          <p:cNvPr id="12"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17261" r="-912" b="37293"/>
          <a:stretch/>
        </p:blipFill>
        <p:spPr bwMode="auto">
          <a:xfrm>
            <a:off x="5562600" y="1256763"/>
            <a:ext cx="2667000" cy="180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536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548908924"/>
              </p:ext>
            </p:extLst>
          </p:nvPr>
        </p:nvGraphicFramePr>
        <p:xfrm>
          <a:off x="4724400" y="3155435"/>
          <a:ext cx="4419600" cy="1381760"/>
        </p:xfrm>
        <a:graphic>
          <a:graphicData uri="http://schemas.openxmlformats.org/drawingml/2006/table">
            <a:tbl>
              <a:tblPr firstRow="1" bandRow="1">
                <a:tableStyleId>{5C22544A-7EE6-4342-B048-85BDC9FD1C3A}</a:tableStyleId>
              </a:tblPr>
              <a:tblGrid>
                <a:gridCol w="1219199">
                  <a:extLst>
                    <a:ext uri="{9D8B030D-6E8A-4147-A177-3AD203B41FA5}">
                      <a16:colId xmlns:a16="http://schemas.microsoft.com/office/drawing/2014/main" val="20000"/>
                    </a:ext>
                  </a:extLst>
                </a:gridCol>
                <a:gridCol w="3200401">
                  <a:extLst>
                    <a:ext uri="{9D8B030D-6E8A-4147-A177-3AD203B41FA5}">
                      <a16:colId xmlns:a16="http://schemas.microsoft.com/office/drawing/2014/main" val="20001"/>
                    </a:ext>
                  </a:extLst>
                </a:gridCol>
              </a:tblGrid>
              <a:tr h="370840">
                <a:tc>
                  <a:txBody>
                    <a:bodyPr/>
                    <a:lstStyle/>
                    <a:p>
                      <a:r>
                        <a:rPr lang="en-US" dirty="0"/>
                        <a:t>Time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23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Average Driving Commute Time</a:t>
                      </a:r>
                    </a:p>
                  </a:txBody>
                  <a:tcPr/>
                </a:tc>
                <a:extLst>
                  <a:ext uri="{0D108BD9-81ED-4DB2-BD59-A6C34878D82A}">
                    <a16:rowId xmlns:a16="http://schemas.microsoft.com/office/drawing/2014/main" val="10001"/>
                  </a:ext>
                </a:extLst>
              </a:tr>
              <a:tr h="370840">
                <a:tc>
                  <a:txBody>
                    <a:bodyPr/>
                    <a:lstStyle/>
                    <a:p>
                      <a:r>
                        <a:rPr lang="en-US" b="0" dirty="0"/>
                        <a:t>45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Average Commute Time</a:t>
                      </a:r>
                    </a:p>
                    <a:p>
                      <a:r>
                        <a:rPr lang="en-US" b="0" dirty="0"/>
                        <a:t>@ Target Max Speed </a:t>
                      </a: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1459270687"/>
              </p:ext>
            </p:extLst>
          </p:nvPr>
        </p:nvGraphicFramePr>
        <p:xfrm>
          <a:off x="0" y="1295400"/>
          <a:ext cx="4685111" cy="4424680"/>
        </p:xfrm>
        <a:graphic>
          <a:graphicData uri="http://schemas.openxmlformats.org/drawingml/2006/table">
            <a:tbl>
              <a:tblPr firstRow="1" bandRow="1">
                <a:tableStyleId>{5C22544A-7EE6-4342-B048-85BDC9FD1C3A}</a:tableStyleId>
              </a:tblPr>
              <a:tblGrid>
                <a:gridCol w="1262668">
                  <a:extLst>
                    <a:ext uri="{9D8B030D-6E8A-4147-A177-3AD203B41FA5}">
                      <a16:colId xmlns:a16="http://schemas.microsoft.com/office/drawing/2014/main" val="20000"/>
                    </a:ext>
                  </a:extLst>
                </a:gridCol>
                <a:gridCol w="3422443">
                  <a:extLst>
                    <a:ext uri="{9D8B030D-6E8A-4147-A177-3AD203B41FA5}">
                      <a16:colId xmlns:a16="http://schemas.microsoft.com/office/drawing/2014/main" val="20001"/>
                    </a:ext>
                  </a:extLst>
                </a:gridCol>
              </a:tblGrid>
              <a:tr h="370840">
                <a:tc>
                  <a:txBody>
                    <a:bodyPr/>
                    <a:lstStyle/>
                    <a:p>
                      <a:r>
                        <a:rPr lang="en-US" dirty="0"/>
                        <a:t>Speeds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11-12 mph</a:t>
                      </a:r>
                    </a:p>
                  </a:txBody>
                  <a:tcPr/>
                </a:tc>
                <a:tc>
                  <a:txBody>
                    <a:bodyPr/>
                    <a:lstStyle/>
                    <a:p>
                      <a:r>
                        <a:rPr lang="en-US" dirty="0"/>
                        <a:t>Average Bicycle</a:t>
                      </a:r>
                      <a:r>
                        <a:rPr lang="en-US" baseline="0" dirty="0"/>
                        <a:t> Rider’s Speed</a:t>
                      </a:r>
                      <a:endParaRPr lang="en-US" dirty="0"/>
                    </a:p>
                  </a:txBody>
                  <a:tcPr/>
                </a:tc>
                <a:extLst>
                  <a:ext uri="{0D108BD9-81ED-4DB2-BD59-A6C34878D82A}">
                    <a16:rowId xmlns:a16="http://schemas.microsoft.com/office/drawing/2014/main" val="10001"/>
                  </a:ext>
                </a:extLst>
              </a:tr>
              <a:tr h="370840">
                <a:tc>
                  <a:txBody>
                    <a:bodyPr/>
                    <a:lstStyle/>
                    <a:p>
                      <a:r>
                        <a:rPr lang="en-US" dirty="0"/>
                        <a:t>25+ mph</a:t>
                      </a:r>
                    </a:p>
                  </a:txBody>
                  <a:tcPr/>
                </a:tc>
                <a:tc>
                  <a:txBody>
                    <a:bodyPr/>
                    <a:lstStyle/>
                    <a:p>
                      <a:r>
                        <a:rPr lang="en-US" dirty="0"/>
                        <a:t>Max Bicycle</a:t>
                      </a:r>
                      <a:r>
                        <a:rPr lang="en-US" baseline="0" dirty="0"/>
                        <a:t> Rider’s Speed</a:t>
                      </a:r>
                      <a:endParaRPr lang="en-US" dirty="0"/>
                    </a:p>
                  </a:txBody>
                  <a:tcPr/>
                </a:tc>
                <a:extLst>
                  <a:ext uri="{0D108BD9-81ED-4DB2-BD59-A6C34878D82A}">
                    <a16:rowId xmlns:a16="http://schemas.microsoft.com/office/drawing/2014/main" val="10002"/>
                  </a:ext>
                </a:extLst>
              </a:tr>
              <a:tr h="370840">
                <a:tc>
                  <a:txBody>
                    <a:bodyPr/>
                    <a:lstStyle/>
                    <a:p>
                      <a:r>
                        <a:rPr lang="en-US" dirty="0"/>
                        <a:t>35 mph</a:t>
                      </a:r>
                    </a:p>
                  </a:txBody>
                  <a:tcPr/>
                </a:tc>
                <a:tc>
                  <a:txBody>
                    <a:bodyPr/>
                    <a:lstStyle/>
                    <a:p>
                      <a:r>
                        <a:rPr lang="en-US" baseline="0" dirty="0"/>
                        <a:t>Bicycle’s Physical Limit</a:t>
                      </a:r>
                      <a:endParaRPr lang="en-US" dirty="0"/>
                    </a:p>
                  </a:txBody>
                  <a:tcPr/>
                </a:tc>
                <a:extLst>
                  <a:ext uri="{0D108BD9-81ED-4DB2-BD59-A6C34878D82A}">
                    <a16:rowId xmlns:a16="http://schemas.microsoft.com/office/drawing/2014/main" val="10003"/>
                  </a:ext>
                </a:extLst>
              </a:tr>
              <a:tr h="370840">
                <a:tc>
                  <a:txBody>
                    <a:bodyPr/>
                    <a:lstStyle/>
                    <a:p>
                      <a:r>
                        <a:rPr lang="en-US" i="0" dirty="0"/>
                        <a:t>35-40</a:t>
                      </a:r>
                      <a:r>
                        <a:rPr lang="en-US" i="0" baseline="0" dirty="0"/>
                        <a:t> mph</a:t>
                      </a:r>
                      <a:endParaRPr lang="en-US" i="0" dirty="0"/>
                    </a:p>
                  </a:txBody>
                  <a:tcPr/>
                </a:tc>
                <a:tc>
                  <a:txBody>
                    <a:bodyPr/>
                    <a:lstStyle/>
                    <a:p>
                      <a:r>
                        <a:rPr lang="en-US" i="0" dirty="0"/>
                        <a:t>Motorized Scooter</a:t>
                      </a:r>
                      <a:r>
                        <a:rPr lang="en-US" i="0" baseline="0" dirty="0"/>
                        <a:t> Max Speed</a:t>
                      </a:r>
                      <a:endParaRPr lang="en-US" i="0" dirty="0"/>
                    </a:p>
                  </a:txBody>
                  <a:tcPr/>
                </a:tc>
                <a:extLst>
                  <a:ext uri="{0D108BD9-81ED-4DB2-BD59-A6C34878D82A}">
                    <a16:rowId xmlns:a16="http://schemas.microsoft.com/office/drawing/2014/main" val="10004"/>
                  </a:ext>
                </a:extLst>
              </a:tr>
              <a:tr h="370840">
                <a:tc>
                  <a:txBody>
                    <a:bodyPr/>
                    <a:lstStyle/>
                    <a:p>
                      <a:r>
                        <a:rPr lang="en-US" dirty="0"/>
                        <a:t>40 mph.</a:t>
                      </a:r>
                    </a:p>
                  </a:txBody>
                  <a:tcPr/>
                </a:tc>
                <a:tc>
                  <a:txBody>
                    <a:bodyPr/>
                    <a:lstStyle/>
                    <a:p>
                      <a:r>
                        <a:rPr lang="en-US" dirty="0"/>
                        <a:t>Est.Ave. </a:t>
                      </a:r>
                      <a:r>
                        <a:rPr lang="en-US" baseline="0" dirty="0"/>
                        <a:t>Driver Commute Speed</a:t>
                      </a:r>
                      <a:endParaRPr lang="en-US" dirty="0"/>
                    </a:p>
                  </a:txBody>
                  <a:tcPr/>
                </a:tc>
                <a:extLst>
                  <a:ext uri="{0D108BD9-81ED-4DB2-BD59-A6C34878D82A}">
                    <a16:rowId xmlns:a16="http://schemas.microsoft.com/office/drawing/2014/main" val="10005"/>
                  </a:ext>
                </a:extLst>
              </a:tr>
              <a:tr h="370840">
                <a:tc>
                  <a:txBody>
                    <a:bodyPr/>
                    <a:lstStyle/>
                    <a:p>
                      <a:endParaRPr lang="en-US" i="1" dirty="0"/>
                    </a:p>
                  </a:txBody>
                  <a:tcPr/>
                </a:tc>
                <a:tc>
                  <a:txBody>
                    <a:bodyPr/>
                    <a:lstStyle/>
                    <a:p>
                      <a:endParaRPr lang="en-US" i="1" dirty="0"/>
                    </a:p>
                  </a:txBody>
                  <a:tcPr/>
                </a:tc>
                <a:extLst>
                  <a:ext uri="{0D108BD9-81ED-4DB2-BD59-A6C34878D82A}">
                    <a16:rowId xmlns:a16="http://schemas.microsoft.com/office/drawing/2014/main" val="10006"/>
                  </a:ext>
                </a:extLst>
              </a:tr>
              <a:tr h="370840">
                <a:tc>
                  <a:txBody>
                    <a:bodyPr/>
                    <a:lstStyle/>
                    <a:p>
                      <a:r>
                        <a:rPr lang="en-US" b="1" dirty="0"/>
                        <a:t>20 mph</a:t>
                      </a:r>
                    </a:p>
                  </a:txBody>
                  <a:tcPr/>
                </a:tc>
                <a:tc>
                  <a:txBody>
                    <a:bodyPr/>
                    <a:lstStyle/>
                    <a:p>
                      <a:r>
                        <a:rPr lang="en-US" b="1" dirty="0"/>
                        <a:t>Target Max Speed</a:t>
                      </a:r>
                      <a:r>
                        <a:rPr lang="en-US" dirty="0"/>
                        <a:t> </a:t>
                      </a:r>
                    </a:p>
                    <a:p>
                      <a:r>
                        <a:rPr lang="en-US" dirty="0"/>
                        <a:t>(</a:t>
                      </a:r>
                      <a:r>
                        <a:rPr lang="en-US" dirty="0" err="1"/>
                        <a:t>ave.</a:t>
                      </a:r>
                      <a:r>
                        <a:rPr lang="en-US" baseline="0" dirty="0"/>
                        <a:t> rider’s  </a:t>
                      </a:r>
                      <a:r>
                        <a:rPr lang="en-US" dirty="0" err="1"/>
                        <a:t>zoomin</a:t>
                      </a:r>
                      <a:r>
                        <a:rPr lang="en-US" dirty="0"/>
                        <a:t>’ down</a:t>
                      </a:r>
                      <a:r>
                        <a:rPr lang="en-US" baseline="0" dirty="0"/>
                        <a:t> a hill speed)</a:t>
                      </a:r>
                    </a:p>
                  </a:txBody>
                  <a:tcPr/>
                </a:tc>
                <a:extLst>
                  <a:ext uri="{0D108BD9-81ED-4DB2-BD59-A6C34878D82A}">
                    <a16:rowId xmlns:a16="http://schemas.microsoft.com/office/drawing/2014/main" val="10007"/>
                  </a:ext>
                </a:extLst>
              </a:tr>
              <a:tr h="370840">
                <a:tc>
                  <a:txBody>
                    <a:bodyPr/>
                    <a:lstStyle/>
                    <a:p>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Max allowed by law on level ground and still considered a motorized bicycle</a:t>
                      </a:r>
                      <a:endParaRPr lang="en-US" i="1" dirty="0"/>
                    </a:p>
                  </a:txBody>
                  <a:tcPr/>
                </a:tc>
                <a:extLst>
                  <a:ext uri="{0D108BD9-81ED-4DB2-BD59-A6C34878D82A}">
                    <a16:rowId xmlns:a16="http://schemas.microsoft.com/office/drawing/2014/main" val="10008"/>
                  </a:ext>
                </a:extLst>
              </a:tr>
            </a:tbl>
          </a:graphicData>
        </a:graphic>
      </p:graphicFrame>
      <p:pic>
        <p:nvPicPr>
          <p:cNvPr id="12"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17261" r="-912" b="37293"/>
          <a:stretch/>
        </p:blipFill>
        <p:spPr bwMode="auto">
          <a:xfrm>
            <a:off x="5562600" y="1256763"/>
            <a:ext cx="2667000" cy="180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078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119714728"/>
              </p:ext>
            </p:extLst>
          </p:nvPr>
        </p:nvGraphicFramePr>
        <p:xfrm>
          <a:off x="4724400" y="3155435"/>
          <a:ext cx="4419600" cy="2260327"/>
        </p:xfrm>
        <a:graphic>
          <a:graphicData uri="http://schemas.openxmlformats.org/drawingml/2006/table">
            <a:tbl>
              <a:tblPr firstRow="1" bandRow="1">
                <a:tableStyleId>{5C22544A-7EE6-4342-B048-85BDC9FD1C3A}</a:tableStyleId>
              </a:tblPr>
              <a:tblGrid>
                <a:gridCol w="1219199">
                  <a:extLst>
                    <a:ext uri="{9D8B030D-6E8A-4147-A177-3AD203B41FA5}">
                      <a16:colId xmlns:a16="http://schemas.microsoft.com/office/drawing/2014/main" val="20000"/>
                    </a:ext>
                  </a:extLst>
                </a:gridCol>
                <a:gridCol w="3200401">
                  <a:extLst>
                    <a:ext uri="{9D8B030D-6E8A-4147-A177-3AD203B41FA5}">
                      <a16:colId xmlns:a16="http://schemas.microsoft.com/office/drawing/2014/main" val="20001"/>
                    </a:ext>
                  </a:extLst>
                </a:gridCol>
              </a:tblGrid>
              <a:tr h="370840">
                <a:tc>
                  <a:txBody>
                    <a:bodyPr/>
                    <a:lstStyle/>
                    <a:p>
                      <a:r>
                        <a:rPr lang="en-US" dirty="0"/>
                        <a:t>Time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23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Average Driving Commute Time</a:t>
                      </a:r>
                    </a:p>
                  </a:txBody>
                  <a:tcPr/>
                </a:tc>
                <a:extLst>
                  <a:ext uri="{0D108BD9-81ED-4DB2-BD59-A6C34878D82A}">
                    <a16:rowId xmlns:a16="http://schemas.microsoft.com/office/drawing/2014/main" val="10001"/>
                  </a:ext>
                </a:extLst>
              </a:tr>
              <a:tr h="370840">
                <a:tc>
                  <a:txBody>
                    <a:bodyPr/>
                    <a:lstStyle/>
                    <a:p>
                      <a:r>
                        <a:rPr lang="en-US" b="0" dirty="0"/>
                        <a:t>45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Average Commute Time</a:t>
                      </a:r>
                    </a:p>
                    <a:p>
                      <a:r>
                        <a:rPr lang="en-US" b="0" dirty="0"/>
                        <a:t>@ Target Max Speed </a:t>
                      </a:r>
                    </a:p>
                  </a:txBody>
                  <a:tcPr/>
                </a:tc>
                <a:extLst>
                  <a:ext uri="{0D108BD9-81ED-4DB2-BD59-A6C34878D82A}">
                    <a16:rowId xmlns:a16="http://schemas.microsoft.com/office/drawing/2014/main" val="10002"/>
                  </a:ext>
                </a:extLst>
              </a:tr>
              <a:tr h="238487">
                <a:tc>
                  <a:txBody>
                    <a:bodyPr/>
                    <a:lstStyle/>
                    <a:p>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 Americans have </a:t>
                      </a:r>
                      <a:r>
                        <a:rPr lang="en-US" baseline="0" dirty="0"/>
                        <a:t>less than a </a:t>
                      </a:r>
                      <a:r>
                        <a:rPr lang="en-US" dirty="0"/>
                        <a:t>10 min. commute</a:t>
                      </a:r>
                    </a:p>
                  </a:txBody>
                  <a:tcPr/>
                </a:tc>
                <a:extLst>
                  <a:ext uri="{0D108BD9-81ED-4DB2-BD59-A6C34878D82A}">
                    <a16:rowId xmlns:a16="http://schemas.microsoft.com/office/drawing/2014/main" val="10004"/>
                  </a:ext>
                </a:extLst>
              </a:tr>
            </a:tbl>
          </a:graphicData>
        </a:graphic>
      </p:graphicFrame>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3527907353"/>
              </p:ext>
            </p:extLst>
          </p:nvPr>
        </p:nvGraphicFramePr>
        <p:xfrm>
          <a:off x="0" y="1295400"/>
          <a:ext cx="4685111" cy="4424680"/>
        </p:xfrm>
        <a:graphic>
          <a:graphicData uri="http://schemas.openxmlformats.org/drawingml/2006/table">
            <a:tbl>
              <a:tblPr firstRow="1" bandRow="1">
                <a:tableStyleId>{5C22544A-7EE6-4342-B048-85BDC9FD1C3A}</a:tableStyleId>
              </a:tblPr>
              <a:tblGrid>
                <a:gridCol w="1262668">
                  <a:extLst>
                    <a:ext uri="{9D8B030D-6E8A-4147-A177-3AD203B41FA5}">
                      <a16:colId xmlns:a16="http://schemas.microsoft.com/office/drawing/2014/main" val="20000"/>
                    </a:ext>
                  </a:extLst>
                </a:gridCol>
                <a:gridCol w="3422443">
                  <a:extLst>
                    <a:ext uri="{9D8B030D-6E8A-4147-A177-3AD203B41FA5}">
                      <a16:colId xmlns:a16="http://schemas.microsoft.com/office/drawing/2014/main" val="20001"/>
                    </a:ext>
                  </a:extLst>
                </a:gridCol>
              </a:tblGrid>
              <a:tr h="370840">
                <a:tc>
                  <a:txBody>
                    <a:bodyPr/>
                    <a:lstStyle/>
                    <a:p>
                      <a:r>
                        <a:rPr lang="en-US" dirty="0"/>
                        <a:t>Speeds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11-12 mph</a:t>
                      </a:r>
                    </a:p>
                  </a:txBody>
                  <a:tcPr/>
                </a:tc>
                <a:tc>
                  <a:txBody>
                    <a:bodyPr/>
                    <a:lstStyle/>
                    <a:p>
                      <a:r>
                        <a:rPr lang="en-US" dirty="0"/>
                        <a:t>Average Bicycle</a:t>
                      </a:r>
                      <a:r>
                        <a:rPr lang="en-US" baseline="0" dirty="0"/>
                        <a:t> Rider’s Speed</a:t>
                      </a:r>
                      <a:endParaRPr lang="en-US" dirty="0"/>
                    </a:p>
                  </a:txBody>
                  <a:tcPr/>
                </a:tc>
                <a:extLst>
                  <a:ext uri="{0D108BD9-81ED-4DB2-BD59-A6C34878D82A}">
                    <a16:rowId xmlns:a16="http://schemas.microsoft.com/office/drawing/2014/main" val="10001"/>
                  </a:ext>
                </a:extLst>
              </a:tr>
              <a:tr h="370840">
                <a:tc>
                  <a:txBody>
                    <a:bodyPr/>
                    <a:lstStyle/>
                    <a:p>
                      <a:r>
                        <a:rPr lang="en-US" dirty="0"/>
                        <a:t>25+ mph</a:t>
                      </a:r>
                    </a:p>
                  </a:txBody>
                  <a:tcPr/>
                </a:tc>
                <a:tc>
                  <a:txBody>
                    <a:bodyPr/>
                    <a:lstStyle/>
                    <a:p>
                      <a:r>
                        <a:rPr lang="en-US" dirty="0"/>
                        <a:t>Max Bicycle</a:t>
                      </a:r>
                      <a:r>
                        <a:rPr lang="en-US" baseline="0" dirty="0"/>
                        <a:t> Rider’s Speed</a:t>
                      </a:r>
                      <a:endParaRPr lang="en-US" dirty="0"/>
                    </a:p>
                  </a:txBody>
                  <a:tcPr/>
                </a:tc>
                <a:extLst>
                  <a:ext uri="{0D108BD9-81ED-4DB2-BD59-A6C34878D82A}">
                    <a16:rowId xmlns:a16="http://schemas.microsoft.com/office/drawing/2014/main" val="10002"/>
                  </a:ext>
                </a:extLst>
              </a:tr>
              <a:tr h="370840">
                <a:tc>
                  <a:txBody>
                    <a:bodyPr/>
                    <a:lstStyle/>
                    <a:p>
                      <a:r>
                        <a:rPr lang="en-US" dirty="0"/>
                        <a:t>35 mph</a:t>
                      </a:r>
                    </a:p>
                  </a:txBody>
                  <a:tcPr/>
                </a:tc>
                <a:tc>
                  <a:txBody>
                    <a:bodyPr/>
                    <a:lstStyle/>
                    <a:p>
                      <a:r>
                        <a:rPr lang="en-US" baseline="0" dirty="0"/>
                        <a:t>Bicycle’s Physical Limit</a:t>
                      </a:r>
                      <a:endParaRPr lang="en-US" dirty="0"/>
                    </a:p>
                  </a:txBody>
                  <a:tcPr/>
                </a:tc>
                <a:extLst>
                  <a:ext uri="{0D108BD9-81ED-4DB2-BD59-A6C34878D82A}">
                    <a16:rowId xmlns:a16="http://schemas.microsoft.com/office/drawing/2014/main" val="10003"/>
                  </a:ext>
                </a:extLst>
              </a:tr>
              <a:tr h="370840">
                <a:tc>
                  <a:txBody>
                    <a:bodyPr/>
                    <a:lstStyle/>
                    <a:p>
                      <a:r>
                        <a:rPr lang="en-US" i="0" dirty="0"/>
                        <a:t>35-40</a:t>
                      </a:r>
                      <a:r>
                        <a:rPr lang="en-US" i="0" baseline="0" dirty="0"/>
                        <a:t> mph</a:t>
                      </a:r>
                      <a:endParaRPr lang="en-US" i="0" dirty="0"/>
                    </a:p>
                  </a:txBody>
                  <a:tcPr/>
                </a:tc>
                <a:tc>
                  <a:txBody>
                    <a:bodyPr/>
                    <a:lstStyle/>
                    <a:p>
                      <a:r>
                        <a:rPr lang="en-US" i="0" dirty="0"/>
                        <a:t>Motorized Scooter</a:t>
                      </a:r>
                      <a:r>
                        <a:rPr lang="en-US" i="0" baseline="0" dirty="0"/>
                        <a:t> Max Speed</a:t>
                      </a:r>
                      <a:endParaRPr lang="en-US" i="0" dirty="0"/>
                    </a:p>
                  </a:txBody>
                  <a:tcPr/>
                </a:tc>
                <a:extLst>
                  <a:ext uri="{0D108BD9-81ED-4DB2-BD59-A6C34878D82A}">
                    <a16:rowId xmlns:a16="http://schemas.microsoft.com/office/drawing/2014/main" val="10004"/>
                  </a:ext>
                </a:extLst>
              </a:tr>
              <a:tr h="370840">
                <a:tc>
                  <a:txBody>
                    <a:bodyPr/>
                    <a:lstStyle/>
                    <a:p>
                      <a:r>
                        <a:rPr lang="en-US" dirty="0"/>
                        <a:t>40 mph.</a:t>
                      </a:r>
                    </a:p>
                  </a:txBody>
                  <a:tcPr/>
                </a:tc>
                <a:tc>
                  <a:txBody>
                    <a:bodyPr/>
                    <a:lstStyle/>
                    <a:p>
                      <a:r>
                        <a:rPr lang="en-US" dirty="0"/>
                        <a:t>Est.Ave. </a:t>
                      </a:r>
                      <a:r>
                        <a:rPr lang="en-US" baseline="0" dirty="0"/>
                        <a:t>Driver Commute Speed</a:t>
                      </a:r>
                      <a:endParaRPr lang="en-US" dirty="0"/>
                    </a:p>
                  </a:txBody>
                  <a:tcPr/>
                </a:tc>
                <a:extLst>
                  <a:ext uri="{0D108BD9-81ED-4DB2-BD59-A6C34878D82A}">
                    <a16:rowId xmlns:a16="http://schemas.microsoft.com/office/drawing/2014/main" val="10005"/>
                  </a:ext>
                </a:extLst>
              </a:tr>
              <a:tr h="370840">
                <a:tc>
                  <a:txBody>
                    <a:bodyPr/>
                    <a:lstStyle/>
                    <a:p>
                      <a:endParaRPr lang="en-US" i="1" dirty="0"/>
                    </a:p>
                  </a:txBody>
                  <a:tcPr/>
                </a:tc>
                <a:tc>
                  <a:txBody>
                    <a:bodyPr/>
                    <a:lstStyle/>
                    <a:p>
                      <a:endParaRPr lang="en-US" i="1" dirty="0"/>
                    </a:p>
                  </a:txBody>
                  <a:tcPr/>
                </a:tc>
                <a:extLst>
                  <a:ext uri="{0D108BD9-81ED-4DB2-BD59-A6C34878D82A}">
                    <a16:rowId xmlns:a16="http://schemas.microsoft.com/office/drawing/2014/main" val="10006"/>
                  </a:ext>
                </a:extLst>
              </a:tr>
              <a:tr h="370840">
                <a:tc>
                  <a:txBody>
                    <a:bodyPr/>
                    <a:lstStyle/>
                    <a:p>
                      <a:r>
                        <a:rPr lang="en-US" b="1" dirty="0"/>
                        <a:t>20 mph</a:t>
                      </a:r>
                    </a:p>
                  </a:txBody>
                  <a:tcPr/>
                </a:tc>
                <a:tc>
                  <a:txBody>
                    <a:bodyPr/>
                    <a:lstStyle/>
                    <a:p>
                      <a:r>
                        <a:rPr lang="en-US" b="1" dirty="0"/>
                        <a:t>Target Max Speed</a:t>
                      </a:r>
                      <a:r>
                        <a:rPr lang="en-US" dirty="0"/>
                        <a:t> </a:t>
                      </a:r>
                    </a:p>
                    <a:p>
                      <a:r>
                        <a:rPr lang="en-US" dirty="0"/>
                        <a:t>(</a:t>
                      </a:r>
                      <a:r>
                        <a:rPr lang="en-US" dirty="0" err="1"/>
                        <a:t>ave.</a:t>
                      </a:r>
                      <a:r>
                        <a:rPr lang="en-US" baseline="0" dirty="0"/>
                        <a:t> rider’s  </a:t>
                      </a:r>
                      <a:r>
                        <a:rPr lang="en-US" dirty="0" err="1"/>
                        <a:t>zoomin</a:t>
                      </a:r>
                      <a:r>
                        <a:rPr lang="en-US" dirty="0"/>
                        <a:t>’ down</a:t>
                      </a:r>
                      <a:r>
                        <a:rPr lang="en-US" baseline="0" dirty="0"/>
                        <a:t> a hill speed)</a:t>
                      </a:r>
                    </a:p>
                  </a:txBody>
                  <a:tcPr/>
                </a:tc>
                <a:extLst>
                  <a:ext uri="{0D108BD9-81ED-4DB2-BD59-A6C34878D82A}">
                    <a16:rowId xmlns:a16="http://schemas.microsoft.com/office/drawing/2014/main" val="10007"/>
                  </a:ext>
                </a:extLst>
              </a:tr>
              <a:tr h="370840">
                <a:tc>
                  <a:txBody>
                    <a:bodyPr/>
                    <a:lstStyle/>
                    <a:p>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Max allowed by law on level ground and still considered a motorized bicycle</a:t>
                      </a:r>
                      <a:endParaRPr lang="en-US" i="1" dirty="0"/>
                    </a:p>
                  </a:txBody>
                  <a:tcPr/>
                </a:tc>
                <a:extLst>
                  <a:ext uri="{0D108BD9-81ED-4DB2-BD59-A6C34878D82A}">
                    <a16:rowId xmlns:a16="http://schemas.microsoft.com/office/drawing/2014/main" val="10008"/>
                  </a:ext>
                </a:extLst>
              </a:tr>
            </a:tbl>
          </a:graphicData>
        </a:graphic>
      </p:graphicFrame>
      <p:pic>
        <p:nvPicPr>
          <p:cNvPr id="12"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17261" r="-912" b="37293"/>
          <a:stretch/>
        </p:blipFill>
        <p:spPr bwMode="auto">
          <a:xfrm>
            <a:off x="5562600" y="1256763"/>
            <a:ext cx="2667000" cy="180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584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025050560"/>
              </p:ext>
            </p:extLst>
          </p:nvPr>
        </p:nvGraphicFramePr>
        <p:xfrm>
          <a:off x="4724400" y="3155435"/>
          <a:ext cx="4419600" cy="2900407"/>
        </p:xfrm>
        <a:graphic>
          <a:graphicData uri="http://schemas.openxmlformats.org/drawingml/2006/table">
            <a:tbl>
              <a:tblPr firstRow="1" bandRow="1">
                <a:tableStyleId>{5C22544A-7EE6-4342-B048-85BDC9FD1C3A}</a:tableStyleId>
              </a:tblPr>
              <a:tblGrid>
                <a:gridCol w="1219199">
                  <a:extLst>
                    <a:ext uri="{9D8B030D-6E8A-4147-A177-3AD203B41FA5}">
                      <a16:colId xmlns:a16="http://schemas.microsoft.com/office/drawing/2014/main" val="20000"/>
                    </a:ext>
                  </a:extLst>
                </a:gridCol>
                <a:gridCol w="3200401">
                  <a:extLst>
                    <a:ext uri="{9D8B030D-6E8A-4147-A177-3AD203B41FA5}">
                      <a16:colId xmlns:a16="http://schemas.microsoft.com/office/drawing/2014/main" val="20001"/>
                    </a:ext>
                  </a:extLst>
                </a:gridCol>
              </a:tblGrid>
              <a:tr h="370840">
                <a:tc>
                  <a:txBody>
                    <a:bodyPr/>
                    <a:lstStyle/>
                    <a:p>
                      <a:r>
                        <a:rPr lang="en-US" dirty="0"/>
                        <a:t>Time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23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Average Driving Commute Time</a:t>
                      </a:r>
                    </a:p>
                  </a:txBody>
                  <a:tcPr/>
                </a:tc>
                <a:extLst>
                  <a:ext uri="{0D108BD9-81ED-4DB2-BD59-A6C34878D82A}">
                    <a16:rowId xmlns:a16="http://schemas.microsoft.com/office/drawing/2014/main" val="10001"/>
                  </a:ext>
                </a:extLst>
              </a:tr>
              <a:tr h="370840">
                <a:tc>
                  <a:txBody>
                    <a:bodyPr/>
                    <a:lstStyle/>
                    <a:p>
                      <a:r>
                        <a:rPr lang="en-US" b="0" dirty="0"/>
                        <a:t>45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Average Commute Time</a:t>
                      </a:r>
                    </a:p>
                    <a:p>
                      <a:r>
                        <a:rPr lang="en-US" b="0" dirty="0"/>
                        <a:t>@ Target Max Speed </a:t>
                      </a:r>
                    </a:p>
                  </a:txBody>
                  <a:tcPr/>
                </a:tc>
                <a:extLst>
                  <a:ext uri="{0D108BD9-81ED-4DB2-BD59-A6C34878D82A}">
                    <a16:rowId xmlns:a16="http://schemas.microsoft.com/office/drawing/2014/main" val="10002"/>
                  </a:ext>
                </a:extLst>
              </a:tr>
              <a:tr h="238487">
                <a:tc>
                  <a:txBody>
                    <a:bodyPr/>
                    <a:lstStyle/>
                    <a:p>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 Americans have </a:t>
                      </a:r>
                      <a:r>
                        <a:rPr lang="en-US" baseline="0" dirty="0"/>
                        <a:t>less than a </a:t>
                      </a:r>
                      <a:r>
                        <a:rPr lang="en-US" dirty="0"/>
                        <a:t>10 min. commute</a:t>
                      </a:r>
                    </a:p>
                  </a:txBody>
                  <a:tcPr/>
                </a:tc>
                <a:extLst>
                  <a:ext uri="{0D108BD9-81ED-4DB2-BD59-A6C34878D82A}">
                    <a16:rowId xmlns:a16="http://schemas.microsoft.com/office/drawing/2014/main" val="10004"/>
                  </a:ext>
                </a:extLst>
              </a:tr>
              <a:tr h="370840">
                <a:tc>
                  <a:txBody>
                    <a:bodyPr/>
                    <a:lstStyle/>
                    <a:p>
                      <a:r>
                        <a:rPr lang="en-US" b="1" dirty="0"/>
                        <a:t>20 min</a:t>
                      </a:r>
                      <a:endParaRPr lang="en-US" dirty="0"/>
                    </a:p>
                  </a:txBody>
                  <a:tcPr/>
                </a:tc>
                <a:tc>
                  <a:txBody>
                    <a:bodyPr/>
                    <a:lstStyle/>
                    <a:p>
                      <a:r>
                        <a:rPr lang="en-US" baseline="0" dirty="0"/>
                        <a:t>15+% of Americans via the Synergy bike</a:t>
                      </a:r>
                    </a:p>
                  </a:txBody>
                  <a:tcPr/>
                </a:tc>
                <a:extLst>
                  <a:ext uri="{0D108BD9-81ED-4DB2-BD59-A6C34878D82A}">
                    <a16:rowId xmlns:a16="http://schemas.microsoft.com/office/drawing/2014/main" val="10005"/>
                  </a:ext>
                </a:extLst>
              </a:tr>
            </a:tbl>
          </a:graphicData>
        </a:graphic>
      </p:graphicFrame>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1367303025"/>
              </p:ext>
            </p:extLst>
          </p:nvPr>
        </p:nvGraphicFramePr>
        <p:xfrm>
          <a:off x="0" y="1295400"/>
          <a:ext cx="4685111" cy="4424680"/>
        </p:xfrm>
        <a:graphic>
          <a:graphicData uri="http://schemas.openxmlformats.org/drawingml/2006/table">
            <a:tbl>
              <a:tblPr firstRow="1" bandRow="1">
                <a:tableStyleId>{5C22544A-7EE6-4342-B048-85BDC9FD1C3A}</a:tableStyleId>
              </a:tblPr>
              <a:tblGrid>
                <a:gridCol w="1262668">
                  <a:extLst>
                    <a:ext uri="{9D8B030D-6E8A-4147-A177-3AD203B41FA5}">
                      <a16:colId xmlns:a16="http://schemas.microsoft.com/office/drawing/2014/main" val="20000"/>
                    </a:ext>
                  </a:extLst>
                </a:gridCol>
                <a:gridCol w="3422443">
                  <a:extLst>
                    <a:ext uri="{9D8B030D-6E8A-4147-A177-3AD203B41FA5}">
                      <a16:colId xmlns:a16="http://schemas.microsoft.com/office/drawing/2014/main" val="20001"/>
                    </a:ext>
                  </a:extLst>
                </a:gridCol>
              </a:tblGrid>
              <a:tr h="370840">
                <a:tc>
                  <a:txBody>
                    <a:bodyPr/>
                    <a:lstStyle/>
                    <a:p>
                      <a:r>
                        <a:rPr lang="en-US" dirty="0"/>
                        <a:t>Speeds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11-12 mph</a:t>
                      </a:r>
                    </a:p>
                  </a:txBody>
                  <a:tcPr/>
                </a:tc>
                <a:tc>
                  <a:txBody>
                    <a:bodyPr/>
                    <a:lstStyle/>
                    <a:p>
                      <a:r>
                        <a:rPr lang="en-US" dirty="0"/>
                        <a:t>Average Bicycle</a:t>
                      </a:r>
                      <a:r>
                        <a:rPr lang="en-US" baseline="0" dirty="0"/>
                        <a:t> Rider’s Speed</a:t>
                      </a:r>
                      <a:endParaRPr lang="en-US" dirty="0"/>
                    </a:p>
                  </a:txBody>
                  <a:tcPr/>
                </a:tc>
                <a:extLst>
                  <a:ext uri="{0D108BD9-81ED-4DB2-BD59-A6C34878D82A}">
                    <a16:rowId xmlns:a16="http://schemas.microsoft.com/office/drawing/2014/main" val="10001"/>
                  </a:ext>
                </a:extLst>
              </a:tr>
              <a:tr h="370840">
                <a:tc>
                  <a:txBody>
                    <a:bodyPr/>
                    <a:lstStyle/>
                    <a:p>
                      <a:r>
                        <a:rPr lang="en-US" dirty="0"/>
                        <a:t>25+ mph</a:t>
                      </a:r>
                    </a:p>
                  </a:txBody>
                  <a:tcPr/>
                </a:tc>
                <a:tc>
                  <a:txBody>
                    <a:bodyPr/>
                    <a:lstStyle/>
                    <a:p>
                      <a:r>
                        <a:rPr lang="en-US" dirty="0"/>
                        <a:t>Max Bicycle</a:t>
                      </a:r>
                      <a:r>
                        <a:rPr lang="en-US" baseline="0" dirty="0"/>
                        <a:t> Rider’s Speed</a:t>
                      </a:r>
                      <a:endParaRPr lang="en-US" dirty="0"/>
                    </a:p>
                  </a:txBody>
                  <a:tcPr/>
                </a:tc>
                <a:extLst>
                  <a:ext uri="{0D108BD9-81ED-4DB2-BD59-A6C34878D82A}">
                    <a16:rowId xmlns:a16="http://schemas.microsoft.com/office/drawing/2014/main" val="10002"/>
                  </a:ext>
                </a:extLst>
              </a:tr>
              <a:tr h="370840">
                <a:tc>
                  <a:txBody>
                    <a:bodyPr/>
                    <a:lstStyle/>
                    <a:p>
                      <a:r>
                        <a:rPr lang="en-US" dirty="0"/>
                        <a:t>35 mph</a:t>
                      </a:r>
                    </a:p>
                  </a:txBody>
                  <a:tcPr/>
                </a:tc>
                <a:tc>
                  <a:txBody>
                    <a:bodyPr/>
                    <a:lstStyle/>
                    <a:p>
                      <a:r>
                        <a:rPr lang="en-US" baseline="0" dirty="0"/>
                        <a:t>Bicycle’s Physical Limit</a:t>
                      </a:r>
                      <a:endParaRPr lang="en-US" dirty="0"/>
                    </a:p>
                  </a:txBody>
                  <a:tcPr/>
                </a:tc>
                <a:extLst>
                  <a:ext uri="{0D108BD9-81ED-4DB2-BD59-A6C34878D82A}">
                    <a16:rowId xmlns:a16="http://schemas.microsoft.com/office/drawing/2014/main" val="10003"/>
                  </a:ext>
                </a:extLst>
              </a:tr>
              <a:tr h="370840">
                <a:tc>
                  <a:txBody>
                    <a:bodyPr/>
                    <a:lstStyle/>
                    <a:p>
                      <a:r>
                        <a:rPr lang="en-US" i="0" dirty="0"/>
                        <a:t>35-40</a:t>
                      </a:r>
                      <a:r>
                        <a:rPr lang="en-US" i="0" baseline="0" dirty="0"/>
                        <a:t> mph</a:t>
                      </a:r>
                      <a:endParaRPr lang="en-US" i="0" dirty="0"/>
                    </a:p>
                  </a:txBody>
                  <a:tcPr/>
                </a:tc>
                <a:tc>
                  <a:txBody>
                    <a:bodyPr/>
                    <a:lstStyle/>
                    <a:p>
                      <a:r>
                        <a:rPr lang="en-US" i="0" dirty="0"/>
                        <a:t>Motorized Scooter</a:t>
                      </a:r>
                      <a:r>
                        <a:rPr lang="en-US" i="0" baseline="0" dirty="0"/>
                        <a:t> Max Speed</a:t>
                      </a:r>
                      <a:endParaRPr lang="en-US" i="0" dirty="0"/>
                    </a:p>
                  </a:txBody>
                  <a:tcPr/>
                </a:tc>
                <a:extLst>
                  <a:ext uri="{0D108BD9-81ED-4DB2-BD59-A6C34878D82A}">
                    <a16:rowId xmlns:a16="http://schemas.microsoft.com/office/drawing/2014/main" val="10004"/>
                  </a:ext>
                </a:extLst>
              </a:tr>
              <a:tr h="370840">
                <a:tc>
                  <a:txBody>
                    <a:bodyPr/>
                    <a:lstStyle/>
                    <a:p>
                      <a:r>
                        <a:rPr lang="en-US" dirty="0"/>
                        <a:t>40 mph.</a:t>
                      </a:r>
                    </a:p>
                  </a:txBody>
                  <a:tcPr/>
                </a:tc>
                <a:tc>
                  <a:txBody>
                    <a:bodyPr/>
                    <a:lstStyle/>
                    <a:p>
                      <a:r>
                        <a:rPr lang="en-US" dirty="0"/>
                        <a:t>Est.Ave. </a:t>
                      </a:r>
                      <a:r>
                        <a:rPr lang="en-US" baseline="0" dirty="0"/>
                        <a:t>Driver Commute Speed</a:t>
                      </a:r>
                      <a:endParaRPr lang="en-US" dirty="0"/>
                    </a:p>
                  </a:txBody>
                  <a:tcPr/>
                </a:tc>
                <a:extLst>
                  <a:ext uri="{0D108BD9-81ED-4DB2-BD59-A6C34878D82A}">
                    <a16:rowId xmlns:a16="http://schemas.microsoft.com/office/drawing/2014/main" val="10005"/>
                  </a:ext>
                </a:extLst>
              </a:tr>
              <a:tr h="370840">
                <a:tc>
                  <a:txBody>
                    <a:bodyPr/>
                    <a:lstStyle/>
                    <a:p>
                      <a:endParaRPr lang="en-US" i="1" dirty="0"/>
                    </a:p>
                  </a:txBody>
                  <a:tcPr/>
                </a:tc>
                <a:tc>
                  <a:txBody>
                    <a:bodyPr/>
                    <a:lstStyle/>
                    <a:p>
                      <a:endParaRPr lang="en-US" i="1" dirty="0"/>
                    </a:p>
                  </a:txBody>
                  <a:tcPr/>
                </a:tc>
                <a:extLst>
                  <a:ext uri="{0D108BD9-81ED-4DB2-BD59-A6C34878D82A}">
                    <a16:rowId xmlns:a16="http://schemas.microsoft.com/office/drawing/2014/main" val="10006"/>
                  </a:ext>
                </a:extLst>
              </a:tr>
              <a:tr h="370840">
                <a:tc>
                  <a:txBody>
                    <a:bodyPr/>
                    <a:lstStyle/>
                    <a:p>
                      <a:r>
                        <a:rPr lang="en-US" b="1" dirty="0"/>
                        <a:t>20 mph</a:t>
                      </a:r>
                    </a:p>
                  </a:txBody>
                  <a:tcPr/>
                </a:tc>
                <a:tc>
                  <a:txBody>
                    <a:bodyPr/>
                    <a:lstStyle/>
                    <a:p>
                      <a:r>
                        <a:rPr lang="en-US" b="1" dirty="0"/>
                        <a:t>Target Max Speed</a:t>
                      </a:r>
                      <a:r>
                        <a:rPr lang="en-US" dirty="0"/>
                        <a:t> </a:t>
                      </a:r>
                    </a:p>
                    <a:p>
                      <a:r>
                        <a:rPr lang="en-US" dirty="0"/>
                        <a:t>(</a:t>
                      </a:r>
                      <a:r>
                        <a:rPr lang="en-US" dirty="0" err="1"/>
                        <a:t>ave.</a:t>
                      </a:r>
                      <a:r>
                        <a:rPr lang="en-US" baseline="0" dirty="0"/>
                        <a:t> rider’s  </a:t>
                      </a:r>
                      <a:r>
                        <a:rPr lang="en-US" dirty="0" err="1"/>
                        <a:t>zoomin</a:t>
                      </a:r>
                      <a:r>
                        <a:rPr lang="en-US" dirty="0"/>
                        <a:t>’ down</a:t>
                      </a:r>
                      <a:r>
                        <a:rPr lang="en-US" baseline="0" dirty="0"/>
                        <a:t> a hill speed)</a:t>
                      </a:r>
                    </a:p>
                  </a:txBody>
                  <a:tcPr/>
                </a:tc>
                <a:extLst>
                  <a:ext uri="{0D108BD9-81ED-4DB2-BD59-A6C34878D82A}">
                    <a16:rowId xmlns:a16="http://schemas.microsoft.com/office/drawing/2014/main" val="10007"/>
                  </a:ext>
                </a:extLst>
              </a:tr>
              <a:tr h="370840">
                <a:tc>
                  <a:txBody>
                    <a:bodyPr/>
                    <a:lstStyle/>
                    <a:p>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Max allowed by law on level ground and still considered a motorized bicycle</a:t>
                      </a:r>
                      <a:endParaRPr lang="en-US" i="1" dirty="0"/>
                    </a:p>
                  </a:txBody>
                  <a:tcPr/>
                </a:tc>
                <a:extLst>
                  <a:ext uri="{0D108BD9-81ED-4DB2-BD59-A6C34878D82A}">
                    <a16:rowId xmlns:a16="http://schemas.microsoft.com/office/drawing/2014/main" val="10008"/>
                  </a:ext>
                </a:extLst>
              </a:tr>
            </a:tbl>
          </a:graphicData>
        </a:graphic>
      </p:graphicFrame>
      <p:pic>
        <p:nvPicPr>
          <p:cNvPr id="12"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17261" r="-912" b="37293"/>
          <a:stretch/>
        </p:blipFill>
        <p:spPr bwMode="auto">
          <a:xfrm>
            <a:off x="5562600" y="1256763"/>
            <a:ext cx="2667000" cy="180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130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091155260"/>
              </p:ext>
            </p:extLst>
          </p:nvPr>
        </p:nvGraphicFramePr>
        <p:xfrm>
          <a:off x="4724400" y="3155435"/>
          <a:ext cx="4419600" cy="2900407"/>
        </p:xfrm>
        <a:graphic>
          <a:graphicData uri="http://schemas.openxmlformats.org/drawingml/2006/table">
            <a:tbl>
              <a:tblPr firstRow="1" bandRow="1">
                <a:tableStyleId>{5C22544A-7EE6-4342-B048-85BDC9FD1C3A}</a:tableStyleId>
              </a:tblPr>
              <a:tblGrid>
                <a:gridCol w="1219199">
                  <a:extLst>
                    <a:ext uri="{9D8B030D-6E8A-4147-A177-3AD203B41FA5}">
                      <a16:colId xmlns:a16="http://schemas.microsoft.com/office/drawing/2014/main" val="20000"/>
                    </a:ext>
                  </a:extLst>
                </a:gridCol>
                <a:gridCol w="3200401">
                  <a:extLst>
                    <a:ext uri="{9D8B030D-6E8A-4147-A177-3AD203B41FA5}">
                      <a16:colId xmlns:a16="http://schemas.microsoft.com/office/drawing/2014/main" val="20001"/>
                    </a:ext>
                  </a:extLst>
                </a:gridCol>
              </a:tblGrid>
              <a:tr h="370840">
                <a:tc>
                  <a:txBody>
                    <a:bodyPr/>
                    <a:lstStyle/>
                    <a:p>
                      <a:r>
                        <a:rPr lang="en-US" dirty="0"/>
                        <a:t>Time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23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Average Driving Commute Time</a:t>
                      </a:r>
                    </a:p>
                  </a:txBody>
                  <a:tcPr/>
                </a:tc>
                <a:extLst>
                  <a:ext uri="{0D108BD9-81ED-4DB2-BD59-A6C34878D82A}">
                    <a16:rowId xmlns:a16="http://schemas.microsoft.com/office/drawing/2014/main" val="10001"/>
                  </a:ext>
                </a:extLst>
              </a:tr>
              <a:tr h="370840">
                <a:tc>
                  <a:txBody>
                    <a:bodyPr/>
                    <a:lstStyle/>
                    <a:p>
                      <a:r>
                        <a:rPr lang="en-US" b="0" dirty="0"/>
                        <a:t>45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Average Commute Time</a:t>
                      </a:r>
                    </a:p>
                    <a:p>
                      <a:r>
                        <a:rPr lang="en-US" b="0" dirty="0"/>
                        <a:t>@ Target Max Speed </a:t>
                      </a:r>
                    </a:p>
                  </a:txBody>
                  <a:tcPr/>
                </a:tc>
                <a:extLst>
                  <a:ext uri="{0D108BD9-81ED-4DB2-BD59-A6C34878D82A}">
                    <a16:rowId xmlns:a16="http://schemas.microsoft.com/office/drawing/2014/main" val="10002"/>
                  </a:ext>
                </a:extLst>
              </a:tr>
              <a:tr h="238487">
                <a:tc>
                  <a:txBody>
                    <a:bodyPr/>
                    <a:lstStyle/>
                    <a:p>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 Americans have </a:t>
                      </a:r>
                      <a:r>
                        <a:rPr lang="en-US" baseline="0" dirty="0"/>
                        <a:t>less than a </a:t>
                      </a:r>
                      <a:r>
                        <a:rPr lang="en-US" dirty="0"/>
                        <a:t>10 min. commute</a:t>
                      </a:r>
                    </a:p>
                  </a:txBody>
                  <a:tcPr/>
                </a:tc>
                <a:extLst>
                  <a:ext uri="{0D108BD9-81ED-4DB2-BD59-A6C34878D82A}">
                    <a16:rowId xmlns:a16="http://schemas.microsoft.com/office/drawing/2014/main" val="10004"/>
                  </a:ext>
                </a:extLst>
              </a:tr>
              <a:tr h="370840">
                <a:tc>
                  <a:txBody>
                    <a:bodyPr/>
                    <a:lstStyle/>
                    <a:p>
                      <a:r>
                        <a:rPr lang="en-US" b="1" dirty="0"/>
                        <a:t>20 min</a:t>
                      </a:r>
                      <a:endParaRPr lang="en-US" dirty="0"/>
                    </a:p>
                  </a:txBody>
                  <a:tcPr/>
                </a:tc>
                <a:tc>
                  <a:txBody>
                    <a:bodyPr/>
                    <a:lstStyle/>
                    <a:p>
                      <a:r>
                        <a:rPr lang="en-US" baseline="0" dirty="0"/>
                        <a:t>15+% of Americans via the Synergy bike</a:t>
                      </a:r>
                    </a:p>
                  </a:txBody>
                  <a:tcPr/>
                </a:tc>
                <a:extLst>
                  <a:ext uri="{0D108BD9-81ED-4DB2-BD59-A6C34878D82A}">
                    <a16:rowId xmlns:a16="http://schemas.microsoft.com/office/drawing/2014/main" val="10005"/>
                  </a:ext>
                </a:extLst>
              </a:tr>
            </a:tbl>
          </a:graphicData>
        </a:graphic>
      </p:graphicFrame>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1212236703"/>
              </p:ext>
            </p:extLst>
          </p:nvPr>
        </p:nvGraphicFramePr>
        <p:xfrm>
          <a:off x="0" y="1295400"/>
          <a:ext cx="4685111" cy="4424680"/>
        </p:xfrm>
        <a:graphic>
          <a:graphicData uri="http://schemas.openxmlformats.org/drawingml/2006/table">
            <a:tbl>
              <a:tblPr firstRow="1" bandRow="1">
                <a:tableStyleId>{5C22544A-7EE6-4342-B048-85BDC9FD1C3A}</a:tableStyleId>
              </a:tblPr>
              <a:tblGrid>
                <a:gridCol w="1262668">
                  <a:extLst>
                    <a:ext uri="{9D8B030D-6E8A-4147-A177-3AD203B41FA5}">
                      <a16:colId xmlns:a16="http://schemas.microsoft.com/office/drawing/2014/main" val="20000"/>
                    </a:ext>
                  </a:extLst>
                </a:gridCol>
                <a:gridCol w="3422443">
                  <a:extLst>
                    <a:ext uri="{9D8B030D-6E8A-4147-A177-3AD203B41FA5}">
                      <a16:colId xmlns:a16="http://schemas.microsoft.com/office/drawing/2014/main" val="20001"/>
                    </a:ext>
                  </a:extLst>
                </a:gridCol>
              </a:tblGrid>
              <a:tr h="370840">
                <a:tc>
                  <a:txBody>
                    <a:bodyPr/>
                    <a:lstStyle/>
                    <a:p>
                      <a:r>
                        <a:rPr lang="en-US" dirty="0"/>
                        <a:t>Speeds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11-12 mph</a:t>
                      </a:r>
                    </a:p>
                  </a:txBody>
                  <a:tcPr/>
                </a:tc>
                <a:tc>
                  <a:txBody>
                    <a:bodyPr/>
                    <a:lstStyle/>
                    <a:p>
                      <a:r>
                        <a:rPr lang="en-US" dirty="0"/>
                        <a:t>Average Bicycle</a:t>
                      </a:r>
                      <a:r>
                        <a:rPr lang="en-US" baseline="0" dirty="0"/>
                        <a:t> Rider’s Speed</a:t>
                      </a:r>
                      <a:endParaRPr lang="en-US" dirty="0"/>
                    </a:p>
                  </a:txBody>
                  <a:tcPr/>
                </a:tc>
                <a:extLst>
                  <a:ext uri="{0D108BD9-81ED-4DB2-BD59-A6C34878D82A}">
                    <a16:rowId xmlns:a16="http://schemas.microsoft.com/office/drawing/2014/main" val="10001"/>
                  </a:ext>
                </a:extLst>
              </a:tr>
              <a:tr h="370840">
                <a:tc>
                  <a:txBody>
                    <a:bodyPr/>
                    <a:lstStyle/>
                    <a:p>
                      <a:r>
                        <a:rPr lang="en-US" dirty="0"/>
                        <a:t>25+ mph</a:t>
                      </a:r>
                    </a:p>
                  </a:txBody>
                  <a:tcPr/>
                </a:tc>
                <a:tc>
                  <a:txBody>
                    <a:bodyPr/>
                    <a:lstStyle/>
                    <a:p>
                      <a:r>
                        <a:rPr lang="en-US" dirty="0"/>
                        <a:t>Max Bicycle</a:t>
                      </a:r>
                      <a:r>
                        <a:rPr lang="en-US" baseline="0" dirty="0"/>
                        <a:t> Rider’s Speed</a:t>
                      </a:r>
                      <a:endParaRPr lang="en-US" dirty="0"/>
                    </a:p>
                  </a:txBody>
                  <a:tcPr/>
                </a:tc>
                <a:extLst>
                  <a:ext uri="{0D108BD9-81ED-4DB2-BD59-A6C34878D82A}">
                    <a16:rowId xmlns:a16="http://schemas.microsoft.com/office/drawing/2014/main" val="10002"/>
                  </a:ext>
                </a:extLst>
              </a:tr>
              <a:tr h="370840">
                <a:tc>
                  <a:txBody>
                    <a:bodyPr/>
                    <a:lstStyle/>
                    <a:p>
                      <a:r>
                        <a:rPr lang="en-US" dirty="0"/>
                        <a:t>35 mph</a:t>
                      </a:r>
                    </a:p>
                  </a:txBody>
                  <a:tcPr/>
                </a:tc>
                <a:tc>
                  <a:txBody>
                    <a:bodyPr/>
                    <a:lstStyle/>
                    <a:p>
                      <a:r>
                        <a:rPr lang="en-US" baseline="0" dirty="0"/>
                        <a:t>Bicycle’s Physical Limit</a:t>
                      </a:r>
                      <a:endParaRPr lang="en-US" dirty="0"/>
                    </a:p>
                  </a:txBody>
                  <a:tcPr/>
                </a:tc>
                <a:extLst>
                  <a:ext uri="{0D108BD9-81ED-4DB2-BD59-A6C34878D82A}">
                    <a16:rowId xmlns:a16="http://schemas.microsoft.com/office/drawing/2014/main" val="10003"/>
                  </a:ext>
                </a:extLst>
              </a:tr>
              <a:tr h="370840">
                <a:tc>
                  <a:txBody>
                    <a:bodyPr/>
                    <a:lstStyle/>
                    <a:p>
                      <a:r>
                        <a:rPr lang="en-US" i="0" dirty="0"/>
                        <a:t>35-40</a:t>
                      </a:r>
                      <a:r>
                        <a:rPr lang="en-US" i="0" baseline="0" dirty="0"/>
                        <a:t> mph</a:t>
                      </a:r>
                      <a:endParaRPr lang="en-US" i="0" dirty="0"/>
                    </a:p>
                  </a:txBody>
                  <a:tcPr/>
                </a:tc>
                <a:tc>
                  <a:txBody>
                    <a:bodyPr/>
                    <a:lstStyle/>
                    <a:p>
                      <a:r>
                        <a:rPr lang="en-US" i="0" dirty="0"/>
                        <a:t>Motorized Scooter</a:t>
                      </a:r>
                      <a:r>
                        <a:rPr lang="en-US" i="0" baseline="0" dirty="0"/>
                        <a:t> Max Speed</a:t>
                      </a:r>
                      <a:endParaRPr lang="en-US" i="0" dirty="0"/>
                    </a:p>
                  </a:txBody>
                  <a:tcPr/>
                </a:tc>
                <a:extLst>
                  <a:ext uri="{0D108BD9-81ED-4DB2-BD59-A6C34878D82A}">
                    <a16:rowId xmlns:a16="http://schemas.microsoft.com/office/drawing/2014/main" val="10004"/>
                  </a:ext>
                </a:extLst>
              </a:tr>
              <a:tr h="370840">
                <a:tc>
                  <a:txBody>
                    <a:bodyPr/>
                    <a:lstStyle/>
                    <a:p>
                      <a:r>
                        <a:rPr lang="en-US" dirty="0"/>
                        <a:t>40 mph.</a:t>
                      </a:r>
                    </a:p>
                  </a:txBody>
                  <a:tcPr/>
                </a:tc>
                <a:tc>
                  <a:txBody>
                    <a:bodyPr/>
                    <a:lstStyle/>
                    <a:p>
                      <a:r>
                        <a:rPr lang="en-US" dirty="0"/>
                        <a:t>Est.Ave. </a:t>
                      </a:r>
                      <a:r>
                        <a:rPr lang="en-US" baseline="0" dirty="0"/>
                        <a:t>Driver Commute Speed</a:t>
                      </a:r>
                      <a:endParaRPr lang="en-US" dirty="0"/>
                    </a:p>
                  </a:txBody>
                  <a:tcPr/>
                </a:tc>
                <a:extLst>
                  <a:ext uri="{0D108BD9-81ED-4DB2-BD59-A6C34878D82A}">
                    <a16:rowId xmlns:a16="http://schemas.microsoft.com/office/drawing/2014/main" val="10005"/>
                  </a:ext>
                </a:extLst>
              </a:tr>
              <a:tr h="370840">
                <a:tc>
                  <a:txBody>
                    <a:bodyPr/>
                    <a:lstStyle/>
                    <a:p>
                      <a:endParaRPr lang="en-US" i="1" dirty="0"/>
                    </a:p>
                  </a:txBody>
                  <a:tcPr/>
                </a:tc>
                <a:tc>
                  <a:txBody>
                    <a:bodyPr/>
                    <a:lstStyle/>
                    <a:p>
                      <a:endParaRPr lang="en-US" i="1" dirty="0"/>
                    </a:p>
                  </a:txBody>
                  <a:tcPr/>
                </a:tc>
                <a:extLst>
                  <a:ext uri="{0D108BD9-81ED-4DB2-BD59-A6C34878D82A}">
                    <a16:rowId xmlns:a16="http://schemas.microsoft.com/office/drawing/2014/main" val="10006"/>
                  </a:ext>
                </a:extLst>
              </a:tr>
              <a:tr h="370840">
                <a:tc>
                  <a:txBody>
                    <a:bodyPr/>
                    <a:lstStyle/>
                    <a:p>
                      <a:r>
                        <a:rPr lang="en-US" b="1" dirty="0"/>
                        <a:t>20 mph</a:t>
                      </a:r>
                    </a:p>
                  </a:txBody>
                  <a:tcPr/>
                </a:tc>
                <a:tc>
                  <a:txBody>
                    <a:bodyPr/>
                    <a:lstStyle/>
                    <a:p>
                      <a:r>
                        <a:rPr lang="en-US" b="1" dirty="0"/>
                        <a:t>Target Max Speed</a:t>
                      </a:r>
                      <a:r>
                        <a:rPr lang="en-US" dirty="0"/>
                        <a:t> </a:t>
                      </a:r>
                    </a:p>
                    <a:p>
                      <a:r>
                        <a:rPr lang="en-US" dirty="0"/>
                        <a:t>(</a:t>
                      </a:r>
                      <a:r>
                        <a:rPr lang="en-US" dirty="0" err="1"/>
                        <a:t>ave.</a:t>
                      </a:r>
                      <a:r>
                        <a:rPr lang="en-US" baseline="0" dirty="0"/>
                        <a:t> rider’s  </a:t>
                      </a:r>
                      <a:r>
                        <a:rPr lang="en-US" dirty="0" err="1"/>
                        <a:t>zoomin</a:t>
                      </a:r>
                      <a:r>
                        <a:rPr lang="en-US" dirty="0"/>
                        <a:t>’ down</a:t>
                      </a:r>
                      <a:r>
                        <a:rPr lang="en-US" baseline="0" dirty="0"/>
                        <a:t> a hill speed)</a:t>
                      </a:r>
                    </a:p>
                  </a:txBody>
                  <a:tcPr/>
                </a:tc>
                <a:extLst>
                  <a:ext uri="{0D108BD9-81ED-4DB2-BD59-A6C34878D82A}">
                    <a16:rowId xmlns:a16="http://schemas.microsoft.com/office/drawing/2014/main" val="10007"/>
                  </a:ext>
                </a:extLst>
              </a:tr>
              <a:tr h="370840">
                <a:tc>
                  <a:txBody>
                    <a:bodyPr/>
                    <a:lstStyle/>
                    <a:p>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Max allowed by law on level ground and still considered a motorized bicycle</a:t>
                      </a:r>
                      <a:endParaRPr lang="en-US" i="1" dirty="0"/>
                    </a:p>
                  </a:txBody>
                  <a:tcPr/>
                </a:tc>
                <a:extLst>
                  <a:ext uri="{0D108BD9-81ED-4DB2-BD59-A6C34878D82A}">
                    <a16:rowId xmlns:a16="http://schemas.microsoft.com/office/drawing/2014/main" val="10008"/>
                  </a:ext>
                </a:extLst>
              </a:tr>
            </a:tbl>
          </a:graphicData>
        </a:graphic>
      </p:graphicFrame>
      <p:pic>
        <p:nvPicPr>
          <p:cNvPr id="12"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17261" r="-912" b="37293"/>
          <a:stretch/>
        </p:blipFill>
        <p:spPr bwMode="auto">
          <a:xfrm>
            <a:off x="5562600" y="1256763"/>
            <a:ext cx="2667000" cy="18007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852947269"/>
              </p:ext>
            </p:extLst>
          </p:nvPr>
        </p:nvGraphicFramePr>
        <p:xfrm>
          <a:off x="0" y="6116320"/>
          <a:ext cx="4687910" cy="370840"/>
        </p:xfrm>
        <a:graphic>
          <a:graphicData uri="http://schemas.openxmlformats.org/drawingml/2006/table">
            <a:tbl>
              <a:tblPr firstRow="1" bandRow="1">
                <a:tableStyleId>{5C22544A-7EE6-4342-B048-85BDC9FD1C3A}</a:tableStyleId>
              </a:tblPr>
              <a:tblGrid>
                <a:gridCol w="1293215">
                  <a:extLst>
                    <a:ext uri="{9D8B030D-6E8A-4147-A177-3AD203B41FA5}">
                      <a16:colId xmlns:a16="http://schemas.microsoft.com/office/drawing/2014/main" val="20000"/>
                    </a:ext>
                  </a:extLst>
                </a:gridCol>
                <a:gridCol w="3394695">
                  <a:extLst>
                    <a:ext uri="{9D8B030D-6E8A-4147-A177-3AD203B41FA5}">
                      <a16:colId xmlns:a16="http://schemas.microsoft.com/office/drawing/2014/main" val="20001"/>
                    </a:ext>
                  </a:extLst>
                </a:gridCol>
              </a:tblGrid>
              <a:tr h="370840">
                <a:tc>
                  <a:txBody>
                    <a:bodyPr/>
                    <a:lstStyle/>
                    <a:p>
                      <a:r>
                        <a:rPr lang="en-US" dirty="0"/>
                        <a:t>Slope</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97150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845209463"/>
              </p:ext>
            </p:extLst>
          </p:nvPr>
        </p:nvGraphicFramePr>
        <p:xfrm>
          <a:off x="4724400" y="3155435"/>
          <a:ext cx="4419600" cy="2900407"/>
        </p:xfrm>
        <a:graphic>
          <a:graphicData uri="http://schemas.openxmlformats.org/drawingml/2006/table">
            <a:tbl>
              <a:tblPr firstRow="1" bandRow="1">
                <a:tableStyleId>{5C22544A-7EE6-4342-B048-85BDC9FD1C3A}</a:tableStyleId>
              </a:tblPr>
              <a:tblGrid>
                <a:gridCol w="1219199">
                  <a:extLst>
                    <a:ext uri="{9D8B030D-6E8A-4147-A177-3AD203B41FA5}">
                      <a16:colId xmlns:a16="http://schemas.microsoft.com/office/drawing/2014/main" val="20000"/>
                    </a:ext>
                  </a:extLst>
                </a:gridCol>
                <a:gridCol w="3200401">
                  <a:extLst>
                    <a:ext uri="{9D8B030D-6E8A-4147-A177-3AD203B41FA5}">
                      <a16:colId xmlns:a16="http://schemas.microsoft.com/office/drawing/2014/main" val="20001"/>
                    </a:ext>
                  </a:extLst>
                </a:gridCol>
              </a:tblGrid>
              <a:tr h="370840">
                <a:tc>
                  <a:txBody>
                    <a:bodyPr/>
                    <a:lstStyle/>
                    <a:p>
                      <a:r>
                        <a:rPr lang="en-US" dirty="0"/>
                        <a:t>Time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23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Average Driving Commute Time</a:t>
                      </a:r>
                    </a:p>
                  </a:txBody>
                  <a:tcPr/>
                </a:tc>
                <a:extLst>
                  <a:ext uri="{0D108BD9-81ED-4DB2-BD59-A6C34878D82A}">
                    <a16:rowId xmlns:a16="http://schemas.microsoft.com/office/drawing/2014/main" val="10001"/>
                  </a:ext>
                </a:extLst>
              </a:tr>
              <a:tr h="370840">
                <a:tc>
                  <a:txBody>
                    <a:bodyPr/>
                    <a:lstStyle/>
                    <a:p>
                      <a:r>
                        <a:rPr lang="en-US" b="0" dirty="0"/>
                        <a:t>45 min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Average Commute Time</a:t>
                      </a:r>
                    </a:p>
                    <a:p>
                      <a:r>
                        <a:rPr lang="en-US" b="0" dirty="0"/>
                        <a:t>@ Target Max Speed </a:t>
                      </a:r>
                    </a:p>
                  </a:txBody>
                  <a:tcPr/>
                </a:tc>
                <a:extLst>
                  <a:ext uri="{0D108BD9-81ED-4DB2-BD59-A6C34878D82A}">
                    <a16:rowId xmlns:a16="http://schemas.microsoft.com/office/drawing/2014/main" val="10002"/>
                  </a:ext>
                </a:extLst>
              </a:tr>
              <a:tr h="238487">
                <a:tc>
                  <a:txBody>
                    <a:bodyPr/>
                    <a:lstStyle/>
                    <a:p>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 Americans have </a:t>
                      </a:r>
                      <a:r>
                        <a:rPr lang="en-US" baseline="0" dirty="0"/>
                        <a:t>less than a </a:t>
                      </a:r>
                      <a:r>
                        <a:rPr lang="en-US" dirty="0"/>
                        <a:t>10 min. commute</a:t>
                      </a:r>
                    </a:p>
                  </a:txBody>
                  <a:tcPr/>
                </a:tc>
                <a:extLst>
                  <a:ext uri="{0D108BD9-81ED-4DB2-BD59-A6C34878D82A}">
                    <a16:rowId xmlns:a16="http://schemas.microsoft.com/office/drawing/2014/main" val="10004"/>
                  </a:ext>
                </a:extLst>
              </a:tr>
              <a:tr h="370840">
                <a:tc>
                  <a:txBody>
                    <a:bodyPr/>
                    <a:lstStyle/>
                    <a:p>
                      <a:r>
                        <a:rPr lang="en-US" b="1" dirty="0"/>
                        <a:t>20 min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15+% of Americans via the Synergy bike</a:t>
                      </a:r>
                    </a:p>
                  </a:txBody>
                  <a:tcPr/>
                </a:tc>
                <a:extLst>
                  <a:ext uri="{0D108BD9-81ED-4DB2-BD59-A6C34878D82A}">
                    <a16:rowId xmlns:a16="http://schemas.microsoft.com/office/drawing/2014/main" val="10005"/>
                  </a:ext>
                </a:extLst>
              </a:tr>
            </a:tbl>
          </a:graphicData>
        </a:graphic>
      </p:graphicFrame>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Requirement target values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2869105581"/>
              </p:ext>
            </p:extLst>
          </p:nvPr>
        </p:nvGraphicFramePr>
        <p:xfrm>
          <a:off x="0" y="1295400"/>
          <a:ext cx="4685111" cy="4424680"/>
        </p:xfrm>
        <a:graphic>
          <a:graphicData uri="http://schemas.openxmlformats.org/drawingml/2006/table">
            <a:tbl>
              <a:tblPr firstRow="1" bandRow="1">
                <a:tableStyleId>{5C22544A-7EE6-4342-B048-85BDC9FD1C3A}</a:tableStyleId>
              </a:tblPr>
              <a:tblGrid>
                <a:gridCol w="1262668">
                  <a:extLst>
                    <a:ext uri="{9D8B030D-6E8A-4147-A177-3AD203B41FA5}">
                      <a16:colId xmlns:a16="http://schemas.microsoft.com/office/drawing/2014/main" val="20000"/>
                    </a:ext>
                  </a:extLst>
                </a:gridCol>
                <a:gridCol w="3422443">
                  <a:extLst>
                    <a:ext uri="{9D8B030D-6E8A-4147-A177-3AD203B41FA5}">
                      <a16:colId xmlns:a16="http://schemas.microsoft.com/office/drawing/2014/main" val="20001"/>
                    </a:ext>
                  </a:extLst>
                </a:gridCol>
              </a:tblGrid>
              <a:tr h="370840">
                <a:tc>
                  <a:txBody>
                    <a:bodyPr/>
                    <a:lstStyle/>
                    <a:p>
                      <a:r>
                        <a:rPr lang="en-US" dirty="0"/>
                        <a:t>Speeds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11-12 mph</a:t>
                      </a:r>
                    </a:p>
                  </a:txBody>
                  <a:tcPr/>
                </a:tc>
                <a:tc>
                  <a:txBody>
                    <a:bodyPr/>
                    <a:lstStyle/>
                    <a:p>
                      <a:r>
                        <a:rPr lang="en-US" dirty="0"/>
                        <a:t>Average Bicycle</a:t>
                      </a:r>
                      <a:r>
                        <a:rPr lang="en-US" baseline="0" dirty="0"/>
                        <a:t> Rider’s Speed</a:t>
                      </a:r>
                      <a:endParaRPr lang="en-US" dirty="0"/>
                    </a:p>
                  </a:txBody>
                  <a:tcPr/>
                </a:tc>
                <a:extLst>
                  <a:ext uri="{0D108BD9-81ED-4DB2-BD59-A6C34878D82A}">
                    <a16:rowId xmlns:a16="http://schemas.microsoft.com/office/drawing/2014/main" val="10001"/>
                  </a:ext>
                </a:extLst>
              </a:tr>
              <a:tr h="370840">
                <a:tc>
                  <a:txBody>
                    <a:bodyPr/>
                    <a:lstStyle/>
                    <a:p>
                      <a:r>
                        <a:rPr lang="en-US" dirty="0"/>
                        <a:t>25+ mph</a:t>
                      </a:r>
                    </a:p>
                  </a:txBody>
                  <a:tcPr/>
                </a:tc>
                <a:tc>
                  <a:txBody>
                    <a:bodyPr/>
                    <a:lstStyle/>
                    <a:p>
                      <a:r>
                        <a:rPr lang="en-US" dirty="0"/>
                        <a:t>Max Bicycle</a:t>
                      </a:r>
                      <a:r>
                        <a:rPr lang="en-US" baseline="0" dirty="0"/>
                        <a:t> Rider’s Speed</a:t>
                      </a:r>
                      <a:endParaRPr lang="en-US" dirty="0"/>
                    </a:p>
                  </a:txBody>
                  <a:tcPr/>
                </a:tc>
                <a:extLst>
                  <a:ext uri="{0D108BD9-81ED-4DB2-BD59-A6C34878D82A}">
                    <a16:rowId xmlns:a16="http://schemas.microsoft.com/office/drawing/2014/main" val="10002"/>
                  </a:ext>
                </a:extLst>
              </a:tr>
              <a:tr h="370840">
                <a:tc>
                  <a:txBody>
                    <a:bodyPr/>
                    <a:lstStyle/>
                    <a:p>
                      <a:r>
                        <a:rPr lang="en-US" dirty="0"/>
                        <a:t>35 mph</a:t>
                      </a:r>
                    </a:p>
                  </a:txBody>
                  <a:tcPr/>
                </a:tc>
                <a:tc>
                  <a:txBody>
                    <a:bodyPr/>
                    <a:lstStyle/>
                    <a:p>
                      <a:r>
                        <a:rPr lang="en-US" baseline="0" dirty="0"/>
                        <a:t>Bicycle’s Physical Limit</a:t>
                      </a:r>
                      <a:endParaRPr lang="en-US" dirty="0"/>
                    </a:p>
                  </a:txBody>
                  <a:tcPr/>
                </a:tc>
                <a:extLst>
                  <a:ext uri="{0D108BD9-81ED-4DB2-BD59-A6C34878D82A}">
                    <a16:rowId xmlns:a16="http://schemas.microsoft.com/office/drawing/2014/main" val="10003"/>
                  </a:ext>
                </a:extLst>
              </a:tr>
              <a:tr h="370840">
                <a:tc>
                  <a:txBody>
                    <a:bodyPr/>
                    <a:lstStyle/>
                    <a:p>
                      <a:r>
                        <a:rPr lang="en-US" i="0" dirty="0"/>
                        <a:t>35-40</a:t>
                      </a:r>
                      <a:r>
                        <a:rPr lang="en-US" i="0" baseline="0" dirty="0"/>
                        <a:t> mph</a:t>
                      </a:r>
                      <a:endParaRPr lang="en-US" i="0" dirty="0"/>
                    </a:p>
                  </a:txBody>
                  <a:tcPr/>
                </a:tc>
                <a:tc>
                  <a:txBody>
                    <a:bodyPr/>
                    <a:lstStyle/>
                    <a:p>
                      <a:r>
                        <a:rPr lang="en-US" i="0" dirty="0"/>
                        <a:t>Motorized Scooter</a:t>
                      </a:r>
                      <a:r>
                        <a:rPr lang="en-US" i="0" baseline="0" dirty="0"/>
                        <a:t> Max Speed</a:t>
                      </a:r>
                      <a:endParaRPr lang="en-US" i="0" dirty="0"/>
                    </a:p>
                  </a:txBody>
                  <a:tcPr/>
                </a:tc>
                <a:extLst>
                  <a:ext uri="{0D108BD9-81ED-4DB2-BD59-A6C34878D82A}">
                    <a16:rowId xmlns:a16="http://schemas.microsoft.com/office/drawing/2014/main" val="10004"/>
                  </a:ext>
                </a:extLst>
              </a:tr>
              <a:tr h="370840">
                <a:tc>
                  <a:txBody>
                    <a:bodyPr/>
                    <a:lstStyle/>
                    <a:p>
                      <a:r>
                        <a:rPr lang="en-US" dirty="0"/>
                        <a:t>40 mph.</a:t>
                      </a:r>
                    </a:p>
                  </a:txBody>
                  <a:tcPr/>
                </a:tc>
                <a:tc>
                  <a:txBody>
                    <a:bodyPr/>
                    <a:lstStyle/>
                    <a:p>
                      <a:r>
                        <a:rPr lang="en-US" dirty="0"/>
                        <a:t>Est.Ave. </a:t>
                      </a:r>
                      <a:r>
                        <a:rPr lang="en-US" baseline="0" dirty="0"/>
                        <a:t>Driver Commute Speed</a:t>
                      </a:r>
                      <a:endParaRPr lang="en-US" dirty="0"/>
                    </a:p>
                  </a:txBody>
                  <a:tcPr/>
                </a:tc>
                <a:extLst>
                  <a:ext uri="{0D108BD9-81ED-4DB2-BD59-A6C34878D82A}">
                    <a16:rowId xmlns:a16="http://schemas.microsoft.com/office/drawing/2014/main" val="10005"/>
                  </a:ext>
                </a:extLst>
              </a:tr>
              <a:tr h="370840">
                <a:tc>
                  <a:txBody>
                    <a:bodyPr/>
                    <a:lstStyle/>
                    <a:p>
                      <a:endParaRPr lang="en-US" i="1" dirty="0"/>
                    </a:p>
                  </a:txBody>
                  <a:tcPr/>
                </a:tc>
                <a:tc>
                  <a:txBody>
                    <a:bodyPr/>
                    <a:lstStyle/>
                    <a:p>
                      <a:endParaRPr lang="en-US" i="1" dirty="0"/>
                    </a:p>
                  </a:txBody>
                  <a:tcPr/>
                </a:tc>
                <a:extLst>
                  <a:ext uri="{0D108BD9-81ED-4DB2-BD59-A6C34878D82A}">
                    <a16:rowId xmlns:a16="http://schemas.microsoft.com/office/drawing/2014/main" val="10006"/>
                  </a:ext>
                </a:extLst>
              </a:tr>
              <a:tr h="370840">
                <a:tc>
                  <a:txBody>
                    <a:bodyPr/>
                    <a:lstStyle/>
                    <a:p>
                      <a:r>
                        <a:rPr lang="en-US" b="1" dirty="0"/>
                        <a:t>20 mph</a:t>
                      </a:r>
                    </a:p>
                  </a:txBody>
                  <a:tcPr/>
                </a:tc>
                <a:tc>
                  <a:txBody>
                    <a:bodyPr/>
                    <a:lstStyle/>
                    <a:p>
                      <a:r>
                        <a:rPr lang="en-US" b="1" dirty="0"/>
                        <a:t>Target Max Speed</a:t>
                      </a:r>
                      <a:r>
                        <a:rPr lang="en-US" dirty="0"/>
                        <a:t> </a:t>
                      </a:r>
                    </a:p>
                    <a:p>
                      <a:r>
                        <a:rPr lang="en-US" dirty="0"/>
                        <a:t>(</a:t>
                      </a:r>
                      <a:r>
                        <a:rPr lang="en-US" dirty="0" err="1"/>
                        <a:t>ave.</a:t>
                      </a:r>
                      <a:r>
                        <a:rPr lang="en-US" baseline="0" dirty="0"/>
                        <a:t> rider’s  </a:t>
                      </a:r>
                      <a:r>
                        <a:rPr lang="en-US" dirty="0" err="1"/>
                        <a:t>zoomin</a:t>
                      </a:r>
                      <a:r>
                        <a:rPr lang="en-US" dirty="0"/>
                        <a:t>’ down</a:t>
                      </a:r>
                      <a:r>
                        <a:rPr lang="en-US" baseline="0" dirty="0"/>
                        <a:t> a hill speed)</a:t>
                      </a:r>
                    </a:p>
                  </a:txBody>
                  <a:tcPr/>
                </a:tc>
                <a:extLst>
                  <a:ext uri="{0D108BD9-81ED-4DB2-BD59-A6C34878D82A}">
                    <a16:rowId xmlns:a16="http://schemas.microsoft.com/office/drawing/2014/main" val="10007"/>
                  </a:ext>
                </a:extLst>
              </a:tr>
              <a:tr h="370840">
                <a:tc>
                  <a:txBody>
                    <a:bodyPr/>
                    <a:lstStyle/>
                    <a:p>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Max allowed by law on level ground and still considered a motorized bicycle</a:t>
                      </a:r>
                      <a:endParaRPr lang="en-US" i="1" dirty="0"/>
                    </a:p>
                  </a:txBody>
                  <a:tcPr/>
                </a:tc>
                <a:extLst>
                  <a:ext uri="{0D108BD9-81ED-4DB2-BD59-A6C34878D82A}">
                    <a16:rowId xmlns:a16="http://schemas.microsoft.com/office/drawing/2014/main" val="10008"/>
                  </a:ext>
                </a:extLst>
              </a:tr>
            </a:tbl>
          </a:graphicData>
        </a:graphic>
      </p:graphicFrame>
      <p:pic>
        <p:nvPicPr>
          <p:cNvPr id="12" name="Picture 27" descr="C:\Users\drs44\AppData\Local\Microsoft\Windows\Temporary Internet Files\Content.IE5\DDRY2A8B\MP900425518[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17261" r="-912" b="37293"/>
          <a:stretch/>
        </p:blipFill>
        <p:spPr bwMode="auto">
          <a:xfrm>
            <a:off x="5562600" y="1256763"/>
            <a:ext cx="2667000" cy="18007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219298359"/>
              </p:ext>
            </p:extLst>
          </p:nvPr>
        </p:nvGraphicFramePr>
        <p:xfrm>
          <a:off x="0" y="6116320"/>
          <a:ext cx="4687910" cy="741680"/>
        </p:xfrm>
        <a:graphic>
          <a:graphicData uri="http://schemas.openxmlformats.org/drawingml/2006/table">
            <a:tbl>
              <a:tblPr firstRow="1" bandRow="1">
                <a:tableStyleId>{5C22544A-7EE6-4342-B048-85BDC9FD1C3A}</a:tableStyleId>
              </a:tblPr>
              <a:tblGrid>
                <a:gridCol w="1293215">
                  <a:extLst>
                    <a:ext uri="{9D8B030D-6E8A-4147-A177-3AD203B41FA5}">
                      <a16:colId xmlns:a16="http://schemas.microsoft.com/office/drawing/2014/main" val="20000"/>
                    </a:ext>
                  </a:extLst>
                </a:gridCol>
                <a:gridCol w="3394695">
                  <a:extLst>
                    <a:ext uri="{9D8B030D-6E8A-4147-A177-3AD203B41FA5}">
                      <a16:colId xmlns:a16="http://schemas.microsoft.com/office/drawing/2014/main" val="20001"/>
                    </a:ext>
                  </a:extLst>
                </a:gridCol>
              </a:tblGrid>
              <a:tr h="370840">
                <a:tc>
                  <a:txBody>
                    <a:bodyPr/>
                    <a:lstStyle/>
                    <a:p>
                      <a:r>
                        <a:rPr lang="en-US" dirty="0"/>
                        <a:t>Slope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Max grade to</a:t>
                      </a:r>
                      <a:r>
                        <a:rPr lang="en-US" baseline="0" dirty="0"/>
                        <a:t> design to</a:t>
                      </a:r>
                      <a:endParaRPr lang="en-US" dirty="0"/>
                    </a:p>
                  </a:txBody>
                  <a:tcPr/>
                </a:tc>
                <a:extLst>
                  <a:ext uri="{0D108BD9-81ED-4DB2-BD59-A6C34878D82A}">
                    <a16:rowId xmlns:a16="http://schemas.microsoft.com/office/drawing/2014/main" val="10001"/>
                  </a:ext>
                </a:extLst>
              </a:tr>
            </a:tbl>
          </a:graphicData>
        </a:graphic>
      </p:graphicFrame>
      <p:sp>
        <p:nvSpPr>
          <p:cNvPr id="3" name="Rectangle 2"/>
          <p:cNvSpPr/>
          <p:nvPr/>
        </p:nvSpPr>
        <p:spPr>
          <a:xfrm>
            <a:off x="4729766" y="6211669"/>
            <a:ext cx="4414234" cy="646331"/>
          </a:xfrm>
          <a:prstGeom prst="rect">
            <a:avLst/>
          </a:prstGeom>
        </p:spPr>
        <p:txBody>
          <a:bodyPr wrap="square">
            <a:spAutoFit/>
          </a:bodyPr>
          <a:lstStyle/>
          <a:p>
            <a:r>
              <a:rPr lang="en-US" i="1" dirty="0"/>
              <a:t>Based on US Dept. of Transportation data, 2011 and Teamsters Travel Guide 2012</a:t>
            </a:r>
          </a:p>
        </p:txBody>
      </p:sp>
      <p:sp>
        <p:nvSpPr>
          <p:cNvPr id="4" name="TextBox 3"/>
          <p:cNvSpPr txBox="1"/>
          <p:nvPr/>
        </p:nvSpPr>
        <p:spPr>
          <a:xfrm>
            <a:off x="-2971800" y="1224677"/>
            <a:ext cx="2971800" cy="2585323"/>
          </a:xfrm>
          <a:prstGeom prst="rect">
            <a:avLst/>
          </a:prstGeom>
          <a:noFill/>
        </p:spPr>
        <p:txBody>
          <a:bodyPr wrap="square" rtlCol="0">
            <a:spAutoFit/>
          </a:bodyPr>
          <a:lstStyle/>
          <a:p>
            <a:pPr algn="r"/>
            <a:r>
              <a:rPr lang="en-US" dirty="0"/>
              <a:t>Obviously, a lot of legwork goes into establishing these requirements but showing some of the background behind your requirements and project scope helps your audience understand and trust the value of the work that you will present later</a:t>
            </a:r>
          </a:p>
        </p:txBody>
      </p:sp>
    </p:spTree>
    <p:extLst>
      <p:ext uri="{BB962C8B-B14F-4D97-AF65-F5344CB8AC3E}">
        <p14:creationId xmlns:p14="http://schemas.microsoft.com/office/powerpoint/2010/main" val="33363923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0"/>
            <a:ext cx="8153400" cy="923330"/>
          </a:xfrm>
          <a:prstGeom prst="rect">
            <a:avLst/>
          </a:prstGeom>
          <a:noFill/>
        </p:spPr>
        <p:txBody>
          <a:bodyPr wrap="square" rtlCol="0">
            <a:spAutoFit/>
          </a:bodyPr>
          <a:lstStyle/>
          <a:p>
            <a:r>
              <a:rPr lang="en-US" sz="5400" dirty="0">
                <a:latin typeface="Harlow Solid Italic" panose="04030604020F02020D02" pitchFamily="82" charset="0"/>
              </a:rPr>
              <a:t>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9496" y="7391400"/>
            <a:ext cx="3383106" cy="369332"/>
          </a:xfrm>
          <a:prstGeom prst="rect">
            <a:avLst/>
          </a:prstGeom>
          <a:noFill/>
        </p:spPr>
        <p:txBody>
          <a:bodyPr wrap="none" rtlCol="0">
            <a:spAutoFit/>
          </a:bodyPr>
          <a:lstStyle/>
          <a:p>
            <a:r>
              <a:rPr lang="en-US" dirty="0"/>
              <a:t>Assuming Minimum Requirement </a:t>
            </a:r>
          </a:p>
        </p:txBody>
      </p:sp>
      <p:pic>
        <p:nvPicPr>
          <p:cNvPr id="9" name="Picture 19" descr="C:\Users\drs44\AppData\Local\Microsoft\Windows\Temporary Internet Files\Content.IE5\F7MS88FO\MP90038605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1466" y="1752600"/>
            <a:ext cx="3970134" cy="28358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7" descr="C:\Users\drs44\AppData\Local\Microsoft\Windows\Temporary Internet Files\Content.IE5\DDRY2A8B\MP900425518[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 t="17261" r="-912" b="37293"/>
          <a:stretch/>
        </p:blipFill>
        <p:spPr bwMode="auto">
          <a:xfrm flipH="1">
            <a:off x="3886200" y="4267200"/>
            <a:ext cx="3657600" cy="24696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drs44\AppData\Local\Microsoft\Windows\Temporary Internet Files\Content.IE5\V945IJTE\MC900439805[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9489157">
            <a:off x="6534654" y="3856241"/>
            <a:ext cx="2604943" cy="201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477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19" descr="C:\Users\drs44\AppData\Local\Microsoft\Windows\Temporary Internet Files\Content.IE5\F7MS88FO\MP90038605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1466" y="1752600"/>
            <a:ext cx="3970134" cy="28358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43000" y="0"/>
            <a:ext cx="8153400" cy="923330"/>
          </a:xfrm>
          <a:prstGeom prst="rect">
            <a:avLst/>
          </a:prstGeom>
          <a:noFill/>
        </p:spPr>
        <p:txBody>
          <a:bodyPr wrap="square" rtlCol="0">
            <a:spAutoFit/>
          </a:bodyPr>
          <a:lstStyle/>
          <a:p>
            <a:r>
              <a:rPr lang="en-US" sz="5400" dirty="0">
                <a:latin typeface="Harlow Solid Italic" panose="04030604020F02020D02" pitchFamily="82" charset="0"/>
              </a:rPr>
              <a:t>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472" y="1143000"/>
            <a:ext cx="7885877" cy="6124754"/>
          </a:xfrm>
          <a:prstGeom prst="rect">
            <a:avLst/>
          </a:prstGeom>
          <a:noFill/>
        </p:spPr>
        <p:txBody>
          <a:bodyPr wrap="none" rtlCol="0">
            <a:spAutoFit/>
          </a:bodyPr>
          <a:lstStyle/>
          <a:p>
            <a:pPr marL="342900" indent="-342900">
              <a:buFont typeface="Arial" panose="020B0604020202020204" pitchFamily="34" charset="0"/>
              <a:buChar char="•"/>
            </a:pPr>
            <a:r>
              <a:rPr lang="en-US" sz="2800" b="1" dirty="0"/>
              <a:t>Transport </a:t>
            </a:r>
            <a:r>
              <a:rPr lang="en-US" sz="2400" b="1" dirty="0"/>
              <a:t>(top speed, max incline, weather, range/time)</a:t>
            </a:r>
          </a:p>
          <a:p>
            <a:pPr marL="342900" indent="-342900">
              <a:buFont typeface="Arial" panose="020B0604020202020204" pitchFamily="34" charset="0"/>
              <a:buChar char="•"/>
            </a:pPr>
            <a:r>
              <a:rPr lang="en-US" sz="2800" b="1" dirty="0"/>
              <a:t>Fixed Cost</a:t>
            </a:r>
          </a:p>
          <a:p>
            <a:pPr marL="342900" indent="-342900">
              <a:buFont typeface="Arial" panose="020B0604020202020204" pitchFamily="34" charset="0"/>
              <a:buChar char="•"/>
            </a:pPr>
            <a:r>
              <a:rPr lang="en-US" sz="2800" b="1" dirty="0"/>
              <a:t>Operation Cost</a:t>
            </a:r>
          </a:p>
          <a:p>
            <a:pPr marL="342900" indent="-342900">
              <a:buFont typeface="Arial" panose="020B0604020202020204" pitchFamily="34" charset="0"/>
              <a:buChar char="•"/>
            </a:pPr>
            <a:r>
              <a:rPr lang="en-US" sz="2800" b="1" dirty="0"/>
              <a:t>Maintenance </a:t>
            </a:r>
            <a:r>
              <a:rPr lang="en-US" sz="2400" b="1" dirty="0"/>
              <a:t>(time, freq., cost)</a:t>
            </a:r>
            <a:endParaRPr lang="en-US" sz="2800" b="1" dirty="0"/>
          </a:p>
          <a:p>
            <a:pPr marL="342900" indent="-342900">
              <a:buFont typeface="Arial" panose="020B0604020202020204" pitchFamily="34" charset="0"/>
              <a:buChar char="•"/>
            </a:pPr>
            <a:r>
              <a:rPr lang="en-US" sz="2800" b="1" dirty="0"/>
              <a:t>Reliability </a:t>
            </a:r>
          </a:p>
          <a:p>
            <a:pPr marL="342900" indent="-342900">
              <a:buFont typeface="Arial" panose="020B0604020202020204" pitchFamily="34" charset="0"/>
              <a:buChar char="•"/>
            </a:pPr>
            <a:r>
              <a:rPr lang="en-US" sz="2800" b="1" dirty="0"/>
              <a:t>Safety</a:t>
            </a:r>
          </a:p>
          <a:p>
            <a:pPr marL="342900" indent="-342900">
              <a:buFont typeface="Arial" panose="020B0604020202020204" pitchFamily="34" charset="0"/>
              <a:buChar char="•"/>
            </a:pPr>
            <a:r>
              <a:rPr lang="en-US" sz="2800" b="1" dirty="0"/>
              <a:t>Parking </a:t>
            </a:r>
          </a:p>
          <a:p>
            <a:pPr marL="342900" indent="-342900">
              <a:buFont typeface="Arial" panose="020B0604020202020204" pitchFamily="34" charset="0"/>
              <a:buChar char="•"/>
            </a:pPr>
            <a:r>
              <a:rPr lang="en-US" sz="2800" b="1" dirty="0"/>
              <a:t>Commuter Cargo</a:t>
            </a:r>
          </a:p>
          <a:p>
            <a:pPr marL="342900" indent="-342900">
              <a:buFont typeface="Arial" panose="020B0604020202020204" pitchFamily="34" charset="0"/>
              <a:buChar char="•"/>
            </a:pPr>
            <a:r>
              <a:rPr lang="en-US" sz="2800" b="1" dirty="0"/>
              <a:t>User Effort</a:t>
            </a:r>
          </a:p>
          <a:p>
            <a:pPr marL="342900" indent="-342900">
              <a:buFont typeface="Arial" panose="020B0604020202020204" pitchFamily="34" charset="0"/>
              <a:buChar char="•"/>
            </a:pPr>
            <a:r>
              <a:rPr lang="en-US" sz="2800" b="1" dirty="0"/>
              <a:t>Environmental Impact</a:t>
            </a:r>
          </a:p>
          <a:p>
            <a:pPr marL="342900" indent="-342900">
              <a:buFont typeface="Arial" panose="020B0604020202020204" pitchFamily="34" charset="0"/>
              <a:buChar char="•"/>
            </a:pPr>
            <a:r>
              <a:rPr lang="en-US" sz="2800" b="1" dirty="0"/>
              <a:t>Comfort</a:t>
            </a:r>
          </a:p>
          <a:p>
            <a:pPr marL="342900" indent="-342900">
              <a:buFont typeface="Arial" panose="020B0604020202020204" pitchFamily="34" charset="0"/>
              <a:buChar char="•"/>
            </a:pPr>
            <a:r>
              <a:rPr lang="en-US" sz="2800" b="1" dirty="0"/>
              <a:t>Look / Aesthetics </a:t>
            </a:r>
          </a:p>
          <a:p>
            <a:pPr marL="342900" indent="-342900">
              <a:buFont typeface="Arial" panose="020B0604020202020204" pitchFamily="34" charset="0"/>
              <a:buChar char="•"/>
            </a:pPr>
            <a:endParaRPr lang="en-US" sz="2800" b="1" dirty="0"/>
          </a:p>
          <a:p>
            <a:pPr marL="342900" indent="-342900">
              <a:buFont typeface="Arial" panose="020B0604020202020204" pitchFamily="34" charset="0"/>
              <a:buChar char="•"/>
            </a:pPr>
            <a:endParaRPr lang="en-US" sz="2800" b="1" dirty="0"/>
          </a:p>
        </p:txBody>
      </p:sp>
      <p:sp>
        <p:nvSpPr>
          <p:cNvPr id="4" name="TextBox 3"/>
          <p:cNvSpPr txBox="1"/>
          <p:nvPr/>
        </p:nvSpPr>
        <p:spPr>
          <a:xfrm>
            <a:off x="519496" y="7391400"/>
            <a:ext cx="3383106" cy="369332"/>
          </a:xfrm>
          <a:prstGeom prst="rect">
            <a:avLst/>
          </a:prstGeom>
          <a:noFill/>
        </p:spPr>
        <p:txBody>
          <a:bodyPr wrap="none" rtlCol="0">
            <a:spAutoFit/>
          </a:bodyPr>
          <a:lstStyle/>
          <a:p>
            <a:r>
              <a:rPr lang="en-US" dirty="0"/>
              <a:t>Assuming Minimum Requirement </a:t>
            </a:r>
          </a:p>
        </p:txBody>
      </p:sp>
      <p:pic>
        <p:nvPicPr>
          <p:cNvPr id="9" name="Picture 27" descr="C:\Users\drs44\AppData\Local\Microsoft\Windows\Temporary Internet Files\Content.IE5\DDRY2A8B\MP900425518[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 t="17261" r="-912" b="37293"/>
          <a:stretch/>
        </p:blipFill>
        <p:spPr bwMode="auto">
          <a:xfrm flipH="1">
            <a:off x="3886200" y="4267200"/>
            <a:ext cx="3657600" cy="24696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drs44\AppData\Local\Microsoft\Windows\Temporary Internet Files\Content.IE5\V945IJTE\MC900439805[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9489157">
            <a:off x="6534654" y="3856241"/>
            <a:ext cx="2604943" cy="201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4810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19" descr="C:\Users\drs44\AppData\Local\Microsoft\Windows\Temporary Internet Files\Content.IE5\F7MS88FO\MP90038605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1466" y="1752600"/>
            <a:ext cx="3970134" cy="28358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43000" y="0"/>
            <a:ext cx="8153400" cy="923330"/>
          </a:xfrm>
          <a:prstGeom prst="rect">
            <a:avLst/>
          </a:prstGeom>
          <a:noFill/>
        </p:spPr>
        <p:txBody>
          <a:bodyPr wrap="square" rtlCol="0">
            <a:spAutoFit/>
          </a:bodyPr>
          <a:lstStyle/>
          <a:p>
            <a:r>
              <a:rPr lang="en-US" sz="5400" dirty="0">
                <a:latin typeface="Harlow Solid Italic" panose="04030604020F02020D02" pitchFamily="82" charset="0"/>
              </a:rPr>
              <a:t>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472" y="1143000"/>
            <a:ext cx="7885877" cy="6124754"/>
          </a:xfrm>
          <a:prstGeom prst="rect">
            <a:avLst/>
          </a:prstGeom>
          <a:noFill/>
        </p:spPr>
        <p:txBody>
          <a:bodyPr wrap="none" rtlCol="0">
            <a:spAutoFit/>
          </a:bodyPr>
          <a:lstStyle/>
          <a:p>
            <a:pPr marL="342900" indent="-342900">
              <a:buFont typeface="Arial" panose="020B0604020202020204" pitchFamily="34" charset="0"/>
              <a:buChar char="•"/>
            </a:pPr>
            <a:r>
              <a:rPr lang="en-US" sz="2800" b="1" dirty="0"/>
              <a:t>Transport </a:t>
            </a:r>
            <a:r>
              <a:rPr lang="en-US" sz="2400" b="1" dirty="0"/>
              <a:t>(top speed, max incline, weather, range/time)</a:t>
            </a:r>
          </a:p>
          <a:p>
            <a:pPr marL="342900" indent="-342900">
              <a:buFont typeface="Arial" panose="020B0604020202020204" pitchFamily="34" charset="0"/>
              <a:buChar char="•"/>
            </a:pPr>
            <a:r>
              <a:rPr lang="en-US" sz="2800" b="1" dirty="0"/>
              <a:t>Fixed Cost</a:t>
            </a:r>
          </a:p>
          <a:p>
            <a:pPr marL="342900" indent="-342900">
              <a:buFont typeface="Arial" panose="020B0604020202020204" pitchFamily="34" charset="0"/>
              <a:buChar char="•"/>
            </a:pPr>
            <a:r>
              <a:rPr lang="en-US" sz="2800" b="1" dirty="0"/>
              <a:t>Operation Cost</a:t>
            </a:r>
          </a:p>
          <a:p>
            <a:pPr marL="342900" indent="-342900">
              <a:buFont typeface="Arial" panose="020B0604020202020204" pitchFamily="34" charset="0"/>
              <a:buChar char="•"/>
            </a:pPr>
            <a:r>
              <a:rPr lang="en-US" sz="2800" b="1" dirty="0"/>
              <a:t>Maintenance </a:t>
            </a:r>
            <a:r>
              <a:rPr lang="en-US" sz="2400" b="1" dirty="0"/>
              <a:t>(time, freq., cost)</a:t>
            </a:r>
            <a:endParaRPr lang="en-US" sz="2800" b="1" dirty="0"/>
          </a:p>
          <a:p>
            <a:pPr marL="342900" indent="-342900">
              <a:buFont typeface="Arial" panose="020B0604020202020204" pitchFamily="34" charset="0"/>
              <a:buChar char="•"/>
            </a:pPr>
            <a:r>
              <a:rPr lang="en-US" sz="2800" b="1" dirty="0"/>
              <a:t>Reliability </a:t>
            </a:r>
          </a:p>
          <a:p>
            <a:pPr marL="342900" indent="-342900">
              <a:buFont typeface="Arial" panose="020B0604020202020204" pitchFamily="34" charset="0"/>
              <a:buChar char="•"/>
            </a:pPr>
            <a:r>
              <a:rPr lang="en-US" sz="2800" b="1" dirty="0"/>
              <a:t>Safety</a:t>
            </a:r>
          </a:p>
          <a:p>
            <a:pPr marL="342900" indent="-342900">
              <a:buFont typeface="Arial" panose="020B0604020202020204" pitchFamily="34" charset="0"/>
              <a:buChar char="•"/>
            </a:pPr>
            <a:r>
              <a:rPr lang="en-US" sz="2800" b="1" dirty="0"/>
              <a:t>Parking </a:t>
            </a:r>
          </a:p>
          <a:p>
            <a:pPr marL="342900" indent="-342900">
              <a:buFont typeface="Arial" panose="020B0604020202020204" pitchFamily="34" charset="0"/>
              <a:buChar char="•"/>
            </a:pPr>
            <a:r>
              <a:rPr lang="en-US" sz="2800" b="1" dirty="0"/>
              <a:t>Commuter Cargo</a:t>
            </a:r>
          </a:p>
          <a:p>
            <a:pPr marL="342900" indent="-342900">
              <a:buFont typeface="Arial" panose="020B0604020202020204" pitchFamily="34" charset="0"/>
              <a:buChar char="•"/>
            </a:pPr>
            <a:r>
              <a:rPr lang="en-US" sz="2800" b="1" dirty="0"/>
              <a:t>User Effort</a:t>
            </a:r>
          </a:p>
          <a:p>
            <a:pPr marL="342900" indent="-342900">
              <a:buFont typeface="Arial" panose="020B0604020202020204" pitchFamily="34" charset="0"/>
              <a:buChar char="•"/>
            </a:pPr>
            <a:r>
              <a:rPr lang="en-US" sz="2800" b="1" dirty="0"/>
              <a:t>Environmental Impact</a:t>
            </a:r>
          </a:p>
          <a:p>
            <a:pPr marL="342900" indent="-342900">
              <a:buFont typeface="Arial" panose="020B0604020202020204" pitchFamily="34" charset="0"/>
              <a:buChar char="•"/>
            </a:pPr>
            <a:r>
              <a:rPr lang="en-US" sz="2800" b="1" strike="sngStrike" dirty="0"/>
              <a:t>Comfort</a:t>
            </a:r>
          </a:p>
          <a:p>
            <a:pPr marL="342900" indent="-342900">
              <a:buFont typeface="Arial" panose="020B0604020202020204" pitchFamily="34" charset="0"/>
              <a:buChar char="•"/>
            </a:pPr>
            <a:r>
              <a:rPr lang="en-US" sz="2800" b="1" strike="sngStrike" dirty="0"/>
              <a:t>Look / Aesthetics </a:t>
            </a:r>
          </a:p>
          <a:p>
            <a:pPr marL="342900" indent="-342900">
              <a:buFont typeface="Arial" panose="020B0604020202020204" pitchFamily="34" charset="0"/>
              <a:buChar char="•"/>
            </a:pPr>
            <a:endParaRPr lang="en-US" sz="2800" b="1" dirty="0"/>
          </a:p>
          <a:p>
            <a:pPr marL="342900" indent="-342900">
              <a:buFont typeface="Arial" panose="020B0604020202020204" pitchFamily="34" charset="0"/>
              <a:buChar char="•"/>
            </a:pPr>
            <a:endParaRPr lang="en-US" sz="2800" b="1" dirty="0"/>
          </a:p>
        </p:txBody>
      </p:sp>
      <p:sp>
        <p:nvSpPr>
          <p:cNvPr id="4" name="TextBox 3"/>
          <p:cNvSpPr txBox="1"/>
          <p:nvPr/>
        </p:nvSpPr>
        <p:spPr>
          <a:xfrm>
            <a:off x="519496" y="7391400"/>
            <a:ext cx="3383106" cy="369332"/>
          </a:xfrm>
          <a:prstGeom prst="rect">
            <a:avLst/>
          </a:prstGeom>
          <a:noFill/>
        </p:spPr>
        <p:txBody>
          <a:bodyPr wrap="none" rtlCol="0">
            <a:spAutoFit/>
          </a:bodyPr>
          <a:lstStyle/>
          <a:p>
            <a:r>
              <a:rPr lang="en-US" dirty="0"/>
              <a:t>Assuming Minimum Requirement </a:t>
            </a:r>
          </a:p>
        </p:txBody>
      </p:sp>
      <p:pic>
        <p:nvPicPr>
          <p:cNvPr id="9" name="Picture 27" descr="C:\Users\drs44\AppData\Local\Microsoft\Windows\Temporary Internet Files\Content.IE5\DDRY2A8B\MP900425518[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 t="17261" r="-912" b="37293"/>
          <a:stretch/>
        </p:blipFill>
        <p:spPr bwMode="auto">
          <a:xfrm flipH="1">
            <a:off x="3886200" y="4267200"/>
            <a:ext cx="3657600" cy="24696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drs44\AppData\Local\Microsoft\Windows\Temporary Internet Files\Content.IE5\V945IJTE\MC900439805[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9489157">
            <a:off x="6534654" y="3856241"/>
            <a:ext cx="2604943" cy="201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400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6" name="Group 95"/>
          <p:cNvGrpSpPr/>
          <p:nvPr/>
        </p:nvGrpSpPr>
        <p:grpSpPr>
          <a:xfrm>
            <a:off x="3803500" y="4624051"/>
            <a:ext cx="2695464" cy="1914631"/>
            <a:chOff x="2743200" y="790578"/>
            <a:chExt cx="2695464" cy="1914631"/>
          </a:xfrm>
        </p:grpSpPr>
        <p:sp>
          <p:nvSpPr>
            <p:cNvPr id="15" name="TextBox 3"/>
            <p:cNvSpPr txBox="1"/>
            <p:nvPr/>
          </p:nvSpPr>
          <p:spPr>
            <a:xfrm>
              <a:off x="2780087" y="1096260"/>
              <a:ext cx="336952"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16" name="TextBox 4"/>
            <p:cNvSpPr txBox="1"/>
            <p:nvPr/>
          </p:nvSpPr>
          <p:spPr>
            <a:xfrm>
              <a:off x="3550917" y="1096281"/>
              <a:ext cx="32733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Filters</a:t>
              </a:r>
              <a:endParaRPr lang="en-US" sz="100">
                <a:effectLst/>
                <a:latin typeface="Times New Roman"/>
                <a:ea typeface="Times New Roman"/>
              </a:endParaRPr>
            </a:p>
          </p:txBody>
        </p:sp>
        <p:sp>
          <p:nvSpPr>
            <p:cNvPr id="17" name="TextBox 5"/>
            <p:cNvSpPr txBox="1"/>
            <p:nvPr/>
          </p:nvSpPr>
          <p:spPr>
            <a:xfrm>
              <a:off x="4517191" y="1074775"/>
              <a:ext cx="393056"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Demand</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Algorithm</a:t>
              </a:r>
              <a:endParaRPr lang="en-US" sz="100" dirty="0">
                <a:effectLst/>
                <a:latin typeface="Times New Roman"/>
                <a:ea typeface="Times New Roman"/>
              </a:endParaRPr>
            </a:p>
          </p:txBody>
        </p:sp>
        <p:sp>
          <p:nvSpPr>
            <p:cNvPr id="18" name="TextBox 6"/>
            <p:cNvSpPr txBox="1"/>
            <p:nvPr/>
          </p:nvSpPr>
          <p:spPr>
            <a:xfrm>
              <a:off x="4567479" y="1553980"/>
              <a:ext cx="317939" cy="353943"/>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r>
                <a:rPr lang="en-US" sz="400" dirty="0">
                  <a:solidFill>
                    <a:srgbClr val="000000"/>
                  </a:solidFill>
                  <a:latin typeface="Calibri"/>
                  <a:ea typeface="Times New Roman"/>
                  <a:cs typeface="Times New Roman"/>
                </a:rPr>
                <a:t>PMC</a:t>
              </a:r>
            </a:p>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endParaRPr lang="en-US" sz="400" dirty="0">
                <a:solidFill>
                  <a:srgbClr val="000000"/>
                </a:solidFill>
                <a:effectLst/>
                <a:latin typeface="Calibri"/>
                <a:ea typeface="Times New Roman"/>
                <a:cs typeface="Times New Roman"/>
              </a:endParaRPr>
            </a:p>
            <a:p>
              <a:pPr marL="0" marR="0" algn="ctr">
                <a:spcBef>
                  <a:spcPts val="0"/>
                </a:spcBef>
                <a:spcAft>
                  <a:spcPts val="0"/>
                </a:spcAft>
              </a:pPr>
              <a:endParaRPr lang="en-US" sz="100" dirty="0">
                <a:effectLst/>
                <a:latin typeface="Times New Roman"/>
                <a:ea typeface="Times New Roman"/>
              </a:endParaRPr>
            </a:p>
          </p:txBody>
        </p:sp>
        <p:sp>
          <p:nvSpPr>
            <p:cNvPr id="19" name="TextBox 7"/>
            <p:cNvSpPr txBox="1"/>
            <p:nvPr/>
          </p:nvSpPr>
          <p:spPr>
            <a:xfrm>
              <a:off x="4524207" y="2170629"/>
              <a:ext cx="401071"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Motor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Actuation </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20" name="TextBox 8"/>
            <p:cNvSpPr txBox="1"/>
            <p:nvPr/>
          </p:nvSpPr>
          <p:spPr>
            <a:xfrm>
              <a:off x="3626266" y="2175156"/>
              <a:ext cx="344966"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Energy </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Storage</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System</a:t>
              </a:r>
              <a:endParaRPr lang="en-US" sz="100" dirty="0">
                <a:effectLst/>
                <a:latin typeface="Times New Roman"/>
                <a:ea typeface="Times New Roman"/>
              </a:endParaRPr>
            </a:p>
          </p:txBody>
        </p:sp>
        <p:sp>
          <p:nvSpPr>
            <p:cNvPr id="21" name="TextBox 9"/>
            <p:cNvSpPr txBox="1"/>
            <p:nvPr/>
          </p:nvSpPr>
          <p:spPr>
            <a:xfrm>
              <a:off x="3465444" y="1702007"/>
              <a:ext cx="48282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User Interface</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Device</a:t>
              </a:r>
              <a:endParaRPr lang="en-US" sz="100">
                <a:effectLst/>
                <a:latin typeface="Times New Roman"/>
                <a:ea typeface="Times New Roman"/>
              </a:endParaRPr>
            </a:p>
          </p:txBody>
        </p:sp>
        <p:sp>
          <p:nvSpPr>
            <p:cNvPr id="22" name="TextBox 10"/>
            <p:cNvSpPr txBox="1"/>
            <p:nvPr/>
          </p:nvSpPr>
          <p:spPr>
            <a:xfrm>
              <a:off x="2743200" y="1690526"/>
              <a:ext cx="373820"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Standard</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Bicycle</a:t>
              </a:r>
              <a:endParaRPr lang="en-US" sz="100">
                <a:effectLst/>
                <a:latin typeface="Times New Roman"/>
                <a:ea typeface="Times New Roman"/>
              </a:endParaRPr>
            </a:p>
          </p:txBody>
        </p:sp>
        <p:sp>
          <p:nvSpPr>
            <p:cNvPr id="23" name="TextBox 11"/>
            <p:cNvSpPr txBox="1"/>
            <p:nvPr/>
          </p:nvSpPr>
          <p:spPr>
            <a:xfrm>
              <a:off x="3043882" y="1096281"/>
              <a:ext cx="502061"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Wheel Rotation</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Wheel Force</a:t>
              </a:r>
              <a:endParaRPr lang="en-US" sz="100">
                <a:effectLst/>
                <a:latin typeface="Times New Roman"/>
                <a:ea typeface="Times New Roman"/>
              </a:endParaRPr>
            </a:p>
          </p:txBody>
        </p:sp>
        <p:sp>
          <p:nvSpPr>
            <p:cNvPr id="24" name="TextBox 12"/>
            <p:cNvSpPr txBox="1"/>
            <p:nvPr/>
          </p:nvSpPr>
          <p:spPr>
            <a:xfrm>
              <a:off x="3807998" y="937438"/>
              <a:ext cx="502061"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Filtered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Rotation</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Force</a:t>
              </a:r>
              <a:endParaRPr lang="en-US" sz="100" dirty="0">
                <a:effectLst/>
                <a:latin typeface="Times New Roman"/>
                <a:ea typeface="Times New Roman"/>
              </a:endParaRPr>
            </a:p>
          </p:txBody>
        </p:sp>
        <p:sp>
          <p:nvSpPr>
            <p:cNvPr id="25" name="TextBox 13"/>
            <p:cNvSpPr txBox="1"/>
            <p:nvPr/>
          </p:nvSpPr>
          <p:spPr>
            <a:xfrm>
              <a:off x="3731275" y="1372378"/>
              <a:ext cx="630301"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Rider &amp; Cargo Weight</a:t>
              </a:r>
              <a:endParaRPr lang="en-US" sz="100" dirty="0">
                <a:effectLst/>
                <a:latin typeface="Times New Roman"/>
                <a:ea typeface="Times New Roman"/>
              </a:endParaRPr>
            </a:p>
          </p:txBody>
        </p:sp>
        <p:sp>
          <p:nvSpPr>
            <p:cNvPr id="26" name="TextBox 14"/>
            <p:cNvSpPr txBox="1"/>
            <p:nvPr/>
          </p:nvSpPr>
          <p:spPr>
            <a:xfrm>
              <a:off x="3886200" y="1979712"/>
              <a:ext cx="52450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Available Energy</a:t>
              </a:r>
              <a:endParaRPr lang="en-US" sz="100" dirty="0">
                <a:effectLst/>
                <a:latin typeface="Times New Roman"/>
                <a:ea typeface="Times New Roman"/>
              </a:endParaRPr>
            </a:p>
          </p:txBody>
        </p:sp>
        <p:sp>
          <p:nvSpPr>
            <p:cNvPr id="27" name="TextBox 15"/>
            <p:cNvSpPr txBox="1"/>
            <p:nvPr/>
          </p:nvSpPr>
          <p:spPr>
            <a:xfrm>
              <a:off x="3949493" y="1548826"/>
              <a:ext cx="585417"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Est. Travel Distance</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User Input Need</a:t>
              </a:r>
              <a:endParaRPr lang="en-US" sz="100" dirty="0">
                <a:effectLst/>
                <a:latin typeface="Times New Roman"/>
                <a:ea typeface="Times New Roman"/>
              </a:endParaRPr>
            </a:p>
          </p:txBody>
        </p:sp>
        <p:sp>
          <p:nvSpPr>
            <p:cNvPr id="28" name="TextBox 17"/>
            <p:cNvSpPr txBox="1"/>
            <p:nvPr/>
          </p:nvSpPr>
          <p:spPr>
            <a:xfrm>
              <a:off x="3033440" y="2056267"/>
              <a:ext cx="444352"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rider)</a:t>
              </a:r>
              <a:endParaRPr lang="en-US" sz="100" dirty="0">
                <a:effectLst/>
                <a:latin typeface="Times New Roman"/>
                <a:ea typeface="Times New Roman"/>
              </a:endParaRPr>
            </a:p>
          </p:txBody>
        </p:sp>
        <p:sp>
          <p:nvSpPr>
            <p:cNvPr id="29" name="TextBox 18"/>
            <p:cNvSpPr txBox="1"/>
            <p:nvPr/>
          </p:nvSpPr>
          <p:spPr>
            <a:xfrm>
              <a:off x="4731194" y="1309672"/>
              <a:ext cx="357790"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Energy </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Demand</a:t>
              </a:r>
              <a:endParaRPr lang="en-US" sz="100">
                <a:effectLst/>
                <a:latin typeface="Times New Roman"/>
                <a:ea typeface="Times New Roman"/>
              </a:endParaRPr>
            </a:p>
          </p:txBody>
        </p:sp>
        <p:sp>
          <p:nvSpPr>
            <p:cNvPr id="30" name="TextBox 19"/>
            <p:cNvSpPr txBox="1"/>
            <p:nvPr/>
          </p:nvSpPr>
          <p:spPr>
            <a:xfrm>
              <a:off x="4662489" y="809628"/>
              <a:ext cx="776175"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Preset Bicycle Characteristics</a:t>
              </a:r>
              <a:endParaRPr lang="en-US" sz="100" dirty="0">
                <a:effectLst/>
                <a:latin typeface="Times New Roman"/>
                <a:ea typeface="Times New Roman"/>
              </a:endParaRPr>
            </a:p>
          </p:txBody>
        </p:sp>
        <p:sp>
          <p:nvSpPr>
            <p:cNvPr id="31" name="TextBox 20"/>
            <p:cNvSpPr txBox="1"/>
            <p:nvPr/>
          </p:nvSpPr>
          <p:spPr>
            <a:xfrm>
              <a:off x="2877797" y="1372378"/>
              <a:ext cx="452368"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to)</a:t>
              </a:r>
              <a:endParaRPr lang="en-US" sz="100" dirty="0">
                <a:effectLst/>
                <a:latin typeface="Times New Roman"/>
                <a:ea typeface="Times New Roman"/>
              </a:endParaRPr>
            </a:p>
          </p:txBody>
        </p:sp>
        <p:sp>
          <p:nvSpPr>
            <p:cNvPr id="32" name="TextBox 21"/>
            <p:cNvSpPr txBox="1"/>
            <p:nvPr/>
          </p:nvSpPr>
          <p:spPr>
            <a:xfrm>
              <a:off x="4739230" y="1941102"/>
              <a:ext cx="490840"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Motor </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Output</a:t>
              </a:r>
              <a:endParaRPr lang="en-US" sz="100" dirty="0">
                <a:effectLst/>
                <a:latin typeface="Times New Roman"/>
                <a:ea typeface="Times New Roman"/>
              </a:endParaRPr>
            </a:p>
          </p:txBody>
        </p:sp>
        <p:sp>
          <p:nvSpPr>
            <p:cNvPr id="33" name="TextBox 23"/>
            <p:cNvSpPr txBox="1"/>
            <p:nvPr/>
          </p:nvSpPr>
          <p:spPr>
            <a:xfrm>
              <a:off x="4662481" y="2489765"/>
              <a:ext cx="45717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Motor</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 Output</a:t>
              </a:r>
              <a:endParaRPr lang="en-US" sz="100" dirty="0">
                <a:effectLst/>
                <a:latin typeface="Times New Roman"/>
                <a:ea typeface="Times New Roman"/>
              </a:endParaRPr>
            </a:p>
          </p:txBody>
        </p:sp>
        <p:sp>
          <p:nvSpPr>
            <p:cNvPr id="34" name="TextBox 24"/>
            <p:cNvSpPr txBox="1"/>
            <p:nvPr/>
          </p:nvSpPr>
          <p:spPr>
            <a:xfrm>
              <a:off x="3955084" y="2185677"/>
              <a:ext cx="50847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Supplied Energy</a:t>
              </a:r>
              <a:endParaRPr lang="en-US" sz="100" dirty="0">
                <a:effectLst/>
                <a:latin typeface="Times New Roman"/>
                <a:ea typeface="Times New Roman"/>
              </a:endParaRPr>
            </a:p>
          </p:txBody>
        </p:sp>
        <p:sp>
          <p:nvSpPr>
            <p:cNvPr id="35" name="Rectangle 34"/>
            <p:cNvSpPr/>
            <p:nvPr/>
          </p:nvSpPr>
          <p:spPr>
            <a:xfrm>
              <a:off x="3470627" y="790578"/>
              <a:ext cx="575799" cy="153888"/>
            </a:xfrm>
            <a:prstGeom prst="rect">
              <a:avLst/>
            </a:prstGeom>
          </p:spPr>
          <p:txBody>
            <a:bodyPr wrap="none">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Breaking Detection</a:t>
              </a:r>
              <a:endParaRPr lang="en-US" sz="100" dirty="0">
                <a:effectLst/>
                <a:latin typeface="Times New Roman"/>
                <a:ea typeface="Times New Roman"/>
              </a:endParaRPr>
            </a:p>
          </p:txBody>
        </p:sp>
        <p:sp>
          <p:nvSpPr>
            <p:cNvPr id="36" name="TextBox 28"/>
            <p:cNvSpPr txBox="1"/>
            <p:nvPr/>
          </p:nvSpPr>
          <p:spPr>
            <a:xfrm>
              <a:off x="3158291" y="1613356"/>
              <a:ext cx="39305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400" i="1" kern="1200" dirty="0">
                  <a:solidFill>
                    <a:srgbClr val="000000"/>
                  </a:solidFill>
                  <a:effectLst/>
                  <a:latin typeface="Calibri"/>
                  <a:ea typeface="Times New Roman"/>
                  <a:cs typeface="Times New Roman"/>
                </a:rPr>
                <a:t>to)</a:t>
              </a:r>
              <a:endParaRPr lang="en-US" sz="100" dirty="0">
                <a:effectLst/>
                <a:latin typeface="Times New Roman"/>
                <a:ea typeface="Times New Roman"/>
              </a:endParaRPr>
            </a:p>
          </p:txBody>
        </p:sp>
        <p:cxnSp>
          <p:nvCxnSpPr>
            <p:cNvPr id="37" name="Elbow Connector 36"/>
            <p:cNvCxnSpPr>
              <a:stCxn id="15" idx="3"/>
              <a:endCxn id="16" idx="1"/>
            </p:cNvCxnSpPr>
            <p:nvPr/>
          </p:nvCxnSpPr>
          <p:spPr>
            <a:xfrm>
              <a:off x="3117039" y="1203982"/>
              <a:ext cx="433878" cy="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p:cNvCxnSpPr>
            <p:nvPr/>
          </p:nvCxnSpPr>
          <p:spPr>
            <a:xfrm flipV="1">
              <a:off x="3878251" y="1112519"/>
              <a:ext cx="618154" cy="914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800152" y="923330"/>
              <a:ext cx="448" cy="147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19" idx="1"/>
            </p:cNvCxnSpPr>
            <p:nvPr/>
          </p:nvCxnSpPr>
          <p:spPr>
            <a:xfrm flipV="1">
              <a:off x="3971232" y="2309129"/>
              <a:ext cx="552975" cy="45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0"/>
              <a:endCxn id="21" idx="2"/>
            </p:cNvCxnSpPr>
            <p:nvPr/>
          </p:nvCxnSpPr>
          <p:spPr>
            <a:xfrm rot="16200000" flipV="1">
              <a:off x="3623951" y="2000357"/>
              <a:ext cx="257705" cy="91893"/>
            </a:xfrm>
            <a:prstGeom prst="bentConnector3">
              <a:avLst>
                <a:gd name="adj1" fmla="val 2967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3"/>
            <p:cNvCxnSpPr/>
            <p:nvPr/>
          </p:nvCxnSpPr>
          <p:spPr>
            <a:xfrm flipV="1">
              <a:off x="3805238" y="1867975"/>
              <a:ext cx="775361" cy="232288"/>
            </a:xfrm>
            <a:prstGeom prst="bentConnector3">
              <a:avLst>
                <a:gd name="adj1" fmla="val 72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22282" y="1726483"/>
              <a:ext cx="645198"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4137737" y="1263961"/>
              <a:ext cx="389550" cy="123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085090" y="1387110"/>
              <a:ext cx="488446" cy="219899"/>
            </a:xfrm>
            <a:prstGeom prst="bentConnector3">
              <a:avLst>
                <a:gd name="adj1" fmla="val 518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20528" y="1387110"/>
              <a:ext cx="6268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hape 81"/>
            <p:cNvCxnSpPr>
              <a:endCxn id="21" idx="0"/>
            </p:cNvCxnSpPr>
            <p:nvPr/>
          </p:nvCxnSpPr>
          <p:spPr>
            <a:xfrm rot="5400000">
              <a:off x="3542043" y="1537192"/>
              <a:ext cx="329629"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590731" y="1419916"/>
              <a:ext cx="296706"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6675" y="1902943"/>
              <a:ext cx="2634" cy="2800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92"/>
            <p:cNvCxnSpPr>
              <a:stCxn id="19" idx="2"/>
              <a:endCxn id="19" idx="3"/>
            </p:cNvCxnSpPr>
            <p:nvPr/>
          </p:nvCxnSpPr>
          <p:spPr>
            <a:xfrm rot="5400000" flipH="1" flipV="1">
              <a:off x="4755760" y="2278111"/>
              <a:ext cx="138499" cy="200535"/>
            </a:xfrm>
            <a:prstGeom prst="bentConnector4">
              <a:avLst>
                <a:gd name="adj1" fmla="val -165055"/>
                <a:gd name="adj2" fmla="val 21399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9" idx="2"/>
              <a:endCxn id="22" idx="2"/>
            </p:cNvCxnSpPr>
            <p:nvPr/>
          </p:nvCxnSpPr>
          <p:spPr>
            <a:xfrm rot="5400000" flipH="1">
              <a:off x="3556598" y="1279483"/>
              <a:ext cx="541658" cy="1794633"/>
            </a:xfrm>
            <a:prstGeom prst="bentConnector3">
              <a:avLst>
                <a:gd name="adj1" fmla="val -4220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2754" y="1287110"/>
              <a:ext cx="0" cy="396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1"/>
              <a:endCxn id="22" idx="3"/>
            </p:cNvCxnSpPr>
            <p:nvPr/>
          </p:nvCxnSpPr>
          <p:spPr>
            <a:xfrm flipH="1" flipV="1">
              <a:off x="3117020" y="1798248"/>
              <a:ext cx="348424" cy="11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a:off x="3212566" y="2091642"/>
              <a:ext cx="413700" cy="222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3738483" y="202766"/>
              <a:ext cx="21507" cy="1765525"/>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hape 125"/>
            <p:cNvCxnSpPr/>
            <p:nvPr/>
          </p:nvCxnSpPr>
          <p:spPr>
            <a:xfrm rot="16200000" flipH="1">
              <a:off x="3127634" y="1789847"/>
              <a:ext cx="185680" cy="41692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8" idx="3"/>
            </p:cNvCxnSpPr>
            <p:nvPr/>
          </p:nvCxnSpPr>
          <p:spPr>
            <a:xfrm rot="5400000">
              <a:off x="4585631" y="1223801"/>
              <a:ext cx="806938" cy="20736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35178" y="2433873"/>
              <a:ext cx="59174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17"/>
            <p:cNvSpPr txBox="1"/>
            <p:nvPr/>
          </p:nvSpPr>
          <p:spPr>
            <a:xfrm>
              <a:off x="2957503" y="2394408"/>
              <a:ext cx="505267"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wall outlet)</a:t>
              </a:r>
              <a:endParaRPr lang="en-US" sz="100" dirty="0">
                <a:effectLst/>
                <a:latin typeface="Times New Roman"/>
                <a:ea typeface="Times New Roman"/>
              </a:endParaRPr>
            </a:p>
          </p:txBody>
        </p:sp>
      </p:grpSp>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629400" y="2392327"/>
            <a:ext cx="1522237" cy="35433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5791200" y="4638818"/>
            <a:ext cx="2178782" cy="168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24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0" name="Picture 26" descr="C:\Users\drs44\AppData\Local\Microsoft\Windows\Temporary Internet Files\Content.IE5\WC7QC5SL\MC90043793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664187" y="1360920"/>
            <a:ext cx="4641613" cy="488312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0"/>
            <a:ext cx="8077200" cy="923330"/>
          </a:xfrm>
          <a:prstGeom prst="rect">
            <a:avLst/>
          </a:prstGeom>
          <a:noFill/>
        </p:spPr>
        <p:txBody>
          <a:bodyPr wrap="square" rtlCol="0">
            <a:spAutoFit/>
          </a:bodyPr>
          <a:lstStyle/>
          <a:p>
            <a:r>
              <a:rPr lang="en-US" sz="5400" dirty="0">
                <a:latin typeface="Harlow Solid Italic" panose="04030604020F02020D02" pitchFamily="82" charset="0"/>
              </a:rPr>
              <a:t>Team Synergy Bike</a:t>
            </a:r>
          </a:p>
        </p:txBody>
      </p:sp>
      <p:sp>
        <p:nvSpPr>
          <p:cNvPr id="6" name="TextBox 5"/>
          <p:cNvSpPr txBox="1"/>
          <p:nvPr/>
        </p:nvSpPr>
        <p:spPr>
          <a:xfrm>
            <a:off x="304800" y="2286000"/>
            <a:ext cx="2673937" cy="3108543"/>
          </a:xfrm>
          <a:prstGeom prst="rect">
            <a:avLst/>
          </a:prstGeom>
          <a:noFill/>
          <a:effectLst>
            <a:outerShdw blurRad="50800" dist="50800" dir="5400000" algn="ctr" rotWithShape="0">
              <a:schemeClr val="bg1"/>
            </a:outerShdw>
          </a:effectLst>
        </p:spPr>
        <p:txBody>
          <a:bodyPr wrap="none" rtlCol="0">
            <a:spAutoFit/>
          </a:bodyPr>
          <a:lstStyle/>
          <a:p>
            <a:r>
              <a:rPr lang="en-US" sz="2800" b="1" dirty="0">
                <a:effectLst>
                  <a:outerShdw blurRad="38100" dist="38100" dir="2700000" algn="tl">
                    <a:srgbClr val="000000">
                      <a:alpha val="43137"/>
                    </a:srgbClr>
                  </a:outerShdw>
                </a:effectLst>
              </a:rPr>
              <a:t>Amelia </a:t>
            </a:r>
            <a:r>
              <a:rPr lang="en-US" sz="2800" b="1" dirty="0" err="1">
                <a:effectLst>
                  <a:outerShdw blurRad="38100" dist="38100" dir="2700000" algn="tl">
                    <a:srgbClr val="000000">
                      <a:alpha val="43137"/>
                    </a:srgbClr>
                  </a:outerShdw>
                </a:effectLst>
              </a:rPr>
              <a:t>Airheart</a:t>
            </a:r>
            <a:r>
              <a:rPr lang="en-US" sz="2800" b="1" dirty="0">
                <a:effectLst>
                  <a:outerShdw blurRad="38100" dist="38100" dir="2700000" algn="tl">
                    <a:srgbClr val="000000">
                      <a:alpha val="43137"/>
                    </a:srgbClr>
                  </a:outerShdw>
                </a:effectLst>
              </a:rPr>
              <a:t> </a:t>
            </a:r>
          </a:p>
          <a:p>
            <a:r>
              <a:rPr lang="en-US" sz="2800" b="1" dirty="0">
                <a:effectLst>
                  <a:outerShdw blurRad="38100" dist="38100" dir="2700000" algn="tl">
                    <a:srgbClr val="000000">
                      <a:alpha val="43137"/>
                    </a:srgbClr>
                  </a:outerShdw>
                </a:effectLst>
              </a:rPr>
              <a:t>Jane </a:t>
            </a:r>
            <a:r>
              <a:rPr lang="en-US" sz="2800" b="1" dirty="0" err="1">
                <a:effectLst>
                  <a:outerShdw blurRad="38100" dist="38100" dir="2700000" algn="tl">
                    <a:srgbClr val="000000">
                      <a:alpha val="43137"/>
                    </a:srgbClr>
                  </a:outerShdw>
                </a:effectLst>
              </a:rPr>
              <a:t>Greatall</a:t>
            </a:r>
            <a:r>
              <a:rPr lang="en-US" sz="2800" b="1" dirty="0">
                <a:effectLst>
                  <a:outerShdw blurRad="38100" dist="38100" dir="2700000" algn="tl">
                    <a:srgbClr val="000000">
                      <a:alpha val="43137"/>
                    </a:srgbClr>
                  </a:outerShdw>
                </a:effectLst>
              </a:rPr>
              <a:t> </a:t>
            </a:r>
          </a:p>
          <a:p>
            <a:r>
              <a:rPr lang="en-US" sz="2800" b="1" dirty="0">
                <a:effectLst>
                  <a:outerShdw blurRad="38100" dist="38100" dir="2700000" algn="tl">
                    <a:srgbClr val="000000">
                      <a:alpha val="43137"/>
                    </a:srgbClr>
                  </a:outerShdw>
                </a:effectLst>
              </a:rPr>
              <a:t>Luke </a:t>
            </a:r>
            <a:r>
              <a:rPr lang="en-US" sz="2800" b="1" dirty="0" err="1">
                <a:effectLst>
                  <a:outerShdw blurRad="38100" dist="38100" dir="2700000" algn="tl">
                    <a:srgbClr val="000000">
                      <a:alpha val="43137"/>
                    </a:srgbClr>
                  </a:outerShdw>
                </a:effectLst>
              </a:rPr>
              <a:t>Skymoseier</a:t>
            </a:r>
            <a:endParaRPr lang="en-US" sz="2800" b="1" dirty="0">
              <a:effectLst>
                <a:outerShdw blurRad="38100" dist="38100" dir="2700000" algn="tl">
                  <a:srgbClr val="000000">
                    <a:alpha val="43137"/>
                  </a:srgbClr>
                </a:outerShdw>
              </a:effectLst>
            </a:endParaRPr>
          </a:p>
          <a:p>
            <a:r>
              <a:rPr lang="en-US" sz="2800" b="1" dirty="0">
                <a:effectLst>
                  <a:outerShdw blurRad="38100" dist="38100" dir="2700000" algn="tl">
                    <a:srgbClr val="000000">
                      <a:alpha val="43137"/>
                    </a:srgbClr>
                  </a:outerShdw>
                </a:effectLst>
              </a:rPr>
              <a:t>Tony Stork</a:t>
            </a:r>
          </a:p>
          <a:p>
            <a:endParaRPr lang="en-US" sz="2800" b="1" dirty="0">
              <a:effectLst>
                <a:outerShdw blurRad="38100" dist="38100" dir="2700000" algn="tl">
                  <a:srgbClr val="000000">
                    <a:alpha val="43137"/>
                  </a:srgbClr>
                </a:outerShdw>
              </a:effectLst>
            </a:endParaRPr>
          </a:p>
          <a:p>
            <a:r>
              <a:rPr lang="en-US" sz="2800" b="1" dirty="0">
                <a:effectLst>
                  <a:outerShdw blurRad="38100" dist="38100" dir="2700000" algn="tl">
                    <a:srgbClr val="000000">
                      <a:alpha val="43137"/>
                    </a:srgbClr>
                  </a:outerShdw>
                </a:effectLst>
              </a:rPr>
              <a:t>Prof. Jones</a:t>
            </a:r>
          </a:p>
          <a:p>
            <a:endParaRPr lang="en-US" sz="2800" b="1" dirty="0">
              <a:effectLst>
                <a:outerShdw blurRad="38100" dist="38100" dir="2700000" algn="tl">
                  <a:srgbClr val="000000">
                    <a:alpha val="43137"/>
                  </a:srgbClr>
                </a:outerShdw>
              </a:effectLst>
            </a:endParaRPr>
          </a:p>
        </p:txBody>
      </p:sp>
      <p:sp>
        <p:nvSpPr>
          <p:cNvPr id="15" name="TextBox 14"/>
          <p:cNvSpPr txBox="1"/>
          <p:nvPr/>
        </p:nvSpPr>
        <p:spPr>
          <a:xfrm>
            <a:off x="1600200" y="6400800"/>
            <a:ext cx="7750712" cy="830997"/>
          </a:xfrm>
          <a:prstGeom prst="rect">
            <a:avLst/>
          </a:prstGeom>
          <a:noFill/>
        </p:spPr>
        <p:txBody>
          <a:bodyPr wrap="none" rtlCol="0">
            <a:spAutoFit/>
          </a:bodyPr>
          <a:lstStyle/>
          <a:p>
            <a:r>
              <a:rPr lang="en-US" sz="2400" dirty="0"/>
              <a:t>Intel Cornell Cup Semi-Finals– Jan. 19</a:t>
            </a:r>
            <a:r>
              <a:rPr lang="en-US" sz="2400" baseline="30000" dirty="0"/>
              <a:t>th</a:t>
            </a:r>
            <a:r>
              <a:rPr lang="en-US" sz="2400" dirty="0"/>
              <a:t> 2015, 10:00 AM(EST)</a:t>
            </a:r>
          </a:p>
          <a:p>
            <a:endParaRPr lang="en-US" sz="2400" dirty="0"/>
          </a:p>
        </p:txBody>
      </p:sp>
      <p:pic>
        <p:nvPicPr>
          <p:cNvPr id="16" name="Picture 2" descr="C:\Users\drs44\Cornell2\IntelCup2012_2013\Media\CC - red shadow.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3436"/>
          <a:stretch/>
        </p:blipFill>
        <p:spPr bwMode="auto">
          <a:xfrm>
            <a:off x="-90855" y="5671798"/>
            <a:ext cx="1843455" cy="11445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3"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xQTEhUUExQWFRUWFx8ZGRgYGBocHRscHRwlHxkcIBogHSggHx8lHCAbIjIhJSwrLi4uGh8zODMsNygtLisBCgoKDg0OGxAQGzQlICYvLy8vLywsLCw0NDgsLCwsNCwsLCwsLCwsLzQsLC8sLCwsLCwsLCwsLCwsLCwsLCwsLP/AABEIAN0A5AMBEQACEQEDEQH/xAAcAAADAQEBAQEBAAAAAAAAAAAABgcFBAMCAQj/xABQEAACAQIDBAYDCQoNBAMBAAABAgMEEQAFIQYSMUEHEyJRYXEyQoEUI1JicpGhwdEWM1OCkpSisbKzFRckNDVDVHN0wsPS8GODk6NE0+El/8QAGgEAAgMBAQAAAAAAAAAAAAAAAAQCAwUGAf/EAEERAAEDAgIFCQUGBgIDAQEAAAEAAgMEEQUhEjFBUWETcYGRobHB0fAUFSIy4TM0QlKCogYjcpLC8SRDU2Ky0hb/2gAMAwEAAhEDEQA/ALjgQjAhGBCMCEYEIwIRgQjAhGBCMCF5zzKgLOwVRxLEAfOcF7L1rS42Aul2v2+oItDUK57owz/SoK/TiozMG1Px4XVP1Mtz5d6w6npaph6EM7eYRR+0T9GIGoG5ONwGc/M4DrPgs6Tpg7qT55rfR1f14iajh2q8fw/vk/b9V5r0wtzpF/8AMf8A68ee0nd2/RS//nx/5P2/VdNP0vIfTpWHyZA361XEvaOCrdgDvwyDpFvNa1H0p0T+mJovlJcfoFj9GJCobtSz8EqW/LY8x87JiyzaakqLCKojYngu8A35Bs30YsEjTqKQlo54vnYR0Zdepa2JpZGBCMCEYEIwIRgQjAhGBCMCEYEIwIRgQjAhGBCMCEYEIwIRgQjAhLu0W2lJR3WR9+Qf1cfab28l/GIxW+VrU9S4dPUZtFhvOQ+vQp9XdI1dVP1dHF1d+ARetk8ybboH4unfhczPdk1bkeEU0DdKd1+c2Hn29C+afo8zCrYPVS7njK5kceSgkDy3hgEL3ZleuxakgGjC2/MLDr19iZMv6J6ZbdbLLKeYFkU+wAt+liwU7dpWfLjs7vkaB2ny7F25hs/lVCqNLTrZ3CLvB5LseA7RNuB8MeuZGwZhVR1ddUkhjzkL5WGXRZd+ew0NBA07UkW6pAtHDHe7Gw428OeJP0GNvZU07qmqkEYkNzvJ51qx5ZTuoPUREMAdY04H2YnotOxKmaVptpHrKWpGyp61qJqSITDn1KBWO4H0Ya+j321GKv5Zdo2z5loAVzacVAkOj/Ud9tXOvOu2Jyp5uo3THOyb4VJHB3dRcAkrxB5YDFGTbapR4lXNj5S923tmB/tY2Z9EQ4wVB8FlUH9JbW/JOIGm3FNxY+f+xnUfA+axzRZxluqGRox8A9dHYfEIJUeNl88QtKz1dNcph1ZrsDx+E9eo9ZW5kPSyrWWri3f+pFcr7UPaHsLeWLG1H5knU4E4ZwuvwPnq7lRMtzKKdBJDIsiHmpv7D3HwOuGA4HMLClhfE7ReLHiurHqrRgQjAhGBCMCEYEIwIRgQjAhGBCMCEYEIwIRgQs/O86hpI+sncIvADiWPcqjUn/hxFzw0XKvp6aSd+hGLn1rUqznbeszCTqKJHjU+qn3xh3s/BF8iAObHCrpXPNmrpIMNp6RnKTkE8dXQNvrJa2zfRSos9Y+8ePVRkgfjPxP4tvM4kyn/ADJWqxwn4YBbifAauu/QnPNAtDRyvSwRjqkLhB2QQPSJIFyQtz3m3Hni93wNOiFkxXqp2tlccza+tdez2aCppopxb3xASBwDcHHsYEezHrHaTQVXUwmCZ0Z2H/XYtHElQkbpiivl+8OMcyMPpX/Niio+S62MDd/yrbwR4+C7ekqz5VObixVGB/7ikfPw9uJTZsKqwq7a1nT3FbWzMxejpmPFoIyfagOJsN2gpSqbozvbuce9S6rp2eXMa9ATJS1iMluaxErIL/BK7pPgvswoRfSeNh7l0THhrIaZ2p7Df9WY6b96ZsjqVqM7nlQ3SOkjCnv6zddSPYTi1pDpSRuWdUMMOHtYdZeey4Wj0l5s8FHaFmWaaRY4yps1ybm3sBH4wxKZxa3LWqMKgbLPd4+FoJKZqKJljRXYuyqAzHixAsT7Tri0alnvILiQLDclAZZQZusr9SUeORozItlbeXncXDC1vSB8sU6LJLrU5aqoC1ulcEA21jPu6EmZpsZXZc5npJGdR60Y7YHc8eoYfOOZAxU6N7MwtaHEaWsbycwseOroOzs50xbJdJ0cto6zdifgJRpG3yrnsHx4eI4YsZODk5IVuCvZ8UOY3bfr386ooN+GGFhL9wIRgQjAhGBCMCEYEIwIRgQjAhGBCMCEq7a7aRUK7otJOw7Md9B8ZzyHhxPzkVSShmW1aNBhz6o3OTd/gPWSnuSbOVeby+6Kh2WIm3WEcR8GJeAHjwv8I3wu1jpDc+uZbtRWQYezkohd27xcfDXzBVnKckipYjHTIqacSLktbQsb3b5/AWw21gaLBczNUyTv0pTf1s3LH2F2hln66CqsKqCQhwBYFSeyQO4cPIKfWxXE8uuHawmsQpGRaMkXyOGXr1tGxNLoCCCLgixHhi5ZwNjcKZ7KbQRZY1VRVLMOqm95AVmZlcXAAA7t1teb4VjeI7tcugrKWStEdRENY+LZa3rsVByfMOviWXq5It6/YlXdcWJAuPHj5HDDXaQusOeLknllwbbQbhc+0kNPLA8VS6pG41LOq25hgTpcEAjywPDSLFWUrpWSh8QuRwukB6Ci3Fgnzgy06EbsQdOA4KWW5IHdy0tawwtZmovyW0JanSMkdPZ522PXYpxg2yy5VVFqYgqgKBcgADQDhi/lWb1luw+rJJLCuHZz+D445oUq4pRUSO7h5I9476gMttLiwPLniDOTAIB1q2q9re5sjoy3RAAsDsX7sBsiaEzMZVmEoQKQCLBN7jqe8cO7HsUWhfNGJYgKoNAba1+2y8s+oZKnNqRTG3UU6GYuVO6XvoA1rEgiM288eOBdINwUqeVkNFIQficbW229XTdW1AjjdzwRCx9gvi4mwusxjdJwaNpU12PzxKDKo2IMk9RI5jiGrSNvbg0GtuyNfK1ycLRv0I+JW/XUzqqtcNTWgXOwC1/FOOx9FVpGz1kxeWVt7q9N2L4oI+nWw5cybow4C7isqtkgc8NgbYDK+08fWfcMnbDYSnq2ZoSsNTbeNuDXJsXQai5BG+BfQ+la2IyRB2rWmqHFJacAPzZ3cx8O5Jmz+1FVlUvuaqVmiHqHUoPhRtwK+HDTSxvihj3RnRK1amigrmcrCfi37+B48e9WDLq+OeNZYnDowuGH6u8EcCDqMOAgi4XLyxPieWPFiF049VaMCEYEIwIRgQjAhGBCMCEYEJO6QNtFok6uKzVDjQcQg+Gw/UOflimWXRyGtamG4cal2k75B28B4pS2F2Jerb3ZW7zIx3lVid6U/Cb4ncPW+Tbeqii0victTEcSbTjkINYyy2cBx7ufUwZvmklTW/wbG5oo0W7MNJJVA9GK2irbW/GwOmhXE3OLnaAy9bEjBAyGn9rcNMnZsHF2/wBbwU15LnUFR1ggfrBEwRmsbE25NazeY+sXua8O1LNnp5IbGQWvnb6bEr7a0EtPVQ5jSxs7AiOeNASZFOgNhxPBeevV92KpAWuDwtGglZNC6llNhraTsPrPr3rRoM0qU3qnMHhpYCtkguCwN7gtJza1xurxvwBGJNc4fE/IJeSGF1oqYF7trvIbuJSrnnSZAkjPSUytIRYzyLu3A4aDtkeBK4qdOAbtHStKnwaVzQ2Z9h+UZ/QdqyhJnVfqOuVD3e8Jbz0Zh+ViH81/qyZthtJrsT/cfEDsXVSdEk7azVEaE69lWkPtJK649FO7aVW/Hom5MYT0gea14eiKH16iUn4qov6wcT9nG9Kux+XYwdv0XqeiSm/Dz/8Ar/2Y99mG9ee/pvyjt81xVXRAp+91TDweMN9IYfqx4afcVazH3fiZ1G3msmTo8zKmJamkDf3MrRsfMGw+k4hyL26uxMjFqOfKVvWAfM9iINusyomCVcZcd0ybjH5MigA+dmwCV7fm7UOwyjqReE25jfrB+ibKTbekzCGSndzTPKjR2ktbtC3Zf0Tx4GxPdi3lWvGiclmPw2opJBKBpAEHLhvGvvC6tjNh1pG62V+vmA3Y2INo05BQSbEgm58SBzJ9ji0czrVddiRqBoMGi3WRvPH14W2tp8+jooGmk1toi3sXbko/WTyAJxN7wwXKUpKV9TKI29J3Dep3sxl0lY01R7qaHMw99wgqEUcEaNhcodO+3Z4m91mNLyTf4lu1czKcNi5PShtr3neCNvfn0POZbPCupUSsVFm3b70fqPz3Sdbd44Hx0OGCzTbZ2tY8VWaaYugPw7jtHFTKiq6rJKoxyDfifUqPRkXhvpfg47vYdLHCwLonZroJI4MTh0m5OHWOB4et4VkyzMI6iJZYmDI4uCPpBHIg6Ecjhxrg4XC5WWJ8Tyx4sQurHqrRgQjAhGBCMCEYEIwIS/trtOlDBv6NK9xEh5nmT8VdCfYOYxXJJoBPUFE6qk0dg1n1tOxTzYDZZ66Vqyru8e8T2v65xxuPgLwtwNrcARheKPTOk5bmJVraVgghyNtmweZ+utUbJtqYJ5pacb0csTFdyQbpYD1lHdbW3G1jbDDZA4kLBnopYo2ynNp2jPoK49vtk1robrZZ4werbhcc0J7j9B9oPksemMtatw2vNLJn8p1+aXtnM8qpoY6SjplpniO5USsvvcZU6hV4s7cSDrcnj6QrY9xGi0W3p6qpoI3med+kDm0DWb7zsA9bl27Y9I8dNeKn3Zphozf1aHne3pH4oOnM6WxKScNyCqocIfN8cvwt7T5c/YlLKtk67M3E9U7JGeDyDUjujj0Cjx0GtxfFLY3vNytOavpaJvJwi53DxO3tPMqTkGxlJSWMcYaQf1knae/eDwX8UDDLYmtWBU4jPUZOdYbhkPr0phxYkUYEIwIRgQjAhGBC8qmnSRSkiq6nirAEHzB0x4QDrUmvcw6TTY8Eh7R9F0EoLUp6h/gG5jPs4r7Lgd2KHwA/KtmlxuVmUvxDft+vT1pUy/P6/KJBDOpaLlG5uCBzik1sOGnAX1AOKmvfGbFaclLS4gzlIzZ28f5Dx7SmjNI1zPqa2icSS02vuWa27e97EX7LG3pXKndGumLHfzLObs2FZ0RdRaVPOLNd+Iesxw1i6a8ohjqOqrJKYw1AUr2x21F7EX5jQ2JANieG8cXNAd8RGazZnOi0oGv0m3vlqPrbx5lybXbWx0YCKOtqJNI4V1JJ0BNtQL6d5Og528kkDctqsoqB9SdI5MGsn1/pZFK65nDJR10fU1kQ3iBa4v6Mqam41AIuRr4jFY/mDRdkUy8GieJ6c6UZ9WPgk7ZrOJsnq3p6kHqWbtgXI7lmTvFuPMgW4rbFTHGN1j64rWq6ePEIBLF82z/8n12FWqNwwBUggi4INwQeBB7sOrkiCDYr6wLxGBCMCEYEIwIXjV1KxI0jkKiKWYnkALnHhNhcqTGOe4NbrKitPHLnWYktvLCup/6cQOi92+36yTwXCYvK9da4sw2lsM3d538w9a067bbQ1GXdQlPTximChS7BioPAJ2TdbAXub3voDY4ukeWWAGSyaCkirNN0rzp7hr589fgsfaOV6pFlmoJo5FsYqqjdZvEHskHc58bjlbFbyXC5b0jNNUobA4sZKCNrHgt775pg6Odpp6pHSojYNDYGW26GPcQbEPbU2FrH1bgG2GQuyKRxSjigcHRuyds3fT1mlfbfblp3NJQX3WbdaRPSlY6bqW9XlvcW5aamqSW/wtWlh+GNiby1RrGw6hxPls59W1sR0dJAFmqwrzcVj4pH3X5Mw7+APC9r4nHDbNyTxDF3S3ZDk3ftPkO3fuVBwwsRGBCMCEYEIwIRgQjAhGBCMCEYELkzTLIqiMxTIHQ8jyPeDxB8RrjxzQ4WKthmfC7TYbFR/aLZqpymYVNM7GIGwfmtz6Eg4FToL8CbcDbCb2OjNwuopayGvZyMo+Ldv4jj6zF095Btaa+lk9z7kdYieg+q35MO9T9BtfxvbIXty1rGqaAUszeUuYydY7ufv2JR2hyJqJIJuueTNJpwVZTe5Isy2OhXULcjW4Gi3GKXM0LG/wAS1KWpFS57NECFrcx48+3zOab8h2aqRWvWVk0bvudXGsQIG7fibjTnprqeOgxcyN2npOKyqishNOIIWkC9zff65uZffSHssK2DeQe/xAmM/CHOM+fLuNuV8eyx6Qy1owyu9mks75Tr8/WxLvRJtOT/ACKYneW5hJ42HpR+a6kDuuOQxXA/8JT2NUVv+QzUdfn0+tap2GVzyMCEYEIwIRgQpf0w7QHsUUZuTZ5bc9fe09p7VvBe/C1Q/wDCF0WB0uuodzDxPh1pg2Xo4Mqo090SJHJId6RmNrueCjvCjTTxPPE2ARt+JI1cktdOeSBIGrm39P0TORFURepLFIvgysp+gjFuTgs/44n7QR0EJSyvZ2qoKpRSMJKKVu3FI2sPMsp4nw77gH4YpaxzHfDqWlNVw1UJMwtINRG3n9c25YfSjtcWJoaYkkndmK3uSeES2439a3fu94xCaT8ITuEUAA9ol6L/AP0fDr3LqybY0UWX1M8n86amkNwfvQ6s9lSPW72HkNOPrYtFpJ12Vc+Ie01TI2/JpDpz1nhuCR9msqra7rOomb3vd3t+Zx6V7W4/BOKGtc7Ue1a9XPTUtuUbrvqaNlvNbn3A5r+GH5xJ9mJ8jJ6JSfvWh/J+0L8+4HNfw4/OJPswcjJ6JR70ofyftCPuBzX8OPziT7MHIyeiUe9KH8n7Qj7gc1/Dj84k+zByMnolHvSh/J+0L9+4DNfww/OJPswcjJ6JR71ofyftCPuAzX8MPziT7MHIyeiUe9aH8n7QvlthM0HGdR51Mn2YORk39pXoxShP4P2hfP3DZn/aE/OX+zByMm/tKPedF+T9oR9w2Z/2hPzl/swcjJv7Sj3nRfk/aEfcNmf9oT85f7MHIyb+0o950X5P2hfY2BzX8OPziT7MHIyeiV570ofyftC8+jJ3eveGZ2kXqpFZHYupsQDoTYjjgh+exUsWDG0wkjFjcEECx27l+bW7Oy5VUJU0rERb3YOp3CeMbd6kcCeI0OouSRhjNwvaKrZXxGGYfFt48Rx9asg97PGmzJ4MwsRNCpjKb1wrHvHDS5KtzDC+oFr26LyH7QsapE1GH034XZ33+to4cc2LMswWKCab0+pRmIB5ou8V8D9uLHOsCUhFEZJGs1aRA6zZIWXbV5gkUddUiFqORwGCAh4lLbofy3rcSTryvpQJHgaTtS2paGkc91PETygG3UdtvVlkdJ2TNSVUdbB2RI+9cerMNb/ji58SG78Qmbou0gmsJqBUQmnkzsOz6eSp2zecLV00c66b47Q+Cw0ZfYQfMWPPDTHaTbrnqqnNPK6M7PQWniSXRgQjAheFfVrFG8rmyxqWY+AFzjwmwuVONhkeGN1nJR/YCjavzJ6qYXEbdaw4jfJtEvktrj5AwpENN9yupxKQUlIIWbcujaenxWrn9dEMzd80gk6gL1dPdd6O3rOd06s3K1yLi40BEnEafxjLYlqaJ5pA2keNK93bDwHMOo7CvzZEZoKVWolp/c5ZzHHKWLgFybE3t9OPI+U0fhtZFb7EZiJy7TsLkWtqTBtRtNNR0CtN1YrJQVVU9FTzYAk3CKRc6gtbkcWveWsz1pGkoo6ipIjvyY3+hr7uZL/RNsvvH3dMCTc9Tva3PrSnvN7gfjHuOK4I/wART2M1tv8Ajx9Pl59A3p+2s/mNX/h5f3Zww/5SsWi+8R/1DvCQOg/jWeUP+phem1no8Vt/xB/1/q/xXP03/faa/wAB/wBa4jU6wp/w/wDI/nHiuKHonqWVWEtPZgD6/MX+Bjz2Y8Fa7HYQbaJ7PNff8UdV+Fp/0/8AZj32Y8F57/h/K7s81ibVbFS0KI8rRMHbdG5vXva+t1GK3xaGtOUeJMqnFrARYXzVk2F/o+l/uV/VhyL5AuUxD71JzlbuLEmox01Ae7Ijb/44/bfCdTbS6F1mA/YO/q8Avb+KGf8ADw/ktg9mKh7/AI/yHrC5aHoyabe6qrppNw7rbtzY9xtjwQX1EKyTGhHbTjcL71jbX7HvQdV1jo/W71t0EW3N297/ACvoxCSLQtdN0WINq9LRBFra+N/JW7ZH+Y0n+Gi/djDsfyDmC5Ct+8yf1O7ypd0Y/wBLSfJm/bGFYftOtdFi33Fv6e5V7MaFJ4nilUMjizD/AJwI4g8iBhwgEWK5iKV0Tw9hsQozl9RJkuYlJCTEbBvjxE9mS3wl19ocDjhMExPzXVysZiVIHN+bZwO0cx8imrMMvrab3THRwrU01ZvOvaUdU0gs3EgFTxHLhrxvYWvbcNFwVmxy002g6d2i9lhq1gauYpn2QyM09DDTzBXKglha4BLlwNeO6SNe8XxbGyzQCs+tqRNUOlZlfyt2rq2lydaumlgbTfXsn4LDVG9jAeYuMSe3SbZVUtQYJmyDZ3bexTjogzVop5aOTs75LBTykTR18yo/9eFoHWOiVv43AJI2zt2dx1Hr71W8NrmEYEIwISF0w5r1dIsIPanex+Qnab9LcHkTiiodZtltYJBpzmQ/hHacvNd/RflXUUCMRZpvfWPg3ofoBT7Tj2BtmX3qjF5+VqSBqbl1a+1M00cUyFGCSodCpswPmOGLTYhZ7S+NwcLg9SW8t2ISmqlmpppIozfrIL3R9NOJ0sddb+BGKxEGuuCn5cSdNCY5WgnY7aPXR0qe55K2bZqIkJ6oN1akcFjQ++Sd1zqQed0GF3XkksPXryW7TtbQUWm7Xr6TqHRt6VaqaBY0VEAVUAVQOAAFgPmw4BYWC5Jzi5xc7WVnbWfzGr/w8v7s48f8pV9F94j/AKh3hIHQfxrPKH/UwvTaz0eK2/4g/wCv9X+K8Om777Tf3b/rXHlTrCngHyP5x4rPhy3PCo3TU7thb39OFtPX7sRtLx6/qrjNhl89H+0+S+/4Mz7vqf8Azp/vwWl49f1XnLYX/wCv9p8li7T0mYoiGuMu4W7HWSK43rcgGNja+IvD/wASbpJKNzj7Pa+2wI8FZdhf6Ppf7lf1Ybi+QLlMQ+9Sc5W7ixJqM9NQ/lkX+HH7bYTqPm6F1eA/YO/q8Avetzyuzh2hpUMVPwY3sLf9SQDu/q179d7jj0vfKbN1KEdNS4c0STG79n0HiexelfsBV0O7UUMzSOq9sKAG8d1dQ6/ENzpz5BhczNpXkeKwVV4qhtgdW7pOw8R2Jc2w2rauSASR7ksPWB7cG3t2xsdVN1N1N+WvIVvk07XT9DQtpS8tN2utbov169atGyP8xpP8NF+7GHI/kHMFyVb95k/qd3lS7ox/paT5M37YwrD9p1rosW+4t/T3Kz4dXKJK6VMg90UplQXlp7sO8p66/MN78XxxTOy7b7lrYPVcjNoHU7Lp2eS5uibP+tpWhclnp+HMmM+hbvsQV8guPIH3bbcrMZpeTmEg1O79vn1o+66trNMvpCqH+vn0W3eF4H2FvLHnKvd8g6Sj2Cmp86mS5/K315c619mNnaiGUz1VY88rLulBpGtyDovmOIC89MTYxwN3G6Vq6uGRgjhjDQNu3r/2p/0hwGhzRKqMaOVmHIFlNpF9osT/AHhxRKNB+kOdbmGOFTRmF2y469R9blY6eYOqupurAMD3gi4PzYcBuuUc0tJB1hemBeIwIUZ6S5DVZpHTKdF6uLyaQ3Y/ksv5OE5vifboXV4UBBRumPE9WrtumzaOk9110WXF2jpo6frnVDYydrcVL9w0Pz8wCLHjSeGbLXWZSv8AZ6Z1UBd5doi+zK91y5z0fJTRtUUEssE0SlwN+6uFFypv325kr3jHjoA0XZkrIMVdM4RVLQ5py1ar7fWe5aWb7TsMn91ejJLEALcnfs3Hlqw8sTdJ/L0lRBRA13I6wCeoZ/RYvQvk+7HLUkaueqT5K6sR5tYfiYhTt1uTePVF3thGzM851dneqZhlc+sraz+Y1f8Ah5f3ZxF/ylM0X3iP+od4SB0H8azyh/1ML02s9Hitv+IP+v8AV/ijpuo2PueW3YAdCe5jYrfzAb5sFSNRRgEjRps25HvTjsZtPBVwoEYLKqgPET2hYWJHwl8R362OmLo5A4LKrqKWnkOkMjqOz/fBMeLEgpD0ubRQT9XBE4cxOWdl1UaW3QeZ77cPPgpO8GwC6jBaSWPSkeLXFhv51RtkKZo6KmRxussSgg8QbcD44YjFmAFYNa8PqHubqJK2MTSqkXTZRP10M1uw0ZjvyDAlrE+IbT5J7sKVAzBXUYBI3k3M23v4eHanvYvPaSohVaYLHuDWGwBTv05i/rDj54vje0iwWLXU08UhMud9u/1uTCzWFzoBixIqI9KOaU1RUJ7lAd1BEkiDSQmwQAj0yLEX+MACcJTOaXZLr8IhmhiPLZDYDs135lX9nqZoqWnjfRo4Y0YeKoAfpGG2CzQFy9S8Pme9uoknrKlHRj/S0nyZv2xhSH7TrXSYt9xb+nuVnw6uUX4RfQ4EKK5OP4NzrquEZfqv+3LYx6+B3Ln4pwk3+XJb1mutn/5uH6e21+luvx61a8Orkkv7Y54tPTTFZ445whMYYrvFhrYIeJPDhzxXI/Rac807Q0zpZW3aS2+evvSn0jKKrK6arAG8u458BIArj8vd+bFUvxMDlp4WTBWPgO246sx2XTD0YZh12XRXN2ivEfDdPZH5BXFkJuwJHFouTqncc+vX23TXi1ZqMCFGdkx7pz15DqFkmk9i3RPmuvzYTZ8Ut+ddXWfycNDN4aOvM+KfdrtlnqJI6mmm6iqiFlb1WXjutx5k8iNSCDpa+SMk3abFYtFWtiaYpW6TDs3cR6HOsifLc5qUNPPJTxRMN2SSMEuyn0gBw1HycQLZXCxtZNNmw6F3KRhxcNQOq/rnWP0vyLDDR0keiIC1udkUInnoW1xCewAamsEBkkkmdrPibnuCoOyOX+56KnitYrGC3ym7T/pE4YjbotAWJWy8rUPfvPZqHYtfE0qsraz+Y1f+Hl/dnEX/AClM0X3iP+od4SB0H8azyh/1ML02s9Hitv8AiD/r/V/iqbXUaTRtHKodGFmU8D/zvwyQCLFc9HI6Nwcw2IUr2l6NZYG66gZmCneCb1pE+QwtvfQ3ysKvgIzaukpMYjlHJ1Atx2HnHocyxf4XzTMR7lBd93syBV3O8e+tpbmLG17cCcQ0nv8Ah9dKa9noaP8AnGwvq2/2jx7U9bH9HEVMVlqCJpl1UC/VoeRAPpEd58LAEXxfHABmVj12MPmBZH8Le0+XR1p7xesZGBC5sxoI542imQOjCxU/8uCORGox4QCLFWRSvicHsNiFKtpOjienbr6F3cKbhQbSp8kj0voPysKvhLc2rpKXGI5hydQLX27Dz7u7mWSKvNM0tBd2VOy+nVoCOJkIAu3xfDRcQu+TL10pnk6Kh/mbTq2n9PDj2qg7H9H8NIRLIeunHBiLKh+Kvf8AGOvdbDEcIbmdaw67FZKgaDfhb2nn8u9OeLllKMdGP9LSfJm/bGEoftOtdXi33Fv6e5WfDq5RGBCknTXQ7s0E66F0KEjkUO8vt7Tfk4UqG5grp8Blux8Z2G/Xke4JurMnbMoaab3VNAjQhnSJrbxYA66201HA8fntLeUAN7LLjqBRvezQDiDkTstdfuW9HNBFr1PWt8KVi1/NdF+jAIGDYiXF6qT8Vhwy7dfavBdnJIsonpHKuVSXqyCTpcvHe4Gt7YNAiMt51I1jZK5s7cs237AVh9CNXdKmLkGSQfjAqf2V+fFdMdYTmPx2cx/OOrPxVPw0ueXnPJuqzdwJ+YYF60XICj/Qwg90Tyt6kGp+UwJP6OE6fXfgupx4/wApjBtPcPqqbsnm7VdLHUOgQyXIUG9gGIGvja/twzG7Sbdc/WQCCZ0YN7L6zTOhDPTQlC3uhnUNf0SoB4W1B156YHPsQN68ip+Uje+/y27VLukwddm0UPK0UX5bkn6GwtNnJbmXRYV/LoXP/qPUPorNhxcojAhZW1n8xq/8PL+7OIv+Upmi+8R/1DvCh+yecVlP1nuNGff3d+0Rktbe3eA04t528MIsc5vyrr62np5tHlza17Z23XTD92Oc/gX/ADV/sxZysm7sSPu/DvzD+8I+7HOfwL/mr/Zg5WTd2I934d+Yf3hfg2vzjX3l9eP8lf7O7Bysm7sXvu/DvzfvC/fuxzn8C/5q/wBmDlZN3YvPd+HfmH94R92Oc/gX/NX+zBysm7sR7vw78w/vC56bb/NJCRGA5XiEgLW87cOfHux5yz/QVj8KoWZuNud1l0fdjnP4F/zV/sx7ysm7sVfu/DvzD+8I+7HOfwL/AJq/2YOVk3diPd+HfmH94QNsM5/Av+av9mDlZN3Yj3fh35v3hH3Y5z+Bf81f7MHKybuxHu/DvzD+8I+7HOfwL/mr/Zg5WTd2I934d+Yf3hc/RQxOZktoxjkJ0trvC+nLXljyH7RWYyAKQAarjuKtmHVyKMCEidMdPvUKt+DmU+wgr+sj5sUVA+G62cDfapI3g+B8FodF0+/lsNzcqXX2B2t9FhiUBuwKjF26NW7jY9gTHXVscKNJK6oi8WY2A/8A3w54sJAFykI43yODWC54LF2a2lWvM/VxOIUsqyOLCQneD2HcLDnftagYgyTTvbUm6ujdShuk4aR1gbNVvXVdT3oZcpWzRnnCb+aOo+s4Xp8nW4Lcx0B1O1/HvB8lZMOLlVx5yf5PN/dP+yceO1FWw/aN5x3qZ9B6XNV3bkQ+ffwrTaz0eK6H+IDlHzu8FpUSZjle9BFTe7KUMTEVazKGN908Tx14cTx5CQD48gLhLSGkrrSPfoP25ZG230ejau7JKKsq6yOsrIhBHArCGG9zvOLMx9nfbgunEmTQ5ztJ2VlVUS09PAYIHaRdbSPNsHrpShny720Kg/2iD6EQj6Rip2cvSPBalObYWf6Xd5Vnw4uTRgQsraz+Y1f+Hl/dnEX/AClM0X3iP+od4SB0H8azyh/1ML02s9Hitv8AiD/r/V/iqphpc2uHN84hplDzyCNWbdBN+NibaDuBxFzg3WroaeSY6MYuVknbzL/7UnzN/txHlWb0z7rq/wAh7Fyy9JOXDhMzeUUn1qMR5disGD1Z/D2jzXKOlOhva01u/q9P2r/Rg5dqt9yVVtnWkno+2pgopKl5t+0u7uhVuTZmJ5i2hGKInhpJK1sSoZalkbWWy13PAeSeIelGgPEyp8qM/wCW+L+XYsd2CVQ1AHp812xdIWXN/wDIA+VHIv0lLY9EzDtVTsJqx+DtB8V7ptzQEgCpQkmw0bifxce8qzeoHDKoC5YUxYsSKMCFG+jj+mJv+9+8GEoftOvvXVYp9wb+nuVkw6uVRgQlLpUX/wDmTeBj/erimf5D0d608H+9t6e4rE6OaWSfKZIopjA/XELIouVsVY6XHEXHHniMQJjsDZN4o9kVaHvbpCwy6wvPN+j2rYK/us1jRtvCKo3wjeH3w/VfhcY8dC47b86lDi0AJbyegDtba/cmjZTPjKWp5KVqWWJQSlhuFb2BQi1x5Cw7ziyN98iLLOrKYR2ka8Padu3pSB0bC2bzjwmH/sGKIftOvvW3imdAz9PcrHhxcquXNU3oZR3xsPnU48dqVkRs9p4hS/oPf3ypHekZ+Yt9uFabWehdF/EA+Fh4nwVaw2uZRgQoxtSDHn6NwvPTt7LIp/UcJPyl6R4LrKSz8MI4O8SrPh1cmjAhZW1n8xq/8PL+7OIv+Upmi+8R/wBQ7wkDoP41nlD/AKmF6bWejxW3/EH/AF/q/wAVVMNLm1F+kDbaCvgjjiSVSsocmQIBbdYeq5N7kYSllDwLLrMNw2WlkLnkG4tlfeOA3LR2U6OaeppIZ3lmVpFuQpSw1I0uhPLE2QBwvdUVmLzQzuja0WG+/mtyLowoE9JpW+VIB+yq4nyDNqTdjVU7VYcw87rpi6PsscHcj3raErNIbH8u18e8jGf9qs4tWtObv2jySN0bbNU9XNUrOpdYrbo3mXizA33SCfRGKImBxIK2MVrJYI2GM2vryvsG/nTs/R7ljEhVII0O7M5II46Fji7kY/RWQMWrW5k/tHkuaXonozwkqF8AyH9cZOA07d6sGO1A1hp6D5qf7Z5HHQVkccbO6hUkJbdLembgWAHBcLyN0HWW3QVL6uAucADcjLmHPvVb2V2ygr2dIklUoAx6wKNCbC265w2yUPNguZrMOkpQC8g33X8QEx4sSCjfRx/TE3/e/eDCUP2nX3rqsU+4N/T3KyYdXKowISf0ryWy2UfCeMf+wH6sUz/ItTBherbzHuK8uiGK2Xg/Clc/Tb6sEHyKWNG9URuATri5ZKMCFGui472azMOG5K3sMi/bhOH7TrXVYv8ADRNB3t7irLhxcqvxhcWwIUb6IiYswlhJ/qnU+LI6/VvYTgyfZdXjVpKVsg3g9YKsuHFyiMCFHOmGIxVsMw5xAj5Ubk/WuE6jJ1/WS6rAyH07ozv7x9Cq/BKHVWXgwBHkRcYcGa5ZzS0kFemBeLL2qUmiqgNSaeUD8g4i/wCUpmjNqiMn8w7wp/0HnWr8of8AUwvTaz0eK2/4g1R/q/xVUw0ubUa6Q9i6ehp45ITIWaUId9gRbcY8Ao1uBhOWMMAsurwzEZqmUtfawF8hxCd9jcvSoyiGGS+48ZVrGxtvHni9jQ6OxWPXSuirnPbrBXj/ABaZavGNvbK4+vEfZ49yn75rDqd2DyW7s5lNLTIyUgUKWuwVy/atzJY20tpixjGtFmpKqnnmcHTa9mVvAJD6G/v9b+L+2+KIPmK2sc+zi6e4Jlrdhctnkd2QGRnZnKyvfeJu2m9Ya30tiwwRk3WfHidZG0NByAyyHkvXJtgaOmnSeFXDpe13JGqlTofAnA2BjTcKM+KVE0ZjeRY8ON0g9LSb2ZRqeBijB9sjDFM/zrawY2pHHie4KjbM7HwULO0JkJcAHfYHQG4toMMMjDTcLCq8QlqQBJbLcmHFiRUb6NzfOJvKb94MJQ/adfeuqxT7g39PcrJh1cqjAhTrpqq7U0EXN5d72IpB+ll+jC9QcgFu4Cy8rn7hbrP0KY+jyl6vLqZe9N//AMhL/wCbFkQswJDE36dU88bdWXgmLFiRXhXVAjjdzwRGY+wXx4TYXU426bg0bSpP0I09555PgxKv5bX/AMmFKYZldLj77RsbvJPUPqq/hxcujAhRgfyTaDuVp/onX9W8/wBHhhP5ZenvXV/b4XzN/wDk+QVD2m2yho5FhaOWWV13lSNb3FyOJI5g8Lnwxe+UNNlh0mHyVDS8EBo2kpaG1mZ1ZmSlpo6cwi79aSZFuLqN0gakA2upHjivlJHfKLLQ9hoqcNdM8u0tVtXHPPvXHt2/uzKaSs0LJbfI+N2JP/aF0xGQ6cYd69XVuHD2etkg2HV0ZjsumzozzLrsvh17UQ6pvDc0X9DdPtxdCbsCzMVh5OqduOfX9bppxas5eNXDvo6HgylfnFseEXCkx2i4O3KR9DFRuVU0LaFouHxo2sR59o/McKU5s6xXT46zThbINh7x9FYsOLll/Pe0O2lRXRrHN1W6rb43FIN7Ec2OlicZ7pHPGa7ilw6KlcXMvmLZ/wClVtjcvSoyiGGS+48ZDWNjbePPDbGh0diuarpXRVznt1g+C8P4tMtX0o29srj6xiPs8e5T981h1O7B5Le2cymlpkZKQKFLXYBy/atzJY20tpixjWtFmpKqqJ5nB0xz5reASH0N/f638X9t8UQfMVtY59nF09wTLW7C5bPI7sgMjOzOVle+8TdtN6w1vpbFhgjJus+PE6yNgaDkBlkPJeuTbA0dNOs8KuHS9ruSO0pU6HwJwNgY03CjPilRNGY3kWPDpU/6XnK5ijDiIUI8w7kYpn+fo81t4IL0pHE9wTX0b7YT10kyzdXZEBG4pGpJGt2OLIZHOJBWbiuHxUrWll8ydf8ApPVRMEVnbQKCxPgBc4YJssZrS4gDapB0NRM9ZNKeUJv8qRwf8rYTp83XXU46Qynawb+4fVWPDi5VGBCjPShOarMo6VD6ISIeDyEFj8xT5jhOY6T7BdXhDRBSOmdtuegfW6fkzBhmK00b7kFPS70g7OrEgIpuLiyje0xfpfHojUAsQxD2UyuF3OdYeJ68ljfxktbrvcUvuPf3evB5Xtvbu7bjpx46Xvpivl9tst6c9zj7PlRylr6Phe/h2Zra6QMxCZZO6m4kQIp7xIQt/wAkk4slPwFJ4bEXVbGnYb9Waw+hej3aWWUixklsD3qii36RbEKcZEpzHpLzNZuHf9LKh4YWGjAhSPpmoCk8FSum8u5ccmQ7ynzIJ/IwpUNsQV0+BSh0b4jsz6DkfXFU7Ja5aiCKdQPfI1byuLkew3GGWnSAK56eIxSOjOwleUGTJHVS1QZg0qKrrpunc4MdL7wGnG1seBgDi5SdUOdC2EjIEkb89i5zkdO1HJSwhVidWXsneCltb8TqG19mDQbo6IUxUytnbM/Nwtr4Kc9E+ZtT1ktHL2esJW3dLHcEe0BvyVwtA7Rdolb2MwiaBs7NncfXarDhxcsjAhRPP75bnPXWtGX63zSS4lHsJew8BhJ3wSXXXU3/ADKDk9trdI1eCtUbhgCCCCLgjmDwOHVyRBBsVLOlSppGpohTPTs3XAnqjGTu7jcd3W17fRhWctIGiujwdk7ZncqHAW233jemfY2gSfKIYZL7jxkNY2Nt488WsaHR2Kzq6V0Vc57dYPgvH+LTLV9KNvbK4+sYj7PHuU/fNYdTuweS3dnMppaZGSkChS12CuX7VuZLG2ltMWMa1os1JVU88zg6Y57MreASH0N/f638X9t8UQfMVtY59lF09wTLW7C5bPI7sgMjOWcrK994m7ab1hrfS2LDBGTdZ8eJ1kTA0HIDLIeS9cm2Bo6WdZ4lcOl7XckdpSp08icetgY03CjPilRPGY3kWPDpSF0sEfwnFe1uqjvfhbrGvfwxRP8AOtrBvubrbz3BVTKqikYt7maBmA7XVFCbcr7vLDTS3YubmZO0DlQRz38VgdKmcCCiZAe3Ue9gfFP3w+W7p5sMVzus229PYPT8rUBx1Nz8u3uXH0PZUY6RpmFjO9x8hOyv0758iMeU7bNvvVuNz6c4jH4R2nPyT7i9Yq5M2zBKeGSZ/RjUsfG3ADxJ0HiceONhdWQxOlkEbdZKk/RdRPVV8lXLr1e85PLrJL2A8Au95dnCkILn6RXTYvI2CmbAzbl0D627U+7QbC0lW5kdWSVrXkRiDoLDQ3Xhpwxe+Frs1i02Jz07dBpu3cR6PavzPchk/g4UdNuE7iRFnNrILbzWA1Y24acSeViPYdDRainqme1cvLvJy37uZKPTDWLHFS0aHRRvkcwqDcj+e7/k4qqDYBq1MDjL3vnPN15nw60+bG5Z7nooIiLMEBYfGbtP+kTi+Nui0BY1dNy1Q941Xy5hkOxbOJpRGBCWekbKPdNDKFF3j99TzTiB4ld4e3FUzdJq0MLqORqWk6jken62KX+hrOd+CSmJ1iO+nijm5t5Pe/yxiFO7LRT2O0+jIJRtyPOPp3L8noJc3rKhJJXjo6aTqurQ2Mjr6RPLiL3INgRbW5x5YyuN9QQ2VmHwMcxoMjxe52A+vPYF+Z9kMWUhK2kZ0CSKssZclZEY2IsfWHEd3Hljx7BF8TUU9VJXkwTAG4NjbUR4LK6WMlaCoSuhuu+y7xHqypqje0Ae1T348nZY6QTODVLZYjTv2X6QdY9b+Co2ymerWUyTLYE6OvwXHpD6x4EYYjfpC6wqymdTSmM9HEeu1a+JpVJXSls6amm62MXlguwA4sh9NfE6Bh5W54pmZpC42LWwir5GbQd8ru/YfBcHRLtOJYvckh98iHvZPrR93mvDyt3HEYJLjRKvxqi0H8s0ZHXwP170h7S7Ez0MSSTPEwZggCFib7pPNRpocUOiLALrZpMSiqnlrAchfO3md6qWxuXpPlEMMl9x4yGsbG28eeGmNDo7Fc5XSuirnPbrBXh/Fplq+lG3tlYfWMR9nj3KfvmsOo9gW1kdFRUamOnMcYdrletLEta3rMTwHDE2NYzIJSolqKg6clzbh5BIfRHUIk1aXZVF11YgD0n5nFMBs4rZxprnRxAC+vuCZ6zYnLJ3eQqpd2LMVmfVmNybb9hryGJmGNxus9mJVsTQ0HICwyHkvfJdgqOmmSeFXDpfdu5I7SlTp5E49bAxpuFCfFKiaMxvOR4dKn/S8m9mKKOLQxge13GKZ/n6PNbeCG1KTxPcE27AbIy5c88k8kO4yDVWbTdJJJ3lAAti2KMsJJWZiVfHVhjYwbg7ePMSkrNKl85zJUjuIvRT4sQN3kI5E/WgxQ4mV+S14WNw6kLnfNt4nYOjzKtlLTrGixoN1UUKoHIAWA+bDoFhYLkXuL3FztZXrj1RUp6Xtod9loortYhpd3Ulj97j8T61u8phWd/4QukwSk0Qah/R4nw611ZvljUGVQwbxj66dBVSJxVX1cgjkLKl+YFueB7SyMDfrVcEwq610lr2adEHbbV5rVzLaCt614svplmipwod5HJLkqGAQlwSd0jtHeJv5XmXuvZg1JaKlptAPqX6JdewA1Z2zy37MvLf2Wz5ayATBShDFHQ8UdeIvYd4PLjyxZG/TF0lWUpppNAm+0HeCpXGf4Uzm47UQe/eOqi4ex2/eYV+0k9bPXaujP8AwcPt+K3a7yHcrZh1ckjAhGBCMCFEq5TlGbb6giEneAHOF/SUfJN7D4i9+Ej/AC3rroyMQotE/N4jUenxKeMxy2rhnery3qpkqArSQubAsBpIhuBqOOo9ulri1wOkzaseKankjENVcFuojuPr68tPs3XVs0cuZMiRRtvLTx8Cw+FqR+kxtcC1zfwRvebv6la6spqZjmUoJJy0j4f6HSnDOqSGeI08xFpgVAJAJIG9db8Stt7wtfFzgCLFZUEkkTxKz8PrPn1KQZDmMuTVzwz3MTEB7DRl9SVR4a6fKHEaKNcYnWPriupqImYjTCSP5tni0+tx1FWuCZXVXQhlYAqwNwQdQQe62HQbrkXNLSQRYhfeBeKNdIGzUlDUCspbpGX3rr/VSE8LfAbly1KnQgFOVhYdILq8NrGVUXITZm23aPMde3etmvqGzyijSExx1EUgaVHZgPRZbrYMSpJ07tR5yJ5VuWsJSNowyoLn3LSLAjnBz1LEHRZXfhYP/JL/APXiPIP4euhN++6X8p6h5r7i6Iqk+lNAPIO361GD2Yrx2Pw7GnsHmvWfohlCMVnjZwLherIDHu3t7Tztg9mNtai3H2FwBYQN9/CyWdktk5K+V41ZYxGLuzC9r3AAW4uSQedtD4A1sjLzZaNbXspWBxF76h9UzydEEvq1ER842H1nFnsx3rOH8QM2sPX9FznoorF9CWn/ACpF/VGcHs7hqsp+/ac/M09QPivqHotrQ6s0lOd1gT75ITYG/wCDwcg/h66F47G6YtIDXdQ817dI22RqW9x0l2Te3XZdTK17BFtxW/P1jw09L2aTS+EKOF4cIRy82R1i+wbzx7ufU6dH+ygoYbvYzyWMh47vcgPcOZ5m/ha6KPRGetZOJVxqZMvlGrzTVi1ZqW9udqVoYCRYzPcRL482PxV+nQc8VyyaA4p/D6I1UlvwjWfDnKQejvKFu+Z1rhY0YlGkPpSE9qQ99jcDvY+AwvE38bltYnUGwpIBmdYGwbvPhzqmUVfS5hA24yzRN2WBBHsKsAR3j2EYZDmvGS5+SKekkGkNF2seglmHYSelkZsvrWhR+KSIJALcLE6acBcXtzOKuRc0/AVoOxOKZoFTFpEbQbevWS59qZRleW9QkheeoLAudGYtrNJa+lgd0dxK8eOPH/y2aO0qdG011XyjhZrbZc2oeuK+uh7Iuqp2qXFmm0TwjXgfxmufEBTj2nbYaSMbqdOURDU3Xzny77qhYYWGjAhGBCMCEpdJOznuulugvNDd072Hrp7RqPFRiqZmkMta08LrPZ5rO+V2R8D62XWH0RbTB4/cch7cYLRE+snNfNSdB8E/FxXA/LRTmN0Wi7l2jI6+ff09/OmrbDaZaKNTumSWQ7sUY4s367C44akkDni2STQHFZtDRGpeRezRmTuWPs5spNJMtbmLl5xrHED2Iu7gbXHcNOZLHUQZGSdJ+tNVVdG2M09MLN2nafXqwyXrtTllNmiSRQyoamnNgwPok+qxtqp4Ei9iO8EY9e1smQ1hRo5pqFzXvadB3q449457pL2K2tky6VqSsVliDWIOphY63FuKHjp33F760xyFh0XLWr6BlYwTwG57/r/oqxwzK6hkYMrC4YG4IPAgjiMOLlXNLTYixXzU06yIyOoZGFmUi4IPLHhAORXrHuY4OabEKM7U7NT5XMKmlZupB7LjUpc+g/ep4XOh0B1tdN8ZjNwuro6yKuj5GYfFu38Rx9ak/wCxW20VaoRrR1AGsd9GtxZCeI524jxGpYjlDstqxK/DX0x0hm3f4H1n2Jsxas1GBClnQ39/rfxf23wrB8xXR459lF09wVTw0ucXnPMqKXdgqqLlmIAAHEkngMeE21qTWlx0Wi5Ui2226erPuWiDdW53Syg78t/VUcQp+c+AuCrJMXfC1dPh+GNpxy0+sZ8BxPHu59TR0fbCikAnnAaoI0HERA8QDzYjQt7BpctZFFo5nWs7E8TNQeTj+Tv+m4dJ4POL1jrC2s2oioYt9+1I33uMHVz9Sjm3LxNgYPkDAnKKikqn6LchtO767gphs7klRm9U1RUk9UD22GgNuEUfcBzPK5NyThVjTK65XRVVTFh8Iii+bZ5n12J227yyQe4mhp+vp6dyXp1troBGQttQo3tPHuJtdK0/DYZDYsjD5mHlQ9+i5wyce3Pil/KIKyaeulouroNU34mCsSyqSL9kqm9ckkDj36nFbQ4kluSdmfTxxRMnvJrscxrPPc2tknXY/PzUUCVM+6mjF24LZCQW8BYXPdri+N+kzSKya6lENSYY89VunYpjIz51mdhcQj9CFTqfBnP0sOQwtnK9dCA3DaT/ANu8nwHhxVshiVFVVAVVAAA4AAWAHsw7qXIucXEk6194F4jAhGBCMCEYEKPdIuz70VStbTXVGfeJH9XJ5fBfXThckcwMJys0TpBdThdW2piNPLmbW5x5j67FvT1JzOnp6ylC+66R94wsdCTbfTXk1gVbzGhvawnlAHN1hJNYKKV8E3yPGvuPRtC+aquzLMveEgegi4SyPfeI5hbhSR8njzYC4PhMj8gLBesjoqP+Y5wkdsA1dOvt6imzJMlpsvgIjARVG9JI1rmw1Zm8NdOA5YuaxrBksyoqZquS7szsA7gEt11HR55EzwkpNEd0OVsQLkqGHrI3Ecxc8DcGshsoy1rQjkqMMeGvzac7eW4jt6knZTnlZk83UToWivfqydCObxPw8bcO8A6ilr3RGx9cy1JqanxFnKRn4t/g4euFwqzkG0NPWJvQOGI9JDo6/KXiPPgeROGmvDtS5qppJad1pB07DzFacsYYFWAZSLEEXBB4gjmMTS4JBuFKdsOjh42M9BcgHe6oE76ka3ja9z8niOV9AFZISM2rpKHGGvHJ1HNfYefz1b96+tk+k0paGuBNtOuA7QtykQa+0C/eOJwRz7HLyswUO+On6vI+fWqhSVSSoHjZXRtQykEH2jDIIOYXOvY5jtFwsVMuhv7/AFv4v7b4Wg+Yrocc+zi6e4J12m2tpqIe+vvSWuIlsXPcbeqPE29uLnyNbrWTSUE1SfgGW86vXMpZW5lXZzN1ca2jBvuAkRp3NI9u0fZyNhxwqXPlNl0ccNLhrNJxz37TzDZ6uVStj9jIaFd4e+TkdqQjh4KPVH0nmeFmY4gznXP12IyVRtqbu896Z8WrPSLtf0jw0+9HT7s03Am/vaHxI9I/FHjcjFEkwGQ1rYosIkms6T4W9p5t3Oe1KezOyNTmUvuqsZhE2u8dGkHIIPVTx4dw5ipkZkOkVp1dfDRs5GAfEOoc+8+imzbozQrR0lAepZ3bcC9kWiXe3bkWsSRe/HncXxbLcWa1ZmH8nIZJ6n4gBn0m3rdsWpsZtYKtWjkXqqqLSWI6cNCyg62vxHFToeRMo5NLI60vXUJpyHNN2HUfA+s+sDxznYKConabrJozIAJVjeyyAaa6X1Fr/brjx0LXG6lBiksUYjsDbUSMxzJO6R9oVsuW0Y7CEI4TW5GixL32Nr95sORxVK/8DfXBauF0huaqfWcxf/6Phwz3J32C2YFDT2axmks0h8eSA9y/SSTzxdFHoDisjEa01Mtx8o1efSmbFqz0YEIwIRgQjAhGBC8K2kSWNo5FDI4synmD/wA448IBFipxyOjcHNNiFF66kqMkrA8ZLxN6JPCROaN3OO/2jmMJkOidcLrI5IcTg0XZOHYd44f63FV3Z/O4qyESwm4OhU+krc1Ycj+viNDhtjw4XC5ipppKeQsePrxCTs6qmzWpNHCxWjhYGplHrkG+4p8xx7wTwAvS48o7RGratSBjaCLl3j+Y75Ru4n1w2m3Ds1ncVDl8lQigvVVEhp4he5AO4q247q2+kDiRiDHhjC7ecldVUz6qqEbjkxo0j2k85+qdYstNXSImYRRmQrd1Hqt3g8Va3Eg8b2JGGNHSb8ayDNyE5dTONtnHn3jnU7zzo5qaZ+uoZGkC6gA7sq+RFg48rHlY4XdC5pu1btPi8MzeTqBbtB8vWa+8m6UJ4T1VZEZN3QkDckHykNgT+TgbORk5E+CRSDTgdbtHQf8Aae8p24oZ7bs6ox9WTsG/d2tD7CcXtlYdqxZsNqYtbLjeM+7xXntRsXTVw3yNyUjSVLXPdvDg489e4jHj4mvzUqTEZqY2Gbdx8Nym1RlOZZQ5kiJMV7l07UbD46H0TbmRpybC5a+M3C32z0eIN0Xj4txyPQdvN1hYWQ51VRNIlKT1lRa+4u8+hJ7PG3pHW1/EYg1zgfh2pyopoHhpm1N3mw2a+pOeznRhJI3W1zlbm5jDXdj8d9bX8LnxGLWQE5uWVVY0xg0KcdOzoHrmVHT3LRRBbxU8S8ASqj5ydSe/icM/CwblgHlql983HrSxnPShSRXEIaob4o3U9rsPpUHFTp2jVmtGDBaiTN/wjjmeoeNklVGc5lmzGOJSIibFY7rGB3PIfS09W+vJcUlz5MgtdtPRYeNJ5+LjmegbOftThsp0aQwWkqSJ5RqFt72p8j6fm2ngMXMgAzcsqsxmSW7YvhHafLo60/YvWKjAhLG02yIqJo6mGQ09TGw98UX3lGhBHMgXAvxHZOh0qfHpG4yK0aSvMLHRPGkw7PL1xGaxekbbkU4amp29+Is7j+rHd8sj5uPdiE0tvhCawvDOVIllHw7Bv+nevHox2LMQFXULaUj3tDxQHizX9c93IeJIBDFb4ip4tiIk/kxHLad/AcO/mVHwwsFGBCMCEYEIwIRgQjAhGBC4s5yqKpiaGZd5G+cHkwPIjvxFzQ4WKtgnfC8PYbEKO1lHV5JU9ZGd6FzYMfQkHHcccnGtvaRpcYUIdE5dVHJBicOi7Jw6xxHD0dioWV51FW0dR7iCxzujlozZWEjLbeOnaubdvgba21AvDg9p0daw5qaSmnZy+bQRnryB1fRZHR5sjIpSorFIeJergiYD3sAm7EcLk3I8yeYtCGM63dCaxOvYQYoNRzcd/D1zc+v0k5y0NMIYrmepbqowOOujEewhQeRdcTmfZthrKVwunEk2m/5WZn128wKxKmnqMliilWZp6a6pNE9jukjVoj6ovcBfEXvxECHQi97j1qTbHRYk9zC0NfmWkbeDt/P6LtmeTU1Wg66JJQRoSO0Ae5hZh7CMXua12tZEVRNA74HEet2pItb0W00wLUtSVF+B3ZVHhcEEe0nFBgB+UrZjxuaPKZl+w+XYsVujvMqe5p5QRx96meMn2HdF/biHIvGrvTfvajm+1b1gHz7l9CDP4/7QbfGik+m5vg/nDf2LzSwp+7qcPJc1JT51GWMcUkZc3YrFAhJ7yQoxECUavBWPfhrgNJwNtVy4+K9zkmezHttOoPfOqD2qj/ViWjKdfeoe04XH8oB/ST3jxXRR9E1Q7b09RGpPEqGkY+Zbd1+fHop3ayVB+OxNFo2E9QHZdNmT9GtFDYurTt/1TdfyAApHnfFrYGjXmsyfGKmTIHRHDz19S9+kCsqKWiL0YRNwgNZRdEOl1Hoixte4OhJ5Y9lLmtu1Qw2OKeo0Z876s9Z4rGGwsdTAlRDWVLTsgdJnk4ki9iBqovpYG48bYr5EOFwTdNe83wyGKSNoaDYgD1fxWtsLtI09E7zgmWnLJLYXZtwXvuji1tLDiQcTiku3PYlsQo2xVAbH8rrEdPrqW/keapVQJOgZVcXAcWPG3l7RocWNcHC4SVRA6GQxu1jckTbvpFCb0FG28/BphqF8E+E3jwHK54USTbGrZw7CC60k4y2Dfz7gvjo+2BKlaqsU7995Im4g8d97+tfUKeHE66Aih/E5e4nigIMMBy1EjuHDjt2Za6bhlc+jAhGBCMCEYEIwIRgQjAhGBCMCF4V1HHNG0cqB0YWKsLg/8435Y8IBFipxyOjcHMNiFJNpdhqihk900LOyKbjd++R9+nrr9XEEXOFHxOYbtXT0mJw1LeSqALnfqPkfQOxbmyXSfHIBHWWjfgJR97b5XwD+jx1HDFjJwcnJOtwV7LugzG7b9e/nXrnlNUJmKV7QGrpkS0QgbeZLj09w+mSS3DvU37Ix48OD9O1xwUKd8LqQ0wdoPJz0tR4X2bNfHeuPOquozh46aOnmgpg4aaSVd06cgNR5C5JJF7AHHjiZfhAsFdTxxYe0zOeHPtZoBv67MuJT5ntaKalllFh1UTFR4gdkfPYYYcdFpKxaeMzTNZvKlmw+XZfLHFHJLNDXPc7yNIjEFiV3WtuG62N+fswpE2M5E5ro8QlqmOc5rQ6IbDYjVnfbrVSzyoaCknkQ9qKB2UtrqqEqTfjqBht50WkrnKdglna12okdpSdQZzmxpErFFPOhUuYt1lk3Qdd2xsTYX+o4pDpNHSyK1ZKegE5gOk06r3BHT66k3bM54lZTpOgK71wVJuVYaEX5+B5gjhi1jw4XCzKumdTSmN2xauJpZSWTOqqOpqMwEjyU0NW0EkO8SBHoN5QTYa7vC2pHInCem7SL9l7LphTQPiZTEAPcwOB47j61dCqtLUrIiyIwZHAZSOBB1Bw2DcXC5t7HMcWuFiF+1EKurI4DKwKsDwIIsQfMY9Iuhri0hw1hTXI562heoy+CBpyG3oJGNkRHv2nbha+tha7B8KtL2XYBfct+obTVTWVUjtHY4bSRu9arLdyeODJ6T+UzgySMZHIuS7m1wi+kQNBfzJtfSxtom5lJzmXEJv5TcgLDgOJ1erZpHz3a+rzJ/c1JGyxtp1a233Xhd24KveL211JxS6RzzohbFPh8FE3lpjc7zqHMNp7eATlsT0fx0lpZrSz8vgR/JvxPxj7ANb2xwhuZ1rJr8VfUfAzJvaefyTvi9ZCMCEYEIwIRgQjAhGBCMCEYEIwIRgQjAhGBCUNquj+nqyXT3iY+uo0Y/GTgfMWPicUvhDsxkVqUeKzU/wAJ+Ju4+B9BIBizTJyd25hvyvJCfEjil/xSe84os+L1ktvSosQGfzdTvr2psyPpVp5LCpRoW+ELun0dofMR44tbUA61mVGBysziOkN2o+Xb0LV2vgOY0LR0UsL7zKWO/puqd611B7W8F0NueJSDlGWaUtROFHUB87SLX2b8ttti99nKycslPPQmDq07EgdZI7KAosR6JI4Dja+PWF2otsoVUcVjJHLpXOYsQc8+ldO3T2y+qP8A0WHzi3149l+QqvDxeqj5wlrJ9s6SkyyEGVHlWEARKbtv24H4OvEnFTZWtYM81oT4dUT1jvhIBOs7vFanRblT09AokBVpHMm6dCAbBbjlcKDbxxOBpazNLYvO2apJZmALJqqJgiM54KpY+QFzi4myzWtLiAFLthNmZqqiLPVyRw1DuzxRooLEndclzc67trWthSKMube+RXR4jWRwVGi2MFzQLEk84y6U0bC5RU0Zmp5LNTKxaCTeF7E3IKjhxvy7QbiCMWxNc24OpZ2IVENQGytyeR8Q9erWXmc2o8ueoaSseR5ZN7qi3WFONlVQCVFjbtG2i8OZpNYTcr0QVFW1gZGAALX1X4knI9CVM56UZ5m6uiiKFtFYjfkPyUF1B/KxU6cnJq04MEijGnO6/YOk/wCl55L0dVVU/XV0jRhtTc70rfPcIPO9u4YGwudm5SnxeCBvJ04v2DzPrNVDJclgpY+rgjCDmeJY97MdSfPDLWBosFzs9TJO7SkN/WxaGJKhGBCMCEYEIwIRgQjAhGBCMCEYEIwIRgQjAhGBCMCEEYEJVzvo+oqi7dX1Ln1orL862KnztfxxU6Fp4LSp8VqYcr3G459uvtSVXdFlVE2/Szq5HA3aJx4Ai4PncYpNO4ZgrWjxuCQaMzLfuHrrXOMyzyk0dZ2UfCQTD2utz+liOlK31dT5HDKjUQOY6PYbDsX2nStUC6T08D8ivaT2EMWx77QdRAXhwKI/FG8jqPdZe1J0mQKd4ZdGrfCR1v8AP1Qx6Jh+X11KL8FlIsZiRxB81ov0vJypXPnIo+o4l7RwS4wB+146iuSo6X21C0ij5U1/o6sYiak7u1Wt/h8bZP2/VcJ6RsyqLiCJR/dQvIR85YX9mPOXedSu90UcWcjusgeXevk5FnVbpM0ioePWyCNfbGuv6ODQldrXvtWG03yAE8Bc9Z81t5P0SILGpnLfEiG6PyjckeQXE20+8pSfHnHKJtuJz7P9p7yfIaelFoIUjvoSBdj5se0facXtY1uoLFnqppzeRxPrdqWliSoRgQjAhGBCMCEYEIwIRgQjAhGBCMCEYEIwIRgQjAhGBCMCEYEIwIRgQjAhec0CsLMqsPEA/rwWXocRqKz5dnKRjdqWnJ7zDGf8uIGNp2K8VdQMhI7rK+PuXov7HTf+GP8A24OSZuHUpe21P/kd/cfNdNPk1PH6EEKfJjQfqGPQ0DYq31Er/mcTzkrtAxJUr9wIRgQjAhGBCMCEYEIwIRgQjAhGBCMCEYEL/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descr="http://www.nbb.cornell.edu/neurobio/ragusolab/images/cornell.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95" y="-12718"/>
            <a:ext cx="952526" cy="9265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9600" y="-88900"/>
            <a:ext cx="4419600" cy="2308324"/>
          </a:xfrm>
          <a:prstGeom prst="rect">
            <a:avLst/>
          </a:prstGeom>
          <a:noFill/>
        </p:spPr>
        <p:txBody>
          <a:bodyPr wrap="square" rtlCol="0">
            <a:spAutoFit/>
          </a:bodyPr>
          <a:lstStyle/>
          <a:p>
            <a:pPr algn="r"/>
            <a:r>
              <a:rPr lang="en-US" dirty="0"/>
              <a:t>Some audiences will not appreciate “fancy fonts” and other similar aesthetics. It’s important to know your audience but even if they do like it, a consistency in style throughout your presentation can help make sure your slides are still “clean” looking and professional, which is typically more important than looking “fancy”.</a:t>
            </a:r>
          </a:p>
        </p:txBody>
      </p:sp>
      <p:sp>
        <p:nvSpPr>
          <p:cNvPr id="12" name="TextBox 11"/>
          <p:cNvSpPr txBox="1"/>
          <p:nvPr/>
        </p:nvSpPr>
        <p:spPr>
          <a:xfrm>
            <a:off x="-3640879" y="6816298"/>
            <a:ext cx="3581400" cy="646331"/>
          </a:xfrm>
          <a:prstGeom prst="rect">
            <a:avLst/>
          </a:prstGeom>
          <a:noFill/>
        </p:spPr>
        <p:txBody>
          <a:bodyPr wrap="square" rtlCol="0">
            <a:spAutoFit/>
          </a:bodyPr>
          <a:lstStyle/>
          <a:p>
            <a:pPr algn="r"/>
            <a:r>
              <a:rPr lang="en-US" dirty="0"/>
              <a:t>Any connection to real individuals or events is completely coincidental </a:t>
            </a:r>
          </a:p>
        </p:txBody>
      </p:sp>
      <p:sp>
        <p:nvSpPr>
          <p:cNvPr id="13" name="TextBox 12"/>
          <p:cNvSpPr txBox="1"/>
          <p:nvPr/>
        </p:nvSpPr>
        <p:spPr>
          <a:xfrm>
            <a:off x="-4648200" y="2286000"/>
            <a:ext cx="4648200" cy="2585323"/>
          </a:xfrm>
          <a:prstGeom prst="rect">
            <a:avLst/>
          </a:prstGeom>
          <a:noFill/>
        </p:spPr>
        <p:txBody>
          <a:bodyPr wrap="square" rtlCol="0">
            <a:spAutoFit/>
          </a:bodyPr>
          <a:lstStyle/>
          <a:p>
            <a:pPr algn="r"/>
            <a:r>
              <a:rPr lang="en-US" dirty="0"/>
              <a:t>We all like to show our school pride, but if you are doing this for the Cornell Cup Semi-Finals: do </a:t>
            </a:r>
            <a:r>
              <a:rPr lang="en-US" u="sng" dirty="0"/>
              <a:t>NOT</a:t>
            </a:r>
            <a:r>
              <a:rPr lang="en-US" dirty="0"/>
              <a:t> include anything that signifies your school! -- like this Cornell Crest! The Semi-Finals are a “blind” review and that helps judges to judge the quality of your work on its own merits without any preconceptions. Indicating your school will hurt your score. (Please see the judging rubric)</a:t>
            </a:r>
          </a:p>
        </p:txBody>
      </p:sp>
      <p:sp>
        <p:nvSpPr>
          <p:cNvPr id="14" name="Right Arrow 13"/>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5027474"/>
            <a:ext cx="4648200" cy="1754326"/>
          </a:xfrm>
          <a:prstGeom prst="rect">
            <a:avLst/>
          </a:prstGeom>
          <a:noFill/>
        </p:spPr>
        <p:txBody>
          <a:bodyPr wrap="square" rtlCol="0">
            <a:spAutoFit/>
          </a:bodyPr>
          <a:lstStyle/>
          <a:p>
            <a:pPr algn="r"/>
            <a:r>
              <a:rPr lang="en-US" dirty="0"/>
              <a:t>We used our “golden minute” – </a:t>
            </a:r>
            <a:r>
              <a:rPr lang="en-US" dirty="0" err="1"/>
              <a:t>ie</a:t>
            </a:r>
            <a:r>
              <a:rPr lang="en-US" dirty="0"/>
              <a:t>. the brief opening time period that an audience will give to you to decide whether they want to hear more – to give a very quick summary of what challenge we’re trying to solve and what is our general solution</a:t>
            </a:r>
          </a:p>
        </p:txBody>
      </p:sp>
    </p:spTree>
    <p:extLst>
      <p:ext uri="{BB962C8B-B14F-4D97-AF65-F5344CB8AC3E}">
        <p14:creationId xmlns:p14="http://schemas.microsoft.com/office/powerpoint/2010/main" val="27656295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218465"/>
            <a:ext cx="5174943" cy="523220"/>
          </a:xfrm>
          <a:prstGeom prst="rect">
            <a:avLst/>
          </a:prstGeom>
          <a:noFill/>
        </p:spPr>
        <p:txBody>
          <a:bodyPr wrap="none" rtlCol="0">
            <a:spAutoFit/>
          </a:bodyPr>
          <a:lstStyle/>
          <a:p>
            <a:pPr marL="342900" indent="-342900">
              <a:buFont typeface="Arial" panose="020B0604020202020204" pitchFamily="34" charset="0"/>
              <a:buChar char="•"/>
            </a:pPr>
            <a:r>
              <a:rPr lang="en-US" sz="2800" b="1" dirty="0"/>
              <a:t>10% Cargo / Rider Weight Limit</a:t>
            </a:r>
          </a:p>
        </p:txBody>
      </p:sp>
      <p:grpSp>
        <p:nvGrpSpPr>
          <p:cNvPr id="96" name="Group 95"/>
          <p:cNvGrpSpPr/>
          <p:nvPr/>
        </p:nvGrpSpPr>
        <p:grpSpPr>
          <a:xfrm>
            <a:off x="3803500" y="4624051"/>
            <a:ext cx="2695464" cy="1914631"/>
            <a:chOff x="2743200" y="790578"/>
            <a:chExt cx="2695464" cy="1914631"/>
          </a:xfrm>
        </p:grpSpPr>
        <p:sp>
          <p:nvSpPr>
            <p:cNvPr id="15" name="TextBox 3"/>
            <p:cNvSpPr txBox="1"/>
            <p:nvPr/>
          </p:nvSpPr>
          <p:spPr>
            <a:xfrm>
              <a:off x="2780087" y="1096260"/>
              <a:ext cx="336952"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16" name="TextBox 4"/>
            <p:cNvSpPr txBox="1"/>
            <p:nvPr/>
          </p:nvSpPr>
          <p:spPr>
            <a:xfrm>
              <a:off x="3550917" y="1096281"/>
              <a:ext cx="32733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Filters</a:t>
              </a:r>
              <a:endParaRPr lang="en-US" sz="100">
                <a:effectLst/>
                <a:latin typeface="Times New Roman"/>
                <a:ea typeface="Times New Roman"/>
              </a:endParaRPr>
            </a:p>
          </p:txBody>
        </p:sp>
        <p:sp>
          <p:nvSpPr>
            <p:cNvPr id="17" name="TextBox 5"/>
            <p:cNvSpPr txBox="1"/>
            <p:nvPr/>
          </p:nvSpPr>
          <p:spPr>
            <a:xfrm>
              <a:off x="4517191" y="1074775"/>
              <a:ext cx="393056"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Demand</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Algorithm</a:t>
              </a:r>
              <a:endParaRPr lang="en-US" sz="100" dirty="0">
                <a:effectLst/>
                <a:latin typeface="Times New Roman"/>
                <a:ea typeface="Times New Roman"/>
              </a:endParaRPr>
            </a:p>
          </p:txBody>
        </p:sp>
        <p:sp>
          <p:nvSpPr>
            <p:cNvPr id="18" name="TextBox 6"/>
            <p:cNvSpPr txBox="1"/>
            <p:nvPr/>
          </p:nvSpPr>
          <p:spPr>
            <a:xfrm>
              <a:off x="4567479" y="1553980"/>
              <a:ext cx="317939" cy="353943"/>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r>
                <a:rPr lang="en-US" sz="400" dirty="0">
                  <a:solidFill>
                    <a:srgbClr val="000000"/>
                  </a:solidFill>
                  <a:latin typeface="Calibri"/>
                  <a:ea typeface="Times New Roman"/>
                  <a:cs typeface="Times New Roman"/>
                </a:rPr>
                <a:t>PMC</a:t>
              </a:r>
            </a:p>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endParaRPr lang="en-US" sz="400" dirty="0">
                <a:solidFill>
                  <a:srgbClr val="000000"/>
                </a:solidFill>
                <a:effectLst/>
                <a:latin typeface="Calibri"/>
                <a:ea typeface="Times New Roman"/>
                <a:cs typeface="Times New Roman"/>
              </a:endParaRPr>
            </a:p>
            <a:p>
              <a:pPr marL="0" marR="0" algn="ctr">
                <a:spcBef>
                  <a:spcPts val="0"/>
                </a:spcBef>
                <a:spcAft>
                  <a:spcPts val="0"/>
                </a:spcAft>
              </a:pPr>
              <a:endParaRPr lang="en-US" sz="100" dirty="0">
                <a:effectLst/>
                <a:latin typeface="Times New Roman"/>
                <a:ea typeface="Times New Roman"/>
              </a:endParaRPr>
            </a:p>
          </p:txBody>
        </p:sp>
        <p:sp>
          <p:nvSpPr>
            <p:cNvPr id="19" name="TextBox 7"/>
            <p:cNvSpPr txBox="1"/>
            <p:nvPr/>
          </p:nvSpPr>
          <p:spPr>
            <a:xfrm>
              <a:off x="4524207" y="2170629"/>
              <a:ext cx="401071"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Motor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Actuation </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20" name="TextBox 8"/>
            <p:cNvSpPr txBox="1"/>
            <p:nvPr/>
          </p:nvSpPr>
          <p:spPr>
            <a:xfrm>
              <a:off x="3626266" y="2175156"/>
              <a:ext cx="344966"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Energy </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Storage</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System</a:t>
              </a:r>
              <a:endParaRPr lang="en-US" sz="100" dirty="0">
                <a:effectLst/>
                <a:latin typeface="Times New Roman"/>
                <a:ea typeface="Times New Roman"/>
              </a:endParaRPr>
            </a:p>
          </p:txBody>
        </p:sp>
        <p:sp>
          <p:nvSpPr>
            <p:cNvPr id="21" name="TextBox 9"/>
            <p:cNvSpPr txBox="1"/>
            <p:nvPr/>
          </p:nvSpPr>
          <p:spPr>
            <a:xfrm>
              <a:off x="3465444" y="1702007"/>
              <a:ext cx="48282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User Interface</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Device</a:t>
              </a:r>
              <a:endParaRPr lang="en-US" sz="100">
                <a:effectLst/>
                <a:latin typeface="Times New Roman"/>
                <a:ea typeface="Times New Roman"/>
              </a:endParaRPr>
            </a:p>
          </p:txBody>
        </p:sp>
        <p:sp>
          <p:nvSpPr>
            <p:cNvPr id="22" name="TextBox 10"/>
            <p:cNvSpPr txBox="1"/>
            <p:nvPr/>
          </p:nvSpPr>
          <p:spPr>
            <a:xfrm>
              <a:off x="2743200" y="1690526"/>
              <a:ext cx="373820"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Standard</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Bicycle</a:t>
              </a:r>
              <a:endParaRPr lang="en-US" sz="100">
                <a:effectLst/>
                <a:latin typeface="Times New Roman"/>
                <a:ea typeface="Times New Roman"/>
              </a:endParaRPr>
            </a:p>
          </p:txBody>
        </p:sp>
        <p:sp>
          <p:nvSpPr>
            <p:cNvPr id="23" name="TextBox 11"/>
            <p:cNvSpPr txBox="1"/>
            <p:nvPr/>
          </p:nvSpPr>
          <p:spPr>
            <a:xfrm>
              <a:off x="3043882" y="1096281"/>
              <a:ext cx="502061"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Wheel Rotation</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Wheel Force</a:t>
              </a:r>
              <a:endParaRPr lang="en-US" sz="100">
                <a:effectLst/>
                <a:latin typeface="Times New Roman"/>
                <a:ea typeface="Times New Roman"/>
              </a:endParaRPr>
            </a:p>
          </p:txBody>
        </p:sp>
        <p:sp>
          <p:nvSpPr>
            <p:cNvPr id="24" name="TextBox 12"/>
            <p:cNvSpPr txBox="1"/>
            <p:nvPr/>
          </p:nvSpPr>
          <p:spPr>
            <a:xfrm>
              <a:off x="3807998" y="937438"/>
              <a:ext cx="502061"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Filtered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Rotation</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Force</a:t>
              </a:r>
              <a:endParaRPr lang="en-US" sz="100" dirty="0">
                <a:effectLst/>
                <a:latin typeface="Times New Roman"/>
                <a:ea typeface="Times New Roman"/>
              </a:endParaRPr>
            </a:p>
          </p:txBody>
        </p:sp>
        <p:sp>
          <p:nvSpPr>
            <p:cNvPr id="25" name="TextBox 13"/>
            <p:cNvSpPr txBox="1"/>
            <p:nvPr/>
          </p:nvSpPr>
          <p:spPr>
            <a:xfrm>
              <a:off x="3731275" y="1372378"/>
              <a:ext cx="630301"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Rider &amp; Cargo Weight</a:t>
              </a:r>
              <a:endParaRPr lang="en-US" sz="100" dirty="0">
                <a:effectLst/>
                <a:latin typeface="Times New Roman"/>
                <a:ea typeface="Times New Roman"/>
              </a:endParaRPr>
            </a:p>
          </p:txBody>
        </p:sp>
        <p:sp>
          <p:nvSpPr>
            <p:cNvPr id="26" name="TextBox 14"/>
            <p:cNvSpPr txBox="1"/>
            <p:nvPr/>
          </p:nvSpPr>
          <p:spPr>
            <a:xfrm>
              <a:off x="3886200" y="1979712"/>
              <a:ext cx="52450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Available Energy</a:t>
              </a:r>
              <a:endParaRPr lang="en-US" sz="100" dirty="0">
                <a:effectLst/>
                <a:latin typeface="Times New Roman"/>
                <a:ea typeface="Times New Roman"/>
              </a:endParaRPr>
            </a:p>
          </p:txBody>
        </p:sp>
        <p:sp>
          <p:nvSpPr>
            <p:cNvPr id="27" name="TextBox 15"/>
            <p:cNvSpPr txBox="1"/>
            <p:nvPr/>
          </p:nvSpPr>
          <p:spPr>
            <a:xfrm>
              <a:off x="3949493" y="1548826"/>
              <a:ext cx="585417"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Est. Travel Distance</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User Input Need</a:t>
              </a:r>
              <a:endParaRPr lang="en-US" sz="100" dirty="0">
                <a:effectLst/>
                <a:latin typeface="Times New Roman"/>
                <a:ea typeface="Times New Roman"/>
              </a:endParaRPr>
            </a:p>
          </p:txBody>
        </p:sp>
        <p:sp>
          <p:nvSpPr>
            <p:cNvPr id="28" name="TextBox 17"/>
            <p:cNvSpPr txBox="1"/>
            <p:nvPr/>
          </p:nvSpPr>
          <p:spPr>
            <a:xfrm>
              <a:off x="3033440" y="2056267"/>
              <a:ext cx="444352"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rider)</a:t>
              </a:r>
              <a:endParaRPr lang="en-US" sz="100" dirty="0">
                <a:effectLst/>
                <a:latin typeface="Times New Roman"/>
                <a:ea typeface="Times New Roman"/>
              </a:endParaRPr>
            </a:p>
          </p:txBody>
        </p:sp>
        <p:sp>
          <p:nvSpPr>
            <p:cNvPr id="29" name="TextBox 18"/>
            <p:cNvSpPr txBox="1"/>
            <p:nvPr/>
          </p:nvSpPr>
          <p:spPr>
            <a:xfrm>
              <a:off x="4731194" y="1309672"/>
              <a:ext cx="357790"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Energy </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Demand</a:t>
              </a:r>
              <a:endParaRPr lang="en-US" sz="100">
                <a:effectLst/>
                <a:latin typeface="Times New Roman"/>
                <a:ea typeface="Times New Roman"/>
              </a:endParaRPr>
            </a:p>
          </p:txBody>
        </p:sp>
        <p:sp>
          <p:nvSpPr>
            <p:cNvPr id="30" name="TextBox 19"/>
            <p:cNvSpPr txBox="1"/>
            <p:nvPr/>
          </p:nvSpPr>
          <p:spPr>
            <a:xfrm>
              <a:off x="4662489" y="809628"/>
              <a:ext cx="776175"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Preset Bicycle Characteristics</a:t>
              </a:r>
              <a:endParaRPr lang="en-US" sz="100" dirty="0">
                <a:effectLst/>
                <a:latin typeface="Times New Roman"/>
                <a:ea typeface="Times New Roman"/>
              </a:endParaRPr>
            </a:p>
          </p:txBody>
        </p:sp>
        <p:sp>
          <p:nvSpPr>
            <p:cNvPr id="31" name="TextBox 20"/>
            <p:cNvSpPr txBox="1"/>
            <p:nvPr/>
          </p:nvSpPr>
          <p:spPr>
            <a:xfrm>
              <a:off x="2877797" y="1372378"/>
              <a:ext cx="452368"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to)</a:t>
              </a:r>
              <a:endParaRPr lang="en-US" sz="100" dirty="0">
                <a:effectLst/>
                <a:latin typeface="Times New Roman"/>
                <a:ea typeface="Times New Roman"/>
              </a:endParaRPr>
            </a:p>
          </p:txBody>
        </p:sp>
        <p:sp>
          <p:nvSpPr>
            <p:cNvPr id="32" name="TextBox 21"/>
            <p:cNvSpPr txBox="1"/>
            <p:nvPr/>
          </p:nvSpPr>
          <p:spPr>
            <a:xfrm>
              <a:off x="4739230" y="1941102"/>
              <a:ext cx="490840"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Motor </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Output</a:t>
              </a:r>
              <a:endParaRPr lang="en-US" sz="100" dirty="0">
                <a:effectLst/>
                <a:latin typeface="Times New Roman"/>
                <a:ea typeface="Times New Roman"/>
              </a:endParaRPr>
            </a:p>
          </p:txBody>
        </p:sp>
        <p:sp>
          <p:nvSpPr>
            <p:cNvPr id="33" name="TextBox 23"/>
            <p:cNvSpPr txBox="1"/>
            <p:nvPr/>
          </p:nvSpPr>
          <p:spPr>
            <a:xfrm>
              <a:off x="4662481" y="2489765"/>
              <a:ext cx="45717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Motor</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 Output</a:t>
              </a:r>
              <a:endParaRPr lang="en-US" sz="100" dirty="0">
                <a:effectLst/>
                <a:latin typeface="Times New Roman"/>
                <a:ea typeface="Times New Roman"/>
              </a:endParaRPr>
            </a:p>
          </p:txBody>
        </p:sp>
        <p:sp>
          <p:nvSpPr>
            <p:cNvPr id="34" name="TextBox 24"/>
            <p:cNvSpPr txBox="1"/>
            <p:nvPr/>
          </p:nvSpPr>
          <p:spPr>
            <a:xfrm>
              <a:off x="3955084" y="2185677"/>
              <a:ext cx="50847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Supplied Energy</a:t>
              </a:r>
              <a:endParaRPr lang="en-US" sz="100" dirty="0">
                <a:effectLst/>
                <a:latin typeface="Times New Roman"/>
                <a:ea typeface="Times New Roman"/>
              </a:endParaRPr>
            </a:p>
          </p:txBody>
        </p:sp>
        <p:sp>
          <p:nvSpPr>
            <p:cNvPr id="35" name="Rectangle 34"/>
            <p:cNvSpPr/>
            <p:nvPr/>
          </p:nvSpPr>
          <p:spPr>
            <a:xfrm>
              <a:off x="3470627" y="790578"/>
              <a:ext cx="575799" cy="153888"/>
            </a:xfrm>
            <a:prstGeom prst="rect">
              <a:avLst/>
            </a:prstGeom>
          </p:spPr>
          <p:txBody>
            <a:bodyPr wrap="none">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Breaking Detection</a:t>
              </a:r>
              <a:endParaRPr lang="en-US" sz="100" dirty="0">
                <a:effectLst/>
                <a:latin typeface="Times New Roman"/>
                <a:ea typeface="Times New Roman"/>
              </a:endParaRPr>
            </a:p>
          </p:txBody>
        </p:sp>
        <p:sp>
          <p:nvSpPr>
            <p:cNvPr id="36" name="TextBox 28"/>
            <p:cNvSpPr txBox="1"/>
            <p:nvPr/>
          </p:nvSpPr>
          <p:spPr>
            <a:xfrm>
              <a:off x="3158291" y="1613356"/>
              <a:ext cx="39305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400" i="1" kern="1200" dirty="0">
                  <a:solidFill>
                    <a:srgbClr val="000000"/>
                  </a:solidFill>
                  <a:effectLst/>
                  <a:latin typeface="Calibri"/>
                  <a:ea typeface="Times New Roman"/>
                  <a:cs typeface="Times New Roman"/>
                </a:rPr>
                <a:t>to)</a:t>
              </a:r>
              <a:endParaRPr lang="en-US" sz="100" dirty="0">
                <a:effectLst/>
                <a:latin typeface="Times New Roman"/>
                <a:ea typeface="Times New Roman"/>
              </a:endParaRPr>
            </a:p>
          </p:txBody>
        </p:sp>
        <p:cxnSp>
          <p:nvCxnSpPr>
            <p:cNvPr id="37" name="Elbow Connector 36"/>
            <p:cNvCxnSpPr>
              <a:stCxn id="15" idx="3"/>
              <a:endCxn id="16" idx="1"/>
            </p:cNvCxnSpPr>
            <p:nvPr/>
          </p:nvCxnSpPr>
          <p:spPr>
            <a:xfrm>
              <a:off x="3117039" y="1203982"/>
              <a:ext cx="433878" cy="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p:cNvCxnSpPr>
            <p:nvPr/>
          </p:nvCxnSpPr>
          <p:spPr>
            <a:xfrm flipV="1">
              <a:off x="3878251" y="1112519"/>
              <a:ext cx="618154" cy="914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800152" y="923330"/>
              <a:ext cx="448" cy="147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19" idx="1"/>
            </p:cNvCxnSpPr>
            <p:nvPr/>
          </p:nvCxnSpPr>
          <p:spPr>
            <a:xfrm flipV="1">
              <a:off x="3971232" y="2309129"/>
              <a:ext cx="552975" cy="45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0"/>
              <a:endCxn id="21" idx="2"/>
            </p:cNvCxnSpPr>
            <p:nvPr/>
          </p:nvCxnSpPr>
          <p:spPr>
            <a:xfrm rot="16200000" flipV="1">
              <a:off x="3623951" y="2000357"/>
              <a:ext cx="257705" cy="91893"/>
            </a:xfrm>
            <a:prstGeom prst="bentConnector3">
              <a:avLst>
                <a:gd name="adj1" fmla="val 2967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3"/>
            <p:cNvCxnSpPr/>
            <p:nvPr/>
          </p:nvCxnSpPr>
          <p:spPr>
            <a:xfrm flipV="1">
              <a:off x="3805238" y="1867975"/>
              <a:ext cx="775361" cy="232288"/>
            </a:xfrm>
            <a:prstGeom prst="bentConnector3">
              <a:avLst>
                <a:gd name="adj1" fmla="val 72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22282" y="1726483"/>
              <a:ext cx="645198"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4137737" y="1263961"/>
              <a:ext cx="389550" cy="123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085090" y="1387110"/>
              <a:ext cx="488446" cy="219899"/>
            </a:xfrm>
            <a:prstGeom prst="bentConnector3">
              <a:avLst>
                <a:gd name="adj1" fmla="val 518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20528" y="1387110"/>
              <a:ext cx="6268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hape 81"/>
            <p:cNvCxnSpPr>
              <a:endCxn id="21" idx="0"/>
            </p:cNvCxnSpPr>
            <p:nvPr/>
          </p:nvCxnSpPr>
          <p:spPr>
            <a:xfrm rot="5400000">
              <a:off x="3542043" y="1537192"/>
              <a:ext cx="329629"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590731" y="1419916"/>
              <a:ext cx="296706"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6675" y="1902943"/>
              <a:ext cx="2634" cy="2800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92"/>
            <p:cNvCxnSpPr>
              <a:stCxn id="19" idx="2"/>
              <a:endCxn id="19" idx="3"/>
            </p:cNvCxnSpPr>
            <p:nvPr/>
          </p:nvCxnSpPr>
          <p:spPr>
            <a:xfrm rot="5400000" flipH="1" flipV="1">
              <a:off x="4755760" y="2278111"/>
              <a:ext cx="138499" cy="200535"/>
            </a:xfrm>
            <a:prstGeom prst="bentConnector4">
              <a:avLst>
                <a:gd name="adj1" fmla="val -165055"/>
                <a:gd name="adj2" fmla="val 21399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9" idx="2"/>
              <a:endCxn id="22" idx="2"/>
            </p:cNvCxnSpPr>
            <p:nvPr/>
          </p:nvCxnSpPr>
          <p:spPr>
            <a:xfrm rot="5400000" flipH="1">
              <a:off x="3556598" y="1279483"/>
              <a:ext cx="541658" cy="1794633"/>
            </a:xfrm>
            <a:prstGeom prst="bentConnector3">
              <a:avLst>
                <a:gd name="adj1" fmla="val -4220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2754" y="1287110"/>
              <a:ext cx="0" cy="396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1"/>
              <a:endCxn id="22" idx="3"/>
            </p:cNvCxnSpPr>
            <p:nvPr/>
          </p:nvCxnSpPr>
          <p:spPr>
            <a:xfrm flipH="1" flipV="1">
              <a:off x="3117020" y="1798248"/>
              <a:ext cx="348424" cy="11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a:off x="3212566" y="2091642"/>
              <a:ext cx="413700" cy="222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3738483" y="202766"/>
              <a:ext cx="21507" cy="1765525"/>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hape 125"/>
            <p:cNvCxnSpPr/>
            <p:nvPr/>
          </p:nvCxnSpPr>
          <p:spPr>
            <a:xfrm rot="16200000" flipH="1">
              <a:off x="3127634" y="1789847"/>
              <a:ext cx="185680" cy="41692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8" idx="3"/>
            </p:cNvCxnSpPr>
            <p:nvPr/>
          </p:nvCxnSpPr>
          <p:spPr>
            <a:xfrm rot="5400000">
              <a:off x="4585631" y="1223801"/>
              <a:ext cx="806938" cy="20736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35178" y="2433873"/>
              <a:ext cx="59174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17"/>
            <p:cNvSpPr txBox="1"/>
            <p:nvPr/>
          </p:nvSpPr>
          <p:spPr>
            <a:xfrm>
              <a:off x="2957503" y="2394408"/>
              <a:ext cx="505267"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wall outlet)</a:t>
              </a:r>
              <a:endParaRPr lang="en-US" sz="100" dirty="0">
                <a:effectLst/>
                <a:latin typeface="Times New Roman"/>
                <a:ea typeface="Times New Roman"/>
              </a:endParaRPr>
            </a:p>
          </p:txBody>
        </p:sp>
      </p:grpSp>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629400" y="2392327"/>
            <a:ext cx="1522237" cy="35433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5791200" y="4638818"/>
            <a:ext cx="2178782" cy="168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0756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218465"/>
            <a:ext cx="8379923" cy="954107"/>
          </a:xfrm>
          <a:prstGeom prst="rect">
            <a:avLst/>
          </a:prstGeom>
          <a:noFill/>
        </p:spPr>
        <p:txBody>
          <a:bodyPr wrap="none" rtlCol="0">
            <a:spAutoFit/>
          </a:bodyPr>
          <a:lstStyle/>
          <a:p>
            <a:pPr marL="342900" indent="-342900">
              <a:buFont typeface="Arial" panose="020B0604020202020204" pitchFamily="34" charset="0"/>
              <a:buChar char="•"/>
            </a:pPr>
            <a:r>
              <a:rPr lang="en-US" sz="2800" b="1" dirty="0"/>
              <a:t>10% Cargo / Rider Weight Limit</a:t>
            </a:r>
          </a:p>
          <a:p>
            <a:pPr marL="342900" indent="-342900">
              <a:buFont typeface="Arial" panose="020B0604020202020204" pitchFamily="34" charset="0"/>
              <a:buChar char="•"/>
            </a:pPr>
            <a:r>
              <a:rPr lang="en-US" sz="2800" b="1" dirty="0"/>
              <a:t>20% Peak Output </a:t>
            </a:r>
            <a:r>
              <a:rPr lang="en-US" sz="2400" b="1" dirty="0"/>
              <a:t>(top speed, max incline, commuter time)</a:t>
            </a:r>
          </a:p>
        </p:txBody>
      </p:sp>
      <p:grpSp>
        <p:nvGrpSpPr>
          <p:cNvPr id="96" name="Group 95"/>
          <p:cNvGrpSpPr/>
          <p:nvPr/>
        </p:nvGrpSpPr>
        <p:grpSpPr>
          <a:xfrm>
            <a:off x="3803500" y="4624051"/>
            <a:ext cx="2695464" cy="1914631"/>
            <a:chOff x="2743200" y="790578"/>
            <a:chExt cx="2695464" cy="1914631"/>
          </a:xfrm>
        </p:grpSpPr>
        <p:sp>
          <p:nvSpPr>
            <p:cNvPr id="15" name="TextBox 3"/>
            <p:cNvSpPr txBox="1"/>
            <p:nvPr/>
          </p:nvSpPr>
          <p:spPr>
            <a:xfrm>
              <a:off x="2780087" y="1096260"/>
              <a:ext cx="336952"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16" name="TextBox 4"/>
            <p:cNvSpPr txBox="1"/>
            <p:nvPr/>
          </p:nvSpPr>
          <p:spPr>
            <a:xfrm>
              <a:off x="3550917" y="1096281"/>
              <a:ext cx="32733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Filters</a:t>
              </a:r>
              <a:endParaRPr lang="en-US" sz="100">
                <a:effectLst/>
                <a:latin typeface="Times New Roman"/>
                <a:ea typeface="Times New Roman"/>
              </a:endParaRPr>
            </a:p>
          </p:txBody>
        </p:sp>
        <p:sp>
          <p:nvSpPr>
            <p:cNvPr id="17" name="TextBox 5"/>
            <p:cNvSpPr txBox="1"/>
            <p:nvPr/>
          </p:nvSpPr>
          <p:spPr>
            <a:xfrm>
              <a:off x="4517191" y="1074775"/>
              <a:ext cx="393056"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Demand</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Algorithm</a:t>
              </a:r>
              <a:endParaRPr lang="en-US" sz="100" dirty="0">
                <a:effectLst/>
                <a:latin typeface="Times New Roman"/>
                <a:ea typeface="Times New Roman"/>
              </a:endParaRPr>
            </a:p>
          </p:txBody>
        </p:sp>
        <p:sp>
          <p:nvSpPr>
            <p:cNvPr id="18" name="TextBox 6"/>
            <p:cNvSpPr txBox="1"/>
            <p:nvPr/>
          </p:nvSpPr>
          <p:spPr>
            <a:xfrm>
              <a:off x="4567479" y="1553980"/>
              <a:ext cx="317939" cy="353943"/>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r>
                <a:rPr lang="en-US" sz="400" dirty="0">
                  <a:solidFill>
                    <a:srgbClr val="000000"/>
                  </a:solidFill>
                  <a:latin typeface="Calibri"/>
                  <a:ea typeface="Times New Roman"/>
                  <a:cs typeface="Times New Roman"/>
                </a:rPr>
                <a:t>PMC</a:t>
              </a:r>
            </a:p>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endParaRPr lang="en-US" sz="400" dirty="0">
                <a:solidFill>
                  <a:srgbClr val="000000"/>
                </a:solidFill>
                <a:effectLst/>
                <a:latin typeface="Calibri"/>
                <a:ea typeface="Times New Roman"/>
                <a:cs typeface="Times New Roman"/>
              </a:endParaRPr>
            </a:p>
            <a:p>
              <a:pPr marL="0" marR="0" algn="ctr">
                <a:spcBef>
                  <a:spcPts val="0"/>
                </a:spcBef>
                <a:spcAft>
                  <a:spcPts val="0"/>
                </a:spcAft>
              </a:pPr>
              <a:endParaRPr lang="en-US" sz="100" dirty="0">
                <a:effectLst/>
                <a:latin typeface="Times New Roman"/>
                <a:ea typeface="Times New Roman"/>
              </a:endParaRPr>
            </a:p>
          </p:txBody>
        </p:sp>
        <p:sp>
          <p:nvSpPr>
            <p:cNvPr id="19" name="TextBox 7"/>
            <p:cNvSpPr txBox="1"/>
            <p:nvPr/>
          </p:nvSpPr>
          <p:spPr>
            <a:xfrm>
              <a:off x="4524207" y="2170629"/>
              <a:ext cx="401071"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Motor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Actuation </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20" name="TextBox 8"/>
            <p:cNvSpPr txBox="1"/>
            <p:nvPr/>
          </p:nvSpPr>
          <p:spPr>
            <a:xfrm>
              <a:off x="3626266" y="2175156"/>
              <a:ext cx="344966"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Energy </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Storage</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System</a:t>
              </a:r>
              <a:endParaRPr lang="en-US" sz="100" dirty="0">
                <a:effectLst/>
                <a:latin typeface="Times New Roman"/>
                <a:ea typeface="Times New Roman"/>
              </a:endParaRPr>
            </a:p>
          </p:txBody>
        </p:sp>
        <p:sp>
          <p:nvSpPr>
            <p:cNvPr id="21" name="TextBox 9"/>
            <p:cNvSpPr txBox="1"/>
            <p:nvPr/>
          </p:nvSpPr>
          <p:spPr>
            <a:xfrm>
              <a:off x="3465444" y="1702007"/>
              <a:ext cx="48282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User Interface</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Device</a:t>
              </a:r>
              <a:endParaRPr lang="en-US" sz="100">
                <a:effectLst/>
                <a:latin typeface="Times New Roman"/>
                <a:ea typeface="Times New Roman"/>
              </a:endParaRPr>
            </a:p>
          </p:txBody>
        </p:sp>
        <p:sp>
          <p:nvSpPr>
            <p:cNvPr id="22" name="TextBox 10"/>
            <p:cNvSpPr txBox="1"/>
            <p:nvPr/>
          </p:nvSpPr>
          <p:spPr>
            <a:xfrm>
              <a:off x="2743200" y="1690526"/>
              <a:ext cx="373820"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Standard</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Bicycle</a:t>
              </a:r>
              <a:endParaRPr lang="en-US" sz="100">
                <a:effectLst/>
                <a:latin typeface="Times New Roman"/>
                <a:ea typeface="Times New Roman"/>
              </a:endParaRPr>
            </a:p>
          </p:txBody>
        </p:sp>
        <p:sp>
          <p:nvSpPr>
            <p:cNvPr id="23" name="TextBox 11"/>
            <p:cNvSpPr txBox="1"/>
            <p:nvPr/>
          </p:nvSpPr>
          <p:spPr>
            <a:xfrm>
              <a:off x="3043882" y="1096281"/>
              <a:ext cx="502061"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Wheel Rotation</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Wheel Force</a:t>
              </a:r>
              <a:endParaRPr lang="en-US" sz="100">
                <a:effectLst/>
                <a:latin typeface="Times New Roman"/>
                <a:ea typeface="Times New Roman"/>
              </a:endParaRPr>
            </a:p>
          </p:txBody>
        </p:sp>
        <p:sp>
          <p:nvSpPr>
            <p:cNvPr id="24" name="TextBox 12"/>
            <p:cNvSpPr txBox="1"/>
            <p:nvPr/>
          </p:nvSpPr>
          <p:spPr>
            <a:xfrm>
              <a:off x="3807998" y="937438"/>
              <a:ext cx="502061"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Filtered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Rotation</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Force</a:t>
              </a:r>
              <a:endParaRPr lang="en-US" sz="100" dirty="0">
                <a:effectLst/>
                <a:latin typeface="Times New Roman"/>
                <a:ea typeface="Times New Roman"/>
              </a:endParaRPr>
            </a:p>
          </p:txBody>
        </p:sp>
        <p:sp>
          <p:nvSpPr>
            <p:cNvPr id="25" name="TextBox 13"/>
            <p:cNvSpPr txBox="1"/>
            <p:nvPr/>
          </p:nvSpPr>
          <p:spPr>
            <a:xfrm>
              <a:off x="3731275" y="1372378"/>
              <a:ext cx="630301"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Rider &amp; Cargo Weight</a:t>
              </a:r>
              <a:endParaRPr lang="en-US" sz="100" dirty="0">
                <a:effectLst/>
                <a:latin typeface="Times New Roman"/>
                <a:ea typeface="Times New Roman"/>
              </a:endParaRPr>
            </a:p>
          </p:txBody>
        </p:sp>
        <p:sp>
          <p:nvSpPr>
            <p:cNvPr id="26" name="TextBox 14"/>
            <p:cNvSpPr txBox="1"/>
            <p:nvPr/>
          </p:nvSpPr>
          <p:spPr>
            <a:xfrm>
              <a:off x="3886200" y="1979712"/>
              <a:ext cx="52450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Available Energy</a:t>
              </a:r>
              <a:endParaRPr lang="en-US" sz="100" dirty="0">
                <a:effectLst/>
                <a:latin typeface="Times New Roman"/>
                <a:ea typeface="Times New Roman"/>
              </a:endParaRPr>
            </a:p>
          </p:txBody>
        </p:sp>
        <p:sp>
          <p:nvSpPr>
            <p:cNvPr id="27" name="TextBox 15"/>
            <p:cNvSpPr txBox="1"/>
            <p:nvPr/>
          </p:nvSpPr>
          <p:spPr>
            <a:xfrm>
              <a:off x="3949493" y="1548826"/>
              <a:ext cx="585417"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Est. Travel Distance</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User Input Need</a:t>
              </a:r>
              <a:endParaRPr lang="en-US" sz="100" dirty="0">
                <a:effectLst/>
                <a:latin typeface="Times New Roman"/>
                <a:ea typeface="Times New Roman"/>
              </a:endParaRPr>
            </a:p>
          </p:txBody>
        </p:sp>
        <p:sp>
          <p:nvSpPr>
            <p:cNvPr id="28" name="TextBox 17"/>
            <p:cNvSpPr txBox="1"/>
            <p:nvPr/>
          </p:nvSpPr>
          <p:spPr>
            <a:xfrm>
              <a:off x="3033440" y="2056267"/>
              <a:ext cx="444352"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rider)</a:t>
              </a:r>
              <a:endParaRPr lang="en-US" sz="100" dirty="0">
                <a:effectLst/>
                <a:latin typeface="Times New Roman"/>
                <a:ea typeface="Times New Roman"/>
              </a:endParaRPr>
            </a:p>
          </p:txBody>
        </p:sp>
        <p:sp>
          <p:nvSpPr>
            <p:cNvPr id="29" name="TextBox 18"/>
            <p:cNvSpPr txBox="1"/>
            <p:nvPr/>
          </p:nvSpPr>
          <p:spPr>
            <a:xfrm>
              <a:off x="4731194" y="1309672"/>
              <a:ext cx="357790"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Energy </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Demand</a:t>
              </a:r>
              <a:endParaRPr lang="en-US" sz="100">
                <a:effectLst/>
                <a:latin typeface="Times New Roman"/>
                <a:ea typeface="Times New Roman"/>
              </a:endParaRPr>
            </a:p>
          </p:txBody>
        </p:sp>
        <p:sp>
          <p:nvSpPr>
            <p:cNvPr id="30" name="TextBox 19"/>
            <p:cNvSpPr txBox="1"/>
            <p:nvPr/>
          </p:nvSpPr>
          <p:spPr>
            <a:xfrm>
              <a:off x="4662489" y="809628"/>
              <a:ext cx="776175"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Preset Bicycle Characteristics</a:t>
              </a:r>
              <a:endParaRPr lang="en-US" sz="100" dirty="0">
                <a:effectLst/>
                <a:latin typeface="Times New Roman"/>
                <a:ea typeface="Times New Roman"/>
              </a:endParaRPr>
            </a:p>
          </p:txBody>
        </p:sp>
        <p:sp>
          <p:nvSpPr>
            <p:cNvPr id="31" name="TextBox 20"/>
            <p:cNvSpPr txBox="1"/>
            <p:nvPr/>
          </p:nvSpPr>
          <p:spPr>
            <a:xfrm>
              <a:off x="2877797" y="1372378"/>
              <a:ext cx="452368"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to)</a:t>
              </a:r>
              <a:endParaRPr lang="en-US" sz="100" dirty="0">
                <a:effectLst/>
                <a:latin typeface="Times New Roman"/>
                <a:ea typeface="Times New Roman"/>
              </a:endParaRPr>
            </a:p>
          </p:txBody>
        </p:sp>
        <p:sp>
          <p:nvSpPr>
            <p:cNvPr id="32" name="TextBox 21"/>
            <p:cNvSpPr txBox="1"/>
            <p:nvPr/>
          </p:nvSpPr>
          <p:spPr>
            <a:xfrm>
              <a:off x="4739230" y="1941102"/>
              <a:ext cx="490840"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Motor </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Output</a:t>
              </a:r>
              <a:endParaRPr lang="en-US" sz="100" dirty="0">
                <a:effectLst/>
                <a:latin typeface="Times New Roman"/>
                <a:ea typeface="Times New Roman"/>
              </a:endParaRPr>
            </a:p>
          </p:txBody>
        </p:sp>
        <p:sp>
          <p:nvSpPr>
            <p:cNvPr id="33" name="TextBox 23"/>
            <p:cNvSpPr txBox="1"/>
            <p:nvPr/>
          </p:nvSpPr>
          <p:spPr>
            <a:xfrm>
              <a:off x="4662481" y="2489765"/>
              <a:ext cx="45717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Motor</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 Output</a:t>
              </a:r>
              <a:endParaRPr lang="en-US" sz="100" dirty="0">
                <a:effectLst/>
                <a:latin typeface="Times New Roman"/>
                <a:ea typeface="Times New Roman"/>
              </a:endParaRPr>
            </a:p>
          </p:txBody>
        </p:sp>
        <p:sp>
          <p:nvSpPr>
            <p:cNvPr id="34" name="TextBox 24"/>
            <p:cNvSpPr txBox="1"/>
            <p:nvPr/>
          </p:nvSpPr>
          <p:spPr>
            <a:xfrm>
              <a:off x="3955084" y="2185677"/>
              <a:ext cx="50847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Supplied Energy</a:t>
              </a:r>
              <a:endParaRPr lang="en-US" sz="100" dirty="0">
                <a:effectLst/>
                <a:latin typeface="Times New Roman"/>
                <a:ea typeface="Times New Roman"/>
              </a:endParaRPr>
            </a:p>
          </p:txBody>
        </p:sp>
        <p:sp>
          <p:nvSpPr>
            <p:cNvPr id="35" name="Rectangle 34"/>
            <p:cNvSpPr/>
            <p:nvPr/>
          </p:nvSpPr>
          <p:spPr>
            <a:xfrm>
              <a:off x="3470627" y="790578"/>
              <a:ext cx="575799" cy="153888"/>
            </a:xfrm>
            <a:prstGeom prst="rect">
              <a:avLst/>
            </a:prstGeom>
          </p:spPr>
          <p:txBody>
            <a:bodyPr wrap="none">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Breaking Detection</a:t>
              </a:r>
              <a:endParaRPr lang="en-US" sz="100" dirty="0">
                <a:effectLst/>
                <a:latin typeface="Times New Roman"/>
                <a:ea typeface="Times New Roman"/>
              </a:endParaRPr>
            </a:p>
          </p:txBody>
        </p:sp>
        <p:sp>
          <p:nvSpPr>
            <p:cNvPr id="36" name="TextBox 28"/>
            <p:cNvSpPr txBox="1"/>
            <p:nvPr/>
          </p:nvSpPr>
          <p:spPr>
            <a:xfrm>
              <a:off x="3158291" y="1613356"/>
              <a:ext cx="39305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400" i="1" kern="1200" dirty="0">
                  <a:solidFill>
                    <a:srgbClr val="000000"/>
                  </a:solidFill>
                  <a:effectLst/>
                  <a:latin typeface="Calibri"/>
                  <a:ea typeface="Times New Roman"/>
                  <a:cs typeface="Times New Roman"/>
                </a:rPr>
                <a:t>to)</a:t>
              </a:r>
              <a:endParaRPr lang="en-US" sz="100" dirty="0">
                <a:effectLst/>
                <a:latin typeface="Times New Roman"/>
                <a:ea typeface="Times New Roman"/>
              </a:endParaRPr>
            </a:p>
          </p:txBody>
        </p:sp>
        <p:cxnSp>
          <p:nvCxnSpPr>
            <p:cNvPr id="37" name="Elbow Connector 36"/>
            <p:cNvCxnSpPr>
              <a:stCxn id="15" idx="3"/>
              <a:endCxn id="16" idx="1"/>
            </p:cNvCxnSpPr>
            <p:nvPr/>
          </p:nvCxnSpPr>
          <p:spPr>
            <a:xfrm>
              <a:off x="3117039" y="1203982"/>
              <a:ext cx="433878" cy="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p:cNvCxnSpPr>
            <p:nvPr/>
          </p:nvCxnSpPr>
          <p:spPr>
            <a:xfrm flipV="1">
              <a:off x="3878251" y="1112519"/>
              <a:ext cx="618154" cy="914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800152" y="923330"/>
              <a:ext cx="448" cy="147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19" idx="1"/>
            </p:cNvCxnSpPr>
            <p:nvPr/>
          </p:nvCxnSpPr>
          <p:spPr>
            <a:xfrm flipV="1">
              <a:off x="3971232" y="2309129"/>
              <a:ext cx="552975" cy="45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0"/>
              <a:endCxn id="21" idx="2"/>
            </p:cNvCxnSpPr>
            <p:nvPr/>
          </p:nvCxnSpPr>
          <p:spPr>
            <a:xfrm rot="16200000" flipV="1">
              <a:off x="3623951" y="2000357"/>
              <a:ext cx="257705" cy="91893"/>
            </a:xfrm>
            <a:prstGeom prst="bentConnector3">
              <a:avLst>
                <a:gd name="adj1" fmla="val 2967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3"/>
            <p:cNvCxnSpPr/>
            <p:nvPr/>
          </p:nvCxnSpPr>
          <p:spPr>
            <a:xfrm flipV="1">
              <a:off x="3805238" y="1867975"/>
              <a:ext cx="775361" cy="232288"/>
            </a:xfrm>
            <a:prstGeom prst="bentConnector3">
              <a:avLst>
                <a:gd name="adj1" fmla="val 72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22282" y="1726483"/>
              <a:ext cx="645198"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4137737" y="1263961"/>
              <a:ext cx="389550" cy="123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085090" y="1387110"/>
              <a:ext cx="488446" cy="219899"/>
            </a:xfrm>
            <a:prstGeom prst="bentConnector3">
              <a:avLst>
                <a:gd name="adj1" fmla="val 518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20528" y="1387110"/>
              <a:ext cx="6268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hape 81"/>
            <p:cNvCxnSpPr>
              <a:endCxn id="21" idx="0"/>
            </p:cNvCxnSpPr>
            <p:nvPr/>
          </p:nvCxnSpPr>
          <p:spPr>
            <a:xfrm rot="5400000">
              <a:off x="3542043" y="1537192"/>
              <a:ext cx="329629"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590731" y="1419916"/>
              <a:ext cx="296706"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6675" y="1902943"/>
              <a:ext cx="2634" cy="2800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92"/>
            <p:cNvCxnSpPr>
              <a:stCxn id="19" idx="2"/>
              <a:endCxn id="19" idx="3"/>
            </p:cNvCxnSpPr>
            <p:nvPr/>
          </p:nvCxnSpPr>
          <p:spPr>
            <a:xfrm rot="5400000" flipH="1" flipV="1">
              <a:off x="4755760" y="2278111"/>
              <a:ext cx="138499" cy="200535"/>
            </a:xfrm>
            <a:prstGeom prst="bentConnector4">
              <a:avLst>
                <a:gd name="adj1" fmla="val -165055"/>
                <a:gd name="adj2" fmla="val 21399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9" idx="2"/>
              <a:endCxn id="22" idx="2"/>
            </p:cNvCxnSpPr>
            <p:nvPr/>
          </p:nvCxnSpPr>
          <p:spPr>
            <a:xfrm rot="5400000" flipH="1">
              <a:off x="3556598" y="1279483"/>
              <a:ext cx="541658" cy="1794633"/>
            </a:xfrm>
            <a:prstGeom prst="bentConnector3">
              <a:avLst>
                <a:gd name="adj1" fmla="val -4220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2754" y="1287110"/>
              <a:ext cx="0" cy="396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1"/>
              <a:endCxn id="22" idx="3"/>
            </p:cNvCxnSpPr>
            <p:nvPr/>
          </p:nvCxnSpPr>
          <p:spPr>
            <a:xfrm flipH="1" flipV="1">
              <a:off x="3117020" y="1798248"/>
              <a:ext cx="348424" cy="11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a:off x="3212566" y="2091642"/>
              <a:ext cx="413700" cy="222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3738483" y="202766"/>
              <a:ext cx="21507" cy="1765525"/>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hape 125"/>
            <p:cNvCxnSpPr/>
            <p:nvPr/>
          </p:nvCxnSpPr>
          <p:spPr>
            <a:xfrm rot="16200000" flipH="1">
              <a:off x="3127634" y="1789847"/>
              <a:ext cx="185680" cy="41692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8" idx="3"/>
            </p:cNvCxnSpPr>
            <p:nvPr/>
          </p:nvCxnSpPr>
          <p:spPr>
            <a:xfrm rot="5400000">
              <a:off x="4585631" y="1223801"/>
              <a:ext cx="806938" cy="20736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35178" y="2433873"/>
              <a:ext cx="59174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17"/>
            <p:cNvSpPr txBox="1"/>
            <p:nvPr/>
          </p:nvSpPr>
          <p:spPr>
            <a:xfrm>
              <a:off x="2957503" y="2394408"/>
              <a:ext cx="505267"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wall outlet)</a:t>
              </a:r>
              <a:endParaRPr lang="en-US" sz="100" dirty="0">
                <a:effectLst/>
                <a:latin typeface="Times New Roman"/>
                <a:ea typeface="Times New Roman"/>
              </a:endParaRPr>
            </a:p>
          </p:txBody>
        </p:sp>
      </p:grpSp>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629400" y="2392327"/>
            <a:ext cx="1522237" cy="35433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5791200" y="4638818"/>
            <a:ext cx="2178782" cy="168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351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218465"/>
            <a:ext cx="8379923" cy="1384995"/>
          </a:xfrm>
          <a:prstGeom prst="rect">
            <a:avLst/>
          </a:prstGeom>
          <a:noFill/>
        </p:spPr>
        <p:txBody>
          <a:bodyPr wrap="none" rtlCol="0">
            <a:spAutoFit/>
          </a:bodyPr>
          <a:lstStyle/>
          <a:p>
            <a:pPr marL="342900" indent="-342900">
              <a:buFont typeface="Arial" panose="020B0604020202020204" pitchFamily="34" charset="0"/>
              <a:buChar char="•"/>
            </a:pPr>
            <a:r>
              <a:rPr lang="en-US" sz="2800" b="1" dirty="0"/>
              <a:t>10% Cargo / Rider Weight Limit</a:t>
            </a:r>
          </a:p>
          <a:p>
            <a:pPr marL="342900" indent="-342900">
              <a:buFont typeface="Arial" panose="020B0604020202020204" pitchFamily="34" charset="0"/>
              <a:buChar char="•"/>
            </a:pPr>
            <a:r>
              <a:rPr lang="en-US" sz="2800" b="1" dirty="0"/>
              <a:t>20% Peak Output </a:t>
            </a:r>
            <a:r>
              <a:rPr lang="en-US" sz="2400" b="1" dirty="0"/>
              <a:t>(top speed, max incline, commuter time)</a:t>
            </a:r>
          </a:p>
          <a:p>
            <a:pPr marL="342900" indent="-342900">
              <a:buFont typeface="Arial" panose="020B0604020202020204" pitchFamily="34" charset="0"/>
              <a:buChar char="•"/>
            </a:pPr>
            <a:r>
              <a:rPr lang="en-US" sz="2800" b="1" dirty="0"/>
              <a:t>5% Vehicle Weight </a:t>
            </a:r>
            <a:r>
              <a:rPr lang="en-US" sz="2400" b="1" dirty="0"/>
              <a:t>(trade-off)</a:t>
            </a:r>
            <a:endParaRPr lang="en-US" sz="2800" b="1" dirty="0"/>
          </a:p>
        </p:txBody>
      </p:sp>
      <p:grpSp>
        <p:nvGrpSpPr>
          <p:cNvPr id="96" name="Group 95"/>
          <p:cNvGrpSpPr/>
          <p:nvPr/>
        </p:nvGrpSpPr>
        <p:grpSpPr>
          <a:xfrm>
            <a:off x="3803500" y="4624051"/>
            <a:ext cx="2695464" cy="1914631"/>
            <a:chOff x="2743200" y="790578"/>
            <a:chExt cx="2695464" cy="1914631"/>
          </a:xfrm>
        </p:grpSpPr>
        <p:sp>
          <p:nvSpPr>
            <p:cNvPr id="15" name="TextBox 3"/>
            <p:cNvSpPr txBox="1"/>
            <p:nvPr/>
          </p:nvSpPr>
          <p:spPr>
            <a:xfrm>
              <a:off x="2780087" y="1096260"/>
              <a:ext cx="336952"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16" name="TextBox 4"/>
            <p:cNvSpPr txBox="1"/>
            <p:nvPr/>
          </p:nvSpPr>
          <p:spPr>
            <a:xfrm>
              <a:off x="3550917" y="1096281"/>
              <a:ext cx="32733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Filters</a:t>
              </a:r>
              <a:endParaRPr lang="en-US" sz="100">
                <a:effectLst/>
                <a:latin typeface="Times New Roman"/>
                <a:ea typeface="Times New Roman"/>
              </a:endParaRPr>
            </a:p>
          </p:txBody>
        </p:sp>
        <p:sp>
          <p:nvSpPr>
            <p:cNvPr id="17" name="TextBox 5"/>
            <p:cNvSpPr txBox="1"/>
            <p:nvPr/>
          </p:nvSpPr>
          <p:spPr>
            <a:xfrm>
              <a:off x="4517191" y="1074775"/>
              <a:ext cx="393056"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Demand</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Algorithm</a:t>
              </a:r>
              <a:endParaRPr lang="en-US" sz="100" dirty="0">
                <a:effectLst/>
                <a:latin typeface="Times New Roman"/>
                <a:ea typeface="Times New Roman"/>
              </a:endParaRPr>
            </a:p>
          </p:txBody>
        </p:sp>
        <p:sp>
          <p:nvSpPr>
            <p:cNvPr id="18" name="TextBox 6"/>
            <p:cNvSpPr txBox="1"/>
            <p:nvPr/>
          </p:nvSpPr>
          <p:spPr>
            <a:xfrm>
              <a:off x="4567479" y="1553980"/>
              <a:ext cx="317939" cy="353943"/>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r>
                <a:rPr lang="en-US" sz="400" dirty="0">
                  <a:solidFill>
                    <a:srgbClr val="000000"/>
                  </a:solidFill>
                  <a:latin typeface="Calibri"/>
                  <a:ea typeface="Times New Roman"/>
                  <a:cs typeface="Times New Roman"/>
                </a:rPr>
                <a:t>PMC</a:t>
              </a:r>
            </a:p>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endParaRPr lang="en-US" sz="400" dirty="0">
                <a:solidFill>
                  <a:srgbClr val="000000"/>
                </a:solidFill>
                <a:effectLst/>
                <a:latin typeface="Calibri"/>
                <a:ea typeface="Times New Roman"/>
                <a:cs typeface="Times New Roman"/>
              </a:endParaRPr>
            </a:p>
            <a:p>
              <a:pPr marL="0" marR="0" algn="ctr">
                <a:spcBef>
                  <a:spcPts val="0"/>
                </a:spcBef>
                <a:spcAft>
                  <a:spcPts val="0"/>
                </a:spcAft>
              </a:pPr>
              <a:endParaRPr lang="en-US" sz="100" dirty="0">
                <a:effectLst/>
                <a:latin typeface="Times New Roman"/>
                <a:ea typeface="Times New Roman"/>
              </a:endParaRPr>
            </a:p>
          </p:txBody>
        </p:sp>
        <p:sp>
          <p:nvSpPr>
            <p:cNvPr id="19" name="TextBox 7"/>
            <p:cNvSpPr txBox="1"/>
            <p:nvPr/>
          </p:nvSpPr>
          <p:spPr>
            <a:xfrm>
              <a:off x="4524207" y="2170629"/>
              <a:ext cx="401071"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Motor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Actuation </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20" name="TextBox 8"/>
            <p:cNvSpPr txBox="1"/>
            <p:nvPr/>
          </p:nvSpPr>
          <p:spPr>
            <a:xfrm>
              <a:off x="3626266" y="2175156"/>
              <a:ext cx="344966"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Energy </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Storage</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System</a:t>
              </a:r>
              <a:endParaRPr lang="en-US" sz="100" dirty="0">
                <a:effectLst/>
                <a:latin typeface="Times New Roman"/>
                <a:ea typeface="Times New Roman"/>
              </a:endParaRPr>
            </a:p>
          </p:txBody>
        </p:sp>
        <p:sp>
          <p:nvSpPr>
            <p:cNvPr id="21" name="TextBox 9"/>
            <p:cNvSpPr txBox="1"/>
            <p:nvPr/>
          </p:nvSpPr>
          <p:spPr>
            <a:xfrm>
              <a:off x="3465444" y="1702007"/>
              <a:ext cx="48282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User Interface</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Device</a:t>
              </a:r>
              <a:endParaRPr lang="en-US" sz="100">
                <a:effectLst/>
                <a:latin typeface="Times New Roman"/>
                <a:ea typeface="Times New Roman"/>
              </a:endParaRPr>
            </a:p>
          </p:txBody>
        </p:sp>
        <p:sp>
          <p:nvSpPr>
            <p:cNvPr id="22" name="TextBox 10"/>
            <p:cNvSpPr txBox="1"/>
            <p:nvPr/>
          </p:nvSpPr>
          <p:spPr>
            <a:xfrm>
              <a:off x="2743200" y="1690526"/>
              <a:ext cx="373820"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Standard</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Bicycle</a:t>
              </a:r>
              <a:endParaRPr lang="en-US" sz="100">
                <a:effectLst/>
                <a:latin typeface="Times New Roman"/>
                <a:ea typeface="Times New Roman"/>
              </a:endParaRPr>
            </a:p>
          </p:txBody>
        </p:sp>
        <p:sp>
          <p:nvSpPr>
            <p:cNvPr id="23" name="TextBox 11"/>
            <p:cNvSpPr txBox="1"/>
            <p:nvPr/>
          </p:nvSpPr>
          <p:spPr>
            <a:xfrm>
              <a:off x="3043882" y="1096281"/>
              <a:ext cx="502061"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Wheel Rotation</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Wheel Force</a:t>
              </a:r>
              <a:endParaRPr lang="en-US" sz="100">
                <a:effectLst/>
                <a:latin typeface="Times New Roman"/>
                <a:ea typeface="Times New Roman"/>
              </a:endParaRPr>
            </a:p>
          </p:txBody>
        </p:sp>
        <p:sp>
          <p:nvSpPr>
            <p:cNvPr id="24" name="TextBox 12"/>
            <p:cNvSpPr txBox="1"/>
            <p:nvPr/>
          </p:nvSpPr>
          <p:spPr>
            <a:xfrm>
              <a:off x="3807998" y="937438"/>
              <a:ext cx="502061"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Filtered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Rotation</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Force</a:t>
              </a:r>
              <a:endParaRPr lang="en-US" sz="100" dirty="0">
                <a:effectLst/>
                <a:latin typeface="Times New Roman"/>
                <a:ea typeface="Times New Roman"/>
              </a:endParaRPr>
            </a:p>
          </p:txBody>
        </p:sp>
        <p:sp>
          <p:nvSpPr>
            <p:cNvPr id="25" name="TextBox 13"/>
            <p:cNvSpPr txBox="1"/>
            <p:nvPr/>
          </p:nvSpPr>
          <p:spPr>
            <a:xfrm>
              <a:off x="3731275" y="1372378"/>
              <a:ext cx="630301"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Rider &amp; Cargo Weight</a:t>
              </a:r>
              <a:endParaRPr lang="en-US" sz="100" dirty="0">
                <a:effectLst/>
                <a:latin typeface="Times New Roman"/>
                <a:ea typeface="Times New Roman"/>
              </a:endParaRPr>
            </a:p>
          </p:txBody>
        </p:sp>
        <p:sp>
          <p:nvSpPr>
            <p:cNvPr id="26" name="TextBox 14"/>
            <p:cNvSpPr txBox="1"/>
            <p:nvPr/>
          </p:nvSpPr>
          <p:spPr>
            <a:xfrm>
              <a:off x="3886200" y="1979712"/>
              <a:ext cx="52450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Available Energy</a:t>
              </a:r>
              <a:endParaRPr lang="en-US" sz="100" dirty="0">
                <a:effectLst/>
                <a:latin typeface="Times New Roman"/>
                <a:ea typeface="Times New Roman"/>
              </a:endParaRPr>
            </a:p>
          </p:txBody>
        </p:sp>
        <p:sp>
          <p:nvSpPr>
            <p:cNvPr id="27" name="TextBox 15"/>
            <p:cNvSpPr txBox="1"/>
            <p:nvPr/>
          </p:nvSpPr>
          <p:spPr>
            <a:xfrm>
              <a:off x="3949493" y="1548826"/>
              <a:ext cx="585417"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Est. Travel Distance</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User Input Need</a:t>
              </a:r>
              <a:endParaRPr lang="en-US" sz="100" dirty="0">
                <a:effectLst/>
                <a:latin typeface="Times New Roman"/>
                <a:ea typeface="Times New Roman"/>
              </a:endParaRPr>
            </a:p>
          </p:txBody>
        </p:sp>
        <p:sp>
          <p:nvSpPr>
            <p:cNvPr id="28" name="TextBox 17"/>
            <p:cNvSpPr txBox="1"/>
            <p:nvPr/>
          </p:nvSpPr>
          <p:spPr>
            <a:xfrm>
              <a:off x="3033440" y="2056267"/>
              <a:ext cx="444352"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rider)</a:t>
              </a:r>
              <a:endParaRPr lang="en-US" sz="100" dirty="0">
                <a:effectLst/>
                <a:latin typeface="Times New Roman"/>
                <a:ea typeface="Times New Roman"/>
              </a:endParaRPr>
            </a:p>
          </p:txBody>
        </p:sp>
        <p:sp>
          <p:nvSpPr>
            <p:cNvPr id="29" name="TextBox 18"/>
            <p:cNvSpPr txBox="1"/>
            <p:nvPr/>
          </p:nvSpPr>
          <p:spPr>
            <a:xfrm>
              <a:off x="4731194" y="1309672"/>
              <a:ext cx="357790"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Energy </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Demand</a:t>
              </a:r>
              <a:endParaRPr lang="en-US" sz="100">
                <a:effectLst/>
                <a:latin typeface="Times New Roman"/>
                <a:ea typeface="Times New Roman"/>
              </a:endParaRPr>
            </a:p>
          </p:txBody>
        </p:sp>
        <p:sp>
          <p:nvSpPr>
            <p:cNvPr id="30" name="TextBox 19"/>
            <p:cNvSpPr txBox="1"/>
            <p:nvPr/>
          </p:nvSpPr>
          <p:spPr>
            <a:xfrm>
              <a:off x="4662489" y="809628"/>
              <a:ext cx="776175"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Preset Bicycle Characteristics</a:t>
              </a:r>
              <a:endParaRPr lang="en-US" sz="100" dirty="0">
                <a:effectLst/>
                <a:latin typeface="Times New Roman"/>
                <a:ea typeface="Times New Roman"/>
              </a:endParaRPr>
            </a:p>
          </p:txBody>
        </p:sp>
        <p:sp>
          <p:nvSpPr>
            <p:cNvPr id="31" name="TextBox 20"/>
            <p:cNvSpPr txBox="1"/>
            <p:nvPr/>
          </p:nvSpPr>
          <p:spPr>
            <a:xfrm>
              <a:off x="2877797" y="1372378"/>
              <a:ext cx="452368"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to)</a:t>
              </a:r>
              <a:endParaRPr lang="en-US" sz="100" dirty="0">
                <a:effectLst/>
                <a:latin typeface="Times New Roman"/>
                <a:ea typeface="Times New Roman"/>
              </a:endParaRPr>
            </a:p>
          </p:txBody>
        </p:sp>
        <p:sp>
          <p:nvSpPr>
            <p:cNvPr id="32" name="TextBox 21"/>
            <p:cNvSpPr txBox="1"/>
            <p:nvPr/>
          </p:nvSpPr>
          <p:spPr>
            <a:xfrm>
              <a:off x="4739230" y="1941102"/>
              <a:ext cx="490840"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Motor </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Output</a:t>
              </a:r>
              <a:endParaRPr lang="en-US" sz="100" dirty="0">
                <a:effectLst/>
                <a:latin typeface="Times New Roman"/>
                <a:ea typeface="Times New Roman"/>
              </a:endParaRPr>
            </a:p>
          </p:txBody>
        </p:sp>
        <p:sp>
          <p:nvSpPr>
            <p:cNvPr id="33" name="TextBox 23"/>
            <p:cNvSpPr txBox="1"/>
            <p:nvPr/>
          </p:nvSpPr>
          <p:spPr>
            <a:xfrm>
              <a:off x="4662481" y="2489765"/>
              <a:ext cx="45717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Motor</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 Output</a:t>
              </a:r>
              <a:endParaRPr lang="en-US" sz="100" dirty="0">
                <a:effectLst/>
                <a:latin typeface="Times New Roman"/>
                <a:ea typeface="Times New Roman"/>
              </a:endParaRPr>
            </a:p>
          </p:txBody>
        </p:sp>
        <p:sp>
          <p:nvSpPr>
            <p:cNvPr id="34" name="TextBox 24"/>
            <p:cNvSpPr txBox="1"/>
            <p:nvPr/>
          </p:nvSpPr>
          <p:spPr>
            <a:xfrm>
              <a:off x="3955084" y="2185677"/>
              <a:ext cx="50847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Supplied Energy</a:t>
              </a:r>
              <a:endParaRPr lang="en-US" sz="100" dirty="0">
                <a:effectLst/>
                <a:latin typeface="Times New Roman"/>
                <a:ea typeface="Times New Roman"/>
              </a:endParaRPr>
            </a:p>
          </p:txBody>
        </p:sp>
        <p:sp>
          <p:nvSpPr>
            <p:cNvPr id="35" name="Rectangle 34"/>
            <p:cNvSpPr/>
            <p:nvPr/>
          </p:nvSpPr>
          <p:spPr>
            <a:xfrm>
              <a:off x="3470627" y="790578"/>
              <a:ext cx="575799" cy="153888"/>
            </a:xfrm>
            <a:prstGeom prst="rect">
              <a:avLst/>
            </a:prstGeom>
          </p:spPr>
          <p:txBody>
            <a:bodyPr wrap="none">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Breaking Detection</a:t>
              </a:r>
              <a:endParaRPr lang="en-US" sz="100" dirty="0">
                <a:effectLst/>
                <a:latin typeface="Times New Roman"/>
                <a:ea typeface="Times New Roman"/>
              </a:endParaRPr>
            </a:p>
          </p:txBody>
        </p:sp>
        <p:sp>
          <p:nvSpPr>
            <p:cNvPr id="36" name="TextBox 28"/>
            <p:cNvSpPr txBox="1"/>
            <p:nvPr/>
          </p:nvSpPr>
          <p:spPr>
            <a:xfrm>
              <a:off x="3158291" y="1613356"/>
              <a:ext cx="39305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400" i="1" kern="1200" dirty="0">
                  <a:solidFill>
                    <a:srgbClr val="000000"/>
                  </a:solidFill>
                  <a:effectLst/>
                  <a:latin typeface="Calibri"/>
                  <a:ea typeface="Times New Roman"/>
                  <a:cs typeface="Times New Roman"/>
                </a:rPr>
                <a:t>to)</a:t>
              </a:r>
              <a:endParaRPr lang="en-US" sz="100" dirty="0">
                <a:effectLst/>
                <a:latin typeface="Times New Roman"/>
                <a:ea typeface="Times New Roman"/>
              </a:endParaRPr>
            </a:p>
          </p:txBody>
        </p:sp>
        <p:cxnSp>
          <p:nvCxnSpPr>
            <p:cNvPr id="37" name="Elbow Connector 36"/>
            <p:cNvCxnSpPr>
              <a:stCxn id="15" idx="3"/>
              <a:endCxn id="16" idx="1"/>
            </p:cNvCxnSpPr>
            <p:nvPr/>
          </p:nvCxnSpPr>
          <p:spPr>
            <a:xfrm>
              <a:off x="3117039" y="1203982"/>
              <a:ext cx="433878" cy="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p:cNvCxnSpPr>
            <p:nvPr/>
          </p:nvCxnSpPr>
          <p:spPr>
            <a:xfrm flipV="1">
              <a:off x="3878251" y="1112519"/>
              <a:ext cx="618154" cy="914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800152" y="923330"/>
              <a:ext cx="448" cy="147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19" idx="1"/>
            </p:cNvCxnSpPr>
            <p:nvPr/>
          </p:nvCxnSpPr>
          <p:spPr>
            <a:xfrm flipV="1">
              <a:off x="3971232" y="2309129"/>
              <a:ext cx="552975" cy="45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0"/>
              <a:endCxn id="21" idx="2"/>
            </p:cNvCxnSpPr>
            <p:nvPr/>
          </p:nvCxnSpPr>
          <p:spPr>
            <a:xfrm rot="16200000" flipV="1">
              <a:off x="3623951" y="2000357"/>
              <a:ext cx="257705" cy="91893"/>
            </a:xfrm>
            <a:prstGeom prst="bentConnector3">
              <a:avLst>
                <a:gd name="adj1" fmla="val 2967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3"/>
            <p:cNvCxnSpPr/>
            <p:nvPr/>
          </p:nvCxnSpPr>
          <p:spPr>
            <a:xfrm flipV="1">
              <a:off x="3805238" y="1867975"/>
              <a:ext cx="775361" cy="232288"/>
            </a:xfrm>
            <a:prstGeom prst="bentConnector3">
              <a:avLst>
                <a:gd name="adj1" fmla="val 72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22282" y="1726483"/>
              <a:ext cx="645198"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4137737" y="1263961"/>
              <a:ext cx="389550" cy="123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085090" y="1387110"/>
              <a:ext cx="488446" cy="219899"/>
            </a:xfrm>
            <a:prstGeom prst="bentConnector3">
              <a:avLst>
                <a:gd name="adj1" fmla="val 518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20528" y="1387110"/>
              <a:ext cx="6268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hape 81"/>
            <p:cNvCxnSpPr>
              <a:endCxn id="21" idx="0"/>
            </p:cNvCxnSpPr>
            <p:nvPr/>
          </p:nvCxnSpPr>
          <p:spPr>
            <a:xfrm rot="5400000">
              <a:off x="3542043" y="1537192"/>
              <a:ext cx="329629"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590731" y="1419916"/>
              <a:ext cx="296706"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6675" y="1902943"/>
              <a:ext cx="2634" cy="2800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92"/>
            <p:cNvCxnSpPr>
              <a:stCxn id="19" idx="2"/>
              <a:endCxn id="19" idx="3"/>
            </p:cNvCxnSpPr>
            <p:nvPr/>
          </p:nvCxnSpPr>
          <p:spPr>
            <a:xfrm rot="5400000" flipH="1" flipV="1">
              <a:off x="4755760" y="2278111"/>
              <a:ext cx="138499" cy="200535"/>
            </a:xfrm>
            <a:prstGeom prst="bentConnector4">
              <a:avLst>
                <a:gd name="adj1" fmla="val -165055"/>
                <a:gd name="adj2" fmla="val 21399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9" idx="2"/>
              <a:endCxn id="22" idx="2"/>
            </p:cNvCxnSpPr>
            <p:nvPr/>
          </p:nvCxnSpPr>
          <p:spPr>
            <a:xfrm rot="5400000" flipH="1">
              <a:off x="3556598" y="1279483"/>
              <a:ext cx="541658" cy="1794633"/>
            </a:xfrm>
            <a:prstGeom prst="bentConnector3">
              <a:avLst>
                <a:gd name="adj1" fmla="val -4220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2754" y="1287110"/>
              <a:ext cx="0" cy="396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1"/>
              <a:endCxn id="22" idx="3"/>
            </p:cNvCxnSpPr>
            <p:nvPr/>
          </p:nvCxnSpPr>
          <p:spPr>
            <a:xfrm flipH="1" flipV="1">
              <a:off x="3117020" y="1798248"/>
              <a:ext cx="348424" cy="11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a:off x="3212566" y="2091642"/>
              <a:ext cx="413700" cy="222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3738483" y="202766"/>
              <a:ext cx="21507" cy="1765525"/>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hape 125"/>
            <p:cNvCxnSpPr/>
            <p:nvPr/>
          </p:nvCxnSpPr>
          <p:spPr>
            <a:xfrm rot="16200000" flipH="1">
              <a:off x="3127634" y="1789847"/>
              <a:ext cx="185680" cy="41692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8" idx="3"/>
            </p:cNvCxnSpPr>
            <p:nvPr/>
          </p:nvCxnSpPr>
          <p:spPr>
            <a:xfrm rot="5400000">
              <a:off x="4585631" y="1223801"/>
              <a:ext cx="806938" cy="20736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35178" y="2433873"/>
              <a:ext cx="59174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17"/>
            <p:cNvSpPr txBox="1"/>
            <p:nvPr/>
          </p:nvSpPr>
          <p:spPr>
            <a:xfrm>
              <a:off x="2957503" y="2394408"/>
              <a:ext cx="505267"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wall outlet)</a:t>
              </a:r>
              <a:endParaRPr lang="en-US" sz="100" dirty="0">
                <a:effectLst/>
                <a:latin typeface="Times New Roman"/>
                <a:ea typeface="Times New Roman"/>
              </a:endParaRPr>
            </a:p>
          </p:txBody>
        </p:sp>
      </p:grpSp>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629400" y="2392327"/>
            <a:ext cx="1522237" cy="35433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5791200" y="4638818"/>
            <a:ext cx="2178782" cy="168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8807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218465"/>
            <a:ext cx="8379923" cy="2246769"/>
          </a:xfrm>
          <a:prstGeom prst="rect">
            <a:avLst/>
          </a:prstGeom>
          <a:noFill/>
        </p:spPr>
        <p:txBody>
          <a:bodyPr wrap="none" rtlCol="0">
            <a:spAutoFit/>
          </a:bodyPr>
          <a:lstStyle/>
          <a:p>
            <a:pPr marL="342900" indent="-342900">
              <a:buFont typeface="Arial" panose="020B0604020202020204" pitchFamily="34" charset="0"/>
              <a:buChar char="•"/>
            </a:pPr>
            <a:r>
              <a:rPr lang="en-US" sz="2800" b="1" dirty="0"/>
              <a:t>10% Cargo / Rider Weight Limit</a:t>
            </a:r>
          </a:p>
          <a:p>
            <a:pPr marL="342900" indent="-342900">
              <a:buFont typeface="Arial" panose="020B0604020202020204" pitchFamily="34" charset="0"/>
              <a:buChar char="•"/>
            </a:pPr>
            <a:r>
              <a:rPr lang="en-US" sz="2800" b="1" dirty="0"/>
              <a:t>20% Peak Output </a:t>
            </a:r>
            <a:r>
              <a:rPr lang="en-US" sz="2400" b="1" dirty="0"/>
              <a:t>(top speed, max incline, commuter time)</a:t>
            </a:r>
          </a:p>
          <a:p>
            <a:pPr marL="342900" indent="-342900">
              <a:buFont typeface="Arial" panose="020B0604020202020204" pitchFamily="34" charset="0"/>
              <a:buChar char="•"/>
            </a:pPr>
            <a:r>
              <a:rPr lang="en-US" sz="2800" b="1" dirty="0"/>
              <a:t>5% Vehicle Weight </a:t>
            </a:r>
            <a:r>
              <a:rPr lang="en-US" sz="2400" b="1" dirty="0"/>
              <a:t>(trade-off)</a:t>
            </a:r>
            <a:endParaRPr lang="en-US" sz="2800" b="1" dirty="0"/>
          </a:p>
          <a:p>
            <a:pPr marL="342900" indent="-342900">
              <a:buFont typeface="Arial" panose="020B0604020202020204" pitchFamily="34" charset="0"/>
              <a:buChar char="•"/>
            </a:pPr>
            <a:r>
              <a:rPr lang="en-US" sz="2800" b="1" dirty="0"/>
              <a:t>15% Duration / Range</a:t>
            </a:r>
          </a:p>
          <a:p>
            <a:pPr marL="342900" indent="-342900">
              <a:buFont typeface="Arial" panose="020B0604020202020204" pitchFamily="34" charset="0"/>
              <a:buChar char="•"/>
            </a:pPr>
            <a:r>
              <a:rPr lang="en-US" sz="2800" b="1" dirty="0"/>
              <a:t>10% User Effort / Efficiency</a:t>
            </a:r>
          </a:p>
        </p:txBody>
      </p:sp>
      <p:grpSp>
        <p:nvGrpSpPr>
          <p:cNvPr id="96" name="Group 95"/>
          <p:cNvGrpSpPr/>
          <p:nvPr/>
        </p:nvGrpSpPr>
        <p:grpSpPr>
          <a:xfrm>
            <a:off x="3803500" y="4624051"/>
            <a:ext cx="2695464" cy="1914631"/>
            <a:chOff x="2743200" y="790578"/>
            <a:chExt cx="2695464" cy="1914631"/>
          </a:xfrm>
        </p:grpSpPr>
        <p:sp>
          <p:nvSpPr>
            <p:cNvPr id="15" name="TextBox 3"/>
            <p:cNvSpPr txBox="1"/>
            <p:nvPr/>
          </p:nvSpPr>
          <p:spPr>
            <a:xfrm>
              <a:off x="2780087" y="1096260"/>
              <a:ext cx="336952"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16" name="TextBox 4"/>
            <p:cNvSpPr txBox="1"/>
            <p:nvPr/>
          </p:nvSpPr>
          <p:spPr>
            <a:xfrm>
              <a:off x="3550917" y="1096281"/>
              <a:ext cx="32733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Filters</a:t>
              </a:r>
              <a:endParaRPr lang="en-US" sz="100">
                <a:effectLst/>
                <a:latin typeface="Times New Roman"/>
                <a:ea typeface="Times New Roman"/>
              </a:endParaRPr>
            </a:p>
          </p:txBody>
        </p:sp>
        <p:sp>
          <p:nvSpPr>
            <p:cNvPr id="17" name="TextBox 5"/>
            <p:cNvSpPr txBox="1"/>
            <p:nvPr/>
          </p:nvSpPr>
          <p:spPr>
            <a:xfrm>
              <a:off x="4517191" y="1074775"/>
              <a:ext cx="393056"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Demand</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Algorithm</a:t>
              </a:r>
              <a:endParaRPr lang="en-US" sz="100" dirty="0">
                <a:effectLst/>
                <a:latin typeface="Times New Roman"/>
                <a:ea typeface="Times New Roman"/>
              </a:endParaRPr>
            </a:p>
          </p:txBody>
        </p:sp>
        <p:sp>
          <p:nvSpPr>
            <p:cNvPr id="18" name="TextBox 6"/>
            <p:cNvSpPr txBox="1"/>
            <p:nvPr/>
          </p:nvSpPr>
          <p:spPr>
            <a:xfrm>
              <a:off x="4567479" y="1553980"/>
              <a:ext cx="317939" cy="353943"/>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r>
                <a:rPr lang="en-US" sz="400" dirty="0">
                  <a:solidFill>
                    <a:srgbClr val="000000"/>
                  </a:solidFill>
                  <a:latin typeface="Calibri"/>
                  <a:ea typeface="Times New Roman"/>
                  <a:cs typeface="Times New Roman"/>
                </a:rPr>
                <a:t>PMC</a:t>
              </a:r>
            </a:p>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endParaRPr lang="en-US" sz="400" dirty="0">
                <a:solidFill>
                  <a:srgbClr val="000000"/>
                </a:solidFill>
                <a:effectLst/>
                <a:latin typeface="Calibri"/>
                <a:ea typeface="Times New Roman"/>
                <a:cs typeface="Times New Roman"/>
              </a:endParaRPr>
            </a:p>
            <a:p>
              <a:pPr marL="0" marR="0" algn="ctr">
                <a:spcBef>
                  <a:spcPts val="0"/>
                </a:spcBef>
                <a:spcAft>
                  <a:spcPts val="0"/>
                </a:spcAft>
              </a:pPr>
              <a:endParaRPr lang="en-US" sz="100" dirty="0">
                <a:effectLst/>
                <a:latin typeface="Times New Roman"/>
                <a:ea typeface="Times New Roman"/>
              </a:endParaRPr>
            </a:p>
          </p:txBody>
        </p:sp>
        <p:sp>
          <p:nvSpPr>
            <p:cNvPr id="19" name="TextBox 7"/>
            <p:cNvSpPr txBox="1"/>
            <p:nvPr/>
          </p:nvSpPr>
          <p:spPr>
            <a:xfrm>
              <a:off x="4524207" y="2170629"/>
              <a:ext cx="401071"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Motor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Actuation </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20" name="TextBox 8"/>
            <p:cNvSpPr txBox="1"/>
            <p:nvPr/>
          </p:nvSpPr>
          <p:spPr>
            <a:xfrm>
              <a:off x="3626266" y="2175156"/>
              <a:ext cx="344966"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Energy </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Storage</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System</a:t>
              </a:r>
              <a:endParaRPr lang="en-US" sz="100" dirty="0">
                <a:effectLst/>
                <a:latin typeface="Times New Roman"/>
                <a:ea typeface="Times New Roman"/>
              </a:endParaRPr>
            </a:p>
          </p:txBody>
        </p:sp>
        <p:sp>
          <p:nvSpPr>
            <p:cNvPr id="21" name="TextBox 9"/>
            <p:cNvSpPr txBox="1"/>
            <p:nvPr/>
          </p:nvSpPr>
          <p:spPr>
            <a:xfrm>
              <a:off x="3465444" y="1702007"/>
              <a:ext cx="48282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User Interface</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Device</a:t>
              </a:r>
              <a:endParaRPr lang="en-US" sz="100">
                <a:effectLst/>
                <a:latin typeface="Times New Roman"/>
                <a:ea typeface="Times New Roman"/>
              </a:endParaRPr>
            </a:p>
          </p:txBody>
        </p:sp>
        <p:sp>
          <p:nvSpPr>
            <p:cNvPr id="22" name="TextBox 10"/>
            <p:cNvSpPr txBox="1"/>
            <p:nvPr/>
          </p:nvSpPr>
          <p:spPr>
            <a:xfrm>
              <a:off x="2743200" y="1690526"/>
              <a:ext cx="373820"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Standard</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Bicycle</a:t>
              </a:r>
              <a:endParaRPr lang="en-US" sz="100">
                <a:effectLst/>
                <a:latin typeface="Times New Roman"/>
                <a:ea typeface="Times New Roman"/>
              </a:endParaRPr>
            </a:p>
          </p:txBody>
        </p:sp>
        <p:sp>
          <p:nvSpPr>
            <p:cNvPr id="23" name="TextBox 11"/>
            <p:cNvSpPr txBox="1"/>
            <p:nvPr/>
          </p:nvSpPr>
          <p:spPr>
            <a:xfrm>
              <a:off x="3043882" y="1096281"/>
              <a:ext cx="502061"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Wheel Rotation</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Wheel Force</a:t>
              </a:r>
              <a:endParaRPr lang="en-US" sz="100">
                <a:effectLst/>
                <a:latin typeface="Times New Roman"/>
                <a:ea typeface="Times New Roman"/>
              </a:endParaRPr>
            </a:p>
          </p:txBody>
        </p:sp>
        <p:sp>
          <p:nvSpPr>
            <p:cNvPr id="24" name="TextBox 12"/>
            <p:cNvSpPr txBox="1"/>
            <p:nvPr/>
          </p:nvSpPr>
          <p:spPr>
            <a:xfrm>
              <a:off x="3807998" y="937438"/>
              <a:ext cx="502061"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Filtered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Rotation</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Force</a:t>
              </a:r>
              <a:endParaRPr lang="en-US" sz="100" dirty="0">
                <a:effectLst/>
                <a:latin typeface="Times New Roman"/>
                <a:ea typeface="Times New Roman"/>
              </a:endParaRPr>
            </a:p>
          </p:txBody>
        </p:sp>
        <p:sp>
          <p:nvSpPr>
            <p:cNvPr id="25" name="TextBox 13"/>
            <p:cNvSpPr txBox="1"/>
            <p:nvPr/>
          </p:nvSpPr>
          <p:spPr>
            <a:xfrm>
              <a:off x="3731275" y="1372378"/>
              <a:ext cx="630301"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Rider &amp; Cargo Weight</a:t>
              </a:r>
              <a:endParaRPr lang="en-US" sz="100" dirty="0">
                <a:effectLst/>
                <a:latin typeface="Times New Roman"/>
                <a:ea typeface="Times New Roman"/>
              </a:endParaRPr>
            </a:p>
          </p:txBody>
        </p:sp>
        <p:sp>
          <p:nvSpPr>
            <p:cNvPr id="26" name="TextBox 14"/>
            <p:cNvSpPr txBox="1"/>
            <p:nvPr/>
          </p:nvSpPr>
          <p:spPr>
            <a:xfrm>
              <a:off x="3886200" y="1979712"/>
              <a:ext cx="52450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Available Energy</a:t>
              </a:r>
              <a:endParaRPr lang="en-US" sz="100" dirty="0">
                <a:effectLst/>
                <a:latin typeface="Times New Roman"/>
                <a:ea typeface="Times New Roman"/>
              </a:endParaRPr>
            </a:p>
          </p:txBody>
        </p:sp>
        <p:sp>
          <p:nvSpPr>
            <p:cNvPr id="27" name="TextBox 15"/>
            <p:cNvSpPr txBox="1"/>
            <p:nvPr/>
          </p:nvSpPr>
          <p:spPr>
            <a:xfrm>
              <a:off x="3949493" y="1548826"/>
              <a:ext cx="585417"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Est. Travel Distance</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User Input Need</a:t>
              </a:r>
              <a:endParaRPr lang="en-US" sz="100" dirty="0">
                <a:effectLst/>
                <a:latin typeface="Times New Roman"/>
                <a:ea typeface="Times New Roman"/>
              </a:endParaRPr>
            </a:p>
          </p:txBody>
        </p:sp>
        <p:sp>
          <p:nvSpPr>
            <p:cNvPr id="28" name="TextBox 17"/>
            <p:cNvSpPr txBox="1"/>
            <p:nvPr/>
          </p:nvSpPr>
          <p:spPr>
            <a:xfrm>
              <a:off x="3033440" y="2056267"/>
              <a:ext cx="444352"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rider)</a:t>
              </a:r>
              <a:endParaRPr lang="en-US" sz="100" dirty="0">
                <a:effectLst/>
                <a:latin typeface="Times New Roman"/>
                <a:ea typeface="Times New Roman"/>
              </a:endParaRPr>
            </a:p>
          </p:txBody>
        </p:sp>
        <p:sp>
          <p:nvSpPr>
            <p:cNvPr id="29" name="TextBox 18"/>
            <p:cNvSpPr txBox="1"/>
            <p:nvPr/>
          </p:nvSpPr>
          <p:spPr>
            <a:xfrm>
              <a:off x="4731194" y="1309672"/>
              <a:ext cx="357790"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Energy </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Demand</a:t>
              </a:r>
              <a:endParaRPr lang="en-US" sz="100">
                <a:effectLst/>
                <a:latin typeface="Times New Roman"/>
                <a:ea typeface="Times New Roman"/>
              </a:endParaRPr>
            </a:p>
          </p:txBody>
        </p:sp>
        <p:sp>
          <p:nvSpPr>
            <p:cNvPr id="30" name="TextBox 19"/>
            <p:cNvSpPr txBox="1"/>
            <p:nvPr/>
          </p:nvSpPr>
          <p:spPr>
            <a:xfrm>
              <a:off x="4662489" y="809628"/>
              <a:ext cx="776175"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Preset Bicycle Characteristics</a:t>
              </a:r>
              <a:endParaRPr lang="en-US" sz="100" dirty="0">
                <a:effectLst/>
                <a:latin typeface="Times New Roman"/>
                <a:ea typeface="Times New Roman"/>
              </a:endParaRPr>
            </a:p>
          </p:txBody>
        </p:sp>
        <p:sp>
          <p:nvSpPr>
            <p:cNvPr id="31" name="TextBox 20"/>
            <p:cNvSpPr txBox="1"/>
            <p:nvPr/>
          </p:nvSpPr>
          <p:spPr>
            <a:xfrm>
              <a:off x="2877797" y="1372378"/>
              <a:ext cx="452368"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to)</a:t>
              </a:r>
              <a:endParaRPr lang="en-US" sz="100" dirty="0">
                <a:effectLst/>
                <a:latin typeface="Times New Roman"/>
                <a:ea typeface="Times New Roman"/>
              </a:endParaRPr>
            </a:p>
          </p:txBody>
        </p:sp>
        <p:sp>
          <p:nvSpPr>
            <p:cNvPr id="32" name="TextBox 21"/>
            <p:cNvSpPr txBox="1"/>
            <p:nvPr/>
          </p:nvSpPr>
          <p:spPr>
            <a:xfrm>
              <a:off x="4739230" y="1941102"/>
              <a:ext cx="490840"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Motor </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Output</a:t>
              </a:r>
              <a:endParaRPr lang="en-US" sz="100" dirty="0">
                <a:effectLst/>
                <a:latin typeface="Times New Roman"/>
                <a:ea typeface="Times New Roman"/>
              </a:endParaRPr>
            </a:p>
          </p:txBody>
        </p:sp>
        <p:sp>
          <p:nvSpPr>
            <p:cNvPr id="33" name="TextBox 23"/>
            <p:cNvSpPr txBox="1"/>
            <p:nvPr/>
          </p:nvSpPr>
          <p:spPr>
            <a:xfrm>
              <a:off x="4662481" y="2489765"/>
              <a:ext cx="45717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Motor</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 Output</a:t>
              </a:r>
              <a:endParaRPr lang="en-US" sz="100" dirty="0">
                <a:effectLst/>
                <a:latin typeface="Times New Roman"/>
                <a:ea typeface="Times New Roman"/>
              </a:endParaRPr>
            </a:p>
          </p:txBody>
        </p:sp>
        <p:sp>
          <p:nvSpPr>
            <p:cNvPr id="34" name="TextBox 24"/>
            <p:cNvSpPr txBox="1"/>
            <p:nvPr/>
          </p:nvSpPr>
          <p:spPr>
            <a:xfrm>
              <a:off x="3955084" y="2185677"/>
              <a:ext cx="50847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Supplied Energy</a:t>
              </a:r>
              <a:endParaRPr lang="en-US" sz="100" dirty="0">
                <a:effectLst/>
                <a:latin typeface="Times New Roman"/>
                <a:ea typeface="Times New Roman"/>
              </a:endParaRPr>
            </a:p>
          </p:txBody>
        </p:sp>
        <p:sp>
          <p:nvSpPr>
            <p:cNvPr id="35" name="Rectangle 34"/>
            <p:cNvSpPr/>
            <p:nvPr/>
          </p:nvSpPr>
          <p:spPr>
            <a:xfrm>
              <a:off x="3470627" y="790578"/>
              <a:ext cx="575799" cy="153888"/>
            </a:xfrm>
            <a:prstGeom prst="rect">
              <a:avLst/>
            </a:prstGeom>
          </p:spPr>
          <p:txBody>
            <a:bodyPr wrap="none">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Breaking Detection</a:t>
              </a:r>
              <a:endParaRPr lang="en-US" sz="100" dirty="0">
                <a:effectLst/>
                <a:latin typeface="Times New Roman"/>
                <a:ea typeface="Times New Roman"/>
              </a:endParaRPr>
            </a:p>
          </p:txBody>
        </p:sp>
        <p:sp>
          <p:nvSpPr>
            <p:cNvPr id="36" name="TextBox 28"/>
            <p:cNvSpPr txBox="1"/>
            <p:nvPr/>
          </p:nvSpPr>
          <p:spPr>
            <a:xfrm>
              <a:off x="3158291" y="1613356"/>
              <a:ext cx="39305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400" i="1" kern="1200" dirty="0">
                  <a:solidFill>
                    <a:srgbClr val="000000"/>
                  </a:solidFill>
                  <a:effectLst/>
                  <a:latin typeface="Calibri"/>
                  <a:ea typeface="Times New Roman"/>
                  <a:cs typeface="Times New Roman"/>
                </a:rPr>
                <a:t>to)</a:t>
              </a:r>
              <a:endParaRPr lang="en-US" sz="100" dirty="0">
                <a:effectLst/>
                <a:latin typeface="Times New Roman"/>
                <a:ea typeface="Times New Roman"/>
              </a:endParaRPr>
            </a:p>
          </p:txBody>
        </p:sp>
        <p:cxnSp>
          <p:nvCxnSpPr>
            <p:cNvPr id="37" name="Elbow Connector 36"/>
            <p:cNvCxnSpPr>
              <a:stCxn id="15" idx="3"/>
              <a:endCxn id="16" idx="1"/>
            </p:cNvCxnSpPr>
            <p:nvPr/>
          </p:nvCxnSpPr>
          <p:spPr>
            <a:xfrm>
              <a:off x="3117039" y="1203982"/>
              <a:ext cx="433878" cy="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p:cNvCxnSpPr>
            <p:nvPr/>
          </p:nvCxnSpPr>
          <p:spPr>
            <a:xfrm flipV="1">
              <a:off x="3878251" y="1112519"/>
              <a:ext cx="618154" cy="914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800152" y="923330"/>
              <a:ext cx="448" cy="147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19" idx="1"/>
            </p:cNvCxnSpPr>
            <p:nvPr/>
          </p:nvCxnSpPr>
          <p:spPr>
            <a:xfrm flipV="1">
              <a:off x="3971232" y="2309129"/>
              <a:ext cx="552975" cy="45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0"/>
              <a:endCxn id="21" idx="2"/>
            </p:cNvCxnSpPr>
            <p:nvPr/>
          </p:nvCxnSpPr>
          <p:spPr>
            <a:xfrm rot="16200000" flipV="1">
              <a:off x="3623951" y="2000357"/>
              <a:ext cx="257705" cy="91893"/>
            </a:xfrm>
            <a:prstGeom prst="bentConnector3">
              <a:avLst>
                <a:gd name="adj1" fmla="val 2967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3"/>
            <p:cNvCxnSpPr/>
            <p:nvPr/>
          </p:nvCxnSpPr>
          <p:spPr>
            <a:xfrm flipV="1">
              <a:off x="3805238" y="1867975"/>
              <a:ext cx="775361" cy="232288"/>
            </a:xfrm>
            <a:prstGeom prst="bentConnector3">
              <a:avLst>
                <a:gd name="adj1" fmla="val 72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22282" y="1726483"/>
              <a:ext cx="645198"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4137737" y="1263961"/>
              <a:ext cx="389550" cy="123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085090" y="1387110"/>
              <a:ext cx="488446" cy="219899"/>
            </a:xfrm>
            <a:prstGeom prst="bentConnector3">
              <a:avLst>
                <a:gd name="adj1" fmla="val 518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20528" y="1387110"/>
              <a:ext cx="6268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hape 81"/>
            <p:cNvCxnSpPr>
              <a:endCxn id="21" idx="0"/>
            </p:cNvCxnSpPr>
            <p:nvPr/>
          </p:nvCxnSpPr>
          <p:spPr>
            <a:xfrm rot="5400000">
              <a:off x="3542043" y="1537192"/>
              <a:ext cx="329629"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590731" y="1419916"/>
              <a:ext cx="296706"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6675" y="1902943"/>
              <a:ext cx="2634" cy="2800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92"/>
            <p:cNvCxnSpPr>
              <a:stCxn id="19" idx="2"/>
              <a:endCxn id="19" idx="3"/>
            </p:cNvCxnSpPr>
            <p:nvPr/>
          </p:nvCxnSpPr>
          <p:spPr>
            <a:xfrm rot="5400000" flipH="1" flipV="1">
              <a:off x="4755760" y="2278111"/>
              <a:ext cx="138499" cy="200535"/>
            </a:xfrm>
            <a:prstGeom prst="bentConnector4">
              <a:avLst>
                <a:gd name="adj1" fmla="val -165055"/>
                <a:gd name="adj2" fmla="val 21399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9" idx="2"/>
              <a:endCxn id="22" idx="2"/>
            </p:cNvCxnSpPr>
            <p:nvPr/>
          </p:nvCxnSpPr>
          <p:spPr>
            <a:xfrm rot="5400000" flipH="1">
              <a:off x="3556598" y="1279483"/>
              <a:ext cx="541658" cy="1794633"/>
            </a:xfrm>
            <a:prstGeom prst="bentConnector3">
              <a:avLst>
                <a:gd name="adj1" fmla="val -4220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2754" y="1287110"/>
              <a:ext cx="0" cy="396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1"/>
              <a:endCxn id="22" idx="3"/>
            </p:cNvCxnSpPr>
            <p:nvPr/>
          </p:nvCxnSpPr>
          <p:spPr>
            <a:xfrm flipH="1" flipV="1">
              <a:off x="3117020" y="1798248"/>
              <a:ext cx="348424" cy="11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a:off x="3212566" y="2091642"/>
              <a:ext cx="413700" cy="222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3738483" y="202766"/>
              <a:ext cx="21507" cy="1765525"/>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hape 125"/>
            <p:cNvCxnSpPr/>
            <p:nvPr/>
          </p:nvCxnSpPr>
          <p:spPr>
            <a:xfrm rot="16200000" flipH="1">
              <a:off x="3127634" y="1789847"/>
              <a:ext cx="185680" cy="41692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8" idx="3"/>
            </p:cNvCxnSpPr>
            <p:nvPr/>
          </p:nvCxnSpPr>
          <p:spPr>
            <a:xfrm rot="5400000">
              <a:off x="4585631" y="1223801"/>
              <a:ext cx="806938" cy="20736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35178" y="2433873"/>
              <a:ext cx="59174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17"/>
            <p:cNvSpPr txBox="1"/>
            <p:nvPr/>
          </p:nvSpPr>
          <p:spPr>
            <a:xfrm>
              <a:off x="2957503" y="2394408"/>
              <a:ext cx="505267"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wall outlet)</a:t>
              </a:r>
              <a:endParaRPr lang="en-US" sz="100" dirty="0">
                <a:effectLst/>
                <a:latin typeface="Times New Roman"/>
                <a:ea typeface="Times New Roman"/>
              </a:endParaRPr>
            </a:p>
          </p:txBody>
        </p:sp>
      </p:grpSp>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629400" y="2392327"/>
            <a:ext cx="1522237" cy="35433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5791200" y="4638818"/>
            <a:ext cx="2178782" cy="168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8572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218465"/>
            <a:ext cx="8379923" cy="2246769"/>
          </a:xfrm>
          <a:prstGeom prst="rect">
            <a:avLst/>
          </a:prstGeom>
          <a:noFill/>
        </p:spPr>
        <p:txBody>
          <a:bodyPr wrap="none" rtlCol="0">
            <a:spAutoFit/>
          </a:bodyPr>
          <a:lstStyle/>
          <a:p>
            <a:pPr marL="342900" indent="-342900">
              <a:buFont typeface="Arial" panose="020B0604020202020204" pitchFamily="34" charset="0"/>
              <a:buChar char="•"/>
            </a:pPr>
            <a:r>
              <a:rPr lang="en-US" sz="2800" b="1" dirty="0"/>
              <a:t>10% Cargo / Rider Weight Limit</a:t>
            </a:r>
          </a:p>
          <a:p>
            <a:pPr marL="342900" indent="-342900">
              <a:buFont typeface="Arial" panose="020B0604020202020204" pitchFamily="34" charset="0"/>
              <a:buChar char="•"/>
            </a:pPr>
            <a:r>
              <a:rPr lang="en-US" sz="2800" b="1" dirty="0"/>
              <a:t>20% Peak Output </a:t>
            </a:r>
            <a:r>
              <a:rPr lang="en-US" sz="2400" b="1" dirty="0"/>
              <a:t>(top speed, max incline, commuter time)</a:t>
            </a:r>
          </a:p>
          <a:p>
            <a:pPr marL="342900" indent="-342900">
              <a:buFont typeface="Arial" panose="020B0604020202020204" pitchFamily="34" charset="0"/>
              <a:buChar char="•"/>
            </a:pPr>
            <a:r>
              <a:rPr lang="en-US" sz="2800" b="1" dirty="0"/>
              <a:t>5% Vehicle Weight </a:t>
            </a:r>
            <a:r>
              <a:rPr lang="en-US" sz="2400" b="1" dirty="0"/>
              <a:t>(trade-off)</a:t>
            </a:r>
            <a:endParaRPr lang="en-US" sz="2800" b="1" dirty="0"/>
          </a:p>
          <a:p>
            <a:pPr marL="342900" indent="-342900">
              <a:buFont typeface="Arial" panose="020B0604020202020204" pitchFamily="34" charset="0"/>
              <a:buChar char="•"/>
            </a:pPr>
            <a:r>
              <a:rPr lang="en-US" sz="2800" b="1" dirty="0"/>
              <a:t>15% Duration / Range</a:t>
            </a:r>
          </a:p>
          <a:p>
            <a:pPr marL="342900" indent="-342900">
              <a:buFont typeface="Arial" panose="020B0604020202020204" pitchFamily="34" charset="0"/>
              <a:buChar char="•"/>
            </a:pPr>
            <a:r>
              <a:rPr lang="en-US" sz="2800" b="1" dirty="0"/>
              <a:t>10% User Effort / Efficiency</a:t>
            </a:r>
          </a:p>
        </p:txBody>
      </p:sp>
      <p:grpSp>
        <p:nvGrpSpPr>
          <p:cNvPr id="96" name="Group 95"/>
          <p:cNvGrpSpPr/>
          <p:nvPr/>
        </p:nvGrpSpPr>
        <p:grpSpPr>
          <a:xfrm>
            <a:off x="3803500" y="4624051"/>
            <a:ext cx="2695464" cy="1914631"/>
            <a:chOff x="2743200" y="790578"/>
            <a:chExt cx="2695464" cy="1914631"/>
          </a:xfrm>
        </p:grpSpPr>
        <p:sp>
          <p:nvSpPr>
            <p:cNvPr id="15" name="TextBox 3"/>
            <p:cNvSpPr txBox="1"/>
            <p:nvPr/>
          </p:nvSpPr>
          <p:spPr>
            <a:xfrm>
              <a:off x="2780087" y="1096260"/>
              <a:ext cx="336952"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16" name="TextBox 4"/>
            <p:cNvSpPr txBox="1"/>
            <p:nvPr/>
          </p:nvSpPr>
          <p:spPr>
            <a:xfrm>
              <a:off x="3550917" y="1096281"/>
              <a:ext cx="32733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Filters</a:t>
              </a:r>
              <a:endParaRPr lang="en-US" sz="100">
                <a:effectLst/>
                <a:latin typeface="Times New Roman"/>
                <a:ea typeface="Times New Roman"/>
              </a:endParaRPr>
            </a:p>
          </p:txBody>
        </p:sp>
        <p:sp>
          <p:nvSpPr>
            <p:cNvPr id="17" name="TextBox 5"/>
            <p:cNvSpPr txBox="1"/>
            <p:nvPr/>
          </p:nvSpPr>
          <p:spPr>
            <a:xfrm>
              <a:off x="4517191" y="1074775"/>
              <a:ext cx="393056"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Demand</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Algorithm</a:t>
              </a:r>
              <a:endParaRPr lang="en-US" sz="100" dirty="0">
                <a:effectLst/>
                <a:latin typeface="Times New Roman"/>
                <a:ea typeface="Times New Roman"/>
              </a:endParaRPr>
            </a:p>
          </p:txBody>
        </p:sp>
        <p:sp>
          <p:nvSpPr>
            <p:cNvPr id="18" name="TextBox 6"/>
            <p:cNvSpPr txBox="1"/>
            <p:nvPr/>
          </p:nvSpPr>
          <p:spPr>
            <a:xfrm>
              <a:off x="4567479" y="1553980"/>
              <a:ext cx="317939" cy="353943"/>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r>
                <a:rPr lang="en-US" sz="400" dirty="0">
                  <a:solidFill>
                    <a:srgbClr val="000000"/>
                  </a:solidFill>
                  <a:latin typeface="Calibri"/>
                  <a:ea typeface="Times New Roman"/>
                  <a:cs typeface="Times New Roman"/>
                </a:rPr>
                <a:t>PMC</a:t>
              </a:r>
            </a:p>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endParaRPr lang="en-US" sz="400" dirty="0">
                <a:solidFill>
                  <a:srgbClr val="000000"/>
                </a:solidFill>
                <a:effectLst/>
                <a:latin typeface="Calibri"/>
                <a:ea typeface="Times New Roman"/>
                <a:cs typeface="Times New Roman"/>
              </a:endParaRPr>
            </a:p>
            <a:p>
              <a:pPr marL="0" marR="0" algn="ctr">
                <a:spcBef>
                  <a:spcPts val="0"/>
                </a:spcBef>
                <a:spcAft>
                  <a:spcPts val="0"/>
                </a:spcAft>
              </a:pPr>
              <a:endParaRPr lang="en-US" sz="100" dirty="0">
                <a:effectLst/>
                <a:latin typeface="Times New Roman"/>
                <a:ea typeface="Times New Roman"/>
              </a:endParaRPr>
            </a:p>
          </p:txBody>
        </p:sp>
        <p:sp>
          <p:nvSpPr>
            <p:cNvPr id="19" name="TextBox 7"/>
            <p:cNvSpPr txBox="1"/>
            <p:nvPr/>
          </p:nvSpPr>
          <p:spPr>
            <a:xfrm>
              <a:off x="4524207" y="2170629"/>
              <a:ext cx="401071"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Motor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Actuation </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20" name="TextBox 8"/>
            <p:cNvSpPr txBox="1"/>
            <p:nvPr/>
          </p:nvSpPr>
          <p:spPr>
            <a:xfrm>
              <a:off x="3626266" y="2175156"/>
              <a:ext cx="344966"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Energy </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Storage</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System</a:t>
              </a:r>
              <a:endParaRPr lang="en-US" sz="100" dirty="0">
                <a:effectLst/>
                <a:latin typeface="Times New Roman"/>
                <a:ea typeface="Times New Roman"/>
              </a:endParaRPr>
            </a:p>
          </p:txBody>
        </p:sp>
        <p:sp>
          <p:nvSpPr>
            <p:cNvPr id="21" name="TextBox 9"/>
            <p:cNvSpPr txBox="1"/>
            <p:nvPr/>
          </p:nvSpPr>
          <p:spPr>
            <a:xfrm>
              <a:off x="3465444" y="1702007"/>
              <a:ext cx="48282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User Interface</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Device</a:t>
              </a:r>
              <a:endParaRPr lang="en-US" sz="100">
                <a:effectLst/>
                <a:latin typeface="Times New Roman"/>
                <a:ea typeface="Times New Roman"/>
              </a:endParaRPr>
            </a:p>
          </p:txBody>
        </p:sp>
        <p:sp>
          <p:nvSpPr>
            <p:cNvPr id="22" name="TextBox 10"/>
            <p:cNvSpPr txBox="1"/>
            <p:nvPr/>
          </p:nvSpPr>
          <p:spPr>
            <a:xfrm>
              <a:off x="2743200" y="1690526"/>
              <a:ext cx="373820"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Standard</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Bicycle</a:t>
              </a:r>
              <a:endParaRPr lang="en-US" sz="100">
                <a:effectLst/>
                <a:latin typeface="Times New Roman"/>
                <a:ea typeface="Times New Roman"/>
              </a:endParaRPr>
            </a:p>
          </p:txBody>
        </p:sp>
        <p:sp>
          <p:nvSpPr>
            <p:cNvPr id="23" name="TextBox 11"/>
            <p:cNvSpPr txBox="1"/>
            <p:nvPr/>
          </p:nvSpPr>
          <p:spPr>
            <a:xfrm>
              <a:off x="3043882" y="1096281"/>
              <a:ext cx="502061"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Wheel Rotation</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Wheel Force</a:t>
              </a:r>
              <a:endParaRPr lang="en-US" sz="100">
                <a:effectLst/>
                <a:latin typeface="Times New Roman"/>
                <a:ea typeface="Times New Roman"/>
              </a:endParaRPr>
            </a:p>
          </p:txBody>
        </p:sp>
        <p:sp>
          <p:nvSpPr>
            <p:cNvPr id="24" name="TextBox 12"/>
            <p:cNvSpPr txBox="1"/>
            <p:nvPr/>
          </p:nvSpPr>
          <p:spPr>
            <a:xfrm>
              <a:off x="3807998" y="937438"/>
              <a:ext cx="502061"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Filtered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Rotation</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Force</a:t>
              </a:r>
              <a:endParaRPr lang="en-US" sz="100" dirty="0">
                <a:effectLst/>
                <a:latin typeface="Times New Roman"/>
                <a:ea typeface="Times New Roman"/>
              </a:endParaRPr>
            </a:p>
          </p:txBody>
        </p:sp>
        <p:sp>
          <p:nvSpPr>
            <p:cNvPr id="25" name="TextBox 13"/>
            <p:cNvSpPr txBox="1"/>
            <p:nvPr/>
          </p:nvSpPr>
          <p:spPr>
            <a:xfrm>
              <a:off x="3731275" y="1372378"/>
              <a:ext cx="630301"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Rider &amp; Cargo Weight</a:t>
              </a:r>
              <a:endParaRPr lang="en-US" sz="100" dirty="0">
                <a:effectLst/>
                <a:latin typeface="Times New Roman"/>
                <a:ea typeface="Times New Roman"/>
              </a:endParaRPr>
            </a:p>
          </p:txBody>
        </p:sp>
        <p:sp>
          <p:nvSpPr>
            <p:cNvPr id="26" name="TextBox 14"/>
            <p:cNvSpPr txBox="1"/>
            <p:nvPr/>
          </p:nvSpPr>
          <p:spPr>
            <a:xfrm>
              <a:off x="3886200" y="1979712"/>
              <a:ext cx="52450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Available Energy</a:t>
              </a:r>
              <a:endParaRPr lang="en-US" sz="100" dirty="0">
                <a:effectLst/>
                <a:latin typeface="Times New Roman"/>
                <a:ea typeface="Times New Roman"/>
              </a:endParaRPr>
            </a:p>
          </p:txBody>
        </p:sp>
        <p:sp>
          <p:nvSpPr>
            <p:cNvPr id="27" name="TextBox 15"/>
            <p:cNvSpPr txBox="1"/>
            <p:nvPr/>
          </p:nvSpPr>
          <p:spPr>
            <a:xfrm>
              <a:off x="3949493" y="1548826"/>
              <a:ext cx="585417"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Est. Travel Distance</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User Input Need</a:t>
              </a:r>
              <a:endParaRPr lang="en-US" sz="100" dirty="0">
                <a:effectLst/>
                <a:latin typeface="Times New Roman"/>
                <a:ea typeface="Times New Roman"/>
              </a:endParaRPr>
            </a:p>
          </p:txBody>
        </p:sp>
        <p:sp>
          <p:nvSpPr>
            <p:cNvPr id="28" name="TextBox 17"/>
            <p:cNvSpPr txBox="1"/>
            <p:nvPr/>
          </p:nvSpPr>
          <p:spPr>
            <a:xfrm>
              <a:off x="3033440" y="2056267"/>
              <a:ext cx="444352"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rider)</a:t>
              </a:r>
              <a:endParaRPr lang="en-US" sz="100" dirty="0">
                <a:effectLst/>
                <a:latin typeface="Times New Roman"/>
                <a:ea typeface="Times New Roman"/>
              </a:endParaRPr>
            </a:p>
          </p:txBody>
        </p:sp>
        <p:sp>
          <p:nvSpPr>
            <p:cNvPr id="29" name="TextBox 18"/>
            <p:cNvSpPr txBox="1"/>
            <p:nvPr/>
          </p:nvSpPr>
          <p:spPr>
            <a:xfrm>
              <a:off x="4731194" y="1309672"/>
              <a:ext cx="357790"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Energy </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Demand</a:t>
              </a:r>
              <a:endParaRPr lang="en-US" sz="100">
                <a:effectLst/>
                <a:latin typeface="Times New Roman"/>
                <a:ea typeface="Times New Roman"/>
              </a:endParaRPr>
            </a:p>
          </p:txBody>
        </p:sp>
        <p:sp>
          <p:nvSpPr>
            <p:cNvPr id="30" name="TextBox 19"/>
            <p:cNvSpPr txBox="1"/>
            <p:nvPr/>
          </p:nvSpPr>
          <p:spPr>
            <a:xfrm>
              <a:off x="4662489" y="809628"/>
              <a:ext cx="776175"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Preset Bicycle Characteristics</a:t>
              </a:r>
              <a:endParaRPr lang="en-US" sz="100" dirty="0">
                <a:effectLst/>
                <a:latin typeface="Times New Roman"/>
                <a:ea typeface="Times New Roman"/>
              </a:endParaRPr>
            </a:p>
          </p:txBody>
        </p:sp>
        <p:sp>
          <p:nvSpPr>
            <p:cNvPr id="31" name="TextBox 20"/>
            <p:cNvSpPr txBox="1"/>
            <p:nvPr/>
          </p:nvSpPr>
          <p:spPr>
            <a:xfrm>
              <a:off x="2877797" y="1372378"/>
              <a:ext cx="452368"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to)</a:t>
              </a:r>
              <a:endParaRPr lang="en-US" sz="100" dirty="0">
                <a:effectLst/>
                <a:latin typeface="Times New Roman"/>
                <a:ea typeface="Times New Roman"/>
              </a:endParaRPr>
            </a:p>
          </p:txBody>
        </p:sp>
        <p:sp>
          <p:nvSpPr>
            <p:cNvPr id="32" name="TextBox 21"/>
            <p:cNvSpPr txBox="1"/>
            <p:nvPr/>
          </p:nvSpPr>
          <p:spPr>
            <a:xfrm>
              <a:off x="4739230" y="1941102"/>
              <a:ext cx="490840"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Motor </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Output</a:t>
              </a:r>
              <a:endParaRPr lang="en-US" sz="100" dirty="0">
                <a:effectLst/>
                <a:latin typeface="Times New Roman"/>
                <a:ea typeface="Times New Roman"/>
              </a:endParaRPr>
            </a:p>
          </p:txBody>
        </p:sp>
        <p:sp>
          <p:nvSpPr>
            <p:cNvPr id="33" name="TextBox 23"/>
            <p:cNvSpPr txBox="1"/>
            <p:nvPr/>
          </p:nvSpPr>
          <p:spPr>
            <a:xfrm>
              <a:off x="4662481" y="2489765"/>
              <a:ext cx="45717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Motor</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 Output</a:t>
              </a:r>
              <a:endParaRPr lang="en-US" sz="100" dirty="0">
                <a:effectLst/>
                <a:latin typeface="Times New Roman"/>
                <a:ea typeface="Times New Roman"/>
              </a:endParaRPr>
            </a:p>
          </p:txBody>
        </p:sp>
        <p:sp>
          <p:nvSpPr>
            <p:cNvPr id="34" name="TextBox 24"/>
            <p:cNvSpPr txBox="1"/>
            <p:nvPr/>
          </p:nvSpPr>
          <p:spPr>
            <a:xfrm>
              <a:off x="3955084" y="2185677"/>
              <a:ext cx="50847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Supplied Energy</a:t>
              </a:r>
              <a:endParaRPr lang="en-US" sz="100" dirty="0">
                <a:effectLst/>
                <a:latin typeface="Times New Roman"/>
                <a:ea typeface="Times New Roman"/>
              </a:endParaRPr>
            </a:p>
          </p:txBody>
        </p:sp>
        <p:sp>
          <p:nvSpPr>
            <p:cNvPr id="35" name="Rectangle 34"/>
            <p:cNvSpPr/>
            <p:nvPr/>
          </p:nvSpPr>
          <p:spPr>
            <a:xfrm>
              <a:off x="3470627" y="790578"/>
              <a:ext cx="575799" cy="153888"/>
            </a:xfrm>
            <a:prstGeom prst="rect">
              <a:avLst/>
            </a:prstGeom>
          </p:spPr>
          <p:txBody>
            <a:bodyPr wrap="none">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Breaking Detection</a:t>
              </a:r>
              <a:endParaRPr lang="en-US" sz="100" dirty="0">
                <a:effectLst/>
                <a:latin typeface="Times New Roman"/>
                <a:ea typeface="Times New Roman"/>
              </a:endParaRPr>
            </a:p>
          </p:txBody>
        </p:sp>
        <p:sp>
          <p:nvSpPr>
            <p:cNvPr id="36" name="TextBox 28"/>
            <p:cNvSpPr txBox="1"/>
            <p:nvPr/>
          </p:nvSpPr>
          <p:spPr>
            <a:xfrm>
              <a:off x="3158291" y="1613356"/>
              <a:ext cx="39305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400" i="1" kern="1200" dirty="0">
                  <a:solidFill>
                    <a:srgbClr val="000000"/>
                  </a:solidFill>
                  <a:effectLst/>
                  <a:latin typeface="Calibri"/>
                  <a:ea typeface="Times New Roman"/>
                  <a:cs typeface="Times New Roman"/>
                </a:rPr>
                <a:t>to)</a:t>
              </a:r>
              <a:endParaRPr lang="en-US" sz="100" dirty="0">
                <a:effectLst/>
                <a:latin typeface="Times New Roman"/>
                <a:ea typeface="Times New Roman"/>
              </a:endParaRPr>
            </a:p>
          </p:txBody>
        </p:sp>
        <p:cxnSp>
          <p:nvCxnSpPr>
            <p:cNvPr id="37" name="Elbow Connector 36"/>
            <p:cNvCxnSpPr>
              <a:stCxn id="15" idx="3"/>
              <a:endCxn id="16" idx="1"/>
            </p:cNvCxnSpPr>
            <p:nvPr/>
          </p:nvCxnSpPr>
          <p:spPr>
            <a:xfrm>
              <a:off x="3117039" y="1203982"/>
              <a:ext cx="433878" cy="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p:cNvCxnSpPr>
            <p:nvPr/>
          </p:nvCxnSpPr>
          <p:spPr>
            <a:xfrm flipV="1">
              <a:off x="3878251" y="1112519"/>
              <a:ext cx="618154" cy="914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800152" y="923330"/>
              <a:ext cx="448" cy="147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19" idx="1"/>
            </p:cNvCxnSpPr>
            <p:nvPr/>
          </p:nvCxnSpPr>
          <p:spPr>
            <a:xfrm flipV="1">
              <a:off x="3971232" y="2309129"/>
              <a:ext cx="552975" cy="45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0"/>
              <a:endCxn id="21" idx="2"/>
            </p:cNvCxnSpPr>
            <p:nvPr/>
          </p:nvCxnSpPr>
          <p:spPr>
            <a:xfrm rot="16200000" flipV="1">
              <a:off x="3623951" y="2000357"/>
              <a:ext cx="257705" cy="91893"/>
            </a:xfrm>
            <a:prstGeom prst="bentConnector3">
              <a:avLst>
                <a:gd name="adj1" fmla="val 2967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3"/>
            <p:cNvCxnSpPr/>
            <p:nvPr/>
          </p:nvCxnSpPr>
          <p:spPr>
            <a:xfrm flipV="1">
              <a:off x="3805238" y="1867975"/>
              <a:ext cx="775361" cy="232288"/>
            </a:xfrm>
            <a:prstGeom prst="bentConnector3">
              <a:avLst>
                <a:gd name="adj1" fmla="val 72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22282" y="1726483"/>
              <a:ext cx="645198"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4137737" y="1263961"/>
              <a:ext cx="389550" cy="123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085090" y="1387110"/>
              <a:ext cx="488446" cy="219899"/>
            </a:xfrm>
            <a:prstGeom prst="bentConnector3">
              <a:avLst>
                <a:gd name="adj1" fmla="val 518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20528" y="1387110"/>
              <a:ext cx="6268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hape 81"/>
            <p:cNvCxnSpPr>
              <a:endCxn id="21" idx="0"/>
            </p:cNvCxnSpPr>
            <p:nvPr/>
          </p:nvCxnSpPr>
          <p:spPr>
            <a:xfrm rot="5400000">
              <a:off x="3542043" y="1537192"/>
              <a:ext cx="329629"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590731" y="1419916"/>
              <a:ext cx="296706"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6675" y="1902943"/>
              <a:ext cx="2634" cy="2800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92"/>
            <p:cNvCxnSpPr>
              <a:stCxn id="19" idx="2"/>
              <a:endCxn id="19" idx="3"/>
            </p:cNvCxnSpPr>
            <p:nvPr/>
          </p:nvCxnSpPr>
          <p:spPr>
            <a:xfrm rot="5400000" flipH="1" flipV="1">
              <a:off x="4755760" y="2278111"/>
              <a:ext cx="138499" cy="200535"/>
            </a:xfrm>
            <a:prstGeom prst="bentConnector4">
              <a:avLst>
                <a:gd name="adj1" fmla="val -165055"/>
                <a:gd name="adj2" fmla="val 21399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9" idx="2"/>
              <a:endCxn id="22" idx="2"/>
            </p:cNvCxnSpPr>
            <p:nvPr/>
          </p:nvCxnSpPr>
          <p:spPr>
            <a:xfrm rot="5400000" flipH="1">
              <a:off x="3556598" y="1279483"/>
              <a:ext cx="541658" cy="1794633"/>
            </a:xfrm>
            <a:prstGeom prst="bentConnector3">
              <a:avLst>
                <a:gd name="adj1" fmla="val -4220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2754" y="1287110"/>
              <a:ext cx="0" cy="396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1"/>
              <a:endCxn id="22" idx="3"/>
            </p:cNvCxnSpPr>
            <p:nvPr/>
          </p:nvCxnSpPr>
          <p:spPr>
            <a:xfrm flipH="1" flipV="1">
              <a:off x="3117020" y="1798248"/>
              <a:ext cx="348424" cy="11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a:off x="3212566" y="2091642"/>
              <a:ext cx="413700" cy="222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3738483" y="202766"/>
              <a:ext cx="21507" cy="1765525"/>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hape 125"/>
            <p:cNvCxnSpPr/>
            <p:nvPr/>
          </p:nvCxnSpPr>
          <p:spPr>
            <a:xfrm rot="16200000" flipH="1">
              <a:off x="3127634" y="1789847"/>
              <a:ext cx="185680" cy="41692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8" idx="3"/>
            </p:cNvCxnSpPr>
            <p:nvPr/>
          </p:nvCxnSpPr>
          <p:spPr>
            <a:xfrm rot="5400000">
              <a:off x="4585631" y="1223801"/>
              <a:ext cx="806938" cy="20736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35178" y="2433873"/>
              <a:ext cx="59174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17"/>
            <p:cNvSpPr txBox="1"/>
            <p:nvPr/>
          </p:nvSpPr>
          <p:spPr>
            <a:xfrm>
              <a:off x="2957503" y="2394408"/>
              <a:ext cx="505267"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wall outlet)</a:t>
              </a:r>
              <a:endParaRPr lang="en-US" sz="100" dirty="0">
                <a:effectLst/>
                <a:latin typeface="Times New Roman"/>
                <a:ea typeface="Times New Roman"/>
              </a:endParaRPr>
            </a:p>
          </p:txBody>
        </p:sp>
      </p:grpSp>
      <p:sp>
        <p:nvSpPr>
          <p:cNvPr id="97" name="Rectangle 96"/>
          <p:cNvSpPr/>
          <p:nvPr/>
        </p:nvSpPr>
        <p:spPr>
          <a:xfrm>
            <a:off x="76200" y="3352800"/>
            <a:ext cx="5413470" cy="523220"/>
          </a:xfrm>
          <a:prstGeom prst="rect">
            <a:avLst/>
          </a:prstGeom>
        </p:spPr>
        <p:txBody>
          <a:bodyPr wrap="square">
            <a:spAutoFit/>
          </a:bodyPr>
          <a:lstStyle/>
          <a:p>
            <a:pPr marL="342900" indent="-342900">
              <a:buFont typeface="Arial" panose="020B0604020202020204" pitchFamily="34" charset="0"/>
              <a:buChar char="•"/>
            </a:pPr>
            <a:r>
              <a:rPr lang="en-US" sz="2800" b="1" dirty="0"/>
              <a:t>5% Environmental Impact</a:t>
            </a:r>
          </a:p>
        </p:txBody>
      </p:sp>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629400" y="2392327"/>
            <a:ext cx="1522237" cy="35433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5791200" y="4638818"/>
            <a:ext cx="2178782" cy="168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243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218465"/>
            <a:ext cx="8379923" cy="2246769"/>
          </a:xfrm>
          <a:prstGeom prst="rect">
            <a:avLst/>
          </a:prstGeom>
          <a:noFill/>
        </p:spPr>
        <p:txBody>
          <a:bodyPr wrap="none" rtlCol="0">
            <a:spAutoFit/>
          </a:bodyPr>
          <a:lstStyle/>
          <a:p>
            <a:pPr marL="342900" indent="-342900">
              <a:buFont typeface="Arial" panose="020B0604020202020204" pitchFamily="34" charset="0"/>
              <a:buChar char="•"/>
            </a:pPr>
            <a:r>
              <a:rPr lang="en-US" sz="2800" b="1" dirty="0"/>
              <a:t>10% Cargo / Rider Weight Limit</a:t>
            </a:r>
          </a:p>
          <a:p>
            <a:pPr marL="342900" indent="-342900">
              <a:buFont typeface="Arial" panose="020B0604020202020204" pitchFamily="34" charset="0"/>
              <a:buChar char="•"/>
            </a:pPr>
            <a:r>
              <a:rPr lang="en-US" sz="2800" b="1" dirty="0"/>
              <a:t>20% Peak Output </a:t>
            </a:r>
            <a:r>
              <a:rPr lang="en-US" sz="2400" b="1" dirty="0"/>
              <a:t>(top speed, max incline, commuter time)</a:t>
            </a:r>
          </a:p>
          <a:p>
            <a:pPr marL="342900" indent="-342900">
              <a:buFont typeface="Arial" panose="020B0604020202020204" pitchFamily="34" charset="0"/>
              <a:buChar char="•"/>
            </a:pPr>
            <a:r>
              <a:rPr lang="en-US" sz="2800" b="1" dirty="0"/>
              <a:t>5% Vehicle Weight </a:t>
            </a:r>
            <a:r>
              <a:rPr lang="en-US" sz="2400" b="1" dirty="0"/>
              <a:t>(trade-off)</a:t>
            </a:r>
            <a:endParaRPr lang="en-US" sz="2800" b="1" dirty="0"/>
          </a:p>
          <a:p>
            <a:pPr marL="342900" indent="-342900">
              <a:buFont typeface="Arial" panose="020B0604020202020204" pitchFamily="34" charset="0"/>
              <a:buChar char="•"/>
            </a:pPr>
            <a:r>
              <a:rPr lang="en-US" sz="2800" b="1" dirty="0"/>
              <a:t>15% Duration / Range</a:t>
            </a:r>
          </a:p>
          <a:p>
            <a:pPr marL="342900" indent="-342900">
              <a:buFont typeface="Arial" panose="020B0604020202020204" pitchFamily="34" charset="0"/>
              <a:buChar char="•"/>
            </a:pPr>
            <a:r>
              <a:rPr lang="en-US" sz="2800" b="1" dirty="0"/>
              <a:t>10% User Effort / Efficiency</a:t>
            </a:r>
          </a:p>
        </p:txBody>
      </p:sp>
      <p:grpSp>
        <p:nvGrpSpPr>
          <p:cNvPr id="96" name="Group 95"/>
          <p:cNvGrpSpPr/>
          <p:nvPr/>
        </p:nvGrpSpPr>
        <p:grpSpPr>
          <a:xfrm>
            <a:off x="3803500" y="4624051"/>
            <a:ext cx="2695464" cy="1914631"/>
            <a:chOff x="2743200" y="790578"/>
            <a:chExt cx="2695464" cy="1914631"/>
          </a:xfrm>
        </p:grpSpPr>
        <p:sp>
          <p:nvSpPr>
            <p:cNvPr id="15" name="TextBox 3"/>
            <p:cNvSpPr txBox="1"/>
            <p:nvPr/>
          </p:nvSpPr>
          <p:spPr>
            <a:xfrm>
              <a:off x="2780087" y="1096260"/>
              <a:ext cx="336952"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16" name="TextBox 4"/>
            <p:cNvSpPr txBox="1"/>
            <p:nvPr/>
          </p:nvSpPr>
          <p:spPr>
            <a:xfrm>
              <a:off x="3550917" y="1096281"/>
              <a:ext cx="32733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Filters</a:t>
              </a:r>
              <a:endParaRPr lang="en-US" sz="100">
                <a:effectLst/>
                <a:latin typeface="Times New Roman"/>
                <a:ea typeface="Times New Roman"/>
              </a:endParaRPr>
            </a:p>
          </p:txBody>
        </p:sp>
        <p:sp>
          <p:nvSpPr>
            <p:cNvPr id="17" name="TextBox 5"/>
            <p:cNvSpPr txBox="1"/>
            <p:nvPr/>
          </p:nvSpPr>
          <p:spPr>
            <a:xfrm>
              <a:off x="4517191" y="1074775"/>
              <a:ext cx="393056"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Demand</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Algorithm</a:t>
              </a:r>
              <a:endParaRPr lang="en-US" sz="100" dirty="0">
                <a:effectLst/>
                <a:latin typeface="Times New Roman"/>
                <a:ea typeface="Times New Roman"/>
              </a:endParaRPr>
            </a:p>
          </p:txBody>
        </p:sp>
        <p:sp>
          <p:nvSpPr>
            <p:cNvPr id="18" name="TextBox 6"/>
            <p:cNvSpPr txBox="1"/>
            <p:nvPr/>
          </p:nvSpPr>
          <p:spPr>
            <a:xfrm>
              <a:off x="4567479" y="1553980"/>
              <a:ext cx="317939" cy="353943"/>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r>
                <a:rPr lang="en-US" sz="400" dirty="0">
                  <a:solidFill>
                    <a:srgbClr val="000000"/>
                  </a:solidFill>
                  <a:latin typeface="Calibri"/>
                  <a:ea typeface="Times New Roman"/>
                  <a:cs typeface="Times New Roman"/>
                </a:rPr>
                <a:t>PMC</a:t>
              </a:r>
            </a:p>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endParaRPr lang="en-US" sz="400" dirty="0">
                <a:solidFill>
                  <a:srgbClr val="000000"/>
                </a:solidFill>
                <a:effectLst/>
                <a:latin typeface="Calibri"/>
                <a:ea typeface="Times New Roman"/>
                <a:cs typeface="Times New Roman"/>
              </a:endParaRPr>
            </a:p>
            <a:p>
              <a:pPr marL="0" marR="0" algn="ctr">
                <a:spcBef>
                  <a:spcPts val="0"/>
                </a:spcBef>
                <a:spcAft>
                  <a:spcPts val="0"/>
                </a:spcAft>
              </a:pPr>
              <a:endParaRPr lang="en-US" sz="100" dirty="0">
                <a:effectLst/>
                <a:latin typeface="Times New Roman"/>
                <a:ea typeface="Times New Roman"/>
              </a:endParaRPr>
            </a:p>
          </p:txBody>
        </p:sp>
        <p:sp>
          <p:nvSpPr>
            <p:cNvPr id="19" name="TextBox 7"/>
            <p:cNvSpPr txBox="1"/>
            <p:nvPr/>
          </p:nvSpPr>
          <p:spPr>
            <a:xfrm>
              <a:off x="4524207" y="2170629"/>
              <a:ext cx="401071"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Motor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Actuation </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20" name="TextBox 8"/>
            <p:cNvSpPr txBox="1"/>
            <p:nvPr/>
          </p:nvSpPr>
          <p:spPr>
            <a:xfrm>
              <a:off x="3626266" y="2175156"/>
              <a:ext cx="344966"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Energy </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Storage</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System</a:t>
              </a:r>
              <a:endParaRPr lang="en-US" sz="100" dirty="0">
                <a:effectLst/>
                <a:latin typeface="Times New Roman"/>
                <a:ea typeface="Times New Roman"/>
              </a:endParaRPr>
            </a:p>
          </p:txBody>
        </p:sp>
        <p:sp>
          <p:nvSpPr>
            <p:cNvPr id="21" name="TextBox 9"/>
            <p:cNvSpPr txBox="1"/>
            <p:nvPr/>
          </p:nvSpPr>
          <p:spPr>
            <a:xfrm>
              <a:off x="3465444" y="1702007"/>
              <a:ext cx="48282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User Interface</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Device</a:t>
              </a:r>
              <a:endParaRPr lang="en-US" sz="100">
                <a:effectLst/>
                <a:latin typeface="Times New Roman"/>
                <a:ea typeface="Times New Roman"/>
              </a:endParaRPr>
            </a:p>
          </p:txBody>
        </p:sp>
        <p:sp>
          <p:nvSpPr>
            <p:cNvPr id="22" name="TextBox 10"/>
            <p:cNvSpPr txBox="1"/>
            <p:nvPr/>
          </p:nvSpPr>
          <p:spPr>
            <a:xfrm>
              <a:off x="2743200" y="1690526"/>
              <a:ext cx="373820"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Standard</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Bicycle</a:t>
              </a:r>
              <a:endParaRPr lang="en-US" sz="100">
                <a:effectLst/>
                <a:latin typeface="Times New Roman"/>
                <a:ea typeface="Times New Roman"/>
              </a:endParaRPr>
            </a:p>
          </p:txBody>
        </p:sp>
        <p:sp>
          <p:nvSpPr>
            <p:cNvPr id="23" name="TextBox 11"/>
            <p:cNvSpPr txBox="1"/>
            <p:nvPr/>
          </p:nvSpPr>
          <p:spPr>
            <a:xfrm>
              <a:off x="3043882" y="1096281"/>
              <a:ext cx="502061"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Wheel Rotation</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Wheel Force</a:t>
              </a:r>
              <a:endParaRPr lang="en-US" sz="100">
                <a:effectLst/>
                <a:latin typeface="Times New Roman"/>
                <a:ea typeface="Times New Roman"/>
              </a:endParaRPr>
            </a:p>
          </p:txBody>
        </p:sp>
        <p:sp>
          <p:nvSpPr>
            <p:cNvPr id="24" name="TextBox 12"/>
            <p:cNvSpPr txBox="1"/>
            <p:nvPr/>
          </p:nvSpPr>
          <p:spPr>
            <a:xfrm>
              <a:off x="3807998" y="937438"/>
              <a:ext cx="502061"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Filtered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Rotation</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Force</a:t>
              </a:r>
              <a:endParaRPr lang="en-US" sz="100" dirty="0">
                <a:effectLst/>
                <a:latin typeface="Times New Roman"/>
                <a:ea typeface="Times New Roman"/>
              </a:endParaRPr>
            </a:p>
          </p:txBody>
        </p:sp>
        <p:sp>
          <p:nvSpPr>
            <p:cNvPr id="25" name="TextBox 13"/>
            <p:cNvSpPr txBox="1"/>
            <p:nvPr/>
          </p:nvSpPr>
          <p:spPr>
            <a:xfrm>
              <a:off x="3731275" y="1372378"/>
              <a:ext cx="630301"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Rider &amp; Cargo Weight</a:t>
              </a:r>
              <a:endParaRPr lang="en-US" sz="100" dirty="0">
                <a:effectLst/>
                <a:latin typeface="Times New Roman"/>
                <a:ea typeface="Times New Roman"/>
              </a:endParaRPr>
            </a:p>
          </p:txBody>
        </p:sp>
        <p:sp>
          <p:nvSpPr>
            <p:cNvPr id="26" name="TextBox 14"/>
            <p:cNvSpPr txBox="1"/>
            <p:nvPr/>
          </p:nvSpPr>
          <p:spPr>
            <a:xfrm>
              <a:off x="3886200" y="1979712"/>
              <a:ext cx="52450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Available Energy</a:t>
              </a:r>
              <a:endParaRPr lang="en-US" sz="100" dirty="0">
                <a:effectLst/>
                <a:latin typeface="Times New Roman"/>
                <a:ea typeface="Times New Roman"/>
              </a:endParaRPr>
            </a:p>
          </p:txBody>
        </p:sp>
        <p:sp>
          <p:nvSpPr>
            <p:cNvPr id="27" name="TextBox 15"/>
            <p:cNvSpPr txBox="1"/>
            <p:nvPr/>
          </p:nvSpPr>
          <p:spPr>
            <a:xfrm>
              <a:off x="3949493" y="1548826"/>
              <a:ext cx="585417"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Est. Travel Distance</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User Input Need</a:t>
              </a:r>
              <a:endParaRPr lang="en-US" sz="100" dirty="0">
                <a:effectLst/>
                <a:latin typeface="Times New Roman"/>
                <a:ea typeface="Times New Roman"/>
              </a:endParaRPr>
            </a:p>
          </p:txBody>
        </p:sp>
        <p:sp>
          <p:nvSpPr>
            <p:cNvPr id="28" name="TextBox 17"/>
            <p:cNvSpPr txBox="1"/>
            <p:nvPr/>
          </p:nvSpPr>
          <p:spPr>
            <a:xfrm>
              <a:off x="3033440" y="2056267"/>
              <a:ext cx="444352"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rider)</a:t>
              </a:r>
              <a:endParaRPr lang="en-US" sz="100" dirty="0">
                <a:effectLst/>
                <a:latin typeface="Times New Roman"/>
                <a:ea typeface="Times New Roman"/>
              </a:endParaRPr>
            </a:p>
          </p:txBody>
        </p:sp>
        <p:sp>
          <p:nvSpPr>
            <p:cNvPr id="29" name="TextBox 18"/>
            <p:cNvSpPr txBox="1"/>
            <p:nvPr/>
          </p:nvSpPr>
          <p:spPr>
            <a:xfrm>
              <a:off x="4731194" y="1309672"/>
              <a:ext cx="357790"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Energy </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Demand</a:t>
              </a:r>
              <a:endParaRPr lang="en-US" sz="100">
                <a:effectLst/>
                <a:latin typeface="Times New Roman"/>
                <a:ea typeface="Times New Roman"/>
              </a:endParaRPr>
            </a:p>
          </p:txBody>
        </p:sp>
        <p:sp>
          <p:nvSpPr>
            <p:cNvPr id="30" name="TextBox 19"/>
            <p:cNvSpPr txBox="1"/>
            <p:nvPr/>
          </p:nvSpPr>
          <p:spPr>
            <a:xfrm>
              <a:off x="4662489" y="809628"/>
              <a:ext cx="776175"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Preset Bicycle Characteristics</a:t>
              </a:r>
              <a:endParaRPr lang="en-US" sz="100" dirty="0">
                <a:effectLst/>
                <a:latin typeface="Times New Roman"/>
                <a:ea typeface="Times New Roman"/>
              </a:endParaRPr>
            </a:p>
          </p:txBody>
        </p:sp>
        <p:sp>
          <p:nvSpPr>
            <p:cNvPr id="31" name="TextBox 20"/>
            <p:cNvSpPr txBox="1"/>
            <p:nvPr/>
          </p:nvSpPr>
          <p:spPr>
            <a:xfrm>
              <a:off x="2877797" y="1372378"/>
              <a:ext cx="452368"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to)</a:t>
              </a:r>
              <a:endParaRPr lang="en-US" sz="100" dirty="0">
                <a:effectLst/>
                <a:latin typeface="Times New Roman"/>
                <a:ea typeface="Times New Roman"/>
              </a:endParaRPr>
            </a:p>
          </p:txBody>
        </p:sp>
        <p:sp>
          <p:nvSpPr>
            <p:cNvPr id="32" name="TextBox 21"/>
            <p:cNvSpPr txBox="1"/>
            <p:nvPr/>
          </p:nvSpPr>
          <p:spPr>
            <a:xfrm>
              <a:off x="4739230" y="1941102"/>
              <a:ext cx="490840"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Motor </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Output</a:t>
              </a:r>
              <a:endParaRPr lang="en-US" sz="100" dirty="0">
                <a:effectLst/>
                <a:latin typeface="Times New Roman"/>
                <a:ea typeface="Times New Roman"/>
              </a:endParaRPr>
            </a:p>
          </p:txBody>
        </p:sp>
        <p:sp>
          <p:nvSpPr>
            <p:cNvPr id="33" name="TextBox 23"/>
            <p:cNvSpPr txBox="1"/>
            <p:nvPr/>
          </p:nvSpPr>
          <p:spPr>
            <a:xfrm>
              <a:off x="4662481" y="2489765"/>
              <a:ext cx="45717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Motor</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 Output</a:t>
              </a:r>
              <a:endParaRPr lang="en-US" sz="100" dirty="0">
                <a:effectLst/>
                <a:latin typeface="Times New Roman"/>
                <a:ea typeface="Times New Roman"/>
              </a:endParaRPr>
            </a:p>
          </p:txBody>
        </p:sp>
        <p:sp>
          <p:nvSpPr>
            <p:cNvPr id="34" name="TextBox 24"/>
            <p:cNvSpPr txBox="1"/>
            <p:nvPr/>
          </p:nvSpPr>
          <p:spPr>
            <a:xfrm>
              <a:off x="3955084" y="2185677"/>
              <a:ext cx="50847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Supplied Energy</a:t>
              </a:r>
              <a:endParaRPr lang="en-US" sz="100" dirty="0">
                <a:effectLst/>
                <a:latin typeface="Times New Roman"/>
                <a:ea typeface="Times New Roman"/>
              </a:endParaRPr>
            </a:p>
          </p:txBody>
        </p:sp>
        <p:sp>
          <p:nvSpPr>
            <p:cNvPr id="35" name="Rectangle 34"/>
            <p:cNvSpPr/>
            <p:nvPr/>
          </p:nvSpPr>
          <p:spPr>
            <a:xfrm>
              <a:off x="3470627" y="790578"/>
              <a:ext cx="575799" cy="153888"/>
            </a:xfrm>
            <a:prstGeom prst="rect">
              <a:avLst/>
            </a:prstGeom>
          </p:spPr>
          <p:txBody>
            <a:bodyPr wrap="none">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Breaking Detection</a:t>
              </a:r>
              <a:endParaRPr lang="en-US" sz="100" dirty="0">
                <a:effectLst/>
                <a:latin typeface="Times New Roman"/>
                <a:ea typeface="Times New Roman"/>
              </a:endParaRPr>
            </a:p>
          </p:txBody>
        </p:sp>
        <p:sp>
          <p:nvSpPr>
            <p:cNvPr id="36" name="TextBox 28"/>
            <p:cNvSpPr txBox="1"/>
            <p:nvPr/>
          </p:nvSpPr>
          <p:spPr>
            <a:xfrm>
              <a:off x="3158291" y="1613356"/>
              <a:ext cx="39305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400" i="1" kern="1200" dirty="0">
                  <a:solidFill>
                    <a:srgbClr val="000000"/>
                  </a:solidFill>
                  <a:effectLst/>
                  <a:latin typeface="Calibri"/>
                  <a:ea typeface="Times New Roman"/>
                  <a:cs typeface="Times New Roman"/>
                </a:rPr>
                <a:t>to)</a:t>
              </a:r>
              <a:endParaRPr lang="en-US" sz="100" dirty="0">
                <a:effectLst/>
                <a:latin typeface="Times New Roman"/>
                <a:ea typeface="Times New Roman"/>
              </a:endParaRPr>
            </a:p>
          </p:txBody>
        </p:sp>
        <p:cxnSp>
          <p:nvCxnSpPr>
            <p:cNvPr id="37" name="Elbow Connector 36"/>
            <p:cNvCxnSpPr>
              <a:stCxn id="15" idx="3"/>
              <a:endCxn id="16" idx="1"/>
            </p:cNvCxnSpPr>
            <p:nvPr/>
          </p:nvCxnSpPr>
          <p:spPr>
            <a:xfrm>
              <a:off x="3117039" y="1203982"/>
              <a:ext cx="433878" cy="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p:cNvCxnSpPr>
            <p:nvPr/>
          </p:nvCxnSpPr>
          <p:spPr>
            <a:xfrm flipV="1">
              <a:off x="3878251" y="1112519"/>
              <a:ext cx="618154" cy="914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800152" y="923330"/>
              <a:ext cx="448" cy="147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19" idx="1"/>
            </p:cNvCxnSpPr>
            <p:nvPr/>
          </p:nvCxnSpPr>
          <p:spPr>
            <a:xfrm flipV="1">
              <a:off x="3971232" y="2309129"/>
              <a:ext cx="552975" cy="45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0"/>
              <a:endCxn id="21" idx="2"/>
            </p:cNvCxnSpPr>
            <p:nvPr/>
          </p:nvCxnSpPr>
          <p:spPr>
            <a:xfrm rot="16200000" flipV="1">
              <a:off x="3623951" y="2000357"/>
              <a:ext cx="257705" cy="91893"/>
            </a:xfrm>
            <a:prstGeom prst="bentConnector3">
              <a:avLst>
                <a:gd name="adj1" fmla="val 2967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3"/>
            <p:cNvCxnSpPr/>
            <p:nvPr/>
          </p:nvCxnSpPr>
          <p:spPr>
            <a:xfrm flipV="1">
              <a:off x="3805238" y="1867975"/>
              <a:ext cx="775361" cy="232288"/>
            </a:xfrm>
            <a:prstGeom prst="bentConnector3">
              <a:avLst>
                <a:gd name="adj1" fmla="val 72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22282" y="1726483"/>
              <a:ext cx="645198"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4137737" y="1263961"/>
              <a:ext cx="389550" cy="123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085090" y="1387110"/>
              <a:ext cx="488446" cy="219899"/>
            </a:xfrm>
            <a:prstGeom prst="bentConnector3">
              <a:avLst>
                <a:gd name="adj1" fmla="val 518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20528" y="1387110"/>
              <a:ext cx="6268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hape 81"/>
            <p:cNvCxnSpPr>
              <a:endCxn id="21" idx="0"/>
            </p:cNvCxnSpPr>
            <p:nvPr/>
          </p:nvCxnSpPr>
          <p:spPr>
            <a:xfrm rot="5400000">
              <a:off x="3542043" y="1537192"/>
              <a:ext cx="329629"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590731" y="1419916"/>
              <a:ext cx="296706"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6675" y="1902943"/>
              <a:ext cx="2634" cy="2800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92"/>
            <p:cNvCxnSpPr>
              <a:stCxn id="19" idx="2"/>
              <a:endCxn id="19" idx="3"/>
            </p:cNvCxnSpPr>
            <p:nvPr/>
          </p:nvCxnSpPr>
          <p:spPr>
            <a:xfrm rot="5400000" flipH="1" flipV="1">
              <a:off x="4755760" y="2278111"/>
              <a:ext cx="138499" cy="200535"/>
            </a:xfrm>
            <a:prstGeom prst="bentConnector4">
              <a:avLst>
                <a:gd name="adj1" fmla="val -165055"/>
                <a:gd name="adj2" fmla="val 21399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9" idx="2"/>
              <a:endCxn id="22" idx="2"/>
            </p:cNvCxnSpPr>
            <p:nvPr/>
          </p:nvCxnSpPr>
          <p:spPr>
            <a:xfrm rot="5400000" flipH="1">
              <a:off x="3556598" y="1279483"/>
              <a:ext cx="541658" cy="1794633"/>
            </a:xfrm>
            <a:prstGeom prst="bentConnector3">
              <a:avLst>
                <a:gd name="adj1" fmla="val -4220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2754" y="1287110"/>
              <a:ext cx="0" cy="396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1"/>
              <a:endCxn id="22" idx="3"/>
            </p:cNvCxnSpPr>
            <p:nvPr/>
          </p:nvCxnSpPr>
          <p:spPr>
            <a:xfrm flipH="1" flipV="1">
              <a:off x="3117020" y="1798248"/>
              <a:ext cx="348424" cy="11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a:off x="3212566" y="2091642"/>
              <a:ext cx="413700" cy="222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3738483" y="202766"/>
              <a:ext cx="21507" cy="1765525"/>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hape 125"/>
            <p:cNvCxnSpPr/>
            <p:nvPr/>
          </p:nvCxnSpPr>
          <p:spPr>
            <a:xfrm rot="16200000" flipH="1">
              <a:off x="3127634" y="1789847"/>
              <a:ext cx="185680" cy="41692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8" idx="3"/>
            </p:cNvCxnSpPr>
            <p:nvPr/>
          </p:nvCxnSpPr>
          <p:spPr>
            <a:xfrm rot="5400000">
              <a:off x="4585631" y="1223801"/>
              <a:ext cx="806938" cy="20736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35178" y="2433873"/>
              <a:ext cx="59174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17"/>
            <p:cNvSpPr txBox="1"/>
            <p:nvPr/>
          </p:nvSpPr>
          <p:spPr>
            <a:xfrm>
              <a:off x="2957503" y="2394408"/>
              <a:ext cx="505267"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wall outlet)</a:t>
              </a:r>
              <a:endParaRPr lang="en-US" sz="100" dirty="0">
                <a:effectLst/>
                <a:latin typeface="Times New Roman"/>
                <a:ea typeface="Times New Roman"/>
              </a:endParaRPr>
            </a:p>
          </p:txBody>
        </p:sp>
      </p:grpSp>
      <p:sp>
        <p:nvSpPr>
          <p:cNvPr id="97" name="Rectangle 96"/>
          <p:cNvSpPr/>
          <p:nvPr/>
        </p:nvSpPr>
        <p:spPr>
          <a:xfrm>
            <a:off x="76200" y="3352800"/>
            <a:ext cx="5413470" cy="1323439"/>
          </a:xfrm>
          <a:prstGeom prst="rect">
            <a:avLst/>
          </a:prstGeom>
        </p:spPr>
        <p:txBody>
          <a:bodyPr wrap="square">
            <a:spAutoFit/>
          </a:bodyPr>
          <a:lstStyle/>
          <a:p>
            <a:pPr marL="342900" indent="-342900">
              <a:buFont typeface="Arial" panose="020B0604020202020204" pitchFamily="34" charset="0"/>
              <a:buChar char="•"/>
            </a:pPr>
            <a:r>
              <a:rPr lang="en-US" sz="2800" b="1" dirty="0"/>
              <a:t>5% Environmental Impact</a:t>
            </a:r>
          </a:p>
          <a:p>
            <a:pPr marL="342900" indent="-342900">
              <a:buFont typeface="Arial" panose="020B0604020202020204" pitchFamily="34" charset="0"/>
              <a:buChar char="•"/>
            </a:pPr>
            <a:r>
              <a:rPr lang="en-US" sz="2800" b="1" dirty="0"/>
              <a:t>5% Reliability / Maintenance </a:t>
            </a:r>
            <a:r>
              <a:rPr lang="en-US" sz="2400" b="1" dirty="0"/>
              <a:t>(time, freq., cost)</a:t>
            </a:r>
          </a:p>
        </p:txBody>
      </p:sp>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629400" y="2392327"/>
            <a:ext cx="1522237" cy="35433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5791200" y="4638818"/>
            <a:ext cx="2178782" cy="168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477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218465"/>
            <a:ext cx="8379923" cy="2246769"/>
          </a:xfrm>
          <a:prstGeom prst="rect">
            <a:avLst/>
          </a:prstGeom>
          <a:noFill/>
        </p:spPr>
        <p:txBody>
          <a:bodyPr wrap="none" rtlCol="0">
            <a:spAutoFit/>
          </a:bodyPr>
          <a:lstStyle/>
          <a:p>
            <a:pPr marL="342900" indent="-342900">
              <a:buFont typeface="Arial" panose="020B0604020202020204" pitchFamily="34" charset="0"/>
              <a:buChar char="•"/>
            </a:pPr>
            <a:r>
              <a:rPr lang="en-US" sz="2800" b="1" dirty="0"/>
              <a:t>10% Cargo / Rider Weight Limit</a:t>
            </a:r>
          </a:p>
          <a:p>
            <a:pPr marL="342900" indent="-342900">
              <a:buFont typeface="Arial" panose="020B0604020202020204" pitchFamily="34" charset="0"/>
              <a:buChar char="•"/>
            </a:pPr>
            <a:r>
              <a:rPr lang="en-US" sz="2800" b="1" dirty="0"/>
              <a:t>20% Peak Output </a:t>
            </a:r>
            <a:r>
              <a:rPr lang="en-US" sz="2400" b="1" dirty="0"/>
              <a:t>(top speed, max incline, commuter time)</a:t>
            </a:r>
          </a:p>
          <a:p>
            <a:pPr marL="342900" indent="-342900">
              <a:buFont typeface="Arial" panose="020B0604020202020204" pitchFamily="34" charset="0"/>
              <a:buChar char="•"/>
            </a:pPr>
            <a:r>
              <a:rPr lang="en-US" sz="2800" b="1" dirty="0"/>
              <a:t>5% Vehicle Weight </a:t>
            </a:r>
            <a:r>
              <a:rPr lang="en-US" sz="2400" b="1" dirty="0"/>
              <a:t>(trade-off)</a:t>
            </a:r>
            <a:endParaRPr lang="en-US" sz="2800" b="1" dirty="0"/>
          </a:p>
          <a:p>
            <a:pPr marL="342900" indent="-342900">
              <a:buFont typeface="Arial" panose="020B0604020202020204" pitchFamily="34" charset="0"/>
              <a:buChar char="•"/>
            </a:pPr>
            <a:r>
              <a:rPr lang="en-US" sz="2800" b="1" dirty="0"/>
              <a:t>15% Duration / Range</a:t>
            </a:r>
          </a:p>
          <a:p>
            <a:pPr marL="342900" indent="-342900">
              <a:buFont typeface="Arial" panose="020B0604020202020204" pitchFamily="34" charset="0"/>
              <a:buChar char="•"/>
            </a:pPr>
            <a:r>
              <a:rPr lang="en-US" sz="2800" b="1" dirty="0"/>
              <a:t>10% User Effort / Efficiency</a:t>
            </a:r>
          </a:p>
        </p:txBody>
      </p:sp>
      <p:grpSp>
        <p:nvGrpSpPr>
          <p:cNvPr id="96" name="Group 95"/>
          <p:cNvGrpSpPr/>
          <p:nvPr/>
        </p:nvGrpSpPr>
        <p:grpSpPr>
          <a:xfrm>
            <a:off x="3803500" y="4624051"/>
            <a:ext cx="2695464" cy="1914631"/>
            <a:chOff x="2743200" y="790578"/>
            <a:chExt cx="2695464" cy="1914631"/>
          </a:xfrm>
        </p:grpSpPr>
        <p:sp>
          <p:nvSpPr>
            <p:cNvPr id="15" name="TextBox 3"/>
            <p:cNvSpPr txBox="1"/>
            <p:nvPr/>
          </p:nvSpPr>
          <p:spPr>
            <a:xfrm>
              <a:off x="2780087" y="1096260"/>
              <a:ext cx="336952"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16" name="TextBox 4"/>
            <p:cNvSpPr txBox="1"/>
            <p:nvPr/>
          </p:nvSpPr>
          <p:spPr>
            <a:xfrm>
              <a:off x="3550917" y="1096281"/>
              <a:ext cx="32733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Filters</a:t>
              </a:r>
              <a:endParaRPr lang="en-US" sz="100">
                <a:effectLst/>
                <a:latin typeface="Times New Roman"/>
                <a:ea typeface="Times New Roman"/>
              </a:endParaRPr>
            </a:p>
          </p:txBody>
        </p:sp>
        <p:sp>
          <p:nvSpPr>
            <p:cNvPr id="17" name="TextBox 5"/>
            <p:cNvSpPr txBox="1"/>
            <p:nvPr/>
          </p:nvSpPr>
          <p:spPr>
            <a:xfrm>
              <a:off x="4517191" y="1074775"/>
              <a:ext cx="393056"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Demand</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Algorithm</a:t>
              </a:r>
              <a:endParaRPr lang="en-US" sz="100" dirty="0">
                <a:effectLst/>
                <a:latin typeface="Times New Roman"/>
                <a:ea typeface="Times New Roman"/>
              </a:endParaRPr>
            </a:p>
          </p:txBody>
        </p:sp>
        <p:sp>
          <p:nvSpPr>
            <p:cNvPr id="18" name="TextBox 6"/>
            <p:cNvSpPr txBox="1"/>
            <p:nvPr/>
          </p:nvSpPr>
          <p:spPr>
            <a:xfrm>
              <a:off x="4567479" y="1553980"/>
              <a:ext cx="317939" cy="353943"/>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r>
                <a:rPr lang="en-US" sz="400" dirty="0">
                  <a:solidFill>
                    <a:srgbClr val="000000"/>
                  </a:solidFill>
                  <a:latin typeface="Calibri"/>
                  <a:ea typeface="Times New Roman"/>
                  <a:cs typeface="Times New Roman"/>
                </a:rPr>
                <a:t>PMC</a:t>
              </a:r>
            </a:p>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endParaRPr lang="en-US" sz="400" dirty="0">
                <a:solidFill>
                  <a:srgbClr val="000000"/>
                </a:solidFill>
                <a:effectLst/>
                <a:latin typeface="Calibri"/>
                <a:ea typeface="Times New Roman"/>
                <a:cs typeface="Times New Roman"/>
              </a:endParaRPr>
            </a:p>
            <a:p>
              <a:pPr marL="0" marR="0" algn="ctr">
                <a:spcBef>
                  <a:spcPts val="0"/>
                </a:spcBef>
                <a:spcAft>
                  <a:spcPts val="0"/>
                </a:spcAft>
              </a:pPr>
              <a:endParaRPr lang="en-US" sz="100" dirty="0">
                <a:effectLst/>
                <a:latin typeface="Times New Roman"/>
                <a:ea typeface="Times New Roman"/>
              </a:endParaRPr>
            </a:p>
          </p:txBody>
        </p:sp>
        <p:sp>
          <p:nvSpPr>
            <p:cNvPr id="19" name="TextBox 7"/>
            <p:cNvSpPr txBox="1"/>
            <p:nvPr/>
          </p:nvSpPr>
          <p:spPr>
            <a:xfrm>
              <a:off x="4524207" y="2170629"/>
              <a:ext cx="401071"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Motor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Actuation </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20" name="TextBox 8"/>
            <p:cNvSpPr txBox="1"/>
            <p:nvPr/>
          </p:nvSpPr>
          <p:spPr>
            <a:xfrm>
              <a:off x="3626266" y="2175156"/>
              <a:ext cx="344966"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Energy </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Storage</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System</a:t>
              </a:r>
              <a:endParaRPr lang="en-US" sz="100" dirty="0">
                <a:effectLst/>
                <a:latin typeface="Times New Roman"/>
                <a:ea typeface="Times New Roman"/>
              </a:endParaRPr>
            </a:p>
          </p:txBody>
        </p:sp>
        <p:sp>
          <p:nvSpPr>
            <p:cNvPr id="21" name="TextBox 9"/>
            <p:cNvSpPr txBox="1"/>
            <p:nvPr/>
          </p:nvSpPr>
          <p:spPr>
            <a:xfrm>
              <a:off x="3465444" y="1702007"/>
              <a:ext cx="48282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User Interface</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Device</a:t>
              </a:r>
              <a:endParaRPr lang="en-US" sz="100">
                <a:effectLst/>
                <a:latin typeface="Times New Roman"/>
                <a:ea typeface="Times New Roman"/>
              </a:endParaRPr>
            </a:p>
          </p:txBody>
        </p:sp>
        <p:sp>
          <p:nvSpPr>
            <p:cNvPr id="22" name="TextBox 10"/>
            <p:cNvSpPr txBox="1"/>
            <p:nvPr/>
          </p:nvSpPr>
          <p:spPr>
            <a:xfrm>
              <a:off x="2743200" y="1690526"/>
              <a:ext cx="373820"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Standard</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Bicycle</a:t>
              </a:r>
              <a:endParaRPr lang="en-US" sz="100">
                <a:effectLst/>
                <a:latin typeface="Times New Roman"/>
                <a:ea typeface="Times New Roman"/>
              </a:endParaRPr>
            </a:p>
          </p:txBody>
        </p:sp>
        <p:sp>
          <p:nvSpPr>
            <p:cNvPr id="23" name="TextBox 11"/>
            <p:cNvSpPr txBox="1"/>
            <p:nvPr/>
          </p:nvSpPr>
          <p:spPr>
            <a:xfrm>
              <a:off x="3043882" y="1096281"/>
              <a:ext cx="502061"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Wheel Rotation</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Wheel Force</a:t>
              </a:r>
              <a:endParaRPr lang="en-US" sz="100">
                <a:effectLst/>
                <a:latin typeface="Times New Roman"/>
                <a:ea typeface="Times New Roman"/>
              </a:endParaRPr>
            </a:p>
          </p:txBody>
        </p:sp>
        <p:sp>
          <p:nvSpPr>
            <p:cNvPr id="24" name="TextBox 12"/>
            <p:cNvSpPr txBox="1"/>
            <p:nvPr/>
          </p:nvSpPr>
          <p:spPr>
            <a:xfrm>
              <a:off x="3807998" y="937438"/>
              <a:ext cx="502061"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Filtered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Rotation</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Force</a:t>
              </a:r>
              <a:endParaRPr lang="en-US" sz="100" dirty="0">
                <a:effectLst/>
                <a:latin typeface="Times New Roman"/>
                <a:ea typeface="Times New Roman"/>
              </a:endParaRPr>
            </a:p>
          </p:txBody>
        </p:sp>
        <p:sp>
          <p:nvSpPr>
            <p:cNvPr id="25" name="TextBox 13"/>
            <p:cNvSpPr txBox="1"/>
            <p:nvPr/>
          </p:nvSpPr>
          <p:spPr>
            <a:xfrm>
              <a:off x="3731275" y="1372378"/>
              <a:ext cx="630301"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Rider &amp; Cargo Weight</a:t>
              </a:r>
              <a:endParaRPr lang="en-US" sz="100" dirty="0">
                <a:effectLst/>
                <a:latin typeface="Times New Roman"/>
                <a:ea typeface="Times New Roman"/>
              </a:endParaRPr>
            </a:p>
          </p:txBody>
        </p:sp>
        <p:sp>
          <p:nvSpPr>
            <p:cNvPr id="26" name="TextBox 14"/>
            <p:cNvSpPr txBox="1"/>
            <p:nvPr/>
          </p:nvSpPr>
          <p:spPr>
            <a:xfrm>
              <a:off x="3886200" y="1979712"/>
              <a:ext cx="52450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Available Energy</a:t>
              </a:r>
              <a:endParaRPr lang="en-US" sz="100" dirty="0">
                <a:effectLst/>
                <a:latin typeface="Times New Roman"/>
                <a:ea typeface="Times New Roman"/>
              </a:endParaRPr>
            </a:p>
          </p:txBody>
        </p:sp>
        <p:sp>
          <p:nvSpPr>
            <p:cNvPr id="27" name="TextBox 15"/>
            <p:cNvSpPr txBox="1"/>
            <p:nvPr/>
          </p:nvSpPr>
          <p:spPr>
            <a:xfrm>
              <a:off x="3949493" y="1548826"/>
              <a:ext cx="585417"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Est. Travel Distance</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User Input Need</a:t>
              </a:r>
              <a:endParaRPr lang="en-US" sz="100" dirty="0">
                <a:effectLst/>
                <a:latin typeface="Times New Roman"/>
                <a:ea typeface="Times New Roman"/>
              </a:endParaRPr>
            </a:p>
          </p:txBody>
        </p:sp>
        <p:sp>
          <p:nvSpPr>
            <p:cNvPr id="28" name="TextBox 17"/>
            <p:cNvSpPr txBox="1"/>
            <p:nvPr/>
          </p:nvSpPr>
          <p:spPr>
            <a:xfrm>
              <a:off x="3033440" y="2056267"/>
              <a:ext cx="444352"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rider)</a:t>
              </a:r>
              <a:endParaRPr lang="en-US" sz="100" dirty="0">
                <a:effectLst/>
                <a:latin typeface="Times New Roman"/>
                <a:ea typeface="Times New Roman"/>
              </a:endParaRPr>
            </a:p>
          </p:txBody>
        </p:sp>
        <p:sp>
          <p:nvSpPr>
            <p:cNvPr id="29" name="TextBox 18"/>
            <p:cNvSpPr txBox="1"/>
            <p:nvPr/>
          </p:nvSpPr>
          <p:spPr>
            <a:xfrm>
              <a:off x="4731194" y="1309672"/>
              <a:ext cx="357790"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Energy </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Demand</a:t>
              </a:r>
              <a:endParaRPr lang="en-US" sz="100">
                <a:effectLst/>
                <a:latin typeface="Times New Roman"/>
                <a:ea typeface="Times New Roman"/>
              </a:endParaRPr>
            </a:p>
          </p:txBody>
        </p:sp>
        <p:sp>
          <p:nvSpPr>
            <p:cNvPr id="30" name="TextBox 19"/>
            <p:cNvSpPr txBox="1"/>
            <p:nvPr/>
          </p:nvSpPr>
          <p:spPr>
            <a:xfrm>
              <a:off x="4662489" y="809628"/>
              <a:ext cx="776175"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Preset Bicycle Characteristics</a:t>
              </a:r>
              <a:endParaRPr lang="en-US" sz="100" dirty="0">
                <a:effectLst/>
                <a:latin typeface="Times New Roman"/>
                <a:ea typeface="Times New Roman"/>
              </a:endParaRPr>
            </a:p>
          </p:txBody>
        </p:sp>
        <p:sp>
          <p:nvSpPr>
            <p:cNvPr id="31" name="TextBox 20"/>
            <p:cNvSpPr txBox="1"/>
            <p:nvPr/>
          </p:nvSpPr>
          <p:spPr>
            <a:xfrm>
              <a:off x="2877797" y="1372378"/>
              <a:ext cx="452368"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to)</a:t>
              </a:r>
              <a:endParaRPr lang="en-US" sz="100" dirty="0">
                <a:effectLst/>
                <a:latin typeface="Times New Roman"/>
                <a:ea typeface="Times New Roman"/>
              </a:endParaRPr>
            </a:p>
          </p:txBody>
        </p:sp>
        <p:sp>
          <p:nvSpPr>
            <p:cNvPr id="32" name="TextBox 21"/>
            <p:cNvSpPr txBox="1"/>
            <p:nvPr/>
          </p:nvSpPr>
          <p:spPr>
            <a:xfrm>
              <a:off x="4739230" y="1941102"/>
              <a:ext cx="490840"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Motor </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Output</a:t>
              </a:r>
              <a:endParaRPr lang="en-US" sz="100" dirty="0">
                <a:effectLst/>
                <a:latin typeface="Times New Roman"/>
                <a:ea typeface="Times New Roman"/>
              </a:endParaRPr>
            </a:p>
          </p:txBody>
        </p:sp>
        <p:sp>
          <p:nvSpPr>
            <p:cNvPr id="33" name="TextBox 23"/>
            <p:cNvSpPr txBox="1"/>
            <p:nvPr/>
          </p:nvSpPr>
          <p:spPr>
            <a:xfrm>
              <a:off x="4662481" y="2489765"/>
              <a:ext cx="45717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Motor</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 Output</a:t>
              </a:r>
              <a:endParaRPr lang="en-US" sz="100" dirty="0">
                <a:effectLst/>
                <a:latin typeface="Times New Roman"/>
                <a:ea typeface="Times New Roman"/>
              </a:endParaRPr>
            </a:p>
          </p:txBody>
        </p:sp>
        <p:sp>
          <p:nvSpPr>
            <p:cNvPr id="34" name="TextBox 24"/>
            <p:cNvSpPr txBox="1"/>
            <p:nvPr/>
          </p:nvSpPr>
          <p:spPr>
            <a:xfrm>
              <a:off x="3955084" y="2185677"/>
              <a:ext cx="50847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Supplied Energy</a:t>
              </a:r>
              <a:endParaRPr lang="en-US" sz="100" dirty="0">
                <a:effectLst/>
                <a:latin typeface="Times New Roman"/>
                <a:ea typeface="Times New Roman"/>
              </a:endParaRPr>
            </a:p>
          </p:txBody>
        </p:sp>
        <p:sp>
          <p:nvSpPr>
            <p:cNvPr id="35" name="Rectangle 34"/>
            <p:cNvSpPr/>
            <p:nvPr/>
          </p:nvSpPr>
          <p:spPr>
            <a:xfrm>
              <a:off x="3470627" y="790578"/>
              <a:ext cx="575799" cy="153888"/>
            </a:xfrm>
            <a:prstGeom prst="rect">
              <a:avLst/>
            </a:prstGeom>
          </p:spPr>
          <p:txBody>
            <a:bodyPr wrap="none">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Breaking Detection</a:t>
              </a:r>
              <a:endParaRPr lang="en-US" sz="100" dirty="0">
                <a:effectLst/>
                <a:latin typeface="Times New Roman"/>
                <a:ea typeface="Times New Roman"/>
              </a:endParaRPr>
            </a:p>
          </p:txBody>
        </p:sp>
        <p:sp>
          <p:nvSpPr>
            <p:cNvPr id="36" name="TextBox 28"/>
            <p:cNvSpPr txBox="1"/>
            <p:nvPr/>
          </p:nvSpPr>
          <p:spPr>
            <a:xfrm>
              <a:off x="3158291" y="1613356"/>
              <a:ext cx="39305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400" i="1" kern="1200" dirty="0">
                  <a:solidFill>
                    <a:srgbClr val="000000"/>
                  </a:solidFill>
                  <a:effectLst/>
                  <a:latin typeface="Calibri"/>
                  <a:ea typeface="Times New Roman"/>
                  <a:cs typeface="Times New Roman"/>
                </a:rPr>
                <a:t>to)</a:t>
              </a:r>
              <a:endParaRPr lang="en-US" sz="100" dirty="0">
                <a:effectLst/>
                <a:latin typeface="Times New Roman"/>
                <a:ea typeface="Times New Roman"/>
              </a:endParaRPr>
            </a:p>
          </p:txBody>
        </p:sp>
        <p:cxnSp>
          <p:nvCxnSpPr>
            <p:cNvPr id="37" name="Elbow Connector 36"/>
            <p:cNvCxnSpPr>
              <a:stCxn id="15" idx="3"/>
              <a:endCxn id="16" idx="1"/>
            </p:cNvCxnSpPr>
            <p:nvPr/>
          </p:nvCxnSpPr>
          <p:spPr>
            <a:xfrm>
              <a:off x="3117039" y="1203982"/>
              <a:ext cx="433878" cy="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p:cNvCxnSpPr>
            <p:nvPr/>
          </p:nvCxnSpPr>
          <p:spPr>
            <a:xfrm flipV="1">
              <a:off x="3878251" y="1112519"/>
              <a:ext cx="618154" cy="914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800152" y="923330"/>
              <a:ext cx="448" cy="147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19" idx="1"/>
            </p:cNvCxnSpPr>
            <p:nvPr/>
          </p:nvCxnSpPr>
          <p:spPr>
            <a:xfrm flipV="1">
              <a:off x="3971232" y="2309129"/>
              <a:ext cx="552975" cy="45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0"/>
              <a:endCxn id="21" idx="2"/>
            </p:cNvCxnSpPr>
            <p:nvPr/>
          </p:nvCxnSpPr>
          <p:spPr>
            <a:xfrm rot="16200000" flipV="1">
              <a:off x="3623951" y="2000357"/>
              <a:ext cx="257705" cy="91893"/>
            </a:xfrm>
            <a:prstGeom prst="bentConnector3">
              <a:avLst>
                <a:gd name="adj1" fmla="val 2967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3"/>
            <p:cNvCxnSpPr/>
            <p:nvPr/>
          </p:nvCxnSpPr>
          <p:spPr>
            <a:xfrm flipV="1">
              <a:off x="3805238" y="1867975"/>
              <a:ext cx="775361" cy="232288"/>
            </a:xfrm>
            <a:prstGeom prst="bentConnector3">
              <a:avLst>
                <a:gd name="adj1" fmla="val 72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22282" y="1726483"/>
              <a:ext cx="645198"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4137737" y="1263961"/>
              <a:ext cx="389550" cy="123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085090" y="1387110"/>
              <a:ext cx="488446" cy="219899"/>
            </a:xfrm>
            <a:prstGeom prst="bentConnector3">
              <a:avLst>
                <a:gd name="adj1" fmla="val 518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20528" y="1387110"/>
              <a:ext cx="6268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hape 81"/>
            <p:cNvCxnSpPr>
              <a:endCxn id="21" idx="0"/>
            </p:cNvCxnSpPr>
            <p:nvPr/>
          </p:nvCxnSpPr>
          <p:spPr>
            <a:xfrm rot="5400000">
              <a:off x="3542043" y="1537192"/>
              <a:ext cx="329629"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590731" y="1419916"/>
              <a:ext cx="296706"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6675" y="1902943"/>
              <a:ext cx="2634" cy="2800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92"/>
            <p:cNvCxnSpPr>
              <a:stCxn id="19" idx="2"/>
              <a:endCxn id="19" idx="3"/>
            </p:cNvCxnSpPr>
            <p:nvPr/>
          </p:nvCxnSpPr>
          <p:spPr>
            <a:xfrm rot="5400000" flipH="1" flipV="1">
              <a:off x="4755760" y="2278111"/>
              <a:ext cx="138499" cy="200535"/>
            </a:xfrm>
            <a:prstGeom prst="bentConnector4">
              <a:avLst>
                <a:gd name="adj1" fmla="val -165055"/>
                <a:gd name="adj2" fmla="val 21399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9" idx="2"/>
              <a:endCxn id="22" idx="2"/>
            </p:cNvCxnSpPr>
            <p:nvPr/>
          </p:nvCxnSpPr>
          <p:spPr>
            <a:xfrm rot="5400000" flipH="1">
              <a:off x="3556598" y="1279483"/>
              <a:ext cx="541658" cy="1794633"/>
            </a:xfrm>
            <a:prstGeom prst="bentConnector3">
              <a:avLst>
                <a:gd name="adj1" fmla="val -4220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2754" y="1287110"/>
              <a:ext cx="0" cy="396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1"/>
              <a:endCxn id="22" idx="3"/>
            </p:cNvCxnSpPr>
            <p:nvPr/>
          </p:nvCxnSpPr>
          <p:spPr>
            <a:xfrm flipH="1" flipV="1">
              <a:off x="3117020" y="1798248"/>
              <a:ext cx="348424" cy="11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a:off x="3212566" y="2091642"/>
              <a:ext cx="413700" cy="222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3738483" y="202766"/>
              <a:ext cx="21507" cy="1765525"/>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hape 125"/>
            <p:cNvCxnSpPr/>
            <p:nvPr/>
          </p:nvCxnSpPr>
          <p:spPr>
            <a:xfrm rot="16200000" flipH="1">
              <a:off x="3127634" y="1789847"/>
              <a:ext cx="185680" cy="41692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8" idx="3"/>
            </p:cNvCxnSpPr>
            <p:nvPr/>
          </p:nvCxnSpPr>
          <p:spPr>
            <a:xfrm rot="5400000">
              <a:off x="4585631" y="1223801"/>
              <a:ext cx="806938" cy="20736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35178" y="2433873"/>
              <a:ext cx="59174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17"/>
            <p:cNvSpPr txBox="1"/>
            <p:nvPr/>
          </p:nvSpPr>
          <p:spPr>
            <a:xfrm>
              <a:off x="2957503" y="2394408"/>
              <a:ext cx="505267"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wall outlet)</a:t>
              </a:r>
              <a:endParaRPr lang="en-US" sz="100" dirty="0">
                <a:effectLst/>
                <a:latin typeface="Times New Roman"/>
                <a:ea typeface="Times New Roman"/>
              </a:endParaRPr>
            </a:p>
          </p:txBody>
        </p:sp>
      </p:grpSp>
      <p:sp>
        <p:nvSpPr>
          <p:cNvPr id="97" name="Rectangle 96"/>
          <p:cNvSpPr/>
          <p:nvPr/>
        </p:nvSpPr>
        <p:spPr>
          <a:xfrm>
            <a:off x="76200" y="3352800"/>
            <a:ext cx="5413470" cy="1754326"/>
          </a:xfrm>
          <a:prstGeom prst="rect">
            <a:avLst/>
          </a:prstGeom>
        </p:spPr>
        <p:txBody>
          <a:bodyPr wrap="square">
            <a:spAutoFit/>
          </a:bodyPr>
          <a:lstStyle/>
          <a:p>
            <a:pPr marL="342900" indent="-342900">
              <a:buFont typeface="Arial" panose="020B0604020202020204" pitchFamily="34" charset="0"/>
              <a:buChar char="•"/>
            </a:pPr>
            <a:r>
              <a:rPr lang="en-US" sz="2800" b="1" dirty="0"/>
              <a:t>5% Environmental Impact</a:t>
            </a:r>
          </a:p>
          <a:p>
            <a:pPr marL="342900" indent="-342900">
              <a:buFont typeface="Arial" panose="020B0604020202020204" pitchFamily="34" charset="0"/>
              <a:buChar char="•"/>
            </a:pPr>
            <a:r>
              <a:rPr lang="en-US" sz="2800" b="1" dirty="0"/>
              <a:t>5% Reliability / Maintenance </a:t>
            </a:r>
            <a:r>
              <a:rPr lang="en-US" sz="2400" b="1" dirty="0"/>
              <a:t>(time, freq., cost)</a:t>
            </a:r>
          </a:p>
          <a:p>
            <a:pPr marL="342900" indent="-342900">
              <a:buFont typeface="Arial" panose="020B0604020202020204" pitchFamily="34" charset="0"/>
              <a:buChar char="•"/>
            </a:pPr>
            <a:r>
              <a:rPr lang="en-US" sz="2800" b="1" dirty="0"/>
              <a:t>30% Cost</a:t>
            </a:r>
          </a:p>
        </p:txBody>
      </p:sp>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629400" y="2392327"/>
            <a:ext cx="1522237" cy="35433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5791200" y="4638818"/>
            <a:ext cx="2178782" cy="168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76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67" y="0"/>
            <a:ext cx="8153400" cy="923330"/>
          </a:xfrm>
          <a:prstGeom prst="rect">
            <a:avLst/>
          </a:prstGeom>
          <a:noFill/>
        </p:spPr>
        <p:txBody>
          <a:bodyPr wrap="square" rtlCol="0">
            <a:spAutoFit/>
          </a:bodyPr>
          <a:lstStyle/>
          <a:p>
            <a:r>
              <a:rPr lang="en-US" sz="5400" dirty="0">
                <a:latin typeface="Harlow Solid Italic" panose="04030604020F02020D02" pitchFamily="82" charset="0"/>
              </a:rPr>
              <a:t>Bike Performance Measures</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218465"/>
            <a:ext cx="8379923" cy="2246769"/>
          </a:xfrm>
          <a:prstGeom prst="rect">
            <a:avLst/>
          </a:prstGeom>
          <a:noFill/>
        </p:spPr>
        <p:txBody>
          <a:bodyPr wrap="none" rtlCol="0">
            <a:spAutoFit/>
          </a:bodyPr>
          <a:lstStyle/>
          <a:p>
            <a:pPr marL="342900" indent="-342900">
              <a:buFont typeface="Arial" panose="020B0604020202020204" pitchFamily="34" charset="0"/>
              <a:buChar char="•"/>
            </a:pPr>
            <a:r>
              <a:rPr lang="en-US" sz="2800" b="1" dirty="0"/>
              <a:t>10% Cargo / Rider Weight Limit</a:t>
            </a:r>
          </a:p>
          <a:p>
            <a:pPr marL="342900" indent="-342900">
              <a:buFont typeface="Arial" panose="020B0604020202020204" pitchFamily="34" charset="0"/>
              <a:buChar char="•"/>
            </a:pPr>
            <a:r>
              <a:rPr lang="en-US" sz="2800" b="1" dirty="0"/>
              <a:t>20% Peak Output </a:t>
            </a:r>
            <a:r>
              <a:rPr lang="en-US" sz="2400" b="1" dirty="0"/>
              <a:t>(top speed, max incline, commuter time)</a:t>
            </a:r>
          </a:p>
          <a:p>
            <a:pPr marL="342900" indent="-342900">
              <a:buFont typeface="Arial" panose="020B0604020202020204" pitchFamily="34" charset="0"/>
              <a:buChar char="•"/>
            </a:pPr>
            <a:r>
              <a:rPr lang="en-US" sz="2800" b="1" dirty="0"/>
              <a:t>5% Vehicle Weight </a:t>
            </a:r>
            <a:r>
              <a:rPr lang="en-US" sz="2400" b="1" dirty="0"/>
              <a:t>(trade-off)</a:t>
            </a:r>
            <a:endParaRPr lang="en-US" sz="2800" b="1" dirty="0"/>
          </a:p>
          <a:p>
            <a:pPr marL="342900" indent="-342900">
              <a:buFont typeface="Arial" panose="020B0604020202020204" pitchFamily="34" charset="0"/>
              <a:buChar char="•"/>
            </a:pPr>
            <a:r>
              <a:rPr lang="en-US" sz="2800" b="1" dirty="0"/>
              <a:t>15% Duration / Range</a:t>
            </a:r>
          </a:p>
          <a:p>
            <a:pPr marL="342900" indent="-342900">
              <a:buFont typeface="Arial" panose="020B0604020202020204" pitchFamily="34" charset="0"/>
              <a:buChar char="•"/>
            </a:pPr>
            <a:r>
              <a:rPr lang="en-US" sz="2800" b="1" dirty="0"/>
              <a:t>10% User Effort / Efficiency</a:t>
            </a:r>
          </a:p>
        </p:txBody>
      </p:sp>
      <p:grpSp>
        <p:nvGrpSpPr>
          <p:cNvPr id="96" name="Group 95"/>
          <p:cNvGrpSpPr/>
          <p:nvPr/>
        </p:nvGrpSpPr>
        <p:grpSpPr>
          <a:xfrm>
            <a:off x="3803500" y="4624051"/>
            <a:ext cx="2695464" cy="1914631"/>
            <a:chOff x="2743200" y="790578"/>
            <a:chExt cx="2695464" cy="1914631"/>
          </a:xfrm>
        </p:grpSpPr>
        <p:sp>
          <p:nvSpPr>
            <p:cNvPr id="15" name="TextBox 3"/>
            <p:cNvSpPr txBox="1"/>
            <p:nvPr/>
          </p:nvSpPr>
          <p:spPr>
            <a:xfrm>
              <a:off x="2780087" y="1096260"/>
              <a:ext cx="336952"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16" name="TextBox 4"/>
            <p:cNvSpPr txBox="1"/>
            <p:nvPr/>
          </p:nvSpPr>
          <p:spPr>
            <a:xfrm>
              <a:off x="3550917" y="1096281"/>
              <a:ext cx="32733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Sensor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Filters</a:t>
              </a:r>
              <a:endParaRPr lang="en-US" sz="100">
                <a:effectLst/>
                <a:latin typeface="Times New Roman"/>
                <a:ea typeface="Times New Roman"/>
              </a:endParaRPr>
            </a:p>
          </p:txBody>
        </p:sp>
        <p:sp>
          <p:nvSpPr>
            <p:cNvPr id="17" name="TextBox 5"/>
            <p:cNvSpPr txBox="1"/>
            <p:nvPr/>
          </p:nvSpPr>
          <p:spPr>
            <a:xfrm>
              <a:off x="4517191" y="1074775"/>
              <a:ext cx="393056"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Demand</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Algorithm</a:t>
              </a:r>
              <a:endParaRPr lang="en-US" sz="100" dirty="0">
                <a:effectLst/>
                <a:latin typeface="Times New Roman"/>
                <a:ea typeface="Times New Roman"/>
              </a:endParaRPr>
            </a:p>
          </p:txBody>
        </p:sp>
        <p:sp>
          <p:nvSpPr>
            <p:cNvPr id="18" name="TextBox 6"/>
            <p:cNvSpPr txBox="1"/>
            <p:nvPr/>
          </p:nvSpPr>
          <p:spPr>
            <a:xfrm>
              <a:off x="4567479" y="1553980"/>
              <a:ext cx="317939" cy="353943"/>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r>
                <a:rPr lang="en-US" sz="400" dirty="0">
                  <a:solidFill>
                    <a:srgbClr val="000000"/>
                  </a:solidFill>
                  <a:latin typeface="Calibri"/>
                  <a:ea typeface="Times New Roman"/>
                  <a:cs typeface="Times New Roman"/>
                </a:rPr>
                <a:t>PMC</a:t>
              </a:r>
            </a:p>
            <a:p>
              <a:pPr marL="0" marR="0" algn="ctr">
                <a:spcBef>
                  <a:spcPts val="0"/>
                </a:spcBef>
                <a:spcAft>
                  <a:spcPts val="0"/>
                </a:spcAft>
              </a:pPr>
              <a:endParaRPr lang="en-US" sz="400" dirty="0">
                <a:solidFill>
                  <a:srgbClr val="000000"/>
                </a:solidFill>
                <a:latin typeface="Calibri"/>
                <a:ea typeface="Times New Roman"/>
                <a:cs typeface="Times New Roman"/>
              </a:endParaRPr>
            </a:p>
            <a:p>
              <a:pPr marL="0" marR="0" algn="ctr">
                <a:spcBef>
                  <a:spcPts val="0"/>
                </a:spcBef>
                <a:spcAft>
                  <a:spcPts val="0"/>
                </a:spcAft>
              </a:pPr>
              <a:endParaRPr lang="en-US" sz="400" dirty="0">
                <a:solidFill>
                  <a:srgbClr val="000000"/>
                </a:solidFill>
                <a:effectLst/>
                <a:latin typeface="Calibri"/>
                <a:ea typeface="Times New Roman"/>
                <a:cs typeface="Times New Roman"/>
              </a:endParaRPr>
            </a:p>
            <a:p>
              <a:pPr marL="0" marR="0" algn="ctr">
                <a:spcBef>
                  <a:spcPts val="0"/>
                </a:spcBef>
                <a:spcAft>
                  <a:spcPts val="0"/>
                </a:spcAft>
              </a:pPr>
              <a:endParaRPr lang="en-US" sz="100" dirty="0">
                <a:effectLst/>
                <a:latin typeface="Times New Roman"/>
                <a:ea typeface="Times New Roman"/>
              </a:endParaRPr>
            </a:p>
          </p:txBody>
        </p:sp>
        <p:sp>
          <p:nvSpPr>
            <p:cNvPr id="19" name="TextBox 7"/>
            <p:cNvSpPr txBox="1"/>
            <p:nvPr/>
          </p:nvSpPr>
          <p:spPr>
            <a:xfrm>
              <a:off x="4524207" y="2170629"/>
              <a:ext cx="401071"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Motor</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Actuation </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System</a:t>
              </a:r>
              <a:endParaRPr lang="en-US" sz="100">
                <a:effectLst/>
                <a:latin typeface="Times New Roman"/>
                <a:ea typeface="Times New Roman"/>
              </a:endParaRPr>
            </a:p>
          </p:txBody>
        </p:sp>
        <p:sp>
          <p:nvSpPr>
            <p:cNvPr id="20" name="TextBox 8"/>
            <p:cNvSpPr txBox="1"/>
            <p:nvPr/>
          </p:nvSpPr>
          <p:spPr>
            <a:xfrm>
              <a:off x="3626266" y="2175156"/>
              <a:ext cx="344966" cy="276999"/>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dirty="0">
                  <a:solidFill>
                    <a:srgbClr val="000000"/>
                  </a:solidFill>
                  <a:effectLst/>
                  <a:latin typeface="Calibri"/>
                  <a:ea typeface="Times New Roman"/>
                  <a:cs typeface="Times New Roman"/>
                </a:rPr>
                <a:t>Energy </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Storage</a:t>
              </a:r>
              <a:endParaRPr lang="en-US" sz="100" dirty="0">
                <a:effectLst/>
                <a:latin typeface="Times New Roman"/>
                <a:ea typeface="Times New Roman"/>
              </a:endParaRPr>
            </a:p>
            <a:p>
              <a:pPr marL="0" marR="0" algn="ctr">
                <a:spcBef>
                  <a:spcPts val="0"/>
                </a:spcBef>
                <a:spcAft>
                  <a:spcPts val="0"/>
                </a:spcAft>
              </a:pPr>
              <a:r>
                <a:rPr lang="en-US" sz="400" kern="1200" dirty="0">
                  <a:solidFill>
                    <a:srgbClr val="000000"/>
                  </a:solidFill>
                  <a:effectLst/>
                  <a:latin typeface="Calibri"/>
                  <a:ea typeface="Times New Roman"/>
                  <a:cs typeface="Times New Roman"/>
                </a:rPr>
                <a:t>System</a:t>
              </a:r>
              <a:endParaRPr lang="en-US" sz="100" dirty="0">
                <a:effectLst/>
                <a:latin typeface="Times New Roman"/>
                <a:ea typeface="Times New Roman"/>
              </a:endParaRPr>
            </a:p>
          </p:txBody>
        </p:sp>
        <p:sp>
          <p:nvSpPr>
            <p:cNvPr id="21" name="TextBox 9"/>
            <p:cNvSpPr txBox="1"/>
            <p:nvPr/>
          </p:nvSpPr>
          <p:spPr>
            <a:xfrm>
              <a:off x="3465444" y="1702007"/>
              <a:ext cx="482824"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User Interface</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Device</a:t>
              </a:r>
              <a:endParaRPr lang="en-US" sz="100">
                <a:effectLst/>
                <a:latin typeface="Times New Roman"/>
                <a:ea typeface="Times New Roman"/>
              </a:endParaRPr>
            </a:p>
          </p:txBody>
        </p:sp>
        <p:sp>
          <p:nvSpPr>
            <p:cNvPr id="22" name="TextBox 10"/>
            <p:cNvSpPr txBox="1"/>
            <p:nvPr/>
          </p:nvSpPr>
          <p:spPr>
            <a:xfrm>
              <a:off x="2743200" y="1690526"/>
              <a:ext cx="373820" cy="215444"/>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400" kern="1200">
                  <a:solidFill>
                    <a:srgbClr val="000000"/>
                  </a:solidFill>
                  <a:effectLst/>
                  <a:latin typeface="Calibri"/>
                  <a:ea typeface="Times New Roman"/>
                  <a:cs typeface="Times New Roman"/>
                </a:rPr>
                <a:t>Standard</a:t>
              </a:r>
              <a:endParaRPr lang="en-US" sz="100">
                <a:effectLst/>
                <a:latin typeface="Times New Roman"/>
                <a:ea typeface="Times New Roman"/>
              </a:endParaRPr>
            </a:p>
            <a:p>
              <a:pPr marL="0" marR="0" algn="ctr">
                <a:spcBef>
                  <a:spcPts val="0"/>
                </a:spcBef>
                <a:spcAft>
                  <a:spcPts val="0"/>
                </a:spcAft>
              </a:pPr>
              <a:r>
                <a:rPr lang="en-US" sz="400" kern="1200">
                  <a:solidFill>
                    <a:srgbClr val="000000"/>
                  </a:solidFill>
                  <a:effectLst/>
                  <a:latin typeface="Calibri"/>
                  <a:ea typeface="Times New Roman"/>
                  <a:cs typeface="Times New Roman"/>
                </a:rPr>
                <a:t>Bicycle</a:t>
              </a:r>
              <a:endParaRPr lang="en-US" sz="100">
                <a:effectLst/>
                <a:latin typeface="Times New Roman"/>
                <a:ea typeface="Times New Roman"/>
              </a:endParaRPr>
            </a:p>
          </p:txBody>
        </p:sp>
        <p:sp>
          <p:nvSpPr>
            <p:cNvPr id="23" name="TextBox 11"/>
            <p:cNvSpPr txBox="1"/>
            <p:nvPr/>
          </p:nvSpPr>
          <p:spPr>
            <a:xfrm>
              <a:off x="3043882" y="1096281"/>
              <a:ext cx="502061"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Wheel Rotation</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Wheel Force</a:t>
              </a:r>
              <a:endParaRPr lang="en-US" sz="100">
                <a:effectLst/>
                <a:latin typeface="Times New Roman"/>
                <a:ea typeface="Times New Roman"/>
              </a:endParaRPr>
            </a:p>
          </p:txBody>
        </p:sp>
        <p:sp>
          <p:nvSpPr>
            <p:cNvPr id="24" name="TextBox 12"/>
            <p:cNvSpPr txBox="1"/>
            <p:nvPr/>
          </p:nvSpPr>
          <p:spPr>
            <a:xfrm>
              <a:off x="3807998" y="937438"/>
              <a:ext cx="502061"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Filtered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Rotation</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Wheel Force</a:t>
              </a:r>
              <a:endParaRPr lang="en-US" sz="100" dirty="0">
                <a:effectLst/>
                <a:latin typeface="Times New Roman"/>
                <a:ea typeface="Times New Roman"/>
              </a:endParaRPr>
            </a:p>
          </p:txBody>
        </p:sp>
        <p:sp>
          <p:nvSpPr>
            <p:cNvPr id="25" name="TextBox 13"/>
            <p:cNvSpPr txBox="1"/>
            <p:nvPr/>
          </p:nvSpPr>
          <p:spPr>
            <a:xfrm>
              <a:off x="3731275" y="1372378"/>
              <a:ext cx="630301"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Rider &amp; Cargo Weight</a:t>
              </a:r>
              <a:endParaRPr lang="en-US" sz="100" dirty="0">
                <a:effectLst/>
                <a:latin typeface="Times New Roman"/>
                <a:ea typeface="Times New Roman"/>
              </a:endParaRPr>
            </a:p>
          </p:txBody>
        </p:sp>
        <p:sp>
          <p:nvSpPr>
            <p:cNvPr id="26" name="TextBox 14"/>
            <p:cNvSpPr txBox="1"/>
            <p:nvPr/>
          </p:nvSpPr>
          <p:spPr>
            <a:xfrm>
              <a:off x="3886200" y="1979712"/>
              <a:ext cx="52450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Available Energy</a:t>
              </a:r>
              <a:endParaRPr lang="en-US" sz="100" dirty="0">
                <a:effectLst/>
                <a:latin typeface="Times New Roman"/>
                <a:ea typeface="Times New Roman"/>
              </a:endParaRPr>
            </a:p>
          </p:txBody>
        </p:sp>
        <p:sp>
          <p:nvSpPr>
            <p:cNvPr id="27" name="TextBox 15"/>
            <p:cNvSpPr txBox="1"/>
            <p:nvPr/>
          </p:nvSpPr>
          <p:spPr>
            <a:xfrm>
              <a:off x="3949493" y="1548826"/>
              <a:ext cx="585417" cy="276999"/>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Speed</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Est. Travel Distance</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User Input Need</a:t>
              </a:r>
              <a:endParaRPr lang="en-US" sz="100" dirty="0">
                <a:effectLst/>
                <a:latin typeface="Times New Roman"/>
                <a:ea typeface="Times New Roman"/>
              </a:endParaRPr>
            </a:p>
          </p:txBody>
        </p:sp>
        <p:sp>
          <p:nvSpPr>
            <p:cNvPr id="28" name="TextBox 17"/>
            <p:cNvSpPr txBox="1"/>
            <p:nvPr/>
          </p:nvSpPr>
          <p:spPr>
            <a:xfrm>
              <a:off x="3033440" y="2056267"/>
              <a:ext cx="444352"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rider)</a:t>
              </a:r>
              <a:endParaRPr lang="en-US" sz="100" dirty="0">
                <a:effectLst/>
                <a:latin typeface="Times New Roman"/>
                <a:ea typeface="Times New Roman"/>
              </a:endParaRPr>
            </a:p>
          </p:txBody>
        </p:sp>
        <p:sp>
          <p:nvSpPr>
            <p:cNvPr id="29" name="TextBox 18"/>
            <p:cNvSpPr txBox="1"/>
            <p:nvPr/>
          </p:nvSpPr>
          <p:spPr>
            <a:xfrm>
              <a:off x="4731194" y="1309672"/>
              <a:ext cx="357790" cy="215444"/>
            </a:xfrm>
            <a:prstGeom prst="rect">
              <a:avLst/>
            </a:prstGeom>
            <a:noFill/>
          </p:spPr>
          <p:txBody>
            <a:bodyPr wrap="none" rtlCol="0">
              <a:spAutoFit/>
            </a:bodyPr>
            <a:lstStyle/>
            <a:p>
              <a:pPr marL="0" marR="0">
                <a:spcBef>
                  <a:spcPts val="0"/>
                </a:spcBef>
                <a:spcAft>
                  <a:spcPts val="0"/>
                </a:spcAft>
              </a:pPr>
              <a:r>
                <a:rPr lang="en-US" sz="400" i="1" kern="1200">
                  <a:solidFill>
                    <a:srgbClr val="000000"/>
                  </a:solidFill>
                  <a:effectLst/>
                  <a:latin typeface="Calibri"/>
                  <a:ea typeface="Times New Roman"/>
                  <a:cs typeface="Times New Roman"/>
                </a:rPr>
                <a:t>Energy </a:t>
              </a:r>
              <a:endParaRPr lang="en-US" sz="100">
                <a:effectLst/>
                <a:latin typeface="Times New Roman"/>
                <a:ea typeface="Times New Roman"/>
              </a:endParaRPr>
            </a:p>
            <a:p>
              <a:pPr marL="0" marR="0">
                <a:spcBef>
                  <a:spcPts val="0"/>
                </a:spcBef>
                <a:spcAft>
                  <a:spcPts val="0"/>
                </a:spcAft>
              </a:pPr>
              <a:r>
                <a:rPr lang="en-US" sz="400" i="1" kern="1200">
                  <a:solidFill>
                    <a:srgbClr val="000000"/>
                  </a:solidFill>
                  <a:effectLst/>
                  <a:latin typeface="Calibri"/>
                  <a:ea typeface="Times New Roman"/>
                  <a:cs typeface="Times New Roman"/>
                </a:rPr>
                <a:t>Demand</a:t>
              </a:r>
              <a:endParaRPr lang="en-US" sz="100">
                <a:effectLst/>
                <a:latin typeface="Times New Roman"/>
                <a:ea typeface="Times New Roman"/>
              </a:endParaRPr>
            </a:p>
          </p:txBody>
        </p:sp>
        <p:sp>
          <p:nvSpPr>
            <p:cNvPr id="30" name="TextBox 19"/>
            <p:cNvSpPr txBox="1"/>
            <p:nvPr/>
          </p:nvSpPr>
          <p:spPr>
            <a:xfrm>
              <a:off x="4662489" y="809628"/>
              <a:ext cx="776175"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Preset Bicycle Characteristics</a:t>
              </a:r>
              <a:endParaRPr lang="en-US" sz="100" dirty="0">
                <a:effectLst/>
                <a:latin typeface="Times New Roman"/>
                <a:ea typeface="Times New Roman"/>
              </a:endParaRPr>
            </a:p>
          </p:txBody>
        </p:sp>
        <p:sp>
          <p:nvSpPr>
            <p:cNvPr id="31" name="TextBox 20"/>
            <p:cNvSpPr txBox="1"/>
            <p:nvPr/>
          </p:nvSpPr>
          <p:spPr>
            <a:xfrm>
              <a:off x="2877797" y="1372378"/>
              <a:ext cx="452368"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to)</a:t>
              </a:r>
              <a:endParaRPr lang="en-US" sz="100" dirty="0">
                <a:effectLst/>
                <a:latin typeface="Times New Roman"/>
                <a:ea typeface="Times New Roman"/>
              </a:endParaRPr>
            </a:p>
          </p:txBody>
        </p:sp>
        <p:sp>
          <p:nvSpPr>
            <p:cNvPr id="32" name="TextBox 21"/>
            <p:cNvSpPr txBox="1"/>
            <p:nvPr/>
          </p:nvSpPr>
          <p:spPr>
            <a:xfrm>
              <a:off x="4739230" y="1941102"/>
              <a:ext cx="490840"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Desired Motor </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Output</a:t>
              </a:r>
              <a:endParaRPr lang="en-US" sz="100" dirty="0">
                <a:effectLst/>
                <a:latin typeface="Times New Roman"/>
                <a:ea typeface="Times New Roman"/>
              </a:endParaRPr>
            </a:p>
          </p:txBody>
        </p:sp>
        <p:sp>
          <p:nvSpPr>
            <p:cNvPr id="33" name="TextBox 23"/>
            <p:cNvSpPr txBox="1"/>
            <p:nvPr/>
          </p:nvSpPr>
          <p:spPr>
            <a:xfrm>
              <a:off x="4662481" y="2489765"/>
              <a:ext cx="45717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Actual Motor</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 Output</a:t>
              </a:r>
              <a:endParaRPr lang="en-US" sz="100" dirty="0">
                <a:effectLst/>
                <a:latin typeface="Times New Roman"/>
                <a:ea typeface="Times New Roman"/>
              </a:endParaRPr>
            </a:p>
          </p:txBody>
        </p:sp>
        <p:sp>
          <p:nvSpPr>
            <p:cNvPr id="34" name="TextBox 24"/>
            <p:cNvSpPr txBox="1"/>
            <p:nvPr/>
          </p:nvSpPr>
          <p:spPr>
            <a:xfrm>
              <a:off x="3955084" y="2185677"/>
              <a:ext cx="508473" cy="153888"/>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Supplied Energy</a:t>
              </a:r>
              <a:endParaRPr lang="en-US" sz="100" dirty="0">
                <a:effectLst/>
                <a:latin typeface="Times New Roman"/>
                <a:ea typeface="Times New Roman"/>
              </a:endParaRPr>
            </a:p>
          </p:txBody>
        </p:sp>
        <p:sp>
          <p:nvSpPr>
            <p:cNvPr id="35" name="Rectangle 34"/>
            <p:cNvSpPr/>
            <p:nvPr/>
          </p:nvSpPr>
          <p:spPr>
            <a:xfrm>
              <a:off x="3470627" y="790578"/>
              <a:ext cx="575799" cy="153888"/>
            </a:xfrm>
            <a:prstGeom prst="rect">
              <a:avLst/>
            </a:prstGeom>
          </p:spPr>
          <p:txBody>
            <a:bodyPr wrap="none">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Breaking Detection</a:t>
              </a:r>
              <a:endParaRPr lang="en-US" sz="100" dirty="0">
                <a:effectLst/>
                <a:latin typeface="Times New Roman"/>
                <a:ea typeface="Times New Roman"/>
              </a:endParaRPr>
            </a:p>
          </p:txBody>
        </p:sp>
        <p:sp>
          <p:nvSpPr>
            <p:cNvPr id="36" name="TextBox 28"/>
            <p:cNvSpPr txBox="1"/>
            <p:nvPr/>
          </p:nvSpPr>
          <p:spPr>
            <a:xfrm>
              <a:off x="3158291" y="1613356"/>
              <a:ext cx="393056"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400" i="1" kern="1200" dirty="0">
                  <a:solidFill>
                    <a:srgbClr val="000000"/>
                  </a:solidFill>
                  <a:effectLst/>
                  <a:latin typeface="Calibri"/>
                  <a:ea typeface="Times New Roman"/>
                  <a:cs typeface="Times New Roman"/>
                </a:rPr>
                <a:t>to)</a:t>
              </a:r>
              <a:endParaRPr lang="en-US" sz="100" dirty="0">
                <a:effectLst/>
                <a:latin typeface="Times New Roman"/>
                <a:ea typeface="Times New Roman"/>
              </a:endParaRPr>
            </a:p>
          </p:txBody>
        </p:sp>
        <p:cxnSp>
          <p:nvCxnSpPr>
            <p:cNvPr id="37" name="Elbow Connector 36"/>
            <p:cNvCxnSpPr>
              <a:stCxn id="15" idx="3"/>
              <a:endCxn id="16" idx="1"/>
            </p:cNvCxnSpPr>
            <p:nvPr/>
          </p:nvCxnSpPr>
          <p:spPr>
            <a:xfrm>
              <a:off x="3117039" y="1203982"/>
              <a:ext cx="433878" cy="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p:cNvCxnSpPr>
            <p:nvPr/>
          </p:nvCxnSpPr>
          <p:spPr>
            <a:xfrm flipV="1">
              <a:off x="3878251" y="1112519"/>
              <a:ext cx="618154" cy="914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800152" y="923330"/>
              <a:ext cx="448" cy="147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19" idx="1"/>
            </p:cNvCxnSpPr>
            <p:nvPr/>
          </p:nvCxnSpPr>
          <p:spPr>
            <a:xfrm flipV="1">
              <a:off x="3971232" y="2309129"/>
              <a:ext cx="552975" cy="45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0"/>
              <a:endCxn id="21" idx="2"/>
            </p:cNvCxnSpPr>
            <p:nvPr/>
          </p:nvCxnSpPr>
          <p:spPr>
            <a:xfrm rot="16200000" flipV="1">
              <a:off x="3623951" y="2000357"/>
              <a:ext cx="257705" cy="91893"/>
            </a:xfrm>
            <a:prstGeom prst="bentConnector3">
              <a:avLst>
                <a:gd name="adj1" fmla="val 2967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3"/>
            <p:cNvCxnSpPr/>
            <p:nvPr/>
          </p:nvCxnSpPr>
          <p:spPr>
            <a:xfrm flipV="1">
              <a:off x="3805238" y="1867975"/>
              <a:ext cx="775361" cy="232288"/>
            </a:xfrm>
            <a:prstGeom prst="bentConnector3">
              <a:avLst>
                <a:gd name="adj1" fmla="val 72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22282" y="1726483"/>
              <a:ext cx="645198"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4137737" y="1263961"/>
              <a:ext cx="389550" cy="123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085090" y="1387110"/>
              <a:ext cx="488446" cy="219899"/>
            </a:xfrm>
            <a:prstGeom prst="bentConnector3">
              <a:avLst>
                <a:gd name="adj1" fmla="val 518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20528" y="1387110"/>
              <a:ext cx="6268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hape 81"/>
            <p:cNvCxnSpPr>
              <a:endCxn id="21" idx="0"/>
            </p:cNvCxnSpPr>
            <p:nvPr/>
          </p:nvCxnSpPr>
          <p:spPr>
            <a:xfrm rot="5400000">
              <a:off x="3542043" y="1537192"/>
              <a:ext cx="329629"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590731" y="1419916"/>
              <a:ext cx="296706" cy="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6675" y="1902943"/>
              <a:ext cx="2634" cy="2800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92"/>
            <p:cNvCxnSpPr>
              <a:stCxn id="19" idx="2"/>
              <a:endCxn id="19" idx="3"/>
            </p:cNvCxnSpPr>
            <p:nvPr/>
          </p:nvCxnSpPr>
          <p:spPr>
            <a:xfrm rot="5400000" flipH="1" flipV="1">
              <a:off x="4755760" y="2278111"/>
              <a:ext cx="138499" cy="200535"/>
            </a:xfrm>
            <a:prstGeom prst="bentConnector4">
              <a:avLst>
                <a:gd name="adj1" fmla="val -165055"/>
                <a:gd name="adj2" fmla="val 21399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9" idx="2"/>
              <a:endCxn id="22" idx="2"/>
            </p:cNvCxnSpPr>
            <p:nvPr/>
          </p:nvCxnSpPr>
          <p:spPr>
            <a:xfrm rot="5400000" flipH="1">
              <a:off x="3556598" y="1279483"/>
              <a:ext cx="541658" cy="1794633"/>
            </a:xfrm>
            <a:prstGeom prst="bentConnector3">
              <a:avLst>
                <a:gd name="adj1" fmla="val -4220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32754" y="1287110"/>
              <a:ext cx="0" cy="396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1"/>
              <a:endCxn id="22" idx="3"/>
            </p:cNvCxnSpPr>
            <p:nvPr/>
          </p:nvCxnSpPr>
          <p:spPr>
            <a:xfrm flipH="1" flipV="1">
              <a:off x="3117020" y="1798248"/>
              <a:ext cx="348424" cy="11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a:off x="3212566" y="2091642"/>
              <a:ext cx="413700" cy="222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3738483" y="202766"/>
              <a:ext cx="21507" cy="1765525"/>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hape 125"/>
            <p:cNvCxnSpPr/>
            <p:nvPr/>
          </p:nvCxnSpPr>
          <p:spPr>
            <a:xfrm rot="16200000" flipH="1">
              <a:off x="3127634" y="1789847"/>
              <a:ext cx="185680" cy="416928"/>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8" idx="3"/>
            </p:cNvCxnSpPr>
            <p:nvPr/>
          </p:nvCxnSpPr>
          <p:spPr>
            <a:xfrm rot="5400000">
              <a:off x="4585631" y="1223801"/>
              <a:ext cx="806938" cy="20736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35178" y="2433873"/>
              <a:ext cx="59174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17"/>
            <p:cNvSpPr txBox="1"/>
            <p:nvPr/>
          </p:nvSpPr>
          <p:spPr>
            <a:xfrm>
              <a:off x="2957503" y="2394408"/>
              <a:ext cx="505267" cy="215444"/>
            </a:xfrm>
            <a:prstGeom prst="rect">
              <a:avLst/>
            </a:prstGeom>
            <a:noFill/>
          </p:spPr>
          <p:txBody>
            <a:bodyPr wrap="none" rtlCol="0">
              <a:spAutoFit/>
            </a:bodyPr>
            <a:lstStyle/>
            <a:p>
              <a:pPr marL="0" marR="0">
                <a:spcBef>
                  <a:spcPts val="0"/>
                </a:spcBef>
                <a:spcAft>
                  <a:spcPts val="0"/>
                </a:spcAft>
              </a:pPr>
              <a:r>
                <a:rPr lang="en-US" sz="400" i="1" kern="1200" dirty="0">
                  <a:solidFill>
                    <a:srgbClr val="000000"/>
                  </a:solidFill>
                  <a:effectLst/>
                  <a:latin typeface="Calibri"/>
                  <a:ea typeface="Times New Roman"/>
                  <a:cs typeface="Times New Roman"/>
                </a:rPr>
                <a:t>Energy Input</a:t>
              </a:r>
              <a:endParaRPr lang="en-US" sz="100" dirty="0">
                <a:effectLst/>
                <a:latin typeface="Times New Roman"/>
                <a:ea typeface="Times New Roman"/>
              </a:endParaRPr>
            </a:p>
            <a:p>
              <a:pPr marL="0" marR="0">
                <a:spcBef>
                  <a:spcPts val="0"/>
                </a:spcBef>
                <a:spcAft>
                  <a:spcPts val="0"/>
                </a:spcAft>
              </a:pPr>
              <a:r>
                <a:rPr lang="en-US" sz="400" i="1" kern="1200" dirty="0">
                  <a:solidFill>
                    <a:srgbClr val="000000"/>
                  </a:solidFill>
                  <a:effectLst/>
                  <a:latin typeface="Calibri"/>
                  <a:ea typeface="Times New Roman"/>
                  <a:cs typeface="Times New Roman"/>
                </a:rPr>
                <a:t>(via wall outlet)</a:t>
              </a:r>
              <a:endParaRPr lang="en-US" sz="100" dirty="0">
                <a:effectLst/>
                <a:latin typeface="Times New Roman"/>
                <a:ea typeface="Times New Roman"/>
              </a:endParaRPr>
            </a:p>
          </p:txBody>
        </p:sp>
      </p:grpSp>
      <p:sp>
        <p:nvSpPr>
          <p:cNvPr id="97" name="Rectangle 96"/>
          <p:cNvSpPr/>
          <p:nvPr/>
        </p:nvSpPr>
        <p:spPr>
          <a:xfrm>
            <a:off x="76200" y="3352800"/>
            <a:ext cx="5413470" cy="2246769"/>
          </a:xfrm>
          <a:prstGeom prst="rect">
            <a:avLst/>
          </a:prstGeom>
        </p:spPr>
        <p:txBody>
          <a:bodyPr wrap="square">
            <a:spAutoFit/>
          </a:bodyPr>
          <a:lstStyle/>
          <a:p>
            <a:pPr marL="342900" indent="-342900">
              <a:buFont typeface="Arial" panose="020B0604020202020204" pitchFamily="34" charset="0"/>
              <a:buChar char="•"/>
            </a:pPr>
            <a:r>
              <a:rPr lang="en-US" sz="2800" b="1" dirty="0"/>
              <a:t>5% Environmental Impact</a:t>
            </a:r>
          </a:p>
          <a:p>
            <a:pPr marL="342900" indent="-342900">
              <a:buFont typeface="Arial" panose="020B0604020202020204" pitchFamily="34" charset="0"/>
              <a:buChar char="•"/>
            </a:pPr>
            <a:r>
              <a:rPr lang="en-US" sz="2800" b="1" dirty="0"/>
              <a:t>5% Reliability / Maintenance </a:t>
            </a:r>
            <a:r>
              <a:rPr lang="en-US" sz="2400" b="1" dirty="0"/>
              <a:t>(time, freq., cost)</a:t>
            </a:r>
          </a:p>
          <a:p>
            <a:pPr marL="342900" indent="-342900">
              <a:buFont typeface="Arial" panose="020B0604020202020204" pitchFamily="34" charset="0"/>
              <a:buChar char="•"/>
            </a:pPr>
            <a:r>
              <a:rPr lang="en-US" sz="2800" b="1" dirty="0"/>
              <a:t>30% Cost</a:t>
            </a:r>
          </a:p>
          <a:p>
            <a:pPr marL="342900" indent="-342900">
              <a:buFont typeface="Arial" panose="020B0604020202020204" pitchFamily="34" charset="0"/>
              <a:buChar char="•"/>
            </a:pPr>
            <a:r>
              <a:rPr lang="en-US" sz="2800" b="1" strike="sngStrike" dirty="0"/>
              <a:t>Safety</a:t>
            </a:r>
          </a:p>
        </p:txBody>
      </p:sp>
      <p:pic>
        <p:nvPicPr>
          <p:cNvPr id="60" name="Picture 27" descr="C:\Users\drs44\AppData\Local\Microsoft\Windows\Temporary Internet Files\Content.IE5\DDRY2A8B\MP900425518[1].jpg"/>
          <p:cNvPicPr>
            <a:picLocks noChangeAspect="1" noChangeArrowheads="1"/>
          </p:cNvPicPr>
          <p:nvPr/>
        </p:nvPicPr>
        <p:blipFill rotWithShape="1">
          <a:blip r:embed="rId4">
            <a:extLst>
              <a:ext uri="{28A0092B-C50C-407E-A947-70E740481C1C}">
                <a14:useLocalDpi xmlns:a14="http://schemas.microsoft.com/office/drawing/2010/main" val="0"/>
              </a:ext>
            </a:extLst>
          </a:blip>
          <a:srcRect t="13889" r="66721" b="34444"/>
          <a:stretch/>
        </p:blipFill>
        <p:spPr bwMode="auto">
          <a:xfrm flipH="1">
            <a:off x="6629400" y="2392327"/>
            <a:ext cx="1522237" cy="35433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drs44\AppData\Local\Microsoft\Windows\Temporary Internet Files\Content.IE5\V945IJTE\MC90043980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5791200" y="4638818"/>
            <a:ext cx="2178782" cy="16857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59487" y="-6906"/>
            <a:ext cx="2590800" cy="7017306"/>
          </a:xfrm>
          <a:prstGeom prst="rect">
            <a:avLst/>
          </a:prstGeom>
          <a:noFill/>
        </p:spPr>
        <p:txBody>
          <a:bodyPr wrap="square" rtlCol="0">
            <a:spAutoFit/>
          </a:bodyPr>
          <a:lstStyle/>
          <a:p>
            <a:pPr algn="r"/>
            <a:r>
              <a:rPr lang="en-US" dirty="0"/>
              <a:t>Discussing the performance measures, establishes the ground rules for your audience for how they will be able to tell a good solution from a bad one and most importantly be able to appreciate the value of your project. </a:t>
            </a:r>
          </a:p>
          <a:p>
            <a:pPr algn="r"/>
            <a:endParaRPr lang="en-US" dirty="0"/>
          </a:p>
          <a:p>
            <a:pPr algn="r"/>
            <a:r>
              <a:rPr lang="en-US" dirty="0"/>
              <a:t>These performance measures should be identical to the ones you used throughout your design process to help you make your design decisions. It is a common mistake to try to “dumb-down” the performance measures in a presentation but inevitably that makes it harder for you to justify your decisions later on</a:t>
            </a:r>
          </a:p>
        </p:txBody>
      </p:sp>
    </p:spTree>
    <p:extLst>
      <p:ext uri="{BB962C8B-B14F-4D97-AF65-F5344CB8AC3E}">
        <p14:creationId xmlns:p14="http://schemas.microsoft.com/office/powerpoint/2010/main" val="14538375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60382"/>
            <a:ext cx="8077200" cy="769441"/>
          </a:xfrm>
          <a:prstGeom prst="rect">
            <a:avLst/>
          </a:prstGeom>
          <a:noFill/>
        </p:spPr>
        <p:txBody>
          <a:bodyPr wrap="square" rtlCol="0">
            <a:spAutoFit/>
          </a:bodyPr>
          <a:lstStyle/>
          <a:p>
            <a:r>
              <a:rPr lang="en-US" sz="4400" dirty="0">
                <a:latin typeface="Harlow Solid Italic" panose="04030604020F02020D02" pitchFamily="82" charset="0"/>
              </a:rPr>
              <a:t>Technical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76200" y="1981200"/>
            <a:ext cx="4479946" cy="3551271"/>
            <a:chOff x="76200" y="2193913"/>
            <a:chExt cx="4148634" cy="3288635"/>
          </a:xfrm>
        </p:grpSpPr>
        <p:sp>
          <p:nvSpPr>
            <p:cNvPr id="9" name="TextBox 3"/>
            <p:cNvSpPr txBox="1"/>
            <p:nvPr/>
          </p:nvSpPr>
          <p:spPr>
            <a:xfrm>
              <a:off x="148081" y="2783730"/>
              <a:ext cx="524505"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Sensor</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System</a:t>
              </a:r>
              <a:endParaRPr lang="en-US" sz="600">
                <a:effectLst/>
                <a:latin typeface="Times New Roman"/>
                <a:ea typeface="Times New Roman"/>
              </a:endParaRPr>
            </a:p>
          </p:txBody>
        </p:sp>
        <p:sp>
          <p:nvSpPr>
            <p:cNvPr id="12" name="TextBox 4"/>
            <p:cNvSpPr txBox="1"/>
            <p:nvPr/>
          </p:nvSpPr>
          <p:spPr>
            <a:xfrm>
              <a:off x="1413107" y="2783764"/>
              <a:ext cx="502061"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Sensor</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Filters</a:t>
              </a:r>
              <a:endParaRPr lang="en-US" sz="600">
                <a:effectLst/>
                <a:latin typeface="Times New Roman"/>
                <a:ea typeface="Times New Roman"/>
              </a:endParaRPr>
            </a:p>
          </p:txBody>
        </p:sp>
        <p:sp>
          <p:nvSpPr>
            <p:cNvPr id="13" name="TextBox 5"/>
            <p:cNvSpPr txBox="1"/>
            <p:nvPr/>
          </p:nvSpPr>
          <p:spPr>
            <a:xfrm>
              <a:off x="2972330" y="2748564"/>
              <a:ext cx="654345"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dirty="0">
                  <a:solidFill>
                    <a:srgbClr val="000000"/>
                  </a:solidFill>
                  <a:effectLst/>
                  <a:latin typeface="Calibri"/>
                  <a:ea typeface="Times New Roman"/>
                  <a:cs typeface="Times New Roman"/>
                </a:rPr>
                <a:t>Demand</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Algorithm</a:t>
              </a:r>
              <a:endParaRPr lang="en-US" sz="600" dirty="0">
                <a:effectLst/>
                <a:latin typeface="Times New Roman"/>
                <a:ea typeface="Times New Roman"/>
              </a:endParaRPr>
            </a:p>
          </p:txBody>
        </p:sp>
        <p:sp>
          <p:nvSpPr>
            <p:cNvPr id="14" name="TextBox 6"/>
            <p:cNvSpPr txBox="1"/>
            <p:nvPr/>
          </p:nvSpPr>
          <p:spPr>
            <a:xfrm>
              <a:off x="3060140" y="3532917"/>
              <a:ext cx="520396" cy="600165"/>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900" dirty="0">
                <a:solidFill>
                  <a:srgbClr val="000000"/>
                </a:solidFill>
                <a:latin typeface="Calibri"/>
                <a:ea typeface="Times New Roman"/>
                <a:cs typeface="Times New Roman"/>
              </a:endParaRPr>
            </a:p>
            <a:p>
              <a:pPr marL="0" marR="0" algn="ctr">
                <a:spcBef>
                  <a:spcPts val="0"/>
                </a:spcBef>
                <a:spcAft>
                  <a:spcPts val="0"/>
                </a:spcAft>
              </a:pPr>
              <a:r>
                <a:rPr lang="en-US" sz="900" dirty="0">
                  <a:solidFill>
                    <a:srgbClr val="000000"/>
                  </a:solidFill>
                  <a:latin typeface="Calibri"/>
                  <a:ea typeface="Times New Roman"/>
                  <a:cs typeface="Times New Roman"/>
                </a:rPr>
                <a:t>PMC</a:t>
              </a:r>
            </a:p>
            <a:p>
              <a:pPr marL="0" marR="0" algn="ctr">
                <a:spcBef>
                  <a:spcPts val="0"/>
                </a:spcBef>
                <a:spcAft>
                  <a:spcPts val="0"/>
                </a:spcAft>
              </a:pPr>
              <a:endParaRPr lang="en-US" sz="900" dirty="0">
                <a:solidFill>
                  <a:srgbClr val="000000"/>
                </a:solidFill>
                <a:effectLst/>
                <a:latin typeface="Calibri"/>
                <a:ea typeface="Times New Roman"/>
                <a:cs typeface="Times New Roman"/>
              </a:endParaRPr>
            </a:p>
            <a:p>
              <a:pPr marL="0" marR="0" algn="ctr">
                <a:spcBef>
                  <a:spcPts val="0"/>
                </a:spcBef>
                <a:spcAft>
                  <a:spcPts val="0"/>
                </a:spcAft>
              </a:pPr>
              <a:endParaRPr lang="en-US" sz="600" dirty="0">
                <a:effectLst/>
                <a:latin typeface="Times New Roman"/>
                <a:ea typeface="Times New Roman"/>
              </a:endParaRPr>
            </a:p>
          </p:txBody>
        </p:sp>
        <p:sp>
          <p:nvSpPr>
            <p:cNvPr id="15" name="TextBox 7"/>
            <p:cNvSpPr txBox="1"/>
            <p:nvPr/>
          </p:nvSpPr>
          <p:spPr>
            <a:xfrm>
              <a:off x="2983961" y="4542236"/>
              <a:ext cx="667170" cy="5078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dirty="0">
                  <a:solidFill>
                    <a:srgbClr val="000000"/>
                  </a:solidFill>
                  <a:effectLst/>
                  <a:latin typeface="Calibri"/>
                  <a:ea typeface="Times New Roman"/>
                  <a:cs typeface="Times New Roman"/>
                </a:rPr>
                <a:t>Motor</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Actuation </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System</a:t>
              </a:r>
              <a:endParaRPr lang="en-US" sz="600" dirty="0">
                <a:effectLst/>
                <a:latin typeface="Times New Roman"/>
                <a:ea typeface="Times New Roman"/>
              </a:endParaRPr>
            </a:p>
          </p:txBody>
        </p:sp>
        <p:sp>
          <p:nvSpPr>
            <p:cNvPr id="16" name="TextBox 8"/>
            <p:cNvSpPr txBox="1"/>
            <p:nvPr/>
          </p:nvSpPr>
          <p:spPr>
            <a:xfrm>
              <a:off x="1530027" y="4549645"/>
              <a:ext cx="543738" cy="5078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dirty="0">
                  <a:solidFill>
                    <a:srgbClr val="000000"/>
                  </a:solidFill>
                  <a:effectLst/>
                  <a:latin typeface="Calibri"/>
                  <a:ea typeface="Times New Roman"/>
                  <a:cs typeface="Times New Roman"/>
                </a:rPr>
                <a:t>Energy </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Storage</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System</a:t>
              </a:r>
              <a:endParaRPr lang="en-US" sz="600" dirty="0">
                <a:effectLst/>
                <a:latin typeface="Times New Roman"/>
                <a:ea typeface="Times New Roman"/>
              </a:endParaRPr>
            </a:p>
          </p:txBody>
        </p:sp>
        <p:sp>
          <p:nvSpPr>
            <p:cNvPr id="17" name="TextBox 9"/>
            <p:cNvSpPr txBox="1"/>
            <p:nvPr/>
          </p:nvSpPr>
          <p:spPr>
            <a:xfrm>
              <a:off x="1227334" y="3775205"/>
              <a:ext cx="848309"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User Interface</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Device</a:t>
              </a:r>
              <a:endParaRPr lang="en-US" sz="600">
                <a:effectLst/>
                <a:latin typeface="Times New Roman"/>
                <a:ea typeface="Times New Roman"/>
              </a:endParaRPr>
            </a:p>
          </p:txBody>
        </p:sp>
        <p:sp>
          <p:nvSpPr>
            <p:cNvPr id="18" name="TextBox 10"/>
            <p:cNvSpPr txBox="1"/>
            <p:nvPr/>
          </p:nvSpPr>
          <p:spPr>
            <a:xfrm>
              <a:off x="76200" y="3756413"/>
              <a:ext cx="607859"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Standard</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Bicycle</a:t>
              </a:r>
              <a:endParaRPr lang="en-US" sz="600">
                <a:effectLst/>
                <a:latin typeface="Times New Roman"/>
                <a:ea typeface="Times New Roman"/>
              </a:endParaRPr>
            </a:p>
          </p:txBody>
        </p:sp>
        <p:sp>
          <p:nvSpPr>
            <p:cNvPr id="19" name="TextBox 11"/>
            <p:cNvSpPr txBox="1"/>
            <p:nvPr/>
          </p:nvSpPr>
          <p:spPr>
            <a:xfrm>
              <a:off x="595887" y="2773918"/>
              <a:ext cx="912430"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Wheel Rotation</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Wheel Force</a:t>
              </a:r>
              <a:endParaRPr lang="en-US" sz="600" dirty="0">
                <a:effectLst/>
                <a:latin typeface="Times New Roman"/>
                <a:ea typeface="Times New Roman"/>
              </a:endParaRPr>
            </a:p>
          </p:txBody>
        </p:sp>
        <p:sp>
          <p:nvSpPr>
            <p:cNvPr id="20" name="TextBox 12"/>
            <p:cNvSpPr txBox="1"/>
            <p:nvPr/>
          </p:nvSpPr>
          <p:spPr>
            <a:xfrm>
              <a:off x="1871628" y="2506640"/>
              <a:ext cx="912430" cy="5078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Filtered</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Wheel Rotation</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Wheel Force</a:t>
              </a:r>
              <a:endParaRPr lang="en-US" sz="600" dirty="0">
                <a:effectLst/>
                <a:latin typeface="Times New Roman"/>
                <a:ea typeface="Times New Roman"/>
              </a:endParaRPr>
            </a:p>
          </p:txBody>
        </p:sp>
        <p:sp>
          <p:nvSpPr>
            <p:cNvPr id="21" name="TextBox 13"/>
            <p:cNvSpPr txBox="1"/>
            <p:nvPr/>
          </p:nvSpPr>
          <p:spPr>
            <a:xfrm>
              <a:off x="1600200" y="3200400"/>
              <a:ext cx="1152880" cy="3693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Desired Speed</a:t>
              </a:r>
              <a:endParaRPr lang="en-US" sz="600" dirty="0">
                <a:effectLst/>
                <a:latin typeface="Times New Roman"/>
                <a:ea typeface="Times New Roman"/>
              </a:endParaRPr>
            </a:p>
            <a:p>
              <a:pPr marL="0" marR="0">
                <a:spcBef>
                  <a:spcPts val="0"/>
                </a:spcBef>
                <a:spcAft>
                  <a:spcPts val="0"/>
                </a:spcAft>
              </a:pPr>
              <a:r>
                <a:rPr lang="en-US" sz="900" i="1" kern="1200" dirty="0" err="1">
                  <a:solidFill>
                    <a:srgbClr val="000000"/>
                  </a:solidFill>
                  <a:effectLst/>
                  <a:latin typeface="Calibri"/>
                  <a:ea typeface="Times New Roman"/>
                  <a:cs typeface="Times New Roman"/>
                </a:rPr>
                <a:t>Rider&amp;Cargo</a:t>
              </a:r>
              <a:r>
                <a:rPr lang="en-US" sz="900" i="1" kern="1200" dirty="0">
                  <a:solidFill>
                    <a:srgbClr val="000000"/>
                  </a:solidFill>
                  <a:effectLst/>
                  <a:latin typeface="Calibri"/>
                  <a:ea typeface="Times New Roman"/>
                  <a:cs typeface="Times New Roman"/>
                </a:rPr>
                <a:t> Weight</a:t>
              </a:r>
              <a:endParaRPr lang="en-US" sz="600" dirty="0">
                <a:effectLst/>
                <a:latin typeface="Times New Roman"/>
                <a:ea typeface="Times New Roman"/>
              </a:endParaRPr>
            </a:p>
          </p:txBody>
        </p:sp>
        <p:sp>
          <p:nvSpPr>
            <p:cNvPr id="22" name="TextBox 14"/>
            <p:cNvSpPr txBox="1"/>
            <p:nvPr/>
          </p:nvSpPr>
          <p:spPr>
            <a:xfrm>
              <a:off x="1931875" y="4188768"/>
              <a:ext cx="963725" cy="2308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Available Energy</a:t>
              </a:r>
              <a:endParaRPr lang="en-US" sz="600" dirty="0">
                <a:effectLst/>
                <a:latin typeface="Times New Roman"/>
                <a:ea typeface="Times New Roman"/>
              </a:endParaRPr>
            </a:p>
          </p:txBody>
        </p:sp>
        <p:sp>
          <p:nvSpPr>
            <p:cNvPr id="23" name="TextBox 15"/>
            <p:cNvSpPr txBox="1"/>
            <p:nvPr/>
          </p:nvSpPr>
          <p:spPr>
            <a:xfrm>
              <a:off x="2084499" y="3542093"/>
              <a:ext cx="1095171" cy="5078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Actual Speed</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Est. Travel Distance</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User Input Need</a:t>
              </a:r>
              <a:endParaRPr lang="en-US" sz="600" dirty="0">
                <a:effectLst/>
                <a:latin typeface="Times New Roman"/>
                <a:ea typeface="Times New Roman"/>
              </a:endParaRPr>
            </a:p>
          </p:txBody>
        </p:sp>
        <p:sp>
          <p:nvSpPr>
            <p:cNvPr id="24" name="TextBox 17"/>
            <p:cNvSpPr txBox="1"/>
            <p:nvPr/>
          </p:nvSpPr>
          <p:spPr>
            <a:xfrm>
              <a:off x="457200" y="4363676"/>
              <a:ext cx="776174"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Energy Input</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(via rider)</a:t>
              </a:r>
              <a:endParaRPr lang="en-US" sz="600" dirty="0">
                <a:effectLst/>
                <a:latin typeface="Times New Roman"/>
                <a:ea typeface="Times New Roman"/>
              </a:endParaRPr>
            </a:p>
          </p:txBody>
        </p:sp>
        <p:sp>
          <p:nvSpPr>
            <p:cNvPr id="25" name="TextBox 18"/>
            <p:cNvSpPr txBox="1"/>
            <p:nvPr/>
          </p:nvSpPr>
          <p:spPr>
            <a:xfrm>
              <a:off x="3328106" y="3133039"/>
              <a:ext cx="579004" cy="369331"/>
            </a:xfrm>
            <a:prstGeom prst="rect">
              <a:avLst/>
            </a:prstGeom>
            <a:noFill/>
          </p:spPr>
          <p:txBody>
            <a:bodyPr wrap="none" rtlCol="0">
              <a:spAutoFit/>
            </a:bodyPr>
            <a:lstStyle/>
            <a:p>
              <a:pPr marL="0" marR="0">
                <a:spcBef>
                  <a:spcPts val="0"/>
                </a:spcBef>
                <a:spcAft>
                  <a:spcPts val="0"/>
                </a:spcAft>
              </a:pPr>
              <a:r>
                <a:rPr lang="en-US" sz="900" i="1" kern="1200">
                  <a:solidFill>
                    <a:srgbClr val="000000"/>
                  </a:solidFill>
                  <a:effectLst/>
                  <a:latin typeface="Calibri"/>
                  <a:ea typeface="Times New Roman"/>
                  <a:cs typeface="Times New Roman"/>
                </a:rPr>
                <a:t>Energy </a:t>
              </a:r>
              <a:endParaRPr lang="en-US" sz="600">
                <a:effectLst/>
                <a:latin typeface="Times New Roman"/>
                <a:ea typeface="Times New Roman"/>
              </a:endParaRPr>
            </a:p>
            <a:p>
              <a:pPr marL="0" marR="0">
                <a:spcBef>
                  <a:spcPts val="0"/>
                </a:spcBef>
                <a:spcAft>
                  <a:spcPts val="0"/>
                </a:spcAft>
              </a:pPr>
              <a:r>
                <a:rPr lang="en-US" sz="900" i="1" kern="1200">
                  <a:solidFill>
                    <a:srgbClr val="000000"/>
                  </a:solidFill>
                  <a:effectLst/>
                  <a:latin typeface="Calibri"/>
                  <a:ea typeface="Times New Roman"/>
                  <a:cs typeface="Times New Roman"/>
                </a:rPr>
                <a:t>Demand</a:t>
              </a:r>
              <a:endParaRPr lang="en-US" sz="600">
                <a:effectLst/>
                <a:latin typeface="Times New Roman"/>
                <a:ea typeface="Times New Roman"/>
              </a:endParaRPr>
            </a:p>
          </p:txBody>
        </p:sp>
        <p:sp>
          <p:nvSpPr>
            <p:cNvPr id="26" name="TextBox 19"/>
            <p:cNvSpPr txBox="1"/>
            <p:nvPr/>
          </p:nvSpPr>
          <p:spPr>
            <a:xfrm>
              <a:off x="3287577" y="2193913"/>
              <a:ext cx="810809" cy="342018"/>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Preset Bicycle </a:t>
              </a:r>
            </a:p>
            <a:p>
              <a:pPr marL="0" marR="0">
                <a:spcBef>
                  <a:spcPts val="0"/>
                </a:spcBef>
                <a:spcAft>
                  <a:spcPts val="0"/>
                </a:spcAft>
              </a:pPr>
              <a:r>
                <a:rPr lang="en-US" sz="900" i="1" kern="1200" dirty="0">
                  <a:solidFill>
                    <a:srgbClr val="000000"/>
                  </a:solidFill>
                  <a:effectLst/>
                  <a:latin typeface="Calibri"/>
                  <a:ea typeface="Times New Roman"/>
                  <a:cs typeface="Times New Roman"/>
                </a:rPr>
                <a:t>Characteristics</a:t>
              </a:r>
              <a:endParaRPr lang="en-US" sz="600" dirty="0">
                <a:effectLst/>
                <a:latin typeface="Times New Roman"/>
                <a:ea typeface="Times New Roman"/>
              </a:endParaRPr>
            </a:p>
          </p:txBody>
        </p:sp>
        <p:sp>
          <p:nvSpPr>
            <p:cNvPr id="27" name="TextBox 20"/>
            <p:cNvSpPr txBox="1"/>
            <p:nvPr/>
          </p:nvSpPr>
          <p:spPr>
            <a:xfrm>
              <a:off x="335445" y="3274368"/>
              <a:ext cx="788998" cy="2308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(Attaches to)</a:t>
              </a:r>
              <a:endParaRPr lang="en-US" sz="600" dirty="0">
                <a:effectLst/>
                <a:latin typeface="Times New Roman"/>
                <a:ea typeface="Times New Roman"/>
              </a:endParaRPr>
            </a:p>
          </p:txBody>
        </p:sp>
        <p:sp>
          <p:nvSpPr>
            <p:cNvPr id="28" name="TextBox 21"/>
            <p:cNvSpPr txBox="1"/>
            <p:nvPr/>
          </p:nvSpPr>
          <p:spPr>
            <a:xfrm>
              <a:off x="3341259" y="4166550"/>
              <a:ext cx="883575"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Desired Motor </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Output</a:t>
              </a:r>
              <a:endParaRPr lang="en-US" sz="600" dirty="0">
                <a:effectLst/>
                <a:latin typeface="Times New Roman"/>
                <a:ea typeface="Times New Roman"/>
              </a:endParaRPr>
            </a:p>
          </p:txBody>
        </p:sp>
        <p:sp>
          <p:nvSpPr>
            <p:cNvPr id="29" name="TextBox 23"/>
            <p:cNvSpPr txBox="1"/>
            <p:nvPr/>
          </p:nvSpPr>
          <p:spPr>
            <a:xfrm>
              <a:off x="2922898" y="5113217"/>
              <a:ext cx="806631"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Actual Motor</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 Output</a:t>
              </a:r>
              <a:endParaRPr lang="en-US" sz="600" dirty="0">
                <a:effectLst/>
                <a:latin typeface="Times New Roman"/>
                <a:ea typeface="Times New Roman"/>
              </a:endParaRPr>
            </a:p>
          </p:txBody>
        </p:sp>
        <p:sp>
          <p:nvSpPr>
            <p:cNvPr id="30" name="TextBox 24"/>
            <p:cNvSpPr txBox="1"/>
            <p:nvPr/>
          </p:nvSpPr>
          <p:spPr>
            <a:xfrm>
              <a:off x="2057784" y="4566866"/>
              <a:ext cx="930063" cy="2308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Supplied Energy</a:t>
              </a:r>
              <a:endParaRPr lang="en-US" sz="600" dirty="0">
                <a:effectLst/>
                <a:latin typeface="Times New Roman"/>
                <a:ea typeface="Times New Roman"/>
              </a:endParaRPr>
            </a:p>
          </p:txBody>
        </p:sp>
        <p:sp>
          <p:nvSpPr>
            <p:cNvPr id="31" name="Rectangle 30"/>
            <p:cNvSpPr/>
            <p:nvPr/>
          </p:nvSpPr>
          <p:spPr>
            <a:xfrm>
              <a:off x="1264835" y="2283396"/>
              <a:ext cx="1075936" cy="230832"/>
            </a:xfrm>
            <a:prstGeom prst="rect">
              <a:avLst/>
            </a:prstGeom>
          </p:spPr>
          <p:txBody>
            <a:bodyPr wrap="none">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Breaking Detection</a:t>
              </a:r>
              <a:endParaRPr lang="en-US" sz="600" dirty="0">
                <a:effectLst/>
                <a:latin typeface="Times New Roman"/>
                <a:ea typeface="Times New Roman"/>
              </a:endParaRPr>
            </a:p>
          </p:txBody>
        </p:sp>
        <p:sp>
          <p:nvSpPr>
            <p:cNvPr id="32" name="TextBox 28"/>
            <p:cNvSpPr txBox="1"/>
            <p:nvPr/>
          </p:nvSpPr>
          <p:spPr>
            <a:xfrm>
              <a:off x="713096" y="3630102"/>
              <a:ext cx="655949"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900" i="1" kern="1200" dirty="0">
                  <a:solidFill>
                    <a:srgbClr val="000000"/>
                  </a:solidFill>
                  <a:effectLst/>
                  <a:latin typeface="Calibri"/>
                  <a:ea typeface="Times New Roman"/>
                  <a:cs typeface="Times New Roman"/>
                </a:rPr>
                <a:t>to)</a:t>
              </a:r>
              <a:endParaRPr lang="en-US" sz="600" dirty="0">
                <a:effectLst/>
                <a:latin typeface="Times New Roman"/>
                <a:ea typeface="Times New Roman"/>
              </a:endParaRPr>
            </a:p>
          </p:txBody>
        </p:sp>
        <p:cxnSp>
          <p:nvCxnSpPr>
            <p:cNvPr id="33" name="Elbow Connector 32"/>
            <p:cNvCxnSpPr>
              <a:stCxn id="9" idx="3"/>
              <a:endCxn id="12" idx="1"/>
            </p:cNvCxnSpPr>
            <p:nvPr/>
          </p:nvCxnSpPr>
          <p:spPr>
            <a:xfrm>
              <a:off x="672585" y="2968397"/>
              <a:ext cx="740520" cy="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3"/>
            </p:cNvCxnSpPr>
            <p:nvPr/>
          </p:nvCxnSpPr>
          <p:spPr>
            <a:xfrm flipV="1">
              <a:off x="1915168" y="2810344"/>
              <a:ext cx="1079186" cy="158087"/>
            </a:xfrm>
            <a:prstGeom prst="bentConnector3">
              <a:avLst>
                <a:gd name="adj1" fmla="val 7402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440975" y="2500682"/>
              <a:ext cx="733" cy="2417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3"/>
              <a:endCxn id="15" idx="1"/>
            </p:cNvCxnSpPr>
            <p:nvPr/>
          </p:nvCxnSpPr>
          <p:spPr>
            <a:xfrm flipV="1">
              <a:off x="2073766" y="4796151"/>
              <a:ext cx="910195" cy="74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6" idx="0"/>
              <a:endCxn id="17" idx="2"/>
            </p:cNvCxnSpPr>
            <p:nvPr/>
          </p:nvCxnSpPr>
          <p:spPr>
            <a:xfrm rot="16200000" flipV="1">
              <a:off x="1524138" y="4271887"/>
              <a:ext cx="405110" cy="150407"/>
            </a:xfrm>
            <a:prstGeom prst="bentConnector3">
              <a:avLst>
                <a:gd name="adj1" fmla="val 4148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hape 43"/>
            <p:cNvCxnSpPr/>
            <p:nvPr/>
          </p:nvCxnSpPr>
          <p:spPr>
            <a:xfrm flipV="1">
              <a:off x="1801896" y="4046858"/>
              <a:ext cx="1279718" cy="340470"/>
            </a:xfrm>
            <a:prstGeom prst="bentConnector3">
              <a:avLst>
                <a:gd name="adj1" fmla="val 7966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075643" y="3832999"/>
              <a:ext cx="98449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1871628" y="3058220"/>
              <a:ext cx="1122727" cy="184316"/>
            </a:xfrm>
            <a:prstGeom prst="bentConnector3">
              <a:avLst>
                <a:gd name="adj1" fmla="val 7151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1720857" y="3242536"/>
              <a:ext cx="1349197" cy="377178"/>
            </a:xfrm>
            <a:prstGeom prst="bentConnector3">
              <a:avLst>
                <a:gd name="adj1" fmla="val 7109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56616" y="3242536"/>
              <a:ext cx="10259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hape 81"/>
            <p:cNvCxnSpPr>
              <a:endCxn id="17" idx="0"/>
            </p:cNvCxnSpPr>
            <p:nvPr/>
          </p:nvCxnSpPr>
          <p:spPr>
            <a:xfrm rot="5400000">
              <a:off x="1381729" y="3505435"/>
              <a:ext cx="539530" cy="10"/>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340654" y="3133041"/>
              <a:ext cx="0" cy="4236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3337077" y="4104093"/>
              <a:ext cx="4311" cy="458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hape 92"/>
            <p:cNvCxnSpPr>
              <a:stCxn id="15" idx="2"/>
              <a:endCxn id="15" idx="3"/>
            </p:cNvCxnSpPr>
            <p:nvPr/>
          </p:nvCxnSpPr>
          <p:spPr>
            <a:xfrm rot="5400000" flipH="1" flipV="1">
              <a:off x="3357379" y="4756316"/>
              <a:ext cx="253915" cy="333586"/>
            </a:xfrm>
            <a:prstGeom prst="bentConnector4">
              <a:avLst>
                <a:gd name="adj1" fmla="val -90030"/>
                <a:gd name="adj2" fmla="val 16852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5" idx="2"/>
              <a:endCxn id="18" idx="2"/>
            </p:cNvCxnSpPr>
            <p:nvPr/>
          </p:nvCxnSpPr>
          <p:spPr>
            <a:xfrm rot="5400000" flipH="1">
              <a:off x="1386677" y="3119198"/>
              <a:ext cx="924322" cy="2937416"/>
            </a:xfrm>
            <a:prstGeom prst="bentConnector3">
              <a:avLst>
                <a:gd name="adj1" fmla="val -2473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84455" y="3167399"/>
              <a:ext cx="0" cy="5770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8" idx="3"/>
            </p:cNvCxnSpPr>
            <p:nvPr/>
          </p:nvCxnSpPr>
          <p:spPr>
            <a:xfrm flipH="1">
              <a:off x="684059" y="3941078"/>
              <a:ext cx="535141"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16" idx="1"/>
            </p:cNvCxnSpPr>
            <p:nvPr/>
          </p:nvCxnSpPr>
          <p:spPr>
            <a:xfrm>
              <a:off x="842446" y="4412951"/>
              <a:ext cx="687582" cy="3906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flipH="1" flipV="1">
              <a:off x="1703256" y="1321277"/>
              <a:ext cx="35202" cy="2889776"/>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hape 125"/>
            <p:cNvCxnSpPr/>
            <p:nvPr/>
          </p:nvCxnSpPr>
          <p:spPr>
            <a:xfrm rot="16200000" flipH="1">
              <a:off x="703431" y="3918979"/>
              <a:ext cx="303917" cy="68241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14" idx="3"/>
            </p:cNvCxnSpPr>
            <p:nvPr/>
          </p:nvCxnSpPr>
          <p:spPr>
            <a:xfrm rot="5400000">
              <a:off x="3084648" y="2997688"/>
              <a:ext cx="1331200" cy="33942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52100" y="4973108"/>
              <a:ext cx="968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TextBox 17"/>
            <p:cNvSpPr txBox="1"/>
            <p:nvPr/>
          </p:nvSpPr>
          <p:spPr>
            <a:xfrm>
              <a:off x="424963" y="4783348"/>
              <a:ext cx="917238"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Energy Input</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(via wall outlet)</a:t>
              </a:r>
              <a:endParaRPr lang="en-US" sz="600" dirty="0">
                <a:effectLst/>
                <a:latin typeface="Times New Roman"/>
                <a:ea typeface="Times New Roman"/>
              </a:endParaRPr>
            </a:p>
          </p:txBody>
        </p:sp>
      </p:grpSp>
    </p:spTree>
    <p:extLst>
      <p:ext uri="{BB962C8B-B14F-4D97-AF65-F5344CB8AC3E}">
        <p14:creationId xmlns:p14="http://schemas.microsoft.com/office/powerpoint/2010/main" val="17860600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60382"/>
            <a:ext cx="8077200" cy="769441"/>
          </a:xfrm>
          <a:prstGeom prst="rect">
            <a:avLst/>
          </a:prstGeom>
          <a:noFill/>
        </p:spPr>
        <p:txBody>
          <a:bodyPr wrap="square" rtlCol="0">
            <a:spAutoFit/>
          </a:bodyPr>
          <a:lstStyle/>
          <a:p>
            <a:r>
              <a:rPr lang="en-US" sz="4400" dirty="0">
                <a:latin typeface="Harlow Solid Italic" panose="04030604020F02020D02" pitchFamily="82" charset="0"/>
              </a:rPr>
              <a:t>Technical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34948" y="1030356"/>
            <a:ext cx="4535665" cy="6247864"/>
          </a:xfrm>
          <a:prstGeom prst="rect">
            <a:avLst/>
          </a:prstGeom>
          <a:noFill/>
        </p:spPr>
        <p:txBody>
          <a:bodyPr wrap="none" rtlCol="0">
            <a:spAutoFit/>
          </a:bodyPr>
          <a:lstStyle/>
          <a:p>
            <a:r>
              <a:rPr lang="en-US" sz="2000" b="1" dirty="0"/>
              <a:t>Sensor Accuracy</a:t>
            </a:r>
          </a:p>
          <a:p>
            <a:r>
              <a:rPr lang="en-US" sz="2000" b="1" dirty="0"/>
              <a:t>Battery Weight</a:t>
            </a:r>
          </a:p>
          <a:p>
            <a:r>
              <a:rPr lang="en-US" sz="2000" b="1" dirty="0"/>
              <a:t>Battery Capacity</a:t>
            </a:r>
          </a:p>
          <a:p>
            <a:r>
              <a:rPr lang="en-US" sz="2000" b="1" dirty="0"/>
              <a:t>Battery Charge/Discharge</a:t>
            </a:r>
          </a:p>
          <a:p>
            <a:r>
              <a:rPr lang="en-US" sz="2000" b="1" dirty="0"/>
              <a:t>Battery Lifetime</a:t>
            </a:r>
          </a:p>
          <a:p>
            <a:r>
              <a:rPr lang="en-US" sz="2000" b="1" dirty="0"/>
              <a:t>Battery Environmental Impact</a:t>
            </a:r>
          </a:p>
          <a:p>
            <a:r>
              <a:rPr lang="en-US" sz="2000" b="1" dirty="0"/>
              <a:t>Motor Efficiency</a:t>
            </a:r>
          </a:p>
          <a:p>
            <a:r>
              <a:rPr lang="en-US" sz="2000" b="1" dirty="0"/>
              <a:t>Motor Operation</a:t>
            </a:r>
          </a:p>
          <a:p>
            <a:r>
              <a:rPr lang="en-US" sz="2000" b="1" dirty="0"/>
              <a:t>Motor Weight</a:t>
            </a:r>
          </a:p>
          <a:p>
            <a:r>
              <a:rPr lang="en-US" sz="2000" b="1" dirty="0"/>
              <a:t>Motor Control</a:t>
            </a:r>
          </a:p>
          <a:p>
            <a:r>
              <a:rPr lang="en-US" sz="2000" b="1" dirty="0"/>
              <a:t>Motor Thermal Profile</a:t>
            </a:r>
          </a:p>
          <a:p>
            <a:r>
              <a:rPr lang="en-US" sz="2000" b="1" dirty="0"/>
              <a:t>Motor Reliability</a:t>
            </a:r>
          </a:p>
          <a:p>
            <a:r>
              <a:rPr lang="en-US" sz="2000" b="1" dirty="0"/>
              <a:t>Demand Alg. Accuracy</a:t>
            </a:r>
          </a:p>
          <a:p>
            <a:r>
              <a:rPr lang="en-US" sz="2000" b="1" dirty="0"/>
              <a:t>Demand Alg. Latency</a:t>
            </a:r>
          </a:p>
          <a:p>
            <a:r>
              <a:rPr lang="en-US" sz="2000" b="1" dirty="0"/>
              <a:t>PMC Efficiency</a:t>
            </a:r>
          </a:p>
          <a:p>
            <a:r>
              <a:rPr lang="en-US" sz="2000" b="1" dirty="0"/>
              <a:t>PMC Accuracy Performance</a:t>
            </a:r>
          </a:p>
          <a:p>
            <a:r>
              <a:rPr lang="en-US" sz="2000" b="1" dirty="0"/>
              <a:t>PMC Prediction</a:t>
            </a:r>
          </a:p>
          <a:p>
            <a:r>
              <a:rPr lang="en-US" sz="2000" b="1" dirty="0"/>
              <a:t>User Interface Experience</a:t>
            </a:r>
          </a:p>
          <a:p>
            <a:r>
              <a:rPr lang="en-US" sz="2000" b="1" dirty="0"/>
              <a:t>Material Selection Environmental Impact</a:t>
            </a:r>
          </a:p>
          <a:p>
            <a:endParaRPr lang="en-US" sz="2000" b="1" dirty="0"/>
          </a:p>
        </p:txBody>
      </p:sp>
      <p:grpSp>
        <p:nvGrpSpPr>
          <p:cNvPr id="3" name="Group 2"/>
          <p:cNvGrpSpPr/>
          <p:nvPr/>
        </p:nvGrpSpPr>
        <p:grpSpPr>
          <a:xfrm>
            <a:off x="76200" y="1981200"/>
            <a:ext cx="4479946" cy="3551271"/>
            <a:chOff x="76200" y="2193913"/>
            <a:chExt cx="4148634" cy="3288635"/>
          </a:xfrm>
        </p:grpSpPr>
        <p:sp>
          <p:nvSpPr>
            <p:cNvPr id="9" name="TextBox 3"/>
            <p:cNvSpPr txBox="1"/>
            <p:nvPr/>
          </p:nvSpPr>
          <p:spPr>
            <a:xfrm>
              <a:off x="148081" y="2783730"/>
              <a:ext cx="524505"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Sensor</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System</a:t>
              </a:r>
              <a:endParaRPr lang="en-US" sz="600">
                <a:effectLst/>
                <a:latin typeface="Times New Roman"/>
                <a:ea typeface="Times New Roman"/>
              </a:endParaRPr>
            </a:p>
          </p:txBody>
        </p:sp>
        <p:sp>
          <p:nvSpPr>
            <p:cNvPr id="12" name="TextBox 4"/>
            <p:cNvSpPr txBox="1"/>
            <p:nvPr/>
          </p:nvSpPr>
          <p:spPr>
            <a:xfrm>
              <a:off x="1413107" y="2783764"/>
              <a:ext cx="502061"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Sensor</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Filters</a:t>
              </a:r>
              <a:endParaRPr lang="en-US" sz="600">
                <a:effectLst/>
                <a:latin typeface="Times New Roman"/>
                <a:ea typeface="Times New Roman"/>
              </a:endParaRPr>
            </a:p>
          </p:txBody>
        </p:sp>
        <p:sp>
          <p:nvSpPr>
            <p:cNvPr id="13" name="TextBox 5"/>
            <p:cNvSpPr txBox="1"/>
            <p:nvPr/>
          </p:nvSpPr>
          <p:spPr>
            <a:xfrm>
              <a:off x="2972330" y="2748564"/>
              <a:ext cx="654345"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dirty="0">
                  <a:solidFill>
                    <a:srgbClr val="000000"/>
                  </a:solidFill>
                  <a:effectLst/>
                  <a:latin typeface="Calibri"/>
                  <a:ea typeface="Times New Roman"/>
                  <a:cs typeface="Times New Roman"/>
                </a:rPr>
                <a:t>Demand</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Algorithm</a:t>
              </a:r>
              <a:endParaRPr lang="en-US" sz="600" dirty="0">
                <a:effectLst/>
                <a:latin typeface="Times New Roman"/>
                <a:ea typeface="Times New Roman"/>
              </a:endParaRPr>
            </a:p>
          </p:txBody>
        </p:sp>
        <p:sp>
          <p:nvSpPr>
            <p:cNvPr id="14" name="TextBox 6"/>
            <p:cNvSpPr txBox="1"/>
            <p:nvPr/>
          </p:nvSpPr>
          <p:spPr>
            <a:xfrm>
              <a:off x="3060140" y="3532917"/>
              <a:ext cx="520396" cy="600165"/>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900" dirty="0">
                <a:solidFill>
                  <a:srgbClr val="000000"/>
                </a:solidFill>
                <a:latin typeface="Calibri"/>
                <a:ea typeface="Times New Roman"/>
                <a:cs typeface="Times New Roman"/>
              </a:endParaRPr>
            </a:p>
            <a:p>
              <a:pPr marL="0" marR="0" algn="ctr">
                <a:spcBef>
                  <a:spcPts val="0"/>
                </a:spcBef>
                <a:spcAft>
                  <a:spcPts val="0"/>
                </a:spcAft>
              </a:pPr>
              <a:r>
                <a:rPr lang="en-US" sz="900" dirty="0">
                  <a:solidFill>
                    <a:srgbClr val="000000"/>
                  </a:solidFill>
                  <a:latin typeface="Calibri"/>
                  <a:ea typeface="Times New Roman"/>
                  <a:cs typeface="Times New Roman"/>
                </a:rPr>
                <a:t>PMC</a:t>
              </a:r>
            </a:p>
            <a:p>
              <a:pPr marL="0" marR="0" algn="ctr">
                <a:spcBef>
                  <a:spcPts val="0"/>
                </a:spcBef>
                <a:spcAft>
                  <a:spcPts val="0"/>
                </a:spcAft>
              </a:pPr>
              <a:endParaRPr lang="en-US" sz="900" dirty="0">
                <a:solidFill>
                  <a:srgbClr val="000000"/>
                </a:solidFill>
                <a:effectLst/>
                <a:latin typeface="Calibri"/>
                <a:ea typeface="Times New Roman"/>
                <a:cs typeface="Times New Roman"/>
              </a:endParaRPr>
            </a:p>
            <a:p>
              <a:pPr marL="0" marR="0" algn="ctr">
                <a:spcBef>
                  <a:spcPts val="0"/>
                </a:spcBef>
                <a:spcAft>
                  <a:spcPts val="0"/>
                </a:spcAft>
              </a:pPr>
              <a:endParaRPr lang="en-US" sz="600" dirty="0">
                <a:effectLst/>
                <a:latin typeface="Times New Roman"/>
                <a:ea typeface="Times New Roman"/>
              </a:endParaRPr>
            </a:p>
          </p:txBody>
        </p:sp>
        <p:sp>
          <p:nvSpPr>
            <p:cNvPr id="15" name="TextBox 7"/>
            <p:cNvSpPr txBox="1"/>
            <p:nvPr/>
          </p:nvSpPr>
          <p:spPr>
            <a:xfrm>
              <a:off x="2983961" y="4542236"/>
              <a:ext cx="667170" cy="5078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dirty="0">
                  <a:solidFill>
                    <a:srgbClr val="000000"/>
                  </a:solidFill>
                  <a:effectLst/>
                  <a:latin typeface="Calibri"/>
                  <a:ea typeface="Times New Roman"/>
                  <a:cs typeface="Times New Roman"/>
                </a:rPr>
                <a:t>Motor</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Actuation </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System</a:t>
              </a:r>
              <a:endParaRPr lang="en-US" sz="600" dirty="0">
                <a:effectLst/>
                <a:latin typeface="Times New Roman"/>
                <a:ea typeface="Times New Roman"/>
              </a:endParaRPr>
            </a:p>
          </p:txBody>
        </p:sp>
        <p:sp>
          <p:nvSpPr>
            <p:cNvPr id="16" name="TextBox 8"/>
            <p:cNvSpPr txBox="1"/>
            <p:nvPr/>
          </p:nvSpPr>
          <p:spPr>
            <a:xfrm>
              <a:off x="1530027" y="4549645"/>
              <a:ext cx="543738" cy="5078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dirty="0">
                  <a:solidFill>
                    <a:srgbClr val="000000"/>
                  </a:solidFill>
                  <a:effectLst/>
                  <a:latin typeface="Calibri"/>
                  <a:ea typeface="Times New Roman"/>
                  <a:cs typeface="Times New Roman"/>
                </a:rPr>
                <a:t>Energy </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Storage</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System</a:t>
              </a:r>
              <a:endParaRPr lang="en-US" sz="600" dirty="0">
                <a:effectLst/>
                <a:latin typeface="Times New Roman"/>
                <a:ea typeface="Times New Roman"/>
              </a:endParaRPr>
            </a:p>
          </p:txBody>
        </p:sp>
        <p:sp>
          <p:nvSpPr>
            <p:cNvPr id="17" name="TextBox 9"/>
            <p:cNvSpPr txBox="1"/>
            <p:nvPr/>
          </p:nvSpPr>
          <p:spPr>
            <a:xfrm>
              <a:off x="1227334" y="3775205"/>
              <a:ext cx="848309"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User Interface</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Device</a:t>
              </a:r>
              <a:endParaRPr lang="en-US" sz="600">
                <a:effectLst/>
                <a:latin typeface="Times New Roman"/>
                <a:ea typeface="Times New Roman"/>
              </a:endParaRPr>
            </a:p>
          </p:txBody>
        </p:sp>
        <p:sp>
          <p:nvSpPr>
            <p:cNvPr id="18" name="TextBox 10"/>
            <p:cNvSpPr txBox="1"/>
            <p:nvPr/>
          </p:nvSpPr>
          <p:spPr>
            <a:xfrm>
              <a:off x="76200" y="3756413"/>
              <a:ext cx="607859"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Standard</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Bicycle</a:t>
              </a:r>
              <a:endParaRPr lang="en-US" sz="600">
                <a:effectLst/>
                <a:latin typeface="Times New Roman"/>
                <a:ea typeface="Times New Roman"/>
              </a:endParaRPr>
            </a:p>
          </p:txBody>
        </p:sp>
        <p:sp>
          <p:nvSpPr>
            <p:cNvPr id="19" name="TextBox 11"/>
            <p:cNvSpPr txBox="1"/>
            <p:nvPr/>
          </p:nvSpPr>
          <p:spPr>
            <a:xfrm>
              <a:off x="595887" y="2773918"/>
              <a:ext cx="912430"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Wheel Rotation</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Wheel Force</a:t>
              </a:r>
              <a:endParaRPr lang="en-US" sz="600" dirty="0">
                <a:effectLst/>
                <a:latin typeface="Times New Roman"/>
                <a:ea typeface="Times New Roman"/>
              </a:endParaRPr>
            </a:p>
          </p:txBody>
        </p:sp>
        <p:sp>
          <p:nvSpPr>
            <p:cNvPr id="20" name="TextBox 12"/>
            <p:cNvSpPr txBox="1"/>
            <p:nvPr/>
          </p:nvSpPr>
          <p:spPr>
            <a:xfrm>
              <a:off x="1871628" y="2506640"/>
              <a:ext cx="912430" cy="5078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Filtered</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Wheel Rotation</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Wheel Force</a:t>
              </a:r>
              <a:endParaRPr lang="en-US" sz="600" dirty="0">
                <a:effectLst/>
                <a:latin typeface="Times New Roman"/>
                <a:ea typeface="Times New Roman"/>
              </a:endParaRPr>
            </a:p>
          </p:txBody>
        </p:sp>
        <p:sp>
          <p:nvSpPr>
            <p:cNvPr id="21" name="TextBox 13"/>
            <p:cNvSpPr txBox="1"/>
            <p:nvPr/>
          </p:nvSpPr>
          <p:spPr>
            <a:xfrm>
              <a:off x="1600200" y="3200400"/>
              <a:ext cx="1152880" cy="3693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Desired Speed</a:t>
              </a:r>
              <a:endParaRPr lang="en-US" sz="600" dirty="0">
                <a:effectLst/>
                <a:latin typeface="Times New Roman"/>
                <a:ea typeface="Times New Roman"/>
              </a:endParaRPr>
            </a:p>
            <a:p>
              <a:pPr marL="0" marR="0">
                <a:spcBef>
                  <a:spcPts val="0"/>
                </a:spcBef>
                <a:spcAft>
                  <a:spcPts val="0"/>
                </a:spcAft>
              </a:pPr>
              <a:r>
                <a:rPr lang="en-US" sz="900" i="1" kern="1200" dirty="0" err="1">
                  <a:solidFill>
                    <a:srgbClr val="000000"/>
                  </a:solidFill>
                  <a:effectLst/>
                  <a:latin typeface="Calibri"/>
                  <a:ea typeface="Times New Roman"/>
                  <a:cs typeface="Times New Roman"/>
                </a:rPr>
                <a:t>Rider&amp;Cargo</a:t>
              </a:r>
              <a:r>
                <a:rPr lang="en-US" sz="900" i="1" kern="1200" dirty="0">
                  <a:solidFill>
                    <a:srgbClr val="000000"/>
                  </a:solidFill>
                  <a:effectLst/>
                  <a:latin typeface="Calibri"/>
                  <a:ea typeface="Times New Roman"/>
                  <a:cs typeface="Times New Roman"/>
                </a:rPr>
                <a:t> Weight</a:t>
              </a:r>
              <a:endParaRPr lang="en-US" sz="600" dirty="0">
                <a:effectLst/>
                <a:latin typeface="Times New Roman"/>
                <a:ea typeface="Times New Roman"/>
              </a:endParaRPr>
            </a:p>
          </p:txBody>
        </p:sp>
        <p:sp>
          <p:nvSpPr>
            <p:cNvPr id="22" name="TextBox 14"/>
            <p:cNvSpPr txBox="1"/>
            <p:nvPr/>
          </p:nvSpPr>
          <p:spPr>
            <a:xfrm>
              <a:off x="1931875" y="4188768"/>
              <a:ext cx="963725" cy="2308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Available Energy</a:t>
              </a:r>
              <a:endParaRPr lang="en-US" sz="600" dirty="0">
                <a:effectLst/>
                <a:latin typeface="Times New Roman"/>
                <a:ea typeface="Times New Roman"/>
              </a:endParaRPr>
            </a:p>
          </p:txBody>
        </p:sp>
        <p:sp>
          <p:nvSpPr>
            <p:cNvPr id="23" name="TextBox 15"/>
            <p:cNvSpPr txBox="1"/>
            <p:nvPr/>
          </p:nvSpPr>
          <p:spPr>
            <a:xfrm>
              <a:off x="2084499" y="3542093"/>
              <a:ext cx="1095171" cy="5078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Actual Speed</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Est. Travel Distance</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User Input Need</a:t>
              </a:r>
              <a:endParaRPr lang="en-US" sz="600" dirty="0">
                <a:effectLst/>
                <a:latin typeface="Times New Roman"/>
                <a:ea typeface="Times New Roman"/>
              </a:endParaRPr>
            </a:p>
          </p:txBody>
        </p:sp>
        <p:sp>
          <p:nvSpPr>
            <p:cNvPr id="24" name="TextBox 17"/>
            <p:cNvSpPr txBox="1"/>
            <p:nvPr/>
          </p:nvSpPr>
          <p:spPr>
            <a:xfrm>
              <a:off x="457200" y="4363676"/>
              <a:ext cx="776174"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Energy Input</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(via rider)</a:t>
              </a:r>
              <a:endParaRPr lang="en-US" sz="600" dirty="0">
                <a:effectLst/>
                <a:latin typeface="Times New Roman"/>
                <a:ea typeface="Times New Roman"/>
              </a:endParaRPr>
            </a:p>
          </p:txBody>
        </p:sp>
        <p:sp>
          <p:nvSpPr>
            <p:cNvPr id="25" name="TextBox 18"/>
            <p:cNvSpPr txBox="1"/>
            <p:nvPr/>
          </p:nvSpPr>
          <p:spPr>
            <a:xfrm>
              <a:off x="3328106" y="3133039"/>
              <a:ext cx="579004" cy="369331"/>
            </a:xfrm>
            <a:prstGeom prst="rect">
              <a:avLst/>
            </a:prstGeom>
            <a:noFill/>
          </p:spPr>
          <p:txBody>
            <a:bodyPr wrap="none" rtlCol="0">
              <a:spAutoFit/>
            </a:bodyPr>
            <a:lstStyle/>
            <a:p>
              <a:pPr marL="0" marR="0">
                <a:spcBef>
                  <a:spcPts val="0"/>
                </a:spcBef>
                <a:spcAft>
                  <a:spcPts val="0"/>
                </a:spcAft>
              </a:pPr>
              <a:r>
                <a:rPr lang="en-US" sz="900" i="1" kern="1200">
                  <a:solidFill>
                    <a:srgbClr val="000000"/>
                  </a:solidFill>
                  <a:effectLst/>
                  <a:latin typeface="Calibri"/>
                  <a:ea typeface="Times New Roman"/>
                  <a:cs typeface="Times New Roman"/>
                </a:rPr>
                <a:t>Energy </a:t>
              </a:r>
              <a:endParaRPr lang="en-US" sz="600">
                <a:effectLst/>
                <a:latin typeface="Times New Roman"/>
                <a:ea typeface="Times New Roman"/>
              </a:endParaRPr>
            </a:p>
            <a:p>
              <a:pPr marL="0" marR="0">
                <a:spcBef>
                  <a:spcPts val="0"/>
                </a:spcBef>
                <a:spcAft>
                  <a:spcPts val="0"/>
                </a:spcAft>
              </a:pPr>
              <a:r>
                <a:rPr lang="en-US" sz="900" i="1" kern="1200">
                  <a:solidFill>
                    <a:srgbClr val="000000"/>
                  </a:solidFill>
                  <a:effectLst/>
                  <a:latin typeface="Calibri"/>
                  <a:ea typeface="Times New Roman"/>
                  <a:cs typeface="Times New Roman"/>
                </a:rPr>
                <a:t>Demand</a:t>
              </a:r>
              <a:endParaRPr lang="en-US" sz="600">
                <a:effectLst/>
                <a:latin typeface="Times New Roman"/>
                <a:ea typeface="Times New Roman"/>
              </a:endParaRPr>
            </a:p>
          </p:txBody>
        </p:sp>
        <p:sp>
          <p:nvSpPr>
            <p:cNvPr id="26" name="TextBox 19"/>
            <p:cNvSpPr txBox="1"/>
            <p:nvPr/>
          </p:nvSpPr>
          <p:spPr>
            <a:xfrm>
              <a:off x="3287577" y="2193913"/>
              <a:ext cx="810809" cy="342018"/>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Preset Bicycle </a:t>
              </a:r>
            </a:p>
            <a:p>
              <a:pPr marL="0" marR="0">
                <a:spcBef>
                  <a:spcPts val="0"/>
                </a:spcBef>
                <a:spcAft>
                  <a:spcPts val="0"/>
                </a:spcAft>
              </a:pPr>
              <a:r>
                <a:rPr lang="en-US" sz="900" i="1" kern="1200" dirty="0">
                  <a:solidFill>
                    <a:srgbClr val="000000"/>
                  </a:solidFill>
                  <a:effectLst/>
                  <a:latin typeface="Calibri"/>
                  <a:ea typeface="Times New Roman"/>
                  <a:cs typeface="Times New Roman"/>
                </a:rPr>
                <a:t>Characteristics</a:t>
              </a:r>
              <a:endParaRPr lang="en-US" sz="600" dirty="0">
                <a:effectLst/>
                <a:latin typeface="Times New Roman"/>
                <a:ea typeface="Times New Roman"/>
              </a:endParaRPr>
            </a:p>
          </p:txBody>
        </p:sp>
        <p:sp>
          <p:nvSpPr>
            <p:cNvPr id="27" name="TextBox 20"/>
            <p:cNvSpPr txBox="1"/>
            <p:nvPr/>
          </p:nvSpPr>
          <p:spPr>
            <a:xfrm>
              <a:off x="335445" y="3274368"/>
              <a:ext cx="788998" cy="2308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(Attaches to)</a:t>
              </a:r>
              <a:endParaRPr lang="en-US" sz="600" dirty="0">
                <a:effectLst/>
                <a:latin typeface="Times New Roman"/>
                <a:ea typeface="Times New Roman"/>
              </a:endParaRPr>
            </a:p>
          </p:txBody>
        </p:sp>
        <p:sp>
          <p:nvSpPr>
            <p:cNvPr id="28" name="TextBox 21"/>
            <p:cNvSpPr txBox="1"/>
            <p:nvPr/>
          </p:nvSpPr>
          <p:spPr>
            <a:xfrm>
              <a:off x="3341259" y="4166550"/>
              <a:ext cx="883575"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Desired Motor </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Output</a:t>
              </a:r>
              <a:endParaRPr lang="en-US" sz="600" dirty="0">
                <a:effectLst/>
                <a:latin typeface="Times New Roman"/>
                <a:ea typeface="Times New Roman"/>
              </a:endParaRPr>
            </a:p>
          </p:txBody>
        </p:sp>
        <p:sp>
          <p:nvSpPr>
            <p:cNvPr id="29" name="TextBox 23"/>
            <p:cNvSpPr txBox="1"/>
            <p:nvPr/>
          </p:nvSpPr>
          <p:spPr>
            <a:xfrm>
              <a:off x="2922898" y="5113217"/>
              <a:ext cx="806631"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Actual Motor</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 Output</a:t>
              </a:r>
              <a:endParaRPr lang="en-US" sz="600" dirty="0">
                <a:effectLst/>
                <a:latin typeface="Times New Roman"/>
                <a:ea typeface="Times New Roman"/>
              </a:endParaRPr>
            </a:p>
          </p:txBody>
        </p:sp>
        <p:sp>
          <p:nvSpPr>
            <p:cNvPr id="30" name="TextBox 24"/>
            <p:cNvSpPr txBox="1"/>
            <p:nvPr/>
          </p:nvSpPr>
          <p:spPr>
            <a:xfrm>
              <a:off x="2057784" y="4566866"/>
              <a:ext cx="930063" cy="2308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Supplied Energy</a:t>
              </a:r>
              <a:endParaRPr lang="en-US" sz="600" dirty="0">
                <a:effectLst/>
                <a:latin typeface="Times New Roman"/>
                <a:ea typeface="Times New Roman"/>
              </a:endParaRPr>
            </a:p>
          </p:txBody>
        </p:sp>
        <p:sp>
          <p:nvSpPr>
            <p:cNvPr id="31" name="Rectangle 30"/>
            <p:cNvSpPr/>
            <p:nvPr/>
          </p:nvSpPr>
          <p:spPr>
            <a:xfrm>
              <a:off x="1264835" y="2283396"/>
              <a:ext cx="1075936" cy="230832"/>
            </a:xfrm>
            <a:prstGeom prst="rect">
              <a:avLst/>
            </a:prstGeom>
          </p:spPr>
          <p:txBody>
            <a:bodyPr wrap="none">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Breaking Detection</a:t>
              </a:r>
              <a:endParaRPr lang="en-US" sz="600" dirty="0">
                <a:effectLst/>
                <a:latin typeface="Times New Roman"/>
                <a:ea typeface="Times New Roman"/>
              </a:endParaRPr>
            </a:p>
          </p:txBody>
        </p:sp>
        <p:sp>
          <p:nvSpPr>
            <p:cNvPr id="32" name="TextBox 28"/>
            <p:cNvSpPr txBox="1"/>
            <p:nvPr/>
          </p:nvSpPr>
          <p:spPr>
            <a:xfrm>
              <a:off x="713096" y="3630102"/>
              <a:ext cx="655949"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900" i="1" kern="1200" dirty="0">
                  <a:solidFill>
                    <a:srgbClr val="000000"/>
                  </a:solidFill>
                  <a:effectLst/>
                  <a:latin typeface="Calibri"/>
                  <a:ea typeface="Times New Roman"/>
                  <a:cs typeface="Times New Roman"/>
                </a:rPr>
                <a:t>to)</a:t>
              </a:r>
              <a:endParaRPr lang="en-US" sz="600" dirty="0">
                <a:effectLst/>
                <a:latin typeface="Times New Roman"/>
                <a:ea typeface="Times New Roman"/>
              </a:endParaRPr>
            </a:p>
          </p:txBody>
        </p:sp>
        <p:cxnSp>
          <p:nvCxnSpPr>
            <p:cNvPr id="33" name="Elbow Connector 32"/>
            <p:cNvCxnSpPr>
              <a:stCxn id="9" idx="3"/>
              <a:endCxn id="12" idx="1"/>
            </p:cNvCxnSpPr>
            <p:nvPr/>
          </p:nvCxnSpPr>
          <p:spPr>
            <a:xfrm>
              <a:off x="672585" y="2968397"/>
              <a:ext cx="740520" cy="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3"/>
            </p:cNvCxnSpPr>
            <p:nvPr/>
          </p:nvCxnSpPr>
          <p:spPr>
            <a:xfrm flipV="1">
              <a:off x="1915168" y="2810344"/>
              <a:ext cx="1079186" cy="158087"/>
            </a:xfrm>
            <a:prstGeom prst="bentConnector3">
              <a:avLst>
                <a:gd name="adj1" fmla="val 7402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440975" y="2500682"/>
              <a:ext cx="733" cy="2417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3"/>
              <a:endCxn id="15" idx="1"/>
            </p:cNvCxnSpPr>
            <p:nvPr/>
          </p:nvCxnSpPr>
          <p:spPr>
            <a:xfrm flipV="1">
              <a:off x="2073766" y="4796151"/>
              <a:ext cx="910195" cy="74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6" idx="0"/>
              <a:endCxn id="17" idx="2"/>
            </p:cNvCxnSpPr>
            <p:nvPr/>
          </p:nvCxnSpPr>
          <p:spPr>
            <a:xfrm rot="16200000" flipV="1">
              <a:off x="1524138" y="4271887"/>
              <a:ext cx="405110" cy="150407"/>
            </a:xfrm>
            <a:prstGeom prst="bentConnector3">
              <a:avLst>
                <a:gd name="adj1" fmla="val 4148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hape 43"/>
            <p:cNvCxnSpPr/>
            <p:nvPr/>
          </p:nvCxnSpPr>
          <p:spPr>
            <a:xfrm flipV="1">
              <a:off x="1801896" y="4046858"/>
              <a:ext cx="1279718" cy="340470"/>
            </a:xfrm>
            <a:prstGeom prst="bentConnector3">
              <a:avLst>
                <a:gd name="adj1" fmla="val 7966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075643" y="3832999"/>
              <a:ext cx="98449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1871628" y="3058220"/>
              <a:ext cx="1122727" cy="184316"/>
            </a:xfrm>
            <a:prstGeom prst="bentConnector3">
              <a:avLst>
                <a:gd name="adj1" fmla="val 7151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1720857" y="3242536"/>
              <a:ext cx="1349197" cy="377178"/>
            </a:xfrm>
            <a:prstGeom prst="bentConnector3">
              <a:avLst>
                <a:gd name="adj1" fmla="val 7109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56616" y="3242536"/>
              <a:ext cx="10259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hape 81"/>
            <p:cNvCxnSpPr>
              <a:endCxn id="17" idx="0"/>
            </p:cNvCxnSpPr>
            <p:nvPr/>
          </p:nvCxnSpPr>
          <p:spPr>
            <a:xfrm rot="5400000">
              <a:off x="1381729" y="3505435"/>
              <a:ext cx="539530" cy="10"/>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340654" y="3133041"/>
              <a:ext cx="0" cy="4236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3337077" y="4104093"/>
              <a:ext cx="4311" cy="458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hape 92"/>
            <p:cNvCxnSpPr>
              <a:stCxn id="15" idx="2"/>
              <a:endCxn id="15" idx="3"/>
            </p:cNvCxnSpPr>
            <p:nvPr/>
          </p:nvCxnSpPr>
          <p:spPr>
            <a:xfrm rot="5400000" flipH="1" flipV="1">
              <a:off x="3357379" y="4756316"/>
              <a:ext cx="253915" cy="333586"/>
            </a:xfrm>
            <a:prstGeom prst="bentConnector4">
              <a:avLst>
                <a:gd name="adj1" fmla="val -90030"/>
                <a:gd name="adj2" fmla="val 16852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5" idx="2"/>
              <a:endCxn id="18" idx="2"/>
            </p:cNvCxnSpPr>
            <p:nvPr/>
          </p:nvCxnSpPr>
          <p:spPr>
            <a:xfrm rot="5400000" flipH="1">
              <a:off x="1386677" y="3119198"/>
              <a:ext cx="924322" cy="2937416"/>
            </a:xfrm>
            <a:prstGeom prst="bentConnector3">
              <a:avLst>
                <a:gd name="adj1" fmla="val -2473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84455" y="3167399"/>
              <a:ext cx="0" cy="5770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8" idx="3"/>
            </p:cNvCxnSpPr>
            <p:nvPr/>
          </p:nvCxnSpPr>
          <p:spPr>
            <a:xfrm flipH="1">
              <a:off x="684059" y="3941078"/>
              <a:ext cx="535141"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16" idx="1"/>
            </p:cNvCxnSpPr>
            <p:nvPr/>
          </p:nvCxnSpPr>
          <p:spPr>
            <a:xfrm>
              <a:off x="842446" y="4412951"/>
              <a:ext cx="687582" cy="3906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flipH="1" flipV="1">
              <a:off x="1703256" y="1321277"/>
              <a:ext cx="35202" cy="2889776"/>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hape 125"/>
            <p:cNvCxnSpPr/>
            <p:nvPr/>
          </p:nvCxnSpPr>
          <p:spPr>
            <a:xfrm rot="16200000" flipH="1">
              <a:off x="703431" y="3918979"/>
              <a:ext cx="303917" cy="68241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14" idx="3"/>
            </p:cNvCxnSpPr>
            <p:nvPr/>
          </p:nvCxnSpPr>
          <p:spPr>
            <a:xfrm rot="5400000">
              <a:off x="3084648" y="2997688"/>
              <a:ext cx="1331200" cy="33942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52100" y="4973108"/>
              <a:ext cx="968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TextBox 17"/>
            <p:cNvSpPr txBox="1"/>
            <p:nvPr/>
          </p:nvSpPr>
          <p:spPr>
            <a:xfrm>
              <a:off x="424963" y="4783348"/>
              <a:ext cx="917238"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Energy Input</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(via wall outlet)</a:t>
              </a:r>
              <a:endParaRPr lang="en-US" sz="600" dirty="0">
                <a:effectLst/>
                <a:latin typeface="Times New Roman"/>
                <a:ea typeface="Times New Roman"/>
              </a:endParaRPr>
            </a:p>
          </p:txBody>
        </p:sp>
      </p:grpSp>
      <p:sp>
        <p:nvSpPr>
          <p:cNvPr id="5" name="TextBox 4"/>
          <p:cNvSpPr txBox="1"/>
          <p:nvPr/>
        </p:nvSpPr>
        <p:spPr>
          <a:xfrm>
            <a:off x="-2819400" y="-37704"/>
            <a:ext cx="2666999" cy="3970318"/>
          </a:xfrm>
          <a:prstGeom prst="rect">
            <a:avLst/>
          </a:prstGeom>
          <a:noFill/>
        </p:spPr>
        <p:txBody>
          <a:bodyPr wrap="square" rtlCol="0">
            <a:spAutoFit/>
          </a:bodyPr>
          <a:lstStyle/>
          <a:p>
            <a:pPr algn="r"/>
            <a:r>
              <a:rPr lang="en-US" dirty="0"/>
              <a:t>When presenting a long list, some of your audience will automatically begin reading your list and not be listening to you. Hence it can be quite helpful to quickly highlight the parts you want them to focus on (as is done on the next slide) or only reveal small parts of your list at a time in order to help control your audience’s attention</a:t>
            </a:r>
          </a:p>
        </p:txBody>
      </p:sp>
    </p:spTree>
    <p:extLst>
      <p:ext uri="{BB962C8B-B14F-4D97-AF65-F5344CB8AC3E}">
        <p14:creationId xmlns:p14="http://schemas.microsoft.com/office/powerpoint/2010/main" val="412775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Challenge Definition</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32393" y="1295400"/>
            <a:ext cx="3341298" cy="584775"/>
          </a:xfrm>
          <a:prstGeom prst="rect">
            <a:avLst/>
          </a:prstGeom>
          <a:noFill/>
        </p:spPr>
        <p:txBody>
          <a:bodyPr wrap="square" rtlCol="0">
            <a:spAutoFit/>
          </a:bodyPr>
          <a:lstStyle/>
          <a:p>
            <a:r>
              <a:rPr lang="en-US" sz="3200" b="1" dirty="0"/>
              <a:t>Transportation</a:t>
            </a:r>
          </a:p>
        </p:txBody>
      </p:sp>
      <p:pic>
        <p:nvPicPr>
          <p:cNvPr id="18" name="Picture 17" descr="C:\Users\drs44\AppData\Local\Microsoft\Windows\Temporary Internet Files\Content.IE5\5VRCQ4B3\MP90044239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7591198" cy="42638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352800" y="-714"/>
            <a:ext cx="3352800" cy="4801314"/>
          </a:xfrm>
          <a:prstGeom prst="rect">
            <a:avLst/>
          </a:prstGeom>
          <a:noFill/>
        </p:spPr>
        <p:txBody>
          <a:bodyPr wrap="square" rtlCol="0">
            <a:spAutoFit/>
          </a:bodyPr>
          <a:lstStyle/>
          <a:p>
            <a:pPr algn="r"/>
            <a:r>
              <a:rPr lang="en-US" dirty="0"/>
              <a:t>A good place to start with is the general motivation of your work. Try to assume your audience understands the situation </a:t>
            </a:r>
            <a:r>
              <a:rPr lang="en-US" i="1" dirty="0"/>
              <a:t>as little as possible</a:t>
            </a:r>
            <a:r>
              <a:rPr lang="en-US" dirty="0"/>
              <a:t>. You may be used to presenting to a teacher who is already familiar with your problem, but in the real world no one will understand your project better than you – </a:t>
            </a:r>
            <a:r>
              <a:rPr lang="en-US" i="1" dirty="0"/>
              <a:t>you are the expert</a:t>
            </a:r>
            <a:r>
              <a:rPr lang="en-US" dirty="0"/>
              <a:t> and you need to help your audience understand its importance and value – even if it feels like you have to “hold their hand”  at times, they will understand it better and appreciate your efforts.</a:t>
            </a:r>
          </a:p>
        </p:txBody>
      </p:sp>
      <p:sp>
        <p:nvSpPr>
          <p:cNvPr id="8" name="TextBox 7"/>
          <p:cNvSpPr txBox="1"/>
          <p:nvPr/>
        </p:nvSpPr>
        <p:spPr>
          <a:xfrm>
            <a:off x="-3352800" y="5029200"/>
            <a:ext cx="3352800" cy="1754326"/>
          </a:xfrm>
          <a:prstGeom prst="rect">
            <a:avLst/>
          </a:prstGeom>
          <a:noFill/>
        </p:spPr>
        <p:txBody>
          <a:bodyPr wrap="square" rtlCol="0">
            <a:spAutoFit/>
          </a:bodyPr>
          <a:lstStyle/>
          <a:p>
            <a:pPr algn="r"/>
            <a:r>
              <a:rPr lang="en-US" dirty="0"/>
              <a:t>Here we start with a broad overview of an issue most people are familiar with and in the next slides, we begin to delve into the specific part of this problem that this project will be addressing. </a:t>
            </a:r>
          </a:p>
        </p:txBody>
      </p:sp>
    </p:spTree>
    <p:extLst>
      <p:ext uri="{BB962C8B-B14F-4D97-AF65-F5344CB8AC3E}">
        <p14:creationId xmlns:p14="http://schemas.microsoft.com/office/powerpoint/2010/main" val="16082901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60382"/>
            <a:ext cx="8077200" cy="769441"/>
          </a:xfrm>
          <a:prstGeom prst="rect">
            <a:avLst/>
          </a:prstGeom>
          <a:noFill/>
        </p:spPr>
        <p:txBody>
          <a:bodyPr wrap="square" rtlCol="0">
            <a:spAutoFit/>
          </a:bodyPr>
          <a:lstStyle/>
          <a:p>
            <a:r>
              <a:rPr lang="en-US" sz="4400" dirty="0">
                <a:latin typeface="Harlow Solid Italic" panose="04030604020F02020D02" pitchFamily="82" charset="0"/>
              </a:rPr>
              <a:t>Technical Performance Measures</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34948" y="1030356"/>
            <a:ext cx="4535665" cy="6247864"/>
          </a:xfrm>
          <a:prstGeom prst="rect">
            <a:avLst/>
          </a:prstGeom>
          <a:noFill/>
        </p:spPr>
        <p:txBody>
          <a:bodyPr wrap="none" rtlCol="0">
            <a:spAutoFit/>
          </a:bodyPr>
          <a:lstStyle/>
          <a:p>
            <a:r>
              <a:rPr lang="en-US" sz="2000" b="1" dirty="0"/>
              <a:t>Sensor Accuracy</a:t>
            </a:r>
          </a:p>
          <a:p>
            <a:r>
              <a:rPr lang="en-US" sz="2000" b="1" dirty="0"/>
              <a:t>Battery Weight</a:t>
            </a:r>
          </a:p>
          <a:p>
            <a:r>
              <a:rPr lang="en-US" sz="2000" b="1" dirty="0"/>
              <a:t>Battery Capacity</a:t>
            </a:r>
          </a:p>
          <a:p>
            <a:r>
              <a:rPr lang="en-US" sz="2000" b="1" dirty="0"/>
              <a:t>Battery Charge/Discharge</a:t>
            </a:r>
          </a:p>
          <a:p>
            <a:r>
              <a:rPr lang="en-US" sz="2000" b="1" dirty="0"/>
              <a:t>Battery Lifetime</a:t>
            </a:r>
          </a:p>
          <a:p>
            <a:r>
              <a:rPr lang="en-US" sz="2000" b="1" dirty="0"/>
              <a:t>Battery Environmental Impact</a:t>
            </a:r>
          </a:p>
          <a:p>
            <a:r>
              <a:rPr lang="en-US" sz="2000" b="1" dirty="0"/>
              <a:t>Motor Efficiency</a:t>
            </a:r>
          </a:p>
          <a:p>
            <a:r>
              <a:rPr lang="en-US" sz="2000" b="1" dirty="0"/>
              <a:t>Motor Operation</a:t>
            </a:r>
          </a:p>
          <a:p>
            <a:r>
              <a:rPr lang="en-US" sz="2000" b="1" dirty="0"/>
              <a:t>Motor Weight</a:t>
            </a:r>
          </a:p>
          <a:p>
            <a:r>
              <a:rPr lang="en-US" sz="2000" b="1" dirty="0"/>
              <a:t>Motor Control</a:t>
            </a:r>
          </a:p>
          <a:p>
            <a:r>
              <a:rPr lang="en-US" sz="2000" b="1" dirty="0"/>
              <a:t>Motor Thermal Profile</a:t>
            </a:r>
          </a:p>
          <a:p>
            <a:r>
              <a:rPr lang="en-US" sz="2000" b="1" dirty="0"/>
              <a:t>Motor Reliability</a:t>
            </a:r>
          </a:p>
          <a:p>
            <a:r>
              <a:rPr lang="en-US" sz="2000" b="1" dirty="0"/>
              <a:t>Demand Alg. Accuracy</a:t>
            </a:r>
          </a:p>
          <a:p>
            <a:r>
              <a:rPr lang="en-US" sz="2000" b="1" dirty="0"/>
              <a:t>Demand Alg. Latency</a:t>
            </a:r>
          </a:p>
          <a:p>
            <a:r>
              <a:rPr lang="en-US" sz="2000" b="1" dirty="0"/>
              <a:t>PMC Efficiency</a:t>
            </a:r>
          </a:p>
          <a:p>
            <a:r>
              <a:rPr lang="en-US" sz="2000" b="1" dirty="0"/>
              <a:t>PMC Accuracy Performance</a:t>
            </a:r>
          </a:p>
          <a:p>
            <a:r>
              <a:rPr lang="en-US" sz="2000" b="1" dirty="0"/>
              <a:t>PMC Prediction</a:t>
            </a:r>
          </a:p>
          <a:p>
            <a:r>
              <a:rPr lang="en-US" sz="2000" b="1" dirty="0"/>
              <a:t>User Interface Experience</a:t>
            </a:r>
          </a:p>
          <a:p>
            <a:r>
              <a:rPr lang="en-US" sz="2000" b="1" dirty="0"/>
              <a:t>Material Selection Environmental Impact</a:t>
            </a:r>
          </a:p>
          <a:p>
            <a:endParaRPr lang="en-US" sz="2000" b="1" dirty="0"/>
          </a:p>
        </p:txBody>
      </p:sp>
      <p:grpSp>
        <p:nvGrpSpPr>
          <p:cNvPr id="3" name="Group 2"/>
          <p:cNvGrpSpPr/>
          <p:nvPr/>
        </p:nvGrpSpPr>
        <p:grpSpPr>
          <a:xfrm>
            <a:off x="76200" y="1981200"/>
            <a:ext cx="4479946" cy="3551271"/>
            <a:chOff x="76200" y="2193913"/>
            <a:chExt cx="4148634" cy="3288635"/>
          </a:xfrm>
        </p:grpSpPr>
        <p:sp>
          <p:nvSpPr>
            <p:cNvPr id="9" name="TextBox 3"/>
            <p:cNvSpPr txBox="1"/>
            <p:nvPr/>
          </p:nvSpPr>
          <p:spPr>
            <a:xfrm>
              <a:off x="148081" y="2783730"/>
              <a:ext cx="524505"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Sensor</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System</a:t>
              </a:r>
              <a:endParaRPr lang="en-US" sz="600">
                <a:effectLst/>
                <a:latin typeface="Times New Roman"/>
                <a:ea typeface="Times New Roman"/>
              </a:endParaRPr>
            </a:p>
          </p:txBody>
        </p:sp>
        <p:sp>
          <p:nvSpPr>
            <p:cNvPr id="12" name="TextBox 4"/>
            <p:cNvSpPr txBox="1"/>
            <p:nvPr/>
          </p:nvSpPr>
          <p:spPr>
            <a:xfrm>
              <a:off x="1413107" y="2783764"/>
              <a:ext cx="502061"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Sensor</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Filters</a:t>
              </a:r>
              <a:endParaRPr lang="en-US" sz="600">
                <a:effectLst/>
                <a:latin typeface="Times New Roman"/>
                <a:ea typeface="Times New Roman"/>
              </a:endParaRPr>
            </a:p>
          </p:txBody>
        </p:sp>
        <p:sp>
          <p:nvSpPr>
            <p:cNvPr id="13" name="TextBox 5"/>
            <p:cNvSpPr txBox="1"/>
            <p:nvPr/>
          </p:nvSpPr>
          <p:spPr>
            <a:xfrm>
              <a:off x="2972330" y="2748564"/>
              <a:ext cx="654345"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dirty="0">
                  <a:solidFill>
                    <a:srgbClr val="000000"/>
                  </a:solidFill>
                  <a:effectLst/>
                  <a:latin typeface="Calibri"/>
                  <a:ea typeface="Times New Roman"/>
                  <a:cs typeface="Times New Roman"/>
                </a:rPr>
                <a:t>Demand</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Algorithm</a:t>
              </a:r>
              <a:endParaRPr lang="en-US" sz="600" dirty="0">
                <a:effectLst/>
                <a:latin typeface="Times New Roman"/>
                <a:ea typeface="Times New Roman"/>
              </a:endParaRPr>
            </a:p>
          </p:txBody>
        </p:sp>
        <p:sp>
          <p:nvSpPr>
            <p:cNvPr id="14" name="TextBox 6"/>
            <p:cNvSpPr txBox="1"/>
            <p:nvPr/>
          </p:nvSpPr>
          <p:spPr>
            <a:xfrm>
              <a:off x="3060140" y="3532917"/>
              <a:ext cx="520396" cy="600165"/>
            </a:xfrm>
            <a:prstGeom prst="rect">
              <a:avLst/>
            </a:prstGeom>
            <a:noFill/>
            <a:ln w="28575">
              <a:solidFill>
                <a:schemeClr val="tx1"/>
              </a:solidFill>
            </a:ln>
          </p:spPr>
          <p:txBody>
            <a:bodyPr wrap="square" rtlCol="0">
              <a:spAutoFit/>
            </a:bodyPr>
            <a:lstStyle/>
            <a:p>
              <a:pPr marL="0" marR="0" algn="ctr">
                <a:spcBef>
                  <a:spcPts val="0"/>
                </a:spcBef>
                <a:spcAft>
                  <a:spcPts val="0"/>
                </a:spcAft>
              </a:pPr>
              <a:endParaRPr lang="en-US" sz="900" dirty="0">
                <a:solidFill>
                  <a:srgbClr val="000000"/>
                </a:solidFill>
                <a:latin typeface="Calibri"/>
                <a:ea typeface="Times New Roman"/>
                <a:cs typeface="Times New Roman"/>
              </a:endParaRPr>
            </a:p>
            <a:p>
              <a:pPr marL="0" marR="0" algn="ctr">
                <a:spcBef>
                  <a:spcPts val="0"/>
                </a:spcBef>
                <a:spcAft>
                  <a:spcPts val="0"/>
                </a:spcAft>
              </a:pPr>
              <a:r>
                <a:rPr lang="en-US" sz="900" dirty="0">
                  <a:solidFill>
                    <a:srgbClr val="000000"/>
                  </a:solidFill>
                  <a:latin typeface="Calibri"/>
                  <a:ea typeface="Times New Roman"/>
                  <a:cs typeface="Times New Roman"/>
                </a:rPr>
                <a:t>PMC</a:t>
              </a:r>
            </a:p>
            <a:p>
              <a:pPr marL="0" marR="0" algn="ctr">
                <a:spcBef>
                  <a:spcPts val="0"/>
                </a:spcBef>
                <a:spcAft>
                  <a:spcPts val="0"/>
                </a:spcAft>
              </a:pPr>
              <a:endParaRPr lang="en-US" sz="900" dirty="0">
                <a:solidFill>
                  <a:srgbClr val="000000"/>
                </a:solidFill>
                <a:effectLst/>
                <a:latin typeface="Calibri"/>
                <a:ea typeface="Times New Roman"/>
                <a:cs typeface="Times New Roman"/>
              </a:endParaRPr>
            </a:p>
            <a:p>
              <a:pPr marL="0" marR="0" algn="ctr">
                <a:spcBef>
                  <a:spcPts val="0"/>
                </a:spcBef>
                <a:spcAft>
                  <a:spcPts val="0"/>
                </a:spcAft>
              </a:pPr>
              <a:endParaRPr lang="en-US" sz="600" dirty="0">
                <a:effectLst/>
                <a:latin typeface="Times New Roman"/>
                <a:ea typeface="Times New Roman"/>
              </a:endParaRPr>
            </a:p>
          </p:txBody>
        </p:sp>
        <p:sp>
          <p:nvSpPr>
            <p:cNvPr id="15" name="TextBox 7"/>
            <p:cNvSpPr txBox="1"/>
            <p:nvPr/>
          </p:nvSpPr>
          <p:spPr>
            <a:xfrm>
              <a:off x="2983961" y="4542236"/>
              <a:ext cx="667170" cy="5078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dirty="0">
                  <a:solidFill>
                    <a:srgbClr val="000000"/>
                  </a:solidFill>
                  <a:effectLst/>
                  <a:latin typeface="Calibri"/>
                  <a:ea typeface="Times New Roman"/>
                  <a:cs typeface="Times New Roman"/>
                </a:rPr>
                <a:t>Motor</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Actuation </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System</a:t>
              </a:r>
              <a:endParaRPr lang="en-US" sz="600" dirty="0">
                <a:effectLst/>
                <a:latin typeface="Times New Roman"/>
                <a:ea typeface="Times New Roman"/>
              </a:endParaRPr>
            </a:p>
          </p:txBody>
        </p:sp>
        <p:sp>
          <p:nvSpPr>
            <p:cNvPr id="16" name="TextBox 8"/>
            <p:cNvSpPr txBox="1"/>
            <p:nvPr/>
          </p:nvSpPr>
          <p:spPr>
            <a:xfrm>
              <a:off x="1530027" y="4549645"/>
              <a:ext cx="543738" cy="5078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dirty="0">
                  <a:solidFill>
                    <a:srgbClr val="000000"/>
                  </a:solidFill>
                  <a:effectLst/>
                  <a:latin typeface="Calibri"/>
                  <a:ea typeface="Times New Roman"/>
                  <a:cs typeface="Times New Roman"/>
                </a:rPr>
                <a:t>Energy </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Storage</a:t>
              </a:r>
              <a:endParaRPr lang="en-US" sz="600" dirty="0">
                <a:effectLst/>
                <a:latin typeface="Times New Roman"/>
                <a:ea typeface="Times New Roman"/>
              </a:endParaRPr>
            </a:p>
            <a:p>
              <a:pPr marL="0" marR="0" algn="ctr">
                <a:spcBef>
                  <a:spcPts val="0"/>
                </a:spcBef>
                <a:spcAft>
                  <a:spcPts val="0"/>
                </a:spcAft>
              </a:pPr>
              <a:r>
                <a:rPr lang="en-US" sz="900" kern="1200" dirty="0">
                  <a:solidFill>
                    <a:srgbClr val="000000"/>
                  </a:solidFill>
                  <a:effectLst/>
                  <a:latin typeface="Calibri"/>
                  <a:ea typeface="Times New Roman"/>
                  <a:cs typeface="Times New Roman"/>
                </a:rPr>
                <a:t>System</a:t>
              </a:r>
              <a:endParaRPr lang="en-US" sz="600" dirty="0">
                <a:effectLst/>
                <a:latin typeface="Times New Roman"/>
                <a:ea typeface="Times New Roman"/>
              </a:endParaRPr>
            </a:p>
          </p:txBody>
        </p:sp>
        <p:sp>
          <p:nvSpPr>
            <p:cNvPr id="17" name="TextBox 9"/>
            <p:cNvSpPr txBox="1"/>
            <p:nvPr/>
          </p:nvSpPr>
          <p:spPr>
            <a:xfrm>
              <a:off x="1227334" y="3775205"/>
              <a:ext cx="848309"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User Interface</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Device</a:t>
              </a:r>
              <a:endParaRPr lang="en-US" sz="600">
                <a:effectLst/>
                <a:latin typeface="Times New Roman"/>
                <a:ea typeface="Times New Roman"/>
              </a:endParaRPr>
            </a:p>
          </p:txBody>
        </p:sp>
        <p:sp>
          <p:nvSpPr>
            <p:cNvPr id="18" name="TextBox 10"/>
            <p:cNvSpPr txBox="1"/>
            <p:nvPr/>
          </p:nvSpPr>
          <p:spPr>
            <a:xfrm>
              <a:off x="76200" y="3756413"/>
              <a:ext cx="607859" cy="369331"/>
            </a:xfrm>
            <a:prstGeom prst="rect">
              <a:avLst/>
            </a:prstGeom>
            <a:noFill/>
            <a:ln w="28575">
              <a:solidFill>
                <a:schemeClr val="tx1"/>
              </a:solidFill>
            </a:ln>
          </p:spPr>
          <p:txBody>
            <a:bodyPr wrap="none" rtlCol="0">
              <a:spAutoFit/>
            </a:bodyPr>
            <a:lstStyle/>
            <a:p>
              <a:pPr marL="0" marR="0" algn="ctr">
                <a:spcBef>
                  <a:spcPts val="0"/>
                </a:spcBef>
                <a:spcAft>
                  <a:spcPts val="0"/>
                </a:spcAft>
              </a:pPr>
              <a:r>
                <a:rPr lang="en-US" sz="900" kern="1200">
                  <a:solidFill>
                    <a:srgbClr val="000000"/>
                  </a:solidFill>
                  <a:effectLst/>
                  <a:latin typeface="Calibri"/>
                  <a:ea typeface="Times New Roman"/>
                  <a:cs typeface="Times New Roman"/>
                </a:rPr>
                <a:t>Standard</a:t>
              </a:r>
              <a:endParaRPr lang="en-US" sz="600">
                <a:effectLst/>
                <a:latin typeface="Times New Roman"/>
                <a:ea typeface="Times New Roman"/>
              </a:endParaRPr>
            </a:p>
            <a:p>
              <a:pPr marL="0" marR="0" algn="ctr">
                <a:spcBef>
                  <a:spcPts val="0"/>
                </a:spcBef>
                <a:spcAft>
                  <a:spcPts val="0"/>
                </a:spcAft>
              </a:pPr>
              <a:r>
                <a:rPr lang="en-US" sz="900" kern="1200">
                  <a:solidFill>
                    <a:srgbClr val="000000"/>
                  </a:solidFill>
                  <a:effectLst/>
                  <a:latin typeface="Calibri"/>
                  <a:ea typeface="Times New Roman"/>
                  <a:cs typeface="Times New Roman"/>
                </a:rPr>
                <a:t>Bicycle</a:t>
              </a:r>
              <a:endParaRPr lang="en-US" sz="600">
                <a:effectLst/>
                <a:latin typeface="Times New Roman"/>
                <a:ea typeface="Times New Roman"/>
              </a:endParaRPr>
            </a:p>
          </p:txBody>
        </p:sp>
        <p:sp>
          <p:nvSpPr>
            <p:cNvPr id="19" name="TextBox 11"/>
            <p:cNvSpPr txBox="1"/>
            <p:nvPr/>
          </p:nvSpPr>
          <p:spPr>
            <a:xfrm>
              <a:off x="595887" y="2773918"/>
              <a:ext cx="912430"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Wheel Rotation</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Wheel Force</a:t>
              </a:r>
              <a:endParaRPr lang="en-US" sz="600" dirty="0">
                <a:effectLst/>
                <a:latin typeface="Times New Roman"/>
                <a:ea typeface="Times New Roman"/>
              </a:endParaRPr>
            </a:p>
          </p:txBody>
        </p:sp>
        <p:sp>
          <p:nvSpPr>
            <p:cNvPr id="20" name="TextBox 12"/>
            <p:cNvSpPr txBox="1"/>
            <p:nvPr/>
          </p:nvSpPr>
          <p:spPr>
            <a:xfrm>
              <a:off x="1871628" y="2506640"/>
              <a:ext cx="912430" cy="5078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Filtered</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Wheel Rotation</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Wheel Force</a:t>
              </a:r>
              <a:endParaRPr lang="en-US" sz="600" dirty="0">
                <a:effectLst/>
                <a:latin typeface="Times New Roman"/>
                <a:ea typeface="Times New Roman"/>
              </a:endParaRPr>
            </a:p>
          </p:txBody>
        </p:sp>
        <p:sp>
          <p:nvSpPr>
            <p:cNvPr id="21" name="TextBox 13"/>
            <p:cNvSpPr txBox="1"/>
            <p:nvPr/>
          </p:nvSpPr>
          <p:spPr>
            <a:xfrm>
              <a:off x="1600200" y="3200400"/>
              <a:ext cx="1152880" cy="3693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Desired Speed</a:t>
              </a:r>
              <a:endParaRPr lang="en-US" sz="600" dirty="0">
                <a:effectLst/>
                <a:latin typeface="Times New Roman"/>
                <a:ea typeface="Times New Roman"/>
              </a:endParaRPr>
            </a:p>
            <a:p>
              <a:pPr marL="0" marR="0">
                <a:spcBef>
                  <a:spcPts val="0"/>
                </a:spcBef>
                <a:spcAft>
                  <a:spcPts val="0"/>
                </a:spcAft>
              </a:pPr>
              <a:r>
                <a:rPr lang="en-US" sz="900" i="1" kern="1200" dirty="0" err="1">
                  <a:solidFill>
                    <a:srgbClr val="000000"/>
                  </a:solidFill>
                  <a:effectLst/>
                  <a:latin typeface="Calibri"/>
                  <a:ea typeface="Times New Roman"/>
                  <a:cs typeface="Times New Roman"/>
                </a:rPr>
                <a:t>Rider&amp;Cargo</a:t>
              </a:r>
              <a:r>
                <a:rPr lang="en-US" sz="900" i="1" kern="1200" dirty="0">
                  <a:solidFill>
                    <a:srgbClr val="000000"/>
                  </a:solidFill>
                  <a:effectLst/>
                  <a:latin typeface="Calibri"/>
                  <a:ea typeface="Times New Roman"/>
                  <a:cs typeface="Times New Roman"/>
                </a:rPr>
                <a:t> Weight</a:t>
              </a:r>
              <a:endParaRPr lang="en-US" sz="600" dirty="0">
                <a:effectLst/>
                <a:latin typeface="Times New Roman"/>
                <a:ea typeface="Times New Roman"/>
              </a:endParaRPr>
            </a:p>
          </p:txBody>
        </p:sp>
        <p:sp>
          <p:nvSpPr>
            <p:cNvPr id="22" name="TextBox 14"/>
            <p:cNvSpPr txBox="1"/>
            <p:nvPr/>
          </p:nvSpPr>
          <p:spPr>
            <a:xfrm>
              <a:off x="1931875" y="4188768"/>
              <a:ext cx="963725" cy="2308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Available Energy</a:t>
              </a:r>
              <a:endParaRPr lang="en-US" sz="600" dirty="0">
                <a:effectLst/>
                <a:latin typeface="Times New Roman"/>
                <a:ea typeface="Times New Roman"/>
              </a:endParaRPr>
            </a:p>
          </p:txBody>
        </p:sp>
        <p:sp>
          <p:nvSpPr>
            <p:cNvPr id="23" name="TextBox 15"/>
            <p:cNvSpPr txBox="1"/>
            <p:nvPr/>
          </p:nvSpPr>
          <p:spPr>
            <a:xfrm>
              <a:off x="2084499" y="3542093"/>
              <a:ext cx="1095171" cy="5078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Actual Speed</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Est. Travel Distance</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User Input Need</a:t>
              </a:r>
              <a:endParaRPr lang="en-US" sz="600" dirty="0">
                <a:effectLst/>
                <a:latin typeface="Times New Roman"/>
                <a:ea typeface="Times New Roman"/>
              </a:endParaRPr>
            </a:p>
          </p:txBody>
        </p:sp>
        <p:sp>
          <p:nvSpPr>
            <p:cNvPr id="24" name="TextBox 17"/>
            <p:cNvSpPr txBox="1"/>
            <p:nvPr/>
          </p:nvSpPr>
          <p:spPr>
            <a:xfrm>
              <a:off x="457200" y="4363676"/>
              <a:ext cx="776174"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Energy Input</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(via rider)</a:t>
              </a:r>
              <a:endParaRPr lang="en-US" sz="600" dirty="0">
                <a:effectLst/>
                <a:latin typeface="Times New Roman"/>
                <a:ea typeface="Times New Roman"/>
              </a:endParaRPr>
            </a:p>
          </p:txBody>
        </p:sp>
        <p:sp>
          <p:nvSpPr>
            <p:cNvPr id="25" name="TextBox 18"/>
            <p:cNvSpPr txBox="1"/>
            <p:nvPr/>
          </p:nvSpPr>
          <p:spPr>
            <a:xfrm>
              <a:off x="3328106" y="3133039"/>
              <a:ext cx="579004" cy="369331"/>
            </a:xfrm>
            <a:prstGeom prst="rect">
              <a:avLst/>
            </a:prstGeom>
            <a:noFill/>
          </p:spPr>
          <p:txBody>
            <a:bodyPr wrap="none" rtlCol="0">
              <a:spAutoFit/>
            </a:bodyPr>
            <a:lstStyle/>
            <a:p>
              <a:pPr marL="0" marR="0">
                <a:spcBef>
                  <a:spcPts val="0"/>
                </a:spcBef>
                <a:spcAft>
                  <a:spcPts val="0"/>
                </a:spcAft>
              </a:pPr>
              <a:r>
                <a:rPr lang="en-US" sz="900" i="1" kern="1200">
                  <a:solidFill>
                    <a:srgbClr val="000000"/>
                  </a:solidFill>
                  <a:effectLst/>
                  <a:latin typeface="Calibri"/>
                  <a:ea typeface="Times New Roman"/>
                  <a:cs typeface="Times New Roman"/>
                </a:rPr>
                <a:t>Energy </a:t>
              </a:r>
              <a:endParaRPr lang="en-US" sz="600">
                <a:effectLst/>
                <a:latin typeface="Times New Roman"/>
                <a:ea typeface="Times New Roman"/>
              </a:endParaRPr>
            </a:p>
            <a:p>
              <a:pPr marL="0" marR="0">
                <a:spcBef>
                  <a:spcPts val="0"/>
                </a:spcBef>
                <a:spcAft>
                  <a:spcPts val="0"/>
                </a:spcAft>
              </a:pPr>
              <a:r>
                <a:rPr lang="en-US" sz="900" i="1" kern="1200">
                  <a:solidFill>
                    <a:srgbClr val="000000"/>
                  </a:solidFill>
                  <a:effectLst/>
                  <a:latin typeface="Calibri"/>
                  <a:ea typeface="Times New Roman"/>
                  <a:cs typeface="Times New Roman"/>
                </a:rPr>
                <a:t>Demand</a:t>
              </a:r>
              <a:endParaRPr lang="en-US" sz="600">
                <a:effectLst/>
                <a:latin typeface="Times New Roman"/>
                <a:ea typeface="Times New Roman"/>
              </a:endParaRPr>
            </a:p>
          </p:txBody>
        </p:sp>
        <p:sp>
          <p:nvSpPr>
            <p:cNvPr id="26" name="TextBox 19"/>
            <p:cNvSpPr txBox="1"/>
            <p:nvPr/>
          </p:nvSpPr>
          <p:spPr>
            <a:xfrm>
              <a:off x="3287577" y="2193913"/>
              <a:ext cx="810809" cy="342018"/>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Preset Bicycle </a:t>
              </a:r>
            </a:p>
            <a:p>
              <a:pPr marL="0" marR="0">
                <a:spcBef>
                  <a:spcPts val="0"/>
                </a:spcBef>
                <a:spcAft>
                  <a:spcPts val="0"/>
                </a:spcAft>
              </a:pPr>
              <a:r>
                <a:rPr lang="en-US" sz="900" i="1" kern="1200" dirty="0">
                  <a:solidFill>
                    <a:srgbClr val="000000"/>
                  </a:solidFill>
                  <a:effectLst/>
                  <a:latin typeface="Calibri"/>
                  <a:ea typeface="Times New Roman"/>
                  <a:cs typeface="Times New Roman"/>
                </a:rPr>
                <a:t>Characteristics</a:t>
              </a:r>
              <a:endParaRPr lang="en-US" sz="600" dirty="0">
                <a:effectLst/>
                <a:latin typeface="Times New Roman"/>
                <a:ea typeface="Times New Roman"/>
              </a:endParaRPr>
            </a:p>
          </p:txBody>
        </p:sp>
        <p:sp>
          <p:nvSpPr>
            <p:cNvPr id="27" name="TextBox 20"/>
            <p:cNvSpPr txBox="1"/>
            <p:nvPr/>
          </p:nvSpPr>
          <p:spPr>
            <a:xfrm>
              <a:off x="335445" y="3274368"/>
              <a:ext cx="788998" cy="2308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(Attaches to)</a:t>
              </a:r>
              <a:endParaRPr lang="en-US" sz="600" dirty="0">
                <a:effectLst/>
                <a:latin typeface="Times New Roman"/>
                <a:ea typeface="Times New Roman"/>
              </a:endParaRPr>
            </a:p>
          </p:txBody>
        </p:sp>
        <p:sp>
          <p:nvSpPr>
            <p:cNvPr id="28" name="TextBox 21"/>
            <p:cNvSpPr txBox="1"/>
            <p:nvPr/>
          </p:nvSpPr>
          <p:spPr>
            <a:xfrm>
              <a:off x="3341259" y="4166550"/>
              <a:ext cx="883575"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Desired Motor </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Output</a:t>
              </a:r>
              <a:endParaRPr lang="en-US" sz="600" dirty="0">
                <a:effectLst/>
                <a:latin typeface="Times New Roman"/>
                <a:ea typeface="Times New Roman"/>
              </a:endParaRPr>
            </a:p>
          </p:txBody>
        </p:sp>
        <p:sp>
          <p:nvSpPr>
            <p:cNvPr id="29" name="TextBox 23"/>
            <p:cNvSpPr txBox="1"/>
            <p:nvPr/>
          </p:nvSpPr>
          <p:spPr>
            <a:xfrm>
              <a:off x="2922898" y="5113217"/>
              <a:ext cx="806631"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Actual Motor</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 Output</a:t>
              </a:r>
              <a:endParaRPr lang="en-US" sz="600" dirty="0">
                <a:effectLst/>
                <a:latin typeface="Times New Roman"/>
                <a:ea typeface="Times New Roman"/>
              </a:endParaRPr>
            </a:p>
          </p:txBody>
        </p:sp>
        <p:sp>
          <p:nvSpPr>
            <p:cNvPr id="30" name="TextBox 24"/>
            <p:cNvSpPr txBox="1"/>
            <p:nvPr/>
          </p:nvSpPr>
          <p:spPr>
            <a:xfrm>
              <a:off x="2057784" y="4566866"/>
              <a:ext cx="930063" cy="230832"/>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Supplied Energy</a:t>
              </a:r>
              <a:endParaRPr lang="en-US" sz="600" dirty="0">
                <a:effectLst/>
                <a:latin typeface="Times New Roman"/>
                <a:ea typeface="Times New Roman"/>
              </a:endParaRPr>
            </a:p>
          </p:txBody>
        </p:sp>
        <p:sp>
          <p:nvSpPr>
            <p:cNvPr id="31" name="Rectangle 30"/>
            <p:cNvSpPr/>
            <p:nvPr/>
          </p:nvSpPr>
          <p:spPr>
            <a:xfrm>
              <a:off x="1264835" y="2283396"/>
              <a:ext cx="1075936" cy="230832"/>
            </a:xfrm>
            <a:prstGeom prst="rect">
              <a:avLst/>
            </a:prstGeom>
          </p:spPr>
          <p:txBody>
            <a:bodyPr wrap="none">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Breaking Detection</a:t>
              </a:r>
              <a:endParaRPr lang="en-US" sz="600" dirty="0">
                <a:effectLst/>
                <a:latin typeface="Times New Roman"/>
                <a:ea typeface="Times New Roman"/>
              </a:endParaRPr>
            </a:p>
          </p:txBody>
        </p:sp>
        <p:sp>
          <p:nvSpPr>
            <p:cNvPr id="32" name="TextBox 28"/>
            <p:cNvSpPr txBox="1"/>
            <p:nvPr/>
          </p:nvSpPr>
          <p:spPr>
            <a:xfrm>
              <a:off x="713096" y="3630102"/>
              <a:ext cx="655949"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(Attaches </a:t>
              </a:r>
            </a:p>
            <a:p>
              <a:pPr marL="0" marR="0">
                <a:spcBef>
                  <a:spcPts val="0"/>
                </a:spcBef>
                <a:spcAft>
                  <a:spcPts val="0"/>
                </a:spcAft>
              </a:pPr>
              <a:r>
                <a:rPr lang="en-US" sz="900" i="1" kern="1200" dirty="0">
                  <a:solidFill>
                    <a:srgbClr val="000000"/>
                  </a:solidFill>
                  <a:effectLst/>
                  <a:latin typeface="Calibri"/>
                  <a:ea typeface="Times New Roman"/>
                  <a:cs typeface="Times New Roman"/>
                </a:rPr>
                <a:t>to)</a:t>
              </a:r>
              <a:endParaRPr lang="en-US" sz="600" dirty="0">
                <a:effectLst/>
                <a:latin typeface="Times New Roman"/>
                <a:ea typeface="Times New Roman"/>
              </a:endParaRPr>
            </a:p>
          </p:txBody>
        </p:sp>
        <p:cxnSp>
          <p:nvCxnSpPr>
            <p:cNvPr id="33" name="Elbow Connector 32"/>
            <p:cNvCxnSpPr>
              <a:stCxn id="9" idx="3"/>
              <a:endCxn id="12" idx="1"/>
            </p:cNvCxnSpPr>
            <p:nvPr/>
          </p:nvCxnSpPr>
          <p:spPr>
            <a:xfrm>
              <a:off x="672585" y="2968397"/>
              <a:ext cx="740520" cy="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3"/>
            </p:cNvCxnSpPr>
            <p:nvPr/>
          </p:nvCxnSpPr>
          <p:spPr>
            <a:xfrm flipV="1">
              <a:off x="1915168" y="2810344"/>
              <a:ext cx="1079186" cy="158087"/>
            </a:xfrm>
            <a:prstGeom prst="bentConnector3">
              <a:avLst>
                <a:gd name="adj1" fmla="val 7402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440975" y="2500682"/>
              <a:ext cx="733" cy="2417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3"/>
              <a:endCxn id="15" idx="1"/>
            </p:cNvCxnSpPr>
            <p:nvPr/>
          </p:nvCxnSpPr>
          <p:spPr>
            <a:xfrm flipV="1">
              <a:off x="2073766" y="4796151"/>
              <a:ext cx="910195" cy="74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6" idx="0"/>
              <a:endCxn id="17" idx="2"/>
            </p:cNvCxnSpPr>
            <p:nvPr/>
          </p:nvCxnSpPr>
          <p:spPr>
            <a:xfrm rot="16200000" flipV="1">
              <a:off x="1524138" y="4271887"/>
              <a:ext cx="405110" cy="150407"/>
            </a:xfrm>
            <a:prstGeom prst="bentConnector3">
              <a:avLst>
                <a:gd name="adj1" fmla="val 4148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hape 43"/>
            <p:cNvCxnSpPr/>
            <p:nvPr/>
          </p:nvCxnSpPr>
          <p:spPr>
            <a:xfrm flipV="1">
              <a:off x="1801896" y="4046858"/>
              <a:ext cx="1279718" cy="340470"/>
            </a:xfrm>
            <a:prstGeom prst="bentConnector3">
              <a:avLst>
                <a:gd name="adj1" fmla="val 7966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075643" y="3832999"/>
              <a:ext cx="98449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1871628" y="3058220"/>
              <a:ext cx="1122727" cy="184316"/>
            </a:xfrm>
            <a:prstGeom prst="bentConnector3">
              <a:avLst>
                <a:gd name="adj1" fmla="val 7151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1720857" y="3242536"/>
              <a:ext cx="1349197" cy="377178"/>
            </a:xfrm>
            <a:prstGeom prst="bentConnector3">
              <a:avLst>
                <a:gd name="adj1" fmla="val 7109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56616" y="3242536"/>
              <a:ext cx="10259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hape 81"/>
            <p:cNvCxnSpPr>
              <a:endCxn id="17" idx="0"/>
            </p:cNvCxnSpPr>
            <p:nvPr/>
          </p:nvCxnSpPr>
          <p:spPr>
            <a:xfrm rot="5400000">
              <a:off x="1381729" y="3505435"/>
              <a:ext cx="539530" cy="10"/>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340654" y="3133041"/>
              <a:ext cx="0" cy="4236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3337077" y="4104093"/>
              <a:ext cx="4311" cy="458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hape 92"/>
            <p:cNvCxnSpPr>
              <a:stCxn id="15" idx="2"/>
              <a:endCxn id="15" idx="3"/>
            </p:cNvCxnSpPr>
            <p:nvPr/>
          </p:nvCxnSpPr>
          <p:spPr>
            <a:xfrm rot="5400000" flipH="1" flipV="1">
              <a:off x="3357379" y="4756316"/>
              <a:ext cx="253915" cy="333586"/>
            </a:xfrm>
            <a:prstGeom prst="bentConnector4">
              <a:avLst>
                <a:gd name="adj1" fmla="val -90030"/>
                <a:gd name="adj2" fmla="val 16852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5" idx="2"/>
              <a:endCxn id="18" idx="2"/>
            </p:cNvCxnSpPr>
            <p:nvPr/>
          </p:nvCxnSpPr>
          <p:spPr>
            <a:xfrm rot="5400000" flipH="1">
              <a:off x="1386677" y="3119198"/>
              <a:ext cx="924322" cy="2937416"/>
            </a:xfrm>
            <a:prstGeom prst="bentConnector3">
              <a:avLst>
                <a:gd name="adj1" fmla="val -2473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84455" y="3167399"/>
              <a:ext cx="0" cy="5770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8" idx="3"/>
            </p:cNvCxnSpPr>
            <p:nvPr/>
          </p:nvCxnSpPr>
          <p:spPr>
            <a:xfrm flipH="1">
              <a:off x="684059" y="3941078"/>
              <a:ext cx="535141"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16" idx="1"/>
            </p:cNvCxnSpPr>
            <p:nvPr/>
          </p:nvCxnSpPr>
          <p:spPr>
            <a:xfrm>
              <a:off x="842446" y="4412951"/>
              <a:ext cx="687582" cy="3906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flipH="1" flipV="1">
              <a:off x="1703256" y="1321277"/>
              <a:ext cx="35202" cy="2889776"/>
            </a:xfrm>
            <a:prstGeom prst="bentConnector3">
              <a:avLst>
                <a:gd name="adj1" fmla="val 86579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hape 125"/>
            <p:cNvCxnSpPr/>
            <p:nvPr/>
          </p:nvCxnSpPr>
          <p:spPr>
            <a:xfrm rot="16200000" flipH="1">
              <a:off x="703431" y="3918979"/>
              <a:ext cx="303917" cy="68241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14" idx="3"/>
            </p:cNvCxnSpPr>
            <p:nvPr/>
          </p:nvCxnSpPr>
          <p:spPr>
            <a:xfrm rot="5400000">
              <a:off x="3084648" y="2997688"/>
              <a:ext cx="1331200" cy="33942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52100" y="4973108"/>
              <a:ext cx="968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TextBox 17"/>
            <p:cNvSpPr txBox="1"/>
            <p:nvPr/>
          </p:nvSpPr>
          <p:spPr>
            <a:xfrm>
              <a:off x="424963" y="4783348"/>
              <a:ext cx="917238" cy="369331"/>
            </a:xfrm>
            <a:prstGeom prst="rect">
              <a:avLst/>
            </a:prstGeom>
            <a:noFill/>
          </p:spPr>
          <p:txBody>
            <a:bodyPr wrap="none" rtlCol="0">
              <a:spAutoFit/>
            </a:bodyPr>
            <a:lstStyle/>
            <a:p>
              <a:pPr marL="0" marR="0">
                <a:spcBef>
                  <a:spcPts val="0"/>
                </a:spcBef>
                <a:spcAft>
                  <a:spcPts val="0"/>
                </a:spcAft>
              </a:pPr>
              <a:r>
                <a:rPr lang="en-US" sz="900" i="1" kern="1200" dirty="0">
                  <a:solidFill>
                    <a:srgbClr val="000000"/>
                  </a:solidFill>
                  <a:effectLst/>
                  <a:latin typeface="Calibri"/>
                  <a:ea typeface="Times New Roman"/>
                  <a:cs typeface="Times New Roman"/>
                </a:rPr>
                <a:t>Energy Input</a:t>
              </a:r>
              <a:endParaRPr lang="en-US" sz="600" dirty="0">
                <a:effectLst/>
                <a:latin typeface="Times New Roman"/>
                <a:ea typeface="Times New Roman"/>
              </a:endParaRPr>
            </a:p>
            <a:p>
              <a:pPr marL="0" marR="0">
                <a:spcBef>
                  <a:spcPts val="0"/>
                </a:spcBef>
                <a:spcAft>
                  <a:spcPts val="0"/>
                </a:spcAft>
              </a:pPr>
              <a:r>
                <a:rPr lang="en-US" sz="900" i="1" kern="1200" dirty="0">
                  <a:solidFill>
                    <a:srgbClr val="000000"/>
                  </a:solidFill>
                  <a:effectLst/>
                  <a:latin typeface="Calibri"/>
                  <a:ea typeface="Times New Roman"/>
                  <a:cs typeface="Times New Roman"/>
                </a:rPr>
                <a:t>(via wall outlet)</a:t>
              </a:r>
              <a:endParaRPr lang="en-US" sz="600" dirty="0">
                <a:effectLst/>
                <a:latin typeface="Times New Roman"/>
                <a:ea typeface="Times New Roman"/>
              </a:endParaRPr>
            </a:p>
          </p:txBody>
        </p:sp>
      </p:grpSp>
      <p:sp>
        <p:nvSpPr>
          <p:cNvPr id="4" name="Oval 3"/>
          <p:cNvSpPr/>
          <p:nvPr/>
        </p:nvSpPr>
        <p:spPr>
          <a:xfrm>
            <a:off x="4347524" y="1260144"/>
            <a:ext cx="2483180" cy="83403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200400" y="3194739"/>
            <a:ext cx="3047999" cy="3416320"/>
          </a:xfrm>
          <a:prstGeom prst="rect">
            <a:avLst/>
          </a:prstGeom>
          <a:noFill/>
        </p:spPr>
        <p:txBody>
          <a:bodyPr wrap="square" rtlCol="0">
            <a:spAutoFit/>
          </a:bodyPr>
          <a:lstStyle/>
          <a:p>
            <a:pPr algn="r"/>
            <a:r>
              <a:rPr lang="en-US" dirty="0"/>
              <a:t>As an optional note, there is a tool called the House of Quality (aka Quality Functional Deployment) which can help organize the relationship between engineering characteristics like those listed here and the performance measures shown in the earlier slide. This can help everyone on the team recognize trade-off influences as well. </a:t>
            </a:r>
          </a:p>
        </p:txBody>
      </p:sp>
    </p:spTree>
    <p:extLst>
      <p:ext uri="{BB962C8B-B14F-4D97-AF65-F5344CB8AC3E}">
        <p14:creationId xmlns:p14="http://schemas.microsoft.com/office/powerpoint/2010/main" val="12596790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 – Part 2</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2400" y="1042721"/>
            <a:ext cx="4767844" cy="584775"/>
          </a:xfrm>
          <a:prstGeom prst="rect">
            <a:avLst/>
          </a:prstGeom>
          <a:noFill/>
        </p:spPr>
        <p:txBody>
          <a:bodyPr wrap="none" rtlCol="0">
            <a:spAutoFit/>
          </a:bodyPr>
          <a:lstStyle/>
          <a:p>
            <a:r>
              <a:rPr lang="en-US" sz="3200" b="1" dirty="0"/>
              <a:t>Timeline Summary – Part 2</a:t>
            </a:r>
          </a:p>
        </p:txBody>
      </p:sp>
      <p:graphicFrame>
        <p:nvGraphicFramePr>
          <p:cNvPr id="13" name="Table 12"/>
          <p:cNvGraphicFramePr>
            <a:graphicFrameLocks noGrp="1"/>
          </p:cNvGraphicFramePr>
          <p:nvPr>
            <p:extLst>
              <p:ext uri="{D42A27DB-BD31-4B8C-83A1-F6EECF244321}">
                <p14:modId xmlns:p14="http://schemas.microsoft.com/office/powerpoint/2010/main" val="2175179601"/>
              </p:ext>
            </p:extLst>
          </p:nvPr>
        </p:nvGraphicFramePr>
        <p:xfrm>
          <a:off x="304800" y="1578279"/>
          <a:ext cx="8610600" cy="487870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9"/>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208518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 – Part 2</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2400" y="1042721"/>
            <a:ext cx="4767844" cy="584775"/>
          </a:xfrm>
          <a:prstGeom prst="rect">
            <a:avLst/>
          </a:prstGeom>
          <a:noFill/>
        </p:spPr>
        <p:txBody>
          <a:bodyPr wrap="none" rtlCol="0">
            <a:spAutoFit/>
          </a:bodyPr>
          <a:lstStyle/>
          <a:p>
            <a:r>
              <a:rPr lang="en-US" sz="3200" b="1" dirty="0"/>
              <a:t>Timeline Summary – Part 2</a:t>
            </a:r>
          </a:p>
        </p:txBody>
      </p:sp>
      <p:graphicFrame>
        <p:nvGraphicFramePr>
          <p:cNvPr id="13" name="Table 12"/>
          <p:cNvGraphicFramePr>
            <a:graphicFrameLocks noGrp="1"/>
          </p:cNvGraphicFramePr>
          <p:nvPr>
            <p:extLst>
              <p:ext uri="{D42A27DB-BD31-4B8C-83A1-F6EECF244321}">
                <p14:modId xmlns:p14="http://schemas.microsoft.com/office/powerpoint/2010/main" val="2089297417"/>
              </p:ext>
            </p:extLst>
          </p:nvPr>
        </p:nvGraphicFramePr>
        <p:xfrm>
          <a:off x="304800" y="1578279"/>
          <a:ext cx="8610600" cy="487870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Sensor Development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Demand Algorithm API</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9"/>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283348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 – Part 2</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24200" y="1070927"/>
            <a:ext cx="2971800" cy="3970318"/>
          </a:xfrm>
          <a:prstGeom prst="rect">
            <a:avLst/>
          </a:prstGeom>
          <a:noFill/>
        </p:spPr>
        <p:txBody>
          <a:bodyPr wrap="square" rtlCol="0">
            <a:spAutoFit/>
          </a:bodyPr>
          <a:lstStyle/>
          <a:p>
            <a:pPr algn="r"/>
            <a:r>
              <a:rPr lang="en-US" dirty="0"/>
              <a:t>Don’t assume that people recognize the reasons why you did things a certain way, or in this case, in a certain order. </a:t>
            </a:r>
          </a:p>
          <a:p>
            <a:pPr algn="r"/>
            <a:endParaRPr lang="en-US" dirty="0"/>
          </a:p>
          <a:p>
            <a:pPr algn="r"/>
            <a:r>
              <a:rPr lang="en-US" dirty="0"/>
              <a:t>Explaining to reviewers the reasons and realized benefits behind doing things a certain way can help them not only appreciate your work better but have more confidence in the way you have executed your project as well.</a:t>
            </a:r>
          </a:p>
        </p:txBody>
      </p:sp>
      <p:sp>
        <p:nvSpPr>
          <p:cNvPr id="8" name="TextBox 7"/>
          <p:cNvSpPr txBox="1"/>
          <p:nvPr/>
        </p:nvSpPr>
        <p:spPr>
          <a:xfrm>
            <a:off x="152400" y="1042721"/>
            <a:ext cx="4767844" cy="584775"/>
          </a:xfrm>
          <a:prstGeom prst="rect">
            <a:avLst/>
          </a:prstGeom>
          <a:noFill/>
        </p:spPr>
        <p:txBody>
          <a:bodyPr wrap="none" rtlCol="0">
            <a:spAutoFit/>
          </a:bodyPr>
          <a:lstStyle/>
          <a:p>
            <a:r>
              <a:rPr lang="en-US" sz="3200" b="1" dirty="0"/>
              <a:t>Timeline Summary – Part 2</a:t>
            </a:r>
          </a:p>
        </p:txBody>
      </p:sp>
      <p:graphicFrame>
        <p:nvGraphicFramePr>
          <p:cNvPr id="9" name="Table 8"/>
          <p:cNvGraphicFramePr>
            <a:graphicFrameLocks noGrp="1"/>
          </p:cNvGraphicFramePr>
          <p:nvPr>
            <p:extLst>
              <p:ext uri="{D42A27DB-BD31-4B8C-83A1-F6EECF244321}">
                <p14:modId xmlns:p14="http://schemas.microsoft.com/office/powerpoint/2010/main" val="886203000"/>
              </p:ext>
            </p:extLst>
          </p:nvPr>
        </p:nvGraphicFramePr>
        <p:xfrm>
          <a:off x="304800" y="1578279"/>
          <a:ext cx="8610600" cy="487870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Sensor Development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Demand Algorithm API</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Perpetual Motion Control (PMC)</a:t>
                      </a:r>
                    </a:p>
                  </a:txBody>
                  <a:tcPr marL="9525" marR="9525" marT="9525" marB="0" anchor="b"/>
                </a:tc>
                <a:tc>
                  <a:txBody>
                    <a:bodyPr/>
                    <a:lstStyle/>
                    <a:p>
                      <a:pPr algn="l" fontAlgn="b"/>
                      <a:r>
                        <a:rPr lang="en-US" sz="2400" b="0" i="1" u="none" strike="noStrike" dirty="0">
                          <a:solidFill>
                            <a:srgbClr val="000000"/>
                          </a:solidFill>
                          <a:effectLst/>
                          <a:latin typeface="Calibri"/>
                        </a:rPr>
                        <a:t>October – Nov.</a:t>
                      </a:r>
                    </a:p>
                  </a:txBody>
                  <a:tcPr marL="9525" marR="9525" marT="9525" marB="0" anchor="b"/>
                </a:tc>
                <a:extLst>
                  <a:ext uri="{0D108BD9-81ED-4DB2-BD59-A6C34878D82A}">
                    <a16:rowId xmlns:a16="http://schemas.microsoft.com/office/drawing/2014/main" val="10003"/>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9"/>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99535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 – Part 2</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2400" y="1042721"/>
            <a:ext cx="4767844" cy="584775"/>
          </a:xfrm>
          <a:prstGeom prst="rect">
            <a:avLst/>
          </a:prstGeom>
          <a:noFill/>
        </p:spPr>
        <p:txBody>
          <a:bodyPr wrap="none" rtlCol="0">
            <a:spAutoFit/>
          </a:bodyPr>
          <a:lstStyle/>
          <a:p>
            <a:r>
              <a:rPr lang="en-US" sz="3200" b="1" dirty="0"/>
              <a:t>Timeline Summary – Part 2</a:t>
            </a:r>
          </a:p>
        </p:txBody>
      </p:sp>
      <p:graphicFrame>
        <p:nvGraphicFramePr>
          <p:cNvPr id="13" name="Table 12"/>
          <p:cNvGraphicFramePr>
            <a:graphicFrameLocks noGrp="1"/>
          </p:cNvGraphicFramePr>
          <p:nvPr>
            <p:extLst>
              <p:ext uri="{D42A27DB-BD31-4B8C-83A1-F6EECF244321}">
                <p14:modId xmlns:p14="http://schemas.microsoft.com/office/powerpoint/2010/main" val="1833111865"/>
              </p:ext>
            </p:extLst>
          </p:nvPr>
        </p:nvGraphicFramePr>
        <p:xfrm>
          <a:off x="304800" y="1578279"/>
          <a:ext cx="8610600" cy="487870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Sensor Development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Demand Algorithm API</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Perpetual Motion Control (PMC)</a:t>
                      </a:r>
                    </a:p>
                  </a:txBody>
                  <a:tcPr marL="9525" marR="9525" marT="9525" marB="0" anchor="b"/>
                </a:tc>
                <a:tc>
                  <a:txBody>
                    <a:bodyPr/>
                    <a:lstStyle/>
                    <a:p>
                      <a:pPr algn="l" fontAlgn="b"/>
                      <a:r>
                        <a:rPr lang="en-US" sz="2400" b="0" i="1" u="none" strike="noStrike" dirty="0">
                          <a:solidFill>
                            <a:srgbClr val="000000"/>
                          </a:solidFill>
                          <a:effectLst/>
                          <a:latin typeface="Calibri"/>
                        </a:rPr>
                        <a:t>October – Nov.</a:t>
                      </a: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2400" b="0" i="0" u="none" strike="noStrike" dirty="0">
                          <a:solidFill>
                            <a:srgbClr val="000000"/>
                          </a:solidFill>
                          <a:effectLst/>
                          <a:latin typeface="Calibri"/>
                        </a:rPr>
                        <a:t>Motor &amp; Generator Selection</a:t>
                      </a:r>
                    </a:p>
                  </a:txBody>
                  <a:tcPr marL="9525" marR="9525" marT="9525" marB="0" anchor="b"/>
                </a:tc>
                <a:tc>
                  <a:txBody>
                    <a:bodyPr/>
                    <a:lstStyle/>
                    <a:p>
                      <a:pPr algn="l" fontAlgn="b"/>
                      <a:r>
                        <a:rPr lang="en-US" sz="2400" b="0" i="1" u="none" strike="noStrike" dirty="0">
                          <a:solidFill>
                            <a:srgbClr val="000000"/>
                          </a:solidFill>
                          <a:effectLst/>
                          <a:latin typeface="+mn-lt"/>
                        </a:rPr>
                        <a:t>October –</a:t>
                      </a:r>
                      <a:r>
                        <a:rPr lang="en-US" sz="2400" b="0" i="1" u="none" strike="noStrike" baseline="0" dirty="0">
                          <a:solidFill>
                            <a:srgbClr val="000000"/>
                          </a:solidFill>
                          <a:effectLst/>
                          <a:latin typeface="+mn-lt"/>
                        </a:rPr>
                        <a:t> </a:t>
                      </a:r>
                      <a:r>
                        <a:rPr lang="en-US" sz="2400" b="0" i="1" u="none" strike="noStrike" dirty="0">
                          <a:solidFill>
                            <a:srgbClr val="000000"/>
                          </a:solidFill>
                          <a:effectLst/>
                          <a:latin typeface="+mn-lt"/>
                        </a:rPr>
                        <a:t>Nov.</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dirty="0"/>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9"/>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8106545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 – Part 2</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2400" y="1042721"/>
            <a:ext cx="4767844" cy="584775"/>
          </a:xfrm>
          <a:prstGeom prst="rect">
            <a:avLst/>
          </a:prstGeom>
          <a:noFill/>
        </p:spPr>
        <p:txBody>
          <a:bodyPr wrap="none" rtlCol="0">
            <a:spAutoFit/>
          </a:bodyPr>
          <a:lstStyle/>
          <a:p>
            <a:r>
              <a:rPr lang="en-US" sz="3200" b="1" dirty="0"/>
              <a:t>Timeline Summary – Part 2</a:t>
            </a:r>
          </a:p>
        </p:txBody>
      </p:sp>
      <p:graphicFrame>
        <p:nvGraphicFramePr>
          <p:cNvPr id="13" name="Table 12"/>
          <p:cNvGraphicFramePr>
            <a:graphicFrameLocks noGrp="1"/>
          </p:cNvGraphicFramePr>
          <p:nvPr>
            <p:extLst>
              <p:ext uri="{D42A27DB-BD31-4B8C-83A1-F6EECF244321}">
                <p14:modId xmlns:p14="http://schemas.microsoft.com/office/powerpoint/2010/main" val="3534103826"/>
              </p:ext>
            </p:extLst>
          </p:nvPr>
        </p:nvGraphicFramePr>
        <p:xfrm>
          <a:off x="304800" y="1578279"/>
          <a:ext cx="8610600" cy="487870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Sensor Development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Demand Algorithm API</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Perpetual Motion Control (PMC)</a:t>
                      </a:r>
                    </a:p>
                  </a:txBody>
                  <a:tcPr marL="9525" marR="9525" marT="9525" marB="0" anchor="b"/>
                </a:tc>
                <a:tc>
                  <a:txBody>
                    <a:bodyPr/>
                    <a:lstStyle/>
                    <a:p>
                      <a:pPr algn="l" fontAlgn="b"/>
                      <a:r>
                        <a:rPr lang="en-US" sz="2400" b="0" i="1" u="none" strike="noStrike" dirty="0">
                          <a:solidFill>
                            <a:srgbClr val="000000"/>
                          </a:solidFill>
                          <a:effectLst/>
                          <a:latin typeface="Calibri"/>
                        </a:rPr>
                        <a:t>October – Nov.</a:t>
                      </a: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2400" b="0" i="0" u="none" strike="noStrike" dirty="0">
                          <a:solidFill>
                            <a:srgbClr val="000000"/>
                          </a:solidFill>
                          <a:effectLst/>
                          <a:latin typeface="Calibri"/>
                        </a:rPr>
                        <a:t>Motor &amp; Generator Selection</a:t>
                      </a:r>
                    </a:p>
                  </a:txBody>
                  <a:tcPr marL="9525" marR="9525" marT="9525" marB="0" anchor="b"/>
                </a:tc>
                <a:tc>
                  <a:txBody>
                    <a:bodyPr/>
                    <a:lstStyle/>
                    <a:p>
                      <a:pPr algn="l" fontAlgn="b"/>
                      <a:r>
                        <a:rPr lang="en-US" sz="2400" b="0" i="1" u="none" strike="noStrike" dirty="0">
                          <a:solidFill>
                            <a:srgbClr val="000000"/>
                          </a:solidFill>
                          <a:effectLst/>
                          <a:latin typeface="+mn-lt"/>
                        </a:rPr>
                        <a:t>October –</a:t>
                      </a:r>
                      <a:r>
                        <a:rPr lang="en-US" sz="2400" b="0" i="1" u="none" strike="noStrike" baseline="0" dirty="0">
                          <a:solidFill>
                            <a:srgbClr val="000000"/>
                          </a:solidFill>
                          <a:effectLst/>
                          <a:latin typeface="+mn-lt"/>
                        </a:rPr>
                        <a:t> </a:t>
                      </a:r>
                      <a:r>
                        <a:rPr lang="en-US" sz="2400" b="0" i="1" u="none" strike="noStrike" dirty="0">
                          <a:solidFill>
                            <a:srgbClr val="000000"/>
                          </a:solidFill>
                          <a:effectLst/>
                          <a:latin typeface="+mn-lt"/>
                        </a:rPr>
                        <a:t>Nov.</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2400" b="0" i="0" u="none" strike="noStrike" dirty="0">
                          <a:solidFill>
                            <a:srgbClr val="000000"/>
                          </a:solidFill>
                          <a:effectLst/>
                          <a:latin typeface="Calibri"/>
                        </a:rPr>
                        <a:t>Battery Selection</a:t>
                      </a:r>
                    </a:p>
                  </a:txBody>
                  <a:tcPr marL="9525" marR="9525" marT="9525" marB="0" anchor="b"/>
                </a:tc>
                <a:tc>
                  <a:txBody>
                    <a:bodyPr/>
                    <a:lstStyle/>
                    <a:p>
                      <a:pPr algn="l" fontAlgn="b"/>
                      <a:r>
                        <a:rPr lang="en-US" sz="2400" b="0" i="1" u="none" strike="noStrike" dirty="0">
                          <a:solidFill>
                            <a:srgbClr val="000000"/>
                          </a:solidFill>
                          <a:effectLst/>
                          <a:latin typeface="+mn-lt"/>
                        </a:rPr>
                        <a:t>November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2400" b="0" i="0" u="none" strike="noStrike" dirty="0">
                          <a:solidFill>
                            <a:srgbClr val="000000"/>
                          </a:solidFill>
                          <a:effectLst/>
                          <a:latin typeface="Calibri"/>
                        </a:rPr>
                        <a:t>Component Testing </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November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Exercise Bike Prototype Housing</a:t>
                      </a:r>
                    </a:p>
                  </a:txBody>
                  <a:tcPr marL="9525" marR="9525" marT="9525" marB="0" anchor="b"/>
                </a:tc>
                <a:tc>
                  <a:txBody>
                    <a:bodyPr/>
                    <a:lstStyle/>
                    <a:p>
                      <a:pPr algn="l" fontAlgn="b"/>
                      <a:r>
                        <a:rPr lang="en-US" sz="2400" b="0" i="1" u="none" strike="noStrike" dirty="0">
                          <a:solidFill>
                            <a:srgbClr val="000000"/>
                          </a:solidFill>
                          <a:effectLst/>
                          <a:latin typeface="+mn-lt"/>
                        </a:rPr>
                        <a:t>November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r>
                        <a:rPr lang="en-US" sz="2400" u="none" strike="noStrike" dirty="0">
                          <a:effectLst/>
                        </a:rPr>
                        <a:t>Sensor Filters –</a:t>
                      </a:r>
                      <a:r>
                        <a:rPr lang="en-US" sz="2400" u="none" strike="noStrike" baseline="0" dirty="0">
                          <a:effectLst/>
                        </a:rPr>
                        <a:t> Exercise Bike</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November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9"/>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85028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 – Part 2</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2400" y="1042721"/>
            <a:ext cx="4767844" cy="584775"/>
          </a:xfrm>
          <a:prstGeom prst="rect">
            <a:avLst/>
          </a:prstGeom>
          <a:noFill/>
        </p:spPr>
        <p:txBody>
          <a:bodyPr wrap="none" rtlCol="0">
            <a:spAutoFit/>
          </a:bodyPr>
          <a:lstStyle/>
          <a:p>
            <a:r>
              <a:rPr lang="en-US" sz="3200" b="1" dirty="0"/>
              <a:t>Timeline Summary – Part 2</a:t>
            </a:r>
          </a:p>
        </p:txBody>
      </p:sp>
      <p:graphicFrame>
        <p:nvGraphicFramePr>
          <p:cNvPr id="13" name="Table 12"/>
          <p:cNvGraphicFramePr>
            <a:graphicFrameLocks noGrp="1"/>
          </p:cNvGraphicFramePr>
          <p:nvPr>
            <p:extLst>
              <p:ext uri="{D42A27DB-BD31-4B8C-83A1-F6EECF244321}">
                <p14:modId xmlns:p14="http://schemas.microsoft.com/office/powerpoint/2010/main" val="1874968060"/>
              </p:ext>
            </p:extLst>
          </p:nvPr>
        </p:nvGraphicFramePr>
        <p:xfrm>
          <a:off x="304800" y="1578279"/>
          <a:ext cx="8610600" cy="487870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Sensor Development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Demand Algorithm API</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Perpetual Motion Control (PMC)</a:t>
                      </a:r>
                    </a:p>
                  </a:txBody>
                  <a:tcPr marL="9525" marR="9525" marT="9525" marB="0" anchor="b"/>
                </a:tc>
                <a:tc>
                  <a:txBody>
                    <a:bodyPr/>
                    <a:lstStyle/>
                    <a:p>
                      <a:pPr algn="l" fontAlgn="b"/>
                      <a:r>
                        <a:rPr lang="en-US" sz="2400" b="0" i="1" u="none" strike="noStrike" dirty="0">
                          <a:solidFill>
                            <a:srgbClr val="000000"/>
                          </a:solidFill>
                          <a:effectLst/>
                          <a:latin typeface="Calibri"/>
                        </a:rPr>
                        <a:t>October – Nov.</a:t>
                      </a: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2400" b="0" i="0" u="none" strike="noStrike" dirty="0">
                          <a:solidFill>
                            <a:srgbClr val="000000"/>
                          </a:solidFill>
                          <a:effectLst/>
                          <a:latin typeface="Calibri"/>
                        </a:rPr>
                        <a:t>Motor &amp; Generator Selection</a:t>
                      </a:r>
                    </a:p>
                  </a:txBody>
                  <a:tcPr marL="9525" marR="9525" marT="9525" marB="0" anchor="b"/>
                </a:tc>
                <a:tc>
                  <a:txBody>
                    <a:bodyPr/>
                    <a:lstStyle/>
                    <a:p>
                      <a:pPr algn="l" fontAlgn="b"/>
                      <a:r>
                        <a:rPr lang="en-US" sz="2400" b="0" i="1" u="none" strike="noStrike" dirty="0">
                          <a:solidFill>
                            <a:srgbClr val="000000"/>
                          </a:solidFill>
                          <a:effectLst/>
                          <a:latin typeface="+mn-lt"/>
                        </a:rPr>
                        <a:t>October –</a:t>
                      </a:r>
                      <a:r>
                        <a:rPr lang="en-US" sz="2400" b="0" i="1" u="none" strike="noStrike" baseline="0" dirty="0">
                          <a:solidFill>
                            <a:srgbClr val="000000"/>
                          </a:solidFill>
                          <a:effectLst/>
                          <a:latin typeface="+mn-lt"/>
                        </a:rPr>
                        <a:t> </a:t>
                      </a:r>
                      <a:r>
                        <a:rPr lang="en-US" sz="2400" b="0" i="1" u="none" strike="noStrike" dirty="0">
                          <a:solidFill>
                            <a:srgbClr val="000000"/>
                          </a:solidFill>
                          <a:effectLst/>
                          <a:latin typeface="+mn-lt"/>
                        </a:rPr>
                        <a:t>Nov.</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2400" b="0" i="0" u="none" strike="noStrike" dirty="0">
                          <a:solidFill>
                            <a:srgbClr val="000000"/>
                          </a:solidFill>
                          <a:effectLst/>
                          <a:latin typeface="Calibri"/>
                        </a:rPr>
                        <a:t>Battery Selection</a:t>
                      </a:r>
                    </a:p>
                  </a:txBody>
                  <a:tcPr marL="9525" marR="9525" marT="9525" marB="0" anchor="b"/>
                </a:tc>
                <a:tc>
                  <a:txBody>
                    <a:bodyPr/>
                    <a:lstStyle/>
                    <a:p>
                      <a:pPr algn="l" fontAlgn="b"/>
                      <a:r>
                        <a:rPr lang="en-US" sz="2400" b="0" i="1" u="none" strike="noStrike" dirty="0">
                          <a:solidFill>
                            <a:srgbClr val="000000"/>
                          </a:solidFill>
                          <a:effectLst/>
                          <a:latin typeface="+mn-lt"/>
                        </a:rPr>
                        <a:t>November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2400" b="0" i="0" u="none" strike="noStrike" dirty="0">
                          <a:solidFill>
                            <a:srgbClr val="000000"/>
                          </a:solidFill>
                          <a:effectLst/>
                          <a:latin typeface="Calibri"/>
                        </a:rPr>
                        <a:t>Component Testing </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November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Exercise Bike Prototype Housing</a:t>
                      </a:r>
                    </a:p>
                  </a:txBody>
                  <a:tcPr marL="9525" marR="9525" marT="9525" marB="0" anchor="b"/>
                </a:tc>
                <a:tc>
                  <a:txBody>
                    <a:bodyPr/>
                    <a:lstStyle/>
                    <a:p>
                      <a:pPr algn="l" fontAlgn="b"/>
                      <a:r>
                        <a:rPr lang="en-US" sz="2400" b="0" i="1" u="none" strike="noStrike" dirty="0">
                          <a:solidFill>
                            <a:srgbClr val="000000"/>
                          </a:solidFill>
                          <a:effectLst/>
                          <a:latin typeface="+mn-lt"/>
                        </a:rPr>
                        <a:t>November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r>
                        <a:rPr lang="en-US" sz="2400" u="none" strike="noStrike" dirty="0">
                          <a:effectLst/>
                        </a:rPr>
                        <a:t>Sensor Filters –</a:t>
                      </a:r>
                      <a:r>
                        <a:rPr lang="en-US" sz="2400" u="none" strike="noStrike" baseline="0" dirty="0">
                          <a:effectLst/>
                        </a:rPr>
                        <a:t> Exercise Bike</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November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r>
                        <a:rPr lang="en-US" sz="2400" b="0" i="0" u="none" strike="noStrike" dirty="0">
                          <a:solidFill>
                            <a:srgbClr val="000000"/>
                          </a:solidFill>
                          <a:effectLst/>
                          <a:latin typeface="Calibri"/>
                        </a:rPr>
                        <a:t>Establish Test</a:t>
                      </a:r>
                      <a:r>
                        <a:rPr lang="en-US" sz="2400" b="0" i="0" u="none" strike="noStrike" baseline="0" dirty="0">
                          <a:solidFill>
                            <a:srgbClr val="000000"/>
                          </a:solidFill>
                          <a:effectLst/>
                          <a:latin typeface="Calibri"/>
                        </a:rPr>
                        <a:t> Cases</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November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9"/>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r h="190500">
                <a:tc>
                  <a:txBody>
                    <a:bodyPr/>
                    <a:lstStyle/>
                    <a:p>
                      <a:pPr algn="l" fontAlgn="b"/>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400" b="0" i="1"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596668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0"/>
            <a:ext cx="8077200" cy="923330"/>
          </a:xfrm>
          <a:prstGeom prst="rect">
            <a:avLst/>
          </a:prstGeom>
          <a:noFill/>
        </p:spPr>
        <p:txBody>
          <a:bodyPr wrap="square" rtlCol="0">
            <a:spAutoFit/>
          </a:bodyPr>
          <a:lstStyle/>
          <a:p>
            <a:r>
              <a:rPr lang="en-US" sz="5400" dirty="0">
                <a:latin typeface="Harlow Solid Italic" panose="04030604020F02020D02" pitchFamily="82" charset="0"/>
              </a:rPr>
              <a:t>Making it Real – Part 2</a:t>
            </a: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2400" y="1042721"/>
            <a:ext cx="4767844" cy="584775"/>
          </a:xfrm>
          <a:prstGeom prst="rect">
            <a:avLst/>
          </a:prstGeom>
          <a:noFill/>
        </p:spPr>
        <p:txBody>
          <a:bodyPr wrap="none" rtlCol="0">
            <a:spAutoFit/>
          </a:bodyPr>
          <a:lstStyle/>
          <a:p>
            <a:r>
              <a:rPr lang="en-US" sz="3200" b="1" dirty="0"/>
              <a:t>Timeline Summary – Part 2</a:t>
            </a:r>
          </a:p>
        </p:txBody>
      </p:sp>
      <p:graphicFrame>
        <p:nvGraphicFramePr>
          <p:cNvPr id="13" name="Table 12"/>
          <p:cNvGraphicFramePr>
            <a:graphicFrameLocks noGrp="1"/>
          </p:cNvGraphicFramePr>
          <p:nvPr>
            <p:extLst>
              <p:ext uri="{D42A27DB-BD31-4B8C-83A1-F6EECF244321}">
                <p14:modId xmlns:p14="http://schemas.microsoft.com/office/powerpoint/2010/main" val="2872472730"/>
              </p:ext>
            </p:extLst>
          </p:nvPr>
        </p:nvGraphicFramePr>
        <p:xfrm>
          <a:off x="304800" y="1578279"/>
          <a:ext cx="8610600" cy="4878705"/>
        </p:xfrm>
        <a:graphic>
          <a:graphicData uri="http://schemas.openxmlformats.org/drawingml/2006/table">
            <a:tbl>
              <a:tblPr>
                <a:tableStyleId>{3C2FFA5D-87B4-456A-9821-1D502468CF0F}</a:tableStyleId>
              </a:tblPr>
              <a:tblGrid>
                <a:gridCol w="6324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0500">
                <a:tc>
                  <a:txBody>
                    <a:bodyPr/>
                    <a:lstStyle/>
                    <a:p>
                      <a:pPr algn="l" fontAlgn="b"/>
                      <a:r>
                        <a:rPr lang="en-US" sz="2400" b="1" u="none" strike="noStrike" dirty="0">
                          <a:effectLst/>
                        </a:rPr>
                        <a:t>Task</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Time Period</a:t>
                      </a:r>
                      <a:endParaRPr lang="en-US" sz="2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2400" u="none" strike="noStrike" dirty="0">
                          <a:effectLst/>
                        </a:rPr>
                        <a:t>Sensor Development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2400" u="none" strike="noStrike" dirty="0">
                          <a:effectLst/>
                        </a:rPr>
                        <a:t>Demand Algorithm API</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October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Perpetual Motion Control (PMC)</a:t>
                      </a:r>
                    </a:p>
                  </a:txBody>
                  <a:tcPr marL="9525" marR="9525" marT="9525" marB="0" anchor="b"/>
                </a:tc>
                <a:tc>
                  <a:txBody>
                    <a:bodyPr/>
                    <a:lstStyle/>
                    <a:p>
                      <a:pPr algn="l" fontAlgn="b"/>
                      <a:r>
                        <a:rPr lang="en-US" sz="2400" b="0" i="1" u="none" strike="noStrike" dirty="0">
                          <a:solidFill>
                            <a:srgbClr val="000000"/>
                          </a:solidFill>
                          <a:effectLst/>
                          <a:latin typeface="Calibri"/>
                        </a:rPr>
                        <a:t>October – Nov.</a:t>
                      </a: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2400" b="0" i="0" u="none" strike="noStrike" dirty="0">
                          <a:solidFill>
                            <a:srgbClr val="000000"/>
                          </a:solidFill>
                          <a:effectLst/>
                          <a:latin typeface="Calibri"/>
                        </a:rPr>
                        <a:t>Motor &amp; Generator Selection</a:t>
                      </a:r>
                    </a:p>
                  </a:txBody>
                  <a:tcPr marL="9525" marR="9525" marT="9525" marB="0" anchor="b"/>
                </a:tc>
                <a:tc>
                  <a:txBody>
                    <a:bodyPr/>
                    <a:lstStyle/>
                    <a:p>
                      <a:pPr algn="l" fontAlgn="b"/>
                      <a:r>
                        <a:rPr lang="en-US" sz="2400" b="0" i="1" u="none" strike="noStrike" dirty="0">
                          <a:solidFill>
                            <a:srgbClr val="000000"/>
                          </a:solidFill>
                          <a:effectLst/>
                          <a:latin typeface="+mn-lt"/>
                        </a:rPr>
                        <a:t>October –</a:t>
                      </a:r>
                      <a:r>
                        <a:rPr lang="en-US" sz="2400" b="0" i="1" u="none" strike="noStrike" baseline="0" dirty="0">
                          <a:solidFill>
                            <a:srgbClr val="000000"/>
                          </a:solidFill>
                          <a:effectLst/>
                          <a:latin typeface="+mn-lt"/>
                        </a:rPr>
                        <a:t> </a:t>
                      </a:r>
                      <a:r>
                        <a:rPr lang="en-US" sz="2400" b="0" i="1" u="none" strike="noStrike" dirty="0">
                          <a:solidFill>
                            <a:srgbClr val="000000"/>
                          </a:solidFill>
                          <a:effectLst/>
                          <a:latin typeface="+mn-lt"/>
                        </a:rPr>
                        <a:t>Nov.</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2400" b="0" i="0" u="none" strike="noStrike" dirty="0">
                          <a:solidFill>
                            <a:srgbClr val="000000"/>
                          </a:solidFill>
                          <a:effectLst/>
                          <a:latin typeface="Calibri"/>
                        </a:rPr>
                        <a:t>Battery Selection</a:t>
                      </a:r>
                    </a:p>
                  </a:txBody>
                  <a:tcPr marL="9525" marR="9525" marT="9525" marB="0" anchor="b"/>
                </a:tc>
                <a:tc>
                  <a:txBody>
                    <a:bodyPr/>
                    <a:lstStyle/>
                    <a:p>
                      <a:pPr algn="l" fontAlgn="b"/>
                      <a:r>
                        <a:rPr lang="en-US" sz="2400" b="0" i="1" u="none" strike="noStrike" dirty="0">
                          <a:solidFill>
                            <a:srgbClr val="000000"/>
                          </a:solidFill>
                          <a:effectLst/>
                          <a:latin typeface="+mn-lt"/>
                        </a:rPr>
                        <a:t>November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2400" b="0" i="0" u="none" strike="noStrike" dirty="0">
                          <a:solidFill>
                            <a:srgbClr val="000000"/>
                          </a:solidFill>
                          <a:effectLst/>
                          <a:latin typeface="Calibri"/>
                        </a:rPr>
                        <a:t>Component Testing </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November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6"/>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dirty="0"/>
                        <a:t>Exercise Bike Prototype Housing</a:t>
                      </a:r>
                    </a:p>
                  </a:txBody>
                  <a:tcPr marL="9525" marR="9525" marT="9525" marB="0" anchor="b"/>
                </a:tc>
                <a:tc>
                  <a:txBody>
                    <a:bodyPr/>
                    <a:lstStyle/>
                    <a:p>
                      <a:pPr algn="l" fontAlgn="b"/>
                      <a:r>
                        <a:rPr lang="en-US" sz="2400" b="0" i="1" u="none" strike="noStrike" dirty="0">
                          <a:solidFill>
                            <a:srgbClr val="000000"/>
                          </a:solidFill>
                          <a:effectLst/>
                          <a:latin typeface="+mn-lt"/>
                        </a:rPr>
                        <a:t>November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r>
                        <a:rPr lang="en-US" sz="2400" u="none" strike="noStrike" dirty="0">
                          <a:effectLst/>
                        </a:rPr>
                        <a:t>Sensor Filters –</a:t>
                      </a:r>
                      <a:r>
                        <a:rPr lang="en-US" sz="2400" u="none" strike="noStrike" baseline="0" dirty="0">
                          <a:effectLst/>
                        </a:rPr>
                        <a:t> Exercise Bike</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i="1" u="none" strike="noStrike" dirty="0">
                          <a:effectLst/>
                        </a:rPr>
                        <a:t>November</a:t>
                      </a:r>
                      <a:endParaRPr lang="en-US" sz="2400" b="0"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r>
                        <a:rPr lang="en-US" sz="2400" b="0" i="0" u="none" strike="noStrike" dirty="0">
                          <a:solidFill>
                            <a:srgbClr val="000000"/>
                          </a:solidFill>
                          <a:effectLst/>
                          <a:latin typeface="Calibri"/>
                        </a:rPr>
                        <a:t>Establish Test</a:t>
                      </a:r>
                      <a:r>
                        <a:rPr lang="en-US" sz="2400" b="0" i="0" u="none" strike="noStrike" baseline="0" dirty="0">
                          <a:solidFill>
                            <a:srgbClr val="000000"/>
                          </a:solidFill>
                          <a:effectLst/>
                          <a:latin typeface="Calibri"/>
                        </a:rPr>
                        <a:t> Cases</a:t>
                      </a:r>
                      <a:endParaRPr lang="en-US" sz="24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i="1" u="none" strike="noStrike" dirty="0">
                          <a:effectLst/>
                        </a:rPr>
                        <a:t>November</a:t>
                      </a:r>
                      <a:endParaRPr lang="en-US" sz="2400" b="0" i="1"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2400" b="0" i="0" u="none" strike="noStrike" dirty="0">
                          <a:solidFill>
                            <a:srgbClr val="000000"/>
                          </a:solidFill>
                          <a:effectLst/>
                          <a:latin typeface="Calibri"/>
                        </a:rPr>
                        <a:t>Low</a:t>
                      </a:r>
                      <a:r>
                        <a:rPr lang="en-US" sz="2400" b="0" i="0" u="none" strike="noStrike" baseline="0" dirty="0">
                          <a:solidFill>
                            <a:srgbClr val="000000"/>
                          </a:solidFill>
                          <a:effectLst/>
                          <a:latin typeface="Calibri"/>
                        </a:rPr>
                        <a:t> Level</a:t>
                      </a:r>
                      <a:r>
                        <a:rPr lang="en-US" sz="2400" b="0" i="0" u="none" strike="noStrike" dirty="0">
                          <a:solidFill>
                            <a:srgbClr val="000000"/>
                          </a:solidFill>
                          <a:effectLst/>
                          <a:latin typeface="Calibri"/>
                        </a:rPr>
                        <a:t> Motor Control</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a:solidFill>
                            <a:srgbClr val="000000"/>
                          </a:solidFill>
                          <a:effectLst/>
                          <a:latin typeface="+mn-lt"/>
                        </a:rPr>
                        <a:t>November – Dec.</a:t>
                      </a:r>
                    </a:p>
                  </a:txBody>
                  <a:tcPr marL="9525" marR="9525" marT="9525" marB="0" anchor="b"/>
                </a:tc>
                <a:extLst>
                  <a:ext uri="{0D108BD9-81ED-4DB2-BD59-A6C34878D82A}">
                    <a16:rowId xmlns:a16="http://schemas.microsoft.com/office/drawing/2014/main" val="10010"/>
                  </a:ext>
                </a:extLst>
              </a:tr>
              <a:tr h="190500">
                <a:tc>
                  <a:txBody>
                    <a:bodyPr/>
                    <a:lstStyle/>
                    <a:p>
                      <a:pPr algn="l" fontAlgn="b"/>
                      <a:r>
                        <a:rPr lang="en-US" sz="2400" b="0" i="0" u="none" strike="noStrike" dirty="0">
                          <a:solidFill>
                            <a:srgbClr val="000000"/>
                          </a:solidFill>
                          <a:effectLst/>
                          <a:latin typeface="Calibri"/>
                        </a:rPr>
                        <a:t>Documentation</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a:solidFill>
                            <a:srgbClr val="000000"/>
                          </a:solidFill>
                          <a:effectLst/>
                          <a:latin typeface="+mn-lt"/>
                        </a:rPr>
                        <a:t>November – Dec.</a:t>
                      </a:r>
                    </a:p>
                  </a:txBody>
                  <a:tcPr marL="9525" marR="9525" marT="9525" marB="0" anchor="b"/>
                </a:tc>
                <a:extLst>
                  <a:ext uri="{0D108BD9-81ED-4DB2-BD59-A6C34878D82A}">
                    <a16:rowId xmlns:a16="http://schemas.microsoft.com/office/drawing/2014/main" val="10011"/>
                  </a:ext>
                </a:extLst>
              </a:tr>
              <a:tr h="190500">
                <a:tc>
                  <a:txBody>
                    <a:bodyPr/>
                    <a:lstStyle/>
                    <a:p>
                      <a:pPr algn="l" fontAlgn="b"/>
                      <a:r>
                        <a:rPr lang="en-US" sz="2400" b="0" i="0" u="none" strike="noStrike" dirty="0">
                          <a:solidFill>
                            <a:srgbClr val="000000"/>
                          </a:solidFill>
                          <a:effectLst/>
                          <a:latin typeface="Calibri"/>
                        </a:rPr>
                        <a:t>1</a:t>
                      </a:r>
                      <a:r>
                        <a:rPr lang="en-US" sz="2400" b="0" i="0" u="none" strike="noStrike" baseline="30000" dirty="0">
                          <a:solidFill>
                            <a:srgbClr val="000000"/>
                          </a:solidFill>
                          <a:effectLst/>
                          <a:latin typeface="Calibri"/>
                        </a:rPr>
                        <a:t>st</a:t>
                      </a:r>
                      <a:r>
                        <a:rPr lang="en-US" sz="2400" b="0" i="0" u="none" strike="noStrike" dirty="0">
                          <a:solidFill>
                            <a:srgbClr val="000000"/>
                          </a:solidFill>
                          <a:effectLst/>
                          <a:latin typeface="Calibri"/>
                        </a:rPr>
                        <a:t> Motor / PMC  / Demand Alg. Integration Tests</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a:solidFill>
                            <a:srgbClr val="000000"/>
                          </a:solidFill>
                          <a:effectLst/>
                          <a:latin typeface="+mn-lt"/>
                        </a:rPr>
                        <a:t>November – Dec.</a:t>
                      </a:r>
                    </a:p>
                  </a:txBody>
                  <a:tcPr marL="9525" marR="9525" marT="9525"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91704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Motor Selection</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846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403"/>
            <a:ext cx="8077200" cy="830997"/>
          </a:xfrm>
          <a:prstGeom prst="rect">
            <a:avLst/>
          </a:prstGeom>
          <a:noFill/>
        </p:spPr>
        <p:txBody>
          <a:bodyPr wrap="square" rtlCol="0">
            <a:spAutoFit/>
          </a:bodyPr>
          <a:lstStyle/>
          <a:p>
            <a:r>
              <a:rPr lang="en-US" sz="4800" dirty="0">
                <a:latin typeface="Harlow Solid Italic" panose="04030604020F02020D02" pitchFamily="82" charset="0"/>
              </a:rPr>
              <a:t>Motor – Generator Interface</a:t>
            </a:r>
            <a:endParaRPr lang="en-US" sz="5400" dirty="0">
              <a:latin typeface="Harlow Solid Italic" panose="04030604020F02020D02" pitchFamily="82" charset="0"/>
            </a:endParaRPr>
          </a:p>
        </p:txBody>
      </p:sp>
      <p:sp>
        <p:nvSpPr>
          <p:cNvPr id="7" name="Right Arrow 6"/>
          <p:cNvSpPr/>
          <p:nvPr/>
        </p:nvSpPr>
        <p:spPr>
          <a:xfrm>
            <a:off x="0" y="838200"/>
            <a:ext cx="8077200" cy="29587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4" descr="C:\Users\drs44\AppData\Local\Microsoft\Windows\Temporary Internet Files\Content.IE5\5VRCQ4B3\MC9004378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200" y="76200"/>
            <a:ext cx="1066800" cy="696686"/>
          </a:xfrm>
          <a:prstGeom prst="rect">
            <a:avLst/>
          </a:prstGeom>
          <a:noFill/>
          <a:effectLst>
            <a:glow rad="63500">
              <a:schemeClr val="accent3">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motor gener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670" y="1134070"/>
            <a:ext cx="5723930" cy="57239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516" y="6705877"/>
            <a:ext cx="5500224" cy="215444"/>
          </a:xfrm>
          <a:prstGeom prst="rect">
            <a:avLst/>
          </a:prstGeom>
          <a:noFill/>
        </p:spPr>
        <p:txBody>
          <a:bodyPr wrap="none" rtlCol="0">
            <a:spAutoFit/>
          </a:bodyPr>
          <a:lstStyle/>
          <a:p>
            <a:r>
              <a:rPr lang="en-US" sz="800" dirty="0"/>
              <a:t>Place holder Image to be Replaced in Final Version: http://www.alatperaga.com/products/images/Motor-Generator_Group.jpg</a:t>
            </a:r>
          </a:p>
        </p:txBody>
      </p:sp>
    </p:spTree>
    <p:extLst>
      <p:ext uri="{BB962C8B-B14F-4D97-AF65-F5344CB8AC3E}">
        <p14:creationId xmlns:p14="http://schemas.microsoft.com/office/powerpoint/2010/main" val="854083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TC101859868[[fn=Thermal]]</Template>
  <TotalTime>19858</TotalTime>
  <Words>24265</Words>
  <Application>Microsoft Office PowerPoint</Application>
  <PresentationFormat>On-screen Show (4:3)</PresentationFormat>
  <Paragraphs>4748</Paragraphs>
  <Slides>204</Slides>
  <Notes>198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204</vt:i4>
      </vt:variant>
    </vt:vector>
  </HeadingPairs>
  <TitlesOfParts>
    <vt:vector size="211" baseType="lpstr">
      <vt:lpstr>Adobe Gothic Std B</vt:lpstr>
      <vt:lpstr>Arial</vt:lpstr>
      <vt:lpstr>Calibri</vt:lpstr>
      <vt:lpstr>Harlow Solid Italic</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 Schneider</dc:creator>
  <cp:lastModifiedBy>David Schneider</cp:lastModifiedBy>
  <cp:revision>396</cp:revision>
  <dcterms:created xsi:type="dcterms:W3CDTF">2014-08-09T18:41:11Z</dcterms:created>
  <dcterms:modified xsi:type="dcterms:W3CDTF">2019-09-24T05:25:40Z</dcterms:modified>
</cp:coreProperties>
</file>