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523" r:id="rId3"/>
    <p:sldId id="522" r:id="rId4"/>
    <p:sldId id="335" r:id="rId5"/>
    <p:sldId id="367" r:id="rId6"/>
    <p:sldId id="366" r:id="rId7"/>
    <p:sldId id="368" r:id="rId8"/>
    <p:sldId id="262" r:id="rId9"/>
    <p:sldId id="340" r:id="rId10"/>
    <p:sldId id="261" r:id="rId11"/>
    <p:sldId id="337" r:id="rId12"/>
    <p:sldId id="338" r:id="rId13"/>
    <p:sldId id="339" r:id="rId14"/>
    <p:sldId id="485" r:id="rId15"/>
    <p:sldId id="263" r:id="rId16"/>
    <p:sldId id="289" r:id="rId17"/>
    <p:sldId id="264" r:id="rId18"/>
    <p:sldId id="486" r:id="rId19"/>
    <p:sldId id="487" r:id="rId20"/>
    <p:sldId id="488" r:id="rId21"/>
    <p:sldId id="515" r:id="rId22"/>
    <p:sldId id="497" r:id="rId23"/>
    <p:sldId id="506" r:id="rId24"/>
    <p:sldId id="510" r:id="rId25"/>
    <p:sldId id="507" r:id="rId26"/>
    <p:sldId id="509" r:id="rId27"/>
    <p:sldId id="498" r:id="rId28"/>
    <p:sldId id="511" r:id="rId29"/>
    <p:sldId id="512" r:id="rId30"/>
    <p:sldId id="514" r:id="rId31"/>
    <p:sldId id="513" r:id="rId32"/>
    <p:sldId id="296" r:id="rId33"/>
    <p:sldId id="520" r:id="rId34"/>
    <p:sldId id="521" r:id="rId35"/>
    <p:sldId id="518" r:id="rId36"/>
    <p:sldId id="453" r:id="rId37"/>
    <p:sldId id="454" r:id="rId38"/>
    <p:sldId id="455" r:id="rId39"/>
    <p:sldId id="516" r:id="rId40"/>
    <p:sldId id="517" r:id="rId41"/>
    <p:sldId id="499" r:id="rId42"/>
    <p:sldId id="500" r:id="rId43"/>
    <p:sldId id="501" r:id="rId44"/>
    <p:sldId id="502" r:id="rId45"/>
    <p:sldId id="519" r:id="rId46"/>
    <p:sldId id="503" r:id="rId47"/>
    <p:sldId id="33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R. Schneider" initials="DR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9" autoAdjust="0"/>
    <p:restoredTop sz="84892" autoAdjust="0"/>
  </p:normalViewPr>
  <p:slideViewPr>
    <p:cSldViewPr>
      <p:cViewPr varScale="1">
        <p:scale>
          <a:sx n="58" d="100"/>
          <a:sy n="58" d="100"/>
        </p:scale>
        <p:origin x="-178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58EA22-B2ED-4312-9FFA-F3720DD66A27}" type="datetimeFigureOut">
              <a:rPr lang="en-US" smtClean="0"/>
              <a:t>4/6/2017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8FB0EF-771B-44F9-9581-8895BE7D2914}" type="slidenum">
              <a:rPr lang="en-US" smtClean="0"/>
              <a:t>‹#›</a:t>
            </a:fld>
            <a:endParaRPr lang="en-US"/>
          </a:p>
        </p:txBody>
      </p:sp>
    </p:spTree>
    <p:extLst>
      <p:ext uri="{BB962C8B-B14F-4D97-AF65-F5344CB8AC3E}">
        <p14:creationId xmlns:p14="http://schemas.microsoft.com/office/powerpoint/2010/main" val="1728359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Good morning! We are Team Synergy Bike. We are very excited to introduce you today to an exciting sustainable solution for today’s commuters that has many of the benefits of a bicycle but is both faster and requires less user effort.</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7</a:t>
            </a:fld>
            <a:endParaRPr lang="en-US"/>
          </a:p>
        </p:txBody>
      </p:sp>
    </p:spTree>
    <p:extLst>
      <p:ext uri="{BB962C8B-B14F-4D97-AF65-F5344CB8AC3E}">
        <p14:creationId xmlns:p14="http://schemas.microsoft.com/office/powerpoint/2010/main" val="2250684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when including car pooling and taxis nearly 88% rely on automobiles. </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16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we could even get 5% to bike instead, that would be over 6 million people every day and you could make a very significant impact.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88FB0EF-771B-44F9-9581-8895BE7D2914}" type="slidenum">
              <a:rPr lang="en-US" smtClean="0"/>
              <a:t>17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with 30% of commuters, having a commute time of under 15 minutes, largely in stop &amp; go traffic, 5% just might be obtainable</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88FB0EF-771B-44F9-9581-8895BE7D2914}" type="slidenum">
              <a:rPr lang="en-US" smtClean="0"/>
              <a:t>18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order reach that 5% we had to determine what performance measures might a </a:t>
            </a:r>
            <a:r>
              <a:rPr lang="en-US" b="1" baseline="0" dirty="0" smtClean="0"/>
              <a:t>potential commuting cyclist </a:t>
            </a:r>
            <a:r>
              <a:rPr lang="en-US" baseline="0" dirty="0" smtClean="0"/>
              <a:t>evaluate any option on, which included</a:t>
            </a:r>
          </a:p>
        </p:txBody>
      </p:sp>
      <p:sp>
        <p:nvSpPr>
          <p:cNvPr id="4" name="Slide Number Placeholder 3"/>
          <p:cNvSpPr>
            <a:spLocks noGrp="1"/>
          </p:cNvSpPr>
          <p:nvPr>
            <p:ph type="sldNum" sz="quarter" idx="10"/>
          </p:nvPr>
        </p:nvSpPr>
        <p:spPr/>
        <p:txBody>
          <a:bodyPr/>
          <a:lstStyle/>
          <a:p>
            <a:fld id="{988FB0EF-771B-44F9-9581-8895BE7D2914}" type="slidenum">
              <a:rPr lang="en-US" smtClean="0"/>
              <a:t>19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much can it carry,</a:t>
            </a:r>
          </a:p>
          <a:p>
            <a:r>
              <a:rPr lang="en-US" baseline="0" dirty="0" smtClean="0"/>
              <a:t>How fast can it go up an incline</a:t>
            </a:r>
          </a:p>
          <a:p>
            <a:r>
              <a:rPr lang="en-US" baseline="0" dirty="0" smtClean="0"/>
              <a:t>How far can it go </a:t>
            </a:r>
          </a:p>
          <a:p>
            <a:r>
              <a:rPr lang="en-US" baseline="0" dirty="0" smtClean="0"/>
              <a:t>How much effort is required of the user</a:t>
            </a:r>
          </a:p>
          <a:p>
            <a:r>
              <a:rPr lang="en-US" baseline="0" dirty="0" smtClean="0"/>
              <a:t>How much goes into maintaining it</a:t>
            </a:r>
          </a:p>
          <a:p>
            <a:r>
              <a:rPr lang="en-US" baseline="0" dirty="0" smtClean="0"/>
              <a:t>And of course how much does it cost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Other measures could be included things like the weight of the actual bike and the environmental impact, but criteria like safety were not included here. Criteria like safety were instead represented by go / no-go requirements to ensure we do not induce any safety concerns that are not already found in a bicycle.</a:t>
            </a:r>
          </a:p>
          <a:p>
            <a:endParaRPr lang="en-US" baseline="0" dirty="0" smtClean="0"/>
          </a:p>
        </p:txBody>
      </p:sp>
      <p:sp>
        <p:nvSpPr>
          <p:cNvPr id="4" name="Slide Number Placeholder 3"/>
          <p:cNvSpPr>
            <a:spLocks noGrp="1"/>
          </p:cNvSpPr>
          <p:nvPr>
            <p:ph type="sldNum" sz="quarter" idx="10"/>
          </p:nvPr>
        </p:nvSpPr>
        <p:spPr/>
        <p:txBody>
          <a:bodyPr/>
          <a:lstStyle/>
          <a:p>
            <a:fld id="{988FB0EF-771B-44F9-9581-8895BE7D2914}" type="slidenum">
              <a:rPr lang="en-US" smtClean="0"/>
              <a:t>20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system itself is pretty complex but can be thought of</a:t>
            </a:r>
          </a:p>
        </p:txBody>
      </p:sp>
      <p:sp>
        <p:nvSpPr>
          <p:cNvPr id="4" name="Slide Number Placeholder 3"/>
          <p:cNvSpPr>
            <a:spLocks noGrp="1"/>
          </p:cNvSpPr>
          <p:nvPr>
            <p:ph type="sldNum" sz="quarter" idx="10"/>
          </p:nvPr>
        </p:nvSpPr>
        <p:spPr/>
        <p:txBody>
          <a:bodyPr/>
          <a:lstStyle/>
          <a:p>
            <a:fld id="{988FB0EF-771B-44F9-9581-8895BE7D2914}" type="slidenum">
              <a:rPr lang="en-US" smtClean="0"/>
              <a:t>21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 set of filtered sensors that compares the bike’s actual speed to the rider’s desired speed. Then the real magic happens where</a:t>
            </a:r>
          </a:p>
        </p:txBody>
      </p:sp>
      <p:sp>
        <p:nvSpPr>
          <p:cNvPr id="4" name="Slide Number Placeholder 3"/>
          <p:cNvSpPr>
            <a:spLocks noGrp="1"/>
          </p:cNvSpPr>
          <p:nvPr>
            <p:ph type="sldNum" sz="quarter" idx="10"/>
          </p:nvPr>
        </p:nvSpPr>
        <p:spPr/>
        <p:txBody>
          <a:bodyPr/>
          <a:lstStyle/>
          <a:p>
            <a:fld id="{988FB0EF-771B-44F9-9581-8895BE7D2914}" type="slidenum">
              <a:rPr lang="en-US" smtClean="0"/>
              <a:t>22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bike intelligently runs a Perpetual Motion Controller, </a:t>
            </a:r>
          </a:p>
        </p:txBody>
      </p:sp>
      <p:sp>
        <p:nvSpPr>
          <p:cNvPr id="4" name="Slide Number Placeholder 3"/>
          <p:cNvSpPr>
            <a:spLocks noGrp="1"/>
          </p:cNvSpPr>
          <p:nvPr>
            <p:ph type="sldNum" sz="quarter" idx="10"/>
          </p:nvPr>
        </p:nvSpPr>
        <p:spPr/>
        <p:txBody>
          <a:bodyPr/>
          <a:lstStyle/>
          <a:p>
            <a:fld id="{988FB0EF-771B-44F9-9581-8895BE7D2914}" type="slidenum">
              <a:rPr lang="en-US" smtClean="0"/>
              <a:t>23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 an onboard Intel Atom,  that makes use of energy from onboard batteries</a:t>
            </a:r>
          </a:p>
        </p:txBody>
      </p:sp>
      <p:sp>
        <p:nvSpPr>
          <p:cNvPr id="4" name="Slide Number Placeholder 3"/>
          <p:cNvSpPr>
            <a:spLocks noGrp="1"/>
          </p:cNvSpPr>
          <p:nvPr>
            <p:ph type="sldNum" sz="quarter" idx="10"/>
          </p:nvPr>
        </p:nvSpPr>
        <p:spPr/>
        <p:txBody>
          <a:bodyPr/>
          <a:lstStyle/>
          <a:p>
            <a:fld id="{988FB0EF-771B-44F9-9581-8895BE7D2914}" type="slidenum">
              <a:rPr lang="en-US" smtClean="0"/>
              <a:t>24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super efficiently drive the motors on the bike. </a:t>
            </a:r>
          </a:p>
        </p:txBody>
      </p:sp>
      <p:sp>
        <p:nvSpPr>
          <p:cNvPr id="4" name="Slide Number Placeholder 3"/>
          <p:cNvSpPr>
            <a:spLocks noGrp="1"/>
          </p:cNvSpPr>
          <p:nvPr>
            <p:ph type="sldNum" sz="quarter" idx="10"/>
          </p:nvPr>
        </p:nvSpPr>
        <p:spPr/>
        <p:txBody>
          <a:bodyPr/>
          <a:lstStyle/>
          <a:p>
            <a:fld id="{988FB0EF-771B-44F9-9581-8895BE7D2914}" type="slidenum">
              <a:rPr lang="en-US" smtClean="0"/>
              <a:t>25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Synergy Bike appears</a:t>
            </a:r>
            <a:r>
              <a:rPr lang="en-US" baseline="0" dirty="0" smtClean="0"/>
              <a:t> much like a normal bicycle…</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smtClean="0">
                <a:solidFill>
                  <a:srgbClr val="000000"/>
                </a:solidFill>
                <a:effectLst/>
                <a:latin typeface="+mn-lt"/>
              </a:rPr>
              <a:t>The trick to the perpetual motion controls is to realize that everything in the world vibrates and can be thought of as having its own unique sin wave as shown here. </a:t>
            </a:r>
          </a:p>
        </p:txBody>
      </p:sp>
      <p:sp>
        <p:nvSpPr>
          <p:cNvPr id="4" name="Slide Number Placeholder 3"/>
          <p:cNvSpPr>
            <a:spLocks noGrp="1"/>
          </p:cNvSpPr>
          <p:nvPr>
            <p:ph type="sldNum" sz="quarter" idx="10"/>
          </p:nvPr>
        </p:nvSpPr>
        <p:spPr/>
        <p:txBody>
          <a:bodyPr/>
          <a:lstStyle/>
          <a:p>
            <a:fld id="{988FB0EF-771B-44F9-9581-8895BE7D2914}" type="slidenum">
              <a:rPr lang="en-US" smtClean="0"/>
              <a:t>26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smtClean="0">
                <a:solidFill>
                  <a:srgbClr val="000000"/>
                </a:solidFill>
                <a:effectLst/>
                <a:latin typeface="+mn-lt"/>
              </a:rPr>
              <a:t>If energy is added off-phase, the peaks of one wave match up with the valleys of the other, the vibrations can cancel each other out. </a:t>
            </a:r>
          </a:p>
        </p:txBody>
      </p:sp>
      <p:sp>
        <p:nvSpPr>
          <p:cNvPr id="4" name="Slide Number Placeholder 3"/>
          <p:cNvSpPr>
            <a:spLocks noGrp="1"/>
          </p:cNvSpPr>
          <p:nvPr>
            <p:ph type="sldNum" sz="quarter" idx="10"/>
          </p:nvPr>
        </p:nvSpPr>
        <p:spPr/>
        <p:txBody>
          <a:bodyPr/>
          <a:lstStyle/>
          <a:p>
            <a:fld id="{988FB0EF-771B-44F9-9581-8895BE7D2914}" type="slidenum">
              <a:rPr lang="en-US" smtClean="0"/>
              <a:t>27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smtClean="0">
                <a:solidFill>
                  <a:srgbClr val="000000"/>
                </a:solidFill>
                <a:effectLst/>
                <a:latin typeface="+mn-lt"/>
              </a:rPr>
              <a:t>But as the added energy becomes more in-phase, known as beginning to synchronize, the overall added energy can be greater.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smtClean="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smtClean="0">
                <a:solidFill>
                  <a:srgbClr val="000000"/>
                </a:solidFill>
                <a:effectLst/>
                <a:latin typeface="+mn-lt"/>
              </a:rPr>
              <a:t>So if you know how the bike naturally vibrates, which our system continually monitors, you can add energy to the system at just the proper rate</a:t>
            </a:r>
          </a:p>
        </p:txBody>
      </p:sp>
      <p:sp>
        <p:nvSpPr>
          <p:cNvPr id="4" name="Slide Number Placeholder 3"/>
          <p:cNvSpPr>
            <a:spLocks noGrp="1"/>
          </p:cNvSpPr>
          <p:nvPr>
            <p:ph type="sldNum" sz="quarter" idx="10"/>
          </p:nvPr>
        </p:nvSpPr>
        <p:spPr/>
        <p:txBody>
          <a:bodyPr/>
          <a:lstStyle/>
          <a:p>
            <a:fld id="{988FB0EF-771B-44F9-9581-8895BE7D2914}" type="slidenum">
              <a:rPr lang="en-US" smtClean="0"/>
              <a:t>28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smtClean="0">
                <a:solidFill>
                  <a:srgbClr val="000000"/>
                </a:solidFill>
                <a:effectLst/>
                <a:latin typeface="+mn-lt"/>
              </a:rPr>
              <a:t>so that you’re resulting energy is quite large, hence driving your Synergy bike even more efficiently. This final super efficient operational state is called</a:t>
            </a:r>
          </a:p>
        </p:txBody>
      </p:sp>
      <p:sp>
        <p:nvSpPr>
          <p:cNvPr id="4" name="Slide Number Placeholder 3"/>
          <p:cNvSpPr>
            <a:spLocks noGrp="1"/>
          </p:cNvSpPr>
          <p:nvPr>
            <p:ph type="sldNum" sz="quarter" idx="10"/>
          </p:nvPr>
        </p:nvSpPr>
        <p:spPr/>
        <p:txBody>
          <a:bodyPr/>
          <a:lstStyle/>
          <a:p>
            <a:fld id="{988FB0EF-771B-44F9-9581-8895BE7D2914}" type="slidenum">
              <a:rPr lang="en-US" smtClean="0"/>
              <a:t>29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smtClean="0">
                <a:solidFill>
                  <a:srgbClr val="000000"/>
                </a:solidFill>
                <a:effectLst/>
                <a:latin typeface="+mn-lt"/>
              </a:rPr>
              <a:t>PMC harmonics, but as you’ll see the synchronization process is really the critical stage because if not done properly it can cause the bike to have painfully slow accelerations and poor efficiencies during accelerations.</a:t>
            </a:r>
          </a:p>
        </p:txBody>
      </p:sp>
      <p:sp>
        <p:nvSpPr>
          <p:cNvPr id="4" name="Slide Number Placeholder 3"/>
          <p:cNvSpPr>
            <a:spLocks noGrp="1"/>
          </p:cNvSpPr>
          <p:nvPr>
            <p:ph type="sldNum" sz="quarter" idx="10"/>
          </p:nvPr>
        </p:nvSpPr>
        <p:spPr/>
        <p:txBody>
          <a:bodyPr/>
          <a:lstStyle/>
          <a:p>
            <a:fld id="{988FB0EF-771B-44F9-9581-8895BE7D2914}" type="slidenum">
              <a:rPr lang="en-US" smtClean="0"/>
              <a:t>30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Throughout</a:t>
            </a:r>
            <a:r>
              <a:rPr lang="en-US" baseline="0" dirty="0" smtClean="0"/>
              <a:t> the semester we followed a sequential development of building up subsystems and testing them and then testing the subsystems together. By semester’s end, </a:t>
            </a:r>
          </a:p>
        </p:txBody>
      </p:sp>
      <p:sp>
        <p:nvSpPr>
          <p:cNvPr id="4" name="Slide Number Placeholder 3"/>
          <p:cNvSpPr>
            <a:spLocks noGrp="1"/>
          </p:cNvSpPr>
          <p:nvPr>
            <p:ph type="sldNum" sz="quarter" idx="10"/>
          </p:nvPr>
        </p:nvSpPr>
        <p:spPr/>
        <p:txBody>
          <a:bodyPr/>
          <a:lstStyle/>
          <a:p>
            <a:fld id="{988FB0EF-771B-44F9-9581-8895BE7D2914}" type="slidenum">
              <a:rPr lang="en-US" smtClean="0"/>
              <a:t>31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had a our sensor system completed</a:t>
            </a:r>
          </a:p>
        </p:txBody>
      </p:sp>
      <p:sp>
        <p:nvSpPr>
          <p:cNvPr id="4" name="Slide Number Placeholder 3"/>
          <p:cNvSpPr>
            <a:spLocks noGrp="1"/>
          </p:cNvSpPr>
          <p:nvPr>
            <p:ph type="sldNum" sz="quarter" idx="10"/>
          </p:nvPr>
        </p:nvSpPr>
        <p:spPr/>
        <p:txBody>
          <a:bodyPr/>
          <a:lstStyle/>
          <a:p>
            <a:fld id="{988FB0EF-771B-44F9-9581-8895BE7D2914}" type="slidenum">
              <a:rPr lang="en-US" smtClean="0"/>
              <a:t>32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a combined demand algorithm, PMC, and motor system, all connected to a self-standing exercise bike. </a:t>
            </a:r>
          </a:p>
        </p:txBody>
      </p:sp>
      <p:sp>
        <p:nvSpPr>
          <p:cNvPr id="4" name="Slide Number Placeholder 3"/>
          <p:cNvSpPr>
            <a:spLocks noGrp="1"/>
          </p:cNvSpPr>
          <p:nvPr>
            <p:ph type="sldNum" sz="quarter" idx="10"/>
          </p:nvPr>
        </p:nvSpPr>
        <p:spPr/>
        <p:txBody>
          <a:bodyPr/>
          <a:lstStyle/>
          <a:p>
            <a:fld id="{988FB0EF-771B-44F9-9581-8895BE7D2914}" type="slidenum">
              <a:rPr lang="en-US" smtClean="0"/>
              <a:t>33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Shown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 varying the friction on the exercise bike’s wheel we were able to test this system as a partially and fully loaded bike of a max combined capacity of rider, bike and cargo of up to 300 </a:t>
            </a:r>
            <a:r>
              <a:rPr lang="en-US" baseline="0" dirty="0" err="1" smtClean="0"/>
              <a:t>lbs</a:t>
            </a:r>
            <a:r>
              <a:rPr lang="en-US" baseline="0" dirty="0" smtClean="0"/>
              <a:t>, to accommodate local shopping as well, and a max maintained speed of up to 20 mph – the maximum speed allowed by law for a motorized bike to still be considered a bike. </a:t>
            </a:r>
          </a:p>
          <a:p>
            <a:endParaRPr lang="en-US" baseline="0" dirty="0" smtClean="0"/>
          </a:p>
          <a:p>
            <a:endParaRPr lang="en-US" baseline="0" dirty="0" smtClean="0"/>
          </a:p>
          <a:p>
            <a:r>
              <a:rPr lang="en-US" baseline="0" dirty="0" smtClean="0"/>
              <a:t>We tested the system in a long flat street scenario as a baseline, a flat stop &amp; go scenario to simulate city traffic, and a hilly section with a max incline of 10% -- the max incline of most towns in the US. </a:t>
            </a:r>
          </a:p>
        </p:txBody>
      </p:sp>
      <p:sp>
        <p:nvSpPr>
          <p:cNvPr id="4" name="Slide Number Placeholder 3"/>
          <p:cNvSpPr>
            <a:spLocks noGrp="1"/>
          </p:cNvSpPr>
          <p:nvPr>
            <p:ph type="sldNum" sz="quarter" idx="10"/>
          </p:nvPr>
        </p:nvSpPr>
        <p:spPr/>
        <p:txBody>
          <a:bodyPr/>
          <a:lstStyle/>
          <a:p>
            <a:fld id="{988FB0EF-771B-44F9-9581-8895BE7D2914}" type="slidenum">
              <a:rPr lang="en-US" smtClean="0"/>
              <a:t>34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smtClean="0">
                <a:solidFill>
                  <a:srgbClr val="000000"/>
                </a:solidFill>
                <a:effectLst/>
                <a:latin typeface="+mn-lt"/>
              </a:rPr>
              <a:t>The initial performance was not stellar as shown here in the PMC output graph for an acceleration from stop to the desired max speed test.  </a:t>
            </a:r>
          </a:p>
        </p:txBody>
      </p:sp>
      <p:sp>
        <p:nvSpPr>
          <p:cNvPr id="4" name="Slide Number Placeholder 3"/>
          <p:cNvSpPr>
            <a:spLocks noGrp="1"/>
          </p:cNvSpPr>
          <p:nvPr>
            <p:ph type="sldNum" sz="quarter" idx="10"/>
          </p:nvPr>
        </p:nvSpPr>
        <p:spPr/>
        <p:txBody>
          <a:bodyPr/>
          <a:lstStyle/>
          <a:p>
            <a:fld id="{988FB0EF-771B-44F9-9581-8895BE7D2914}" type="slidenum">
              <a:rPr lang="en-US" smtClean="0"/>
              <a:t>35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as the rider pedals or gains speed on downhill sections, through a novel implementation of Perpetual Motion Controls </a:t>
            </a:r>
            <a:r>
              <a:rPr lang="en-US" sz="1200" kern="1200" dirty="0" smtClean="0">
                <a:solidFill>
                  <a:schemeClr val="tx1"/>
                </a:solidFill>
                <a:effectLst/>
                <a:latin typeface="+mn-lt"/>
                <a:ea typeface="+mn-ea"/>
                <a:cs typeface="+mn-cs"/>
              </a:rPr>
              <a:t>(PMC) the </a:t>
            </a:r>
            <a:r>
              <a:rPr lang="en-US" dirty="0" smtClean="0"/>
              <a:t>Synergy Bike </a:t>
            </a:r>
            <a:r>
              <a:rPr lang="en-US" sz="1200" kern="1200" dirty="0" smtClean="0">
                <a:solidFill>
                  <a:schemeClr val="tx1"/>
                </a:solidFill>
                <a:effectLst/>
                <a:latin typeface="+mn-lt"/>
                <a:ea typeface="+mn-ea"/>
                <a:cs typeface="+mn-cs"/>
              </a:rPr>
              <a:t>will be able to output greater effective energy than the rider has put into the system.</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smtClean="0">
                <a:solidFill>
                  <a:srgbClr val="000000"/>
                </a:solidFill>
                <a:effectLst/>
                <a:latin typeface="+mn-lt"/>
              </a:rPr>
              <a:t>T</a:t>
            </a:r>
            <a:r>
              <a:rPr lang="en-US" dirty="0" smtClean="0"/>
              <a:t>he magnitude of the overshoot indicates significant</a:t>
            </a:r>
            <a:r>
              <a:rPr lang="en-US" baseline="0" dirty="0" smtClean="0"/>
              <a:t> efficiency losses as part of a long synchronization stage. </a:t>
            </a:r>
            <a:endParaRPr lang="en-US" sz="1200" b="0" i="0" u="none" strike="noStrike" baseline="0" dirty="0" smtClean="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36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Furthermore the long time to steady state indicates a slow acceleration that makes the bike seem rather sluggish.</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smtClean="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smtClean="0">
                <a:solidFill>
                  <a:srgbClr val="000000"/>
                </a:solidFill>
                <a:effectLst/>
                <a:latin typeface="+mn-lt"/>
              </a:rPr>
              <a:t>However, thanks to our sequential development process, we were able to recognize how to vary the PMC’s damping</a:t>
            </a:r>
          </a:p>
        </p:txBody>
      </p:sp>
      <p:sp>
        <p:nvSpPr>
          <p:cNvPr id="4" name="Slide Number Placeholder 3"/>
          <p:cNvSpPr>
            <a:spLocks noGrp="1"/>
          </p:cNvSpPr>
          <p:nvPr>
            <p:ph type="sldNum" sz="quarter" idx="10"/>
          </p:nvPr>
        </p:nvSpPr>
        <p:spPr/>
        <p:txBody>
          <a:bodyPr/>
          <a:lstStyle/>
          <a:p>
            <a:fld id="{988FB0EF-771B-44F9-9581-8895BE7D2914}" type="slidenum">
              <a:rPr lang="en-US" smtClean="0"/>
              <a:t>37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smtClean="0">
                <a:solidFill>
                  <a:srgbClr val="000000"/>
                </a:solidFill>
                <a:effectLst/>
                <a:latin typeface="+mn-lt"/>
              </a:rPr>
              <a:t>and were able to first able to make this improvement. And after significant testing, </a:t>
            </a:r>
          </a:p>
        </p:txBody>
      </p:sp>
      <p:sp>
        <p:nvSpPr>
          <p:cNvPr id="4" name="Slide Number Placeholder 3"/>
          <p:cNvSpPr>
            <a:spLocks noGrp="1"/>
          </p:cNvSpPr>
          <p:nvPr>
            <p:ph type="sldNum" sz="quarter" idx="10"/>
          </p:nvPr>
        </p:nvSpPr>
        <p:spPr/>
        <p:txBody>
          <a:bodyPr/>
          <a:lstStyle/>
          <a:p>
            <a:fld id="{988FB0EF-771B-44F9-9581-8895BE7D2914}" type="slidenum">
              <a:rPr lang="en-US" smtClean="0"/>
              <a:t>38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smtClean="0">
                <a:solidFill>
                  <a:srgbClr val="000000"/>
                </a:solidFill>
                <a:effectLst/>
                <a:latin typeface="+mn-lt"/>
              </a:rPr>
              <a:t>we improved it to our current system shown here. Furthermore, if we are able to improve our sensor filtering further with the parts we have currently on order, we have predicted in simulation that we may be able to achieve this further improvement. </a:t>
            </a:r>
          </a:p>
        </p:txBody>
      </p:sp>
      <p:sp>
        <p:nvSpPr>
          <p:cNvPr id="4" name="Slide Number Placeholder 3"/>
          <p:cNvSpPr>
            <a:spLocks noGrp="1"/>
          </p:cNvSpPr>
          <p:nvPr>
            <p:ph type="sldNum" sz="quarter" idx="10"/>
          </p:nvPr>
        </p:nvSpPr>
        <p:spPr/>
        <p:txBody>
          <a:bodyPr/>
          <a:lstStyle/>
          <a:p>
            <a:fld id="{988FB0EF-771B-44F9-9581-8895BE7D2914}" type="slidenum">
              <a:rPr lang="en-US" smtClean="0"/>
              <a:t>39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Even without considering the simulation though, our current estimated performance already meets or exceeds all of our requirements except the user effort, duration, and cargo weight falling slightly below. The user effort is lower partially due to the fact that we haven’t completed development of our user interface so we can only claim so much at this point. The other major factor is there is more effort required by the rider than we’d like when its fully loaded to 300 </a:t>
            </a:r>
            <a:r>
              <a:rPr lang="en-US" baseline="0" dirty="0" err="1" smtClean="0"/>
              <a:t>lbs</a:t>
            </a:r>
            <a:r>
              <a:rPr lang="en-US" baseline="0" dirty="0" smtClean="0"/>
              <a:t>, but we believe thanks to the great vehicle weight score this can be addressed. </a:t>
            </a:r>
          </a:p>
        </p:txBody>
      </p:sp>
      <p:sp>
        <p:nvSpPr>
          <p:cNvPr id="4" name="Slide Number Placeholder 3"/>
          <p:cNvSpPr>
            <a:spLocks noGrp="1"/>
          </p:cNvSpPr>
          <p:nvPr>
            <p:ph type="sldNum" sz="quarter" idx="10"/>
          </p:nvPr>
        </p:nvSpPr>
        <p:spPr/>
        <p:txBody>
          <a:bodyPr/>
          <a:lstStyle/>
          <a:p>
            <a:fld id="{988FB0EF-771B-44F9-9581-8895BE7D2914}" type="slidenum">
              <a:rPr lang="en-US" smtClean="0"/>
              <a:t>40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environmental impact criteria, w</a:t>
            </a:r>
            <a:r>
              <a:rPr lang="en-US" dirty="0" smtClean="0"/>
              <a:t>e were able to show we met our goals </a:t>
            </a:r>
            <a:r>
              <a:rPr lang="en-US" baseline="0" dirty="0" smtClean="0"/>
              <a:t>using the Sustainable Minds software focusing on our battery selection, since batteries are likely to be the largest controllable contributor to the Environmental Impact of the Synergy Bike’s materials. </a:t>
            </a:r>
          </a:p>
        </p:txBody>
      </p:sp>
      <p:sp>
        <p:nvSpPr>
          <p:cNvPr id="4" name="Slide Number Placeholder 3"/>
          <p:cNvSpPr>
            <a:spLocks noGrp="1"/>
          </p:cNvSpPr>
          <p:nvPr>
            <p:ph type="sldNum" sz="quarter" idx="10"/>
          </p:nvPr>
        </p:nvSpPr>
        <p:spPr/>
        <p:txBody>
          <a:bodyPr/>
          <a:lstStyle/>
          <a:p>
            <a:fld id="{988FB0EF-771B-44F9-9581-8895BE7D2914}" type="slidenum">
              <a:rPr lang="en-US" smtClean="0"/>
              <a:t>41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reliability criteria though, we gave ourselves a zero score currently as we don’t have enough data yet to make any claim on this but certainly will by the project’s end.  </a:t>
            </a:r>
          </a:p>
        </p:txBody>
      </p:sp>
      <p:sp>
        <p:nvSpPr>
          <p:cNvPr id="4" name="Slide Number Placeholder 3"/>
          <p:cNvSpPr>
            <a:spLocks noGrp="1"/>
          </p:cNvSpPr>
          <p:nvPr>
            <p:ph type="sldNum" sz="quarter" idx="10"/>
          </p:nvPr>
        </p:nvSpPr>
        <p:spPr/>
        <p:txBody>
          <a:bodyPr/>
          <a:lstStyle/>
          <a:p>
            <a:fld id="{988FB0EF-771B-44F9-9581-8895BE7D2914}" type="slidenum">
              <a:rPr lang="en-US" smtClean="0"/>
              <a:t>42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t>
            </a:r>
            <a:r>
              <a:rPr lang="en-US" baseline="0" dirty="0" smtClean="0"/>
              <a:t>e believe though that our final system will have a performance ranging between 3.4 and 3.95, meeting all of our targets and it really depends upon just how well we can get our PMC and directly related systems to operate.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 a 5 point scale, these still may seem a little low but one has to remember that if everything met our targets, the bike would receive a score of a 3, so even a 3.4 is pretty good. </a:t>
            </a:r>
          </a:p>
        </p:txBody>
      </p:sp>
      <p:sp>
        <p:nvSpPr>
          <p:cNvPr id="4" name="Slide Number Placeholder 3"/>
          <p:cNvSpPr>
            <a:spLocks noGrp="1"/>
          </p:cNvSpPr>
          <p:nvPr>
            <p:ph type="sldNum" sz="quarter" idx="10"/>
          </p:nvPr>
        </p:nvSpPr>
        <p:spPr/>
        <p:txBody>
          <a:bodyPr/>
          <a:lstStyle/>
          <a:p>
            <a:fld id="{988FB0EF-771B-44F9-9581-8895BE7D2914}" type="slidenum">
              <a:rPr lang="en-US" smtClean="0"/>
              <a:t>43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becomes even more evident when comparing our system to current electric bicycles. If we take at the top-of-line competitor we can see that this system would only receive a 2.75 as it costs more than many cars but it would also require more human effort in uphill areas for our target trip duration</a:t>
            </a:r>
          </a:p>
        </p:txBody>
      </p:sp>
      <p:sp>
        <p:nvSpPr>
          <p:cNvPr id="4" name="Slide Number Placeholder 3"/>
          <p:cNvSpPr>
            <a:spLocks noGrp="1"/>
          </p:cNvSpPr>
          <p:nvPr>
            <p:ph type="sldNum" sz="quarter" idx="10"/>
          </p:nvPr>
        </p:nvSpPr>
        <p:spPr/>
        <p:txBody>
          <a:bodyPr/>
          <a:lstStyle/>
          <a:p>
            <a:fld id="{988FB0EF-771B-44F9-9581-8895BE7D2914}" type="slidenum">
              <a:rPr lang="en-US" smtClean="0"/>
              <a:t>44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looking at cost comparable competitors, the best we could find rated at only a 2.35 performance. The difference here showing almost a 50% increase in performance from the competitors to our end projection really helps to emphasis the benefit that the PMC system of the Synergy Bike can bring to our identified challenge.</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88FB0EF-771B-44F9-9581-8895BE7D2914}" type="slidenum">
              <a:rPr lang="en-US" smtClean="0"/>
              <a:t>45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helping the rider to overcome not only uphill</a:t>
            </a:r>
            <a:r>
              <a:rPr lang="en-US" baseline="0" dirty="0" smtClean="0"/>
              <a:t> sections but maintain a higher maximum speed. </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10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as you can see the Synergy Bike has the potential to make a significant difference in daily </a:t>
            </a:r>
            <a:r>
              <a:rPr lang="en-US" sz="1200" kern="1200" dirty="0" smtClean="0">
                <a:solidFill>
                  <a:schemeClr val="tx1"/>
                </a:solidFill>
                <a:effectLst/>
                <a:latin typeface="+mn-lt"/>
                <a:ea typeface="+mn-ea"/>
                <a:cs typeface="+mn-cs"/>
              </a:rPr>
              <a:t>commuting</a:t>
            </a:r>
            <a:r>
              <a:rPr lang="en-US" sz="1200" kern="1200" baseline="0" dirty="0" smtClean="0">
                <a:solidFill>
                  <a:schemeClr val="tx1"/>
                </a:solidFill>
                <a:effectLst/>
                <a:latin typeface="+mn-lt"/>
                <a:ea typeface="+mn-ea"/>
                <a:cs typeface="+mn-cs"/>
              </a:rPr>
              <a:t> and local errand </a:t>
            </a:r>
            <a:r>
              <a:rPr lang="en-US" sz="1200" kern="1200" baseline="0" dirty="0" err="1" smtClean="0">
                <a:solidFill>
                  <a:schemeClr val="tx1"/>
                </a:solidFill>
                <a:effectLst/>
                <a:latin typeface="+mn-lt"/>
                <a:ea typeface="+mn-ea"/>
                <a:cs typeface="+mn-cs"/>
              </a:rPr>
              <a:t>transportaion</a:t>
            </a:r>
            <a:r>
              <a:rPr lang="en-US" baseline="0" dirty="0" smtClean="0"/>
              <a:t>.  We greatly appreciate the time and effort of our advisors and sponsors, especially the Intel-Cornell Cup and thank you for your time and interest in the Synergy Bike.</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46</a:t>
            </a:fld>
            <a:endParaRPr lang="en-US"/>
          </a:p>
        </p:txBody>
      </p:sp>
    </p:spTree>
    <p:extLst>
      <p:ext uri="{BB962C8B-B14F-4D97-AF65-F5344CB8AC3E}">
        <p14:creationId xmlns:p14="http://schemas.microsoft.com/office/powerpoint/2010/main" val="3197882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not only provides a cost effective and more sustainable solution for commuting</a:t>
            </a:r>
            <a:r>
              <a:rPr lang="en-US" sz="1200" kern="1200" baseline="0" dirty="0" smtClean="0">
                <a:solidFill>
                  <a:schemeClr val="tx1"/>
                </a:solidFill>
                <a:effectLst/>
                <a:latin typeface="+mn-lt"/>
                <a:ea typeface="+mn-ea"/>
                <a:cs typeface="+mn-cs"/>
              </a:rPr>
              <a:t> and local errand needs…</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11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a:t>
            </a:r>
            <a:r>
              <a:rPr lang="en-US" sz="1200" kern="1200" baseline="0" dirty="0" smtClean="0">
                <a:solidFill>
                  <a:schemeClr val="tx1"/>
                </a:solidFill>
                <a:effectLst/>
                <a:latin typeface="+mn-lt"/>
                <a:ea typeface="+mn-ea"/>
                <a:cs typeface="+mn-cs"/>
              </a:rPr>
              <a:t> allows them to do it at a bike controlled speed faster than most cyclists average speed</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While</a:t>
            </a:r>
            <a:r>
              <a:rPr lang="en-US" sz="1200" kern="1200" baseline="0" dirty="0" smtClean="0">
                <a:solidFill>
                  <a:schemeClr val="tx1"/>
                </a:solidFill>
                <a:effectLst/>
                <a:latin typeface="+mn-lt"/>
                <a:ea typeface="+mn-ea"/>
                <a:cs typeface="+mn-cs"/>
              </a:rPr>
              <a:t> still offering riders the health benefits of </a:t>
            </a:r>
            <a:r>
              <a:rPr lang="en-US" sz="1200" kern="1200" dirty="0" smtClean="0">
                <a:solidFill>
                  <a:schemeClr val="tx1"/>
                </a:solidFill>
                <a:effectLst/>
                <a:latin typeface="+mn-lt"/>
                <a:ea typeface="+mn-ea"/>
                <a:cs typeface="+mn-cs"/>
              </a:rPr>
              <a:t>pedaling to add in additional energy storage but only the amount they desire. </a:t>
            </a:r>
          </a:p>
        </p:txBody>
      </p:sp>
      <p:sp>
        <p:nvSpPr>
          <p:cNvPr id="4" name="Slide Number Placeholder 3"/>
          <p:cNvSpPr>
            <a:spLocks noGrp="1"/>
          </p:cNvSpPr>
          <p:nvPr>
            <p:ph type="sldNum" sz="quarter" idx="10"/>
          </p:nvPr>
        </p:nvSpPr>
        <p:spPr/>
        <p:txBody>
          <a:bodyPr/>
          <a:lstStyle/>
          <a:p>
            <a:fld id="{988FB0EF-771B-44F9-9581-8895BE7D2914}" type="slidenum">
              <a:rPr lang="en-US" smtClean="0"/>
              <a:t>13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now,</a:t>
            </a:r>
            <a:r>
              <a:rPr lang="en-US" baseline="0" dirty="0" smtClean="0"/>
              <a:t> </a:t>
            </a:r>
            <a:r>
              <a:rPr lang="en-US" dirty="0" smtClean="0"/>
              <a:t>transportation is a major concern in today’s society. The frequent use and perceived need for resource-heavy and polluting automobiles is taxing our energy resources and environmental quality of life, as well as being a strain on the economy to upkeep</a:t>
            </a:r>
            <a:r>
              <a:rPr lang="en-US" baseline="0" dirty="0" smtClean="0"/>
              <a:t> these vehicles and the associated infrastructure</a:t>
            </a:r>
            <a:r>
              <a:rPr lang="en-US" dirty="0" smtClean="0"/>
              <a:t>.</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14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now,</a:t>
            </a:r>
            <a:r>
              <a:rPr lang="en-US" baseline="0" dirty="0" smtClean="0"/>
              <a:t> 77% of people drive to work alone. </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15</a:t>
            </a:fld>
            <a:endParaRPr lang="en-US"/>
          </a:p>
        </p:txBody>
      </p:sp>
    </p:spTree>
    <p:extLst>
      <p:ext uri="{BB962C8B-B14F-4D97-AF65-F5344CB8AC3E}">
        <p14:creationId xmlns:p14="http://schemas.microsoft.com/office/powerpoint/2010/main" val="176580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1B1B02-4CC5-459C-BF83-E16F501768F4}"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263425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1B1B02-4CC5-459C-BF83-E16F501768F4}"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84184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1B1B02-4CC5-459C-BF83-E16F501768F4}"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2076230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508B7B-02A3-4555-806C-AADB753CA089}" type="datetimeFigureOut">
              <a:rPr lang="en-US" smtClean="0">
                <a:solidFill>
                  <a:prstClr val="black">
                    <a:tint val="75000"/>
                  </a:prstClr>
                </a:solidFill>
              </a:rPr>
              <a:pPr/>
              <a:t>4/6/2017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3440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508B7B-02A3-4555-806C-AADB753CA089}" type="datetimeFigureOut">
              <a:rPr lang="en-US" smtClean="0">
                <a:solidFill>
                  <a:prstClr val="black">
                    <a:tint val="75000"/>
                  </a:prstClr>
                </a:solidFill>
              </a:rPr>
              <a:pPr/>
              <a:t>4/6/2017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978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508B7B-02A3-4555-806C-AADB753CA089}" type="datetimeFigureOut">
              <a:rPr lang="en-US" smtClean="0">
                <a:solidFill>
                  <a:prstClr val="black">
                    <a:tint val="75000"/>
                  </a:prstClr>
                </a:solidFill>
              </a:rPr>
              <a:pPr/>
              <a:t>4/6/2017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0815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508B7B-02A3-4555-806C-AADB753CA089}" type="datetimeFigureOut">
              <a:rPr lang="en-US" smtClean="0">
                <a:solidFill>
                  <a:prstClr val="black">
                    <a:tint val="75000"/>
                  </a:prstClr>
                </a:solidFill>
              </a:rPr>
              <a:pPr/>
              <a:t>4/6/2017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75763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508B7B-02A3-4555-806C-AADB753CA089}" type="datetimeFigureOut">
              <a:rPr lang="en-US" smtClean="0">
                <a:solidFill>
                  <a:prstClr val="black">
                    <a:tint val="75000"/>
                  </a:prstClr>
                </a:solidFill>
              </a:rPr>
              <a:pPr/>
              <a:t>4/6/2017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2076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508B7B-02A3-4555-806C-AADB753CA089}" type="datetimeFigureOut">
              <a:rPr lang="en-US" smtClean="0">
                <a:solidFill>
                  <a:prstClr val="black">
                    <a:tint val="75000"/>
                  </a:prstClr>
                </a:solidFill>
              </a:rPr>
              <a:pPr/>
              <a:t>4/6/2017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474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08B7B-02A3-4555-806C-AADB753CA089}" type="datetimeFigureOut">
              <a:rPr lang="en-US" smtClean="0">
                <a:solidFill>
                  <a:prstClr val="black">
                    <a:tint val="75000"/>
                  </a:prstClr>
                </a:solidFill>
              </a:rPr>
              <a:pPr/>
              <a:t>4/6/2017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grpSp>
        <p:nvGrpSpPr>
          <p:cNvPr id="5" name="Group 3"/>
          <p:cNvGrpSpPr>
            <a:grpSpLocks/>
          </p:cNvGrpSpPr>
          <p:nvPr userDrawn="1"/>
        </p:nvGrpSpPr>
        <p:grpSpPr bwMode="auto">
          <a:xfrm>
            <a:off x="0" y="0"/>
            <a:ext cx="9144000" cy="6858000"/>
            <a:chOff x="0" y="0"/>
            <a:chExt cx="5760" cy="4320"/>
          </a:xfrm>
        </p:grpSpPr>
        <p:pic>
          <p:nvPicPr>
            <p:cNvPr id="6" name="Picture 4" descr="C:\Documents and Settings\David\My Documents\My Pictures\Cornell_Logo\Big_CornellLogo_Big_Simple_Grey_Grey10.jpg"/>
            <p:cNvPicPr>
              <a:picLocks noChangeAspect="1" noChangeArrowheads="1"/>
            </p:cNvPicPr>
            <p:nvPr/>
          </p:nvPicPr>
          <p:blipFill>
            <a:blip r:embed="rId2" cstate="print"/>
            <a:srcRect l="6250" b="14999"/>
            <a:stretch>
              <a:fillRect/>
            </a:stretch>
          </p:blipFill>
          <p:spPr bwMode="auto">
            <a:xfrm>
              <a:off x="0" y="240"/>
              <a:ext cx="5760" cy="4080"/>
            </a:xfrm>
            <a:prstGeom prst="rect">
              <a:avLst/>
            </a:prstGeom>
            <a:noFill/>
          </p:spPr>
        </p:pic>
        <p:sp>
          <p:nvSpPr>
            <p:cNvPr id="7" name="Rectangle 5"/>
            <p:cNvSpPr>
              <a:spLocks noChangeArrowheads="1"/>
            </p:cNvSpPr>
            <p:nvPr/>
          </p:nvSpPr>
          <p:spPr bwMode="auto">
            <a:xfrm>
              <a:off x="0" y="0"/>
              <a:ext cx="5760" cy="480"/>
            </a:xfrm>
            <a:prstGeom prst="rect">
              <a:avLst/>
            </a:prstGeom>
            <a:solidFill>
              <a:srgbClr val="B31B1A"/>
            </a:solidFill>
            <a:ln w="9525">
              <a:noFill/>
              <a:miter lim="800000"/>
              <a:headEnd/>
              <a:tailEnd/>
            </a:ln>
            <a:effectLst/>
          </p:spPr>
          <p:txBody>
            <a:bodyPr wrap="none" anchor="ctr"/>
            <a:lstStyle/>
            <a:p>
              <a:r>
                <a:rPr lang="en-US" dirty="0" smtClean="0">
                  <a:solidFill>
                    <a:prstClr val="black"/>
                  </a:solidFill>
                </a:rPr>
                <a:t>V</a:t>
              </a:r>
              <a:endParaRPr lang="en-US" dirty="0">
                <a:solidFill>
                  <a:prstClr val="black"/>
                </a:solidFill>
              </a:endParaRPr>
            </a:p>
          </p:txBody>
        </p:sp>
        <p:pic>
          <p:nvPicPr>
            <p:cNvPr id="8" name="Picture 6" descr="C:\Documents and Settings\David\My Documents\My Pictures\Cornell_Logo\Cornell_Little_Red_Logo.jpg"/>
            <p:cNvPicPr>
              <a:picLocks noChangeAspect="1" noChangeArrowheads="1"/>
            </p:cNvPicPr>
            <p:nvPr/>
          </p:nvPicPr>
          <p:blipFill>
            <a:blip r:embed="rId3" cstate="print"/>
            <a:srcRect/>
            <a:stretch>
              <a:fillRect/>
            </a:stretch>
          </p:blipFill>
          <p:spPr bwMode="auto">
            <a:xfrm>
              <a:off x="48" y="22"/>
              <a:ext cx="480" cy="440"/>
            </a:xfrm>
            <a:prstGeom prst="rect">
              <a:avLst/>
            </a:prstGeom>
            <a:noFill/>
          </p:spPr>
        </p:pic>
      </p:grpSp>
    </p:spTree>
    <p:extLst>
      <p:ext uri="{BB962C8B-B14F-4D97-AF65-F5344CB8AC3E}">
        <p14:creationId xmlns:p14="http://schemas.microsoft.com/office/powerpoint/2010/main" val="739973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08B7B-02A3-4555-806C-AADB753CA089}" type="datetimeFigureOut">
              <a:rPr lang="en-US" smtClean="0">
                <a:solidFill>
                  <a:prstClr val="black">
                    <a:tint val="75000"/>
                  </a:prstClr>
                </a:solidFill>
              </a:rPr>
              <a:pPr/>
              <a:t>4/6/2017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861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1B1B02-4CC5-459C-BF83-E16F501768F4}"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35151622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08B7B-02A3-4555-806C-AADB753CA089}" type="datetimeFigureOut">
              <a:rPr lang="en-US" smtClean="0">
                <a:solidFill>
                  <a:prstClr val="black">
                    <a:tint val="75000"/>
                  </a:prstClr>
                </a:solidFill>
              </a:rPr>
              <a:pPr/>
              <a:t>4/6/2017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4499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508B7B-02A3-4555-806C-AADB753CA089}" type="datetimeFigureOut">
              <a:rPr lang="en-US" smtClean="0">
                <a:solidFill>
                  <a:prstClr val="black">
                    <a:tint val="75000"/>
                  </a:prstClr>
                </a:solidFill>
              </a:rPr>
              <a:pPr/>
              <a:t>4/6/2017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5664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508B7B-02A3-4555-806C-AADB753CA089}" type="datetimeFigureOut">
              <a:rPr lang="en-US" smtClean="0">
                <a:solidFill>
                  <a:prstClr val="black">
                    <a:tint val="75000"/>
                  </a:prstClr>
                </a:solidFill>
              </a:rPr>
              <a:pPr/>
              <a:t>4/6/2017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4979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blipFill dpi="0" rotWithShape="1">
            <a:blip r:embed="rId2" cstate="print">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367177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blipFill dpi="0" rotWithShape="1">
            <a:blip r:embed="rId2" cstate="print">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5116985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blipFill dpi="0" rotWithShape="1">
            <a:blip r:embed="rId2" cstate="print">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20274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blipFill dpi="0" rotWithShape="1">
            <a:blip r:embed="rId2" cstate="print">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1952491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blipFill dpi="0" rotWithShape="1">
            <a:blip r:embed="rId2" cstate="print">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7924914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270470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1B1B02-4CC5-459C-BF83-E16F501768F4}"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62716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1B1B02-4CC5-459C-BF83-E16F501768F4}"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377556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1B1B02-4CC5-459C-BF83-E16F501768F4}" type="datetimeFigureOut">
              <a:rPr lang="en-US" smtClean="0"/>
              <a:t>4/6/2017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317826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1B1B02-4CC5-459C-BF83-E16F501768F4}" type="datetimeFigureOut">
              <a:rPr lang="en-US" smtClean="0"/>
              <a:t>4/6/2017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82719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B1B02-4CC5-459C-BF83-E16F501768F4}" type="datetimeFigureOut">
              <a:rPr lang="en-US" smtClean="0"/>
              <a:t>4/6/2017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348237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1B1B02-4CC5-459C-BF83-E16F501768F4}"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29771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1B1B02-4CC5-459C-BF83-E16F501768F4}"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283711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B1B02-4CC5-459C-BF83-E16F501768F4}" type="datetimeFigureOut">
              <a:rPr lang="en-US" smtClean="0"/>
              <a:t>4/6/2017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3F71F-2F01-4C20-9EED-17863DFFD73D}" type="slidenum">
              <a:rPr lang="en-US" smtClean="0"/>
              <a:t>‹#›</a:t>
            </a:fld>
            <a:endParaRPr lang="en-US"/>
          </a:p>
        </p:txBody>
      </p:sp>
    </p:spTree>
    <p:extLst>
      <p:ext uri="{BB962C8B-B14F-4D97-AF65-F5344CB8AC3E}">
        <p14:creationId xmlns:p14="http://schemas.microsoft.com/office/powerpoint/2010/main" val="1086096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08B7B-02A3-4555-806C-AADB753CA089}" type="datetimeFigureOut">
              <a:rPr lang="en-US" smtClean="0">
                <a:solidFill>
                  <a:prstClr val="black">
                    <a:tint val="75000"/>
                  </a:prstClr>
                </a:solidFill>
              </a:rPr>
              <a:pPr/>
              <a:t>4/6/2017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1329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8.wmf"/><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3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8.wmf"/><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6858000"/>
            <a:chOff x="0" y="0"/>
            <a:chExt cx="5760" cy="4320"/>
          </a:xfrm>
        </p:grpSpPr>
        <p:pic>
          <p:nvPicPr>
            <p:cNvPr id="6" name="Picture 4" descr="C:\Documents and Settings\David\My Documents\My Pictures\Cornell_Logo\Big_CornellLogo_Big_Simple_Grey_Grey10.jpg"/>
            <p:cNvPicPr>
              <a:picLocks noChangeAspect="1" noChangeArrowheads="1"/>
            </p:cNvPicPr>
            <p:nvPr/>
          </p:nvPicPr>
          <p:blipFill>
            <a:blip r:embed="rId2" cstate="print"/>
            <a:srcRect l="6250" b="14999"/>
            <a:stretch>
              <a:fillRect/>
            </a:stretch>
          </p:blipFill>
          <p:spPr bwMode="auto">
            <a:xfrm>
              <a:off x="0" y="240"/>
              <a:ext cx="5760" cy="4080"/>
            </a:xfrm>
            <a:prstGeom prst="rect">
              <a:avLst/>
            </a:prstGeom>
            <a:noFill/>
          </p:spPr>
        </p:pic>
        <p:sp>
          <p:nvSpPr>
            <p:cNvPr id="7" name="Rectangle 5"/>
            <p:cNvSpPr>
              <a:spLocks noChangeArrowheads="1"/>
            </p:cNvSpPr>
            <p:nvPr/>
          </p:nvSpPr>
          <p:spPr bwMode="auto">
            <a:xfrm>
              <a:off x="0" y="0"/>
              <a:ext cx="5760" cy="480"/>
            </a:xfrm>
            <a:prstGeom prst="rect">
              <a:avLst/>
            </a:prstGeom>
            <a:solidFill>
              <a:srgbClr val="B31B1A"/>
            </a:solidFill>
            <a:ln w="9525">
              <a:noFill/>
              <a:miter lim="800000"/>
              <a:headEnd/>
              <a:tailEnd/>
            </a:ln>
            <a:effectLst/>
          </p:spPr>
          <p:txBody>
            <a:bodyPr wrap="none" anchor="ctr"/>
            <a:lstStyle/>
            <a:p>
              <a:r>
                <a:rPr lang="en-US" dirty="0" smtClean="0">
                  <a:solidFill>
                    <a:prstClr val="black"/>
                  </a:solidFill>
                </a:rPr>
                <a:t>V</a:t>
              </a:r>
              <a:endParaRPr lang="en-US" dirty="0">
                <a:solidFill>
                  <a:prstClr val="black"/>
                </a:solidFill>
              </a:endParaRPr>
            </a:p>
          </p:txBody>
        </p:sp>
        <p:pic>
          <p:nvPicPr>
            <p:cNvPr id="8" name="Picture 6" descr="C:\Documents and Settings\David\My Documents\My Pictures\Cornell_Logo\Cornell_Little_Red_Logo.jpg"/>
            <p:cNvPicPr>
              <a:picLocks noChangeAspect="1" noChangeArrowheads="1"/>
            </p:cNvPicPr>
            <p:nvPr/>
          </p:nvPicPr>
          <p:blipFill>
            <a:blip r:embed="rId3" cstate="print"/>
            <a:srcRect/>
            <a:stretch>
              <a:fillRect/>
            </a:stretch>
          </p:blipFill>
          <p:spPr bwMode="auto">
            <a:xfrm>
              <a:off x="48" y="22"/>
              <a:ext cx="480" cy="440"/>
            </a:xfrm>
            <a:prstGeom prst="rect">
              <a:avLst/>
            </a:prstGeom>
            <a:noFill/>
          </p:spPr>
        </p:pic>
      </p:grpSp>
      <p:sp>
        <p:nvSpPr>
          <p:cNvPr id="23" name="TextBox 22"/>
          <p:cNvSpPr txBox="1"/>
          <p:nvPr/>
        </p:nvSpPr>
        <p:spPr>
          <a:xfrm>
            <a:off x="665287" y="1828800"/>
            <a:ext cx="8022838" cy="2308324"/>
          </a:xfrm>
          <a:prstGeom prst="rect">
            <a:avLst/>
          </a:prstGeom>
          <a:noFill/>
        </p:spPr>
        <p:txBody>
          <a:bodyPr wrap="none" rtlCol="0">
            <a:spAutoFit/>
          </a:bodyPr>
          <a:lstStyle/>
          <a:p>
            <a:pPr algn="ctr"/>
            <a:r>
              <a:rPr lang="en-US" sz="7200" b="1" dirty="0" smtClean="0">
                <a:solidFill>
                  <a:prstClr val="white"/>
                </a:solidFill>
                <a:effectLst>
                  <a:outerShdw blurRad="38100" dist="38100" dir="2700000" algn="tl">
                    <a:srgbClr val="000000">
                      <a:alpha val="43137"/>
                    </a:srgbClr>
                  </a:outerShdw>
                </a:effectLst>
              </a:rPr>
              <a:t>Model Based </a:t>
            </a:r>
          </a:p>
          <a:p>
            <a:pPr algn="ctr"/>
            <a:r>
              <a:rPr lang="en-US" sz="7200" b="1" dirty="0" smtClean="0">
                <a:solidFill>
                  <a:prstClr val="white"/>
                </a:solidFill>
                <a:effectLst>
                  <a:outerShdw blurRad="38100" dist="38100" dir="2700000" algn="tl">
                    <a:srgbClr val="000000">
                      <a:alpha val="43137"/>
                    </a:srgbClr>
                  </a:outerShdw>
                </a:effectLst>
              </a:rPr>
              <a:t>Systems Engineering</a:t>
            </a:r>
            <a:endParaRPr lang="en-US" sz="7200" b="1" dirty="0">
              <a:solidFill>
                <a:prstClr val="white"/>
              </a:solidFill>
              <a:effectLst>
                <a:outerShdw blurRad="38100" dist="38100" dir="2700000" algn="tl">
                  <a:srgbClr val="000000">
                    <a:alpha val="43137"/>
                  </a:srgbClr>
                </a:outerShdw>
              </a:effectLst>
            </a:endParaRPr>
          </a:p>
        </p:txBody>
      </p:sp>
      <p:sp>
        <p:nvSpPr>
          <p:cNvPr id="9" name="TextBox 8"/>
          <p:cNvSpPr txBox="1"/>
          <p:nvPr/>
        </p:nvSpPr>
        <p:spPr>
          <a:xfrm>
            <a:off x="2438400" y="0"/>
            <a:ext cx="6764224" cy="1446550"/>
          </a:xfrm>
          <a:prstGeom prst="rect">
            <a:avLst/>
          </a:prstGeom>
          <a:noFill/>
        </p:spPr>
        <p:txBody>
          <a:bodyPr wrap="none" rtlCol="0">
            <a:spAutoFit/>
          </a:bodyPr>
          <a:lstStyle/>
          <a:p>
            <a:r>
              <a:rPr lang="en-US" sz="4400" b="1" dirty="0" smtClean="0">
                <a:solidFill>
                  <a:prstClr val="white"/>
                </a:solidFill>
                <a:effectLst>
                  <a:outerShdw blurRad="38100" dist="38100" dir="2700000" algn="tl">
                    <a:srgbClr val="000000">
                      <a:alpha val="43137"/>
                    </a:srgbClr>
                  </a:outerShdw>
                </a:effectLst>
              </a:rPr>
              <a:t>Cornell Systems Engineering</a:t>
            </a:r>
          </a:p>
          <a:p>
            <a:endParaRPr lang="en-US" sz="4400" dirty="0">
              <a:solidFill>
                <a:prstClr val="black"/>
              </a:solidFill>
            </a:endParaRPr>
          </a:p>
        </p:txBody>
      </p:sp>
      <p:sp>
        <p:nvSpPr>
          <p:cNvPr id="10" name="TextBox 9"/>
          <p:cNvSpPr txBox="1"/>
          <p:nvPr/>
        </p:nvSpPr>
        <p:spPr>
          <a:xfrm>
            <a:off x="0" y="6445011"/>
            <a:ext cx="8218147" cy="400110"/>
          </a:xfrm>
          <a:prstGeom prst="rect">
            <a:avLst/>
          </a:prstGeom>
          <a:noFill/>
        </p:spPr>
        <p:txBody>
          <a:bodyPr wrap="none" rtlCol="0">
            <a:spAutoFit/>
          </a:bodyPr>
          <a:lstStyle/>
          <a:p>
            <a:r>
              <a:rPr lang="en-US" sz="2000" i="1" dirty="0">
                <a:solidFill>
                  <a:prstClr val="white"/>
                </a:solidFill>
              </a:rPr>
              <a:t>Copyright Cornell University Systems Engineering, Dr. David R. Schneider 2016</a:t>
            </a:r>
            <a:endParaRPr lang="en-US" sz="2000" dirty="0">
              <a:solidFill>
                <a:prstClr val="white"/>
              </a:solidFill>
            </a:endParaRPr>
          </a:p>
        </p:txBody>
      </p:sp>
    </p:spTree>
    <p:extLst>
      <p:ext uri="{BB962C8B-B14F-4D97-AF65-F5344CB8AC3E}">
        <p14:creationId xmlns:p14="http://schemas.microsoft.com/office/powerpoint/2010/main" val="3437682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The Synergy Bike</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349746" y="2486251"/>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3059805" y="1643070"/>
            <a:ext cx="1981200" cy="1200329"/>
          </a:xfrm>
          <a:prstGeom prst="rect">
            <a:avLst/>
          </a:prstGeom>
          <a:noFill/>
        </p:spPr>
        <p:txBody>
          <a:bodyPr wrap="square" rtlCol="0">
            <a:spAutoFit/>
          </a:bodyPr>
          <a:lstStyle/>
          <a:p>
            <a:r>
              <a:rPr lang="en-US" sz="2400" b="1" dirty="0" smtClean="0"/>
              <a:t>Biker Inputs Energy on Flat &amp; Downhill</a:t>
            </a:r>
          </a:p>
        </p:txBody>
      </p:sp>
      <p:sp>
        <p:nvSpPr>
          <p:cNvPr id="21" name="TextBox 20"/>
          <p:cNvSpPr txBox="1"/>
          <p:nvPr/>
        </p:nvSpPr>
        <p:spPr>
          <a:xfrm>
            <a:off x="824487" y="5181600"/>
            <a:ext cx="7100313" cy="830997"/>
          </a:xfrm>
          <a:prstGeom prst="rect">
            <a:avLst/>
          </a:prstGeom>
          <a:noFill/>
        </p:spPr>
        <p:txBody>
          <a:bodyPr wrap="square" rtlCol="0">
            <a:spAutoFit/>
          </a:bodyPr>
          <a:lstStyle/>
          <a:p>
            <a:pPr algn="ctr"/>
            <a:r>
              <a:rPr lang="en-US" sz="2400" b="1" dirty="0" smtClean="0"/>
              <a:t>Perpetual Motion Controls (PMC) </a:t>
            </a:r>
          </a:p>
          <a:p>
            <a:pPr algn="ctr"/>
            <a:r>
              <a:rPr lang="en-US" sz="2400" b="1" dirty="0" smtClean="0"/>
              <a:t>Helps on </a:t>
            </a:r>
            <a:r>
              <a:rPr lang="en-US" sz="2400" b="1" dirty="0" err="1" smtClean="0"/>
              <a:t>UpHills</a:t>
            </a:r>
            <a:r>
              <a:rPr lang="en-US" sz="2400" b="1" dirty="0" smtClean="0"/>
              <a:t> and with Speed</a:t>
            </a:r>
          </a:p>
        </p:txBody>
      </p:sp>
    </p:spTree>
    <p:extLst>
      <p:ext uri="{BB962C8B-B14F-4D97-AF65-F5344CB8AC3E}">
        <p14:creationId xmlns:p14="http://schemas.microsoft.com/office/powerpoint/2010/main" val="90880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The Synergy Bike</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349746" y="2486251"/>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3059805" y="1643070"/>
            <a:ext cx="1981200" cy="1200329"/>
          </a:xfrm>
          <a:prstGeom prst="rect">
            <a:avLst/>
          </a:prstGeom>
          <a:noFill/>
        </p:spPr>
        <p:txBody>
          <a:bodyPr wrap="square" rtlCol="0">
            <a:spAutoFit/>
          </a:bodyPr>
          <a:lstStyle/>
          <a:p>
            <a:r>
              <a:rPr lang="en-US" sz="2400" b="1" dirty="0" smtClean="0"/>
              <a:t>Biker Inputs Energy on Flat &amp; Downhill</a:t>
            </a:r>
          </a:p>
        </p:txBody>
      </p:sp>
      <p:sp>
        <p:nvSpPr>
          <p:cNvPr id="22" name="TextBox 21"/>
          <p:cNvSpPr txBox="1"/>
          <p:nvPr/>
        </p:nvSpPr>
        <p:spPr>
          <a:xfrm>
            <a:off x="457200" y="3124200"/>
            <a:ext cx="2508849" cy="830997"/>
          </a:xfrm>
          <a:prstGeom prst="rect">
            <a:avLst/>
          </a:prstGeom>
          <a:noFill/>
        </p:spPr>
        <p:txBody>
          <a:bodyPr wrap="square" rtlCol="0">
            <a:spAutoFit/>
          </a:bodyPr>
          <a:lstStyle/>
          <a:p>
            <a:r>
              <a:rPr lang="en-US" sz="2400" b="1" dirty="0" smtClean="0"/>
              <a:t>Cost Effective and Sustainable</a:t>
            </a:r>
          </a:p>
        </p:txBody>
      </p:sp>
      <p:sp>
        <p:nvSpPr>
          <p:cNvPr id="15" name="TextBox 14"/>
          <p:cNvSpPr txBox="1"/>
          <p:nvPr/>
        </p:nvSpPr>
        <p:spPr>
          <a:xfrm>
            <a:off x="824487" y="5181600"/>
            <a:ext cx="7100313" cy="830997"/>
          </a:xfrm>
          <a:prstGeom prst="rect">
            <a:avLst/>
          </a:prstGeom>
          <a:noFill/>
        </p:spPr>
        <p:txBody>
          <a:bodyPr wrap="square" rtlCol="0">
            <a:spAutoFit/>
          </a:bodyPr>
          <a:lstStyle/>
          <a:p>
            <a:pPr algn="ctr"/>
            <a:r>
              <a:rPr lang="en-US" sz="2400" b="1" dirty="0" smtClean="0"/>
              <a:t>Perpetual Motion Controls (PMC) </a:t>
            </a:r>
          </a:p>
          <a:p>
            <a:pPr algn="ctr"/>
            <a:r>
              <a:rPr lang="en-US" sz="2400" b="1" dirty="0" smtClean="0"/>
              <a:t>Helps on </a:t>
            </a:r>
            <a:r>
              <a:rPr lang="en-US" sz="2400" b="1" dirty="0" err="1" smtClean="0"/>
              <a:t>UpHills</a:t>
            </a:r>
            <a:r>
              <a:rPr lang="en-US" sz="2400" b="1" dirty="0" smtClean="0"/>
              <a:t> and with Speed</a:t>
            </a:r>
          </a:p>
        </p:txBody>
      </p:sp>
    </p:spTree>
    <p:extLst>
      <p:ext uri="{BB962C8B-B14F-4D97-AF65-F5344CB8AC3E}">
        <p14:creationId xmlns:p14="http://schemas.microsoft.com/office/powerpoint/2010/main" val="2353416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The Synergy Bike</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349746" y="2486251"/>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3059805" y="1643070"/>
            <a:ext cx="1981200" cy="1200329"/>
          </a:xfrm>
          <a:prstGeom prst="rect">
            <a:avLst/>
          </a:prstGeom>
          <a:noFill/>
        </p:spPr>
        <p:txBody>
          <a:bodyPr wrap="square" rtlCol="0">
            <a:spAutoFit/>
          </a:bodyPr>
          <a:lstStyle/>
          <a:p>
            <a:r>
              <a:rPr lang="en-US" sz="2400" b="1" dirty="0" smtClean="0"/>
              <a:t>Biker Inputs Energy on Flat &amp; Downhill</a:t>
            </a:r>
          </a:p>
        </p:txBody>
      </p:sp>
      <p:sp>
        <p:nvSpPr>
          <p:cNvPr id="22" name="TextBox 21"/>
          <p:cNvSpPr txBox="1"/>
          <p:nvPr/>
        </p:nvSpPr>
        <p:spPr>
          <a:xfrm>
            <a:off x="457200" y="3124200"/>
            <a:ext cx="2508849" cy="830997"/>
          </a:xfrm>
          <a:prstGeom prst="rect">
            <a:avLst/>
          </a:prstGeom>
          <a:noFill/>
        </p:spPr>
        <p:txBody>
          <a:bodyPr wrap="square" rtlCol="0">
            <a:spAutoFit/>
          </a:bodyPr>
          <a:lstStyle/>
          <a:p>
            <a:r>
              <a:rPr lang="en-US" sz="2400" b="1" dirty="0" smtClean="0"/>
              <a:t>Cost Effective and Sustainable</a:t>
            </a:r>
          </a:p>
        </p:txBody>
      </p:sp>
      <p:pic>
        <p:nvPicPr>
          <p:cNvPr id="4102" name="Picture 6" descr="C:\Users\drs44\AppData\Local\Microsoft\Windows\Temporary Internet Files\Content.IE5\WC7QC5SL\MC900432628[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1841" y="1809869"/>
            <a:ext cx="855159" cy="85515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flipH="1">
            <a:off x="5334000" y="1981200"/>
            <a:ext cx="457200" cy="505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5334001" y="2486252"/>
            <a:ext cx="706191" cy="128159"/>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00800" y="1619071"/>
            <a:ext cx="2426996" cy="461665"/>
          </a:xfrm>
          <a:prstGeom prst="rect">
            <a:avLst/>
          </a:prstGeom>
          <a:noFill/>
        </p:spPr>
        <p:txBody>
          <a:bodyPr wrap="square" rtlCol="0">
            <a:spAutoFit/>
          </a:bodyPr>
          <a:lstStyle/>
          <a:p>
            <a:r>
              <a:rPr lang="en-US" sz="2400" b="1" dirty="0" smtClean="0"/>
              <a:t>“Cruise Control”</a:t>
            </a:r>
          </a:p>
        </p:txBody>
      </p:sp>
      <p:sp>
        <p:nvSpPr>
          <p:cNvPr id="15" name="TextBox 14"/>
          <p:cNvSpPr txBox="1"/>
          <p:nvPr/>
        </p:nvSpPr>
        <p:spPr>
          <a:xfrm>
            <a:off x="824487" y="5181600"/>
            <a:ext cx="7100313" cy="830997"/>
          </a:xfrm>
          <a:prstGeom prst="rect">
            <a:avLst/>
          </a:prstGeom>
          <a:noFill/>
        </p:spPr>
        <p:txBody>
          <a:bodyPr wrap="square" rtlCol="0">
            <a:spAutoFit/>
          </a:bodyPr>
          <a:lstStyle/>
          <a:p>
            <a:pPr algn="ctr"/>
            <a:r>
              <a:rPr lang="en-US" sz="2400" b="1" dirty="0" smtClean="0"/>
              <a:t>Perpetual Motion Controls (PMC) </a:t>
            </a:r>
          </a:p>
          <a:p>
            <a:pPr algn="ctr"/>
            <a:r>
              <a:rPr lang="en-US" sz="2400" b="1" dirty="0" smtClean="0"/>
              <a:t>Helps on </a:t>
            </a:r>
            <a:r>
              <a:rPr lang="en-US" sz="2400" b="1" dirty="0" err="1" smtClean="0"/>
              <a:t>UpHills</a:t>
            </a:r>
            <a:r>
              <a:rPr lang="en-US" sz="2400" b="1" dirty="0" smtClean="0"/>
              <a:t> and with Speed</a:t>
            </a:r>
          </a:p>
        </p:txBody>
      </p:sp>
    </p:spTree>
    <p:extLst>
      <p:ext uri="{BB962C8B-B14F-4D97-AF65-F5344CB8AC3E}">
        <p14:creationId xmlns:p14="http://schemas.microsoft.com/office/powerpoint/2010/main" val="1300020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The Synergy Bike</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349746" y="2486251"/>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3059805" y="1643070"/>
            <a:ext cx="1981200" cy="1200329"/>
          </a:xfrm>
          <a:prstGeom prst="rect">
            <a:avLst/>
          </a:prstGeom>
          <a:noFill/>
        </p:spPr>
        <p:txBody>
          <a:bodyPr wrap="square" rtlCol="0">
            <a:spAutoFit/>
          </a:bodyPr>
          <a:lstStyle/>
          <a:p>
            <a:r>
              <a:rPr lang="en-US" sz="2400" b="1" dirty="0" smtClean="0"/>
              <a:t>Biker Inputs Energy on Flat &amp; Downhill</a:t>
            </a:r>
          </a:p>
        </p:txBody>
      </p:sp>
      <p:sp>
        <p:nvSpPr>
          <p:cNvPr id="22" name="TextBox 21"/>
          <p:cNvSpPr txBox="1"/>
          <p:nvPr/>
        </p:nvSpPr>
        <p:spPr>
          <a:xfrm>
            <a:off x="457200" y="3124200"/>
            <a:ext cx="2508849" cy="830997"/>
          </a:xfrm>
          <a:prstGeom prst="rect">
            <a:avLst/>
          </a:prstGeom>
          <a:noFill/>
        </p:spPr>
        <p:txBody>
          <a:bodyPr wrap="square" rtlCol="0">
            <a:spAutoFit/>
          </a:bodyPr>
          <a:lstStyle/>
          <a:p>
            <a:r>
              <a:rPr lang="en-US" sz="2400" b="1" dirty="0" smtClean="0"/>
              <a:t>Cost Effective and Sustainable</a:t>
            </a:r>
          </a:p>
        </p:txBody>
      </p:sp>
      <p:sp>
        <p:nvSpPr>
          <p:cNvPr id="23" name="TextBox 22"/>
          <p:cNvSpPr txBox="1"/>
          <p:nvPr/>
        </p:nvSpPr>
        <p:spPr>
          <a:xfrm>
            <a:off x="5791200" y="3124200"/>
            <a:ext cx="3112796" cy="1200329"/>
          </a:xfrm>
          <a:prstGeom prst="rect">
            <a:avLst/>
          </a:prstGeom>
          <a:noFill/>
        </p:spPr>
        <p:txBody>
          <a:bodyPr wrap="square" rtlCol="0">
            <a:spAutoFit/>
          </a:bodyPr>
          <a:lstStyle/>
          <a:p>
            <a:pPr algn="r"/>
            <a:r>
              <a:rPr lang="en-US" sz="2400" b="1" dirty="0" smtClean="0"/>
              <a:t>Offer Health Benefits while Helping “Less than fit” Riders </a:t>
            </a:r>
          </a:p>
        </p:txBody>
      </p:sp>
      <p:pic>
        <p:nvPicPr>
          <p:cNvPr id="4102" name="Picture 6" descr="C:\Users\drs44\AppData\Local\Microsoft\Windows\Temporary Internet Files\Content.IE5\WC7QC5SL\MC900432628[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1841" y="1809869"/>
            <a:ext cx="855159" cy="85515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flipH="1">
            <a:off x="5334000" y="1981200"/>
            <a:ext cx="457200" cy="505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5334001" y="2486252"/>
            <a:ext cx="706191" cy="128159"/>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00800" y="1619071"/>
            <a:ext cx="2426996" cy="461665"/>
          </a:xfrm>
          <a:prstGeom prst="rect">
            <a:avLst/>
          </a:prstGeom>
          <a:noFill/>
        </p:spPr>
        <p:txBody>
          <a:bodyPr wrap="square" rtlCol="0">
            <a:spAutoFit/>
          </a:bodyPr>
          <a:lstStyle/>
          <a:p>
            <a:r>
              <a:rPr lang="en-US" sz="2400" b="1" dirty="0" smtClean="0"/>
              <a:t>“Cruise Control”</a:t>
            </a:r>
          </a:p>
        </p:txBody>
      </p:sp>
      <p:sp>
        <p:nvSpPr>
          <p:cNvPr id="15" name="TextBox 14"/>
          <p:cNvSpPr txBox="1"/>
          <p:nvPr/>
        </p:nvSpPr>
        <p:spPr>
          <a:xfrm>
            <a:off x="824487" y="5181600"/>
            <a:ext cx="7100313" cy="830997"/>
          </a:xfrm>
          <a:prstGeom prst="rect">
            <a:avLst/>
          </a:prstGeom>
          <a:noFill/>
        </p:spPr>
        <p:txBody>
          <a:bodyPr wrap="square" rtlCol="0">
            <a:spAutoFit/>
          </a:bodyPr>
          <a:lstStyle/>
          <a:p>
            <a:pPr algn="ctr"/>
            <a:r>
              <a:rPr lang="en-US" sz="2400" b="1" dirty="0" smtClean="0"/>
              <a:t>Perpetual Motion Controls (PMC) </a:t>
            </a:r>
          </a:p>
          <a:p>
            <a:pPr algn="ctr"/>
            <a:r>
              <a:rPr lang="en-US" sz="2400" b="1" dirty="0" smtClean="0"/>
              <a:t>Helps on </a:t>
            </a:r>
            <a:r>
              <a:rPr lang="en-US" sz="2400" b="1" dirty="0" err="1" smtClean="0"/>
              <a:t>UpHills</a:t>
            </a:r>
            <a:r>
              <a:rPr lang="en-US" sz="2400" b="1" dirty="0" smtClean="0"/>
              <a:t> and with Speed</a:t>
            </a:r>
          </a:p>
        </p:txBody>
      </p:sp>
      <p:sp>
        <p:nvSpPr>
          <p:cNvPr id="14" name="TextBox 13"/>
          <p:cNvSpPr txBox="1"/>
          <p:nvPr/>
        </p:nvSpPr>
        <p:spPr>
          <a:xfrm>
            <a:off x="-3810000" y="0"/>
            <a:ext cx="3763487" cy="7017306"/>
          </a:xfrm>
          <a:prstGeom prst="rect">
            <a:avLst/>
          </a:prstGeom>
          <a:noFill/>
        </p:spPr>
        <p:txBody>
          <a:bodyPr wrap="square" rtlCol="0">
            <a:spAutoFit/>
          </a:bodyPr>
          <a:lstStyle/>
          <a:p>
            <a:pPr algn="r"/>
            <a:r>
              <a:rPr lang="en-US" dirty="0" smtClean="0"/>
              <a:t>This 5 minute version of the presentation demonstrates a variation on a more traditional order of presenting a project. Typically, the presentation description </a:t>
            </a:r>
            <a:r>
              <a:rPr lang="en-US" dirty="0"/>
              <a:t>might </a:t>
            </a:r>
            <a:r>
              <a:rPr lang="en-US" dirty="0" smtClean="0"/>
              <a:t>start with a description of the problem that is being tried to be solved, </a:t>
            </a:r>
            <a:r>
              <a:rPr lang="en-US" dirty="0"/>
              <a:t>as shown in the longer version of this </a:t>
            </a:r>
            <a:r>
              <a:rPr lang="en-US" dirty="0" smtClean="0"/>
              <a:t>presentation. </a:t>
            </a:r>
          </a:p>
          <a:p>
            <a:pPr algn="r"/>
            <a:endParaRPr lang="en-US" dirty="0"/>
          </a:p>
          <a:p>
            <a:pPr algn="r"/>
            <a:r>
              <a:rPr lang="en-US" dirty="0" smtClean="0"/>
              <a:t>In this case, the broader transportation / commuting problem  is already a familiar problem to most audiences. Hence, the audience can already at least partially understand the value of the presented solution and its innovations. </a:t>
            </a:r>
          </a:p>
          <a:p>
            <a:pPr algn="r"/>
            <a:endParaRPr lang="en-US" dirty="0"/>
          </a:p>
          <a:p>
            <a:pPr algn="r"/>
            <a:r>
              <a:rPr lang="en-US" dirty="0" smtClean="0"/>
              <a:t>This quick overview of the solution was also chosen as a starting point since this is a 5 minute on-line video, and the novel nature and easily recognizable value that this solution offers is being used here to hook the audience to want to see more.</a:t>
            </a:r>
            <a:endParaRPr lang="en-US" dirty="0"/>
          </a:p>
        </p:txBody>
      </p:sp>
    </p:spTree>
    <p:extLst>
      <p:ext uri="{BB962C8B-B14F-4D97-AF65-F5344CB8AC3E}">
        <p14:creationId xmlns:p14="http://schemas.microsoft.com/office/powerpoint/2010/main" val="3312046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Challenge Definition</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32393" y="1295400"/>
            <a:ext cx="3341298" cy="584775"/>
          </a:xfrm>
          <a:prstGeom prst="rect">
            <a:avLst/>
          </a:prstGeom>
          <a:noFill/>
        </p:spPr>
        <p:txBody>
          <a:bodyPr wrap="square" rtlCol="0">
            <a:spAutoFit/>
          </a:bodyPr>
          <a:lstStyle/>
          <a:p>
            <a:r>
              <a:rPr lang="en-US" sz="3200" b="1" dirty="0" smtClean="0"/>
              <a:t>Transportation</a:t>
            </a:r>
          </a:p>
        </p:txBody>
      </p:sp>
      <p:pic>
        <p:nvPicPr>
          <p:cNvPr id="18" name="Picture 17" descr="C:\Users\drs44\AppData\Local\Microsoft\Windows\Temporary Internet Files\Content.IE5\5VRCQ4B3\MP900442392[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81200"/>
            <a:ext cx="7591198" cy="42638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657600" y="-76200"/>
            <a:ext cx="3657600" cy="5078313"/>
          </a:xfrm>
          <a:prstGeom prst="rect">
            <a:avLst/>
          </a:prstGeom>
          <a:noFill/>
        </p:spPr>
        <p:txBody>
          <a:bodyPr wrap="square" rtlCol="0">
            <a:spAutoFit/>
          </a:bodyPr>
          <a:lstStyle/>
          <a:p>
            <a:pPr algn="r"/>
            <a:r>
              <a:rPr lang="en-US" dirty="0" smtClean="0"/>
              <a:t>A good place to start, or at least someplace towards your presentation’s beginning, is with the general motivation of your work. Try to assume your audience understands the situation </a:t>
            </a:r>
            <a:r>
              <a:rPr lang="en-US" i="1" dirty="0" smtClean="0"/>
              <a:t>as little as possible</a:t>
            </a:r>
            <a:r>
              <a:rPr lang="en-US" dirty="0" smtClean="0"/>
              <a:t>. You may be used to presenting to a teacher who is already familiar with your problem, but in the real world no one will understand your project better than you – </a:t>
            </a:r>
            <a:r>
              <a:rPr lang="en-US" i="1" dirty="0" smtClean="0"/>
              <a:t>you are the expert</a:t>
            </a:r>
            <a:r>
              <a:rPr lang="en-US" dirty="0" smtClean="0"/>
              <a:t> and you need to help your audience understand its importance and value – even if it feels like you have to “hold their hand”  at times, they will understand it better and appreciate your efforts.</a:t>
            </a:r>
            <a:endParaRPr lang="en-US" dirty="0"/>
          </a:p>
        </p:txBody>
      </p:sp>
      <p:sp>
        <p:nvSpPr>
          <p:cNvPr id="8" name="TextBox 7"/>
          <p:cNvSpPr txBox="1"/>
          <p:nvPr/>
        </p:nvSpPr>
        <p:spPr>
          <a:xfrm>
            <a:off x="-3505200" y="5181600"/>
            <a:ext cx="3505200" cy="1754326"/>
          </a:xfrm>
          <a:prstGeom prst="rect">
            <a:avLst/>
          </a:prstGeom>
          <a:noFill/>
        </p:spPr>
        <p:txBody>
          <a:bodyPr wrap="square" rtlCol="0">
            <a:spAutoFit/>
          </a:bodyPr>
          <a:lstStyle/>
          <a:p>
            <a:pPr algn="r"/>
            <a:r>
              <a:rPr lang="en-US" dirty="0" smtClean="0"/>
              <a:t>Here we start with a broad overview of an issue most people are familiar with and in the next slides, we begin to delve into the specific part of this problem that this project will be addressing.</a:t>
            </a:r>
            <a:endParaRPr lang="en-US" dirty="0"/>
          </a:p>
        </p:txBody>
      </p:sp>
    </p:spTree>
    <p:extLst>
      <p:ext uri="{BB962C8B-B14F-4D97-AF65-F5344CB8AC3E}">
        <p14:creationId xmlns:p14="http://schemas.microsoft.com/office/powerpoint/2010/main" val="1608290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Commuting= Opportunity</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descr="http://media.treehugger.com/assets/images/2011/10/commute-ho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8340" y="1447800"/>
            <a:ext cx="4414660" cy="485983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352800" y="1447800"/>
            <a:ext cx="3352800" cy="2585323"/>
          </a:xfrm>
          <a:prstGeom prst="rect">
            <a:avLst/>
          </a:prstGeom>
          <a:noFill/>
        </p:spPr>
        <p:txBody>
          <a:bodyPr wrap="square" rtlCol="0">
            <a:spAutoFit/>
          </a:bodyPr>
          <a:lstStyle/>
          <a:p>
            <a:pPr algn="r"/>
            <a:r>
              <a:rPr lang="en-US" dirty="0" smtClean="0"/>
              <a:t>Notice over the next few slides the transition from the broader familiar issue to the more focused scope of this presentation’s specific project and how the audience is shown how this specific project is important too with its relation to the initial familiar issue</a:t>
            </a:r>
            <a:endParaRPr lang="en-US" dirty="0"/>
          </a:p>
        </p:txBody>
      </p:sp>
      <p:pic>
        <p:nvPicPr>
          <p:cNvPr id="10" name="Picture 2" descr="C:\Users\drs44\AppData\Local\Microsoft\Windows\Temporary Internet Files\Content.IE5\V945IJTE\MC900439805[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204917" flipV="1">
            <a:off x="3028357" y="3528435"/>
            <a:ext cx="2743200" cy="212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349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Commuting= Opportunity</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descr="http://media.treehugger.com/assets/images/2011/10/commute-ho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8340" y="1447800"/>
            <a:ext cx="4414660" cy="485983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Users\drs44\AppData\Local\Microsoft\Windows\Temporary Internet Files\Content.IE5\V945IJTE\MC900439805[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204917" flipV="1">
            <a:off x="3028357" y="3528435"/>
            <a:ext cx="2743200" cy="21224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1000" y="3352801"/>
            <a:ext cx="3200400" cy="954107"/>
          </a:xfrm>
          <a:prstGeom prst="rect">
            <a:avLst/>
          </a:prstGeom>
          <a:noFill/>
        </p:spPr>
        <p:txBody>
          <a:bodyPr wrap="square" rtlCol="0">
            <a:spAutoFit/>
          </a:bodyPr>
          <a:lstStyle/>
          <a:p>
            <a:r>
              <a:rPr lang="en-US" sz="2800" dirty="0" smtClean="0"/>
              <a:t>~88% of Commuters rely on Automobiles</a:t>
            </a:r>
            <a:endParaRPr lang="en-US" sz="2800" dirty="0"/>
          </a:p>
        </p:txBody>
      </p:sp>
    </p:spTree>
    <p:extLst>
      <p:ext uri="{BB962C8B-B14F-4D97-AF65-F5344CB8AC3E}">
        <p14:creationId xmlns:p14="http://schemas.microsoft.com/office/powerpoint/2010/main" val="426262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C:\Users\drs44\AppData\Local\Microsoft\Windows\Temporary Internet Files\Content.IE5\DDRY2A8B\MP90028932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4" y="986135"/>
            <a:ext cx="9181563" cy="5871865"/>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2" descr="http://media.treehugger.com/assets/images/2011/10/commute-ho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47800"/>
            <a:ext cx="4414660" cy="48598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1905000"/>
            <a:ext cx="4195940" cy="34163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76200">
                  <a:solidFill>
                    <a:schemeClr val="bg1"/>
                  </a:solidFill>
                </a:ln>
                <a:solidFill>
                  <a:srgbClr val="00B050"/>
                </a:solidFill>
                <a:effectLst>
                  <a:outerShdw blurRad="76200" dist="50800" dir="5400000" algn="tl" rotWithShape="0">
                    <a:srgbClr val="000000">
                      <a:alpha val="65000"/>
                    </a:srgbClr>
                  </a:outerShdw>
                </a:effectLst>
              </a:rPr>
              <a:t>5% of Car Commuters = </a:t>
            </a:r>
          </a:p>
          <a:p>
            <a:r>
              <a:rPr lang="en-US" sz="5400" b="1" spc="50" dirty="0" smtClean="0">
                <a:ln w="76200">
                  <a:solidFill>
                    <a:schemeClr val="bg1"/>
                  </a:solidFill>
                </a:ln>
                <a:solidFill>
                  <a:srgbClr val="00B050"/>
                </a:solidFill>
                <a:effectLst>
                  <a:outerShdw blurRad="76200" dist="50800" dir="5400000" algn="tl" rotWithShape="0">
                    <a:srgbClr val="000000">
                      <a:alpha val="65000"/>
                    </a:srgbClr>
                  </a:outerShdw>
                </a:effectLst>
              </a:rPr>
              <a:t>6 million people / day!</a:t>
            </a:r>
            <a:endParaRPr lang="en-US" sz="5400" b="1" spc="50" dirty="0">
              <a:ln w="76200">
                <a:solidFill>
                  <a:schemeClr val="bg1"/>
                </a:solidFill>
              </a:ln>
              <a:solidFill>
                <a:srgbClr val="00B050"/>
              </a:solidFill>
              <a:effectLst>
                <a:outerShdw blurRad="76200" dist="50800" dir="5400000" algn="tl" rotWithShape="0">
                  <a:srgbClr val="000000">
                    <a:alpha val="65000"/>
                  </a:srgbClr>
                </a:outerShdw>
              </a:effectLst>
            </a:endParaRPr>
          </a:p>
        </p:txBody>
      </p:sp>
      <p:sp>
        <p:nvSpPr>
          <p:cNvPr id="14" name="TextBox 13"/>
          <p:cNvSpPr txBox="1"/>
          <p:nvPr/>
        </p:nvSpPr>
        <p:spPr>
          <a:xfrm>
            <a:off x="-4419600" y="-76200"/>
            <a:ext cx="4382036" cy="7571303"/>
          </a:xfrm>
          <a:prstGeom prst="rect">
            <a:avLst/>
          </a:prstGeom>
          <a:noFill/>
        </p:spPr>
        <p:txBody>
          <a:bodyPr wrap="square" rtlCol="0">
            <a:spAutoFit/>
          </a:bodyPr>
          <a:lstStyle/>
          <a:p>
            <a:pPr algn="r"/>
            <a:r>
              <a:rPr lang="en-US" dirty="0" smtClean="0"/>
              <a:t>Showing the potential scope of the impact of your work is important to provide your audience perspective. Your impact could be more that it allowed people to do something better or something that they could never do before. It can be a large group as in this example or could even be a single person in need. All are important but let your audience understand the scope of your project. </a:t>
            </a:r>
          </a:p>
          <a:p>
            <a:pPr algn="r"/>
            <a:endParaRPr lang="en-US" dirty="0" smtClean="0"/>
          </a:p>
          <a:p>
            <a:pPr algn="r"/>
            <a:r>
              <a:rPr lang="en-US" dirty="0" smtClean="0"/>
              <a:t>All projects will have a different scope whether it’s a new wearable that easily monitors people’s health, or a low power air craft that checks air quality, or a device that performs diagnostics on air conditioners to identify how they could operate better or when they need repair, or a series of street side sensors that communicate with each other to improve traffic conditions, or a tooth brush that tells you whether you’ve brushed all of your teeth well enough, or maybe it just helps you never lose the TV remote again, the list is practically infinite… But what all of these projects directly impact is different, and although it may be obvious to you, since its your project, be sure to make it obvious for your audience too.</a:t>
            </a:r>
            <a:endParaRPr lang="en-US" dirty="0"/>
          </a:p>
        </p:txBody>
      </p:sp>
      <p:sp>
        <p:nvSpPr>
          <p:cNvPr id="9" name="TextBox 8"/>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Commuting= Opportunity</a:t>
            </a:r>
            <a:endParaRPr lang="en-US" sz="5400" dirty="0">
              <a:latin typeface="Harlow Solid Italic" panose="04030604020F02020D02" pitchFamily="82" charset="0"/>
            </a:endParaRPr>
          </a:p>
        </p:txBody>
      </p:sp>
    </p:spTree>
    <p:extLst>
      <p:ext uri="{BB962C8B-B14F-4D97-AF65-F5344CB8AC3E}">
        <p14:creationId xmlns:p14="http://schemas.microsoft.com/office/powerpoint/2010/main" val="1588117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descr="C:\Users\drs44\AppData\Local\Microsoft\Windows\Temporary Internet Files\Content.IE5\DDRY2A8B\MP900289322[1].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8782" y="986135"/>
            <a:ext cx="9181563" cy="5871865"/>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2" descr="http://media.treehugger.com/assets/images/2011/10/commute-how.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447800"/>
            <a:ext cx="4414660" cy="485983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419600" y="-76200"/>
            <a:ext cx="4382036" cy="7571303"/>
          </a:xfrm>
          <a:prstGeom prst="rect">
            <a:avLst/>
          </a:prstGeom>
          <a:noFill/>
        </p:spPr>
        <p:txBody>
          <a:bodyPr wrap="square" rtlCol="0">
            <a:spAutoFit/>
          </a:bodyPr>
          <a:lstStyle/>
          <a:p>
            <a:pPr algn="r"/>
            <a:r>
              <a:rPr lang="en-US" dirty="0" smtClean="0"/>
              <a:t>Showing the potential scope of the impact of your work is important to provide your audience perspective. Your impact could be more that it allowed people to do something better or something that they could never do before. It can be a large group as in this example or could even be a single person in need. All are important but let your audience understand the scope of your project. </a:t>
            </a:r>
          </a:p>
          <a:p>
            <a:pPr algn="r"/>
            <a:endParaRPr lang="en-US" dirty="0" smtClean="0"/>
          </a:p>
          <a:p>
            <a:pPr algn="r"/>
            <a:r>
              <a:rPr lang="en-US" dirty="0" smtClean="0"/>
              <a:t>All projects will have a different scope whether it’s a new wearable that easily monitors people’s health, or a low power air craft that checks air quality, or a device that performs diagnostics on air conditioners to identify how they could operate better or when they need repair, or a series of street side sensors that communicate with each other to improve traffic conditions, or a tooth brush that tells you whether you’ve brushed all of your teeth well enough, or maybe it just helps you never lose the TV remote again, the list is practically infinite… But what all of these projects directly impact is different, and although it may be obvious to you, since its your project, be sure to make it obvious for your audience too.</a:t>
            </a:r>
            <a:endParaRPr lang="en-US" dirty="0"/>
          </a:p>
        </p:txBody>
      </p:sp>
      <p:sp>
        <p:nvSpPr>
          <p:cNvPr id="9" name="TextBox 8"/>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Commuting= Opportunity</a:t>
            </a:r>
            <a:endParaRPr lang="en-US" sz="5400" dirty="0">
              <a:latin typeface="Harlow Solid Italic" panose="04030604020F02020D02" pitchFamily="82" charset="0"/>
            </a:endParaRPr>
          </a:p>
        </p:txBody>
      </p:sp>
      <p:sp>
        <p:nvSpPr>
          <p:cNvPr id="17" name="TextBox 16"/>
          <p:cNvSpPr txBox="1"/>
          <p:nvPr/>
        </p:nvSpPr>
        <p:spPr>
          <a:xfrm>
            <a:off x="76200" y="1447800"/>
            <a:ext cx="2350916" cy="954107"/>
          </a:xfrm>
          <a:prstGeom prst="rect">
            <a:avLst/>
          </a:prstGeom>
          <a:noFill/>
        </p:spPr>
        <p:txBody>
          <a:bodyPr wrap="square" rtlCol="0">
            <a:spAutoFit/>
          </a:bodyPr>
          <a:lstStyle/>
          <a:p>
            <a:pPr algn="ctr"/>
            <a:r>
              <a:rPr lang="en-US" sz="2800" b="1" dirty="0" smtClean="0">
                <a:solidFill>
                  <a:schemeClr val="bg1"/>
                </a:solidFill>
                <a:effectLst>
                  <a:outerShdw blurRad="38100" dist="38100" dir="2700000" algn="tl">
                    <a:srgbClr val="000000">
                      <a:alpha val="43137"/>
                    </a:srgbClr>
                  </a:outerShdw>
                </a:effectLst>
              </a:rPr>
              <a:t>Car Commute Time</a:t>
            </a:r>
            <a:endParaRPr lang="en-US" sz="2800" b="1" dirty="0">
              <a:solidFill>
                <a:schemeClr val="bg1"/>
              </a:solidFill>
              <a:effectLst>
                <a:outerShdw blurRad="38100" dist="38100" dir="2700000" algn="tl">
                  <a:srgbClr val="000000">
                    <a:alpha val="43137"/>
                  </a:srgbClr>
                </a:outerShdw>
              </a:effectLst>
            </a:endParaRPr>
          </a:p>
        </p:txBody>
      </p:sp>
      <p:sp>
        <p:nvSpPr>
          <p:cNvPr id="18" name="TextBox 17"/>
          <p:cNvSpPr txBox="1"/>
          <p:nvPr/>
        </p:nvSpPr>
        <p:spPr>
          <a:xfrm>
            <a:off x="2554303" y="1420094"/>
            <a:ext cx="1911998" cy="954107"/>
          </a:xfrm>
          <a:prstGeom prst="rect">
            <a:avLst/>
          </a:prstGeom>
          <a:noFill/>
        </p:spPr>
        <p:txBody>
          <a:bodyPr wrap="none" rtlCol="0">
            <a:spAutoFit/>
          </a:bodyPr>
          <a:lstStyle/>
          <a:p>
            <a:pPr algn="ctr"/>
            <a:r>
              <a:rPr lang="en-US" sz="2800" b="1" dirty="0" smtClean="0">
                <a:solidFill>
                  <a:schemeClr val="bg1"/>
                </a:solidFill>
                <a:effectLst>
                  <a:outerShdw blurRad="38100" dist="38100" dir="2700000" algn="tl">
                    <a:srgbClr val="000000">
                      <a:alpha val="43137"/>
                    </a:srgbClr>
                  </a:outerShdw>
                </a:effectLst>
              </a:rPr>
              <a:t>% of Car </a:t>
            </a:r>
          </a:p>
          <a:p>
            <a:pPr algn="ctr"/>
            <a:r>
              <a:rPr lang="en-US" sz="2800" b="1" dirty="0" smtClean="0">
                <a:solidFill>
                  <a:schemeClr val="bg1"/>
                </a:solidFill>
                <a:effectLst>
                  <a:outerShdw blurRad="38100" dist="38100" dir="2700000" algn="tl">
                    <a:srgbClr val="000000">
                      <a:alpha val="43137"/>
                    </a:srgbClr>
                  </a:outerShdw>
                </a:effectLst>
              </a:rPr>
              <a:t>Commuters</a:t>
            </a:r>
            <a:endParaRPr lang="en-US" sz="2800" b="1" dirty="0">
              <a:solidFill>
                <a:schemeClr val="bg1"/>
              </a:solidFill>
              <a:effectLst>
                <a:outerShdw blurRad="38100" dist="38100" dir="2700000" algn="tl">
                  <a:srgbClr val="000000">
                    <a:alpha val="43137"/>
                  </a:srgbClr>
                </a:outerShdw>
              </a:effectLst>
            </a:endParaRPr>
          </a:p>
        </p:txBody>
      </p:sp>
      <p:sp>
        <p:nvSpPr>
          <p:cNvPr id="19" name="TextBox 18"/>
          <p:cNvSpPr txBox="1"/>
          <p:nvPr/>
        </p:nvSpPr>
        <p:spPr>
          <a:xfrm>
            <a:off x="308480" y="2438400"/>
            <a:ext cx="1951175" cy="646331"/>
          </a:xfrm>
          <a:prstGeom prst="rect">
            <a:avLst/>
          </a:prstGeom>
          <a:noFill/>
        </p:spPr>
        <p:txBody>
          <a:bodyPr wrap="none" rtlCol="0">
            <a:spAutoFit/>
          </a:bodyPr>
          <a:lstStyle/>
          <a:p>
            <a:r>
              <a:rPr lang="en-US" sz="3600" b="1" dirty="0" smtClean="0">
                <a:solidFill>
                  <a:schemeClr val="bg1"/>
                </a:solidFill>
                <a:effectLst>
                  <a:outerShdw blurRad="38100" dist="38100" dir="2700000" algn="tl">
                    <a:srgbClr val="000000">
                      <a:alpha val="43137"/>
                    </a:srgbClr>
                  </a:outerShdw>
                </a:effectLst>
              </a:rPr>
              <a:t>&lt; 10 min.</a:t>
            </a:r>
            <a:endParaRPr lang="en-US" sz="3600" b="1" dirty="0">
              <a:solidFill>
                <a:schemeClr val="bg1"/>
              </a:solidFill>
              <a:effectLst>
                <a:outerShdw blurRad="38100" dist="38100" dir="2700000" algn="tl">
                  <a:srgbClr val="000000">
                    <a:alpha val="43137"/>
                  </a:srgbClr>
                </a:outerShdw>
              </a:effectLst>
            </a:endParaRPr>
          </a:p>
        </p:txBody>
      </p:sp>
      <p:sp>
        <p:nvSpPr>
          <p:cNvPr id="20" name="TextBox 19"/>
          <p:cNvSpPr txBox="1"/>
          <p:nvPr/>
        </p:nvSpPr>
        <p:spPr>
          <a:xfrm>
            <a:off x="225799" y="3125679"/>
            <a:ext cx="2315057" cy="646331"/>
          </a:xfrm>
          <a:prstGeom prst="rect">
            <a:avLst/>
          </a:prstGeom>
          <a:noFill/>
        </p:spPr>
        <p:txBody>
          <a:bodyPr wrap="none" rtlCol="0">
            <a:spAutoFit/>
          </a:bodyPr>
          <a:lstStyle/>
          <a:p>
            <a:r>
              <a:rPr lang="en-US" sz="3600" b="1" dirty="0" smtClean="0">
                <a:solidFill>
                  <a:schemeClr val="bg1"/>
                </a:solidFill>
                <a:effectLst>
                  <a:outerShdw blurRad="38100" dist="38100" dir="2700000" algn="tl">
                    <a:srgbClr val="000000">
                      <a:alpha val="43137"/>
                    </a:srgbClr>
                  </a:outerShdw>
                </a:effectLst>
              </a:rPr>
              <a:t>10–14 min.</a:t>
            </a:r>
            <a:endParaRPr lang="en-US" sz="3600" b="1" dirty="0">
              <a:solidFill>
                <a:schemeClr val="bg1"/>
              </a:solidFill>
              <a:effectLst>
                <a:outerShdw blurRad="38100" dist="38100" dir="2700000" algn="tl">
                  <a:srgbClr val="000000">
                    <a:alpha val="43137"/>
                  </a:srgbClr>
                </a:outerShdw>
              </a:effectLst>
            </a:endParaRPr>
          </a:p>
        </p:txBody>
      </p:sp>
      <p:sp>
        <p:nvSpPr>
          <p:cNvPr id="21" name="TextBox 20"/>
          <p:cNvSpPr txBox="1"/>
          <p:nvPr/>
        </p:nvSpPr>
        <p:spPr>
          <a:xfrm>
            <a:off x="2892176" y="2438400"/>
            <a:ext cx="989373" cy="646331"/>
          </a:xfrm>
          <a:prstGeom prst="rect">
            <a:avLst/>
          </a:prstGeom>
          <a:noFill/>
        </p:spPr>
        <p:txBody>
          <a:bodyPr wrap="none" rtlCol="0">
            <a:spAutoFit/>
          </a:bodyPr>
          <a:lstStyle/>
          <a:p>
            <a:r>
              <a:rPr lang="en-US" sz="3600" b="1" dirty="0" smtClean="0">
                <a:solidFill>
                  <a:schemeClr val="bg1"/>
                </a:solidFill>
                <a:effectLst>
                  <a:outerShdw blurRad="38100" dist="38100" dir="2700000" algn="tl">
                    <a:srgbClr val="000000">
                      <a:alpha val="43137"/>
                    </a:srgbClr>
                  </a:outerShdw>
                </a:effectLst>
              </a:rPr>
              <a:t>15%</a:t>
            </a:r>
            <a:endParaRPr lang="en-US" sz="3600" b="1" dirty="0">
              <a:solidFill>
                <a:schemeClr val="bg1"/>
              </a:solidFill>
              <a:effectLst>
                <a:outerShdw blurRad="38100" dist="38100" dir="2700000" algn="tl">
                  <a:srgbClr val="000000">
                    <a:alpha val="43137"/>
                  </a:srgbClr>
                </a:outerShdw>
              </a:effectLst>
            </a:endParaRPr>
          </a:p>
        </p:txBody>
      </p:sp>
      <p:sp>
        <p:nvSpPr>
          <p:cNvPr id="22" name="TextBox 21"/>
          <p:cNvSpPr txBox="1"/>
          <p:nvPr/>
        </p:nvSpPr>
        <p:spPr>
          <a:xfrm>
            <a:off x="2883289" y="3123900"/>
            <a:ext cx="989373" cy="646331"/>
          </a:xfrm>
          <a:prstGeom prst="rect">
            <a:avLst/>
          </a:prstGeom>
          <a:noFill/>
        </p:spPr>
        <p:txBody>
          <a:bodyPr wrap="none" rtlCol="0">
            <a:spAutoFit/>
          </a:bodyPr>
          <a:lstStyle/>
          <a:p>
            <a:r>
              <a:rPr lang="en-US" sz="3600" b="1" dirty="0" smtClean="0">
                <a:solidFill>
                  <a:schemeClr val="bg1"/>
                </a:solidFill>
                <a:effectLst>
                  <a:outerShdw blurRad="38100" dist="38100" dir="2700000" algn="tl">
                    <a:srgbClr val="000000">
                      <a:alpha val="43137"/>
                    </a:srgbClr>
                  </a:outerShdw>
                </a:effectLst>
              </a:rPr>
              <a:t>15%</a:t>
            </a:r>
            <a:endParaRPr lang="en-US" sz="3600" b="1" dirty="0">
              <a:solidFill>
                <a:schemeClr val="bg1"/>
              </a:solidFill>
              <a:effectLst>
                <a:outerShdw blurRad="38100" dist="38100" dir="2700000" algn="tl">
                  <a:srgbClr val="000000">
                    <a:alpha val="43137"/>
                  </a:srgbClr>
                </a:outerShdw>
              </a:effectLst>
            </a:endParaRPr>
          </a:p>
        </p:txBody>
      </p:sp>
      <p:cxnSp>
        <p:nvCxnSpPr>
          <p:cNvPr id="23" name="Straight Connector 22"/>
          <p:cNvCxnSpPr/>
          <p:nvPr/>
        </p:nvCxnSpPr>
        <p:spPr>
          <a:xfrm>
            <a:off x="2563268" y="2438400"/>
            <a:ext cx="0" cy="163669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25799" y="2438400"/>
            <a:ext cx="411760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693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smtClean="0">
                <a:latin typeface="Harlow Solid Italic" panose="04030604020F02020D02" pitchFamily="82" charset="0"/>
              </a:rPr>
              <a:t>Bike Performance Measures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0" name="Picture 27" descr="C:\Users\drs44\AppData\Local\Microsoft\Windows\Temporary Internet Files\Content.IE5\DDRY2A8B\MP900425518[1].jpg"/>
          <p:cNvPicPr>
            <a:picLocks noChangeAspect="1" noChangeArrowheads="1"/>
          </p:cNvPicPr>
          <p:nvPr/>
        </p:nvPicPr>
        <p:blipFill rotWithShape="1">
          <a:blip r:embed="rId4">
            <a:extLst>
              <a:ext uri="{28A0092B-C50C-407E-A947-70E740481C1C}">
                <a14:useLocalDpi xmlns:a14="http://schemas.microsoft.com/office/drawing/2010/main" val="0"/>
              </a:ext>
            </a:extLst>
          </a:blip>
          <a:srcRect t="13889" r="66721" b="34444"/>
          <a:stretch/>
        </p:blipFill>
        <p:spPr bwMode="auto">
          <a:xfrm flipH="1">
            <a:off x="6324600" y="1371600"/>
            <a:ext cx="2061003" cy="47973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659487" y="-6906"/>
            <a:ext cx="2590800" cy="2862322"/>
          </a:xfrm>
          <a:prstGeom prst="rect">
            <a:avLst/>
          </a:prstGeom>
          <a:noFill/>
        </p:spPr>
        <p:txBody>
          <a:bodyPr wrap="square" rtlCol="0">
            <a:spAutoFit/>
          </a:bodyPr>
          <a:lstStyle/>
          <a:p>
            <a:pPr algn="r"/>
            <a:r>
              <a:rPr lang="en-US" dirty="0" smtClean="0"/>
              <a:t>Discussing the performance measures, establishes the ground rules for your audience for how they will be able to tell a good solution from a bad one and most importantly be able to appreciate the value of your project. </a:t>
            </a:r>
          </a:p>
        </p:txBody>
      </p:sp>
    </p:spTree>
    <p:extLst>
      <p:ext uri="{BB962C8B-B14F-4D97-AF65-F5344CB8AC3E}">
        <p14:creationId xmlns:p14="http://schemas.microsoft.com/office/powerpoint/2010/main" val="318469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drs44\AppData\Local\Microsoft\Windows\Temporary Internet Files\Content.IE5\F7MS88FO\blue_network_background_web_by_soygcm-d3f393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0" y="0"/>
            <a:ext cx="9144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0" y="1238071"/>
            <a:ext cx="9144000" cy="1200329"/>
          </a:xfrm>
          <a:prstGeom prst="rect">
            <a:avLst/>
          </a:prstGeom>
          <a:noFill/>
        </p:spPr>
        <p:txBody>
          <a:bodyPr wrap="square" rtlCol="0">
            <a:spAutoFit/>
          </a:bodyPr>
          <a:lstStyle/>
          <a:p>
            <a:pPr algn="ctr"/>
            <a:r>
              <a:rPr lang="en-US" sz="2400" dirty="0" smtClean="0"/>
              <a:t>Being able to communicate your ideas as a designer is a crucial skill to develop. After all, what good is the best idea in the world if you can’t tell anyone about it or help them to understand why it is so great.</a:t>
            </a:r>
          </a:p>
        </p:txBody>
      </p:sp>
      <p:sp>
        <p:nvSpPr>
          <p:cNvPr id="3" name="Rectangle 2"/>
          <p:cNvSpPr/>
          <p:nvPr/>
        </p:nvSpPr>
        <p:spPr>
          <a:xfrm>
            <a:off x="12700" y="3861137"/>
            <a:ext cx="9144000" cy="1015663"/>
          </a:xfrm>
          <a:prstGeom prst="rect">
            <a:avLst/>
          </a:prstGeom>
        </p:spPr>
        <p:txBody>
          <a:bodyPr wrap="square">
            <a:spAutoFit/>
          </a:bodyPr>
          <a:lstStyle/>
          <a:p>
            <a:pPr algn="ctr"/>
            <a:r>
              <a:rPr lang="en-US" sz="2000" dirty="0"/>
              <a:t>Your own project may not be as far along as this sample project and that is perfectly fine. Your project may be farther along than this project and that’s fine too.  The important thing is that you </a:t>
            </a:r>
            <a:r>
              <a:rPr lang="en-US" sz="2000" dirty="0" smtClean="0"/>
              <a:t>cover topics </a:t>
            </a:r>
            <a:r>
              <a:rPr lang="en-US" sz="2000" dirty="0"/>
              <a:t>similar </a:t>
            </a:r>
            <a:r>
              <a:rPr lang="en-US" sz="2000" dirty="0" smtClean="0"/>
              <a:t>to the ones in this presentation:</a:t>
            </a:r>
            <a:endParaRPr lang="en-US" dirty="0" smtClean="0"/>
          </a:p>
        </p:txBody>
      </p:sp>
      <p:sp>
        <p:nvSpPr>
          <p:cNvPr id="6" name="TextBox 5"/>
          <p:cNvSpPr txBox="1"/>
          <p:nvPr/>
        </p:nvSpPr>
        <p:spPr>
          <a:xfrm>
            <a:off x="12700" y="0"/>
            <a:ext cx="9131300" cy="1261884"/>
          </a:xfrm>
          <a:prstGeom prst="rect">
            <a:avLst/>
          </a:prstGeom>
          <a:noFill/>
        </p:spPr>
        <p:txBody>
          <a:bodyPr wrap="square" rtlCol="0">
            <a:spAutoFit/>
          </a:bodyPr>
          <a:lstStyle/>
          <a:p>
            <a:pPr algn="ctr"/>
            <a:r>
              <a:rPr lang="en-US" sz="4400" b="1" dirty="0" smtClean="0"/>
              <a:t>Sample Mid-Review Presentation</a:t>
            </a:r>
          </a:p>
          <a:p>
            <a:pPr algn="ctr"/>
            <a:r>
              <a:rPr lang="en-US" sz="3200" b="1" dirty="0" smtClean="0"/>
              <a:t>(Short 10 Minute Version)</a:t>
            </a:r>
            <a:endParaRPr lang="en-US" sz="3200" b="1" dirty="0"/>
          </a:p>
        </p:txBody>
      </p:sp>
      <p:sp>
        <p:nvSpPr>
          <p:cNvPr id="27" name="TextBox 26"/>
          <p:cNvSpPr txBox="1"/>
          <p:nvPr/>
        </p:nvSpPr>
        <p:spPr>
          <a:xfrm>
            <a:off x="-12700" y="2590800"/>
            <a:ext cx="9144000" cy="1015663"/>
          </a:xfrm>
          <a:prstGeom prst="rect">
            <a:avLst/>
          </a:prstGeom>
          <a:solidFill>
            <a:schemeClr val="accent1">
              <a:lumMod val="20000"/>
              <a:lumOff val="80000"/>
            </a:schemeClr>
          </a:solidFill>
        </p:spPr>
        <p:txBody>
          <a:bodyPr wrap="square" rtlCol="0">
            <a:spAutoFit/>
          </a:bodyPr>
          <a:lstStyle/>
          <a:p>
            <a:pPr algn="ctr"/>
            <a:r>
              <a:rPr lang="en-US" sz="2000" dirty="0" smtClean="0"/>
              <a:t>This sample presentation offers an example of the kinds of topics that should be addressed in </a:t>
            </a:r>
            <a:r>
              <a:rPr lang="en-US" sz="2000" dirty="0"/>
              <a:t>a </a:t>
            </a:r>
            <a:r>
              <a:rPr lang="en-US" sz="2000" dirty="0" smtClean="0"/>
              <a:t>10 minute professional </a:t>
            </a:r>
            <a:r>
              <a:rPr lang="en-US" sz="2000" dirty="0"/>
              <a:t>mid-project </a:t>
            </a:r>
            <a:r>
              <a:rPr lang="en-US" sz="2000" dirty="0" smtClean="0"/>
              <a:t>review.  There is a 1 hour version as well that is recommended for you review first, to help you learn how to trim. </a:t>
            </a:r>
          </a:p>
        </p:txBody>
      </p:sp>
      <p:sp>
        <p:nvSpPr>
          <p:cNvPr id="13" name="Rectangle 12"/>
          <p:cNvSpPr/>
          <p:nvPr/>
        </p:nvSpPr>
        <p:spPr>
          <a:xfrm>
            <a:off x="12700" y="4919008"/>
            <a:ext cx="9144000" cy="1938992"/>
          </a:xfrm>
          <a:prstGeom prst="rect">
            <a:avLst/>
          </a:prstGeom>
        </p:spPr>
        <p:txBody>
          <a:bodyPr wrap="square">
            <a:spAutoFit/>
          </a:bodyPr>
          <a:lstStyle/>
          <a:p>
            <a:pPr marL="342900" indent="-342900">
              <a:buFont typeface="Arial" panose="020B0604020202020204" pitchFamily="34" charset="0"/>
              <a:buChar char="•"/>
            </a:pPr>
            <a:r>
              <a:rPr lang="en-US" sz="2000" dirty="0" smtClean="0">
                <a:effectLst>
                  <a:outerShdw blurRad="38100" dist="38100" dir="2700000" algn="tl">
                    <a:srgbClr val="000000">
                      <a:alpha val="43137"/>
                    </a:srgbClr>
                  </a:outerShdw>
                </a:effectLst>
              </a:rPr>
              <a:t>Define Your Challenge So Someone Who Has Never Heard of It Can Understand</a:t>
            </a:r>
            <a:endParaRPr lang="en-US" sz="2000" dirty="0">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n-US" sz="2000" dirty="0">
                <a:effectLst>
                  <a:outerShdw blurRad="38100" dist="38100" dir="2700000" algn="tl">
                    <a:srgbClr val="000000">
                      <a:alpha val="43137"/>
                    </a:srgbClr>
                  </a:outerShdw>
                </a:effectLst>
              </a:rPr>
              <a:t>Introduce Your Solution and How it Meets the Challenge’s Needs</a:t>
            </a:r>
          </a:p>
          <a:p>
            <a:pPr marL="342900" indent="-342900">
              <a:buFont typeface="Arial" panose="020B0604020202020204" pitchFamily="34" charset="0"/>
              <a:buChar char="•"/>
            </a:pPr>
            <a:r>
              <a:rPr lang="en-US" sz="2000" dirty="0">
                <a:effectLst>
                  <a:outerShdw blurRad="38100" dist="38100" dir="2700000" algn="tl">
                    <a:srgbClr val="000000">
                      <a:alpha val="43137"/>
                    </a:srgbClr>
                  </a:outerShdw>
                </a:effectLst>
              </a:rPr>
              <a:t>How Do You Measure the Performance / Success of Any Solution to this Challenge</a:t>
            </a:r>
          </a:p>
          <a:p>
            <a:pPr marL="342900" indent="-342900">
              <a:buFont typeface="Arial" panose="020B0604020202020204" pitchFamily="34" charset="0"/>
              <a:buChar char="•"/>
            </a:pPr>
            <a:r>
              <a:rPr lang="en-US" sz="2000" dirty="0">
                <a:effectLst>
                  <a:outerShdw blurRad="38100" dist="38100" dir="2700000" algn="tl">
                    <a:srgbClr val="000000">
                      <a:alpha val="43137"/>
                    </a:srgbClr>
                  </a:outerShdw>
                </a:effectLst>
              </a:rPr>
              <a:t>What Has Been Done So Far &amp; </a:t>
            </a:r>
            <a:r>
              <a:rPr lang="en-US" sz="2000" dirty="0" smtClean="0">
                <a:effectLst>
                  <a:outerShdw blurRad="38100" dist="38100" dir="2700000" algn="tl">
                    <a:srgbClr val="000000">
                      <a:alpha val="43137"/>
                    </a:srgbClr>
                  </a:outerShdw>
                </a:effectLst>
              </a:rPr>
              <a:t>What is Your </a:t>
            </a:r>
            <a:r>
              <a:rPr lang="en-US" sz="2000" dirty="0">
                <a:effectLst>
                  <a:outerShdw blurRad="38100" dist="38100" dir="2700000" algn="tl">
                    <a:srgbClr val="000000">
                      <a:alpha val="43137"/>
                    </a:srgbClr>
                  </a:outerShdw>
                </a:effectLst>
              </a:rPr>
              <a:t>Current Solution’s </a:t>
            </a:r>
            <a:r>
              <a:rPr lang="en-US" sz="2000" dirty="0" smtClean="0">
                <a:effectLst>
                  <a:outerShdw blurRad="38100" dist="38100" dir="2700000" algn="tl">
                    <a:srgbClr val="000000">
                      <a:alpha val="43137"/>
                    </a:srgbClr>
                  </a:outerShdw>
                </a:effectLst>
              </a:rPr>
              <a:t>Performance</a:t>
            </a:r>
          </a:p>
          <a:p>
            <a:pPr marL="342900" indent="-342900">
              <a:buFont typeface="Arial" panose="020B0604020202020204" pitchFamily="34" charset="0"/>
              <a:buChar char="•"/>
            </a:pPr>
            <a:r>
              <a:rPr lang="en-US" sz="2000" dirty="0" smtClean="0">
                <a:effectLst>
                  <a:outerShdw blurRad="38100" dist="38100" dir="2700000" algn="tl">
                    <a:srgbClr val="000000">
                      <a:alpha val="43137"/>
                    </a:srgbClr>
                  </a:outerShdw>
                </a:effectLst>
              </a:rPr>
              <a:t>What Issues and Risks Have Come Up and What Ones Remain </a:t>
            </a:r>
          </a:p>
          <a:p>
            <a:pPr marL="342900" indent="-342900">
              <a:buFont typeface="Arial" panose="020B0604020202020204" pitchFamily="34" charset="0"/>
              <a:buChar char="•"/>
            </a:pPr>
            <a:r>
              <a:rPr lang="en-US" sz="2000" dirty="0" smtClean="0">
                <a:effectLst>
                  <a:outerShdw blurRad="38100" dist="38100" dir="2700000" algn="tl">
                    <a:srgbClr val="000000">
                      <a:alpha val="43137"/>
                    </a:srgbClr>
                  </a:outerShdw>
                </a:effectLst>
              </a:rPr>
              <a:t>What are Your Next Steps, Your Projected End Deliverable &amp; Its Performance</a:t>
            </a:r>
            <a:endParaRPr lang="en-US"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14351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smtClean="0">
                <a:latin typeface="Harlow Solid Italic" panose="04030604020F02020D02" pitchFamily="82" charset="0"/>
              </a:rPr>
              <a:t>Bike Performance Measures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0" name="Picture 27" descr="C:\Users\drs44\AppData\Local\Microsoft\Windows\Temporary Internet Files\Content.IE5\DDRY2A8B\MP900425518[1].jpg"/>
          <p:cNvPicPr>
            <a:picLocks noChangeAspect="1" noChangeArrowheads="1"/>
          </p:cNvPicPr>
          <p:nvPr/>
        </p:nvPicPr>
        <p:blipFill rotWithShape="1">
          <a:blip r:embed="rId4">
            <a:extLst>
              <a:ext uri="{28A0092B-C50C-407E-A947-70E740481C1C}">
                <a14:useLocalDpi xmlns:a14="http://schemas.microsoft.com/office/drawing/2010/main" val="0"/>
              </a:ext>
            </a:extLst>
          </a:blip>
          <a:srcRect t="13889" r="66721" b="34444"/>
          <a:stretch/>
        </p:blipFill>
        <p:spPr bwMode="auto">
          <a:xfrm flipH="1">
            <a:off x="6324600" y="1371600"/>
            <a:ext cx="2061003" cy="4797382"/>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76201" y="1218465"/>
            <a:ext cx="7162800" cy="4770537"/>
          </a:xfrm>
          <a:prstGeom prst="rect">
            <a:avLst/>
          </a:prstGeom>
          <a:noFill/>
        </p:spPr>
        <p:txBody>
          <a:bodyPr wrap="square" rtlCol="0">
            <a:spAutoFit/>
          </a:bodyPr>
          <a:lstStyle/>
          <a:p>
            <a:pPr marL="342900" indent="-342900">
              <a:buFont typeface="Arial" panose="020B0604020202020204" pitchFamily="34" charset="0"/>
              <a:buChar char="•"/>
            </a:pPr>
            <a:r>
              <a:rPr lang="en-US" sz="2800" b="1" dirty="0" smtClean="0"/>
              <a:t>10% Cargo </a:t>
            </a:r>
            <a:r>
              <a:rPr lang="en-US" sz="2800" b="1" dirty="0"/>
              <a:t>/ Rider Weight </a:t>
            </a:r>
            <a:r>
              <a:rPr lang="en-US" sz="2800" b="1" dirty="0" smtClean="0"/>
              <a:t>Limit</a:t>
            </a:r>
            <a:endParaRPr lang="en-US" sz="2800" b="1" dirty="0"/>
          </a:p>
          <a:p>
            <a:pPr marL="342900" indent="-342900">
              <a:buFont typeface="Arial" panose="020B0604020202020204" pitchFamily="34" charset="0"/>
              <a:buChar char="•"/>
            </a:pPr>
            <a:r>
              <a:rPr lang="en-US" sz="2800" b="1" dirty="0" smtClean="0"/>
              <a:t>20% Peak </a:t>
            </a:r>
            <a:r>
              <a:rPr lang="en-US" sz="2800" b="1" dirty="0"/>
              <a:t>O</a:t>
            </a:r>
            <a:r>
              <a:rPr lang="en-US" sz="2800" b="1" dirty="0" smtClean="0"/>
              <a:t>utput </a:t>
            </a:r>
          </a:p>
          <a:p>
            <a:r>
              <a:rPr lang="en-US" sz="2400" b="1" dirty="0" smtClean="0"/>
              <a:t>      -- (top speed, max incline, commuter time)</a:t>
            </a:r>
          </a:p>
          <a:p>
            <a:pPr marL="342900" indent="-342900">
              <a:buFont typeface="Arial" panose="020B0604020202020204" pitchFamily="34" charset="0"/>
              <a:buChar char="•"/>
            </a:pPr>
            <a:r>
              <a:rPr lang="en-US" sz="2800" b="1" dirty="0" smtClean="0"/>
              <a:t>15% Duration / Range</a:t>
            </a:r>
          </a:p>
          <a:p>
            <a:pPr marL="342900" indent="-342900">
              <a:buFont typeface="Arial" panose="020B0604020202020204" pitchFamily="34" charset="0"/>
              <a:buChar char="•"/>
            </a:pPr>
            <a:r>
              <a:rPr lang="en-US" sz="2800" b="1" dirty="0" smtClean="0"/>
              <a:t>10% User Effort / Efficiency</a:t>
            </a:r>
          </a:p>
          <a:p>
            <a:pPr marL="342900" indent="-342900">
              <a:buFont typeface="Arial" panose="020B0604020202020204" pitchFamily="34" charset="0"/>
              <a:buChar char="•"/>
            </a:pPr>
            <a:r>
              <a:rPr lang="en-US" sz="2800" b="1" dirty="0" smtClean="0"/>
              <a:t>5</a:t>
            </a:r>
            <a:r>
              <a:rPr lang="en-US" sz="2800" b="1" dirty="0"/>
              <a:t>% Reliability / Maintenance </a:t>
            </a:r>
            <a:endParaRPr lang="en-US" sz="2800" b="1" dirty="0" smtClean="0"/>
          </a:p>
          <a:p>
            <a:r>
              <a:rPr lang="en-US" sz="2800" b="1" dirty="0" smtClean="0"/>
              <a:t>     </a:t>
            </a:r>
            <a:r>
              <a:rPr lang="en-US" sz="2800" dirty="0" smtClean="0"/>
              <a:t>-- </a:t>
            </a:r>
            <a:r>
              <a:rPr lang="en-US" sz="2400" b="1" dirty="0" smtClean="0"/>
              <a:t>(</a:t>
            </a:r>
            <a:r>
              <a:rPr lang="en-US" sz="2400" b="1" dirty="0"/>
              <a:t>time, freq., cost)</a:t>
            </a:r>
          </a:p>
          <a:p>
            <a:pPr marL="342900" indent="-342900">
              <a:buFont typeface="Arial" panose="020B0604020202020204" pitchFamily="34" charset="0"/>
              <a:buChar char="•"/>
            </a:pPr>
            <a:r>
              <a:rPr lang="en-US" sz="2800" b="1" dirty="0"/>
              <a:t>30% </a:t>
            </a:r>
            <a:r>
              <a:rPr lang="en-US" sz="2800" b="1" dirty="0" smtClean="0"/>
              <a:t>Cost</a:t>
            </a:r>
          </a:p>
          <a:p>
            <a:pPr marL="342900" indent="-342900">
              <a:buFont typeface="Arial" panose="020B0604020202020204" pitchFamily="34" charset="0"/>
              <a:buChar char="•"/>
            </a:pPr>
            <a:r>
              <a:rPr lang="en-US" sz="2800" b="1" dirty="0"/>
              <a:t>5% Vehicle Weight </a:t>
            </a:r>
            <a:r>
              <a:rPr lang="en-US" sz="2400" b="1" dirty="0"/>
              <a:t>(trade-off)</a:t>
            </a:r>
            <a:endParaRPr lang="en-US" sz="2800" b="1" dirty="0"/>
          </a:p>
          <a:p>
            <a:pPr marL="342900" indent="-342900">
              <a:buFont typeface="Arial" panose="020B0604020202020204" pitchFamily="34" charset="0"/>
              <a:buChar char="•"/>
            </a:pPr>
            <a:r>
              <a:rPr lang="en-US" sz="2800" b="1" dirty="0"/>
              <a:t>5% Environmental Impact</a:t>
            </a:r>
          </a:p>
          <a:p>
            <a:pPr marL="342900" indent="-342900">
              <a:buFont typeface="Arial" panose="020B0604020202020204" pitchFamily="34" charset="0"/>
              <a:buChar char="•"/>
            </a:pPr>
            <a:r>
              <a:rPr lang="en-US" sz="2800" b="1" strike="sngStrike" dirty="0" smtClean="0"/>
              <a:t>Safety</a:t>
            </a:r>
            <a:endParaRPr lang="en-US" sz="2800" b="1" strike="sngStrike" dirty="0"/>
          </a:p>
        </p:txBody>
      </p:sp>
      <p:sp>
        <p:nvSpPr>
          <p:cNvPr id="3" name="TextBox 2"/>
          <p:cNvSpPr txBox="1"/>
          <p:nvPr/>
        </p:nvSpPr>
        <p:spPr>
          <a:xfrm>
            <a:off x="-3886200" y="2887682"/>
            <a:ext cx="3886199" cy="3970318"/>
          </a:xfrm>
          <a:prstGeom prst="rect">
            <a:avLst/>
          </a:prstGeom>
          <a:noFill/>
        </p:spPr>
        <p:txBody>
          <a:bodyPr wrap="square" rtlCol="0">
            <a:spAutoFit/>
          </a:bodyPr>
          <a:lstStyle/>
          <a:p>
            <a:pPr algn="r"/>
            <a:r>
              <a:rPr lang="en-US" dirty="0" smtClean="0"/>
              <a:t>We could have broken this slide into more slides, highlighting each bullet as its mentioned. However we go though the list very quickly as soon as it pops up, so the audience is likely to read it along with us. As a reveal of each bullet would take just a little bit of extra time with each reveal, we’re able to go through this list a little faster. It’s also easy to understand material and the partial slide reveal is already used a good amount in this presentation so this is an acceptable use of going through the whole list quickly</a:t>
            </a:r>
            <a:endParaRPr lang="en-US" dirty="0"/>
          </a:p>
        </p:txBody>
      </p:sp>
    </p:spTree>
    <p:extLst>
      <p:ext uri="{BB962C8B-B14F-4D97-AF65-F5344CB8AC3E}">
        <p14:creationId xmlns:p14="http://schemas.microsoft.com/office/powerpoint/2010/main" val="35114096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46696" y="584961"/>
            <a:ext cx="8421104" cy="6349239"/>
            <a:chOff x="646696" y="584961"/>
            <a:chExt cx="8421104" cy="6349239"/>
          </a:xfrm>
        </p:grpSpPr>
        <p:sp>
          <p:nvSpPr>
            <p:cNvPr id="27" name="TextBox 11"/>
            <p:cNvSpPr txBox="1"/>
            <p:nvPr/>
          </p:nvSpPr>
          <p:spPr>
            <a:xfrm>
              <a:off x="1521764" y="1499348"/>
              <a:ext cx="1618577"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8" name="TextBox 12"/>
            <p:cNvSpPr txBox="1"/>
            <p:nvPr/>
          </p:nvSpPr>
          <p:spPr>
            <a:xfrm>
              <a:off x="4417297" y="1224498"/>
              <a:ext cx="1618577"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Filtered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9" name="TextBox 13"/>
            <p:cNvSpPr txBox="1"/>
            <p:nvPr/>
          </p:nvSpPr>
          <p:spPr>
            <a:xfrm>
              <a:off x="3704696" y="2206595"/>
              <a:ext cx="2191334"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Desired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Rider &amp; Cargo Weight</a:t>
              </a:r>
              <a:endParaRPr lang="en-US" sz="1200">
                <a:effectLst/>
                <a:latin typeface="Times New Roman"/>
                <a:ea typeface="Times New Roman"/>
              </a:endParaRPr>
            </a:p>
          </p:txBody>
        </p:sp>
        <p:sp>
          <p:nvSpPr>
            <p:cNvPr id="30" name="TextBox 14"/>
            <p:cNvSpPr txBox="1"/>
            <p:nvPr/>
          </p:nvSpPr>
          <p:spPr>
            <a:xfrm>
              <a:off x="4035113" y="4568761"/>
              <a:ext cx="1715095"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Available Energy</a:t>
              </a:r>
              <a:endParaRPr lang="en-US" sz="1200">
                <a:effectLst/>
                <a:latin typeface="Times New Roman"/>
                <a:ea typeface="Times New Roman"/>
              </a:endParaRPr>
            </a:p>
          </p:txBody>
        </p:sp>
        <p:sp>
          <p:nvSpPr>
            <p:cNvPr id="31" name="TextBox 15"/>
            <p:cNvSpPr txBox="1"/>
            <p:nvPr/>
          </p:nvSpPr>
          <p:spPr>
            <a:xfrm>
              <a:off x="4483850" y="3102721"/>
              <a:ext cx="1969724"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Actual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Est. Travel Distance</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User Input Need</a:t>
              </a:r>
              <a:endParaRPr lang="en-US" sz="1200">
                <a:effectLst/>
                <a:latin typeface="Times New Roman"/>
                <a:ea typeface="Times New Roman"/>
              </a:endParaRPr>
            </a:p>
          </p:txBody>
        </p:sp>
        <p:sp>
          <p:nvSpPr>
            <p:cNvPr id="32" name="TextBox 17"/>
            <p:cNvSpPr txBox="1"/>
            <p:nvPr/>
          </p:nvSpPr>
          <p:spPr>
            <a:xfrm>
              <a:off x="1339509" y="4710276"/>
              <a:ext cx="1356329"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Input</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(via rider)</a:t>
              </a:r>
              <a:endParaRPr lang="en-US" sz="1200">
                <a:effectLst/>
                <a:latin typeface="Times New Roman"/>
                <a:ea typeface="Times New Roman"/>
              </a:endParaRPr>
            </a:p>
          </p:txBody>
        </p:sp>
        <p:sp>
          <p:nvSpPr>
            <p:cNvPr id="33" name="TextBox 18"/>
            <p:cNvSpPr txBox="1"/>
            <p:nvPr/>
          </p:nvSpPr>
          <p:spPr>
            <a:xfrm>
              <a:off x="7253427" y="2255394"/>
              <a:ext cx="966448"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Demand</a:t>
              </a:r>
              <a:endParaRPr lang="en-US" sz="1200">
                <a:effectLst/>
                <a:latin typeface="Times New Roman"/>
                <a:ea typeface="Times New Roman"/>
              </a:endParaRPr>
            </a:p>
          </p:txBody>
        </p:sp>
        <p:sp>
          <p:nvSpPr>
            <p:cNvPr id="34" name="TextBox 19"/>
            <p:cNvSpPr txBox="1"/>
            <p:nvPr/>
          </p:nvSpPr>
          <p:spPr>
            <a:xfrm>
              <a:off x="6212271" y="584961"/>
              <a:ext cx="2855529"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Preset Bicycle Characteristics</a:t>
              </a:r>
              <a:endParaRPr lang="en-US" sz="1200" dirty="0">
                <a:effectLst/>
                <a:latin typeface="Times New Roman"/>
                <a:ea typeface="Times New Roman"/>
              </a:endParaRPr>
            </a:p>
          </p:txBody>
        </p:sp>
        <p:sp>
          <p:nvSpPr>
            <p:cNvPr id="35" name="TextBox 20"/>
            <p:cNvSpPr txBox="1"/>
            <p:nvPr/>
          </p:nvSpPr>
          <p:spPr>
            <a:xfrm>
              <a:off x="863658" y="2541720"/>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sp>
          <p:nvSpPr>
            <p:cNvPr id="36" name="TextBox 21"/>
            <p:cNvSpPr txBox="1"/>
            <p:nvPr/>
          </p:nvSpPr>
          <p:spPr>
            <a:xfrm>
              <a:off x="7281899" y="4492562"/>
              <a:ext cx="1513170"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Desired Motor </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Output</a:t>
              </a:r>
              <a:endParaRPr lang="en-US" sz="1200" dirty="0">
                <a:effectLst/>
                <a:latin typeface="Times New Roman"/>
                <a:ea typeface="Times New Roman"/>
              </a:endParaRPr>
            </a:p>
          </p:txBody>
        </p:sp>
        <p:sp>
          <p:nvSpPr>
            <p:cNvPr id="37" name="TextBox 23"/>
            <p:cNvSpPr txBox="1"/>
            <p:nvPr/>
          </p:nvSpPr>
          <p:spPr>
            <a:xfrm>
              <a:off x="6538851" y="6284605"/>
              <a:ext cx="1408397"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Actual Motor</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 Output</a:t>
              </a:r>
              <a:endParaRPr lang="en-US" sz="1200" dirty="0">
                <a:effectLst/>
                <a:latin typeface="Times New Roman"/>
                <a:ea typeface="Times New Roman"/>
              </a:endParaRPr>
            </a:p>
          </p:txBody>
        </p:sp>
        <p:sp>
          <p:nvSpPr>
            <p:cNvPr id="38" name="TextBox 24"/>
            <p:cNvSpPr txBox="1"/>
            <p:nvPr/>
          </p:nvSpPr>
          <p:spPr>
            <a:xfrm>
              <a:off x="4615933" y="5476076"/>
              <a:ext cx="1657312"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Supplied Energy</a:t>
              </a:r>
              <a:endParaRPr lang="en-US" sz="1200">
                <a:effectLst/>
                <a:latin typeface="Times New Roman"/>
                <a:ea typeface="Times New Roman"/>
              </a:endParaRPr>
            </a:p>
          </p:txBody>
        </p:sp>
        <p:sp>
          <p:nvSpPr>
            <p:cNvPr id="39" name="Rectangle 38"/>
            <p:cNvSpPr/>
            <p:nvPr/>
          </p:nvSpPr>
          <p:spPr>
            <a:xfrm>
              <a:off x="2787218" y="765348"/>
              <a:ext cx="1946230" cy="370200"/>
            </a:xfrm>
            <a:prstGeom prst="rect">
              <a:avLst/>
            </a:prstGeom>
          </p:spPr>
          <p:txBody>
            <a:bodyPr wrap="none">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Breaking Detection</a:t>
              </a:r>
              <a:endParaRPr lang="en-US" sz="1200">
                <a:effectLst/>
                <a:latin typeface="Times New Roman"/>
                <a:ea typeface="Times New Roman"/>
              </a:endParaRPr>
            </a:p>
          </p:txBody>
        </p:sp>
        <p:sp>
          <p:nvSpPr>
            <p:cNvPr id="40" name="TextBox 28"/>
            <p:cNvSpPr txBox="1"/>
            <p:nvPr/>
          </p:nvSpPr>
          <p:spPr>
            <a:xfrm>
              <a:off x="1454556" y="3617002"/>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cxnSp>
          <p:nvCxnSpPr>
            <p:cNvPr id="42" name="Elbow Connector 41"/>
            <p:cNvCxnSpPr>
              <a:stCxn id="19" idx="3"/>
              <a:endCxn id="20" idx="1"/>
            </p:cNvCxnSpPr>
            <p:nvPr/>
          </p:nvCxnSpPr>
          <p:spPr>
            <a:xfrm>
              <a:off x="1352439" y="1822509"/>
              <a:ext cx="1879096"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a:off x="4082645" y="1804144"/>
              <a:ext cx="254153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6946297" y="1148677"/>
              <a:ext cx="52095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4" idx="3"/>
              <a:endCxn id="23" idx="1"/>
            </p:cNvCxnSpPr>
            <p:nvPr/>
          </p:nvCxnSpPr>
          <p:spPr>
            <a:xfrm>
              <a:off x="4387438" y="5783479"/>
              <a:ext cx="2285947"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4" idx="0"/>
              <a:endCxn id="25" idx="2"/>
            </p:cNvCxnSpPr>
            <p:nvPr/>
          </p:nvCxnSpPr>
          <p:spPr>
            <a:xfrm rot="16200000" flipV="1">
              <a:off x="3263465" y="4645588"/>
              <a:ext cx="1030054" cy="322412"/>
            </a:xfrm>
            <a:prstGeom prst="bentConnector3">
              <a:avLst>
                <a:gd name="adj1" fmla="val 4150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Shape 43"/>
            <p:cNvCxnSpPr/>
            <p:nvPr/>
          </p:nvCxnSpPr>
          <p:spPr>
            <a:xfrm flipV="1">
              <a:off x="3720314" y="4031077"/>
              <a:ext cx="2974529" cy="858465"/>
            </a:xfrm>
            <a:prstGeom prst="bentConnector3">
              <a:avLst>
                <a:gd name="adj1" fmla="val 7424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4387438" y="3732162"/>
              <a:ext cx="2285947"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flipV="1">
              <a:off x="6060757" y="1965121"/>
              <a:ext cx="566460" cy="5517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a:off x="6060757" y="2529757"/>
              <a:ext cx="612628" cy="667424"/>
            </a:xfrm>
            <a:prstGeom prst="bentConnector3">
              <a:avLst>
                <a:gd name="adj1" fmla="val 454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3704696" y="2529757"/>
              <a:ext cx="24383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hape 81"/>
            <p:cNvCxnSpPr>
              <a:stCxn id="29" idx="1"/>
              <a:endCxn id="25" idx="0"/>
            </p:cNvCxnSpPr>
            <p:nvPr/>
          </p:nvCxnSpPr>
          <p:spPr>
            <a:xfrm rot="10800000" flipV="1">
              <a:off x="3617286" y="2529757"/>
              <a:ext cx="87411" cy="111568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6755766" y="2595365"/>
              <a:ext cx="105123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272846" y="4323613"/>
              <a:ext cx="9331" cy="9923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hape 92"/>
            <p:cNvCxnSpPr>
              <a:stCxn id="23" idx="2"/>
              <a:endCxn id="23" idx="3"/>
            </p:cNvCxnSpPr>
            <p:nvPr/>
          </p:nvCxnSpPr>
          <p:spPr>
            <a:xfrm rot="5400000" flipH="1" flipV="1">
              <a:off x="7304406" y="5727025"/>
              <a:ext cx="461658" cy="574567"/>
            </a:xfrm>
            <a:prstGeom prst="bentConnector4">
              <a:avLst>
                <a:gd name="adj1" fmla="val -79832"/>
                <a:gd name="adj2" fmla="val 14465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3" idx="2"/>
              <a:endCxn id="26" idx="2"/>
            </p:cNvCxnSpPr>
            <p:nvPr/>
          </p:nvCxnSpPr>
          <p:spPr>
            <a:xfrm rot="5400000" flipH="1">
              <a:off x="3053464" y="2101630"/>
              <a:ext cx="1995816" cy="6358424"/>
            </a:xfrm>
            <a:prstGeom prst="bentConnector3">
              <a:avLst>
                <a:gd name="adj1" fmla="val -166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81526" y="2175456"/>
              <a:ext cx="0" cy="14035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1369056" y="3960758"/>
              <a:ext cx="14944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endCxn id="24" idx="1"/>
            </p:cNvCxnSpPr>
            <p:nvPr/>
          </p:nvCxnSpPr>
          <p:spPr>
            <a:xfrm>
              <a:off x="1872896" y="5025955"/>
              <a:ext cx="1619060" cy="7575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flipH="1" flipV="1">
              <a:off x="3736238" y="-1666393"/>
              <a:ext cx="76199" cy="6255283"/>
            </a:xfrm>
            <a:prstGeom prst="bentConnector3">
              <a:avLst>
                <a:gd name="adj1" fmla="val 52244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hape 125"/>
            <p:cNvCxnSpPr/>
            <p:nvPr/>
          </p:nvCxnSpPr>
          <p:spPr>
            <a:xfrm>
              <a:off x="1316870" y="4301544"/>
              <a:ext cx="1032469" cy="724411"/>
            </a:xfrm>
            <a:prstGeom prst="bentConnector3">
              <a:avLst>
                <a:gd name="adj1" fmla="val 105"/>
              </a:avLst>
            </a:prstGeom>
            <a:ln w="28575"/>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22" idx="3"/>
            </p:cNvCxnSpPr>
            <p:nvPr/>
          </p:nvCxnSpPr>
          <p:spPr>
            <a:xfrm rot="5400000">
              <a:off x="6751049" y="1937795"/>
              <a:ext cx="2832151" cy="73455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395387" y="5968284"/>
              <a:ext cx="20965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 name="TextBox 17"/>
            <p:cNvSpPr txBox="1"/>
            <p:nvPr/>
          </p:nvSpPr>
          <p:spPr>
            <a:xfrm>
              <a:off x="1320084" y="5639874"/>
              <a:ext cx="1648593" cy="646331"/>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Energy Input</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(via </a:t>
              </a:r>
              <a:r>
                <a:rPr lang="en-US" sz="1800" i="1" kern="1200" dirty="0" smtClean="0">
                  <a:solidFill>
                    <a:srgbClr val="000000"/>
                  </a:solidFill>
                  <a:effectLst/>
                  <a:latin typeface="Calibri"/>
                  <a:ea typeface="Times New Roman"/>
                  <a:cs typeface="Times New Roman"/>
                </a:rPr>
                <a:t>wall outlet)</a:t>
              </a:r>
              <a:endParaRPr lang="en-US" sz="1200" dirty="0">
                <a:effectLst/>
                <a:latin typeface="Times New Roman"/>
                <a:ea typeface="Times New Roman"/>
              </a:endParaRPr>
            </a:p>
          </p:txBody>
        </p:sp>
      </p:grpSp>
      <p:sp>
        <p:nvSpPr>
          <p:cNvPr id="19" name="TextBox 3"/>
          <p:cNvSpPr txBox="1"/>
          <p:nvPr/>
        </p:nvSpPr>
        <p:spPr>
          <a:xfrm>
            <a:off x="501319" y="1499273"/>
            <a:ext cx="872469"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0" name="TextBox 4"/>
          <p:cNvSpPr txBox="1"/>
          <p:nvPr/>
        </p:nvSpPr>
        <p:spPr>
          <a:xfrm>
            <a:off x="3231535" y="1499348"/>
            <a:ext cx="84008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Filters</a:t>
            </a:r>
            <a:endParaRPr lang="en-US" sz="1200">
              <a:effectLst/>
              <a:latin typeface="Times New Roman"/>
              <a:ea typeface="Times New Roman"/>
            </a:endParaRPr>
          </a:p>
        </p:txBody>
      </p:sp>
      <p:sp>
        <p:nvSpPr>
          <p:cNvPr id="21" name="TextBox 5"/>
          <p:cNvSpPr txBox="1"/>
          <p:nvPr/>
        </p:nvSpPr>
        <p:spPr>
          <a:xfrm>
            <a:off x="6624175" y="1423149"/>
            <a:ext cx="1134718"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Demand</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Algorithm</a:t>
            </a:r>
            <a:endParaRPr lang="en-US" sz="1200" dirty="0">
              <a:effectLst/>
              <a:latin typeface="Times New Roman"/>
              <a:ea typeface="Times New Roman"/>
            </a:endParaRPr>
          </a:p>
        </p:txBody>
      </p:sp>
      <p:sp>
        <p:nvSpPr>
          <p:cNvPr id="22" name="TextBox 6"/>
          <p:cNvSpPr txBox="1"/>
          <p:nvPr/>
        </p:nvSpPr>
        <p:spPr>
          <a:xfrm>
            <a:off x="6673385" y="3120982"/>
            <a:ext cx="1126463" cy="1200329"/>
          </a:xfrm>
          <a:prstGeom prst="rect">
            <a:avLst/>
          </a:prstGeom>
          <a:noFill/>
          <a:ln w="28575">
            <a:solidFill>
              <a:schemeClr val="tx1"/>
            </a:solidFill>
          </a:ln>
        </p:spPr>
        <p:txBody>
          <a:bodyPr wrap="square" rtlCol="0">
            <a:spAutoFit/>
          </a:bodyPr>
          <a:lstStyle/>
          <a:p>
            <a:pPr marL="0" marR="0" algn="ctr">
              <a:spcBef>
                <a:spcPts val="0"/>
              </a:spcBef>
              <a:spcAft>
                <a:spcPts val="0"/>
              </a:spcAft>
            </a:pPr>
            <a:r>
              <a:rPr lang="en-US" sz="1800" kern="1200" dirty="0" smtClean="0">
                <a:solidFill>
                  <a:srgbClr val="000000"/>
                </a:solidFill>
                <a:effectLst/>
                <a:latin typeface="Calibri"/>
                <a:ea typeface="Times New Roman"/>
                <a:cs typeface="Times New Roman"/>
              </a:rPr>
              <a:t>Perpetual Motion</a:t>
            </a:r>
            <a:endParaRPr lang="en-US" sz="1200" dirty="0">
              <a:effectLst/>
              <a:latin typeface="Times New Roman"/>
              <a:ea typeface="Times New Roman"/>
            </a:endParaRPr>
          </a:p>
          <a:p>
            <a:pPr marL="0" marR="0" algn="ctr">
              <a:spcBef>
                <a:spcPts val="0"/>
              </a:spcBef>
              <a:spcAft>
                <a:spcPts val="0"/>
              </a:spcAft>
            </a:pPr>
            <a:r>
              <a:rPr lang="en-US" sz="1800" kern="1200" dirty="0" smtClean="0">
                <a:solidFill>
                  <a:srgbClr val="000000"/>
                </a:solidFill>
                <a:effectLst/>
                <a:latin typeface="Calibri"/>
                <a:ea typeface="Times New Roman"/>
                <a:cs typeface="Times New Roman"/>
              </a:rPr>
              <a:t>Controller</a:t>
            </a:r>
          </a:p>
          <a:p>
            <a:pPr marL="0" marR="0" algn="ctr">
              <a:spcBef>
                <a:spcPts val="0"/>
              </a:spcBef>
              <a:spcAft>
                <a:spcPts val="0"/>
              </a:spcAft>
            </a:pPr>
            <a:r>
              <a:rPr lang="en-US" dirty="0" smtClean="0">
                <a:solidFill>
                  <a:srgbClr val="000000"/>
                </a:solidFill>
                <a:latin typeface="Calibri"/>
                <a:ea typeface="Times New Roman"/>
                <a:cs typeface="Times New Roman"/>
              </a:rPr>
              <a:t>(PMC)</a:t>
            </a:r>
            <a:endParaRPr lang="en-US" sz="1200" dirty="0">
              <a:effectLst/>
              <a:latin typeface="Times New Roman"/>
              <a:ea typeface="Times New Roman"/>
            </a:endParaRPr>
          </a:p>
        </p:txBody>
      </p:sp>
      <p:sp>
        <p:nvSpPr>
          <p:cNvPr id="23" name="TextBox 7"/>
          <p:cNvSpPr txBox="1"/>
          <p:nvPr/>
        </p:nvSpPr>
        <p:spPr>
          <a:xfrm>
            <a:off x="6673385" y="5321820"/>
            <a:ext cx="111439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Motor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Actuation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4" name="TextBox 8"/>
          <p:cNvSpPr txBox="1"/>
          <p:nvPr/>
        </p:nvSpPr>
        <p:spPr>
          <a:xfrm>
            <a:off x="3491957" y="5321820"/>
            <a:ext cx="91564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Storage</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5" name="TextBox 9"/>
          <p:cNvSpPr txBox="1"/>
          <p:nvPr/>
        </p:nvSpPr>
        <p:spPr>
          <a:xfrm>
            <a:off x="2863474" y="3645444"/>
            <a:ext cx="1521424"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User Interface</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Device</a:t>
            </a:r>
            <a:endParaRPr lang="en-US" sz="1200">
              <a:effectLst/>
              <a:latin typeface="Times New Roman"/>
              <a:ea typeface="Times New Roman"/>
            </a:endParaRPr>
          </a:p>
        </p:txBody>
      </p:sp>
      <p:sp>
        <p:nvSpPr>
          <p:cNvPr id="26" name="TextBox 10"/>
          <p:cNvSpPr txBox="1"/>
          <p:nvPr/>
        </p:nvSpPr>
        <p:spPr>
          <a:xfrm>
            <a:off x="348932" y="3604765"/>
            <a:ext cx="104645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Standard</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Bicycle</a:t>
            </a:r>
            <a:endParaRPr lang="en-US" sz="1200">
              <a:effectLst/>
              <a:latin typeface="Times New Roman"/>
              <a:ea typeface="Times New Roman"/>
            </a:endParaRPr>
          </a:p>
        </p:txBody>
      </p:sp>
      <p:sp>
        <p:nvSpPr>
          <p:cNvPr id="64" name="TextBox 63"/>
          <p:cNvSpPr txBox="1"/>
          <p:nvPr/>
        </p:nvSpPr>
        <p:spPr>
          <a:xfrm>
            <a:off x="-2667000" y="0"/>
            <a:ext cx="2650901" cy="5632311"/>
          </a:xfrm>
          <a:prstGeom prst="rect">
            <a:avLst/>
          </a:prstGeom>
          <a:noFill/>
        </p:spPr>
        <p:txBody>
          <a:bodyPr wrap="square" rtlCol="0">
            <a:spAutoFit/>
          </a:bodyPr>
          <a:lstStyle/>
          <a:p>
            <a:pPr algn="r"/>
            <a:r>
              <a:rPr lang="en-US" dirty="0" smtClean="0"/>
              <a:t>The purpose of this next set of slides is to help the audience understand the general purpose of the various major components of the system come together to create the desired end system/effect. </a:t>
            </a:r>
          </a:p>
          <a:p>
            <a:pPr algn="r"/>
            <a:endParaRPr lang="en-US" dirty="0"/>
          </a:p>
          <a:p>
            <a:pPr algn="r"/>
            <a:r>
              <a:rPr lang="en-US" dirty="0" smtClean="0"/>
              <a:t>Notice very few details about how any of these subsystems actually work are described yet. But it will be much easier to talk about how each subsystem works, now that the audience has an understanding of the overall system</a:t>
            </a:r>
            <a:endParaRPr lang="en-US" dirty="0"/>
          </a:p>
        </p:txBody>
      </p:sp>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How it All Works</a:t>
            </a:r>
            <a:endParaRPr lang="en-US" sz="5400" dirty="0">
              <a:latin typeface="Harlow Solid Italic" panose="04030604020F02020D02" pitchFamily="82" charset="0"/>
            </a:endParaRPr>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948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46696" y="584961"/>
            <a:ext cx="8421104" cy="6349239"/>
            <a:chOff x="646696" y="584961"/>
            <a:chExt cx="8421104" cy="6349239"/>
          </a:xfrm>
        </p:grpSpPr>
        <p:sp>
          <p:nvSpPr>
            <p:cNvPr id="27" name="TextBox 11"/>
            <p:cNvSpPr txBox="1"/>
            <p:nvPr/>
          </p:nvSpPr>
          <p:spPr>
            <a:xfrm>
              <a:off x="1521764" y="1499348"/>
              <a:ext cx="1618577"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8" name="TextBox 12"/>
            <p:cNvSpPr txBox="1"/>
            <p:nvPr/>
          </p:nvSpPr>
          <p:spPr>
            <a:xfrm>
              <a:off x="4417297" y="1224498"/>
              <a:ext cx="1618577"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Filtered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9" name="TextBox 13"/>
            <p:cNvSpPr txBox="1"/>
            <p:nvPr/>
          </p:nvSpPr>
          <p:spPr>
            <a:xfrm>
              <a:off x="3704696" y="2206595"/>
              <a:ext cx="2191334"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Desired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Rider &amp; Cargo Weight</a:t>
              </a:r>
              <a:endParaRPr lang="en-US" sz="1200">
                <a:effectLst/>
                <a:latin typeface="Times New Roman"/>
                <a:ea typeface="Times New Roman"/>
              </a:endParaRPr>
            </a:p>
          </p:txBody>
        </p:sp>
        <p:sp>
          <p:nvSpPr>
            <p:cNvPr id="30" name="TextBox 14"/>
            <p:cNvSpPr txBox="1"/>
            <p:nvPr/>
          </p:nvSpPr>
          <p:spPr>
            <a:xfrm>
              <a:off x="4035113" y="4568761"/>
              <a:ext cx="1715095"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Available Energy</a:t>
              </a:r>
              <a:endParaRPr lang="en-US" sz="1200">
                <a:effectLst/>
                <a:latin typeface="Times New Roman"/>
                <a:ea typeface="Times New Roman"/>
              </a:endParaRPr>
            </a:p>
          </p:txBody>
        </p:sp>
        <p:sp>
          <p:nvSpPr>
            <p:cNvPr id="31" name="TextBox 15"/>
            <p:cNvSpPr txBox="1"/>
            <p:nvPr/>
          </p:nvSpPr>
          <p:spPr>
            <a:xfrm>
              <a:off x="4483850" y="3102721"/>
              <a:ext cx="1969724"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Actual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Est. Travel Distance</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User Input Need</a:t>
              </a:r>
              <a:endParaRPr lang="en-US" sz="1200">
                <a:effectLst/>
                <a:latin typeface="Times New Roman"/>
                <a:ea typeface="Times New Roman"/>
              </a:endParaRPr>
            </a:p>
          </p:txBody>
        </p:sp>
        <p:sp>
          <p:nvSpPr>
            <p:cNvPr id="32" name="TextBox 17"/>
            <p:cNvSpPr txBox="1"/>
            <p:nvPr/>
          </p:nvSpPr>
          <p:spPr>
            <a:xfrm>
              <a:off x="1339509" y="4710276"/>
              <a:ext cx="1356329"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Input</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(via rider)</a:t>
              </a:r>
              <a:endParaRPr lang="en-US" sz="1200">
                <a:effectLst/>
                <a:latin typeface="Times New Roman"/>
                <a:ea typeface="Times New Roman"/>
              </a:endParaRPr>
            </a:p>
          </p:txBody>
        </p:sp>
        <p:sp>
          <p:nvSpPr>
            <p:cNvPr id="33" name="TextBox 18"/>
            <p:cNvSpPr txBox="1"/>
            <p:nvPr/>
          </p:nvSpPr>
          <p:spPr>
            <a:xfrm>
              <a:off x="7253427" y="2255394"/>
              <a:ext cx="966448"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Demand</a:t>
              </a:r>
              <a:endParaRPr lang="en-US" sz="1200">
                <a:effectLst/>
                <a:latin typeface="Times New Roman"/>
                <a:ea typeface="Times New Roman"/>
              </a:endParaRPr>
            </a:p>
          </p:txBody>
        </p:sp>
        <p:sp>
          <p:nvSpPr>
            <p:cNvPr id="34" name="TextBox 19"/>
            <p:cNvSpPr txBox="1"/>
            <p:nvPr/>
          </p:nvSpPr>
          <p:spPr>
            <a:xfrm>
              <a:off x="6212271" y="584961"/>
              <a:ext cx="2855529"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Preset Bicycle Characteristics</a:t>
              </a:r>
              <a:endParaRPr lang="en-US" sz="1200" dirty="0">
                <a:effectLst/>
                <a:latin typeface="Times New Roman"/>
                <a:ea typeface="Times New Roman"/>
              </a:endParaRPr>
            </a:p>
          </p:txBody>
        </p:sp>
        <p:sp>
          <p:nvSpPr>
            <p:cNvPr id="35" name="TextBox 20"/>
            <p:cNvSpPr txBox="1"/>
            <p:nvPr/>
          </p:nvSpPr>
          <p:spPr>
            <a:xfrm>
              <a:off x="863658" y="2541720"/>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sp>
          <p:nvSpPr>
            <p:cNvPr id="36" name="TextBox 21"/>
            <p:cNvSpPr txBox="1"/>
            <p:nvPr/>
          </p:nvSpPr>
          <p:spPr>
            <a:xfrm>
              <a:off x="7281899" y="4492562"/>
              <a:ext cx="1513170"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Desired Motor </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Output</a:t>
              </a:r>
              <a:endParaRPr lang="en-US" sz="1200" dirty="0">
                <a:effectLst/>
                <a:latin typeface="Times New Roman"/>
                <a:ea typeface="Times New Roman"/>
              </a:endParaRPr>
            </a:p>
          </p:txBody>
        </p:sp>
        <p:sp>
          <p:nvSpPr>
            <p:cNvPr id="37" name="TextBox 23"/>
            <p:cNvSpPr txBox="1"/>
            <p:nvPr/>
          </p:nvSpPr>
          <p:spPr>
            <a:xfrm>
              <a:off x="6538851" y="6284605"/>
              <a:ext cx="1408397"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Actual Motor</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 Output</a:t>
              </a:r>
              <a:endParaRPr lang="en-US" sz="1200" dirty="0">
                <a:effectLst/>
                <a:latin typeface="Times New Roman"/>
                <a:ea typeface="Times New Roman"/>
              </a:endParaRPr>
            </a:p>
          </p:txBody>
        </p:sp>
        <p:sp>
          <p:nvSpPr>
            <p:cNvPr id="38" name="TextBox 24"/>
            <p:cNvSpPr txBox="1"/>
            <p:nvPr/>
          </p:nvSpPr>
          <p:spPr>
            <a:xfrm>
              <a:off x="4615933" y="5476076"/>
              <a:ext cx="1657312"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Supplied Energy</a:t>
              </a:r>
              <a:endParaRPr lang="en-US" sz="1200">
                <a:effectLst/>
                <a:latin typeface="Times New Roman"/>
                <a:ea typeface="Times New Roman"/>
              </a:endParaRPr>
            </a:p>
          </p:txBody>
        </p:sp>
        <p:sp>
          <p:nvSpPr>
            <p:cNvPr id="39" name="Rectangle 38"/>
            <p:cNvSpPr/>
            <p:nvPr/>
          </p:nvSpPr>
          <p:spPr>
            <a:xfrm>
              <a:off x="2787218" y="765348"/>
              <a:ext cx="1946230" cy="370200"/>
            </a:xfrm>
            <a:prstGeom prst="rect">
              <a:avLst/>
            </a:prstGeom>
          </p:spPr>
          <p:txBody>
            <a:bodyPr wrap="none">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Breaking Detection</a:t>
              </a:r>
              <a:endParaRPr lang="en-US" sz="1200">
                <a:effectLst/>
                <a:latin typeface="Times New Roman"/>
                <a:ea typeface="Times New Roman"/>
              </a:endParaRPr>
            </a:p>
          </p:txBody>
        </p:sp>
        <p:sp>
          <p:nvSpPr>
            <p:cNvPr id="40" name="TextBox 28"/>
            <p:cNvSpPr txBox="1"/>
            <p:nvPr/>
          </p:nvSpPr>
          <p:spPr>
            <a:xfrm>
              <a:off x="1454556" y="3617002"/>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cxnSp>
          <p:nvCxnSpPr>
            <p:cNvPr id="42" name="Elbow Connector 41"/>
            <p:cNvCxnSpPr>
              <a:stCxn id="19" idx="3"/>
              <a:endCxn id="20" idx="1"/>
            </p:cNvCxnSpPr>
            <p:nvPr/>
          </p:nvCxnSpPr>
          <p:spPr>
            <a:xfrm>
              <a:off x="1352439" y="1822509"/>
              <a:ext cx="1879096"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a:off x="4082645" y="1804144"/>
              <a:ext cx="254153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6946297" y="1148677"/>
              <a:ext cx="52095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4" idx="3"/>
              <a:endCxn id="23" idx="1"/>
            </p:cNvCxnSpPr>
            <p:nvPr/>
          </p:nvCxnSpPr>
          <p:spPr>
            <a:xfrm>
              <a:off x="4387438" y="5783479"/>
              <a:ext cx="2285947"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4" idx="0"/>
              <a:endCxn id="25" idx="2"/>
            </p:cNvCxnSpPr>
            <p:nvPr/>
          </p:nvCxnSpPr>
          <p:spPr>
            <a:xfrm rot="16200000" flipV="1">
              <a:off x="3263465" y="4645588"/>
              <a:ext cx="1030054" cy="322412"/>
            </a:xfrm>
            <a:prstGeom prst="bentConnector3">
              <a:avLst>
                <a:gd name="adj1" fmla="val 4150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Shape 43"/>
            <p:cNvCxnSpPr/>
            <p:nvPr/>
          </p:nvCxnSpPr>
          <p:spPr>
            <a:xfrm flipV="1">
              <a:off x="3720314" y="4031077"/>
              <a:ext cx="2974529" cy="858465"/>
            </a:xfrm>
            <a:prstGeom prst="bentConnector3">
              <a:avLst>
                <a:gd name="adj1" fmla="val 7424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4387438" y="3732162"/>
              <a:ext cx="2285947"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flipV="1">
              <a:off x="6060757" y="1965121"/>
              <a:ext cx="566460" cy="5517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a:off x="6060757" y="2529757"/>
              <a:ext cx="612628" cy="667424"/>
            </a:xfrm>
            <a:prstGeom prst="bentConnector3">
              <a:avLst>
                <a:gd name="adj1" fmla="val 454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3704696" y="2529757"/>
              <a:ext cx="24383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hape 81"/>
            <p:cNvCxnSpPr>
              <a:stCxn id="29" idx="1"/>
              <a:endCxn id="25" idx="0"/>
            </p:cNvCxnSpPr>
            <p:nvPr/>
          </p:nvCxnSpPr>
          <p:spPr>
            <a:xfrm rot="10800000" flipV="1">
              <a:off x="3617286" y="2529757"/>
              <a:ext cx="87411" cy="111568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6755766" y="2595365"/>
              <a:ext cx="105123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272846" y="4323613"/>
              <a:ext cx="9331" cy="9923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hape 92"/>
            <p:cNvCxnSpPr>
              <a:stCxn id="23" idx="2"/>
              <a:endCxn id="23" idx="3"/>
            </p:cNvCxnSpPr>
            <p:nvPr/>
          </p:nvCxnSpPr>
          <p:spPr>
            <a:xfrm rot="5400000" flipH="1" flipV="1">
              <a:off x="7304406" y="5727025"/>
              <a:ext cx="461658" cy="574567"/>
            </a:xfrm>
            <a:prstGeom prst="bentConnector4">
              <a:avLst>
                <a:gd name="adj1" fmla="val -79832"/>
                <a:gd name="adj2" fmla="val 14465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3" idx="2"/>
              <a:endCxn id="26" idx="2"/>
            </p:cNvCxnSpPr>
            <p:nvPr/>
          </p:nvCxnSpPr>
          <p:spPr>
            <a:xfrm rot="5400000" flipH="1">
              <a:off x="3053464" y="2101630"/>
              <a:ext cx="1995816" cy="6358424"/>
            </a:xfrm>
            <a:prstGeom prst="bentConnector3">
              <a:avLst>
                <a:gd name="adj1" fmla="val -166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81526" y="2175456"/>
              <a:ext cx="0" cy="14035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1369056" y="3960758"/>
              <a:ext cx="14944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endCxn id="24" idx="1"/>
            </p:cNvCxnSpPr>
            <p:nvPr/>
          </p:nvCxnSpPr>
          <p:spPr>
            <a:xfrm>
              <a:off x="1872896" y="5025955"/>
              <a:ext cx="1619060" cy="7575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flipH="1" flipV="1">
              <a:off x="3736238" y="-1666393"/>
              <a:ext cx="76199" cy="6255283"/>
            </a:xfrm>
            <a:prstGeom prst="bentConnector3">
              <a:avLst>
                <a:gd name="adj1" fmla="val 52244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hape 125"/>
            <p:cNvCxnSpPr/>
            <p:nvPr/>
          </p:nvCxnSpPr>
          <p:spPr>
            <a:xfrm>
              <a:off x="1316870" y="4301544"/>
              <a:ext cx="1032469" cy="724411"/>
            </a:xfrm>
            <a:prstGeom prst="bentConnector3">
              <a:avLst>
                <a:gd name="adj1" fmla="val 105"/>
              </a:avLst>
            </a:prstGeom>
            <a:ln w="28575"/>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22" idx="3"/>
            </p:cNvCxnSpPr>
            <p:nvPr/>
          </p:nvCxnSpPr>
          <p:spPr>
            <a:xfrm rot="5400000">
              <a:off x="6751049" y="1937795"/>
              <a:ext cx="2832151" cy="73455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395387" y="5968284"/>
              <a:ext cx="20965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 name="TextBox 17"/>
            <p:cNvSpPr txBox="1"/>
            <p:nvPr/>
          </p:nvSpPr>
          <p:spPr>
            <a:xfrm>
              <a:off x="1320084" y="5639874"/>
              <a:ext cx="1648593" cy="646331"/>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Energy Input</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(via </a:t>
              </a:r>
              <a:r>
                <a:rPr lang="en-US" sz="1800" i="1" kern="1200" dirty="0" smtClean="0">
                  <a:solidFill>
                    <a:srgbClr val="000000"/>
                  </a:solidFill>
                  <a:effectLst/>
                  <a:latin typeface="Calibri"/>
                  <a:ea typeface="Times New Roman"/>
                  <a:cs typeface="Times New Roman"/>
                </a:rPr>
                <a:t>wall outlet)</a:t>
              </a:r>
              <a:endParaRPr lang="en-US" sz="1200" dirty="0">
                <a:effectLst/>
                <a:latin typeface="Times New Roman"/>
                <a:ea typeface="Times New Roman"/>
              </a:endParaRPr>
            </a:p>
          </p:txBody>
        </p:sp>
      </p:grpSp>
      <p:sp>
        <p:nvSpPr>
          <p:cNvPr id="6" name="Rectangle 5"/>
          <p:cNvSpPr/>
          <p:nvPr/>
        </p:nvSpPr>
        <p:spPr>
          <a:xfrm>
            <a:off x="0" y="304800"/>
            <a:ext cx="9144000" cy="65532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3"/>
          <p:cNvSpPr txBox="1"/>
          <p:nvPr/>
        </p:nvSpPr>
        <p:spPr>
          <a:xfrm>
            <a:off x="501319" y="1499273"/>
            <a:ext cx="872469"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0" name="TextBox 4"/>
          <p:cNvSpPr txBox="1"/>
          <p:nvPr/>
        </p:nvSpPr>
        <p:spPr>
          <a:xfrm>
            <a:off x="3231535" y="1499348"/>
            <a:ext cx="84008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Filters</a:t>
            </a:r>
            <a:endParaRPr lang="en-US" sz="1200">
              <a:effectLst/>
              <a:latin typeface="Times New Roman"/>
              <a:ea typeface="Times New Roman"/>
            </a:endParaRPr>
          </a:p>
        </p:txBody>
      </p:sp>
      <p:sp>
        <p:nvSpPr>
          <p:cNvPr id="21" name="TextBox 5"/>
          <p:cNvSpPr txBox="1"/>
          <p:nvPr/>
        </p:nvSpPr>
        <p:spPr>
          <a:xfrm>
            <a:off x="6624175" y="1423149"/>
            <a:ext cx="1134718"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Demand</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Algorithm</a:t>
            </a:r>
            <a:endParaRPr lang="en-US" sz="1200" dirty="0">
              <a:effectLst/>
              <a:latin typeface="Times New Roman"/>
              <a:ea typeface="Times New Roman"/>
            </a:endParaRPr>
          </a:p>
        </p:txBody>
      </p:sp>
      <p:sp>
        <p:nvSpPr>
          <p:cNvPr id="22" name="TextBox 6"/>
          <p:cNvSpPr txBox="1"/>
          <p:nvPr/>
        </p:nvSpPr>
        <p:spPr>
          <a:xfrm>
            <a:off x="6673385" y="3120982"/>
            <a:ext cx="1126463" cy="1200329"/>
          </a:xfrm>
          <a:prstGeom prst="rect">
            <a:avLst/>
          </a:prstGeom>
          <a:noFill/>
          <a:ln w="28575">
            <a:solidFill>
              <a:schemeClr val="tx1"/>
            </a:solidFill>
          </a:ln>
        </p:spPr>
        <p:txBody>
          <a:bodyPr wrap="square" rtlCol="0">
            <a:spAutoFit/>
          </a:bodyPr>
          <a:lstStyle/>
          <a:p>
            <a:pPr marL="0" marR="0" algn="ctr">
              <a:spcBef>
                <a:spcPts val="0"/>
              </a:spcBef>
              <a:spcAft>
                <a:spcPts val="0"/>
              </a:spcAft>
            </a:pPr>
            <a:r>
              <a:rPr lang="en-US" sz="1800" kern="1200" dirty="0" smtClean="0">
                <a:solidFill>
                  <a:srgbClr val="000000"/>
                </a:solidFill>
                <a:effectLst/>
                <a:latin typeface="Calibri"/>
                <a:ea typeface="Times New Roman"/>
                <a:cs typeface="Times New Roman"/>
              </a:rPr>
              <a:t>Perpetual Motion</a:t>
            </a:r>
            <a:endParaRPr lang="en-US" sz="1200" dirty="0">
              <a:effectLst/>
              <a:latin typeface="Times New Roman"/>
              <a:ea typeface="Times New Roman"/>
            </a:endParaRPr>
          </a:p>
          <a:p>
            <a:pPr marL="0" marR="0" algn="ctr">
              <a:spcBef>
                <a:spcPts val="0"/>
              </a:spcBef>
              <a:spcAft>
                <a:spcPts val="0"/>
              </a:spcAft>
            </a:pPr>
            <a:r>
              <a:rPr lang="en-US" sz="1800" kern="1200" dirty="0" smtClean="0">
                <a:solidFill>
                  <a:srgbClr val="000000"/>
                </a:solidFill>
                <a:effectLst/>
                <a:latin typeface="Calibri"/>
                <a:ea typeface="Times New Roman"/>
                <a:cs typeface="Times New Roman"/>
              </a:rPr>
              <a:t>Controller</a:t>
            </a:r>
          </a:p>
          <a:p>
            <a:pPr marL="0" marR="0" algn="ctr">
              <a:spcBef>
                <a:spcPts val="0"/>
              </a:spcBef>
              <a:spcAft>
                <a:spcPts val="0"/>
              </a:spcAft>
            </a:pPr>
            <a:r>
              <a:rPr lang="en-US" dirty="0" smtClean="0">
                <a:solidFill>
                  <a:srgbClr val="000000"/>
                </a:solidFill>
                <a:latin typeface="Calibri"/>
                <a:ea typeface="Times New Roman"/>
                <a:cs typeface="Times New Roman"/>
              </a:rPr>
              <a:t>(PMC)</a:t>
            </a:r>
            <a:endParaRPr lang="en-US" sz="1200" dirty="0">
              <a:effectLst/>
              <a:latin typeface="Times New Roman"/>
              <a:ea typeface="Times New Roman"/>
            </a:endParaRPr>
          </a:p>
        </p:txBody>
      </p:sp>
      <p:sp>
        <p:nvSpPr>
          <p:cNvPr id="23" name="TextBox 7"/>
          <p:cNvSpPr txBox="1"/>
          <p:nvPr/>
        </p:nvSpPr>
        <p:spPr>
          <a:xfrm>
            <a:off x="6673385" y="5321820"/>
            <a:ext cx="111439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Motor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Actuation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4" name="TextBox 8"/>
          <p:cNvSpPr txBox="1"/>
          <p:nvPr/>
        </p:nvSpPr>
        <p:spPr>
          <a:xfrm>
            <a:off x="3491957" y="5321820"/>
            <a:ext cx="91564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Storage</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5" name="TextBox 9"/>
          <p:cNvSpPr txBox="1"/>
          <p:nvPr/>
        </p:nvSpPr>
        <p:spPr>
          <a:xfrm>
            <a:off x="2863474" y="3645444"/>
            <a:ext cx="1521424"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User Interface</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Device</a:t>
            </a:r>
            <a:endParaRPr lang="en-US" sz="1200">
              <a:effectLst/>
              <a:latin typeface="Times New Roman"/>
              <a:ea typeface="Times New Roman"/>
            </a:endParaRPr>
          </a:p>
        </p:txBody>
      </p:sp>
      <p:sp>
        <p:nvSpPr>
          <p:cNvPr id="26" name="TextBox 10"/>
          <p:cNvSpPr txBox="1"/>
          <p:nvPr/>
        </p:nvSpPr>
        <p:spPr>
          <a:xfrm>
            <a:off x="348932" y="3604765"/>
            <a:ext cx="104645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Standard</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Bicycle</a:t>
            </a:r>
            <a:endParaRPr lang="en-US" sz="1200">
              <a:effectLst/>
              <a:latin typeface="Times New Roman"/>
              <a:ea typeface="Times New Roman"/>
            </a:endParaRPr>
          </a:p>
        </p:txBody>
      </p:sp>
      <p:sp>
        <p:nvSpPr>
          <p:cNvPr id="65" name="Rectangle 64"/>
          <p:cNvSpPr/>
          <p:nvPr/>
        </p:nvSpPr>
        <p:spPr>
          <a:xfrm>
            <a:off x="-25064" y="404042"/>
            <a:ext cx="9144000" cy="65532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005463" y="2066796"/>
            <a:ext cx="3781690" cy="1994216"/>
            <a:chOff x="1005463" y="2066796"/>
            <a:chExt cx="3781690" cy="1994216"/>
          </a:xfrm>
        </p:grpSpPr>
        <p:sp>
          <p:nvSpPr>
            <p:cNvPr id="8" name="Freeform 7"/>
            <p:cNvSpPr/>
            <p:nvPr/>
          </p:nvSpPr>
          <p:spPr>
            <a:xfrm>
              <a:off x="1005463" y="2066796"/>
              <a:ext cx="3781690" cy="1994216"/>
            </a:xfrm>
            <a:custGeom>
              <a:avLst/>
              <a:gdLst>
                <a:gd name="connsiteX0" fmla="*/ 285455 w 3781690"/>
                <a:gd name="connsiteY0" fmla="*/ 1994216 h 1994216"/>
                <a:gd name="connsiteX1" fmla="*/ 352690 w 3781690"/>
                <a:gd name="connsiteY1" fmla="*/ 313333 h 1994216"/>
                <a:gd name="connsiteX2" fmla="*/ 3781690 w 3781690"/>
                <a:gd name="connsiteY2" fmla="*/ 4051 h 1994216"/>
              </a:gdLst>
              <a:ahLst/>
              <a:cxnLst>
                <a:cxn ang="0">
                  <a:pos x="connsiteX0" y="connsiteY0"/>
                </a:cxn>
                <a:cxn ang="0">
                  <a:pos x="connsiteX1" y="connsiteY1"/>
                </a:cxn>
                <a:cxn ang="0">
                  <a:pos x="connsiteX2" y="connsiteY2"/>
                </a:cxn>
              </a:cxnLst>
              <a:rect l="l" t="t" r="r" b="b"/>
              <a:pathLst>
                <a:path w="3781690" h="1994216">
                  <a:moveTo>
                    <a:pt x="285455" y="1994216"/>
                  </a:moveTo>
                  <a:cubicBezTo>
                    <a:pt x="27719" y="1319621"/>
                    <a:pt x="-230016" y="645027"/>
                    <a:pt x="352690" y="313333"/>
                  </a:cubicBezTo>
                  <a:cubicBezTo>
                    <a:pt x="935396" y="-18361"/>
                    <a:pt x="2358543" y="-7155"/>
                    <a:pt x="3781690" y="4051"/>
                  </a:cubicBezTo>
                </a:path>
              </a:pathLst>
            </a:custGeom>
            <a:noFill/>
            <a:ln w="1524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18705" y="2070847"/>
              <a:ext cx="1510295" cy="1815353"/>
            </a:xfrm>
            <a:custGeom>
              <a:avLst/>
              <a:gdLst>
                <a:gd name="connsiteX0" fmla="*/ 958966 w 1510295"/>
                <a:gd name="connsiteY0" fmla="*/ 1815353 h 1815353"/>
                <a:gd name="connsiteX1" fmla="*/ 31119 w 1510295"/>
                <a:gd name="connsiteY1" fmla="*/ 941294 h 1815353"/>
                <a:gd name="connsiteX2" fmla="*/ 340401 w 1510295"/>
                <a:gd name="connsiteY2" fmla="*/ 255494 h 1815353"/>
                <a:gd name="connsiteX3" fmla="*/ 1510295 w 1510295"/>
                <a:gd name="connsiteY3" fmla="*/ 0 h 1815353"/>
              </a:gdLst>
              <a:ahLst/>
              <a:cxnLst>
                <a:cxn ang="0">
                  <a:pos x="connsiteX0" y="connsiteY0"/>
                </a:cxn>
                <a:cxn ang="0">
                  <a:pos x="connsiteX1" y="connsiteY1"/>
                </a:cxn>
                <a:cxn ang="0">
                  <a:pos x="connsiteX2" y="connsiteY2"/>
                </a:cxn>
                <a:cxn ang="0">
                  <a:pos x="connsiteX3" y="connsiteY3"/>
                </a:cxn>
              </a:cxnLst>
              <a:rect l="l" t="t" r="r" b="b"/>
              <a:pathLst>
                <a:path w="1510295" h="1815353">
                  <a:moveTo>
                    <a:pt x="958966" y="1815353"/>
                  </a:moveTo>
                  <a:cubicBezTo>
                    <a:pt x="546589" y="1508311"/>
                    <a:pt x="134213" y="1201270"/>
                    <a:pt x="31119" y="941294"/>
                  </a:cubicBezTo>
                  <a:cubicBezTo>
                    <a:pt x="-71975" y="681317"/>
                    <a:pt x="93872" y="412376"/>
                    <a:pt x="340401" y="255494"/>
                  </a:cubicBezTo>
                  <a:cubicBezTo>
                    <a:pt x="586930" y="98612"/>
                    <a:pt x="1510295" y="0"/>
                    <a:pt x="1510295" y="0"/>
                  </a:cubicBezTo>
                </a:path>
              </a:pathLst>
            </a:custGeom>
            <a:no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How it All Works</a:t>
            </a:r>
            <a:endParaRPr lang="en-US" sz="5400" dirty="0">
              <a:latin typeface="Harlow Solid Italic" panose="04030604020F02020D02" pitchFamily="82" charset="0"/>
            </a:endParaRPr>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 name="TextBox 17"/>
          <p:cNvSpPr txBox="1"/>
          <p:nvPr/>
        </p:nvSpPr>
        <p:spPr>
          <a:xfrm rot="21093303">
            <a:off x="85857" y="725171"/>
            <a:ext cx="3756156" cy="144655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smtClean="0">
                <a:ln w="11430"/>
                <a:solidFill>
                  <a:srgbClr val="92D050"/>
                </a:solidFill>
                <a:effectLst>
                  <a:outerShdw blurRad="76200" dist="50800" dir="5400000" algn="tl" rotWithShape="0">
                    <a:srgbClr val="000000">
                      <a:alpha val="65000"/>
                    </a:srgbClr>
                  </a:outerShdw>
                </a:effectLst>
              </a:rPr>
              <a:t>Bike Speed vs. Desired Speed</a:t>
            </a:r>
            <a:endParaRPr lang="en-US" sz="4400" b="1" spc="50" dirty="0">
              <a:ln w="11430"/>
              <a:solidFill>
                <a:srgbClr val="92D05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4670569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46696" y="584961"/>
            <a:ext cx="8421104" cy="6349239"/>
            <a:chOff x="646696" y="584961"/>
            <a:chExt cx="8421104" cy="6349239"/>
          </a:xfrm>
        </p:grpSpPr>
        <p:sp>
          <p:nvSpPr>
            <p:cNvPr id="27" name="TextBox 11"/>
            <p:cNvSpPr txBox="1"/>
            <p:nvPr/>
          </p:nvSpPr>
          <p:spPr>
            <a:xfrm>
              <a:off x="1521764" y="1499348"/>
              <a:ext cx="1618577"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8" name="TextBox 12"/>
            <p:cNvSpPr txBox="1"/>
            <p:nvPr/>
          </p:nvSpPr>
          <p:spPr>
            <a:xfrm>
              <a:off x="4417297" y="1224498"/>
              <a:ext cx="1618577"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Filtered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9" name="TextBox 13"/>
            <p:cNvSpPr txBox="1"/>
            <p:nvPr/>
          </p:nvSpPr>
          <p:spPr>
            <a:xfrm>
              <a:off x="3704696" y="2206595"/>
              <a:ext cx="2191334"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Desired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Rider &amp; Cargo Weight</a:t>
              </a:r>
              <a:endParaRPr lang="en-US" sz="1200">
                <a:effectLst/>
                <a:latin typeface="Times New Roman"/>
                <a:ea typeface="Times New Roman"/>
              </a:endParaRPr>
            </a:p>
          </p:txBody>
        </p:sp>
        <p:sp>
          <p:nvSpPr>
            <p:cNvPr id="30" name="TextBox 14"/>
            <p:cNvSpPr txBox="1"/>
            <p:nvPr/>
          </p:nvSpPr>
          <p:spPr>
            <a:xfrm>
              <a:off x="4035113" y="4568761"/>
              <a:ext cx="1715095"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Available Energy</a:t>
              </a:r>
              <a:endParaRPr lang="en-US" sz="1200">
                <a:effectLst/>
                <a:latin typeface="Times New Roman"/>
                <a:ea typeface="Times New Roman"/>
              </a:endParaRPr>
            </a:p>
          </p:txBody>
        </p:sp>
        <p:sp>
          <p:nvSpPr>
            <p:cNvPr id="31" name="TextBox 15"/>
            <p:cNvSpPr txBox="1"/>
            <p:nvPr/>
          </p:nvSpPr>
          <p:spPr>
            <a:xfrm>
              <a:off x="4483850" y="3102721"/>
              <a:ext cx="1969724"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Actual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Est. Travel Distance</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User Input Need</a:t>
              </a:r>
              <a:endParaRPr lang="en-US" sz="1200">
                <a:effectLst/>
                <a:latin typeface="Times New Roman"/>
                <a:ea typeface="Times New Roman"/>
              </a:endParaRPr>
            </a:p>
          </p:txBody>
        </p:sp>
        <p:sp>
          <p:nvSpPr>
            <p:cNvPr id="32" name="TextBox 17"/>
            <p:cNvSpPr txBox="1"/>
            <p:nvPr/>
          </p:nvSpPr>
          <p:spPr>
            <a:xfrm>
              <a:off x="1339509" y="4710276"/>
              <a:ext cx="1356329"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Input</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(via rider)</a:t>
              </a:r>
              <a:endParaRPr lang="en-US" sz="1200">
                <a:effectLst/>
                <a:latin typeface="Times New Roman"/>
                <a:ea typeface="Times New Roman"/>
              </a:endParaRPr>
            </a:p>
          </p:txBody>
        </p:sp>
        <p:sp>
          <p:nvSpPr>
            <p:cNvPr id="33" name="TextBox 18"/>
            <p:cNvSpPr txBox="1"/>
            <p:nvPr/>
          </p:nvSpPr>
          <p:spPr>
            <a:xfrm>
              <a:off x="7253427" y="2255394"/>
              <a:ext cx="966448"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Demand</a:t>
              </a:r>
              <a:endParaRPr lang="en-US" sz="1200">
                <a:effectLst/>
                <a:latin typeface="Times New Roman"/>
                <a:ea typeface="Times New Roman"/>
              </a:endParaRPr>
            </a:p>
          </p:txBody>
        </p:sp>
        <p:sp>
          <p:nvSpPr>
            <p:cNvPr id="34" name="TextBox 19"/>
            <p:cNvSpPr txBox="1"/>
            <p:nvPr/>
          </p:nvSpPr>
          <p:spPr>
            <a:xfrm>
              <a:off x="6212271" y="584961"/>
              <a:ext cx="2855529"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Preset Bicycle Characteristics</a:t>
              </a:r>
              <a:endParaRPr lang="en-US" sz="1200" dirty="0">
                <a:effectLst/>
                <a:latin typeface="Times New Roman"/>
                <a:ea typeface="Times New Roman"/>
              </a:endParaRPr>
            </a:p>
          </p:txBody>
        </p:sp>
        <p:sp>
          <p:nvSpPr>
            <p:cNvPr id="35" name="TextBox 20"/>
            <p:cNvSpPr txBox="1"/>
            <p:nvPr/>
          </p:nvSpPr>
          <p:spPr>
            <a:xfrm>
              <a:off x="863658" y="2541720"/>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sp>
          <p:nvSpPr>
            <p:cNvPr id="36" name="TextBox 21"/>
            <p:cNvSpPr txBox="1"/>
            <p:nvPr/>
          </p:nvSpPr>
          <p:spPr>
            <a:xfrm>
              <a:off x="7281899" y="4492562"/>
              <a:ext cx="1513170"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Desired Motor </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Output</a:t>
              </a:r>
              <a:endParaRPr lang="en-US" sz="1200" dirty="0">
                <a:effectLst/>
                <a:latin typeface="Times New Roman"/>
                <a:ea typeface="Times New Roman"/>
              </a:endParaRPr>
            </a:p>
          </p:txBody>
        </p:sp>
        <p:sp>
          <p:nvSpPr>
            <p:cNvPr id="37" name="TextBox 23"/>
            <p:cNvSpPr txBox="1"/>
            <p:nvPr/>
          </p:nvSpPr>
          <p:spPr>
            <a:xfrm>
              <a:off x="6538851" y="6284605"/>
              <a:ext cx="1408397"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Actual Motor</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 Output</a:t>
              </a:r>
              <a:endParaRPr lang="en-US" sz="1200" dirty="0">
                <a:effectLst/>
                <a:latin typeface="Times New Roman"/>
                <a:ea typeface="Times New Roman"/>
              </a:endParaRPr>
            </a:p>
          </p:txBody>
        </p:sp>
        <p:sp>
          <p:nvSpPr>
            <p:cNvPr id="38" name="TextBox 24"/>
            <p:cNvSpPr txBox="1"/>
            <p:nvPr/>
          </p:nvSpPr>
          <p:spPr>
            <a:xfrm>
              <a:off x="4615933" y="5476076"/>
              <a:ext cx="1657312"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Supplied Energy</a:t>
              </a:r>
              <a:endParaRPr lang="en-US" sz="1200">
                <a:effectLst/>
                <a:latin typeface="Times New Roman"/>
                <a:ea typeface="Times New Roman"/>
              </a:endParaRPr>
            </a:p>
          </p:txBody>
        </p:sp>
        <p:sp>
          <p:nvSpPr>
            <p:cNvPr id="39" name="Rectangle 38"/>
            <p:cNvSpPr/>
            <p:nvPr/>
          </p:nvSpPr>
          <p:spPr>
            <a:xfrm>
              <a:off x="2787218" y="765348"/>
              <a:ext cx="1946230" cy="370200"/>
            </a:xfrm>
            <a:prstGeom prst="rect">
              <a:avLst/>
            </a:prstGeom>
          </p:spPr>
          <p:txBody>
            <a:bodyPr wrap="none">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Breaking Detection</a:t>
              </a:r>
              <a:endParaRPr lang="en-US" sz="1200">
                <a:effectLst/>
                <a:latin typeface="Times New Roman"/>
                <a:ea typeface="Times New Roman"/>
              </a:endParaRPr>
            </a:p>
          </p:txBody>
        </p:sp>
        <p:sp>
          <p:nvSpPr>
            <p:cNvPr id="40" name="TextBox 28"/>
            <p:cNvSpPr txBox="1"/>
            <p:nvPr/>
          </p:nvSpPr>
          <p:spPr>
            <a:xfrm>
              <a:off x="1454556" y="3617002"/>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cxnSp>
          <p:nvCxnSpPr>
            <p:cNvPr id="42" name="Elbow Connector 41"/>
            <p:cNvCxnSpPr>
              <a:stCxn id="19" idx="3"/>
              <a:endCxn id="20" idx="1"/>
            </p:cNvCxnSpPr>
            <p:nvPr/>
          </p:nvCxnSpPr>
          <p:spPr>
            <a:xfrm>
              <a:off x="1352439" y="1822509"/>
              <a:ext cx="1879096"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a:off x="4082645" y="1804144"/>
              <a:ext cx="254153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6946297" y="1148677"/>
              <a:ext cx="52095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4" idx="3"/>
              <a:endCxn id="23" idx="1"/>
            </p:cNvCxnSpPr>
            <p:nvPr/>
          </p:nvCxnSpPr>
          <p:spPr>
            <a:xfrm>
              <a:off x="4387438" y="5783479"/>
              <a:ext cx="2285947"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4" idx="0"/>
              <a:endCxn id="25" idx="2"/>
            </p:cNvCxnSpPr>
            <p:nvPr/>
          </p:nvCxnSpPr>
          <p:spPr>
            <a:xfrm rot="16200000" flipV="1">
              <a:off x="3263465" y="4645588"/>
              <a:ext cx="1030054" cy="322412"/>
            </a:xfrm>
            <a:prstGeom prst="bentConnector3">
              <a:avLst>
                <a:gd name="adj1" fmla="val 4150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Shape 43"/>
            <p:cNvCxnSpPr/>
            <p:nvPr/>
          </p:nvCxnSpPr>
          <p:spPr>
            <a:xfrm flipV="1">
              <a:off x="3720314" y="4031077"/>
              <a:ext cx="2974529" cy="858465"/>
            </a:xfrm>
            <a:prstGeom prst="bentConnector3">
              <a:avLst>
                <a:gd name="adj1" fmla="val 7424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4387438" y="3732162"/>
              <a:ext cx="2285947"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flipV="1">
              <a:off x="6060757" y="1965121"/>
              <a:ext cx="566460" cy="5517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a:off x="6060757" y="2529757"/>
              <a:ext cx="612628" cy="667424"/>
            </a:xfrm>
            <a:prstGeom prst="bentConnector3">
              <a:avLst>
                <a:gd name="adj1" fmla="val 454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3704696" y="2529757"/>
              <a:ext cx="24383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hape 81"/>
            <p:cNvCxnSpPr>
              <a:stCxn id="29" idx="1"/>
              <a:endCxn id="25" idx="0"/>
            </p:cNvCxnSpPr>
            <p:nvPr/>
          </p:nvCxnSpPr>
          <p:spPr>
            <a:xfrm rot="10800000" flipV="1">
              <a:off x="3617286" y="2529757"/>
              <a:ext cx="87411" cy="111568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6755766" y="2595365"/>
              <a:ext cx="105123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272846" y="4323613"/>
              <a:ext cx="9331" cy="9923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hape 92"/>
            <p:cNvCxnSpPr>
              <a:stCxn id="23" idx="2"/>
              <a:endCxn id="23" idx="3"/>
            </p:cNvCxnSpPr>
            <p:nvPr/>
          </p:nvCxnSpPr>
          <p:spPr>
            <a:xfrm rot="5400000" flipH="1" flipV="1">
              <a:off x="7304406" y="5727025"/>
              <a:ext cx="461658" cy="574567"/>
            </a:xfrm>
            <a:prstGeom prst="bentConnector4">
              <a:avLst>
                <a:gd name="adj1" fmla="val -79832"/>
                <a:gd name="adj2" fmla="val 14465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3" idx="2"/>
              <a:endCxn id="26" idx="2"/>
            </p:cNvCxnSpPr>
            <p:nvPr/>
          </p:nvCxnSpPr>
          <p:spPr>
            <a:xfrm rot="5400000" flipH="1">
              <a:off x="3053464" y="2101630"/>
              <a:ext cx="1995816" cy="6358424"/>
            </a:xfrm>
            <a:prstGeom prst="bentConnector3">
              <a:avLst>
                <a:gd name="adj1" fmla="val -166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81526" y="2175456"/>
              <a:ext cx="0" cy="14035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1369056" y="3960758"/>
              <a:ext cx="14944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endCxn id="24" idx="1"/>
            </p:cNvCxnSpPr>
            <p:nvPr/>
          </p:nvCxnSpPr>
          <p:spPr>
            <a:xfrm>
              <a:off x="1872896" y="5025955"/>
              <a:ext cx="1619060" cy="7575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flipH="1" flipV="1">
              <a:off x="3736238" y="-1666393"/>
              <a:ext cx="76199" cy="6255283"/>
            </a:xfrm>
            <a:prstGeom prst="bentConnector3">
              <a:avLst>
                <a:gd name="adj1" fmla="val 52244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hape 125"/>
            <p:cNvCxnSpPr/>
            <p:nvPr/>
          </p:nvCxnSpPr>
          <p:spPr>
            <a:xfrm>
              <a:off x="1316870" y="4301544"/>
              <a:ext cx="1032469" cy="724411"/>
            </a:xfrm>
            <a:prstGeom prst="bentConnector3">
              <a:avLst>
                <a:gd name="adj1" fmla="val 105"/>
              </a:avLst>
            </a:prstGeom>
            <a:ln w="28575"/>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22" idx="3"/>
            </p:cNvCxnSpPr>
            <p:nvPr/>
          </p:nvCxnSpPr>
          <p:spPr>
            <a:xfrm rot="5400000">
              <a:off x="6751049" y="1937795"/>
              <a:ext cx="2832151" cy="73455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395387" y="5968284"/>
              <a:ext cx="20965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 name="TextBox 17"/>
            <p:cNvSpPr txBox="1"/>
            <p:nvPr/>
          </p:nvSpPr>
          <p:spPr>
            <a:xfrm>
              <a:off x="1320084" y="5639874"/>
              <a:ext cx="1648593" cy="646331"/>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Energy Input</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(via </a:t>
              </a:r>
              <a:r>
                <a:rPr lang="en-US" sz="1800" i="1" kern="1200" dirty="0" smtClean="0">
                  <a:solidFill>
                    <a:srgbClr val="000000"/>
                  </a:solidFill>
                  <a:effectLst/>
                  <a:latin typeface="Calibri"/>
                  <a:ea typeface="Times New Roman"/>
                  <a:cs typeface="Times New Roman"/>
                </a:rPr>
                <a:t>wall outlet)</a:t>
              </a:r>
              <a:endParaRPr lang="en-US" sz="1200" dirty="0">
                <a:effectLst/>
                <a:latin typeface="Times New Roman"/>
                <a:ea typeface="Times New Roman"/>
              </a:endParaRPr>
            </a:p>
          </p:txBody>
        </p:sp>
      </p:grpSp>
      <p:sp>
        <p:nvSpPr>
          <p:cNvPr id="6" name="Rectangle 5"/>
          <p:cNvSpPr/>
          <p:nvPr/>
        </p:nvSpPr>
        <p:spPr>
          <a:xfrm>
            <a:off x="0" y="304800"/>
            <a:ext cx="9144000" cy="65532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3"/>
          <p:cNvSpPr txBox="1"/>
          <p:nvPr/>
        </p:nvSpPr>
        <p:spPr>
          <a:xfrm>
            <a:off x="501319" y="1499273"/>
            <a:ext cx="872469"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0" name="TextBox 4"/>
          <p:cNvSpPr txBox="1"/>
          <p:nvPr/>
        </p:nvSpPr>
        <p:spPr>
          <a:xfrm>
            <a:off x="3231535" y="1499348"/>
            <a:ext cx="84008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Filters</a:t>
            </a:r>
            <a:endParaRPr lang="en-US" sz="1200">
              <a:effectLst/>
              <a:latin typeface="Times New Roman"/>
              <a:ea typeface="Times New Roman"/>
            </a:endParaRPr>
          </a:p>
        </p:txBody>
      </p:sp>
      <p:sp>
        <p:nvSpPr>
          <p:cNvPr id="21" name="TextBox 5"/>
          <p:cNvSpPr txBox="1"/>
          <p:nvPr/>
        </p:nvSpPr>
        <p:spPr>
          <a:xfrm>
            <a:off x="6624175" y="1423149"/>
            <a:ext cx="1134718"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Demand</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Algorithm</a:t>
            </a:r>
            <a:endParaRPr lang="en-US" sz="1200" dirty="0">
              <a:effectLst/>
              <a:latin typeface="Times New Roman"/>
              <a:ea typeface="Times New Roman"/>
            </a:endParaRPr>
          </a:p>
        </p:txBody>
      </p:sp>
      <p:sp>
        <p:nvSpPr>
          <p:cNvPr id="22" name="TextBox 6"/>
          <p:cNvSpPr txBox="1"/>
          <p:nvPr/>
        </p:nvSpPr>
        <p:spPr>
          <a:xfrm>
            <a:off x="6673385" y="3120982"/>
            <a:ext cx="1126463" cy="1200329"/>
          </a:xfrm>
          <a:prstGeom prst="rect">
            <a:avLst/>
          </a:prstGeom>
          <a:noFill/>
          <a:ln w="28575">
            <a:solidFill>
              <a:schemeClr val="tx1"/>
            </a:solidFill>
          </a:ln>
        </p:spPr>
        <p:txBody>
          <a:bodyPr wrap="square" rtlCol="0">
            <a:spAutoFit/>
          </a:bodyPr>
          <a:lstStyle/>
          <a:p>
            <a:pPr marL="0" marR="0" algn="ctr">
              <a:spcBef>
                <a:spcPts val="0"/>
              </a:spcBef>
              <a:spcAft>
                <a:spcPts val="0"/>
              </a:spcAft>
            </a:pPr>
            <a:r>
              <a:rPr lang="en-US" sz="1800" kern="1200" dirty="0" smtClean="0">
                <a:solidFill>
                  <a:srgbClr val="000000"/>
                </a:solidFill>
                <a:effectLst/>
                <a:latin typeface="Calibri"/>
                <a:ea typeface="Times New Roman"/>
                <a:cs typeface="Times New Roman"/>
              </a:rPr>
              <a:t>Perpetual Motion</a:t>
            </a:r>
            <a:endParaRPr lang="en-US" sz="1200" dirty="0">
              <a:effectLst/>
              <a:latin typeface="Times New Roman"/>
              <a:ea typeface="Times New Roman"/>
            </a:endParaRPr>
          </a:p>
          <a:p>
            <a:pPr marL="0" marR="0" algn="ctr">
              <a:spcBef>
                <a:spcPts val="0"/>
              </a:spcBef>
              <a:spcAft>
                <a:spcPts val="0"/>
              </a:spcAft>
            </a:pPr>
            <a:r>
              <a:rPr lang="en-US" sz="1800" kern="1200" dirty="0" smtClean="0">
                <a:solidFill>
                  <a:srgbClr val="000000"/>
                </a:solidFill>
                <a:effectLst/>
                <a:latin typeface="Calibri"/>
                <a:ea typeface="Times New Roman"/>
                <a:cs typeface="Times New Roman"/>
              </a:rPr>
              <a:t>Controller</a:t>
            </a:r>
          </a:p>
          <a:p>
            <a:pPr marL="0" marR="0" algn="ctr">
              <a:spcBef>
                <a:spcPts val="0"/>
              </a:spcBef>
              <a:spcAft>
                <a:spcPts val="0"/>
              </a:spcAft>
            </a:pPr>
            <a:r>
              <a:rPr lang="en-US" dirty="0" smtClean="0">
                <a:solidFill>
                  <a:srgbClr val="000000"/>
                </a:solidFill>
                <a:latin typeface="Calibri"/>
                <a:ea typeface="Times New Roman"/>
                <a:cs typeface="Times New Roman"/>
              </a:rPr>
              <a:t>(PMC)</a:t>
            </a:r>
            <a:endParaRPr lang="en-US" sz="1200" dirty="0">
              <a:effectLst/>
              <a:latin typeface="Times New Roman"/>
              <a:ea typeface="Times New Roman"/>
            </a:endParaRPr>
          </a:p>
        </p:txBody>
      </p:sp>
      <p:sp>
        <p:nvSpPr>
          <p:cNvPr id="23" name="TextBox 7"/>
          <p:cNvSpPr txBox="1"/>
          <p:nvPr/>
        </p:nvSpPr>
        <p:spPr>
          <a:xfrm>
            <a:off x="6673385" y="5321820"/>
            <a:ext cx="111439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Motor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Actuation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4" name="TextBox 8"/>
          <p:cNvSpPr txBox="1"/>
          <p:nvPr/>
        </p:nvSpPr>
        <p:spPr>
          <a:xfrm>
            <a:off x="3491957" y="5321820"/>
            <a:ext cx="91564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Storage</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5" name="TextBox 9"/>
          <p:cNvSpPr txBox="1"/>
          <p:nvPr/>
        </p:nvSpPr>
        <p:spPr>
          <a:xfrm>
            <a:off x="2863474" y="3645444"/>
            <a:ext cx="1521424"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User Interface</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Device</a:t>
            </a:r>
            <a:endParaRPr lang="en-US" sz="1200">
              <a:effectLst/>
              <a:latin typeface="Times New Roman"/>
              <a:ea typeface="Times New Roman"/>
            </a:endParaRPr>
          </a:p>
        </p:txBody>
      </p:sp>
      <p:sp>
        <p:nvSpPr>
          <p:cNvPr id="26" name="TextBox 10"/>
          <p:cNvSpPr txBox="1"/>
          <p:nvPr/>
        </p:nvSpPr>
        <p:spPr>
          <a:xfrm>
            <a:off x="348932" y="3604765"/>
            <a:ext cx="104645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Standard</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Bicycle</a:t>
            </a:r>
            <a:endParaRPr lang="en-US" sz="1200">
              <a:effectLst/>
              <a:latin typeface="Times New Roman"/>
              <a:ea typeface="Times New Roman"/>
            </a:endParaRPr>
          </a:p>
        </p:txBody>
      </p:sp>
      <p:sp>
        <p:nvSpPr>
          <p:cNvPr id="64" name="TextBox 63"/>
          <p:cNvSpPr txBox="1"/>
          <p:nvPr/>
        </p:nvSpPr>
        <p:spPr>
          <a:xfrm>
            <a:off x="-2667000" y="0"/>
            <a:ext cx="2650901" cy="5632311"/>
          </a:xfrm>
          <a:prstGeom prst="rect">
            <a:avLst/>
          </a:prstGeom>
          <a:noFill/>
        </p:spPr>
        <p:txBody>
          <a:bodyPr wrap="square" rtlCol="0">
            <a:spAutoFit/>
          </a:bodyPr>
          <a:lstStyle/>
          <a:p>
            <a:pPr algn="r"/>
            <a:r>
              <a:rPr lang="en-US" dirty="0" smtClean="0"/>
              <a:t>The purpose of this set of slides is to help the audience understand the general purpose of the various major components of the system come together to create the desired end system/effect. </a:t>
            </a:r>
          </a:p>
          <a:p>
            <a:pPr algn="r"/>
            <a:endParaRPr lang="en-US" dirty="0"/>
          </a:p>
          <a:p>
            <a:pPr algn="r"/>
            <a:r>
              <a:rPr lang="en-US" dirty="0" smtClean="0"/>
              <a:t>Notice very few details about how any of these subsystems actually work are described yet. But it will be much easier to talk about how each subsystem works, now that the audience has an understanding of the overall system</a:t>
            </a:r>
            <a:endParaRPr lang="en-US" dirty="0"/>
          </a:p>
        </p:txBody>
      </p:sp>
      <p:sp>
        <p:nvSpPr>
          <p:cNvPr id="65" name="Rectangle 64"/>
          <p:cNvSpPr/>
          <p:nvPr/>
        </p:nvSpPr>
        <p:spPr>
          <a:xfrm>
            <a:off x="-25064" y="404042"/>
            <a:ext cx="9144000" cy="65532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005463" y="2066796"/>
            <a:ext cx="3781690" cy="1994216"/>
            <a:chOff x="1005463" y="2066796"/>
            <a:chExt cx="3781690" cy="1994216"/>
          </a:xfrm>
        </p:grpSpPr>
        <p:sp>
          <p:nvSpPr>
            <p:cNvPr id="8" name="Freeform 7"/>
            <p:cNvSpPr/>
            <p:nvPr/>
          </p:nvSpPr>
          <p:spPr>
            <a:xfrm>
              <a:off x="1005463" y="2066796"/>
              <a:ext cx="3781690" cy="1994216"/>
            </a:xfrm>
            <a:custGeom>
              <a:avLst/>
              <a:gdLst>
                <a:gd name="connsiteX0" fmla="*/ 285455 w 3781690"/>
                <a:gd name="connsiteY0" fmla="*/ 1994216 h 1994216"/>
                <a:gd name="connsiteX1" fmla="*/ 352690 w 3781690"/>
                <a:gd name="connsiteY1" fmla="*/ 313333 h 1994216"/>
                <a:gd name="connsiteX2" fmla="*/ 3781690 w 3781690"/>
                <a:gd name="connsiteY2" fmla="*/ 4051 h 1994216"/>
              </a:gdLst>
              <a:ahLst/>
              <a:cxnLst>
                <a:cxn ang="0">
                  <a:pos x="connsiteX0" y="connsiteY0"/>
                </a:cxn>
                <a:cxn ang="0">
                  <a:pos x="connsiteX1" y="connsiteY1"/>
                </a:cxn>
                <a:cxn ang="0">
                  <a:pos x="connsiteX2" y="connsiteY2"/>
                </a:cxn>
              </a:cxnLst>
              <a:rect l="l" t="t" r="r" b="b"/>
              <a:pathLst>
                <a:path w="3781690" h="1994216">
                  <a:moveTo>
                    <a:pt x="285455" y="1994216"/>
                  </a:moveTo>
                  <a:cubicBezTo>
                    <a:pt x="27719" y="1319621"/>
                    <a:pt x="-230016" y="645027"/>
                    <a:pt x="352690" y="313333"/>
                  </a:cubicBezTo>
                  <a:cubicBezTo>
                    <a:pt x="935396" y="-18361"/>
                    <a:pt x="2358543" y="-7155"/>
                    <a:pt x="3781690" y="4051"/>
                  </a:cubicBezTo>
                </a:path>
              </a:pathLst>
            </a:custGeom>
            <a:noFill/>
            <a:ln w="1524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18705" y="2070847"/>
              <a:ext cx="1510295" cy="1815353"/>
            </a:xfrm>
            <a:custGeom>
              <a:avLst/>
              <a:gdLst>
                <a:gd name="connsiteX0" fmla="*/ 958966 w 1510295"/>
                <a:gd name="connsiteY0" fmla="*/ 1815353 h 1815353"/>
                <a:gd name="connsiteX1" fmla="*/ 31119 w 1510295"/>
                <a:gd name="connsiteY1" fmla="*/ 941294 h 1815353"/>
                <a:gd name="connsiteX2" fmla="*/ 340401 w 1510295"/>
                <a:gd name="connsiteY2" fmla="*/ 255494 h 1815353"/>
                <a:gd name="connsiteX3" fmla="*/ 1510295 w 1510295"/>
                <a:gd name="connsiteY3" fmla="*/ 0 h 1815353"/>
              </a:gdLst>
              <a:ahLst/>
              <a:cxnLst>
                <a:cxn ang="0">
                  <a:pos x="connsiteX0" y="connsiteY0"/>
                </a:cxn>
                <a:cxn ang="0">
                  <a:pos x="connsiteX1" y="connsiteY1"/>
                </a:cxn>
                <a:cxn ang="0">
                  <a:pos x="connsiteX2" y="connsiteY2"/>
                </a:cxn>
                <a:cxn ang="0">
                  <a:pos x="connsiteX3" y="connsiteY3"/>
                </a:cxn>
              </a:cxnLst>
              <a:rect l="l" t="t" r="r" b="b"/>
              <a:pathLst>
                <a:path w="1510295" h="1815353">
                  <a:moveTo>
                    <a:pt x="958966" y="1815353"/>
                  </a:moveTo>
                  <a:cubicBezTo>
                    <a:pt x="546589" y="1508311"/>
                    <a:pt x="134213" y="1201270"/>
                    <a:pt x="31119" y="941294"/>
                  </a:cubicBezTo>
                  <a:cubicBezTo>
                    <a:pt x="-71975" y="681317"/>
                    <a:pt x="93872" y="412376"/>
                    <a:pt x="340401" y="255494"/>
                  </a:cubicBezTo>
                  <a:cubicBezTo>
                    <a:pt x="586930" y="98612"/>
                    <a:pt x="1510295" y="0"/>
                    <a:pt x="1510295" y="0"/>
                  </a:cubicBezTo>
                </a:path>
              </a:pathLst>
            </a:custGeom>
            <a:no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356847" y="1652868"/>
            <a:ext cx="3177878" cy="3524250"/>
            <a:chOff x="4356847" y="1652868"/>
            <a:chExt cx="3177878" cy="3524250"/>
          </a:xfrm>
        </p:grpSpPr>
        <p:sp>
          <p:nvSpPr>
            <p:cNvPr id="12" name="Freeform 11"/>
            <p:cNvSpPr/>
            <p:nvPr/>
          </p:nvSpPr>
          <p:spPr>
            <a:xfrm>
              <a:off x="6360459" y="1652868"/>
              <a:ext cx="1174266" cy="3443567"/>
            </a:xfrm>
            <a:custGeom>
              <a:avLst/>
              <a:gdLst>
                <a:gd name="connsiteX0" fmla="*/ 0 w 1174266"/>
                <a:gd name="connsiteY0" fmla="*/ 283508 h 3443567"/>
                <a:gd name="connsiteX1" fmla="*/ 1143000 w 1174266"/>
                <a:gd name="connsiteY1" fmla="*/ 310403 h 3443567"/>
                <a:gd name="connsiteX2" fmla="*/ 739588 w 1174266"/>
                <a:gd name="connsiteY2" fmla="*/ 3443567 h 3443567"/>
              </a:gdLst>
              <a:ahLst/>
              <a:cxnLst>
                <a:cxn ang="0">
                  <a:pos x="connsiteX0" y="connsiteY0"/>
                </a:cxn>
                <a:cxn ang="0">
                  <a:pos x="connsiteX1" y="connsiteY1"/>
                </a:cxn>
                <a:cxn ang="0">
                  <a:pos x="connsiteX2" y="connsiteY2"/>
                </a:cxn>
              </a:cxnLst>
              <a:rect l="l" t="t" r="r" b="b"/>
              <a:pathLst>
                <a:path w="1174266" h="3443567">
                  <a:moveTo>
                    <a:pt x="0" y="283508"/>
                  </a:moveTo>
                  <a:cubicBezTo>
                    <a:pt x="509867" y="33617"/>
                    <a:pt x="1019735" y="-216274"/>
                    <a:pt x="1143000" y="310403"/>
                  </a:cubicBezTo>
                  <a:cubicBezTo>
                    <a:pt x="1266265" y="837080"/>
                    <a:pt x="1002926" y="2140323"/>
                    <a:pt x="739588" y="3443567"/>
                  </a:cubicBezTo>
                </a:path>
              </a:pathLst>
            </a:custGeom>
            <a:noFill/>
            <a:ln w="1524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4356847" y="2486956"/>
              <a:ext cx="2850189" cy="2690162"/>
            </a:xfrm>
            <a:custGeom>
              <a:avLst/>
              <a:gdLst>
                <a:gd name="connsiteX0" fmla="*/ 0 w 2850189"/>
                <a:gd name="connsiteY0" fmla="*/ 2690162 h 2690162"/>
                <a:gd name="connsiteX1" fmla="*/ 2501153 w 2850189"/>
                <a:gd name="connsiteY1" fmla="*/ 750 h 2690162"/>
                <a:gd name="connsiteX2" fmla="*/ 2770094 w 2850189"/>
                <a:gd name="connsiteY2" fmla="*/ 2475009 h 2690162"/>
              </a:gdLst>
              <a:ahLst/>
              <a:cxnLst>
                <a:cxn ang="0">
                  <a:pos x="connsiteX0" y="connsiteY0"/>
                </a:cxn>
                <a:cxn ang="0">
                  <a:pos x="connsiteX1" y="connsiteY1"/>
                </a:cxn>
                <a:cxn ang="0">
                  <a:pos x="connsiteX2" y="connsiteY2"/>
                </a:cxn>
              </a:cxnLst>
              <a:rect l="l" t="t" r="r" b="b"/>
              <a:pathLst>
                <a:path w="2850189" h="2690162">
                  <a:moveTo>
                    <a:pt x="0" y="2690162"/>
                  </a:moveTo>
                  <a:cubicBezTo>
                    <a:pt x="1019735" y="1363385"/>
                    <a:pt x="2039471" y="36609"/>
                    <a:pt x="2501153" y="750"/>
                  </a:cubicBezTo>
                  <a:cubicBezTo>
                    <a:pt x="2962835" y="-35109"/>
                    <a:pt x="2866464" y="1219950"/>
                    <a:pt x="2770094" y="2475009"/>
                  </a:cubicBezTo>
                </a:path>
              </a:pathLst>
            </a:custGeom>
            <a:no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How it All Works</a:t>
            </a:r>
            <a:endParaRPr lang="en-US" sz="5400" dirty="0">
              <a:latin typeface="Harlow Solid Italic" panose="04030604020F02020D02" pitchFamily="82" charset="0"/>
            </a:endParaRPr>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 name="TextBox 17"/>
          <p:cNvSpPr txBox="1"/>
          <p:nvPr/>
        </p:nvSpPr>
        <p:spPr>
          <a:xfrm rot="21093303">
            <a:off x="85857" y="725171"/>
            <a:ext cx="3756156" cy="144655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smtClean="0">
                <a:ln w="11430"/>
                <a:solidFill>
                  <a:srgbClr val="92D050"/>
                </a:solidFill>
                <a:effectLst>
                  <a:outerShdw blurRad="76200" dist="50800" dir="5400000" algn="tl" rotWithShape="0">
                    <a:srgbClr val="000000">
                      <a:alpha val="65000"/>
                    </a:srgbClr>
                  </a:outerShdw>
                </a:effectLst>
              </a:rPr>
              <a:t>Bike Speed vs. Desired Speed</a:t>
            </a:r>
            <a:endParaRPr lang="en-US" sz="4400" b="1" spc="50" dirty="0">
              <a:ln w="11430"/>
              <a:solidFill>
                <a:srgbClr val="92D050"/>
              </a:solidFill>
              <a:effectLst>
                <a:outerShdw blurRad="76200" dist="50800" dir="5400000" algn="tl" rotWithShape="0">
                  <a:srgbClr val="000000">
                    <a:alpha val="65000"/>
                  </a:srgbClr>
                </a:outerShdw>
              </a:effectLst>
            </a:endParaRPr>
          </a:p>
        </p:txBody>
      </p:sp>
      <p:sp>
        <p:nvSpPr>
          <p:cNvPr id="66" name="TextBox 65"/>
          <p:cNvSpPr txBox="1"/>
          <p:nvPr/>
        </p:nvSpPr>
        <p:spPr>
          <a:xfrm rot="755467">
            <a:off x="6827800" y="2769419"/>
            <a:ext cx="2881377" cy="212365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smtClean="0">
                <a:ln w="11430"/>
                <a:solidFill>
                  <a:srgbClr val="92D050"/>
                </a:solidFill>
                <a:effectLst>
                  <a:outerShdw blurRad="76200" dist="50800" dir="5400000" algn="tl" rotWithShape="0">
                    <a:srgbClr val="000000">
                      <a:alpha val="65000"/>
                    </a:srgbClr>
                  </a:outerShdw>
                </a:effectLst>
              </a:rPr>
              <a:t>Smart Energy Input</a:t>
            </a:r>
            <a:endParaRPr lang="en-US" sz="4400" b="1" spc="50" dirty="0">
              <a:ln w="11430"/>
              <a:solidFill>
                <a:srgbClr val="92D05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4569072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46696" y="584961"/>
            <a:ext cx="8421104" cy="6349239"/>
            <a:chOff x="646696" y="584961"/>
            <a:chExt cx="8421104" cy="6349239"/>
          </a:xfrm>
        </p:grpSpPr>
        <p:sp>
          <p:nvSpPr>
            <p:cNvPr id="27" name="TextBox 11"/>
            <p:cNvSpPr txBox="1"/>
            <p:nvPr/>
          </p:nvSpPr>
          <p:spPr>
            <a:xfrm>
              <a:off x="1521764" y="1499348"/>
              <a:ext cx="1618577"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8" name="TextBox 12"/>
            <p:cNvSpPr txBox="1"/>
            <p:nvPr/>
          </p:nvSpPr>
          <p:spPr>
            <a:xfrm>
              <a:off x="4417297" y="1224498"/>
              <a:ext cx="1618577"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Filtered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9" name="TextBox 13"/>
            <p:cNvSpPr txBox="1"/>
            <p:nvPr/>
          </p:nvSpPr>
          <p:spPr>
            <a:xfrm>
              <a:off x="3704696" y="2206595"/>
              <a:ext cx="2191334"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Desired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Rider &amp; Cargo Weight</a:t>
              </a:r>
              <a:endParaRPr lang="en-US" sz="1200">
                <a:effectLst/>
                <a:latin typeface="Times New Roman"/>
                <a:ea typeface="Times New Roman"/>
              </a:endParaRPr>
            </a:p>
          </p:txBody>
        </p:sp>
        <p:sp>
          <p:nvSpPr>
            <p:cNvPr id="30" name="TextBox 14"/>
            <p:cNvSpPr txBox="1"/>
            <p:nvPr/>
          </p:nvSpPr>
          <p:spPr>
            <a:xfrm>
              <a:off x="4035113" y="4568761"/>
              <a:ext cx="1715095"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Available Energy</a:t>
              </a:r>
              <a:endParaRPr lang="en-US" sz="1200">
                <a:effectLst/>
                <a:latin typeface="Times New Roman"/>
                <a:ea typeface="Times New Roman"/>
              </a:endParaRPr>
            </a:p>
          </p:txBody>
        </p:sp>
        <p:sp>
          <p:nvSpPr>
            <p:cNvPr id="31" name="TextBox 15"/>
            <p:cNvSpPr txBox="1"/>
            <p:nvPr/>
          </p:nvSpPr>
          <p:spPr>
            <a:xfrm>
              <a:off x="4483850" y="3102721"/>
              <a:ext cx="1969724"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Actual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Est. Travel Distance</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User Input Need</a:t>
              </a:r>
              <a:endParaRPr lang="en-US" sz="1200">
                <a:effectLst/>
                <a:latin typeface="Times New Roman"/>
                <a:ea typeface="Times New Roman"/>
              </a:endParaRPr>
            </a:p>
          </p:txBody>
        </p:sp>
        <p:sp>
          <p:nvSpPr>
            <p:cNvPr id="32" name="TextBox 17"/>
            <p:cNvSpPr txBox="1"/>
            <p:nvPr/>
          </p:nvSpPr>
          <p:spPr>
            <a:xfrm>
              <a:off x="1339509" y="4710276"/>
              <a:ext cx="1356329"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Input</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(via rider)</a:t>
              </a:r>
              <a:endParaRPr lang="en-US" sz="1200">
                <a:effectLst/>
                <a:latin typeface="Times New Roman"/>
                <a:ea typeface="Times New Roman"/>
              </a:endParaRPr>
            </a:p>
          </p:txBody>
        </p:sp>
        <p:sp>
          <p:nvSpPr>
            <p:cNvPr id="33" name="TextBox 18"/>
            <p:cNvSpPr txBox="1"/>
            <p:nvPr/>
          </p:nvSpPr>
          <p:spPr>
            <a:xfrm>
              <a:off x="7253427" y="2255394"/>
              <a:ext cx="966448"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Demand</a:t>
              </a:r>
              <a:endParaRPr lang="en-US" sz="1200">
                <a:effectLst/>
                <a:latin typeface="Times New Roman"/>
                <a:ea typeface="Times New Roman"/>
              </a:endParaRPr>
            </a:p>
          </p:txBody>
        </p:sp>
        <p:sp>
          <p:nvSpPr>
            <p:cNvPr id="34" name="TextBox 19"/>
            <p:cNvSpPr txBox="1"/>
            <p:nvPr/>
          </p:nvSpPr>
          <p:spPr>
            <a:xfrm>
              <a:off x="6212271" y="584961"/>
              <a:ext cx="2855529"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Preset Bicycle Characteristics</a:t>
              </a:r>
              <a:endParaRPr lang="en-US" sz="1200" dirty="0">
                <a:effectLst/>
                <a:latin typeface="Times New Roman"/>
                <a:ea typeface="Times New Roman"/>
              </a:endParaRPr>
            </a:p>
          </p:txBody>
        </p:sp>
        <p:sp>
          <p:nvSpPr>
            <p:cNvPr id="35" name="TextBox 20"/>
            <p:cNvSpPr txBox="1"/>
            <p:nvPr/>
          </p:nvSpPr>
          <p:spPr>
            <a:xfrm>
              <a:off x="863658" y="2541720"/>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sp>
          <p:nvSpPr>
            <p:cNvPr id="36" name="TextBox 21"/>
            <p:cNvSpPr txBox="1"/>
            <p:nvPr/>
          </p:nvSpPr>
          <p:spPr>
            <a:xfrm>
              <a:off x="7281899" y="4492562"/>
              <a:ext cx="1513170"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Desired Motor </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Output</a:t>
              </a:r>
              <a:endParaRPr lang="en-US" sz="1200" dirty="0">
                <a:effectLst/>
                <a:latin typeface="Times New Roman"/>
                <a:ea typeface="Times New Roman"/>
              </a:endParaRPr>
            </a:p>
          </p:txBody>
        </p:sp>
        <p:sp>
          <p:nvSpPr>
            <p:cNvPr id="37" name="TextBox 23"/>
            <p:cNvSpPr txBox="1"/>
            <p:nvPr/>
          </p:nvSpPr>
          <p:spPr>
            <a:xfrm>
              <a:off x="6538851" y="6284605"/>
              <a:ext cx="1408397"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Actual Motor</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 Output</a:t>
              </a:r>
              <a:endParaRPr lang="en-US" sz="1200" dirty="0">
                <a:effectLst/>
                <a:latin typeface="Times New Roman"/>
                <a:ea typeface="Times New Roman"/>
              </a:endParaRPr>
            </a:p>
          </p:txBody>
        </p:sp>
        <p:sp>
          <p:nvSpPr>
            <p:cNvPr id="38" name="TextBox 24"/>
            <p:cNvSpPr txBox="1"/>
            <p:nvPr/>
          </p:nvSpPr>
          <p:spPr>
            <a:xfrm>
              <a:off x="4615933" y="5476076"/>
              <a:ext cx="1657312"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Supplied Energy</a:t>
              </a:r>
              <a:endParaRPr lang="en-US" sz="1200">
                <a:effectLst/>
                <a:latin typeface="Times New Roman"/>
                <a:ea typeface="Times New Roman"/>
              </a:endParaRPr>
            </a:p>
          </p:txBody>
        </p:sp>
        <p:sp>
          <p:nvSpPr>
            <p:cNvPr id="39" name="Rectangle 38"/>
            <p:cNvSpPr/>
            <p:nvPr/>
          </p:nvSpPr>
          <p:spPr>
            <a:xfrm>
              <a:off x="2787218" y="765348"/>
              <a:ext cx="1946230" cy="370200"/>
            </a:xfrm>
            <a:prstGeom prst="rect">
              <a:avLst/>
            </a:prstGeom>
          </p:spPr>
          <p:txBody>
            <a:bodyPr wrap="none">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Breaking Detection</a:t>
              </a:r>
              <a:endParaRPr lang="en-US" sz="1200">
                <a:effectLst/>
                <a:latin typeface="Times New Roman"/>
                <a:ea typeface="Times New Roman"/>
              </a:endParaRPr>
            </a:p>
          </p:txBody>
        </p:sp>
        <p:sp>
          <p:nvSpPr>
            <p:cNvPr id="40" name="TextBox 28"/>
            <p:cNvSpPr txBox="1"/>
            <p:nvPr/>
          </p:nvSpPr>
          <p:spPr>
            <a:xfrm>
              <a:off x="1454556" y="3617002"/>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cxnSp>
          <p:nvCxnSpPr>
            <p:cNvPr id="42" name="Elbow Connector 41"/>
            <p:cNvCxnSpPr>
              <a:stCxn id="19" idx="3"/>
              <a:endCxn id="20" idx="1"/>
            </p:cNvCxnSpPr>
            <p:nvPr/>
          </p:nvCxnSpPr>
          <p:spPr>
            <a:xfrm>
              <a:off x="1352439" y="1822509"/>
              <a:ext cx="1879096"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a:off x="4082645" y="1804144"/>
              <a:ext cx="254153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6946297" y="1148677"/>
              <a:ext cx="52095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4" idx="3"/>
              <a:endCxn id="23" idx="1"/>
            </p:cNvCxnSpPr>
            <p:nvPr/>
          </p:nvCxnSpPr>
          <p:spPr>
            <a:xfrm>
              <a:off x="4387438" y="5783479"/>
              <a:ext cx="2285947"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4" idx="0"/>
              <a:endCxn id="25" idx="2"/>
            </p:cNvCxnSpPr>
            <p:nvPr/>
          </p:nvCxnSpPr>
          <p:spPr>
            <a:xfrm rot="16200000" flipV="1">
              <a:off x="3263465" y="4645588"/>
              <a:ext cx="1030054" cy="322412"/>
            </a:xfrm>
            <a:prstGeom prst="bentConnector3">
              <a:avLst>
                <a:gd name="adj1" fmla="val 4150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Shape 43"/>
            <p:cNvCxnSpPr/>
            <p:nvPr/>
          </p:nvCxnSpPr>
          <p:spPr>
            <a:xfrm flipV="1">
              <a:off x="3720314" y="4031077"/>
              <a:ext cx="2974529" cy="858465"/>
            </a:xfrm>
            <a:prstGeom prst="bentConnector3">
              <a:avLst>
                <a:gd name="adj1" fmla="val 7424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4387438" y="3732162"/>
              <a:ext cx="2285947"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flipV="1">
              <a:off x="6060757" y="1965121"/>
              <a:ext cx="566460" cy="5517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a:off x="6060757" y="2529757"/>
              <a:ext cx="612628" cy="667424"/>
            </a:xfrm>
            <a:prstGeom prst="bentConnector3">
              <a:avLst>
                <a:gd name="adj1" fmla="val 454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3704696" y="2529757"/>
              <a:ext cx="24383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hape 81"/>
            <p:cNvCxnSpPr>
              <a:stCxn id="29" idx="1"/>
              <a:endCxn id="25" idx="0"/>
            </p:cNvCxnSpPr>
            <p:nvPr/>
          </p:nvCxnSpPr>
          <p:spPr>
            <a:xfrm rot="10800000" flipV="1">
              <a:off x="3617286" y="2529757"/>
              <a:ext cx="87411" cy="111568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6755766" y="2595365"/>
              <a:ext cx="105123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272846" y="4323613"/>
              <a:ext cx="9331" cy="9923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hape 92"/>
            <p:cNvCxnSpPr>
              <a:stCxn id="23" idx="2"/>
              <a:endCxn id="23" idx="3"/>
            </p:cNvCxnSpPr>
            <p:nvPr/>
          </p:nvCxnSpPr>
          <p:spPr>
            <a:xfrm rot="5400000" flipH="1" flipV="1">
              <a:off x="7304406" y="5727025"/>
              <a:ext cx="461658" cy="574567"/>
            </a:xfrm>
            <a:prstGeom prst="bentConnector4">
              <a:avLst>
                <a:gd name="adj1" fmla="val -79832"/>
                <a:gd name="adj2" fmla="val 14465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3" idx="2"/>
              <a:endCxn id="26" idx="2"/>
            </p:cNvCxnSpPr>
            <p:nvPr/>
          </p:nvCxnSpPr>
          <p:spPr>
            <a:xfrm rot="5400000" flipH="1">
              <a:off x="3053464" y="2101630"/>
              <a:ext cx="1995816" cy="6358424"/>
            </a:xfrm>
            <a:prstGeom prst="bentConnector3">
              <a:avLst>
                <a:gd name="adj1" fmla="val -166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81526" y="2175456"/>
              <a:ext cx="0" cy="14035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1369056" y="3960758"/>
              <a:ext cx="14944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endCxn id="24" idx="1"/>
            </p:cNvCxnSpPr>
            <p:nvPr/>
          </p:nvCxnSpPr>
          <p:spPr>
            <a:xfrm>
              <a:off x="1872896" y="5025955"/>
              <a:ext cx="1619060" cy="7575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flipH="1" flipV="1">
              <a:off x="3736238" y="-1666393"/>
              <a:ext cx="76199" cy="6255283"/>
            </a:xfrm>
            <a:prstGeom prst="bentConnector3">
              <a:avLst>
                <a:gd name="adj1" fmla="val 52244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hape 125"/>
            <p:cNvCxnSpPr/>
            <p:nvPr/>
          </p:nvCxnSpPr>
          <p:spPr>
            <a:xfrm>
              <a:off x="1316870" y="4301544"/>
              <a:ext cx="1032469" cy="724411"/>
            </a:xfrm>
            <a:prstGeom prst="bentConnector3">
              <a:avLst>
                <a:gd name="adj1" fmla="val 105"/>
              </a:avLst>
            </a:prstGeom>
            <a:ln w="28575"/>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22" idx="3"/>
            </p:cNvCxnSpPr>
            <p:nvPr/>
          </p:nvCxnSpPr>
          <p:spPr>
            <a:xfrm rot="5400000">
              <a:off x="6751049" y="1937795"/>
              <a:ext cx="2832151" cy="73455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395387" y="5968284"/>
              <a:ext cx="20965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 name="TextBox 17"/>
            <p:cNvSpPr txBox="1"/>
            <p:nvPr/>
          </p:nvSpPr>
          <p:spPr>
            <a:xfrm>
              <a:off x="1320084" y="5639874"/>
              <a:ext cx="1648593" cy="646331"/>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Energy Input</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(via </a:t>
              </a:r>
              <a:r>
                <a:rPr lang="en-US" sz="1800" i="1" kern="1200" dirty="0" smtClean="0">
                  <a:solidFill>
                    <a:srgbClr val="000000"/>
                  </a:solidFill>
                  <a:effectLst/>
                  <a:latin typeface="Calibri"/>
                  <a:ea typeface="Times New Roman"/>
                  <a:cs typeface="Times New Roman"/>
                </a:rPr>
                <a:t>wall outlet)</a:t>
              </a:r>
              <a:endParaRPr lang="en-US" sz="1200" dirty="0">
                <a:effectLst/>
                <a:latin typeface="Times New Roman"/>
                <a:ea typeface="Times New Roman"/>
              </a:endParaRPr>
            </a:p>
          </p:txBody>
        </p:sp>
      </p:grpSp>
      <p:sp>
        <p:nvSpPr>
          <p:cNvPr id="6" name="Rectangle 5"/>
          <p:cNvSpPr/>
          <p:nvPr/>
        </p:nvSpPr>
        <p:spPr>
          <a:xfrm>
            <a:off x="0" y="304800"/>
            <a:ext cx="9144000" cy="65532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3"/>
          <p:cNvSpPr txBox="1"/>
          <p:nvPr/>
        </p:nvSpPr>
        <p:spPr>
          <a:xfrm>
            <a:off x="501319" y="1499273"/>
            <a:ext cx="872469"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0" name="TextBox 4"/>
          <p:cNvSpPr txBox="1"/>
          <p:nvPr/>
        </p:nvSpPr>
        <p:spPr>
          <a:xfrm>
            <a:off x="3231535" y="1499348"/>
            <a:ext cx="84008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Filters</a:t>
            </a:r>
            <a:endParaRPr lang="en-US" sz="1200">
              <a:effectLst/>
              <a:latin typeface="Times New Roman"/>
              <a:ea typeface="Times New Roman"/>
            </a:endParaRPr>
          </a:p>
        </p:txBody>
      </p:sp>
      <p:sp>
        <p:nvSpPr>
          <p:cNvPr id="21" name="TextBox 5"/>
          <p:cNvSpPr txBox="1"/>
          <p:nvPr/>
        </p:nvSpPr>
        <p:spPr>
          <a:xfrm>
            <a:off x="6624175" y="1423149"/>
            <a:ext cx="1134718"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Demand</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Algorithm</a:t>
            </a:r>
            <a:endParaRPr lang="en-US" sz="1200" dirty="0">
              <a:effectLst/>
              <a:latin typeface="Times New Roman"/>
              <a:ea typeface="Times New Roman"/>
            </a:endParaRPr>
          </a:p>
        </p:txBody>
      </p:sp>
      <p:sp>
        <p:nvSpPr>
          <p:cNvPr id="22" name="TextBox 6"/>
          <p:cNvSpPr txBox="1"/>
          <p:nvPr/>
        </p:nvSpPr>
        <p:spPr>
          <a:xfrm>
            <a:off x="6673385" y="3120982"/>
            <a:ext cx="1126463" cy="1200329"/>
          </a:xfrm>
          <a:prstGeom prst="rect">
            <a:avLst/>
          </a:prstGeom>
          <a:noFill/>
          <a:ln w="28575">
            <a:solidFill>
              <a:schemeClr val="tx1"/>
            </a:solidFill>
          </a:ln>
        </p:spPr>
        <p:txBody>
          <a:bodyPr wrap="square" rtlCol="0">
            <a:spAutoFit/>
          </a:bodyPr>
          <a:lstStyle/>
          <a:p>
            <a:pPr marL="0" marR="0" algn="ctr">
              <a:spcBef>
                <a:spcPts val="0"/>
              </a:spcBef>
              <a:spcAft>
                <a:spcPts val="0"/>
              </a:spcAft>
            </a:pPr>
            <a:r>
              <a:rPr lang="en-US" sz="1800" kern="1200" dirty="0" smtClean="0">
                <a:solidFill>
                  <a:srgbClr val="000000"/>
                </a:solidFill>
                <a:effectLst/>
                <a:latin typeface="Calibri"/>
                <a:ea typeface="Times New Roman"/>
                <a:cs typeface="Times New Roman"/>
              </a:rPr>
              <a:t>Perpetual Motion</a:t>
            </a:r>
            <a:endParaRPr lang="en-US" sz="1200" dirty="0">
              <a:effectLst/>
              <a:latin typeface="Times New Roman"/>
              <a:ea typeface="Times New Roman"/>
            </a:endParaRPr>
          </a:p>
          <a:p>
            <a:pPr marL="0" marR="0" algn="ctr">
              <a:spcBef>
                <a:spcPts val="0"/>
              </a:spcBef>
              <a:spcAft>
                <a:spcPts val="0"/>
              </a:spcAft>
            </a:pPr>
            <a:r>
              <a:rPr lang="en-US" sz="1800" kern="1200" dirty="0" smtClean="0">
                <a:solidFill>
                  <a:srgbClr val="000000"/>
                </a:solidFill>
                <a:effectLst/>
                <a:latin typeface="Calibri"/>
                <a:ea typeface="Times New Roman"/>
                <a:cs typeface="Times New Roman"/>
              </a:rPr>
              <a:t>Controller</a:t>
            </a:r>
          </a:p>
          <a:p>
            <a:pPr marL="0" marR="0" algn="ctr">
              <a:spcBef>
                <a:spcPts val="0"/>
              </a:spcBef>
              <a:spcAft>
                <a:spcPts val="0"/>
              </a:spcAft>
            </a:pPr>
            <a:r>
              <a:rPr lang="en-US" dirty="0" smtClean="0">
                <a:solidFill>
                  <a:srgbClr val="000000"/>
                </a:solidFill>
                <a:latin typeface="Calibri"/>
                <a:ea typeface="Times New Roman"/>
                <a:cs typeface="Times New Roman"/>
              </a:rPr>
              <a:t>(PMC)</a:t>
            </a:r>
            <a:endParaRPr lang="en-US" sz="1200" dirty="0">
              <a:effectLst/>
              <a:latin typeface="Times New Roman"/>
              <a:ea typeface="Times New Roman"/>
            </a:endParaRPr>
          </a:p>
        </p:txBody>
      </p:sp>
      <p:sp>
        <p:nvSpPr>
          <p:cNvPr id="23" name="TextBox 7"/>
          <p:cNvSpPr txBox="1"/>
          <p:nvPr/>
        </p:nvSpPr>
        <p:spPr>
          <a:xfrm>
            <a:off x="6673385" y="5321820"/>
            <a:ext cx="111439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Motor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Actuation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4" name="TextBox 8"/>
          <p:cNvSpPr txBox="1"/>
          <p:nvPr/>
        </p:nvSpPr>
        <p:spPr>
          <a:xfrm>
            <a:off x="3491957" y="5321820"/>
            <a:ext cx="91564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Storage</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5" name="TextBox 9"/>
          <p:cNvSpPr txBox="1"/>
          <p:nvPr/>
        </p:nvSpPr>
        <p:spPr>
          <a:xfrm>
            <a:off x="2863474" y="3645444"/>
            <a:ext cx="1521424"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User Interface</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Device</a:t>
            </a:r>
            <a:endParaRPr lang="en-US" sz="1200">
              <a:effectLst/>
              <a:latin typeface="Times New Roman"/>
              <a:ea typeface="Times New Roman"/>
            </a:endParaRPr>
          </a:p>
        </p:txBody>
      </p:sp>
      <p:sp>
        <p:nvSpPr>
          <p:cNvPr id="26" name="TextBox 10"/>
          <p:cNvSpPr txBox="1"/>
          <p:nvPr/>
        </p:nvSpPr>
        <p:spPr>
          <a:xfrm>
            <a:off x="348932" y="3604765"/>
            <a:ext cx="104645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Standard</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Bicycle</a:t>
            </a:r>
            <a:endParaRPr lang="en-US" sz="1200">
              <a:effectLst/>
              <a:latin typeface="Times New Roman"/>
              <a:ea typeface="Times New Roman"/>
            </a:endParaRPr>
          </a:p>
        </p:txBody>
      </p:sp>
      <p:sp>
        <p:nvSpPr>
          <p:cNvPr id="64" name="TextBox 63"/>
          <p:cNvSpPr txBox="1"/>
          <p:nvPr/>
        </p:nvSpPr>
        <p:spPr>
          <a:xfrm>
            <a:off x="-2667000" y="0"/>
            <a:ext cx="2650901" cy="5632311"/>
          </a:xfrm>
          <a:prstGeom prst="rect">
            <a:avLst/>
          </a:prstGeom>
          <a:noFill/>
        </p:spPr>
        <p:txBody>
          <a:bodyPr wrap="square" rtlCol="0">
            <a:spAutoFit/>
          </a:bodyPr>
          <a:lstStyle/>
          <a:p>
            <a:pPr algn="r"/>
            <a:r>
              <a:rPr lang="en-US" dirty="0" smtClean="0"/>
              <a:t>The purpose of this set of slides is to help the audience understand the general purpose of the various major components of the system come together to create the desired end system/effect. </a:t>
            </a:r>
          </a:p>
          <a:p>
            <a:pPr algn="r"/>
            <a:endParaRPr lang="en-US" dirty="0"/>
          </a:p>
          <a:p>
            <a:pPr algn="r"/>
            <a:r>
              <a:rPr lang="en-US" dirty="0" smtClean="0"/>
              <a:t>Notice very few details about how any of these subsystems actually work are described yet. But it will be much easier to talk about how each subsystem works, now that the audience has an understanding of the overall system</a:t>
            </a:r>
            <a:endParaRPr lang="en-US" dirty="0"/>
          </a:p>
        </p:txBody>
      </p:sp>
      <p:sp>
        <p:nvSpPr>
          <p:cNvPr id="65" name="Rectangle 64"/>
          <p:cNvSpPr/>
          <p:nvPr/>
        </p:nvSpPr>
        <p:spPr>
          <a:xfrm>
            <a:off x="-25064" y="404042"/>
            <a:ext cx="9144000" cy="65532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005463" y="2066796"/>
            <a:ext cx="3781690" cy="1994216"/>
            <a:chOff x="1005463" y="2066796"/>
            <a:chExt cx="3781690" cy="1994216"/>
          </a:xfrm>
        </p:grpSpPr>
        <p:sp>
          <p:nvSpPr>
            <p:cNvPr id="8" name="Freeform 7"/>
            <p:cNvSpPr/>
            <p:nvPr/>
          </p:nvSpPr>
          <p:spPr>
            <a:xfrm>
              <a:off x="1005463" y="2066796"/>
              <a:ext cx="3781690" cy="1994216"/>
            </a:xfrm>
            <a:custGeom>
              <a:avLst/>
              <a:gdLst>
                <a:gd name="connsiteX0" fmla="*/ 285455 w 3781690"/>
                <a:gd name="connsiteY0" fmla="*/ 1994216 h 1994216"/>
                <a:gd name="connsiteX1" fmla="*/ 352690 w 3781690"/>
                <a:gd name="connsiteY1" fmla="*/ 313333 h 1994216"/>
                <a:gd name="connsiteX2" fmla="*/ 3781690 w 3781690"/>
                <a:gd name="connsiteY2" fmla="*/ 4051 h 1994216"/>
              </a:gdLst>
              <a:ahLst/>
              <a:cxnLst>
                <a:cxn ang="0">
                  <a:pos x="connsiteX0" y="connsiteY0"/>
                </a:cxn>
                <a:cxn ang="0">
                  <a:pos x="connsiteX1" y="connsiteY1"/>
                </a:cxn>
                <a:cxn ang="0">
                  <a:pos x="connsiteX2" y="connsiteY2"/>
                </a:cxn>
              </a:cxnLst>
              <a:rect l="l" t="t" r="r" b="b"/>
              <a:pathLst>
                <a:path w="3781690" h="1994216">
                  <a:moveTo>
                    <a:pt x="285455" y="1994216"/>
                  </a:moveTo>
                  <a:cubicBezTo>
                    <a:pt x="27719" y="1319621"/>
                    <a:pt x="-230016" y="645027"/>
                    <a:pt x="352690" y="313333"/>
                  </a:cubicBezTo>
                  <a:cubicBezTo>
                    <a:pt x="935396" y="-18361"/>
                    <a:pt x="2358543" y="-7155"/>
                    <a:pt x="3781690" y="4051"/>
                  </a:cubicBezTo>
                </a:path>
              </a:pathLst>
            </a:custGeom>
            <a:noFill/>
            <a:ln w="1524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18705" y="2070847"/>
              <a:ext cx="1510295" cy="1815353"/>
            </a:xfrm>
            <a:custGeom>
              <a:avLst/>
              <a:gdLst>
                <a:gd name="connsiteX0" fmla="*/ 958966 w 1510295"/>
                <a:gd name="connsiteY0" fmla="*/ 1815353 h 1815353"/>
                <a:gd name="connsiteX1" fmla="*/ 31119 w 1510295"/>
                <a:gd name="connsiteY1" fmla="*/ 941294 h 1815353"/>
                <a:gd name="connsiteX2" fmla="*/ 340401 w 1510295"/>
                <a:gd name="connsiteY2" fmla="*/ 255494 h 1815353"/>
                <a:gd name="connsiteX3" fmla="*/ 1510295 w 1510295"/>
                <a:gd name="connsiteY3" fmla="*/ 0 h 1815353"/>
              </a:gdLst>
              <a:ahLst/>
              <a:cxnLst>
                <a:cxn ang="0">
                  <a:pos x="connsiteX0" y="connsiteY0"/>
                </a:cxn>
                <a:cxn ang="0">
                  <a:pos x="connsiteX1" y="connsiteY1"/>
                </a:cxn>
                <a:cxn ang="0">
                  <a:pos x="connsiteX2" y="connsiteY2"/>
                </a:cxn>
                <a:cxn ang="0">
                  <a:pos x="connsiteX3" y="connsiteY3"/>
                </a:cxn>
              </a:cxnLst>
              <a:rect l="l" t="t" r="r" b="b"/>
              <a:pathLst>
                <a:path w="1510295" h="1815353">
                  <a:moveTo>
                    <a:pt x="958966" y="1815353"/>
                  </a:moveTo>
                  <a:cubicBezTo>
                    <a:pt x="546589" y="1508311"/>
                    <a:pt x="134213" y="1201270"/>
                    <a:pt x="31119" y="941294"/>
                  </a:cubicBezTo>
                  <a:cubicBezTo>
                    <a:pt x="-71975" y="681317"/>
                    <a:pt x="93872" y="412376"/>
                    <a:pt x="340401" y="255494"/>
                  </a:cubicBezTo>
                  <a:cubicBezTo>
                    <a:pt x="586930" y="98612"/>
                    <a:pt x="1510295" y="0"/>
                    <a:pt x="1510295" y="0"/>
                  </a:cubicBezTo>
                </a:path>
              </a:pathLst>
            </a:custGeom>
            <a:no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356847" y="1652868"/>
            <a:ext cx="3177878" cy="3524250"/>
            <a:chOff x="4356847" y="1652868"/>
            <a:chExt cx="3177878" cy="3524250"/>
          </a:xfrm>
        </p:grpSpPr>
        <p:sp>
          <p:nvSpPr>
            <p:cNvPr id="12" name="Freeform 11"/>
            <p:cNvSpPr/>
            <p:nvPr/>
          </p:nvSpPr>
          <p:spPr>
            <a:xfrm>
              <a:off x="6360459" y="1652868"/>
              <a:ext cx="1174266" cy="3443567"/>
            </a:xfrm>
            <a:custGeom>
              <a:avLst/>
              <a:gdLst>
                <a:gd name="connsiteX0" fmla="*/ 0 w 1174266"/>
                <a:gd name="connsiteY0" fmla="*/ 283508 h 3443567"/>
                <a:gd name="connsiteX1" fmla="*/ 1143000 w 1174266"/>
                <a:gd name="connsiteY1" fmla="*/ 310403 h 3443567"/>
                <a:gd name="connsiteX2" fmla="*/ 739588 w 1174266"/>
                <a:gd name="connsiteY2" fmla="*/ 3443567 h 3443567"/>
              </a:gdLst>
              <a:ahLst/>
              <a:cxnLst>
                <a:cxn ang="0">
                  <a:pos x="connsiteX0" y="connsiteY0"/>
                </a:cxn>
                <a:cxn ang="0">
                  <a:pos x="connsiteX1" y="connsiteY1"/>
                </a:cxn>
                <a:cxn ang="0">
                  <a:pos x="connsiteX2" y="connsiteY2"/>
                </a:cxn>
              </a:cxnLst>
              <a:rect l="l" t="t" r="r" b="b"/>
              <a:pathLst>
                <a:path w="1174266" h="3443567">
                  <a:moveTo>
                    <a:pt x="0" y="283508"/>
                  </a:moveTo>
                  <a:cubicBezTo>
                    <a:pt x="509867" y="33617"/>
                    <a:pt x="1019735" y="-216274"/>
                    <a:pt x="1143000" y="310403"/>
                  </a:cubicBezTo>
                  <a:cubicBezTo>
                    <a:pt x="1266265" y="837080"/>
                    <a:pt x="1002926" y="2140323"/>
                    <a:pt x="739588" y="3443567"/>
                  </a:cubicBezTo>
                </a:path>
              </a:pathLst>
            </a:custGeom>
            <a:noFill/>
            <a:ln w="1524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4356847" y="2486956"/>
              <a:ext cx="2850189" cy="2690162"/>
            </a:xfrm>
            <a:custGeom>
              <a:avLst/>
              <a:gdLst>
                <a:gd name="connsiteX0" fmla="*/ 0 w 2850189"/>
                <a:gd name="connsiteY0" fmla="*/ 2690162 h 2690162"/>
                <a:gd name="connsiteX1" fmla="*/ 2501153 w 2850189"/>
                <a:gd name="connsiteY1" fmla="*/ 750 h 2690162"/>
                <a:gd name="connsiteX2" fmla="*/ 2770094 w 2850189"/>
                <a:gd name="connsiteY2" fmla="*/ 2475009 h 2690162"/>
              </a:gdLst>
              <a:ahLst/>
              <a:cxnLst>
                <a:cxn ang="0">
                  <a:pos x="connsiteX0" y="connsiteY0"/>
                </a:cxn>
                <a:cxn ang="0">
                  <a:pos x="connsiteX1" y="connsiteY1"/>
                </a:cxn>
                <a:cxn ang="0">
                  <a:pos x="connsiteX2" y="connsiteY2"/>
                </a:cxn>
              </a:cxnLst>
              <a:rect l="l" t="t" r="r" b="b"/>
              <a:pathLst>
                <a:path w="2850189" h="2690162">
                  <a:moveTo>
                    <a:pt x="0" y="2690162"/>
                  </a:moveTo>
                  <a:cubicBezTo>
                    <a:pt x="1019735" y="1363385"/>
                    <a:pt x="2039471" y="36609"/>
                    <a:pt x="2501153" y="750"/>
                  </a:cubicBezTo>
                  <a:cubicBezTo>
                    <a:pt x="2962835" y="-35109"/>
                    <a:pt x="2866464" y="1219950"/>
                    <a:pt x="2770094" y="2475009"/>
                  </a:cubicBezTo>
                </a:path>
              </a:pathLst>
            </a:custGeom>
            <a:no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How it All Works</a:t>
            </a:r>
            <a:endParaRPr lang="en-US" sz="5400" dirty="0">
              <a:latin typeface="Harlow Solid Italic" panose="04030604020F02020D02" pitchFamily="82" charset="0"/>
            </a:endParaRPr>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 name="TextBox 17"/>
          <p:cNvSpPr txBox="1"/>
          <p:nvPr/>
        </p:nvSpPr>
        <p:spPr>
          <a:xfrm rot="21093303">
            <a:off x="85857" y="725171"/>
            <a:ext cx="3756156" cy="144655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smtClean="0">
                <a:ln w="11430"/>
                <a:solidFill>
                  <a:srgbClr val="92D050"/>
                </a:solidFill>
                <a:effectLst>
                  <a:outerShdw blurRad="76200" dist="50800" dir="5400000" algn="tl" rotWithShape="0">
                    <a:srgbClr val="000000">
                      <a:alpha val="65000"/>
                    </a:srgbClr>
                  </a:outerShdw>
                </a:effectLst>
              </a:rPr>
              <a:t>Bike Speed vs. Desired Speed</a:t>
            </a:r>
            <a:endParaRPr lang="en-US" sz="4400" b="1" spc="50" dirty="0">
              <a:ln w="11430"/>
              <a:solidFill>
                <a:srgbClr val="92D050"/>
              </a:solidFill>
              <a:effectLst>
                <a:outerShdw blurRad="76200" dist="50800" dir="5400000" algn="tl" rotWithShape="0">
                  <a:srgbClr val="000000">
                    <a:alpha val="65000"/>
                  </a:srgbClr>
                </a:outerShdw>
              </a:effectLst>
            </a:endParaRPr>
          </a:p>
        </p:txBody>
      </p:sp>
      <p:sp>
        <p:nvSpPr>
          <p:cNvPr id="66" name="TextBox 65"/>
          <p:cNvSpPr txBox="1"/>
          <p:nvPr/>
        </p:nvSpPr>
        <p:spPr>
          <a:xfrm rot="755467">
            <a:off x="6827800" y="2769419"/>
            <a:ext cx="2881377" cy="212365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smtClean="0">
                <a:ln w="11430"/>
                <a:solidFill>
                  <a:srgbClr val="92D050"/>
                </a:solidFill>
                <a:effectLst>
                  <a:outerShdw blurRad="76200" dist="50800" dir="5400000" algn="tl" rotWithShape="0">
                    <a:srgbClr val="000000">
                      <a:alpha val="65000"/>
                    </a:srgbClr>
                  </a:outerShdw>
                </a:effectLst>
              </a:rPr>
              <a:t>Smart Energy Input</a:t>
            </a:r>
            <a:endParaRPr lang="en-US" sz="4400" b="1" spc="50" dirty="0">
              <a:ln w="11430"/>
              <a:solidFill>
                <a:srgbClr val="92D050"/>
              </a:solidFill>
              <a:effectLst>
                <a:outerShdw blurRad="76200" dist="50800" dir="5400000" algn="tl" rotWithShape="0">
                  <a:srgbClr val="000000">
                    <a:alpha val="65000"/>
                  </a:srgbClr>
                </a:outerShdw>
              </a:effectLst>
            </a:endParaRPr>
          </a:p>
        </p:txBody>
      </p:sp>
      <p:pic>
        <p:nvPicPr>
          <p:cNvPr id="1026" name="Picture 2" descr="http://newsroom.intel.com/servlet/JiveServlet/showImage/102-1057-2-1035/atom_a_rgb_30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5409" y="2044994"/>
            <a:ext cx="1052526" cy="789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772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46696" y="584961"/>
            <a:ext cx="8421104" cy="6349239"/>
            <a:chOff x="646696" y="584961"/>
            <a:chExt cx="8421104" cy="6349239"/>
          </a:xfrm>
        </p:grpSpPr>
        <p:sp>
          <p:nvSpPr>
            <p:cNvPr id="27" name="TextBox 11"/>
            <p:cNvSpPr txBox="1"/>
            <p:nvPr/>
          </p:nvSpPr>
          <p:spPr>
            <a:xfrm>
              <a:off x="1521764" y="1499348"/>
              <a:ext cx="1618577"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8" name="TextBox 12"/>
            <p:cNvSpPr txBox="1"/>
            <p:nvPr/>
          </p:nvSpPr>
          <p:spPr>
            <a:xfrm>
              <a:off x="4417297" y="1224498"/>
              <a:ext cx="1618577"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Filtered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9" name="TextBox 13"/>
            <p:cNvSpPr txBox="1"/>
            <p:nvPr/>
          </p:nvSpPr>
          <p:spPr>
            <a:xfrm>
              <a:off x="3704696" y="2206595"/>
              <a:ext cx="2191334"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Desired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Rider &amp; Cargo Weight</a:t>
              </a:r>
              <a:endParaRPr lang="en-US" sz="1200">
                <a:effectLst/>
                <a:latin typeface="Times New Roman"/>
                <a:ea typeface="Times New Roman"/>
              </a:endParaRPr>
            </a:p>
          </p:txBody>
        </p:sp>
        <p:sp>
          <p:nvSpPr>
            <p:cNvPr id="30" name="TextBox 14"/>
            <p:cNvSpPr txBox="1"/>
            <p:nvPr/>
          </p:nvSpPr>
          <p:spPr>
            <a:xfrm>
              <a:off x="4035113" y="4568761"/>
              <a:ext cx="1715095"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Available Energy</a:t>
              </a:r>
              <a:endParaRPr lang="en-US" sz="1200">
                <a:effectLst/>
                <a:latin typeface="Times New Roman"/>
                <a:ea typeface="Times New Roman"/>
              </a:endParaRPr>
            </a:p>
          </p:txBody>
        </p:sp>
        <p:sp>
          <p:nvSpPr>
            <p:cNvPr id="31" name="TextBox 15"/>
            <p:cNvSpPr txBox="1"/>
            <p:nvPr/>
          </p:nvSpPr>
          <p:spPr>
            <a:xfrm>
              <a:off x="4483850" y="3102721"/>
              <a:ext cx="1969724"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Actual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Est. Travel Distance</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User Input Need</a:t>
              </a:r>
              <a:endParaRPr lang="en-US" sz="1200">
                <a:effectLst/>
                <a:latin typeface="Times New Roman"/>
                <a:ea typeface="Times New Roman"/>
              </a:endParaRPr>
            </a:p>
          </p:txBody>
        </p:sp>
        <p:sp>
          <p:nvSpPr>
            <p:cNvPr id="32" name="TextBox 17"/>
            <p:cNvSpPr txBox="1"/>
            <p:nvPr/>
          </p:nvSpPr>
          <p:spPr>
            <a:xfrm>
              <a:off x="1339509" y="4710276"/>
              <a:ext cx="1356329"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Input</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(via rider)</a:t>
              </a:r>
              <a:endParaRPr lang="en-US" sz="1200">
                <a:effectLst/>
                <a:latin typeface="Times New Roman"/>
                <a:ea typeface="Times New Roman"/>
              </a:endParaRPr>
            </a:p>
          </p:txBody>
        </p:sp>
        <p:sp>
          <p:nvSpPr>
            <p:cNvPr id="33" name="TextBox 18"/>
            <p:cNvSpPr txBox="1"/>
            <p:nvPr/>
          </p:nvSpPr>
          <p:spPr>
            <a:xfrm>
              <a:off x="7253427" y="2255394"/>
              <a:ext cx="966448"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Demand</a:t>
              </a:r>
              <a:endParaRPr lang="en-US" sz="1200">
                <a:effectLst/>
                <a:latin typeface="Times New Roman"/>
                <a:ea typeface="Times New Roman"/>
              </a:endParaRPr>
            </a:p>
          </p:txBody>
        </p:sp>
        <p:sp>
          <p:nvSpPr>
            <p:cNvPr id="34" name="TextBox 19"/>
            <p:cNvSpPr txBox="1"/>
            <p:nvPr/>
          </p:nvSpPr>
          <p:spPr>
            <a:xfrm>
              <a:off x="6212271" y="584961"/>
              <a:ext cx="2855529"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Preset Bicycle Characteristics</a:t>
              </a:r>
              <a:endParaRPr lang="en-US" sz="1200" dirty="0">
                <a:effectLst/>
                <a:latin typeface="Times New Roman"/>
                <a:ea typeface="Times New Roman"/>
              </a:endParaRPr>
            </a:p>
          </p:txBody>
        </p:sp>
        <p:sp>
          <p:nvSpPr>
            <p:cNvPr id="35" name="TextBox 20"/>
            <p:cNvSpPr txBox="1"/>
            <p:nvPr/>
          </p:nvSpPr>
          <p:spPr>
            <a:xfrm>
              <a:off x="863658" y="2541720"/>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sp>
          <p:nvSpPr>
            <p:cNvPr id="36" name="TextBox 21"/>
            <p:cNvSpPr txBox="1"/>
            <p:nvPr/>
          </p:nvSpPr>
          <p:spPr>
            <a:xfrm>
              <a:off x="7281899" y="4492562"/>
              <a:ext cx="1513170"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Desired Motor </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Output</a:t>
              </a:r>
              <a:endParaRPr lang="en-US" sz="1200" dirty="0">
                <a:effectLst/>
                <a:latin typeface="Times New Roman"/>
                <a:ea typeface="Times New Roman"/>
              </a:endParaRPr>
            </a:p>
          </p:txBody>
        </p:sp>
        <p:sp>
          <p:nvSpPr>
            <p:cNvPr id="37" name="TextBox 23"/>
            <p:cNvSpPr txBox="1"/>
            <p:nvPr/>
          </p:nvSpPr>
          <p:spPr>
            <a:xfrm>
              <a:off x="6538851" y="6284605"/>
              <a:ext cx="1408397"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Actual Motor</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 Output</a:t>
              </a:r>
              <a:endParaRPr lang="en-US" sz="1200" dirty="0">
                <a:effectLst/>
                <a:latin typeface="Times New Roman"/>
                <a:ea typeface="Times New Roman"/>
              </a:endParaRPr>
            </a:p>
          </p:txBody>
        </p:sp>
        <p:sp>
          <p:nvSpPr>
            <p:cNvPr id="38" name="TextBox 24"/>
            <p:cNvSpPr txBox="1"/>
            <p:nvPr/>
          </p:nvSpPr>
          <p:spPr>
            <a:xfrm>
              <a:off x="4615933" y="5476076"/>
              <a:ext cx="1657312"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Supplied Energy</a:t>
              </a:r>
              <a:endParaRPr lang="en-US" sz="1200">
                <a:effectLst/>
                <a:latin typeface="Times New Roman"/>
                <a:ea typeface="Times New Roman"/>
              </a:endParaRPr>
            </a:p>
          </p:txBody>
        </p:sp>
        <p:sp>
          <p:nvSpPr>
            <p:cNvPr id="39" name="Rectangle 38"/>
            <p:cNvSpPr/>
            <p:nvPr/>
          </p:nvSpPr>
          <p:spPr>
            <a:xfrm>
              <a:off x="2787218" y="765348"/>
              <a:ext cx="1946230" cy="370200"/>
            </a:xfrm>
            <a:prstGeom prst="rect">
              <a:avLst/>
            </a:prstGeom>
          </p:spPr>
          <p:txBody>
            <a:bodyPr wrap="none">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Breaking Detection</a:t>
              </a:r>
              <a:endParaRPr lang="en-US" sz="1200">
                <a:effectLst/>
                <a:latin typeface="Times New Roman"/>
                <a:ea typeface="Times New Roman"/>
              </a:endParaRPr>
            </a:p>
          </p:txBody>
        </p:sp>
        <p:sp>
          <p:nvSpPr>
            <p:cNvPr id="40" name="TextBox 28"/>
            <p:cNvSpPr txBox="1"/>
            <p:nvPr/>
          </p:nvSpPr>
          <p:spPr>
            <a:xfrm>
              <a:off x="1454556" y="3617002"/>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cxnSp>
          <p:nvCxnSpPr>
            <p:cNvPr id="42" name="Elbow Connector 41"/>
            <p:cNvCxnSpPr>
              <a:stCxn id="19" idx="3"/>
              <a:endCxn id="20" idx="1"/>
            </p:cNvCxnSpPr>
            <p:nvPr/>
          </p:nvCxnSpPr>
          <p:spPr>
            <a:xfrm>
              <a:off x="1352439" y="1822509"/>
              <a:ext cx="1879096"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a:off x="4082645" y="1804144"/>
              <a:ext cx="254153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6946297" y="1148677"/>
              <a:ext cx="52095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4" idx="3"/>
              <a:endCxn id="23" idx="1"/>
            </p:cNvCxnSpPr>
            <p:nvPr/>
          </p:nvCxnSpPr>
          <p:spPr>
            <a:xfrm>
              <a:off x="4387438" y="5783479"/>
              <a:ext cx="2285947"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4" idx="0"/>
              <a:endCxn id="25" idx="2"/>
            </p:cNvCxnSpPr>
            <p:nvPr/>
          </p:nvCxnSpPr>
          <p:spPr>
            <a:xfrm rot="16200000" flipV="1">
              <a:off x="3263465" y="4645588"/>
              <a:ext cx="1030054" cy="322412"/>
            </a:xfrm>
            <a:prstGeom prst="bentConnector3">
              <a:avLst>
                <a:gd name="adj1" fmla="val 4150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Shape 43"/>
            <p:cNvCxnSpPr/>
            <p:nvPr/>
          </p:nvCxnSpPr>
          <p:spPr>
            <a:xfrm flipV="1">
              <a:off x="3720314" y="4031077"/>
              <a:ext cx="2974529" cy="858465"/>
            </a:xfrm>
            <a:prstGeom prst="bentConnector3">
              <a:avLst>
                <a:gd name="adj1" fmla="val 7424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4387438" y="3732162"/>
              <a:ext cx="2285947"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flipV="1">
              <a:off x="6060757" y="1965121"/>
              <a:ext cx="566460" cy="5517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a:off x="6060757" y="2529757"/>
              <a:ext cx="612628" cy="667424"/>
            </a:xfrm>
            <a:prstGeom prst="bentConnector3">
              <a:avLst>
                <a:gd name="adj1" fmla="val 454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3704696" y="2529757"/>
              <a:ext cx="24383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hape 81"/>
            <p:cNvCxnSpPr>
              <a:stCxn id="29" idx="1"/>
              <a:endCxn id="25" idx="0"/>
            </p:cNvCxnSpPr>
            <p:nvPr/>
          </p:nvCxnSpPr>
          <p:spPr>
            <a:xfrm rot="10800000" flipV="1">
              <a:off x="3617286" y="2529757"/>
              <a:ext cx="87411" cy="111568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6755766" y="2595365"/>
              <a:ext cx="105123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272846" y="4323613"/>
              <a:ext cx="9331" cy="9923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hape 92"/>
            <p:cNvCxnSpPr>
              <a:stCxn id="23" idx="2"/>
              <a:endCxn id="23" idx="3"/>
            </p:cNvCxnSpPr>
            <p:nvPr/>
          </p:nvCxnSpPr>
          <p:spPr>
            <a:xfrm rot="5400000" flipH="1" flipV="1">
              <a:off x="7304406" y="5727025"/>
              <a:ext cx="461658" cy="574567"/>
            </a:xfrm>
            <a:prstGeom prst="bentConnector4">
              <a:avLst>
                <a:gd name="adj1" fmla="val -79832"/>
                <a:gd name="adj2" fmla="val 14465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3" idx="2"/>
              <a:endCxn id="26" idx="2"/>
            </p:cNvCxnSpPr>
            <p:nvPr/>
          </p:nvCxnSpPr>
          <p:spPr>
            <a:xfrm rot="5400000" flipH="1">
              <a:off x="3053464" y="2101630"/>
              <a:ext cx="1995816" cy="6358424"/>
            </a:xfrm>
            <a:prstGeom prst="bentConnector3">
              <a:avLst>
                <a:gd name="adj1" fmla="val -166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81526" y="2175456"/>
              <a:ext cx="0" cy="14035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1369056" y="3960758"/>
              <a:ext cx="14944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endCxn id="24" idx="1"/>
            </p:cNvCxnSpPr>
            <p:nvPr/>
          </p:nvCxnSpPr>
          <p:spPr>
            <a:xfrm>
              <a:off x="1872896" y="5025955"/>
              <a:ext cx="1619060" cy="7575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flipH="1" flipV="1">
              <a:off x="3736238" y="-1666393"/>
              <a:ext cx="76199" cy="6255283"/>
            </a:xfrm>
            <a:prstGeom prst="bentConnector3">
              <a:avLst>
                <a:gd name="adj1" fmla="val 52244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hape 125"/>
            <p:cNvCxnSpPr/>
            <p:nvPr/>
          </p:nvCxnSpPr>
          <p:spPr>
            <a:xfrm>
              <a:off x="1316870" y="4301544"/>
              <a:ext cx="1032469" cy="724411"/>
            </a:xfrm>
            <a:prstGeom prst="bentConnector3">
              <a:avLst>
                <a:gd name="adj1" fmla="val 105"/>
              </a:avLst>
            </a:prstGeom>
            <a:ln w="28575"/>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22" idx="3"/>
            </p:cNvCxnSpPr>
            <p:nvPr/>
          </p:nvCxnSpPr>
          <p:spPr>
            <a:xfrm rot="5400000">
              <a:off x="6751049" y="1937795"/>
              <a:ext cx="2832151" cy="73455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395387" y="5968284"/>
              <a:ext cx="20965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 name="TextBox 17"/>
            <p:cNvSpPr txBox="1"/>
            <p:nvPr/>
          </p:nvSpPr>
          <p:spPr>
            <a:xfrm>
              <a:off x="1320084" y="5639874"/>
              <a:ext cx="1648593" cy="646331"/>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Energy Input</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(via </a:t>
              </a:r>
              <a:r>
                <a:rPr lang="en-US" sz="1800" i="1" kern="1200" dirty="0" smtClean="0">
                  <a:solidFill>
                    <a:srgbClr val="000000"/>
                  </a:solidFill>
                  <a:effectLst/>
                  <a:latin typeface="Calibri"/>
                  <a:ea typeface="Times New Roman"/>
                  <a:cs typeface="Times New Roman"/>
                </a:rPr>
                <a:t>wall outlet)</a:t>
              </a:r>
              <a:endParaRPr lang="en-US" sz="1200" dirty="0">
                <a:effectLst/>
                <a:latin typeface="Times New Roman"/>
                <a:ea typeface="Times New Roman"/>
              </a:endParaRPr>
            </a:p>
          </p:txBody>
        </p:sp>
      </p:grpSp>
      <p:sp>
        <p:nvSpPr>
          <p:cNvPr id="6" name="Rectangle 5"/>
          <p:cNvSpPr/>
          <p:nvPr/>
        </p:nvSpPr>
        <p:spPr>
          <a:xfrm>
            <a:off x="0" y="304800"/>
            <a:ext cx="9144000" cy="65532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3"/>
          <p:cNvSpPr txBox="1"/>
          <p:nvPr/>
        </p:nvSpPr>
        <p:spPr>
          <a:xfrm>
            <a:off x="501319" y="1499273"/>
            <a:ext cx="872469"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0" name="TextBox 4"/>
          <p:cNvSpPr txBox="1"/>
          <p:nvPr/>
        </p:nvSpPr>
        <p:spPr>
          <a:xfrm>
            <a:off x="3231535" y="1499348"/>
            <a:ext cx="84008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Filters</a:t>
            </a:r>
            <a:endParaRPr lang="en-US" sz="1200">
              <a:effectLst/>
              <a:latin typeface="Times New Roman"/>
              <a:ea typeface="Times New Roman"/>
            </a:endParaRPr>
          </a:p>
        </p:txBody>
      </p:sp>
      <p:sp>
        <p:nvSpPr>
          <p:cNvPr id="21" name="TextBox 5"/>
          <p:cNvSpPr txBox="1"/>
          <p:nvPr/>
        </p:nvSpPr>
        <p:spPr>
          <a:xfrm>
            <a:off x="6624175" y="1423149"/>
            <a:ext cx="1134718"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Demand</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Algorithm</a:t>
            </a:r>
            <a:endParaRPr lang="en-US" sz="1200" dirty="0">
              <a:effectLst/>
              <a:latin typeface="Times New Roman"/>
              <a:ea typeface="Times New Roman"/>
            </a:endParaRPr>
          </a:p>
        </p:txBody>
      </p:sp>
      <p:sp>
        <p:nvSpPr>
          <p:cNvPr id="22" name="TextBox 6"/>
          <p:cNvSpPr txBox="1"/>
          <p:nvPr/>
        </p:nvSpPr>
        <p:spPr>
          <a:xfrm>
            <a:off x="6673385" y="3120982"/>
            <a:ext cx="1126463" cy="1200329"/>
          </a:xfrm>
          <a:prstGeom prst="rect">
            <a:avLst/>
          </a:prstGeom>
          <a:noFill/>
          <a:ln w="28575">
            <a:solidFill>
              <a:schemeClr val="tx1"/>
            </a:solidFill>
          </a:ln>
        </p:spPr>
        <p:txBody>
          <a:bodyPr wrap="square" rtlCol="0">
            <a:spAutoFit/>
          </a:bodyPr>
          <a:lstStyle/>
          <a:p>
            <a:pPr marL="0" marR="0" algn="ctr">
              <a:spcBef>
                <a:spcPts val="0"/>
              </a:spcBef>
              <a:spcAft>
                <a:spcPts val="0"/>
              </a:spcAft>
            </a:pPr>
            <a:r>
              <a:rPr lang="en-US" sz="1800" kern="1200" dirty="0" smtClean="0">
                <a:solidFill>
                  <a:srgbClr val="000000"/>
                </a:solidFill>
                <a:effectLst/>
                <a:latin typeface="Calibri"/>
                <a:ea typeface="Times New Roman"/>
                <a:cs typeface="Times New Roman"/>
              </a:rPr>
              <a:t>Perpetual Motion</a:t>
            </a:r>
            <a:endParaRPr lang="en-US" sz="1200" dirty="0">
              <a:effectLst/>
              <a:latin typeface="Times New Roman"/>
              <a:ea typeface="Times New Roman"/>
            </a:endParaRPr>
          </a:p>
          <a:p>
            <a:pPr marL="0" marR="0" algn="ctr">
              <a:spcBef>
                <a:spcPts val="0"/>
              </a:spcBef>
              <a:spcAft>
                <a:spcPts val="0"/>
              </a:spcAft>
            </a:pPr>
            <a:r>
              <a:rPr lang="en-US" sz="1800" kern="1200" dirty="0" smtClean="0">
                <a:solidFill>
                  <a:srgbClr val="000000"/>
                </a:solidFill>
                <a:effectLst/>
                <a:latin typeface="Calibri"/>
                <a:ea typeface="Times New Roman"/>
                <a:cs typeface="Times New Roman"/>
              </a:rPr>
              <a:t>Controller</a:t>
            </a:r>
          </a:p>
          <a:p>
            <a:pPr marL="0" marR="0" algn="ctr">
              <a:spcBef>
                <a:spcPts val="0"/>
              </a:spcBef>
              <a:spcAft>
                <a:spcPts val="0"/>
              </a:spcAft>
            </a:pPr>
            <a:r>
              <a:rPr lang="en-US" dirty="0" smtClean="0">
                <a:solidFill>
                  <a:srgbClr val="000000"/>
                </a:solidFill>
                <a:latin typeface="Calibri"/>
                <a:ea typeface="Times New Roman"/>
                <a:cs typeface="Times New Roman"/>
              </a:rPr>
              <a:t>(PMC)</a:t>
            </a:r>
            <a:endParaRPr lang="en-US" sz="1200" dirty="0">
              <a:effectLst/>
              <a:latin typeface="Times New Roman"/>
              <a:ea typeface="Times New Roman"/>
            </a:endParaRPr>
          </a:p>
        </p:txBody>
      </p:sp>
      <p:sp>
        <p:nvSpPr>
          <p:cNvPr id="23" name="TextBox 7"/>
          <p:cNvSpPr txBox="1"/>
          <p:nvPr/>
        </p:nvSpPr>
        <p:spPr>
          <a:xfrm>
            <a:off x="6673385" y="5321820"/>
            <a:ext cx="111439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Motor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Actuation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4" name="TextBox 8"/>
          <p:cNvSpPr txBox="1"/>
          <p:nvPr/>
        </p:nvSpPr>
        <p:spPr>
          <a:xfrm>
            <a:off x="3491957" y="5321820"/>
            <a:ext cx="91564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Storage</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5" name="TextBox 9"/>
          <p:cNvSpPr txBox="1"/>
          <p:nvPr/>
        </p:nvSpPr>
        <p:spPr>
          <a:xfrm>
            <a:off x="2863474" y="3645444"/>
            <a:ext cx="1521424"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User Interface</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Device</a:t>
            </a:r>
            <a:endParaRPr lang="en-US" sz="1200">
              <a:effectLst/>
              <a:latin typeface="Times New Roman"/>
              <a:ea typeface="Times New Roman"/>
            </a:endParaRPr>
          </a:p>
        </p:txBody>
      </p:sp>
      <p:sp>
        <p:nvSpPr>
          <p:cNvPr id="26" name="TextBox 10"/>
          <p:cNvSpPr txBox="1"/>
          <p:nvPr/>
        </p:nvSpPr>
        <p:spPr>
          <a:xfrm>
            <a:off x="348932" y="3604765"/>
            <a:ext cx="104645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Standard</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Bicycle</a:t>
            </a:r>
            <a:endParaRPr lang="en-US" sz="1200">
              <a:effectLst/>
              <a:latin typeface="Times New Roman"/>
              <a:ea typeface="Times New Roman"/>
            </a:endParaRPr>
          </a:p>
        </p:txBody>
      </p:sp>
      <p:sp>
        <p:nvSpPr>
          <p:cNvPr id="64" name="TextBox 63"/>
          <p:cNvSpPr txBox="1"/>
          <p:nvPr/>
        </p:nvSpPr>
        <p:spPr>
          <a:xfrm>
            <a:off x="-2667000" y="0"/>
            <a:ext cx="2650901" cy="5632311"/>
          </a:xfrm>
          <a:prstGeom prst="rect">
            <a:avLst/>
          </a:prstGeom>
          <a:noFill/>
        </p:spPr>
        <p:txBody>
          <a:bodyPr wrap="square" rtlCol="0">
            <a:spAutoFit/>
          </a:bodyPr>
          <a:lstStyle/>
          <a:p>
            <a:pPr algn="r"/>
            <a:r>
              <a:rPr lang="en-US" dirty="0" smtClean="0"/>
              <a:t>The purpose of this set of slides is to help the audience understand the general purpose of the various major components of the system come together to create the desired end system/effect. </a:t>
            </a:r>
          </a:p>
          <a:p>
            <a:pPr algn="r"/>
            <a:endParaRPr lang="en-US" dirty="0"/>
          </a:p>
          <a:p>
            <a:pPr algn="r"/>
            <a:r>
              <a:rPr lang="en-US" dirty="0" smtClean="0"/>
              <a:t>Notice very few details about how any of these subsystems actually work are described yet. But it will be much easier to talk about how each subsystem works, now that the audience has an understanding of the overall system</a:t>
            </a:r>
            <a:endParaRPr lang="en-US" dirty="0"/>
          </a:p>
        </p:txBody>
      </p:sp>
      <p:sp>
        <p:nvSpPr>
          <p:cNvPr id="65" name="Rectangle 64"/>
          <p:cNvSpPr/>
          <p:nvPr/>
        </p:nvSpPr>
        <p:spPr>
          <a:xfrm>
            <a:off x="-25064" y="404042"/>
            <a:ext cx="9144000" cy="65532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005463" y="2066796"/>
            <a:ext cx="3781690" cy="1994216"/>
            <a:chOff x="1005463" y="2066796"/>
            <a:chExt cx="3781690" cy="1994216"/>
          </a:xfrm>
        </p:grpSpPr>
        <p:sp>
          <p:nvSpPr>
            <p:cNvPr id="8" name="Freeform 7"/>
            <p:cNvSpPr/>
            <p:nvPr/>
          </p:nvSpPr>
          <p:spPr>
            <a:xfrm>
              <a:off x="1005463" y="2066796"/>
              <a:ext cx="3781690" cy="1994216"/>
            </a:xfrm>
            <a:custGeom>
              <a:avLst/>
              <a:gdLst>
                <a:gd name="connsiteX0" fmla="*/ 285455 w 3781690"/>
                <a:gd name="connsiteY0" fmla="*/ 1994216 h 1994216"/>
                <a:gd name="connsiteX1" fmla="*/ 352690 w 3781690"/>
                <a:gd name="connsiteY1" fmla="*/ 313333 h 1994216"/>
                <a:gd name="connsiteX2" fmla="*/ 3781690 w 3781690"/>
                <a:gd name="connsiteY2" fmla="*/ 4051 h 1994216"/>
              </a:gdLst>
              <a:ahLst/>
              <a:cxnLst>
                <a:cxn ang="0">
                  <a:pos x="connsiteX0" y="connsiteY0"/>
                </a:cxn>
                <a:cxn ang="0">
                  <a:pos x="connsiteX1" y="connsiteY1"/>
                </a:cxn>
                <a:cxn ang="0">
                  <a:pos x="connsiteX2" y="connsiteY2"/>
                </a:cxn>
              </a:cxnLst>
              <a:rect l="l" t="t" r="r" b="b"/>
              <a:pathLst>
                <a:path w="3781690" h="1994216">
                  <a:moveTo>
                    <a:pt x="285455" y="1994216"/>
                  </a:moveTo>
                  <a:cubicBezTo>
                    <a:pt x="27719" y="1319621"/>
                    <a:pt x="-230016" y="645027"/>
                    <a:pt x="352690" y="313333"/>
                  </a:cubicBezTo>
                  <a:cubicBezTo>
                    <a:pt x="935396" y="-18361"/>
                    <a:pt x="2358543" y="-7155"/>
                    <a:pt x="3781690" y="4051"/>
                  </a:cubicBezTo>
                </a:path>
              </a:pathLst>
            </a:custGeom>
            <a:noFill/>
            <a:ln w="1524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18705" y="2070847"/>
              <a:ext cx="1510295" cy="1815353"/>
            </a:xfrm>
            <a:custGeom>
              <a:avLst/>
              <a:gdLst>
                <a:gd name="connsiteX0" fmla="*/ 958966 w 1510295"/>
                <a:gd name="connsiteY0" fmla="*/ 1815353 h 1815353"/>
                <a:gd name="connsiteX1" fmla="*/ 31119 w 1510295"/>
                <a:gd name="connsiteY1" fmla="*/ 941294 h 1815353"/>
                <a:gd name="connsiteX2" fmla="*/ 340401 w 1510295"/>
                <a:gd name="connsiteY2" fmla="*/ 255494 h 1815353"/>
                <a:gd name="connsiteX3" fmla="*/ 1510295 w 1510295"/>
                <a:gd name="connsiteY3" fmla="*/ 0 h 1815353"/>
              </a:gdLst>
              <a:ahLst/>
              <a:cxnLst>
                <a:cxn ang="0">
                  <a:pos x="connsiteX0" y="connsiteY0"/>
                </a:cxn>
                <a:cxn ang="0">
                  <a:pos x="connsiteX1" y="connsiteY1"/>
                </a:cxn>
                <a:cxn ang="0">
                  <a:pos x="connsiteX2" y="connsiteY2"/>
                </a:cxn>
                <a:cxn ang="0">
                  <a:pos x="connsiteX3" y="connsiteY3"/>
                </a:cxn>
              </a:cxnLst>
              <a:rect l="l" t="t" r="r" b="b"/>
              <a:pathLst>
                <a:path w="1510295" h="1815353">
                  <a:moveTo>
                    <a:pt x="958966" y="1815353"/>
                  </a:moveTo>
                  <a:cubicBezTo>
                    <a:pt x="546589" y="1508311"/>
                    <a:pt x="134213" y="1201270"/>
                    <a:pt x="31119" y="941294"/>
                  </a:cubicBezTo>
                  <a:cubicBezTo>
                    <a:pt x="-71975" y="681317"/>
                    <a:pt x="93872" y="412376"/>
                    <a:pt x="340401" y="255494"/>
                  </a:cubicBezTo>
                  <a:cubicBezTo>
                    <a:pt x="586930" y="98612"/>
                    <a:pt x="1510295" y="0"/>
                    <a:pt x="1510295" y="0"/>
                  </a:cubicBezTo>
                </a:path>
              </a:pathLst>
            </a:custGeom>
            <a:no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356847" y="1652868"/>
            <a:ext cx="3177878" cy="3524250"/>
            <a:chOff x="4356847" y="1652868"/>
            <a:chExt cx="3177878" cy="3524250"/>
          </a:xfrm>
        </p:grpSpPr>
        <p:sp>
          <p:nvSpPr>
            <p:cNvPr id="12" name="Freeform 11"/>
            <p:cNvSpPr/>
            <p:nvPr/>
          </p:nvSpPr>
          <p:spPr>
            <a:xfrm>
              <a:off x="6360459" y="1652868"/>
              <a:ext cx="1174266" cy="3443567"/>
            </a:xfrm>
            <a:custGeom>
              <a:avLst/>
              <a:gdLst>
                <a:gd name="connsiteX0" fmla="*/ 0 w 1174266"/>
                <a:gd name="connsiteY0" fmla="*/ 283508 h 3443567"/>
                <a:gd name="connsiteX1" fmla="*/ 1143000 w 1174266"/>
                <a:gd name="connsiteY1" fmla="*/ 310403 h 3443567"/>
                <a:gd name="connsiteX2" fmla="*/ 739588 w 1174266"/>
                <a:gd name="connsiteY2" fmla="*/ 3443567 h 3443567"/>
              </a:gdLst>
              <a:ahLst/>
              <a:cxnLst>
                <a:cxn ang="0">
                  <a:pos x="connsiteX0" y="connsiteY0"/>
                </a:cxn>
                <a:cxn ang="0">
                  <a:pos x="connsiteX1" y="connsiteY1"/>
                </a:cxn>
                <a:cxn ang="0">
                  <a:pos x="connsiteX2" y="connsiteY2"/>
                </a:cxn>
              </a:cxnLst>
              <a:rect l="l" t="t" r="r" b="b"/>
              <a:pathLst>
                <a:path w="1174266" h="3443567">
                  <a:moveTo>
                    <a:pt x="0" y="283508"/>
                  </a:moveTo>
                  <a:cubicBezTo>
                    <a:pt x="509867" y="33617"/>
                    <a:pt x="1019735" y="-216274"/>
                    <a:pt x="1143000" y="310403"/>
                  </a:cubicBezTo>
                  <a:cubicBezTo>
                    <a:pt x="1266265" y="837080"/>
                    <a:pt x="1002926" y="2140323"/>
                    <a:pt x="739588" y="3443567"/>
                  </a:cubicBezTo>
                </a:path>
              </a:pathLst>
            </a:custGeom>
            <a:noFill/>
            <a:ln w="1524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4356847" y="2486956"/>
              <a:ext cx="2850189" cy="2690162"/>
            </a:xfrm>
            <a:custGeom>
              <a:avLst/>
              <a:gdLst>
                <a:gd name="connsiteX0" fmla="*/ 0 w 2850189"/>
                <a:gd name="connsiteY0" fmla="*/ 2690162 h 2690162"/>
                <a:gd name="connsiteX1" fmla="*/ 2501153 w 2850189"/>
                <a:gd name="connsiteY1" fmla="*/ 750 h 2690162"/>
                <a:gd name="connsiteX2" fmla="*/ 2770094 w 2850189"/>
                <a:gd name="connsiteY2" fmla="*/ 2475009 h 2690162"/>
              </a:gdLst>
              <a:ahLst/>
              <a:cxnLst>
                <a:cxn ang="0">
                  <a:pos x="connsiteX0" y="connsiteY0"/>
                </a:cxn>
                <a:cxn ang="0">
                  <a:pos x="connsiteX1" y="connsiteY1"/>
                </a:cxn>
                <a:cxn ang="0">
                  <a:pos x="connsiteX2" y="connsiteY2"/>
                </a:cxn>
              </a:cxnLst>
              <a:rect l="l" t="t" r="r" b="b"/>
              <a:pathLst>
                <a:path w="2850189" h="2690162">
                  <a:moveTo>
                    <a:pt x="0" y="2690162"/>
                  </a:moveTo>
                  <a:cubicBezTo>
                    <a:pt x="1019735" y="1363385"/>
                    <a:pt x="2039471" y="36609"/>
                    <a:pt x="2501153" y="750"/>
                  </a:cubicBezTo>
                  <a:cubicBezTo>
                    <a:pt x="2962835" y="-35109"/>
                    <a:pt x="2866464" y="1219950"/>
                    <a:pt x="2770094" y="2475009"/>
                  </a:cubicBezTo>
                </a:path>
              </a:pathLst>
            </a:custGeom>
            <a:no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Freeform 13"/>
          <p:cNvSpPr/>
          <p:nvPr/>
        </p:nvSpPr>
        <p:spPr>
          <a:xfrm>
            <a:off x="717632" y="4545106"/>
            <a:ext cx="6261392" cy="2124754"/>
          </a:xfrm>
          <a:custGeom>
            <a:avLst/>
            <a:gdLst>
              <a:gd name="connsiteX0" fmla="*/ 6261392 w 6261392"/>
              <a:gd name="connsiteY0" fmla="*/ 1627094 h 2124754"/>
              <a:gd name="connsiteX1" fmla="*/ 2899627 w 6261392"/>
              <a:gd name="connsiteY1" fmla="*/ 2124635 h 2124754"/>
              <a:gd name="connsiteX2" fmla="*/ 250556 w 6261392"/>
              <a:gd name="connsiteY2" fmla="*/ 1653988 h 2124754"/>
              <a:gd name="connsiteX3" fmla="*/ 264003 w 6261392"/>
              <a:gd name="connsiteY3" fmla="*/ 0 h 2124754"/>
            </a:gdLst>
            <a:ahLst/>
            <a:cxnLst>
              <a:cxn ang="0">
                <a:pos x="connsiteX0" y="connsiteY0"/>
              </a:cxn>
              <a:cxn ang="0">
                <a:pos x="connsiteX1" y="connsiteY1"/>
              </a:cxn>
              <a:cxn ang="0">
                <a:pos x="connsiteX2" y="connsiteY2"/>
              </a:cxn>
              <a:cxn ang="0">
                <a:pos x="connsiteX3" y="connsiteY3"/>
              </a:cxn>
            </a:cxnLst>
            <a:rect l="l" t="t" r="r" b="b"/>
            <a:pathLst>
              <a:path w="6261392" h="2124754">
                <a:moveTo>
                  <a:pt x="6261392" y="1627094"/>
                </a:moveTo>
                <a:cubicBezTo>
                  <a:pt x="5081412" y="1873623"/>
                  <a:pt x="3901433" y="2120153"/>
                  <a:pt x="2899627" y="2124635"/>
                </a:cubicBezTo>
                <a:cubicBezTo>
                  <a:pt x="1897821" y="2129117"/>
                  <a:pt x="689827" y="2008094"/>
                  <a:pt x="250556" y="1653988"/>
                </a:cubicBezTo>
                <a:cubicBezTo>
                  <a:pt x="-188715" y="1299882"/>
                  <a:pt x="37644" y="649941"/>
                  <a:pt x="264003" y="0"/>
                </a:cubicBezTo>
              </a:path>
            </a:pathLst>
          </a:custGeom>
          <a:noFill/>
          <a:ln w="1524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How it All Works</a:t>
            </a:r>
            <a:endParaRPr lang="en-US" sz="5400" dirty="0">
              <a:latin typeface="Harlow Solid Italic" panose="04030604020F02020D02" pitchFamily="82" charset="0"/>
            </a:endParaRPr>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 name="TextBox 17"/>
          <p:cNvSpPr txBox="1"/>
          <p:nvPr/>
        </p:nvSpPr>
        <p:spPr>
          <a:xfrm rot="21093303">
            <a:off x="85857" y="725171"/>
            <a:ext cx="3756156" cy="144655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smtClean="0">
                <a:ln w="11430"/>
                <a:solidFill>
                  <a:srgbClr val="92D050"/>
                </a:solidFill>
                <a:effectLst>
                  <a:outerShdw blurRad="76200" dist="50800" dir="5400000" algn="tl" rotWithShape="0">
                    <a:srgbClr val="000000">
                      <a:alpha val="65000"/>
                    </a:srgbClr>
                  </a:outerShdw>
                </a:effectLst>
              </a:rPr>
              <a:t>Bike Speed vs. Desired Speed</a:t>
            </a:r>
            <a:endParaRPr lang="en-US" sz="4400" b="1" spc="50" dirty="0">
              <a:ln w="11430"/>
              <a:solidFill>
                <a:srgbClr val="92D050"/>
              </a:solidFill>
              <a:effectLst>
                <a:outerShdw blurRad="76200" dist="50800" dir="5400000" algn="tl" rotWithShape="0">
                  <a:srgbClr val="000000">
                    <a:alpha val="65000"/>
                  </a:srgbClr>
                </a:outerShdw>
              </a:effectLst>
            </a:endParaRPr>
          </a:p>
        </p:txBody>
      </p:sp>
      <p:sp>
        <p:nvSpPr>
          <p:cNvPr id="66" name="TextBox 65"/>
          <p:cNvSpPr txBox="1"/>
          <p:nvPr/>
        </p:nvSpPr>
        <p:spPr>
          <a:xfrm rot="755467">
            <a:off x="6827800" y="2769419"/>
            <a:ext cx="2881377" cy="212365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smtClean="0">
                <a:ln w="11430"/>
                <a:solidFill>
                  <a:srgbClr val="92D050"/>
                </a:solidFill>
                <a:effectLst>
                  <a:outerShdw blurRad="76200" dist="50800" dir="5400000" algn="tl" rotWithShape="0">
                    <a:srgbClr val="000000">
                      <a:alpha val="65000"/>
                    </a:srgbClr>
                  </a:outerShdw>
                </a:effectLst>
              </a:rPr>
              <a:t>Smart Energy Input</a:t>
            </a:r>
            <a:endParaRPr lang="en-US" sz="4400" b="1" spc="50" dirty="0">
              <a:ln w="11430"/>
              <a:solidFill>
                <a:srgbClr val="92D050"/>
              </a:solidFill>
              <a:effectLst>
                <a:outerShdw blurRad="76200" dist="50800" dir="5400000" algn="tl" rotWithShape="0">
                  <a:srgbClr val="000000">
                    <a:alpha val="65000"/>
                  </a:srgbClr>
                </a:outerShdw>
              </a:effectLst>
            </a:endParaRPr>
          </a:p>
        </p:txBody>
      </p:sp>
      <p:sp>
        <p:nvSpPr>
          <p:cNvPr id="67" name="TextBox 66"/>
          <p:cNvSpPr txBox="1"/>
          <p:nvPr/>
        </p:nvSpPr>
        <p:spPr>
          <a:xfrm rot="301512">
            <a:off x="-128755" y="5262723"/>
            <a:ext cx="5231611" cy="76944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smtClean="0">
                <a:ln w="11430"/>
                <a:solidFill>
                  <a:srgbClr val="92D050"/>
                </a:solidFill>
                <a:effectLst>
                  <a:outerShdw blurRad="76200" dist="50800" dir="5400000" algn="tl" rotWithShape="0">
                    <a:srgbClr val="000000">
                      <a:alpha val="65000"/>
                    </a:srgbClr>
                  </a:outerShdw>
                </a:effectLst>
              </a:rPr>
              <a:t>Motor Drives</a:t>
            </a:r>
            <a:endParaRPr lang="en-US" sz="4400" b="1" spc="50" dirty="0">
              <a:ln w="11430"/>
              <a:solidFill>
                <a:srgbClr val="92D050"/>
              </a:solidFill>
              <a:effectLst>
                <a:outerShdw blurRad="76200" dist="50800" dir="5400000" algn="tl" rotWithShape="0">
                  <a:srgbClr val="000000">
                    <a:alpha val="65000"/>
                  </a:srgbClr>
                </a:outerShdw>
              </a:effectLst>
            </a:endParaRPr>
          </a:p>
        </p:txBody>
      </p:sp>
      <p:sp>
        <p:nvSpPr>
          <p:cNvPr id="68" name="TextBox 67"/>
          <p:cNvSpPr txBox="1"/>
          <p:nvPr/>
        </p:nvSpPr>
        <p:spPr>
          <a:xfrm rot="234073">
            <a:off x="1851883" y="5922436"/>
            <a:ext cx="2669576" cy="76944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smtClean="0">
                <a:ln w="11430"/>
                <a:solidFill>
                  <a:srgbClr val="92D050"/>
                </a:solidFill>
                <a:effectLst>
                  <a:outerShdw blurRad="76200" dist="50800" dir="5400000" algn="tl" rotWithShape="0">
                    <a:srgbClr val="000000">
                      <a:alpha val="65000"/>
                    </a:srgbClr>
                  </a:outerShdw>
                </a:effectLst>
              </a:rPr>
              <a:t>the Bike</a:t>
            </a:r>
            <a:endParaRPr lang="en-US" sz="4400" b="1" spc="50" dirty="0">
              <a:ln w="11430"/>
              <a:solidFill>
                <a:srgbClr val="92D050"/>
              </a:solidFill>
              <a:effectLst>
                <a:outerShdw blurRad="76200" dist="50800" dir="5400000" algn="tl" rotWithShape="0">
                  <a:srgbClr val="000000">
                    <a:alpha val="65000"/>
                  </a:srgbClr>
                </a:outerShdw>
              </a:effectLst>
            </a:endParaRPr>
          </a:p>
        </p:txBody>
      </p:sp>
      <p:pic>
        <p:nvPicPr>
          <p:cNvPr id="1026" name="Picture 2" descr="http://newsroom.intel.com/servlet/JiveServlet/showImage/102-1057-2-1035/atom_a_rgb_30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5409" y="2044994"/>
            <a:ext cx="1052526" cy="789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8515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smtClean="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grpSp>
        <p:nvGrpSpPr>
          <p:cNvPr id="33" name="Group 32"/>
          <p:cNvGrpSpPr/>
          <p:nvPr/>
        </p:nvGrpSpPr>
        <p:grpSpPr>
          <a:xfrm>
            <a:off x="2041634" y="1123560"/>
            <a:ext cx="4587766" cy="2486741"/>
            <a:chOff x="2041634" y="1123560"/>
            <a:chExt cx="4587766" cy="2486741"/>
          </a:xfrm>
        </p:grpSpPr>
        <p:pic>
          <p:nvPicPr>
            <p:cNvPr id="2054" name="Picture 6" descr="C:\Users\drs44\AppData\Local\Microsoft\Windows\Temporary Internet Files\Content.IE5\F7MS88FO\Wave[1].png"/>
            <p:cNvPicPr>
              <a:picLocks noChangeAspect="1" noChangeArrowheads="1"/>
            </p:cNvPicPr>
            <p:nvPr/>
          </p:nvPicPr>
          <p:blipFill rotWithShape="1">
            <a:blip r:embed="rId4">
              <a:extLst>
                <a:ext uri="{28A0092B-C50C-407E-A947-70E740481C1C}">
                  <a14:useLocalDpi xmlns:a14="http://schemas.microsoft.com/office/drawing/2010/main" val="0"/>
                </a:ext>
              </a:extLst>
            </a:blip>
            <a:srcRect t="6933" b="19840"/>
            <a:stretch/>
          </p:blipFill>
          <p:spPr bwMode="auto">
            <a:xfrm>
              <a:off x="2393079" y="1123560"/>
              <a:ext cx="4236321" cy="238913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2041634" y="1263868"/>
              <a:ext cx="560062"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5400000">
              <a:off x="4644818" y="2724052"/>
              <a:ext cx="248499"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6972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smtClean="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grpSp>
        <p:nvGrpSpPr>
          <p:cNvPr id="33" name="Group 32"/>
          <p:cNvGrpSpPr/>
          <p:nvPr/>
        </p:nvGrpSpPr>
        <p:grpSpPr>
          <a:xfrm>
            <a:off x="2041634" y="1123560"/>
            <a:ext cx="4587766" cy="2486741"/>
            <a:chOff x="2041634" y="1123560"/>
            <a:chExt cx="4587766" cy="2486741"/>
          </a:xfrm>
        </p:grpSpPr>
        <p:pic>
          <p:nvPicPr>
            <p:cNvPr id="2054" name="Picture 6" descr="C:\Users\drs44\AppData\Local\Microsoft\Windows\Temporary Internet Files\Content.IE5\F7MS88FO\Wave[1].png"/>
            <p:cNvPicPr>
              <a:picLocks noChangeAspect="1" noChangeArrowheads="1"/>
            </p:cNvPicPr>
            <p:nvPr/>
          </p:nvPicPr>
          <p:blipFill rotWithShape="1">
            <a:blip r:embed="rId4">
              <a:extLst>
                <a:ext uri="{28A0092B-C50C-407E-A947-70E740481C1C}">
                  <a14:useLocalDpi xmlns:a14="http://schemas.microsoft.com/office/drawing/2010/main" val="0"/>
                </a:ext>
              </a:extLst>
            </a:blip>
            <a:srcRect t="6933" b="19840"/>
            <a:stretch/>
          </p:blipFill>
          <p:spPr bwMode="auto">
            <a:xfrm>
              <a:off x="2393079" y="1123560"/>
              <a:ext cx="4236321" cy="238913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2041634" y="1263868"/>
              <a:ext cx="560062"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5400000">
              <a:off x="4644818" y="2724052"/>
              <a:ext cx="248499"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0" y="4350236"/>
            <a:ext cx="2943496" cy="1813034"/>
            <a:chOff x="133964" y="2603936"/>
            <a:chExt cx="2943496" cy="1813034"/>
          </a:xfrm>
        </p:grpSpPr>
        <p:pic>
          <p:nvPicPr>
            <p:cNvPr id="15" name="Picture 5" descr="C:\Users\drs44\AppData\Local\Microsoft\Windows\Temporary Internet Files\Content.IE5\V945IJTE\Interference_of_sine_waves[1].jpg"/>
            <p:cNvPicPr>
              <a:picLocks noChangeAspect="1" noChangeArrowheads="1"/>
            </p:cNvPicPr>
            <p:nvPr/>
          </p:nvPicPr>
          <p:blipFill rotWithShape="1">
            <a:blip r:embed="rId5">
              <a:extLst>
                <a:ext uri="{28A0092B-C50C-407E-A947-70E740481C1C}">
                  <a14:useLocalDpi xmlns:a14="http://schemas.microsoft.com/office/drawing/2010/main" val="0"/>
                </a:ext>
              </a:extLst>
            </a:blip>
            <a:srcRect l="4923" t="71883" b="-1"/>
            <a:stretch/>
          </p:blipFill>
          <p:spPr bwMode="auto">
            <a:xfrm>
              <a:off x="133964" y="2643698"/>
              <a:ext cx="2943496" cy="166816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28600" y="2603936"/>
              <a:ext cx="2832536" cy="1813034"/>
              <a:chOff x="228600" y="2603936"/>
              <a:chExt cx="2832536" cy="1813034"/>
            </a:xfrm>
          </p:grpSpPr>
          <p:cxnSp>
            <p:nvCxnSpPr>
              <p:cNvPr id="17" name="Straight Connector 16"/>
              <p:cNvCxnSpPr/>
              <p:nvPr/>
            </p:nvCxnSpPr>
            <p:spPr>
              <a:xfrm>
                <a:off x="228600" y="2603936"/>
                <a:ext cx="0" cy="1677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441717" y="3800167"/>
                <a:ext cx="619419" cy="616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3505200" y="5858470"/>
            <a:ext cx="3226639" cy="923330"/>
            <a:chOff x="428500" y="3801070"/>
            <a:chExt cx="3226639" cy="923330"/>
          </a:xfrm>
        </p:grpSpPr>
        <p:sp>
          <p:nvSpPr>
            <p:cNvPr id="24" name="TextBox 23"/>
            <p:cNvSpPr txBox="1"/>
            <p:nvPr/>
          </p:nvSpPr>
          <p:spPr>
            <a:xfrm>
              <a:off x="685800" y="3801070"/>
              <a:ext cx="2969339" cy="923330"/>
            </a:xfrm>
            <a:prstGeom prst="rect">
              <a:avLst/>
            </a:prstGeom>
            <a:noFill/>
          </p:spPr>
          <p:txBody>
            <a:bodyPr wrap="none" rtlCol="0">
              <a:spAutoFit/>
            </a:bodyPr>
            <a:lstStyle/>
            <a:p>
              <a:r>
                <a:rPr lang="en-US" dirty="0" smtClean="0"/>
                <a:t>Bike’s Natural Freq.</a:t>
              </a:r>
            </a:p>
            <a:p>
              <a:r>
                <a:rPr lang="en-US" dirty="0" smtClean="0"/>
                <a:t>Energy Input</a:t>
              </a:r>
            </a:p>
            <a:p>
              <a:r>
                <a:rPr lang="en-US" dirty="0" smtClean="0"/>
                <a:t>Resulting Synergy Bike Energy</a:t>
              </a:r>
              <a:endParaRPr lang="en-US" dirty="0"/>
            </a:p>
          </p:txBody>
        </p:sp>
        <p:pic>
          <p:nvPicPr>
            <p:cNvPr id="25" name="Picture 5" descr="C:\Users\drs44\AppData\Local\Microsoft\Windows\Temporary Internet Files\Content.IE5\V945IJTE\Interference_of_sine_waves[1].jpg"/>
            <p:cNvPicPr>
              <a:picLocks noChangeAspect="1" noChangeArrowheads="1"/>
            </p:cNvPicPr>
            <p:nvPr/>
          </p:nvPicPr>
          <p:blipFill rotWithShape="1">
            <a:blip r:embed="rId5">
              <a:extLst>
                <a:ext uri="{28A0092B-C50C-407E-A947-70E740481C1C}">
                  <a14:useLocalDpi xmlns:a14="http://schemas.microsoft.com/office/drawing/2010/main" val="0"/>
                </a:ext>
              </a:extLst>
            </a:blip>
            <a:srcRect l="79981" r="13608" b="90559"/>
            <a:stretch/>
          </p:blipFill>
          <p:spPr bwMode="auto">
            <a:xfrm>
              <a:off x="428500" y="3845001"/>
              <a:ext cx="280422" cy="791324"/>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p:cNvSpPr txBox="1"/>
          <p:nvPr/>
        </p:nvSpPr>
        <p:spPr>
          <a:xfrm>
            <a:off x="762000" y="3565029"/>
            <a:ext cx="1643399" cy="769441"/>
          </a:xfrm>
          <a:prstGeom prst="rect">
            <a:avLst/>
          </a:prstGeom>
          <a:noFill/>
        </p:spPr>
        <p:txBody>
          <a:bodyPr wrap="none" rtlCol="0">
            <a:spAutoFit/>
          </a:bodyPr>
          <a:lstStyle/>
          <a:p>
            <a:pPr algn="ctr"/>
            <a:r>
              <a:rPr lang="en-US" sz="2200" b="1" i="1" dirty="0" smtClean="0"/>
              <a:t>Completely </a:t>
            </a:r>
          </a:p>
          <a:p>
            <a:pPr algn="ctr"/>
            <a:r>
              <a:rPr lang="en-US" sz="2200" b="1" i="1" dirty="0" smtClean="0"/>
              <a:t>out of phase</a:t>
            </a:r>
            <a:endParaRPr lang="en-US" sz="2200" b="1" i="1" dirty="0"/>
          </a:p>
        </p:txBody>
      </p:sp>
    </p:spTree>
    <p:extLst>
      <p:ext uri="{BB962C8B-B14F-4D97-AF65-F5344CB8AC3E}">
        <p14:creationId xmlns:p14="http://schemas.microsoft.com/office/powerpoint/2010/main" val="411861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smtClean="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grpSp>
        <p:nvGrpSpPr>
          <p:cNvPr id="33" name="Group 32"/>
          <p:cNvGrpSpPr/>
          <p:nvPr/>
        </p:nvGrpSpPr>
        <p:grpSpPr>
          <a:xfrm>
            <a:off x="2041634" y="1123560"/>
            <a:ext cx="4587766" cy="2486741"/>
            <a:chOff x="2041634" y="1123560"/>
            <a:chExt cx="4587766" cy="2486741"/>
          </a:xfrm>
        </p:grpSpPr>
        <p:pic>
          <p:nvPicPr>
            <p:cNvPr id="2054" name="Picture 6" descr="C:\Users\drs44\AppData\Local\Microsoft\Windows\Temporary Internet Files\Content.IE5\F7MS88FO\Wave[1].png"/>
            <p:cNvPicPr>
              <a:picLocks noChangeAspect="1" noChangeArrowheads="1"/>
            </p:cNvPicPr>
            <p:nvPr/>
          </p:nvPicPr>
          <p:blipFill rotWithShape="1">
            <a:blip r:embed="rId4">
              <a:extLst>
                <a:ext uri="{28A0092B-C50C-407E-A947-70E740481C1C}">
                  <a14:useLocalDpi xmlns:a14="http://schemas.microsoft.com/office/drawing/2010/main" val="0"/>
                </a:ext>
              </a:extLst>
            </a:blip>
            <a:srcRect t="6933" b="19840"/>
            <a:stretch/>
          </p:blipFill>
          <p:spPr bwMode="auto">
            <a:xfrm>
              <a:off x="2393079" y="1123560"/>
              <a:ext cx="4236321" cy="238913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2041634" y="1263868"/>
              <a:ext cx="560062"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5400000">
              <a:off x="4644818" y="2724052"/>
              <a:ext cx="248499"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2895600" y="4337100"/>
            <a:ext cx="3095895" cy="1677036"/>
            <a:chOff x="3000105" y="2590800"/>
            <a:chExt cx="3095895" cy="1677036"/>
          </a:xfrm>
        </p:grpSpPr>
        <p:pic>
          <p:nvPicPr>
            <p:cNvPr id="12" name="Picture 5" descr="C:\Users\drs44\AppData\Local\Microsoft\Windows\Temporary Internet Files\Content.IE5\V945IJTE\Interference_of_sine_waves[1].jpg"/>
            <p:cNvPicPr>
              <a:picLocks noChangeAspect="1" noChangeArrowheads="1"/>
            </p:cNvPicPr>
            <p:nvPr/>
          </p:nvPicPr>
          <p:blipFill rotWithShape="1">
            <a:blip r:embed="rId5">
              <a:extLst>
                <a:ext uri="{28A0092B-C50C-407E-A947-70E740481C1C}">
                  <a14:useLocalDpi xmlns:a14="http://schemas.microsoft.com/office/drawing/2010/main" val="0"/>
                </a:ext>
              </a:extLst>
            </a:blip>
            <a:srcRect t="28644" b="49964"/>
            <a:stretch/>
          </p:blipFill>
          <p:spPr bwMode="auto">
            <a:xfrm>
              <a:off x="3000105" y="2724804"/>
              <a:ext cx="3095895" cy="126914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3244414" y="2590800"/>
              <a:ext cx="0" cy="1677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4350236"/>
            <a:ext cx="2943496" cy="1813034"/>
            <a:chOff x="133964" y="2603936"/>
            <a:chExt cx="2943496" cy="1813034"/>
          </a:xfrm>
        </p:grpSpPr>
        <p:pic>
          <p:nvPicPr>
            <p:cNvPr id="15" name="Picture 5" descr="C:\Users\drs44\AppData\Local\Microsoft\Windows\Temporary Internet Files\Content.IE5\V945IJTE\Interference_of_sine_waves[1].jpg"/>
            <p:cNvPicPr>
              <a:picLocks noChangeAspect="1" noChangeArrowheads="1"/>
            </p:cNvPicPr>
            <p:nvPr/>
          </p:nvPicPr>
          <p:blipFill rotWithShape="1">
            <a:blip r:embed="rId5">
              <a:extLst>
                <a:ext uri="{28A0092B-C50C-407E-A947-70E740481C1C}">
                  <a14:useLocalDpi xmlns:a14="http://schemas.microsoft.com/office/drawing/2010/main" val="0"/>
                </a:ext>
              </a:extLst>
            </a:blip>
            <a:srcRect l="4923" t="71883" b="-1"/>
            <a:stretch/>
          </p:blipFill>
          <p:spPr bwMode="auto">
            <a:xfrm>
              <a:off x="133964" y="2643698"/>
              <a:ext cx="2943496" cy="166816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28600" y="2603936"/>
              <a:ext cx="2832536" cy="1813034"/>
              <a:chOff x="228600" y="2603936"/>
              <a:chExt cx="2832536" cy="1813034"/>
            </a:xfrm>
          </p:grpSpPr>
          <p:cxnSp>
            <p:nvCxnSpPr>
              <p:cNvPr id="17" name="Straight Connector 16"/>
              <p:cNvCxnSpPr/>
              <p:nvPr/>
            </p:nvCxnSpPr>
            <p:spPr>
              <a:xfrm>
                <a:off x="228600" y="2603936"/>
                <a:ext cx="0" cy="1677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441717" y="3800167"/>
                <a:ext cx="619419" cy="616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3505200" y="5858470"/>
            <a:ext cx="3226639" cy="923330"/>
            <a:chOff x="428500" y="3801070"/>
            <a:chExt cx="3226639" cy="923330"/>
          </a:xfrm>
        </p:grpSpPr>
        <p:sp>
          <p:nvSpPr>
            <p:cNvPr id="24" name="TextBox 23"/>
            <p:cNvSpPr txBox="1"/>
            <p:nvPr/>
          </p:nvSpPr>
          <p:spPr>
            <a:xfrm>
              <a:off x="685800" y="3801070"/>
              <a:ext cx="2969339" cy="923330"/>
            </a:xfrm>
            <a:prstGeom prst="rect">
              <a:avLst/>
            </a:prstGeom>
            <a:noFill/>
          </p:spPr>
          <p:txBody>
            <a:bodyPr wrap="none" rtlCol="0">
              <a:spAutoFit/>
            </a:bodyPr>
            <a:lstStyle/>
            <a:p>
              <a:r>
                <a:rPr lang="en-US" dirty="0" smtClean="0"/>
                <a:t>Bike’s Natural Freq.</a:t>
              </a:r>
            </a:p>
            <a:p>
              <a:r>
                <a:rPr lang="en-US" dirty="0" smtClean="0"/>
                <a:t>Energy Input</a:t>
              </a:r>
            </a:p>
            <a:p>
              <a:r>
                <a:rPr lang="en-US" dirty="0" smtClean="0"/>
                <a:t>Resulting Synergy Bike Energy</a:t>
              </a:r>
              <a:endParaRPr lang="en-US" dirty="0"/>
            </a:p>
          </p:txBody>
        </p:sp>
        <p:pic>
          <p:nvPicPr>
            <p:cNvPr id="25" name="Picture 5" descr="C:\Users\drs44\AppData\Local\Microsoft\Windows\Temporary Internet Files\Content.IE5\V945IJTE\Interference_of_sine_waves[1].jpg"/>
            <p:cNvPicPr>
              <a:picLocks noChangeAspect="1" noChangeArrowheads="1"/>
            </p:cNvPicPr>
            <p:nvPr/>
          </p:nvPicPr>
          <p:blipFill rotWithShape="1">
            <a:blip r:embed="rId5">
              <a:extLst>
                <a:ext uri="{28A0092B-C50C-407E-A947-70E740481C1C}">
                  <a14:useLocalDpi xmlns:a14="http://schemas.microsoft.com/office/drawing/2010/main" val="0"/>
                </a:ext>
              </a:extLst>
            </a:blip>
            <a:srcRect l="79981" r="13608" b="90559"/>
            <a:stretch/>
          </p:blipFill>
          <p:spPr bwMode="auto">
            <a:xfrm>
              <a:off x="428500" y="3845001"/>
              <a:ext cx="280422" cy="791324"/>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p:cNvSpPr txBox="1"/>
          <p:nvPr/>
        </p:nvSpPr>
        <p:spPr>
          <a:xfrm>
            <a:off x="762000" y="3565029"/>
            <a:ext cx="1643399" cy="769441"/>
          </a:xfrm>
          <a:prstGeom prst="rect">
            <a:avLst/>
          </a:prstGeom>
          <a:noFill/>
        </p:spPr>
        <p:txBody>
          <a:bodyPr wrap="none" rtlCol="0">
            <a:spAutoFit/>
          </a:bodyPr>
          <a:lstStyle/>
          <a:p>
            <a:pPr algn="ctr"/>
            <a:r>
              <a:rPr lang="en-US" sz="2200" b="1" i="1" dirty="0" smtClean="0"/>
              <a:t>Completely </a:t>
            </a:r>
          </a:p>
          <a:p>
            <a:pPr algn="ctr"/>
            <a:r>
              <a:rPr lang="en-US" sz="2200" b="1" i="1" dirty="0" smtClean="0"/>
              <a:t>out of phase</a:t>
            </a:r>
            <a:endParaRPr lang="en-US" sz="2200" b="1" i="1" dirty="0"/>
          </a:p>
        </p:txBody>
      </p:sp>
      <p:sp>
        <p:nvSpPr>
          <p:cNvPr id="27" name="TextBox 26"/>
          <p:cNvSpPr txBox="1"/>
          <p:nvPr/>
        </p:nvSpPr>
        <p:spPr>
          <a:xfrm>
            <a:off x="3581400" y="3565029"/>
            <a:ext cx="2111219" cy="769441"/>
          </a:xfrm>
          <a:prstGeom prst="rect">
            <a:avLst/>
          </a:prstGeom>
          <a:noFill/>
        </p:spPr>
        <p:txBody>
          <a:bodyPr wrap="none" rtlCol="0">
            <a:spAutoFit/>
          </a:bodyPr>
          <a:lstStyle/>
          <a:p>
            <a:pPr algn="ctr"/>
            <a:r>
              <a:rPr lang="en-US" sz="2200" b="1" i="1" dirty="0" smtClean="0"/>
              <a:t>Synchronization </a:t>
            </a:r>
          </a:p>
          <a:p>
            <a:pPr algn="ctr"/>
            <a:r>
              <a:rPr lang="en-US" sz="2200" b="1" i="1" dirty="0" smtClean="0"/>
              <a:t>Process</a:t>
            </a:r>
            <a:endParaRPr lang="en-US" sz="2200" b="1" i="1" dirty="0"/>
          </a:p>
        </p:txBody>
      </p:sp>
    </p:spTree>
    <p:extLst>
      <p:ext uri="{BB962C8B-B14F-4D97-AF65-F5344CB8AC3E}">
        <p14:creationId xmlns:p14="http://schemas.microsoft.com/office/powerpoint/2010/main" val="39222326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smtClean="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grpSp>
        <p:nvGrpSpPr>
          <p:cNvPr id="33" name="Group 32"/>
          <p:cNvGrpSpPr/>
          <p:nvPr/>
        </p:nvGrpSpPr>
        <p:grpSpPr>
          <a:xfrm>
            <a:off x="2041634" y="1123560"/>
            <a:ext cx="4587766" cy="2486741"/>
            <a:chOff x="2041634" y="1123560"/>
            <a:chExt cx="4587766" cy="2486741"/>
          </a:xfrm>
        </p:grpSpPr>
        <p:pic>
          <p:nvPicPr>
            <p:cNvPr id="2054" name="Picture 6" descr="C:\Users\drs44\AppData\Local\Microsoft\Windows\Temporary Internet Files\Content.IE5\F7MS88FO\Wave[1].png"/>
            <p:cNvPicPr>
              <a:picLocks noChangeAspect="1" noChangeArrowheads="1"/>
            </p:cNvPicPr>
            <p:nvPr/>
          </p:nvPicPr>
          <p:blipFill rotWithShape="1">
            <a:blip r:embed="rId4">
              <a:extLst>
                <a:ext uri="{28A0092B-C50C-407E-A947-70E740481C1C}">
                  <a14:useLocalDpi xmlns:a14="http://schemas.microsoft.com/office/drawing/2010/main" val="0"/>
                </a:ext>
              </a:extLst>
            </a:blip>
            <a:srcRect t="6933" b="19840"/>
            <a:stretch/>
          </p:blipFill>
          <p:spPr bwMode="auto">
            <a:xfrm>
              <a:off x="2393079" y="1123560"/>
              <a:ext cx="4236321" cy="238913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2041634" y="1263868"/>
              <a:ext cx="560062"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5400000">
              <a:off x="4644818" y="2724052"/>
              <a:ext cx="248499"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2895600" y="4337100"/>
            <a:ext cx="3095895" cy="1677036"/>
            <a:chOff x="3000105" y="2590800"/>
            <a:chExt cx="3095895" cy="1677036"/>
          </a:xfrm>
        </p:grpSpPr>
        <p:pic>
          <p:nvPicPr>
            <p:cNvPr id="12" name="Picture 5" descr="C:\Users\drs44\AppData\Local\Microsoft\Windows\Temporary Internet Files\Content.IE5\V945IJTE\Interference_of_sine_waves[1].jpg"/>
            <p:cNvPicPr>
              <a:picLocks noChangeAspect="1" noChangeArrowheads="1"/>
            </p:cNvPicPr>
            <p:nvPr/>
          </p:nvPicPr>
          <p:blipFill rotWithShape="1">
            <a:blip r:embed="rId5">
              <a:extLst>
                <a:ext uri="{28A0092B-C50C-407E-A947-70E740481C1C}">
                  <a14:useLocalDpi xmlns:a14="http://schemas.microsoft.com/office/drawing/2010/main" val="0"/>
                </a:ext>
              </a:extLst>
            </a:blip>
            <a:srcRect t="28644" b="49964"/>
            <a:stretch/>
          </p:blipFill>
          <p:spPr bwMode="auto">
            <a:xfrm>
              <a:off x="3000105" y="2724804"/>
              <a:ext cx="3095895" cy="126914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3244414" y="2590800"/>
              <a:ext cx="0" cy="1677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4350236"/>
            <a:ext cx="2943496" cy="1813034"/>
            <a:chOff x="133964" y="2603936"/>
            <a:chExt cx="2943496" cy="1813034"/>
          </a:xfrm>
        </p:grpSpPr>
        <p:pic>
          <p:nvPicPr>
            <p:cNvPr id="15" name="Picture 5" descr="C:\Users\drs44\AppData\Local\Microsoft\Windows\Temporary Internet Files\Content.IE5\V945IJTE\Interference_of_sine_waves[1].jpg"/>
            <p:cNvPicPr>
              <a:picLocks noChangeAspect="1" noChangeArrowheads="1"/>
            </p:cNvPicPr>
            <p:nvPr/>
          </p:nvPicPr>
          <p:blipFill rotWithShape="1">
            <a:blip r:embed="rId5">
              <a:extLst>
                <a:ext uri="{28A0092B-C50C-407E-A947-70E740481C1C}">
                  <a14:useLocalDpi xmlns:a14="http://schemas.microsoft.com/office/drawing/2010/main" val="0"/>
                </a:ext>
              </a:extLst>
            </a:blip>
            <a:srcRect l="4923" t="71883" b="-1"/>
            <a:stretch/>
          </p:blipFill>
          <p:spPr bwMode="auto">
            <a:xfrm>
              <a:off x="133964" y="2643698"/>
              <a:ext cx="2943496" cy="166816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28600" y="2603936"/>
              <a:ext cx="2832536" cy="1813034"/>
              <a:chOff x="228600" y="2603936"/>
              <a:chExt cx="2832536" cy="1813034"/>
            </a:xfrm>
          </p:grpSpPr>
          <p:cxnSp>
            <p:nvCxnSpPr>
              <p:cNvPr id="17" name="Straight Connector 16"/>
              <p:cNvCxnSpPr/>
              <p:nvPr/>
            </p:nvCxnSpPr>
            <p:spPr>
              <a:xfrm>
                <a:off x="228600" y="2603936"/>
                <a:ext cx="0" cy="1677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441717" y="3800167"/>
                <a:ext cx="619419" cy="616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 name="Group 18"/>
          <p:cNvGrpSpPr/>
          <p:nvPr/>
        </p:nvGrpSpPr>
        <p:grpSpPr>
          <a:xfrm>
            <a:off x="6019800" y="4279889"/>
            <a:ext cx="3095896" cy="1771226"/>
            <a:chOff x="6086863" y="2533589"/>
            <a:chExt cx="3095896" cy="1771226"/>
          </a:xfrm>
        </p:grpSpPr>
        <p:pic>
          <p:nvPicPr>
            <p:cNvPr id="20" name="Picture 5" descr="C:\Users\drs44\AppData\Local\Microsoft\Windows\Temporary Internet Files\Content.IE5\V945IJTE\Interference_of_sine_waves[1].jpg"/>
            <p:cNvPicPr>
              <a:picLocks noChangeAspect="1" noChangeArrowheads="1"/>
            </p:cNvPicPr>
            <p:nvPr/>
          </p:nvPicPr>
          <p:blipFill rotWithShape="1">
            <a:blip r:embed="rId5">
              <a:extLst>
                <a:ext uri="{28A0092B-C50C-407E-A947-70E740481C1C}">
                  <a14:useLocalDpi xmlns:a14="http://schemas.microsoft.com/office/drawing/2010/main" val="0"/>
                </a:ext>
              </a:extLst>
            </a:blip>
            <a:srcRect b="71270"/>
            <a:stretch/>
          </p:blipFill>
          <p:spPr bwMode="auto">
            <a:xfrm>
              <a:off x="6086863" y="2600307"/>
              <a:ext cx="3095896" cy="170450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p:nvCxnSpPr>
          <p:spPr>
            <a:xfrm>
              <a:off x="6324600" y="2601225"/>
              <a:ext cx="0" cy="1677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524581" y="2533589"/>
              <a:ext cx="619419" cy="616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3505200" y="5858470"/>
            <a:ext cx="3226639" cy="923330"/>
            <a:chOff x="428500" y="3801070"/>
            <a:chExt cx="3226639" cy="923330"/>
          </a:xfrm>
        </p:grpSpPr>
        <p:sp>
          <p:nvSpPr>
            <p:cNvPr id="24" name="TextBox 23"/>
            <p:cNvSpPr txBox="1"/>
            <p:nvPr/>
          </p:nvSpPr>
          <p:spPr>
            <a:xfrm>
              <a:off x="685800" y="3801070"/>
              <a:ext cx="2969339" cy="923330"/>
            </a:xfrm>
            <a:prstGeom prst="rect">
              <a:avLst/>
            </a:prstGeom>
            <a:noFill/>
          </p:spPr>
          <p:txBody>
            <a:bodyPr wrap="none" rtlCol="0">
              <a:spAutoFit/>
            </a:bodyPr>
            <a:lstStyle/>
            <a:p>
              <a:r>
                <a:rPr lang="en-US" dirty="0" smtClean="0"/>
                <a:t>Bike’s Natural Freq.</a:t>
              </a:r>
            </a:p>
            <a:p>
              <a:r>
                <a:rPr lang="en-US" dirty="0" smtClean="0"/>
                <a:t>Energy Input</a:t>
              </a:r>
            </a:p>
            <a:p>
              <a:r>
                <a:rPr lang="en-US" dirty="0" smtClean="0"/>
                <a:t>Resulting Synergy Bike Energy</a:t>
              </a:r>
              <a:endParaRPr lang="en-US" dirty="0"/>
            </a:p>
          </p:txBody>
        </p:sp>
        <p:pic>
          <p:nvPicPr>
            <p:cNvPr id="25" name="Picture 5" descr="C:\Users\drs44\AppData\Local\Microsoft\Windows\Temporary Internet Files\Content.IE5\V945IJTE\Interference_of_sine_waves[1].jpg"/>
            <p:cNvPicPr>
              <a:picLocks noChangeAspect="1" noChangeArrowheads="1"/>
            </p:cNvPicPr>
            <p:nvPr/>
          </p:nvPicPr>
          <p:blipFill rotWithShape="1">
            <a:blip r:embed="rId5">
              <a:extLst>
                <a:ext uri="{28A0092B-C50C-407E-A947-70E740481C1C}">
                  <a14:useLocalDpi xmlns:a14="http://schemas.microsoft.com/office/drawing/2010/main" val="0"/>
                </a:ext>
              </a:extLst>
            </a:blip>
            <a:srcRect l="79981" r="13608" b="90559"/>
            <a:stretch/>
          </p:blipFill>
          <p:spPr bwMode="auto">
            <a:xfrm>
              <a:off x="428500" y="3845001"/>
              <a:ext cx="280422" cy="791324"/>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p:cNvSpPr txBox="1"/>
          <p:nvPr/>
        </p:nvSpPr>
        <p:spPr>
          <a:xfrm>
            <a:off x="762000" y="3565029"/>
            <a:ext cx="1643399" cy="769441"/>
          </a:xfrm>
          <a:prstGeom prst="rect">
            <a:avLst/>
          </a:prstGeom>
          <a:noFill/>
        </p:spPr>
        <p:txBody>
          <a:bodyPr wrap="none" rtlCol="0">
            <a:spAutoFit/>
          </a:bodyPr>
          <a:lstStyle/>
          <a:p>
            <a:pPr algn="ctr"/>
            <a:r>
              <a:rPr lang="en-US" sz="2200" b="1" i="1" dirty="0" smtClean="0"/>
              <a:t>Completely </a:t>
            </a:r>
          </a:p>
          <a:p>
            <a:pPr algn="ctr"/>
            <a:r>
              <a:rPr lang="en-US" sz="2200" b="1" i="1" dirty="0" smtClean="0"/>
              <a:t>out of phase</a:t>
            </a:r>
            <a:endParaRPr lang="en-US" sz="2200" b="1" i="1" dirty="0"/>
          </a:p>
        </p:txBody>
      </p:sp>
      <p:sp>
        <p:nvSpPr>
          <p:cNvPr id="27" name="TextBox 26"/>
          <p:cNvSpPr txBox="1"/>
          <p:nvPr/>
        </p:nvSpPr>
        <p:spPr>
          <a:xfrm>
            <a:off x="3581400" y="3565029"/>
            <a:ext cx="2111219" cy="769441"/>
          </a:xfrm>
          <a:prstGeom prst="rect">
            <a:avLst/>
          </a:prstGeom>
          <a:noFill/>
        </p:spPr>
        <p:txBody>
          <a:bodyPr wrap="none" rtlCol="0">
            <a:spAutoFit/>
          </a:bodyPr>
          <a:lstStyle/>
          <a:p>
            <a:pPr algn="ctr"/>
            <a:r>
              <a:rPr lang="en-US" sz="2200" b="1" i="1" dirty="0" smtClean="0"/>
              <a:t>Synchronization </a:t>
            </a:r>
          </a:p>
          <a:p>
            <a:pPr algn="ctr"/>
            <a:r>
              <a:rPr lang="en-US" sz="2200" b="1" i="1" dirty="0" smtClean="0"/>
              <a:t>Process</a:t>
            </a:r>
            <a:endParaRPr lang="en-US" sz="2200" b="1" i="1" dirty="0"/>
          </a:p>
        </p:txBody>
      </p:sp>
    </p:spTree>
    <p:extLst>
      <p:ext uri="{BB962C8B-B14F-4D97-AF65-F5344CB8AC3E}">
        <p14:creationId xmlns:p14="http://schemas.microsoft.com/office/powerpoint/2010/main" val="807602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C:\Users\drs44\AppData\Local\Microsoft\Windows\Temporary Internet Files\Content.IE5\F7MS88FO\blue_network_background_web_by_soygcm-d3f393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9144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0" y="393700"/>
            <a:ext cx="9144000" cy="6555641"/>
          </a:xfrm>
          <a:prstGeom prst="rect">
            <a:avLst/>
          </a:prstGeom>
          <a:noFill/>
        </p:spPr>
        <p:txBody>
          <a:bodyPr wrap="square" rtlCol="0">
            <a:spAutoFit/>
          </a:bodyPr>
          <a:lstStyle/>
          <a:p>
            <a:r>
              <a:rPr lang="en-US" dirty="0" smtClean="0"/>
              <a:t>The specific project this sample is developed around a college upperclassman full academic year design project that is presenting its work near the end of the 1</a:t>
            </a:r>
            <a:r>
              <a:rPr lang="en-US" baseline="30000" dirty="0" smtClean="0"/>
              <a:t>st</a:t>
            </a:r>
            <a:r>
              <a:rPr lang="en-US" dirty="0" smtClean="0"/>
              <a:t> semester. </a:t>
            </a:r>
          </a:p>
          <a:p>
            <a:endParaRPr lang="en-US" sz="1400" dirty="0" smtClean="0"/>
          </a:p>
          <a:p>
            <a:r>
              <a:rPr lang="en-US" dirty="0"/>
              <a:t>The danger in providing such an example is that some teams may try to match the topic chosen in the sample thinking that that is the kind of idea that “we are looking for”. This couldn’t be farther from the truth as we truly encourage a wide range of ideas to be submitted. To make this point even clearer, </a:t>
            </a:r>
            <a:r>
              <a:rPr lang="en-US" dirty="0" smtClean="0"/>
              <a:t>this sample is for a project </a:t>
            </a:r>
            <a:r>
              <a:rPr lang="en-US" dirty="0"/>
              <a:t>that clearly could not be created: a Perpetual Motion Bicycle. </a:t>
            </a:r>
            <a:r>
              <a:rPr lang="en-US" dirty="0" smtClean="0"/>
              <a:t>(But if </a:t>
            </a:r>
            <a:r>
              <a:rPr lang="en-US" dirty="0"/>
              <a:t>any of you are able to create a realistic perpetual motion machine we would be very interested in learning more about it</a:t>
            </a:r>
            <a:r>
              <a:rPr lang="en-US" dirty="0" smtClean="0"/>
              <a:t>.)</a:t>
            </a:r>
            <a:endParaRPr lang="en-US" dirty="0"/>
          </a:p>
          <a:p>
            <a:endParaRPr lang="en-US" sz="1400" dirty="0"/>
          </a:p>
          <a:p>
            <a:r>
              <a:rPr lang="en-US" dirty="0" smtClean="0"/>
              <a:t>However, the challenge that the perpetual motion bicycle is trying to address </a:t>
            </a:r>
            <a:r>
              <a:rPr lang="en-US" dirty="0"/>
              <a:t>is </a:t>
            </a:r>
            <a:r>
              <a:rPr lang="en-US" dirty="0" smtClean="0"/>
              <a:t>real, </a:t>
            </a:r>
            <a:r>
              <a:rPr lang="en-US" dirty="0"/>
              <a:t>and the </a:t>
            </a:r>
            <a:r>
              <a:rPr lang="en-US" dirty="0" smtClean="0"/>
              <a:t>perpetual motion bicycle can be thought of as a “super</a:t>
            </a:r>
            <a:r>
              <a:rPr lang="en-US" dirty="0"/>
              <a:t>” electric bicycle of today </a:t>
            </a:r>
            <a:r>
              <a:rPr lang="en-US" dirty="0" smtClean="0"/>
              <a:t> with some </a:t>
            </a:r>
            <a:r>
              <a:rPr lang="en-US" dirty="0"/>
              <a:t>added </a:t>
            </a:r>
            <a:r>
              <a:rPr lang="en-US" dirty="0" smtClean="0"/>
              <a:t>novel technology. This is done to help you be able to follow the presentation better and . </a:t>
            </a:r>
            <a:r>
              <a:rPr lang="en-US" dirty="0"/>
              <a:t>a</a:t>
            </a:r>
            <a:r>
              <a:rPr lang="en-US" dirty="0" smtClean="0"/>
              <a:t>fter all, if the fictitious can be explained in a effective way to you, hopefully it can help you understand how to communicate your real ideas </a:t>
            </a:r>
            <a:r>
              <a:rPr lang="en-US" dirty="0"/>
              <a:t>effectively </a:t>
            </a:r>
            <a:r>
              <a:rPr lang="en-US" dirty="0" smtClean="0"/>
              <a:t>as well.  In fact, many of the topics addressed and the methods used in this presentation translate very well to a professional, post-college, mid-project review that </a:t>
            </a:r>
            <a:r>
              <a:rPr lang="en-US" dirty="0"/>
              <a:t>shows how the system was developed and how it </a:t>
            </a:r>
            <a:r>
              <a:rPr lang="en-US" dirty="0" smtClean="0"/>
              <a:t>works.</a:t>
            </a:r>
            <a:endParaRPr lang="en-US" dirty="0"/>
          </a:p>
          <a:p>
            <a:endParaRPr lang="en-US" sz="1400" dirty="0"/>
          </a:p>
          <a:p>
            <a:r>
              <a:rPr lang="en-US" dirty="0" smtClean="0"/>
              <a:t>The amount of time spent on each topic may vary from project to project but this sample should provide some guidance. What the presenters would say for each slide is shown in the bottom notes section. Text that is written on the sides of the slides is additional commentary meant just for you, the reader. It may be better to review these insights after you’ve gone through the normal presentation at least once. If you still have questions, please be sure to make use of the additional on-line resources made available, such as the Cornell Cup On-line Q&amp;A sessions.</a:t>
            </a:r>
            <a:endParaRPr lang="en-US" dirty="0"/>
          </a:p>
        </p:txBody>
      </p:sp>
      <p:sp>
        <p:nvSpPr>
          <p:cNvPr id="5" name="TextBox 4"/>
          <p:cNvSpPr txBox="1"/>
          <p:nvPr/>
        </p:nvSpPr>
        <p:spPr>
          <a:xfrm>
            <a:off x="-25400" y="0"/>
            <a:ext cx="9185486" cy="461665"/>
          </a:xfrm>
          <a:prstGeom prst="rect">
            <a:avLst/>
          </a:prstGeom>
          <a:noFill/>
        </p:spPr>
        <p:txBody>
          <a:bodyPr wrap="square" rtlCol="0">
            <a:spAutoFit/>
          </a:bodyPr>
          <a:lstStyle/>
          <a:p>
            <a:pPr algn="ctr"/>
            <a:r>
              <a:rPr lang="en-US" sz="2400" b="1" dirty="0" smtClean="0"/>
              <a:t>Project Background</a:t>
            </a:r>
            <a:endParaRPr lang="en-US" sz="2400" b="1" dirty="0"/>
          </a:p>
        </p:txBody>
      </p:sp>
    </p:spTree>
    <p:extLst>
      <p:ext uri="{BB962C8B-B14F-4D97-AF65-F5344CB8AC3E}">
        <p14:creationId xmlns:p14="http://schemas.microsoft.com/office/powerpoint/2010/main" val="4083214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smtClean="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grpSp>
        <p:nvGrpSpPr>
          <p:cNvPr id="33" name="Group 32"/>
          <p:cNvGrpSpPr/>
          <p:nvPr/>
        </p:nvGrpSpPr>
        <p:grpSpPr>
          <a:xfrm>
            <a:off x="2041634" y="1123560"/>
            <a:ext cx="4587766" cy="2486741"/>
            <a:chOff x="2041634" y="1123560"/>
            <a:chExt cx="4587766" cy="2486741"/>
          </a:xfrm>
        </p:grpSpPr>
        <p:pic>
          <p:nvPicPr>
            <p:cNvPr id="2054" name="Picture 6" descr="C:\Users\drs44\AppData\Local\Microsoft\Windows\Temporary Internet Files\Content.IE5\F7MS88FO\Wave[1].png"/>
            <p:cNvPicPr>
              <a:picLocks noChangeAspect="1" noChangeArrowheads="1"/>
            </p:cNvPicPr>
            <p:nvPr/>
          </p:nvPicPr>
          <p:blipFill rotWithShape="1">
            <a:blip r:embed="rId4">
              <a:extLst>
                <a:ext uri="{28A0092B-C50C-407E-A947-70E740481C1C}">
                  <a14:useLocalDpi xmlns:a14="http://schemas.microsoft.com/office/drawing/2010/main" val="0"/>
                </a:ext>
              </a:extLst>
            </a:blip>
            <a:srcRect t="6933" b="19840"/>
            <a:stretch/>
          </p:blipFill>
          <p:spPr bwMode="auto">
            <a:xfrm>
              <a:off x="2393079" y="1123560"/>
              <a:ext cx="4236321" cy="238913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2041634" y="1263868"/>
              <a:ext cx="560062"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5400000">
              <a:off x="4644818" y="2724052"/>
              <a:ext cx="248499"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2895600" y="4337100"/>
            <a:ext cx="3095895" cy="1677036"/>
            <a:chOff x="3000105" y="2590800"/>
            <a:chExt cx="3095895" cy="1677036"/>
          </a:xfrm>
        </p:grpSpPr>
        <p:pic>
          <p:nvPicPr>
            <p:cNvPr id="12" name="Picture 5" descr="C:\Users\drs44\AppData\Local\Microsoft\Windows\Temporary Internet Files\Content.IE5\V945IJTE\Interference_of_sine_waves[1].jpg"/>
            <p:cNvPicPr>
              <a:picLocks noChangeAspect="1" noChangeArrowheads="1"/>
            </p:cNvPicPr>
            <p:nvPr/>
          </p:nvPicPr>
          <p:blipFill rotWithShape="1">
            <a:blip r:embed="rId5">
              <a:extLst>
                <a:ext uri="{28A0092B-C50C-407E-A947-70E740481C1C}">
                  <a14:useLocalDpi xmlns:a14="http://schemas.microsoft.com/office/drawing/2010/main" val="0"/>
                </a:ext>
              </a:extLst>
            </a:blip>
            <a:srcRect t="28644" b="49964"/>
            <a:stretch/>
          </p:blipFill>
          <p:spPr bwMode="auto">
            <a:xfrm>
              <a:off x="3000105" y="2724804"/>
              <a:ext cx="3095895" cy="126914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3244414" y="2590800"/>
              <a:ext cx="0" cy="1677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4350236"/>
            <a:ext cx="2943496" cy="1813034"/>
            <a:chOff x="133964" y="2603936"/>
            <a:chExt cx="2943496" cy="1813034"/>
          </a:xfrm>
        </p:grpSpPr>
        <p:pic>
          <p:nvPicPr>
            <p:cNvPr id="15" name="Picture 5" descr="C:\Users\drs44\AppData\Local\Microsoft\Windows\Temporary Internet Files\Content.IE5\V945IJTE\Interference_of_sine_waves[1].jpg"/>
            <p:cNvPicPr>
              <a:picLocks noChangeAspect="1" noChangeArrowheads="1"/>
            </p:cNvPicPr>
            <p:nvPr/>
          </p:nvPicPr>
          <p:blipFill rotWithShape="1">
            <a:blip r:embed="rId5">
              <a:extLst>
                <a:ext uri="{28A0092B-C50C-407E-A947-70E740481C1C}">
                  <a14:useLocalDpi xmlns:a14="http://schemas.microsoft.com/office/drawing/2010/main" val="0"/>
                </a:ext>
              </a:extLst>
            </a:blip>
            <a:srcRect l="4923" t="71883" b="-1"/>
            <a:stretch/>
          </p:blipFill>
          <p:spPr bwMode="auto">
            <a:xfrm>
              <a:off x="133964" y="2643698"/>
              <a:ext cx="2943496" cy="166816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28600" y="2603936"/>
              <a:ext cx="2832536" cy="1813034"/>
              <a:chOff x="228600" y="2603936"/>
              <a:chExt cx="2832536" cy="1813034"/>
            </a:xfrm>
          </p:grpSpPr>
          <p:cxnSp>
            <p:nvCxnSpPr>
              <p:cNvPr id="17" name="Straight Connector 16"/>
              <p:cNvCxnSpPr/>
              <p:nvPr/>
            </p:nvCxnSpPr>
            <p:spPr>
              <a:xfrm>
                <a:off x="228600" y="2603936"/>
                <a:ext cx="0" cy="1677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441717" y="3800167"/>
                <a:ext cx="619419" cy="616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 name="Group 18"/>
          <p:cNvGrpSpPr/>
          <p:nvPr/>
        </p:nvGrpSpPr>
        <p:grpSpPr>
          <a:xfrm>
            <a:off x="6019800" y="4279889"/>
            <a:ext cx="3095896" cy="1771226"/>
            <a:chOff x="6086863" y="2533589"/>
            <a:chExt cx="3095896" cy="1771226"/>
          </a:xfrm>
        </p:grpSpPr>
        <p:pic>
          <p:nvPicPr>
            <p:cNvPr id="20" name="Picture 5" descr="C:\Users\drs44\AppData\Local\Microsoft\Windows\Temporary Internet Files\Content.IE5\V945IJTE\Interference_of_sine_waves[1].jpg"/>
            <p:cNvPicPr>
              <a:picLocks noChangeAspect="1" noChangeArrowheads="1"/>
            </p:cNvPicPr>
            <p:nvPr/>
          </p:nvPicPr>
          <p:blipFill rotWithShape="1">
            <a:blip r:embed="rId5">
              <a:extLst>
                <a:ext uri="{28A0092B-C50C-407E-A947-70E740481C1C}">
                  <a14:useLocalDpi xmlns:a14="http://schemas.microsoft.com/office/drawing/2010/main" val="0"/>
                </a:ext>
              </a:extLst>
            </a:blip>
            <a:srcRect b="71270"/>
            <a:stretch/>
          </p:blipFill>
          <p:spPr bwMode="auto">
            <a:xfrm>
              <a:off x="6086863" y="2600307"/>
              <a:ext cx="3095896" cy="170450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p:nvCxnSpPr>
          <p:spPr>
            <a:xfrm>
              <a:off x="6324600" y="2601225"/>
              <a:ext cx="0" cy="1677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524581" y="2533589"/>
              <a:ext cx="619419" cy="616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3505200" y="5858470"/>
            <a:ext cx="3226639" cy="923330"/>
            <a:chOff x="428500" y="3801070"/>
            <a:chExt cx="3226639" cy="923330"/>
          </a:xfrm>
        </p:grpSpPr>
        <p:sp>
          <p:nvSpPr>
            <p:cNvPr id="24" name="TextBox 23"/>
            <p:cNvSpPr txBox="1"/>
            <p:nvPr/>
          </p:nvSpPr>
          <p:spPr>
            <a:xfrm>
              <a:off x="685800" y="3801070"/>
              <a:ext cx="2969339" cy="923330"/>
            </a:xfrm>
            <a:prstGeom prst="rect">
              <a:avLst/>
            </a:prstGeom>
            <a:noFill/>
          </p:spPr>
          <p:txBody>
            <a:bodyPr wrap="none" rtlCol="0">
              <a:spAutoFit/>
            </a:bodyPr>
            <a:lstStyle/>
            <a:p>
              <a:r>
                <a:rPr lang="en-US" dirty="0" smtClean="0"/>
                <a:t>Bike’s Natural Freq.</a:t>
              </a:r>
            </a:p>
            <a:p>
              <a:r>
                <a:rPr lang="en-US" dirty="0" smtClean="0"/>
                <a:t>Energy Input</a:t>
              </a:r>
            </a:p>
            <a:p>
              <a:r>
                <a:rPr lang="en-US" dirty="0" smtClean="0"/>
                <a:t>Resulting Synergy Bike Energy</a:t>
              </a:r>
              <a:endParaRPr lang="en-US" dirty="0"/>
            </a:p>
          </p:txBody>
        </p:sp>
        <p:pic>
          <p:nvPicPr>
            <p:cNvPr id="25" name="Picture 5" descr="C:\Users\drs44\AppData\Local\Microsoft\Windows\Temporary Internet Files\Content.IE5\V945IJTE\Interference_of_sine_waves[1].jpg"/>
            <p:cNvPicPr>
              <a:picLocks noChangeAspect="1" noChangeArrowheads="1"/>
            </p:cNvPicPr>
            <p:nvPr/>
          </p:nvPicPr>
          <p:blipFill rotWithShape="1">
            <a:blip r:embed="rId5">
              <a:extLst>
                <a:ext uri="{28A0092B-C50C-407E-A947-70E740481C1C}">
                  <a14:useLocalDpi xmlns:a14="http://schemas.microsoft.com/office/drawing/2010/main" val="0"/>
                </a:ext>
              </a:extLst>
            </a:blip>
            <a:srcRect l="79981" r="13608" b="90559"/>
            <a:stretch/>
          </p:blipFill>
          <p:spPr bwMode="auto">
            <a:xfrm>
              <a:off x="428500" y="3845001"/>
              <a:ext cx="280422" cy="791324"/>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p:cNvSpPr txBox="1"/>
          <p:nvPr/>
        </p:nvSpPr>
        <p:spPr>
          <a:xfrm>
            <a:off x="762000" y="3565029"/>
            <a:ext cx="1643399" cy="769441"/>
          </a:xfrm>
          <a:prstGeom prst="rect">
            <a:avLst/>
          </a:prstGeom>
          <a:noFill/>
        </p:spPr>
        <p:txBody>
          <a:bodyPr wrap="none" rtlCol="0">
            <a:spAutoFit/>
          </a:bodyPr>
          <a:lstStyle/>
          <a:p>
            <a:pPr algn="ctr"/>
            <a:r>
              <a:rPr lang="en-US" sz="2200" b="1" i="1" dirty="0" smtClean="0"/>
              <a:t>Completely </a:t>
            </a:r>
          </a:p>
          <a:p>
            <a:pPr algn="ctr"/>
            <a:r>
              <a:rPr lang="en-US" sz="2200" b="1" i="1" dirty="0" smtClean="0"/>
              <a:t>out of phase</a:t>
            </a:r>
            <a:endParaRPr lang="en-US" sz="2200" b="1" i="1" dirty="0"/>
          </a:p>
        </p:txBody>
      </p:sp>
      <p:sp>
        <p:nvSpPr>
          <p:cNvPr id="27" name="TextBox 26"/>
          <p:cNvSpPr txBox="1"/>
          <p:nvPr/>
        </p:nvSpPr>
        <p:spPr>
          <a:xfrm>
            <a:off x="3581400" y="3565029"/>
            <a:ext cx="2111219" cy="769441"/>
          </a:xfrm>
          <a:prstGeom prst="rect">
            <a:avLst/>
          </a:prstGeom>
          <a:noFill/>
        </p:spPr>
        <p:txBody>
          <a:bodyPr wrap="none" rtlCol="0">
            <a:spAutoFit/>
          </a:bodyPr>
          <a:lstStyle/>
          <a:p>
            <a:pPr algn="ctr"/>
            <a:r>
              <a:rPr lang="en-US" sz="2200" b="1" i="1" dirty="0" smtClean="0"/>
              <a:t>Synchronization </a:t>
            </a:r>
          </a:p>
          <a:p>
            <a:pPr algn="ctr"/>
            <a:r>
              <a:rPr lang="en-US" sz="2200" b="1" i="1" dirty="0" smtClean="0"/>
              <a:t>Process</a:t>
            </a:r>
            <a:endParaRPr lang="en-US" sz="2200" b="1" i="1" dirty="0"/>
          </a:p>
        </p:txBody>
      </p:sp>
      <p:sp>
        <p:nvSpPr>
          <p:cNvPr id="28" name="TextBox 27"/>
          <p:cNvSpPr txBox="1"/>
          <p:nvPr/>
        </p:nvSpPr>
        <p:spPr>
          <a:xfrm>
            <a:off x="6324600" y="3565029"/>
            <a:ext cx="2554738" cy="769441"/>
          </a:xfrm>
          <a:prstGeom prst="rect">
            <a:avLst/>
          </a:prstGeom>
          <a:noFill/>
        </p:spPr>
        <p:txBody>
          <a:bodyPr wrap="none" rtlCol="0">
            <a:spAutoFit/>
          </a:bodyPr>
          <a:lstStyle/>
          <a:p>
            <a:pPr algn="ctr"/>
            <a:r>
              <a:rPr lang="en-US" sz="2200" b="1" i="1" dirty="0" smtClean="0"/>
              <a:t>PMC </a:t>
            </a:r>
          </a:p>
          <a:p>
            <a:pPr algn="ctr"/>
            <a:r>
              <a:rPr lang="en-US" sz="2200" b="1" i="1" dirty="0" smtClean="0"/>
              <a:t>Harmonics Achieved</a:t>
            </a:r>
            <a:endParaRPr lang="en-US" sz="2200" b="1" i="1" dirty="0"/>
          </a:p>
        </p:txBody>
      </p:sp>
    </p:spTree>
    <p:extLst>
      <p:ext uri="{BB962C8B-B14F-4D97-AF65-F5344CB8AC3E}">
        <p14:creationId xmlns:p14="http://schemas.microsoft.com/office/powerpoint/2010/main" val="18761308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Making it Real</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2400" y="1396425"/>
            <a:ext cx="3374835" cy="584775"/>
          </a:xfrm>
          <a:prstGeom prst="rect">
            <a:avLst/>
          </a:prstGeom>
          <a:noFill/>
        </p:spPr>
        <p:txBody>
          <a:bodyPr wrap="none" rtlCol="0">
            <a:spAutoFit/>
          </a:bodyPr>
          <a:lstStyle/>
          <a:p>
            <a:r>
              <a:rPr lang="en-US" sz="3200" b="1" dirty="0" smtClean="0"/>
              <a:t>Timeline Summary</a:t>
            </a:r>
            <a:endParaRPr lang="en-US" sz="3200" b="1" dirty="0"/>
          </a:p>
        </p:txBody>
      </p:sp>
      <p:graphicFrame>
        <p:nvGraphicFramePr>
          <p:cNvPr id="13" name="Table 12"/>
          <p:cNvGraphicFramePr>
            <a:graphicFrameLocks noGrp="1"/>
          </p:cNvGraphicFramePr>
          <p:nvPr>
            <p:extLst>
              <p:ext uri="{D42A27DB-BD31-4B8C-83A1-F6EECF244321}">
                <p14:modId xmlns:p14="http://schemas.microsoft.com/office/powerpoint/2010/main" val="2151289016"/>
              </p:ext>
            </p:extLst>
          </p:nvPr>
        </p:nvGraphicFramePr>
        <p:xfrm>
          <a:off x="152400" y="1981200"/>
          <a:ext cx="8839200" cy="4503420"/>
        </p:xfrm>
        <a:graphic>
          <a:graphicData uri="http://schemas.openxmlformats.org/drawingml/2006/table">
            <a:tbl>
              <a:tblPr>
                <a:tableStyleId>{3C2FFA5D-87B4-456A-9821-1D502468CF0F}</a:tableStyleId>
              </a:tblPr>
              <a:tblGrid>
                <a:gridCol w="6492510"/>
                <a:gridCol w="2346690"/>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tr>
              <a:tr h="190500">
                <a:tc>
                  <a:txBody>
                    <a:bodyPr/>
                    <a:lstStyle/>
                    <a:p>
                      <a:pPr algn="l" fontAlgn="b"/>
                      <a:r>
                        <a:rPr lang="en-US" sz="2400" b="0" i="0" u="none" strike="noStrike" dirty="0" smtClean="0">
                          <a:solidFill>
                            <a:srgbClr val="000000"/>
                          </a:solidFill>
                          <a:effectLst/>
                          <a:latin typeface="Calibri"/>
                        </a:rPr>
                        <a:t>Problem &amp; Needs Definition</a:t>
                      </a:r>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smtClean="0">
                          <a:effectLst/>
                        </a:rPr>
                        <a:t>September</a:t>
                      </a:r>
                      <a:endParaRPr lang="en-US" sz="2400" b="0" i="1" u="none" strike="noStrike" dirty="0" smtClean="0">
                        <a:solidFill>
                          <a:srgbClr val="000000"/>
                        </a:solidFill>
                        <a:effectLst/>
                        <a:latin typeface="+mn-lt"/>
                      </a:endParaRPr>
                    </a:p>
                  </a:txBody>
                  <a:tcPr marL="9525" marR="9525" marT="9525" marB="0" anchor="b"/>
                </a:tc>
              </a:tr>
              <a:tr h="190500">
                <a:tc>
                  <a:txBody>
                    <a:bodyPr/>
                    <a:lstStyle/>
                    <a:p>
                      <a:pPr algn="l" fontAlgn="b"/>
                      <a:r>
                        <a:rPr lang="en-US" sz="2400" u="none" strike="noStrike" dirty="0">
                          <a:effectLst/>
                        </a:rPr>
                        <a:t>Use Case &amp; Functional Analysis</a:t>
                      </a:r>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smtClean="0">
                          <a:effectLst/>
                        </a:rPr>
                        <a:t>September</a:t>
                      </a:r>
                      <a:endParaRPr lang="en-US" sz="2400" b="0" i="1" u="none" strike="noStrike" dirty="0" smtClean="0">
                        <a:solidFill>
                          <a:srgbClr val="000000"/>
                        </a:solidFill>
                        <a:effectLst/>
                        <a:latin typeface="+mn-lt"/>
                      </a:endParaRPr>
                    </a:p>
                  </a:txBody>
                  <a:tcPr marL="9525" marR="9525" marT="9525" marB="0" anchor="b"/>
                </a:tc>
              </a:tr>
              <a:tr h="190500">
                <a:tc>
                  <a:txBody>
                    <a:bodyPr/>
                    <a:lstStyle/>
                    <a:p>
                      <a:pPr algn="l" fontAlgn="b"/>
                      <a:r>
                        <a:rPr lang="en-US" sz="2400" u="none" strike="noStrike" dirty="0">
                          <a:effectLst/>
                        </a:rPr>
                        <a:t>Subsystem Definition</a:t>
                      </a:r>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smtClean="0">
                          <a:effectLst/>
                        </a:rPr>
                        <a:t>September</a:t>
                      </a:r>
                      <a:endParaRPr lang="en-US" sz="2400" b="0" i="1" u="none" strike="noStrike" dirty="0" smtClean="0">
                        <a:solidFill>
                          <a:srgbClr val="000000"/>
                        </a:solidFill>
                        <a:effectLst/>
                        <a:latin typeface="+mn-lt"/>
                      </a:endParaRPr>
                    </a:p>
                  </a:txBody>
                  <a:tcPr marL="9525" marR="9525" marT="9525" marB="0" anchor="b"/>
                </a:tc>
              </a:tr>
              <a:tr h="190500">
                <a:tc>
                  <a:txBody>
                    <a:bodyPr/>
                    <a:lstStyle/>
                    <a:p>
                      <a:pPr algn="l" fontAlgn="b"/>
                      <a:r>
                        <a:rPr lang="en-US" sz="2400" b="0" i="0" u="none" strike="noStrike" dirty="0" smtClean="0">
                          <a:solidFill>
                            <a:srgbClr val="000000"/>
                          </a:solidFill>
                          <a:effectLst/>
                          <a:latin typeface="Calibri"/>
                        </a:rPr>
                        <a:t>Component</a:t>
                      </a:r>
                      <a:r>
                        <a:rPr lang="en-US" sz="2400" b="0" i="0" u="none" strike="noStrike" baseline="0" dirty="0" smtClean="0">
                          <a:solidFill>
                            <a:srgbClr val="000000"/>
                          </a:solidFill>
                          <a:effectLst/>
                          <a:latin typeface="Calibri"/>
                        </a:rPr>
                        <a:t> Selection</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b="0" i="1" u="none" strike="noStrike" dirty="0" smtClean="0">
                          <a:solidFill>
                            <a:srgbClr val="000000"/>
                          </a:solidFill>
                          <a:effectLst/>
                          <a:latin typeface="Calibri"/>
                        </a:rPr>
                        <a:t>October</a:t>
                      </a:r>
                      <a:endParaRPr lang="en-US" sz="2400" b="0" i="1" u="none" strike="noStrike" dirty="0">
                        <a:solidFill>
                          <a:srgbClr val="000000"/>
                        </a:solidFill>
                        <a:effectLst/>
                        <a:latin typeface="Calibri"/>
                      </a:endParaRPr>
                    </a:p>
                  </a:txBody>
                  <a:tcPr marL="9525" marR="9525" marT="9525" marB="0" anchor="b"/>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Establish Test</a:t>
                      </a:r>
                      <a:r>
                        <a:rPr lang="en-US" sz="2400" b="0" i="0" u="none" strike="noStrike" baseline="0" dirty="0" smtClean="0">
                          <a:solidFill>
                            <a:srgbClr val="000000"/>
                          </a:solidFill>
                          <a:effectLst/>
                          <a:latin typeface="+mn-lt"/>
                        </a:rPr>
                        <a:t> Cases</a:t>
                      </a:r>
                      <a:endParaRPr lang="en-US" sz="2400" b="0" i="0" u="none" strike="noStrike" dirty="0" smtClean="0">
                        <a:solidFill>
                          <a:srgbClr val="000000"/>
                        </a:solidFill>
                        <a:effectLst/>
                        <a:latin typeface="+mn-lt"/>
                      </a:endParaRPr>
                    </a:p>
                  </a:txBody>
                  <a:tcPr marL="9525" marR="9525" marT="9525" marB="0" anchor="b"/>
                </a:tc>
                <a:tc>
                  <a:txBody>
                    <a:bodyPr/>
                    <a:lstStyle/>
                    <a:p>
                      <a:pPr algn="l" fontAlgn="b"/>
                      <a:r>
                        <a:rPr lang="en-US" sz="2400" b="0" i="1" u="none" strike="noStrike" dirty="0" smtClean="0">
                          <a:solidFill>
                            <a:srgbClr val="000000"/>
                          </a:solidFill>
                          <a:effectLst/>
                          <a:latin typeface="+mn-lt"/>
                        </a:rPr>
                        <a:t>October – Nov.</a:t>
                      </a:r>
                      <a:endParaRPr lang="en-US" sz="2400" b="0" i="1" u="none" strike="noStrike" dirty="0">
                        <a:solidFill>
                          <a:srgbClr val="000000"/>
                        </a:solidFill>
                        <a:effectLst/>
                        <a:latin typeface="Calibri"/>
                      </a:endParaRPr>
                    </a:p>
                  </a:txBody>
                  <a:tcPr marL="9525" marR="9525" marT="9525" marB="0" anchor="b"/>
                </a:tc>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dirty="0" smtClean="0"/>
                        <a:t>Perpetual Motion Control (PMC)</a:t>
                      </a:r>
                      <a:endParaRPr kumimoji="0" lang="en-US" sz="2400" b="0" i="0" u="none" strike="noStrike" kern="1200" cap="none" spc="0" normalizeH="0" baseline="0" noProof="0" dirty="0" smtClean="0">
                        <a:ln>
                          <a:noFill/>
                        </a:ln>
                        <a:solidFill>
                          <a:srgbClr val="000000"/>
                        </a:solidFill>
                        <a:effectLst/>
                        <a:uLnTx/>
                        <a:uFillTx/>
                        <a:latin typeface="+mn-lt"/>
                        <a:ea typeface="+mn-ea"/>
                        <a:cs typeface="+mn-cs"/>
                      </a:endParaRPr>
                    </a:p>
                  </a:txBody>
                  <a:tcPr marL="9525" marR="9525" marT="9525" marB="0" anchor="b"/>
                </a:tc>
                <a:tc>
                  <a:txBody>
                    <a:bodyPr/>
                    <a:lstStyle/>
                    <a:p>
                      <a:pPr algn="l" fontAlgn="b"/>
                      <a:r>
                        <a:rPr lang="en-US" sz="2400" b="0" i="1" u="none" strike="noStrike" dirty="0" smtClean="0">
                          <a:solidFill>
                            <a:srgbClr val="000000"/>
                          </a:solidFill>
                          <a:effectLst/>
                          <a:latin typeface="Calibri"/>
                        </a:rPr>
                        <a:t>October – Nov.</a:t>
                      </a:r>
                      <a:endParaRPr lang="en-US" sz="2400" b="0" i="1" u="none" strike="noStrike" dirty="0">
                        <a:solidFill>
                          <a:srgbClr val="000000"/>
                        </a:solidFill>
                        <a:effectLst/>
                        <a:latin typeface="Calibri"/>
                      </a:endParaRPr>
                    </a:p>
                  </a:txBody>
                  <a:tcPr marL="9525" marR="9525" marT="9525" marB="0" anchor="b"/>
                </a:tc>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mn-lt"/>
                          <a:ea typeface="+mn-ea"/>
                          <a:cs typeface="+mn-cs"/>
                        </a:rPr>
                        <a:t>Sensor + Bike, Sensor + Filter, Sensor + Filter + Bike</a:t>
                      </a:r>
                      <a:endParaRPr kumimoji="0" lang="en-US" sz="2400" b="0" i="0" u="none" strike="noStrike" kern="1200" cap="none" spc="0" normalizeH="0" baseline="0" noProof="0" dirty="0" smtClean="0">
                        <a:ln>
                          <a:noFill/>
                        </a:ln>
                        <a:solidFill>
                          <a:srgbClr val="000000"/>
                        </a:solidFill>
                        <a:effectLst/>
                        <a:uLnTx/>
                        <a:uFillTx/>
                        <a:latin typeface="+mn-lt"/>
                        <a:ea typeface="+mn-ea"/>
                        <a:cs typeface="+mn-cs"/>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1" u="none" strike="noStrike" dirty="0" smtClean="0">
                          <a:solidFill>
                            <a:srgbClr val="000000"/>
                          </a:solidFill>
                          <a:effectLst/>
                          <a:latin typeface="+mn-lt"/>
                        </a:rPr>
                        <a:t>November</a:t>
                      </a:r>
                    </a:p>
                  </a:txBody>
                  <a:tcPr marL="9525" marR="9525" marT="9525" marB="0" anchor="b"/>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smtClean="0"/>
                        <a:t>Exercise Bike Prototype Housing</a:t>
                      </a:r>
                    </a:p>
                  </a:txBody>
                  <a:tcPr marL="9525" marR="9525" marT="9525" marB="0" anchor="b"/>
                </a:tc>
                <a:tc>
                  <a:txBody>
                    <a:bodyPr/>
                    <a:lstStyle/>
                    <a:p>
                      <a:pPr algn="l" fontAlgn="b"/>
                      <a:r>
                        <a:rPr lang="en-US" sz="2400" b="0" i="1" u="none" strike="noStrike" dirty="0" smtClean="0">
                          <a:solidFill>
                            <a:srgbClr val="000000"/>
                          </a:solidFill>
                          <a:effectLst/>
                          <a:latin typeface="Calibri"/>
                        </a:rPr>
                        <a:t>November</a:t>
                      </a:r>
                      <a:endParaRPr lang="en-US" sz="2400" b="0" i="1" u="none" strike="noStrike" dirty="0">
                        <a:solidFill>
                          <a:srgbClr val="000000"/>
                        </a:solidFill>
                        <a:effectLst/>
                        <a:latin typeface="Calibri"/>
                      </a:endParaRPr>
                    </a:p>
                  </a:txBody>
                  <a:tcPr marL="9525" marR="9525" marT="9525" marB="0" anchor="b"/>
                </a:tc>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mn-lt"/>
                          <a:ea typeface="+mn-ea"/>
                          <a:cs typeface="+mn-cs"/>
                        </a:rPr>
                        <a:t>Low Level Motor Control</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1" u="none" strike="noStrike" dirty="0" smtClean="0">
                          <a:solidFill>
                            <a:srgbClr val="000000"/>
                          </a:solidFill>
                          <a:effectLst/>
                          <a:latin typeface="+mn-lt"/>
                        </a:rPr>
                        <a:t>November – Dec.</a:t>
                      </a:r>
                    </a:p>
                  </a:txBody>
                  <a:tcPr marL="9525" marR="9525" marT="9525" marB="0" anchor="b"/>
                </a:tc>
              </a:tr>
              <a:tr h="190500">
                <a:tc>
                  <a:txBody>
                    <a:bodyPr/>
                    <a:lstStyle/>
                    <a:p>
                      <a:pPr algn="l" fontAlgn="b"/>
                      <a:r>
                        <a:rPr lang="en-US" sz="2400" b="0" i="0" u="none" strike="noStrike" dirty="0" smtClean="0">
                          <a:solidFill>
                            <a:srgbClr val="000000"/>
                          </a:solidFill>
                          <a:effectLst/>
                          <a:latin typeface="Calibri"/>
                        </a:rPr>
                        <a:t>Documentation</a:t>
                      </a:r>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1" u="none" strike="noStrike" dirty="0" smtClean="0">
                          <a:solidFill>
                            <a:srgbClr val="000000"/>
                          </a:solidFill>
                          <a:effectLst/>
                          <a:latin typeface="+mn-lt"/>
                        </a:rPr>
                        <a:t>November – Dec.</a:t>
                      </a:r>
                    </a:p>
                  </a:txBody>
                  <a:tcPr marL="9525" marR="9525" marT="9525" marB="0" anchor="b"/>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1</a:t>
                      </a:r>
                      <a:r>
                        <a:rPr lang="en-US" sz="2400" b="0" i="0" u="none" strike="noStrike" baseline="30000" dirty="0" smtClean="0">
                          <a:solidFill>
                            <a:srgbClr val="000000"/>
                          </a:solidFill>
                          <a:effectLst/>
                          <a:latin typeface="+mn-lt"/>
                        </a:rPr>
                        <a:t>st</a:t>
                      </a:r>
                      <a:r>
                        <a:rPr lang="en-US" sz="2400" b="0" i="0" u="none" strike="noStrike" dirty="0" smtClean="0">
                          <a:solidFill>
                            <a:srgbClr val="000000"/>
                          </a:solidFill>
                          <a:effectLst/>
                          <a:latin typeface="+mn-lt"/>
                        </a:rPr>
                        <a:t> Motor / PMC  / Demand Alg. Integration Tests</a:t>
                      </a:r>
                    </a:p>
                  </a:txBody>
                  <a:tcPr marL="9525" marR="9525" marT="9525" marB="0" anchor="b"/>
                </a:tc>
                <a:tc>
                  <a:txBody>
                    <a:bodyPr/>
                    <a:lstStyle/>
                    <a:p>
                      <a:pPr algn="l" fontAlgn="b"/>
                      <a:r>
                        <a:rPr lang="en-US" sz="2400" b="0" i="1" u="none" strike="noStrike" dirty="0" smtClean="0">
                          <a:solidFill>
                            <a:srgbClr val="000000"/>
                          </a:solidFill>
                          <a:effectLst/>
                          <a:latin typeface="+mn-lt"/>
                        </a:rPr>
                        <a:t>November – Dec.</a:t>
                      </a:r>
                      <a:endParaRPr lang="en-US" sz="2400" b="0" i="1" u="none" strike="noStrike" dirty="0">
                        <a:solidFill>
                          <a:srgbClr val="000000"/>
                        </a:solidFill>
                        <a:effectLst/>
                        <a:latin typeface="Calibri"/>
                      </a:endParaRPr>
                    </a:p>
                  </a:txBody>
                  <a:tcPr marL="9525" marR="9525" marT="9525" marB="0" anchor="b"/>
                </a:tc>
              </a:tr>
            </a:tbl>
          </a:graphicData>
        </a:graphic>
      </p:graphicFrame>
      <p:sp>
        <p:nvSpPr>
          <p:cNvPr id="14" name="TextBox 13"/>
          <p:cNvSpPr txBox="1"/>
          <p:nvPr/>
        </p:nvSpPr>
        <p:spPr>
          <a:xfrm>
            <a:off x="-3674772" y="1492240"/>
            <a:ext cx="3657600" cy="3416320"/>
          </a:xfrm>
          <a:prstGeom prst="rect">
            <a:avLst/>
          </a:prstGeom>
          <a:noFill/>
        </p:spPr>
        <p:txBody>
          <a:bodyPr wrap="square" rtlCol="0">
            <a:spAutoFit/>
          </a:bodyPr>
          <a:lstStyle/>
          <a:p>
            <a:pPr algn="r"/>
            <a:r>
              <a:rPr lang="en-US" dirty="0" smtClean="0"/>
              <a:t>In this short of a presentation, you can really only hope to give the general impression on how you carried out your work. But showing that an abbreviated timeline (or other forms of a timeline like a Gantt chart) is available, shows that you were at least organized to some degree – this impression can be given in other ways but a timeline works fine here. </a:t>
            </a:r>
          </a:p>
          <a:p>
            <a:pPr algn="r"/>
            <a:r>
              <a:rPr lang="en-US" dirty="0" smtClean="0"/>
              <a:t>.</a:t>
            </a:r>
            <a:endParaRPr lang="en-US" dirty="0"/>
          </a:p>
        </p:txBody>
      </p:sp>
    </p:spTree>
    <p:extLst>
      <p:ext uri="{BB962C8B-B14F-4D97-AF65-F5344CB8AC3E}">
        <p14:creationId xmlns:p14="http://schemas.microsoft.com/office/powerpoint/2010/main" val="16017764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Making it Real</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2400" y="1396425"/>
            <a:ext cx="3374835" cy="584775"/>
          </a:xfrm>
          <a:prstGeom prst="rect">
            <a:avLst/>
          </a:prstGeom>
          <a:noFill/>
        </p:spPr>
        <p:txBody>
          <a:bodyPr wrap="none" rtlCol="0">
            <a:spAutoFit/>
          </a:bodyPr>
          <a:lstStyle/>
          <a:p>
            <a:r>
              <a:rPr lang="en-US" sz="3200" b="1" dirty="0" smtClean="0"/>
              <a:t>Timeline Summary</a:t>
            </a:r>
            <a:endParaRPr lang="en-US" sz="3200" b="1" dirty="0"/>
          </a:p>
        </p:txBody>
      </p:sp>
      <p:graphicFrame>
        <p:nvGraphicFramePr>
          <p:cNvPr id="15" name="Table 14"/>
          <p:cNvGraphicFramePr>
            <a:graphicFrameLocks noGrp="1"/>
          </p:cNvGraphicFramePr>
          <p:nvPr>
            <p:extLst>
              <p:ext uri="{D42A27DB-BD31-4B8C-83A1-F6EECF244321}">
                <p14:modId xmlns:p14="http://schemas.microsoft.com/office/powerpoint/2010/main" val="3213612230"/>
              </p:ext>
            </p:extLst>
          </p:nvPr>
        </p:nvGraphicFramePr>
        <p:xfrm>
          <a:off x="152400" y="1981200"/>
          <a:ext cx="8839200" cy="4503420"/>
        </p:xfrm>
        <a:graphic>
          <a:graphicData uri="http://schemas.openxmlformats.org/drawingml/2006/table">
            <a:tbl>
              <a:tblPr>
                <a:tableStyleId>{3C2FFA5D-87B4-456A-9821-1D502468CF0F}</a:tableStyleId>
              </a:tblPr>
              <a:tblGrid>
                <a:gridCol w="6492510"/>
                <a:gridCol w="2346690"/>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tr>
              <a:tr h="190500">
                <a:tc>
                  <a:txBody>
                    <a:bodyPr/>
                    <a:lstStyle/>
                    <a:p>
                      <a:pPr algn="l" fontAlgn="b"/>
                      <a:r>
                        <a:rPr lang="en-US" sz="2400" b="0" i="0" u="none" strike="noStrike" dirty="0" smtClean="0">
                          <a:solidFill>
                            <a:srgbClr val="0070C0"/>
                          </a:solidFill>
                          <a:effectLst/>
                          <a:latin typeface="Calibri"/>
                        </a:rPr>
                        <a:t>Problem &amp; Needs Definition</a:t>
                      </a:r>
                      <a:endParaRPr lang="en-US" sz="2400" b="0" i="0" u="none" strike="noStrike" dirty="0">
                        <a:solidFill>
                          <a:srgbClr val="0070C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smtClean="0">
                          <a:solidFill>
                            <a:srgbClr val="0070C0"/>
                          </a:solidFill>
                          <a:effectLst/>
                        </a:rPr>
                        <a:t>September</a:t>
                      </a:r>
                      <a:endParaRPr lang="en-US" sz="2400" b="0" i="1" u="none" strike="noStrike" dirty="0" smtClean="0">
                        <a:solidFill>
                          <a:srgbClr val="0070C0"/>
                        </a:solidFill>
                        <a:effectLst/>
                        <a:latin typeface="+mn-lt"/>
                      </a:endParaRPr>
                    </a:p>
                  </a:txBody>
                  <a:tcPr marL="9525" marR="9525" marT="9525" marB="0" anchor="b"/>
                </a:tc>
              </a:tr>
              <a:tr h="190500">
                <a:tc>
                  <a:txBody>
                    <a:bodyPr/>
                    <a:lstStyle/>
                    <a:p>
                      <a:pPr algn="l" fontAlgn="b"/>
                      <a:r>
                        <a:rPr lang="en-US" sz="2400" u="none" strike="noStrike" dirty="0">
                          <a:solidFill>
                            <a:srgbClr val="0070C0"/>
                          </a:solidFill>
                          <a:effectLst/>
                        </a:rPr>
                        <a:t>Use Case &amp; Functional Analysis</a:t>
                      </a:r>
                      <a:endParaRPr lang="en-US" sz="2400" b="0" i="0" u="none" strike="noStrike" dirty="0">
                        <a:solidFill>
                          <a:srgbClr val="0070C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smtClean="0">
                          <a:solidFill>
                            <a:srgbClr val="0070C0"/>
                          </a:solidFill>
                          <a:effectLst/>
                        </a:rPr>
                        <a:t>September</a:t>
                      </a:r>
                      <a:endParaRPr lang="en-US" sz="2400" b="0" i="1" u="none" strike="noStrike" dirty="0" smtClean="0">
                        <a:solidFill>
                          <a:srgbClr val="0070C0"/>
                        </a:solidFill>
                        <a:effectLst/>
                        <a:latin typeface="+mn-lt"/>
                      </a:endParaRPr>
                    </a:p>
                  </a:txBody>
                  <a:tcPr marL="9525" marR="9525" marT="9525" marB="0" anchor="b"/>
                </a:tc>
              </a:tr>
              <a:tr h="190500">
                <a:tc>
                  <a:txBody>
                    <a:bodyPr/>
                    <a:lstStyle/>
                    <a:p>
                      <a:pPr algn="l" fontAlgn="b"/>
                      <a:r>
                        <a:rPr lang="en-US" sz="2400" u="none" strike="noStrike" dirty="0">
                          <a:solidFill>
                            <a:srgbClr val="0070C0"/>
                          </a:solidFill>
                          <a:effectLst/>
                        </a:rPr>
                        <a:t>Subsystem Definition</a:t>
                      </a:r>
                      <a:endParaRPr lang="en-US" sz="2400" b="0" i="0" u="none" strike="noStrike" dirty="0">
                        <a:solidFill>
                          <a:srgbClr val="0070C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smtClean="0">
                          <a:solidFill>
                            <a:srgbClr val="0070C0"/>
                          </a:solidFill>
                          <a:effectLst/>
                        </a:rPr>
                        <a:t>September</a:t>
                      </a:r>
                      <a:endParaRPr lang="en-US" sz="2400" b="0" i="1" u="none" strike="noStrike" dirty="0" smtClean="0">
                        <a:solidFill>
                          <a:srgbClr val="0070C0"/>
                        </a:solidFill>
                        <a:effectLst/>
                        <a:latin typeface="+mn-lt"/>
                      </a:endParaRPr>
                    </a:p>
                  </a:txBody>
                  <a:tcPr marL="9525" marR="9525" marT="9525" marB="0" anchor="b"/>
                </a:tc>
              </a:tr>
              <a:tr h="190500">
                <a:tc>
                  <a:txBody>
                    <a:bodyPr/>
                    <a:lstStyle/>
                    <a:p>
                      <a:pPr algn="l" fontAlgn="b"/>
                      <a:r>
                        <a:rPr lang="en-US" sz="2400" b="0" i="0" u="none" strike="noStrike" dirty="0" smtClean="0">
                          <a:solidFill>
                            <a:srgbClr val="0070C0"/>
                          </a:solidFill>
                          <a:effectLst/>
                          <a:latin typeface="Calibri"/>
                        </a:rPr>
                        <a:t>Component</a:t>
                      </a:r>
                      <a:r>
                        <a:rPr lang="en-US" sz="2400" b="0" i="0" u="none" strike="noStrike" baseline="0" dirty="0" smtClean="0">
                          <a:solidFill>
                            <a:srgbClr val="0070C0"/>
                          </a:solidFill>
                          <a:effectLst/>
                          <a:latin typeface="Calibri"/>
                        </a:rPr>
                        <a:t> Selection</a:t>
                      </a:r>
                      <a:endParaRPr lang="en-US" sz="2400" b="0" i="0" u="none" strike="noStrike" dirty="0">
                        <a:solidFill>
                          <a:srgbClr val="0070C0"/>
                        </a:solidFill>
                        <a:effectLst/>
                        <a:latin typeface="Calibri"/>
                      </a:endParaRPr>
                    </a:p>
                  </a:txBody>
                  <a:tcPr marL="9525" marR="9525" marT="9525" marB="0" anchor="b"/>
                </a:tc>
                <a:tc>
                  <a:txBody>
                    <a:bodyPr/>
                    <a:lstStyle/>
                    <a:p>
                      <a:pPr algn="l" fontAlgn="b"/>
                      <a:r>
                        <a:rPr lang="en-US" sz="2400" b="0" i="1" u="none" strike="noStrike" dirty="0" smtClean="0">
                          <a:solidFill>
                            <a:srgbClr val="0070C0"/>
                          </a:solidFill>
                          <a:effectLst/>
                          <a:latin typeface="Calibri"/>
                        </a:rPr>
                        <a:t>October</a:t>
                      </a:r>
                      <a:endParaRPr lang="en-US" sz="2400" b="0" i="1" u="none" strike="noStrike" dirty="0">
                        <a:solidFill>
                          <a:srgbClr val="0070C0"/>
                        </a:solidFill>
                        <a:effectLst/>
                        <a:latin typeface="Calibri"/>
                      </a:endParaRPr>
                    </a:p>
                  </a:txBody>
                  <a:tcPr marL="9525" marR="9525" marT="9525" marB="0" anchor="b"/>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smtClean="0">
                          <a:solidFill>
                            <a:srgbClr val="0070C0"/>
                          </a:solidFill>
                          <a:effectLst/>
                          <a:latin typeface="+mn-lt"/>
                        </a:rPr>
                        <a:t>Establish Test</a:t>
                      </a:r>
                      <a:r>
                        <a:rPr lang="en-US" sz="2400" b="0" i="0" u="none" strike="noStrike" baseline="0" dirty="0" smtClean="0">
                          <a:solidFill>
                            <a:srgbClr val="0070C0"/>
                          </a:solidFill>
                          <a:effectLst/>
                          <a:latin typeface="+mn-lt"/>
                        </a:rPr>
                        <a:t> Cases</a:t>
                      </a:r>
                      <a:endParaRPr lang="en-US" sz="2400" b="0" i="0" u="none" strike="noStrike" dirty="0" smtClean="0">
                        <a:solidFill>
                          <a:srgbClr val="0070C0"/>
                        </a:solidFill>
                        <a:effectLst/>
                        <a:latin typeface="+mn-lt"/>
                      </a:endParaRPr>
                    </a:p>
                  </a:txBody>
                  <a:tcPr marL="9525" marR="9525" marT="9525" marB="0" anchor="b"/>
                </a:tc>
                <a:tc>
                  <a:txBody>
                    <a:bodyPr/>
                    <a:lstStyle/>
                    <a:p>
                      <a:pPr algn="l" fontAlgn="b"/>
                      <a:r>
                        <a:rPr lang="en-US" sz="2400" b="0" i="1" u="none" strike="noStrike" dirty="0" smtClean="0">
                          <a:solidFill>
                            <a:srgbClr val="0070C0"/>
                          </a:solidFill>
                          <a:effectLst/>
                          <a:latin typeface="+mn-lt"/>
                        </a:rPr>
                        <a:t>October – Nov.</a:t>
                      </a:r>
                      <a:endParaRPr lang="en-US" sz="2400" b="0" i="1" u="none" strike="noStrike" dirty="0">
                        <a:solidFill>
                          <a:srgbClr val="0070C0"/>
                        </a:solidFill>
                        <a:effectLst/>
                        <a:latin typeface="Calibri"/>
                      </a:endParaRPr>
                    </a:p>
                  </a:txBody>
                  <a:tcPr marL="9525" marR="9525" marT="9525" marB="0" anchor="b"/>
                </a:tc>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dirty="0" smtClean="0">
                          <a:solidFill>
                            <a:srgbClr val="0070C0"/>
                          </a:solidFill>
                        </a:rPr>
                        <a:t>Perpetual Motion Control (PMC)</a:t>
                      </a:r>
                      <a:endParaRPr kumimoji="0" lang="en-US" sz="2400" b="0" i="0" u="none" strike="noStrike" kern="1200" cap="none" spc="0" normalizeH="0" baseline="0" noProof="0" dirty="0" smtClean="0">
                        <a:ln>
                          <a:noFill/>
                        </a:ln>
                        <a:solidFill>
                          <a:srgbClr val="0070C0"/>
                        </a:solidFill>
                        <a:effectLst/>
                        <a:uLnTx/>
                        <a:uFillTx/>
                        <a:latin typeface="+mn-lt"/>
                        <a:ea typeface="+mn-ea"/>
                        <a:cs typeface="+mn-cs"/>
                      </a:endParaRPr>
                    </a:p>
                  </a:txBody>
                  <a:tcPr marL="9525" marR="9525" marT="9525" marB="0" anchor="b"/>
                </a:tc>
                <a:tc>
                  <a:txBody>
                    <a:bodyPr/>
                    <a:lstStyle/>
                    <a:p>
                      <a:pPr algn="l" fontAlgn="b"/>
                      <a:r>
                        <a:rPr lang="en-US" sz="2400" b="0" i="1" u="none" strike="noStrike" dirty="0" smtClean="0">
                          <a:solidFill>
                            <a:srgbClr val="0070C0"/>
                          </a:solidFill>
                          <a:effectLst/>
                          <a:latin typeface="Calibri"/>
                        </a:rPr>
                        <a:t>October – Nov.</a:t>
                      </a:r>
                      <a:endParaRPr lang="en-US" sz="2400" b="0" i="1" u="none" strike="noStrike" dirty="0">
                        <a:solidFill>
                          <a:srgbClr val="0070C0"/>
                        </a:solidFill>
                        <a:effectLst/>
                        <a:latin typeface="Calibri"/>
                      </a:endParaRPr>
                    </a:p>
                  </a:txBody>
                  <a:tcPr marL="9525" marR="9525" marT="9525" marB="0" anchor="b"/>
                </a:tc>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mn-lt"/>
                          <a:ea typeface="+mn-ea"/>
                          <a:cs typeface="+mn-cs"/>
                        </a:rPr>
                        <a:t>Sensor + Bike, Sensor + Filter, Sensor + Filter + Bike</a:t>
                      </a:r>
                      <a:endParaRPr kumimoji="0" lang="en-US" sz="2400" b="1" i="0" u="none" strike="noStrike" kern="1200" cap="none" spc="0" normalizeH="0" baseline="0" noProof="0" dirty="0" smtClean="0">
                        <a:ln>
                          <a:noFill/>
                        </a:ln>
                        <a:solidFill>
                          <a:srgbClr val="000000"/>
                        </a:solidFill>
                        <a:effectLst/>
                        <a:uLnTx/>
                        <a:uFillTx/>
                        <a:latin typeface="+mn-lt"/>
                        <a:ea typeface="+mn-ea"/>
                        <a:cs typeface="+mn-cs"/>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1" i="1" u="none" strike="noStrike" dirty="0" smtClean="0">
                          <a:solidFill>
                            <a:srgbClr val="000000"/>
                          </a:solidFill>
                          <a:effectLst/>
                          <a:latin typeface="+mn-lt"/>
                        </a:rPr>
                        <a:t>November</a:t>
                      </a:r>
                    </a:p>
                  </a:txBody>
                  <a:tcPr marL="9525" marR="9525" marT="9525" marB="0" anchor="b"/>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smtClean="0">
                          <a:solidFill>
                            <a:srgbClr val="0070C0"/>
                          </a:solidFill>
                        </a:rPr>
                        <a:t>Exercise Bike Prototype Housing</a:t>
                      </a:r>
                    </a:p>
                  </a:txBody>
                  <a:tcPr marL="9525" marR="9525" marT="9525" marB="0" anchor="b"/>
                </a:tc>
                <a:tc>
                  <a:txBody>
                    <a:bodyPr/>
                    <a:lstStyle/>
                    <a:p>
                      <a:pPr algn="l" fontAlgn="b"/>
                      <a:r>
                        <a:rPr lang="en-US" sz="2400" b="0" i="1" u="none" strike="noStrike" dirty="0" smtClean="0">
                          <a:solidFill>
                            <a:srgbClr val="0070C0"/>
                          </a:solidFill>
                          <a:effectLst/>
                          <a:latin typeface="Calibri"/>
                        </a:rPr>
                        <a:t>November</a:t>
                      </a:r>
                      <a:endParaRPr lang="en-US" sz="2400" b="0" i="1" u="none" strike="noStrike" dirty="0">
                        <a:solidFill>
                          <a:srgbClr val="0070C0"/>
                        </a:solidFill>
                        <a:effectLst/>
                        <a:latin typeface="Calibri"/>
                      </a:endParaRPr>
                    </a:p>
                  </a:txBody>
                  <a:tcPr marL="9525" marR="9525" marT="9525" marB="0" anchor="b"/>
                </a:tc>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mn-lt"/>
                          <a:ea typeface="+mn-ea"/>
                          <a:cs typeface="+mn-cs"/>
                        </a:rPr>
                        <a:t>Low Level Motor Control</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1" u="none" strike="noStrike" dirty="0" smtClean="0">
                          <a:solidFill>
                            <a:srgbClr val="0070C0"/>
                          </a:solidFill>
                          <a:effectLst/>
                          <a:latin typeface="+mn-lt"/>
                        </a:rPr>
                        <a:t>November – Dec.</a:t>
                      </a:r>
                    </a:p>
                  </a:txBody>
                  <a:tcPr marL="9525" marR="9525" marT="9525" marB="0" anchor="b"/>
                </a:tc>
              </a:tr>
              <a:tr h="190500">
                <a:tc>
                  <a:txBody>
                    <a:bodyPr/>
                    <a:lstStyle/>
                    <a:p>
                      <a:pPr algn="l" fontAlgn="b"/>
                      <a:r>
                        <a:rPr lang="en-US" sz="2400" b="0" i="0" u="none" strike="noStrike" dirty="0" smtClean="0">
                          <a:solidFill>
                            <a:srgbClr val="0070C0"/>
                          </a:solidFill>
                          <a:effectLst/>
                          <a:latin typeface="Calibri"/>
                        </a:rPr>
                        <a:t>Documentation</a:t>
                      </a:r>
                      <a:endParaRPr lang="en-US" sz="2400" b="0" i="0" u="none" strike="noStrike" dirty="0">
                        <a:solidFill>
                          <a:srgbClr val="0070C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1" u="none" strike="noStrike" dirty="0" smtClean="0">
                          <a:solidFill>
                            <a:srgbClr val="0070C0"/>
                          </a:solidFill>
                          <a:effectLst/>
                          <a:latin typeface="+mn-lt"/>
                        </a:rPr>
                        <a:t>November – Dec.</a:t>
                      </a:r>
                    </a:p>
                  </a:txBody>
                  <a:tcPr marL="9525" marR="9525" marT="9525" marB="0" anchor="b"/>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smtClean="0">
                          <a:solidFill>
                            <a:srgbClr val="0070C0"/>
                          </a:solidFill>
                          <a:effectLst/>
                          <a:latin typeface="+mn-lt"/>
                        </a:rPr>
                        <a:t>1</a:t>
                      </a:r>
                      <a:r>
                        <a:rPr lang="en-US" sz="2400" b="0" i="0" u="none" strike="noStrike" baseline="30000" dirty="0" smtClean="0">
                          <a:solidFill>
                            <a:srgbClr val="0070C0"/>
                          </a:solidFill>
                          <a:effectLst/>
                          <a:latin typeface="+mn-lt"/>
                        </a:rPr>
                        <a:t>st</a:t>
                      </a:r>
                      <a:r>
                        <a:rPr lang="en-US" sz="2400" b="0" i="0" u="none" strike="noStrike" dirty="0" smtClean="0">
                          <a:solidFill>
                            <a:srgbClr val="0070C0"/>
                          </a:solidFill>
                          <a:effectLst/>
                          <a:latin typeface="+mn-lt"/>
                        </a:rPr>
                        <a:t> Motor / PMC  / Demand Alg. Integration Tests</a:t>
                      </a:r>
                    </a:p>
                  </a:txBody>
                  <a:tcPr marL="9525" marR="9525" marT="9525" marB="0" anchor="b"/>
                </a:tc>
                <a:tc>
                  <a:txBody>
                    <a:bodyPr/>
                    <a:lstStyle/>
                    <a:p>
                      <a:pPr algn="l" fontAlgn="b"/>
                      <a:r>
                        <a:rPr lang="en-US" sz="2400" b="0" i="1" u="none" strike="noStrike" dirty="0" smtClean="0">
                          <a:solidFill>
                            <a:srgbClr val="0070C0"/>
                          </a:solidFill>
                          <a:effectLst/>
                          <a:latin typeface="+mn-lt"/>
                        </a:rPr>
                        <a:t>November – Dec.</a:t>
                      </a:r>
                      <a:endParaRPr lang="en-US" sz="2400" b="0" i="1" u="none" strike="noStrike" dirty="0">
                        <a:solidFill>
                          <a:srgbClr val="0070C0"/>
                        </a:solidFill>
                        <a:effectLst/>
                        <a:latin typeface="Calibri"/>
                      </a:endParaRPr>
                    </a:p>
                  </a:txBody>
                  <a:tcPr marL="9525" marR="9525" marT="9525" marB="0" anchor="b"/>
                </a:tc>
              </a:tr>
            </a:tbl>
          </a:graphicData>
        </a:graphic>
      </p:graphicFrame>
      <p:sp>
        <p:nvSpPr>
          <p:cNvPr id="8" name="TextBox 7"/>
          <p:cNvSpPr txBox="1"/>
          <p:nvPr/>
        </p:nvSpPr>
        <p:spPr>
          <a:xfrm>
            <a:off x="-3810000" y="396150"/>
            <a:ext cx="3657600" cy="4524315"/>
          </a:xfrm>
          <a:prstGeom prst="rect">
            <a:avLst/>
          </a:prstGeom>
          <a:noFill/>
        </p:spPr>
        <p:txBody>
          <a:bodyPr wrap="square" rtlCol="0">
            <a:spAutoFit/>
          </a:bodyPr>
          <a:lstStyle/>
          <a:p>
            <a:pPr algn="r"/>
            <a:r>
              <a:rPr lang="en-US" dirty="0" smtClean="0"/>
              <a:t>It is not expected that our audience has time to read this whole list (nor do we really want them to as we would prefer they listen to what we’re saying) so we quickly move to highlighting a part of the list. For those who may be interested, showing the existence of a timeline is enough to help them be able to ask for more details later on if they want them.</a:t>
            </a:r>
          </a:p>
          <a:p>
            <a:pPr algn="r"/>
            <a:endParaRPr lang="en-US" dirty="0"/>
          </a:p>
          <a:p>
            <a:pPr algn="r"/>
            <a:r>
              <a:rPr lang="en-US" dirty="0" smtClean="0"/>
              <a:t>Please see the Presentation Tips &amp; Tricks guide for more details on how to handle large amounts of information on slides</a:t>
            </a:r>
            <a:endParaRPr lang="en-US" dirty="0"/>
          </a:p>
        </p:txBody>
      </p:sp>
    </p:spTree>
    <p:extLst>
      <p:ext uri="{BB962C8B-B14F-4D97-AF65-F5344CB8AC3E}">
        <p14:creationId xmlns:p14="http://schemas.microsoft.com/office/powerpoint/2010/main" val="24841955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Making it Real</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2400" y="1396425"/>
            <a:ext cx="3374835" cy="584775"/>
          </a:xfrm>
          <a:prstGeom prst="rect">
            <a:avLst/>
          </a:prstGeom>
          <a:noFill/>
        </p:spPr>
        <p:txBody>
          <a:bodyPr wrap="none" rtlCol="0">
            <a:spAutoFit/>
          </a:bodyPr>
          <a:lstStyle/>
          <a:p>
            <a:r>
              <a:rPr lang="en-US" sz="3200" b="1" dirty="0" smtClean="0"/>
              <a:t>Timeline Summary</a:t>
            </a:r>
            <a:endParaRPr lang="en-US" sz="3200" b="1" dirty="0"/>
          </a:p>
        </p:txBody>
      </p:sp>
      <p:graphicFrame>
        <p:nvGraphicFramePr>
          <p:cNvPr id="12" name="Table 11"/>
          <p:cNvGraphicFramePr>
            <a:graphicFrameLocks noGrp="1"/>
          </p:cNvGraphicFramePr>
          <p:nvPr>
            <p:extLst>
              <p:ext uri="{D42A27DB-BD31-4B8C-83A1-F6EECF244321}">
                <p14:modId xmlns:p14="http://schemas.microsoft.com/office/powerpoint/2010/main" val="980933208"/>
              </p:ext>
            </p:extLst>
          </p:nvPr>
        </p:nvGraphicFramePr>
        <p:xfrm>
          <a:off x="152400" y="1981200"/>
          <a:ext cx="8839200" cy="4503420"/>
        </p:xfrm>
        <a:graphic>
          <a:graphicData uri="http://schemas.openxmlformats.org/drawingml/2006/table">
            <a:tbl>
              <a:tblPr>
                <a:tableStyleId>{3C2FFA5D-87B4-456A-9821-1D502468CF0F}</a:tableStyleId>
              </a:tblPr>
              <a:tblGrid>
                <a:gridCol w="6492510"/>
                <a:gridCol w="2346690"/>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tr>
              <a:tr h="190500">
                <a:tc>
                  <a:txBody>
                    <a:bodyPr/>
                    <a:lstStyle/>
                    <a:p>
                      <a:pPr algn="l" fontAlgn="b"/>
                      <a:r>
                        <a:rPr lang="en-US" sz="2400" b="0" i="0" u="none" strike="noStrike" dirty="0" smtClean="0">
                          <a:solidFill>
                            <a:srgbClr val="0070C0"/>
                          </a:solidFill>
                          <a:effectLst/>
                          <a:latin typeface="Calibri"/>
                        </a:rPr>
                        <a:t>Problem &amp; Needs Definition</a:t>
                      </a:r>
                      <a:endParaRPr lang="en-US" sz="2400" b="0" i="0" u="none" strike="noStrike" dirty="0">
                        <a:solidFill>
                          <a:srgbClr val="0070C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smtClean="0">
                          <a:solidFill>
                            <a:srgbClr val="0070C0"/>
                          </a:solidFill>
                          <a:effectLst/>
                        </a:rPr>
                        <a:t>September</a:t>
                      </a:r>
                      <a:endParaRPr lang="en-US" sz="2400" b="0" i="1" u="none" strike="noStrike" dirty="0" smtClean="0">
                        <a:solidFill>
                          <a:srgbClr val="0070C0"/>
                        </a:solidFill>
                        <a:effectLst/>
                        <a:latin typeface="+mn-lt"/>
                      </a:endParaRPr>
                    </a:p>
                  </a:txBody>
                  <a:tcPr marL="9525" marR="9525" marT="9525" marB="0" anchor="b"/>
                </a:tc>
              </a:tr>
              <a:tr h="190500">
                <a:tc>
                  <a:txBody>
                    <a:bodyPr/>
                    <a:lstStyle/>
                    <a:p>
                      <a:pPr algn="l" fontAlgn="b"/>
                      <a:r>
                        <a:rPr lang="en-US" sz="2400" u="none" strike="noStrike" dirty="0">
                          <a:solidFill>
                            <a:srgbClr val="0070C0"/>
                          </a:solidFill>
                          <a:effectLst/>
                        </a:rPr>
                        <a:t>Use Case &amp; Functional Analysis</a:t>
                      </a:r>
                      <a:endParaRPr lang="en-US" sz="2400" b="0" i="0" u="none" strike="noStrike" dirty="0">
                        <a:solidFill>
                          <a:srgbClr val="0070C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smtClean="0">
                          <a:solidFill>
                            <a:srgbClr val="0070C0"/>
                          </a:solidFill>
                          <a:effectLst/>
                        </a:rPr>
                        <a:t>September</a:t>
                      </a:r>
                      <a:endParaRPr lang="en-US" sz="2400" b="0" i="1" u="none" strike="noStrike" dirty="0" smtClean="0">
                        <a:solidFill>
                          <a:srgbClr val="0070C0"/>
                        </a:solidFill>
                        <a:effectLst/>
                        <a:latin typeface="+mn-lt"/>
                      </a:endParaRPr>
                    </a:p>
                  </a:txBody>
                  <a:tcPr marL="9525" marR="9525" marT="9525" marB="0" anchor="b"/>
                </a:tc>
              </a:tr>
              <a:tr h="190500">
                <a:tc>
                  <a:txBody>
                    <a:bodyPr/>
                    <a:lstStyle/>
                    <a:p>
                      <a:pPr algn="l" fontAlgn="b"/>
                      <a:r>
                        <a:rPr lang="en-US" sz="2400" u="none" strike="noStrike" dirty="0">
                          <a:solidFill>
                            <a:srgbClr val="0070C0"/>
                          </a:solidFill>
                          <a:effectLst/>
                        </a:rPr>
                        <a:t>Subsystem Definition</a:t>
                      </a:r>
                      <a:endParaRPr lang="en-US" sz="2400" b="0" i="0" u="none" strike="noStrike" dirty="0">
                        <a:solidFill>
                          <a:srgbClr val="0070C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smtClean="0">
                          <a:solidFill>
                            <a:srgbClr val="0070C0"/>
                          </a:solidFill>
                          <a:effectLst/>
                        </a:rPr>
                        <a:t>September</a:t>
                      </a:r>
                      <a:endParaRPr lang="en-US" sz="2400" b="0" i="1" u="none" strike="noStrike" dirty="0" smtClean="0">
                        <a:solidFill>
                          <a:srgbClr val="0070C0"/>
                        </a:solidFill>
                        <a:effectLst/>
                        <a:latin typeface="+mn-lt"/>
                      </a:endParaRPr>
                    </a:p>
                  </a:txBody>
                  <a:tcPr marL="9525" marR="9525" marT="9525" marB="0" anchor="b"/>
                </a:tc>
              </a:tr>
              <a:tr h="190500">
                <a:tc>
                  <a:txBody>
                    <a:bodyPr/>
                    <a:lstStyle/>
                    <a:p>
                      <a:pPr algn="l" fontAlgn="b"/>
                      <a:r>
                        <a:rPr lang="en-US" sz="2400" b="0" i="0" u="none" strike="noStrike" dirty="0" smtClean="0">
                          <a:solidFill>
                            <a:srgbClr val="0070C0"/>
                          </a:solidFill>
                          <a:effectLst/>
                          <a:latin typeface="Calibri"/>
                        </a:rPr>
                        <a:t>Component</a:t>
                      </a:r>
                      <a:r>
                        <a:rPr lang="en-US" sz="2400" b="0" i="0" u="none" strike="noStrike" baseline="0" dirty="0" smtClean="0">
                          <a:solidFill>
                            <a:srgbClr val="0070C0"/>
                          </a:solidFill>
                          <a:effectLst/>
                          <a:latin typeface="Calibri"/>
                        </a:rPr>
                        <a:t> Selection</a:t>
                      </a:r>
                      <a:endParaRPr lang="en-US" sz="2400" b="0" i="0" u="none" strike="noStrike" dirty="0">
                        <a:solidFill>
                          <a:srgbClr val="0070C0"/>
                        </a:solidFill>
                        <a:effectLst/>
                        <a:latin typeface="Calibri"/>
                      </a:endParaRPr>
                    </a:p>
                  </a:txBody>
                  <a:tcPr marL="9525" marR="9525" marT="9525" marB="0" anchor="b"/>
                </a:tc>
                <a:tc>
                  <a:txBody>
                    <a:bodyPr/>
                    <a:lstStyle/>
                    <a:p>
                      <a:pPr algn="l" fontAlgn="b"/>
                      <a:r>
                        <a:rPr lang="en-US" sz="2400" b="0" i="1" u="none" strike="noStrike" dirty="0" smtClean="0">
                          <a:solidFill>
                            <a:srgbClr val="0070C0"/>
                          </a:solidFill>
                          <a:effectLst/>
                          <a:latin typeface="Calibri"/>
                        </a:rPr>
                        <a:t>October</a:t>
                      </a:r>
                      <a:endParaRPr lang="en-US" sz="2400" b="0" i="1" u="none" strike="noStrike" dirty="0">
                        <a:solidFill>
                          <a:srgbClr val="0070C0"/>
                        </a:solidFill>
                        <a:effectLst/>
                        <a:latin typeface="Calibri"/>
                      </a:endParaRPr>
                    </a:p>
                  </a:txBody>
                  <a:tcPr marL="9525" marR="9525" marT="9525" marB="0" anchor="b"/>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smtClean="0">
                          <a:solidFill>
                            <a:srgbClr val="0070C0"/>
                          </a:solidFill>
                          <a:effectLst/>
                          <a:latin typeface="+mn-lt"/>
                        </a:rPr>
                        <a:t>Establish Test</a:t>
                      </a:r>
                      <a:r>
                        <a:rPr lang="en-US" sz="2400" b="0" i="0" u="none" strike="noStrike" baseline="0" dirty="0" smtClean="0">
                          <a:solidFill>
                            <a:srgbClr val="0070C0"/>
                          </a:solidFill>
                          <a:effectLst/>
                          <a:latin typeface="+mn-lt"/>
                        </a:rPr>
                        <a:t> Cases</a:t>
                      </a:r>
                      <a:endParaRPr lang="en-US" sz="2400" b="0" i="0" u="none" strike="noStrike" dirty="0" smtClean="0">
                        <a:solidFill>
                          <a:srgbClr val="0070C0"/>
                        </a:solidFill>
                        <a:effectLst/>
                        <a:latin typeface="+mn-lt"/>
                      </a:endParaRPr>
                    </a:p>
                  </a:txBody>
                  <a:tcPr marL="9525" marR="9525" marT="9525" marB="0" anchor="b"/>
                </a:tc>
                <a:tc>
                  <a:txBody>
                    <a:bodyPr/>
                    <a:lstStyle/>
                    <a:p>
                      <a:pPr algn="l" fontAlgn="b"/>
                      <a:r>
                        <a:rPr lang="en-US" sz="2400" b="0" i="1" u="none" strike="noStrike" dirty="0" smtClean="0">
                          <a:solidFill>
                            <a:srgbClr val="0070C0"/>
                          </a:solidFill>
                          <a:effectLst/>
                          <a:latin typeface="+mn-lt"/>
                        </a:rPr>
                        <a:t>October – Nov.</a:t>
                      </a:r>
                      <a:endParaRPr lang="en-US" sz="2400" b="0" i="1" u="none" strike="noStrike" dirty="0">
                        <a:solidFill>
                          <a:srgbClr val="0070C0"/>
                        </a:solidFill>
                        <a:effectLst/>
                        <a:latin typeface="Calibri"/>
                      </a:endParaRPr>
                    </a:p>
                  </a:txBody>
                  <a:tcPr marL="9525" marR="9525" marT="9525" marB="0" anchor="b"/>
                </a:tc>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dirty="0" smtClean="0">
                          <a:solidFill>
                            <a:srgbClr val="0070C0"/>
                          </a:solidFill>
                        </a:rPr>
                        <a:t>Perpetual Motion Control (PMC)</a:t>
                      </a:r>
                      <a:endParaRPr kumimoji="0" lang="en-US" sz="2400" b="0" i="0" u="none" strike="noStrike" kern="1200" cap="none" spc="0" normalizeH="0" baseline="0" noProof="0" dirty="0" smtClean="0">
                        <a:ln>
                          <a:noFill/>
                        </a:ln>
                        <a:solidFill>
                          <a:srgbClr val="0070C0"/>
                        </a:solidFill>
                        <a:effectLst/>
                        <a:uLnTx/>
                        <a:uFillTx/>
                        <a:latin typeface="+mn-lt"/>
                        <a:ea typeface="+mn-ea"/>
                        <a:cs typeface="+mn-cs"/>
                      </a:endParaRPr>
                    </a:p>
                  </a:txBody>
                  <a:tcPr marL="9525" marR="9525" marT="9525" marB="0" anchor="b"/>
                </a:tc>
                <a:tc>
                  <a:txBody>
                    <a:bodyPr/>
                    <a:lstStyle/>
                    <a:p>
                      <a:pPr algn="l" fontAlgn="b"/>
                      <a:r>
                        <a:rPr lang="en-US" sz="2400" b="0" i="1" u="none" strike="noStrike" dirty="0" smtClean="0">
                          <a:solidFill>
                            <a:srgbClr val="0070C0"/>
                          </a:solidFill>
                          <a:effectLst/>
                          <a:latin typeface="Calibri"/>
                        </a:rPr>
                        <a:t>October – Nov.</a:t>
                      </a:r>
                      <a:endParaRPr lang="en-US" sz="2400" b="0" i="1" u="none" strike="noStrike" dirty="0">
                        <a:solidFill>
                          <a:srgbClr val="0070C0"/>
                        </a:solidFill>
                        <a:effectLst/>
                        <a:latin typeface="Calibri"/>
                      </a:endParaRPr>
                    </a:p>
                  </a:txBody>
                  <a:tcPr marL="9525" marR="9525" marT="9525" marB="0" anchor="b"/>
                </a:tc>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mn-lt"/>
                          <a:ea typeface="+mn-ea"/>
                          <a:cs typeface="+mn-cs"/>
                        </a:rPr>
                        <a:t>Sensor + Bike, Sensor + Filter, Sensor + Filter + Bike</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1" u="none" strike="noStrike" dirty="0" smtClean="0">
                          <a:solidFill>
                            <a:srgbClr val="0070C0"/>
                          </a:solidFill>
                          <a:effectLst/>
                          <a:latin typeface="+mn-lt"/>
                        </a:rPr>
                        <a:t>November</a:t>
                      </a:r>
                    </a:p>
                  </a:txBody>
                  <a:tcPr marL="9525" marR="9525" marT="9525" marB="0" anchor="b"/>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smtClean="0">
                          <a:solidFill>
                            <a:srgbClr val="0070C0"/>
                          </a:solidFill>
                        </a:rPr>
                        <a:t>Exercise Bike Prototype Housing</a:t>
                      </a:r>
                    </a:p>
                  </a:txBody>
                  <a:tcPr marL="9525" marR="9525" marT="9525" marB="0" anchor="b"/>
                </a:tc>
                <a:tc>
                  <a:txBody>
                    <a:bodyPr/>
                    <a:lstStyle/>
                    <a:p>
                      <a:pPr algn="l" fontAlgn="b"/>
                      <a:r>
                        <a:rPr lang="en-US" sz="2400" b="0" i="1" u="none" strike="noStrike" dirty="0" smtClean="0">
                          <a:solidFill>
                            <a:srgbClr val="0070C0"/>
                          </a:solidFill>
                          <a:effectLst/>
                          <a:latin typeface="Calibri"/>
                        </a:rPr>
                        <a:t>November</a:t>
                      </a:r>
                      <a:endParaRPr lang="en-US" sz="2400" b="0" i="1" u="none" strike="noStrike" dirty="0">
                        <a:solidFill>
                          <a:srgbClr val="0070C0"/>
                        </a:solidFill>
                        <a:effectLst/>
                        <a:latin typeface="Calibri"/>
                      </a:endParaRPr>
                    </a:p>
                  </a:txBody>
                  <a:tcPr marL="9525" marR="9525" marT="9525" marB="0" anchor="b"/>
                </a:tc>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mn-lt"/>
                          <a:ea typeface="+mn-ea"/>
                          <a:cs typeface="+mn-cs"/>
                        </a:rPr>
                        <a:t>Low Level Motor Control</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1" u="none" strike="noStrike" dirty="0" smtClean="0">
                          <a:solidFill>
                            <a:srgbClr val="0070C0"/>
                          </a:solidFill>
                          <a:effectLst/>
                          <a:latin typeface="+mn-lt"/>
                        </a:rPr>
                        <a:t>November – Dec.</a:t>
                      </a:r>
                    </a:p>
                  </a:txBody>
                  <a:tcPr marL="9525" marR="9525" marT="9525" marB="0" anchor="b"/>
                </a:tc>
              </a:tr>
              <a:tr h="190500">
                <a:tc>
                  <a:txBody>
                    <a:bodyPr/>
                    <a:lstStyle/>
                    <a:p>
                      <a:pPr algn="l" fontAlgn="b"/>
                      <a:r>
                        <a:rPr lang="en-US" sz="2400" b="0" i="0" u="none" strike="noStrike" dirty="0" smtClean="0">
                          <a:solidFill>
                            <a:srgbClr val="0070C0"/>
                          </a:solidFill>
                          <a:effectLst/>
                          <a:latin typeface="Calibri"/>
                        </a:rPr>
                        <a:t>Documentation</a:t>
                      </a:r>
                      <a:endParaRPr lang="en-US" sz="2400" b="0" i="0" u="none" strike="noStrike" dirty="0">
                        <a:solidFill>
                          <a:srgbClr val="0070C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1" u="none" strike="noStrike" dirty="0" smtClean="0">
                          <a:solidFill>
                            <a:srgbClr val="0070C0"/>
                          </a:solidFill>
                          <a:effectLst/>
                          <a:latin typeface="+mn-lt"/>
                        </a:rPr>
                        <a:t>November – Dec.</a:t>
                      </a:r>
                    </a:p>
                  </a:txBody>
                  <a:tcPr marL="9525" marR="9525" marT="9525" marB="0" anchor="b"/>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1" i="0" u="none" strike="noStrike" dirty="0" smtClean="0">
                          <a:solidFill>
                            <a:srgbClr val="000000"/>
                          </a:solidFill>
                          <a:effectLst/>
                          <a:latin typeface="+mn-lt"/>
                        </a:rPr>
                        <a:t>1</a:t>
                      </a:r>
                      <a:r>
                        <a:rPr lang="en-US" sz="2400" b="1" i="0" u="none" strike="noStrike" baseline="30000" dirty="0" smtClean="0">
                          <a:solidFill>
                            <a:srgbClr val="000000"/>
                          </a:solidFill>
                          <a:effectLst/>
                          <a:latin typeface="+mn-lt"/>
                        </a:rPr>
                        <a:t>st</a:t>
                      </a:r>
                      <a:r>
                        <a:rPr lang="en-US" sz="2400" b="1" i="0" u="none" strike="noStrike" dirty="0" smtClean="0">
                          <a:solidFill>
                            <a:srgbClr val="000000"/>
                          </a:solidFill>
                          <a:effectLst/>
                          <a:latin typeface="+mn-lt"/>
                        </a:rPr>
                        <a:t> Motor / PMC  / Demand Alg. Integration Tests</a:t>
                      </a:r>
                    </a:p>
                  </a:txBody>
                  <a:tcPr marL="9525" marR="9525" marT="9525" marB="0" anchor="b"/>
                </a:tc>
                <a:tc>
                  <a:txBody>
                    <a:bodyPr/>
                    <a:lstStyle/>
                    <a:p>
                      <a:pPr algn="l" fontAlgn="b"/>
                      <a:r>
                        <a:rPr lang="en-US" sz="2400" b="1" i="1" u="none" strike="noStrike" dirty="0" smtClean="0">
                          <a:solidFill>
                            <a:srgbClr val="000000"/>
                          </a:solidFill>
                          <a:effectLst/>
                          <a:latin typeface="+mn-lt"/>
                        </a:rPr>
                        <a:t>November – Dec.</a:t>
                      </a:r>
                      <a:endParaRPr lang="en-US" sz="2400" b="1" i="1"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6870328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Making it Real</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2" descr="Image result for electric bike mo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096250" cy="51530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6200" y="6692721"/>
            <a:ext cx="5224507" cy="215444"/>
          </a:xfrm>
          <a:prstGeom prst="rect">
            <a:avLst/>
          </a:prstGeom>
          <a:noFill/>
        </p:spPr>
        <p:txBody>
          <a:bodyPr wrap="none" rtlCol="0">
            <a:spAutoFit/>
          </a:bodyPr>
          <a:lstStyle/>
          <a:p>
            <a:r>
              <a:rPr lang="en-US" sz="800" dirty="0" smtClean="0"/>
              <a:t>Placeholder Image to be replaced </a:t>
            </a:r>
            <a:r>
              <a:rPr lang="en-US" sz="800" dirty="0"/>
              <a:t>in final: http://image.made-in-china.com/4f0j00lvzTkDHMabcf/Electric-Bike-Motor.jpg</a:t>
            </a:r>
          </a:p>
        </p:txBody>
      </p:sp>
    </p:spTree>
    <p:extLst>
      <p:ext uri="{BB962C8B-B14F-4D97-AF65-F5344CB8AC3E}">
        <p14:creationId xmlns:p14="http://schemas.microsoft.com/office/powerpoint/2010/main" val="39576367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Performance Improvements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21" name="Straight Connector 20"/>
          <p:cNvCxnSpPr/>
          <p:nvPr/>
        </p:nvCxnSpPr>
        <p:spPr>
          <a:xfrm>
            <a:off x="4876800" y="1622946"/>
            <a:ext cx="0" cy="470165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91152"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91152" y="5987020"/>
            <a:ext cx="8763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343400" y="-6906"/>
            <a:ext cx="4343400" cy="7294305"/>
          </a:xfrm>
          <a:prstGeom prst="rect">
            <a:avLst/>
          </a:prstGeom>
          <a:noFill/>
        </p:spPr>
        <p:txBody>
          <a:bodyPr wrap="square" rtlCol="0">
            <a:spAutoFit/>
          </a:bodyPr>
          <a:lstStyle/>
          <a:p>
            <a:pPr algn="r"/>
            <a:r>
              <a:rPr lang="en-US" dirty="0" smtClean="0"/>
              <a:t>The PMC is fictional, so obviously the data presented here is too. </a:t>
            </a:r>
            <a:r>
              <a:rPr lang="en-US" dirty="0"/>
              <a:t>The argument does start out a little technical but this is okay as one it helps those audience who may have a little more </a:t>
            </a:r>
            <a:r>
              <a:rPr lang="en-US" dirty="0" smtClean="0"/>
              <a:t>knowledge and hence might give them more insight However, even </a:t>
            </a:r>
            <a:r>
              <a:rPr lang="en-US" dirty="0"/>
              <a:t>if the reader isn’t as knowledgeable about the </a:t>
            </a:r>
            <a:r>
              <a:rPr lang="en-US" dirty="0" smtClean="0"/>
              <a:t>topic, you as the audience should still be able to understand what the significance of what the results are that are being shown and begin to gain insight as to why something is good or bad. The same is true for the real projects that you are doing. Your audience, despite being experts in their own areas, may not be familiar at all with the technology you are presenting. So it is your job and responsibility to present the information in a way that anyone can understand. – DO NOT ASSUME THAT YOUR AUDIENCE WILL ALREADY BE FAMILIAR WITH YOUR TECHNOLOGY – even if they are your boss or have years of more experience than you. In the professional world, typically nobody is a better expert on your project than you are.</a:t>
            </a:r>
            <a:endParaRPr lang="en-US" dirty="0"/>
          </a:p>
        </p:txBody>
      </p:sp>
      <p:sp>
        <p:nvSpPr>
          <p:cNvPr id="9" name="TextBox 8"/>
          <p:cNvSpPr txBox="1"/>
          <p:nvPr/>
        </p:nvSpPr>
        <p:spPr>
          <a:xfrm>
            <a:off x="4074863" y="6019800"/>
            <a:ext cx="657552" cy="369332"/>
          </a:xfrm>
          <a:prstGeom prst="rect">
            <a:avLst/>
          </a:prstGeom>
          <a:noFill/>
        </p:spPr>
        <p:txBody>
          <a:bodyPr wrap="none" rtlCol="0">
            <a:spAutoFit/>
          </a:bodyPr>
          <a:lstStyle/>
          <a:p>
            <a:r>
              <a:rPr lang="en-US" b="1" dirty="0"/>
              <a:t>T</a:t>
            </a:r>
            <a:r>
              <a:rPr lang="en-US" b="1" dirty="0" smtClean="0"/>
              <a:t>ime</a:t>
            </a:r>
            <a:endParaRPr lang="en-US" b="1" dirty="0"/>
          </a:p>
        </p:txBody>
      </p:sp>
      <p:sp>
        <p:nvSpPr>
          <p:cNvPr id="17" name="TextBox 16"/>
          <p:cNvSpPr txBox="1"/>
          <p:nvPr/>
        </p:nvSpPr>
        <p:spPr>
          <a:xfrm rot="16200000">
            <a:off x="-578958" y="3103511"/>
            <a:ext cx="1370888" cy="369332"/>
          </a:xfrm>
          <a:prstGeom prst="rect">
            <a:avLst/>
          </a:prstGeom>
          <a:noFill/>
        </p:spPr>
        <p:txBody>
          <a:bodyPr wrap="none" rtlCol="0">
            <a:spAutoFit/>
          </a:bodyPr>
          <a:lstStyle/>
          <a:p>
            <a:r>
              <a:rPr lang="en-US" b="1" dirty="0" smtClean="0"/>
              <a:t>PMC Output</a:t>
            </a:r>
            <a:endParaRPr lang="en-US" b="1" dirty="0"/>
          </a:p>
        </p:txBody>
      </p:sp>
      <p:sp>
        <p:nvSpPr>
          <p:cNvPr id="18" name="Freeform 17"/>
          <p:cNvSpPr/>
          <p:nvPr/>
        </p:nvSpPr>
        <p:spPr>
          <a:xfrm>
            <a:off x="295835" y="1610580"/>
            <a:ext cx="8202706" cy="4373361"/>
          </a:xfrm>
          <a:custGeom>
            <a:avLst/>
            <a:gdLst>
              <a:gd name="connsiteX0" fmla="*/ 0 w 8202706"/>
              <a:gd name="connsiteY0" fmla="*/ 4373361 h 4373361"/>
              <a:gd name="connsiteX1" fmla="*/ 1344706 w 8202706"/>
              <a:gd name="connsiteY1" fmla="*/ 3067 h 4373361"/>
              <a:gd name="connsiteX2" fmla="*/ 2554941 w 8202706"/>
              <a:gd name="connsiteY2" fmla="*/ 3647220 h 4373361"/>
              <a:gd name="connsiteX3" fmla="*/ 3496236 w 8202706"/>
              <a:gd name="connsiteY3" fmla="*/ 1603267 h 4373361"/>
              <a:gd name="connsiteX4" fmla="*/ 4625789 w 8202706"/>
              <a:gd name="connsiteY4" fmla="*/ 3176573 h 4373361"/>
              <a:gd name="connsiteX5" fmla="*/ 5782236 w 8202706"/>
              <a:gd name="connsiteY5" fmla="*/ 2719373 h 4373361"/>
              <a:gd name="connsiteX6" fmla="*/ 7046259 w 8202706"/>
              <a:gd name="connsiteY6" fmla="*/ 2423538 h 4373361"/>
              <a:gd name="connsiteX7" fmla="*/ 8202706 w 8202706"/>
              <a:gd name="connsiteY7" fmla="*/ 2302514 h 437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02706" h="4373361">
                <a:moveTo>
                  <a:pt x="0" y="4373361"/>
                </a:moveTo>
                <a:cubicBezTo>
                  <a:pt x="459441" y="2248725"/>
                  <a:pt x="918883" y="124090"/>
                  <a:pt x="1344706" y="3067"/>
                </a:cubicBezTo>
                <a:cubicBezTo>
                  <a:pt x="1770530" y="-117957"/>
                  <a:pt x="2196353" y="3380520"/>
                  <a:pt x="2554941" y="3647220"/>
                </a:cubicBezTo>
                <a:cubicBezTo>
                  <a:pt x="2913529" y="3913920"/>
                  <a:pt x="3151095" y="1681708"/>
                  <a:pt x="3496236" y="1603267"/>
                </a:cubicBezTo>
                <a:cubicBezTo>
                  <a:pt x="3841377" y="1524826"/>
                  <a:pt x="4244789" y="2990555"/>
                  <a:pt x="4625789" y="3176573"/>
                </a:cubicBezTo>
                <a:cubicBezTo>
                  <a:pt x="5006789" y="3362591"/>
                  <a:pt x="5378824" y="2844879"/>
                  <a:pt x="5782236" y="2719373"/>
                </a:cubicBezTo>
                <a:cubicBezTo>
                  <a:pt x="6185648" y="2593867"/>
                  <a:pt x="6642847" y="2493014"/>
                  <a:pt x="7046259" y="2423538"/>
                </a:cubicBezTo>
                <a:cubicBezTo>
                  <a:pt x="7449671" y="2354062"/>
                  <a:pt x="7826188" y="2328288"/>
                  <a:pt x="8202706" y="23025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5892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Performance Improvements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21" name="Straight Connector 20"/>
          <p:cNvCxnSpPr/>
          <p:nvPr/>
        </p:nvCxnSpPr>
        <p:spPr>
          <a:xfrm>
            <a:off x="5015552" y="1622946"/>
            <a:ext cx="0" cy="470165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91152"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91152" y="5987020"/>
            <a:ext cx="8763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8520752" y="1828800"/>
            <a:ext cx="623248"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flipH="1">
            <a:off x="748352" y="3913094"/>
            <a:ext cx="7772400"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784211" y="1627081"/>
            <a:ext cx="1588994" cy="2299460"/>
          </a:xfrm>
          <a:custGeom>
            <a:avLst/>
            <a:gdLst>
              <a:gd name="connsiteX0" fmla="*/ 0 w 1680882"/>
              <a:gd name="connsiteY0" fmla="*/ 2272566 h 2299460"/>
              <a:gd name="connsiteX1" fmla="*/ 941294 w 1680882"/>
              <a:gd name="connsiteY1" fmla="*/ 13 h 2299460"/>
              <a:gd name="connsiteX2" fmla="*/ 1680882 w 1680882"/>
              <a:gd name="connsiteY2" fmla="*/ 2299460 h 2299460"/>
            </a:gdLst>
            <a:ahLst/>
            <a:cxnLst>
              <a:cxn ang="0">
                <a:pos x="connsiteX0" y="connsiteY0"/>
              </a:cxn>
              <a:cxn ang="0">
                <a:pos x="connsiteX1" y="connsiteY1"/>
              </a:cxn>
              <a:cxn ang="0">
                <a:pos x="connsiteX2" y="connsiteY2"/>
              </a:cxn>
            </a:cxnLst>
            <a:rect l="l" t="t" r="r" b="b"/>
            <a:pathLst>
              <a:path w="1680882" h="2299460">
                <a:moveTo>
                  <a:pt x="0" y="2272566"/>
                </a:moveTo>
                <a:cubicBezTo>
                  <a:pt x="330573" y="1134048"/>
                  <a:pt x="661147" y="-4469"/>
                  <a:pt x="941294" y="13"/>
                </a:cubicBezTo>
                <a:cubicBezTo>
                  <a:pt x="1221441" y="4495"/>
                  <a:pt x="1451161" y="1151977"/>
                  <a:pt x="1680882" y="229946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487070" y="3227294"/>
            <a:ext cx="829235" cy="685800"/>
          </a:xfrm>
          <a:custGeom>
            <a:avLst/>
            <a:gdLst>
              <a:gd name="connsiteX0" fmla="*/ 0 w 887505"/>
              <a:gd name="connsiteY0" fmla="*/ 685800 h 685800"/>
              <a:gd name="connsiteX1" fmla="*/ 349623 w 887505"/>
              <a:gd name="connsiteY1" fmla="*/ 0 h 685800"/>
              <a:gd name="connsiteX2" fmla="*/ 887505 w 887505"/>
              <a:gd name="connsiteY2" fmla="*/ 685800 h 685800"/>
            </a:gdLst>
            <a:ahLst/>
            <a:cxnLst>
              <a:cxn ang="0">
                <a:pos x="connsiteX0" y="connsiteY0"/>
              </a:cxn>
              <a:cxn ang="0">
                <a:pos x="connsiteX1" y="connsiteY1"/>
              </a:cxn>
              <a:cxn ang="0">
                <a:pos x="connsiteX2" y="connsiteY2"/>
              </a:cxn>
            </a:cxnLst>
            <a:rect l="l" t="t" r="r" b="b"/>
            <a:pathLst>
              <a:path w="887505" h="685800">
                <a:moveTo>
                  <a:pt x="0" y="685800"/>
                </a:moveTo>
                <a:cubicBezTo>
                  <a:pt x="100853" y="342900"/>
                  <a:pt x="201706" y="0"/>
                  <a:pt x="349623" y="0"/>
                </a:cubicBezTo>
                <a:cubicBezTo>
                  <a:pt x="497540" y="0"/>
                  <a:pt x="692522" y="342900"/>
                  <a:pt x="887505" y="68580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346311" y="1600200"/>
            <a:ext cx="2898101" cy="1077218"/>
          </a:xfrm>
          <a:prstGeom prst="rect">
            <a:avLst/>
          </a:prstGeom>
          <a:noFill/>
        </p:spPr>
        <p:txBody>
          <a:bodyPr wrap="none" rtlCol="0">
            <a:spAutoFit/>
          </a:bodyPr>
          <a:lstStyle/>
          <a:p>
            <a:pPr algn="ctr"/>
            <a:r>
              <a:rPr lang="en-US" sz="3200" dirty="0" smtClean="0">
                <a:solidFill>
                  <a:srgbClr val="FF0000"/>
                </a:solidFill>
              </a:rPr>
              <a:t>Overshoot =</a:t>
            </a:r>
          </a:p>
          <a:p>
            <a:pPr algn="ctr"/>
            <a:r>
              <a:rPr lang="en-US" sz="3200" dirty="0" smtClean="0">
                <a:solidFill>
                  <a:srgbClr val="FF0000"/>
                </a:solidFill>
              </a:rPr>
              <a:t>Excessive Losses</a:t>
            </a:r>
            <a:endParaRPr lang="en-US" sz="3200" dirty="0">
              <a:solidFill>
                <a:srgbClr val="FF0000"/>
              </a:solidFill>
            </a:endParaRPr>
          </a:p>
        </p:txBody>
      </p:sp>
      <p:cxnSp>
        <p:nvCxnSpPr>
          <p:cNvPr id="25" name="Straight Connector 24"/>
          <p:cNvCxnSpPr/>
          <p:nvPr/>
        </p:nvCxnSpPr>
        <p:spPr>
          <a:xfrm>
            <a:off x="291152"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74863" y="6019800"/>
            <a:ext cx="657552" cy="369332"/>
          </a:xfrm>
          <a:prstGeom prst="rect">
            <a:avLst/>
          </a:prstGeom>
          <a:noFill/>
        </p:spPr>
        <p:txBody>
          <a:bodyPr wrap="none" rtlCol="0">
            <a:spAutoFit/>
          </a:bodyPr>
          <a:lstStyle/>
          <a:p>
            <a:r>
              <a:rPr lang="en-US" b="1" dirty="0"/>
              <a:t>T</a:t>
            </a:r>
            <a:r>
              <a:rPr lang="en-US" b="1" dirty="0" smtClean="0"/>
              <a:t>ime</a:t>
            </a:r>
            <a:endParaRPr lang="en-US" b="1" dirty="0"/>
          </a:p>
        </p:txBody>
      </p:sp>
      <p:sp>
        <p:nvSpPr>
          <p:cNvPr id="27" name="TextBox 26"/>
          <p:cNvSpPr txBox="1"/>
          <p:nvPr/>
        </p:nvSpPr>
        <p:spPr>
          <a:xfrm rot="16200000">
            <a:off x="-578958" y="3103511"/>
            <a:ext cx="1370888" cy="369332"/>
          </a:xfrm>
          <a:prstGeom prst="rect">
            <a:avLst/>
          </a:prstGeom>
          <a:noFill/>
        </p:spPr>
        <p:txBody>
          <a:bodyPr wrap="none" rtlCol="0">
            <a:spAutoFit/>
          </a:bodyPr>
          <a:lstStyle/>
          <a:p>
            <a:r>
              <a:rPr lang="en-US" b="1" dirty="0" smtClean="0"/>
              <a:t>PMC Output</a:t>
            </a:r>
            <a:endParaRPr lang="en-US" b="1" dirty="0"/>
          </a:p>
        </p:txBody>
      </p:sp>
      <p:sp>
        <p:nvSpPr>
          <p:cNvPr id="14" name="Freeform 13"/>
          <p:cNvSpPr/>
          <p:nvPr/>
        </p:nvSpPr>
        <p:spPr>
          <a:xfrm>
            <a:off x="295835" y="1610580"/>
            <a:ext cx="8202706" cy="4373361"/>
          </a:xfrm>
          <a:custGeom>
            <a:avLst/>
            <a:gdLst>
              <a:gd name="connsiteX0" fmla="*/ 0 w 8202706"/>
              <a:gd name="connsiteY0" fmla="*/ 4373361 h 4373361"/>
              <a:gd name="connsiteX1" fmla="*/ 1344706 w 8202706"/>
              <a:gd name="connsiteY1" fmla="*/ 3067 h 4373361"/>
              <a:gd name="connsiteX2" fmla="*/ 2554941 w 8202706"/>
              <a:gd name="connsiteY2" fmla="*/ 3647220 h 4373361"/>
              <a:gd name="connsiteX3" fmla="*/ 3496236 w 8202706"/>
              <a:gd name="connsiteY3" fmla="*/ 1603267 h 4373361"/>
              <a:gd name="connsiteX4" fmla="*/ 4625789 w 8202706"/>
              <a:gd name="connsiteY4" fmla="*/ 3176573 h 4373361"/>
              <a:gd name="connsiteX5" fmla="*/ 5782236 w 8202706"/>
              <a:gd name="connsiteY5" fmla="*/ 2719373 h 4373361"/>
              <a:gd name="connsiteX6" fmla="*/ 7046259 w 8202706"/>
              <a:gd name="connsiteY6" fmla="*/ 2423538 h 4373361"/>
              <a:gd name="connsiteX7" fmla="*/ 8202706 w 8202706"/>
              <a:gd name="connsiteY7" fmla="*/ 2302514 h 437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02706" h="4373361">
                <a:moveTo>
                  <a:pt x="0" y="4373361"/>
                </a:moveTo>
                <a:cubicBezTo>
                  <a:pt x="459441" y="2248725"/>
                  <a:pt x="918883" y="124090"/>
                  <a:pt x="1344706" y="3067"/>
                </a:cubicBezTo>
                <a:cubicBezTo>
                  <a:pt x="1770530" y="-117957"/>
                  <a:pt x="2196353" y="3380520"/>
                  <a:pt x="2554941" y="3647220"/>
                </a:cubicBezTo>
                <a:cubicBezTo>
                  <a:pt x="2913529" y="3913920"/>
                  <a:pt x="3151095" y="1681708"/>
                  <a:pt x="3496236" y="1603267"/>
                </a:cubicBezTo>
                <a:cubicBezTo>
                  <a:pt x="3841377" y="1524826"/>
                  <a:pt x="4244789" y="2990555"/>
                  <a:pt x="4625789" y="3176573"/>
                </a:cubicBezTo>
                <a:cubicBezTo>
                  <a:pt x="5006789" y="3362591"/>
                  <a:pt x="5378824" y="2844879"/>
                  <a:pt x="5782236" y="2719373"/>
                </a:cubicBezTo>
                <a:cubicBezTo>
                  <a:pt x="6185648" y="2593867"/>
                  <a:pt x="6642847" y="2493014"/>
                  <a:pt x="7046259" y="2423538"/>
                </a:cubicBezTo>
                <a:cubicBezTo>
                  <a:pt x="7449671" y="2354062"/>
                  <a:pt x="7826188" y="2328288"/>
                  <a:pt x="8202706" y="23025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581400" y="-76200"/>
            <a:ext cx="3505200" cy="4524315"/>
          </a:xfrm>
          <a:prstGeom prst="rect">
            <a:avLst/>
          </a:prstGeom>
          <a:noFill/>
        </p:spPr>
        <p:txBody>
          <a:bodyPr wrap="square" rtlCol="0">
            <a:spAutoFit/>
          </a:bodyPr>
          <a:lstStyle/>
          <a:p>
            <a:pPr algn="r"/>
            <a:r>
              <a:rPr lang="en-US" dirty="0" smtClean="0"/>
              <a:t>The presenter here offers some more technical information (such as the reference to the “</a:t>
            </a:r>
            <a:r>
              <a:rPr lang="en-US" dirty="0" smtClean="0">
                <a:solidFill>
                  <a:srgbClr val="000000"/>
                </a:solidFill>
              </a:rPr>
              <a:t>second </a:t>
            </a:r>
            <a:r>
              <a:rPr lang="en-US" dirty="0">
                <a:solidFill>
                  <a:srgbClr val="000000"/>
                </a:solidFill>
              </a:rPr>
              <a:t>order underdamped </a:t>
            </a:r>
            <a:r>
              <a:rPr lang="en-US" dirty="0" smtClean="0">
                <a:solidFill>
                  <a:srgbClr val="000000"/>
                </a:solidFill>
              </a:rPr>
              <a:t>response”) . This information may be helpful to perhaps a controls experts in the audience. However notice that the presenter also summarizes this for the average viewer, (i.e. it’s a strange looking behavior but its normal for this kind of work). Then as the presentation goes forward, on this slide and some of the next, the results are presented in a way that explains their meaning to an average viewer</a:t>
            </a:r>
            <a:endParaRPr lang="en-US" dirty="0"/>
          </a:p>
        </p:txBody>
      </p:sp>
      <p:cxnSp>
        <p:nvCxnSpPr>
          <p:cNvPr id="9" name="Straight Arrow Connector 8"/>
          <p:cNvCxnSpPr/>
          <p:nvPr/>
        </p:nvCxnSpPr>
        <p:spPr>
          <a:xfrm flipH="1">
            <a:off x="1891353" y="2438400"/>
            <a:ext cx="546846" cy="33841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915134" y="2514599"/>
            <a:ext cx="871818" cy="91440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6611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Performance Improvements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21" name="Straight Connector 20"/>
          <p:cNvCxnSpPr/>
          <p:nvPr/>
        </p:nvCxnSpPr>
        <p:spPr>
          <a:xfrm>
            <a:off x="4876800" y="1622946"/>
            <a:ext cx="0" cy="470165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4800"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304800" y="5987020"/>
            <a:ext cx="8763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343400" y="-6906"/>
            <a:ext cx="4343400" cy="7294305"/>
          </a:xfrm>
          <a:prstGeom prst="rect">
            <a:avLst/>
          </a:prstGeom>
          <a:noFill/>
        </p:spPr>
        <p:txBody>
          <a:bodyPr wrap="square" rtlCol="0">
            <a:spAutoFit/>
          </a:bodyPr>
          <a:lstStyle/>
          <a:p>
            <a:r>
              <a:rPr lang="en-US" dirty="0" smtClean="0"/>
              <a:t>The PMC is fictional, so obviously the data presented here is too. </a:t>
            </a:r>
            <a:r>
              <a:rPr lang="en-US" dirty="0"/>
              <a:t>The argument does start out a little technical but this is okay as one it helps those audience who may have a little more </a:t>
            </a:r>
            <a:r>
              <a:rPr lang="en-US" dirty="0" smtClean="0"/>
              <a:t>knowledge and hence might give them more insight However, even </a:t>
            </a:r>
            <a:r>
              <a:rPr lang="en-US" dirty="0"/>
              <a:t>if the reader isn’t as knowledgeable about the </a:t>
            </a:r>
            <a:r>
              <a:rPr lang="en-US" dirty="0" smtClean="0"/>
              <a:t>topic, you as the audience should still be able to understand what the significance of what the results are that are being shown and begin to gain insight as to why something is good or bad. The same is true for the real projects that you are doing. Your audience, despite being experts in their own areas, may not be familiar at all with the technology you are presenting. So it is your job and responsibility to present the information in a way that anyone can understand. – DO NOT ASSUME THAT YOUR AUDIENCE WILL ALREADY BE FAMILIAR WITH YOUR TECHNOLOGY – even if they are your boss or have years of more experience than you. In the professional world, typically nobody is a better expert on your project than you are.</a:t>
            </a:r>
            <a:endParaRPr lang="en-US" dirty="0"/>
          </a:p>
        </p:txBody>
      </p:sp>
      <p:sp>
        <p:nvSpPr>
          <p:cNvPr id="43" name="Rectangle 42"/>
          <p:cNvSpPr/>
          <p:nvPr/>
        </p:nvSpPr>
        <p:spPr>
          <a:xfrm>
            <a:off x="8382000" y="1828800"/>
            <a:ext cx="775648"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flipH="1">
            <a:off x="609600" y="3913094"/>
            <a:ext cx="77724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50859" y="1179527"/>
            <a:ext cx="4511941" cy="584775"/>
          </a:xfrm>
          <a:prstGeom prst="rect">
            <a:avLst/>
          </a:prstGeom>
          <a:noFill/>
        </p:spPr>
        <p:txBody>
          <a:bodyPr wrap="none" rtlCol="0">
            <a:spAutoFit/>
          </a:bodyPr>
          <a:lstStyle/>
          <a:p>
            <a:r>
              <a:rPr lang="en-US" sz="3200" dirty="0" smtClean="0">
                <a:solidFill>
                  <a:srgbClr val="FF0000"/>
                </a:solidFill>
              </a:rPr>
              <a:t>Long Time to Steady State</a:t>
            </a:r>
            <a:endParaRPr lang="en-US" sz="3200" dirty="0">
              <a:solidFill>
                <a:srgbClr val="FF0000"/>
              </a:solidFill>
            </a:endParaRPr>
          </a:p>
        </p:txBody>
      </p:sp>
      <p:cxnSp>
        <p:nvCxnSpPr>
          <p:cNvPr id="10" name="Straight Connector 9"/>
          <p:cNvCxnSpPr/>
          <p:nvPr/>
        </p:nvCxnSpPr>
        <p:spPr>
          <a:xfrm flipV="1">
            <a:off x="8471647" y="1435376"/>
            <a:ext cx="0" cy="2437377"/>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p:cNvCxnSpPr>
          <p:nvPr/>
        </p:nvCxnSpPr>
        <p:spPr>
          <a:xfrm>
            <a:off x="7162800" y="1471915"/>
            <a:ext cx="12954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95835" y="1471915"/>
            <a:ext cx="2355024"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295835" y="1610580"/>
            <a:ext cx="8202706" cy="4373361"/>
          </a:xfrm>
          <a:custGeom>
            <a:avLst/>
            <a:gdLst>
              <a:gd name="connsiteX0" fmla="*/ 0 w 8202706"/>
              <a:gd name="connsiteY0" fmla="*/ 4373361 h 4373361"/>
              <a:gd name="connsiteX1" fmla="*/ 1344706 w 8202706"/>
              <a:gd name="connsiteY1" fmla="*/ 3067 h 4373361"/>
              <a:gd name="connsiteX2" fmla="*/ 2554941 w 8202706"/>
              <a:gd name="connsiteY2" fmla="*/ 3647220 h 4373361"/>
              <a:gd name="connsiteX3" fmla="*/ 3496236 w 8202706"/>
              <a:gd name="connsiteY3" fmla="*/ 1603267 h 4373361"/>
              <a:gd name="connsiteX4" fmla="*/ 4625789 w 8202706"/>
              <a:gd name="connsiteY4" fmla="*/ 3176573 h 4373361"/>
              <a:gd name="connsiteX5" fmla="*/ 5782236 w 8202706"/>
              <a:gd name="connsiteY5" fmla="*/ 2719373 h 4373361"/>
              <a:gd name="connsiteX6" fmla="*/ 7046259 w 8202706"/>
              <a:gd name="connsiteY6" fmla="*/ 2423538 h 4373361"/>
              <a:gd name="connsiteX7" fmla="*/ 8202706 w 8202706"/>
              <a:gd name="connsiteY7" fmla="*/ 2302514 h 437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02706" h="4373361">
                <a:moveTo>
                  <a:pt x="0" y="4373361"/>
                </a:moveTo>
                <a:cubicBezTo>
                  <a:pt x="459441" y="2248725"/>
                  <a:pt x="918883" y="124090"/>
                  <a:pt x="1344706" y="3067"/>
                </a:cubicBezTo>
                <a:cubicBezTo>
                  <a:pt x="1770530" y="-117957"/>
                  <a:pt x="2196353" y="3380520"/>
                  <a:pt x="2554941" y="3647220"/>
                </a:cubicBezTo>
                <a:cubicBezTo>
                  <a:pt x="2913529" y="3913920"/>
                  <a:pt x="3151095" y="1681708"/>
                  <a:pt x="3496236" y="1603267"/>
                </a:cubicBezTo>
                <a:cubicBezTo>
                  <a:pt x="3841377" y="1524826"/>
                  <a:pt x="4244789" y="2990555"/>
                  <a:pt x="4625789" y="3176573"/>
                </a:cubicBezTo>
                <a:cubicBezTo>
                  <a:pt x="5006789" y="3362591"/>
                  <a:pt x="5378824" y="2844879"/>
                  <a:pt x="5782236" y="2719373"/>
                </a:cubicBezTo>
                <a:cubicBezTo>
                  <a:pt x="6185648" y="2593867"/>
                  <a:pt x="6642847" y="2493014"/>
                  <a:pt x="7046259" y="2423538"/>
                </a:cubicBezTo>
                <a:cubicBezTo>
                  <a:pt x="7449671" y="2354062"/>
                  <a:pt x="7826188" y="2328288"/>
                  <a:pt x="8202706" y="23025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74863" y="6019800"/>
            <a:ext cx="657552" cy="369332"/>
          </a:xfrm>
          <a:prstGeom prst="rect">
            <a:avLst/>
          </a:prstGeom>
          <a:noFill/>
        </p:spPr>
        <p:txBody>
          <a:bodyPr wrap="none" rtlCol="0">
            <a:spAutoFit/>
          </a:bodyPr>
          <a:lstStyle/>
          <a:p>
            <a:r>
              <a:rPr lang="en-US" b="1" dirty="0"/>
              <a:t>T</a:t>
            </a:r>
            <a:r>
              <a:rPr lang="en-US" b="1" dirty="0" smtClean="0"/>
              <a:t>ime</a:t>
            </a:r>
            <a:endParaRPr lang="en-US" b="1" dirty="0"/>
          </a:p>
        </p:txBody>
      </p:sp>
      <p:sp>
        <p:nvSpPr>
          <p:cNvPr id="27" name="TextBox 26"/>
          <p:cNvSpPr txBox="1"/>
          <p:nvPr/>
        </p:nvSpPr>
        <p:spPr>
          <a:xfrm rot="16200000">
            <a:off x="-578958" y="3103511"/>
            <a:ext cx="1370888" cy="369332"/>
          </a:xfrm>
          <a:prstGeom prst="rect">
            <a:avLst/>
          </a:prstGeom>
          <a:noFill/>
        </p:spPr>
        <p:txBody>
          <a:bodyPr wrap="none" rtlCol="0">
            <a:spAutoFit/>
          </a:bodyPr>
          <a:lstStyle/>
          <a:p>
            <a:r>
              <a:rPr lang="en-US" b="1" dirty="0" smtClean="0"/>
              <a:t>PMC Output</a:t>
            </a:r>
            <a:endParaRPr lang="en-US" b="1" dirty="0"/>
          </a:p>
        </p:txBody>
      </p:sp>
    </p:spTree>
    <p:extLst>
      <p:ext uri="{BB962C8B-B14F-4D97-AF65-F5344CB8AC3E}">
        <p14:creationId xmlns:p14="http://schemas.microsoft.com/office/powerpoint/2010/main" val="6037371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p:cNvSpPr/>
          <p:nvPr/>
        </p:nvSpPr>
        <p:spPr>
          <a:xfrm>
            <a:off x="940158" y="1627081"/>
            <a:ext cx="1588994" cy="2299460"/>
          </a:xfrm>
          <a:custGeom>
            <a:avLst/>
            <a:gdLst>
              <a:gd name="connsiteX0" fmla="*/ 0 w 1680882"/>
              <a:gd name="connsiteY0" fmla="*/ 2272566 h 2299460"/>
              <a:gd name="connsiteX1" fmla="*/ 941294 w 1680882"/>
              <a:gd name="connsiteY1" fmla="*/ 13 h 2299460"/>
              <a:gd name="connsiteX2" fmla="*/ 1680882 w 1680882"/>
              <a:gd name="connsiteY2" fmla="*/ 2299460 h 2299460"/>
            </a:gdLst>
            <a:ahLst/>
            <a:cxnLst>
              <a:cxn ang="0">
                <a:pos x="connsiteX0" y="connsiteY0"/>
              </a:cxn>
              <a:cxn ang="0">
                <a:pos x="connsiteX1" y="connsiteY1"/>
              </a:cxn>
              <a:cxn ang="0">
                <a:pos x="connsiteX2" y="connsiteY2"/>
              </a:cxn>
            </a:cxnLst>
            <a:rect l="l" t="t" r="r" b="b"/>
            <a:pathLst>
              <a:path w="1680882" h="2299460">
                <a:moveTo>
                  <a:pt x="0" y="2272566"/>
                </a:moveTo>
                <a:cubicBezTo>
                  <a:pt x="330573" y="1134048"/>
                  <a:pt x="661147" y="-4469"/>
                  <a:pt x="941294" y="13"/>
                </a:cubicBezTo>
                <a:cubicBezTo>
                  <a:pt x="1221441" y="4495"/>
                  <a:pt x="1451161" y="1151977"/>
                  <a:pt x="1680882" y="229946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3643017" y="3227294"/>
            <a:ext cx="829235" cy="685800"/>
          </a:xfrm>
          <a:custGeom>
            <a:avLst/>
            <a:gdLst>
              <a:gd name="connsiteX0" fmla="*/ 0 w 887505"/>
              <a:gd name="connsiteY0" fmla="*/ 685800 h 685800"/>
              <a:gd name="connsiteX1" fmla="*/ 349623 w 887505"/>
              <a:gd name="connsiteY1" fmla="*/ 0 h 685800"/>
              <a:gd name="connsiteX2" fmla="*/ 887505 w 887505"/>
              <a:gd name="connsiteY2" fmla="*/ 685800 h 685800"/>
            </a:gdLst>
            <a:ahLst/>
            <a:cxnLst>
              <a:cxn ang="0">
                <a:pos x="connsiteX0" y="connsiteY0"/>
              </a:cxn>
              <a:cxn ang="0">
                <a:pos x="connsiteX1" y="connsiteY1"/>
              </a:cxn>
              <a:cxn ang="0">
                <a:pos x="connsiteX2" y="connsiteY2"/>
              </a:cxn>
            </a:cxnLst>
            <a:rect l="l" t="t" r="r" b="b"/>
            <a:pathLst>
              <a:path w="887505" h="685800">
                <a:moveTo>
                  <a:pt x="0" y="685800"/>
                </a:moveTo>
                <a:cubicBezTo>
                  <a:pt x="100853" y="342900"/>
                  <a:pt x="201706" y="0"/>
                  <a:pt x="349623" y="0"/>
                </a:cubicBezTo>
                <a:cubicBezTo>
                  <a:pt x="497540" y="0"/>
                  <a:pt x="692522" y="342900"/>
                  <a:pt x="887505" y="68580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Current Performance</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a:off x="394648"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94648" y="5987020"/>
            <a:ext cx="826525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074863" y="6019800"/>
            <a:ext cx="657552" cy="369332"/>
          </a:xfrm>
          <a:prstGeom prst="rect">
            <a:avLst/>
          </a:prstGeom>
          <a:noFill/>
        </p:spPr>
        <p:txBody>
          <a:bodyPr wrap="none" rtlCol="0">
            <a:spAutoFit/>
          </a:bodyPr>
          <a:lstStyle/>
          <a:p>
            <a:r>
              <a:rPr lang="en-US" b="1" dirty="0"/>
              <a:t>T</a:t>
            </a:r>
            <a:r>
              <a:rPr lang="en-US" b="1" dirty="0" smtClean="0"/>
              <a:t>ime</a:t>
            </a:r>
            <a:endParaRPr lang="en-US" b="1" dirty="0"/>
          </a:p>
        </p:txBody>
      </p:sp>
      <p:sp>
        <p:nvSpPr>
          <p:cNvPr id="14" name="TextBox 13"/>
          <p:cNvSpPr txBox="1"/>
          <p:nvPr/>
        </p:nvSpPr>
        <p:spPr>
          <a:xfrm rot="16200000">
            <a:off x="-578958" y="3103511"/>
            <a:ext cx="1370888" cy="369332"/>
          </a:xfrm>
          <a:prstGeom prst="rect">
            <a:avLst/>
          </a:prstGeom>
          <a:noFill/>
        </p:spPr>
        <p:txBody>
          <a:bodyPr wrap="none" rtlCol="0">
            <a:spAutoFit/>
          </a:bodyPr>
          <a:lstStyle/>
          <a:p>
            <a:r>
              <a:rPr lang="en-US" b="1" dirty="0" smtClean="0"/>
              <a:t>PMC Output</a:t>
            </a:r>
            <a:endParaRPr lang="en-US" b="1" dirty="0"/>
          </a:p>
        </p:txBody>
      </p:sp>
      <p:sp>
        <p:nvSpPr>
          <p:cNvPr id="15" name="Freeform 14"/>
          <p:cNvSpPr/>
          <p:nvPr/>
        </p:nvSpPr>
        <p:spPr>
          <a:xfrm>
            <a:off x="457200" y="1610580"/>
            <a:ext cx="8202706" cy="4373361"/>
          </a:xfrm>
          <a:custGeom>
            <a:avLst/>
            <a:gdLst>
              <a:gd name="connsiteX0" fmla="*/ 0 w 8202706"/>
              <a:gd name="connsiteY0" fmla="*/ 4373361 h 4373361"/>
              <a:gd name="connsiteX1" fmla="*/ 1344706 w 8202706"/>
              <a:gd name="connsiteY1" fmla="*/ 3067 h 4373361"/>
              <a:gd name="connsiteX2" fmla="*/ 2554941 w 8202706"/>
              <a:gd name="connsiteY2" fmla="*/ 3647220 h 4373361"/>
              <a:gd name="connsiteX3" fmla="*/ 3496236 w 8202706"/>
              <a:gd name="connsiteY3" fmla="*/ 1603267 h 4373361"/>
              <a:gd name="connsiteX4" fmla="*/ 4625789 w 8202706"/>
              <a:gd name="connsiteY4" fmla="*/ 3176573 h 4373361"/>
              <a:gd name="connsiteX5" fmla="*/ 5782236 w 8202706"/>
              <a:gd name="connsiteY5" fmla="*/ 2719373 h 4373361"/>
              <a:gd name="connsiteX6" fmla="*/ 7046259 w 8202706"/>
              <a:gd name="connsiteY6" fmla="*/ 2423538 h 4373361"/>
              <a:gd name="connsiteX7" fmla="*/ 8202706 w 8202706"/>
              <a:gd name="connsiteY7" fmla="*/ 2302514 h 437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02706" h="4373361">
                <a:moveTo>
                  <a:pt x="0" y="4373361"/>
                </a:moveTo>
                <a:cubicBezTo>
                  <a:pt x="459441" y="2248725"/>
                  <a:pt x="918883" y="124090"/>
                  <a:pt x="1344706" y="3067"/>
                </a:cubicBezTo>
                <a:cubicBezTo>
                  <a:pt x="1770530" y="-117957"/>
                  <a:pt x="2196353" y="3380520"/>
                  <a:pt x="2554941" y="3647220"/>
                </a:cubicBezTo>
                <a:cubicBezTo>
                  <a:pt x="2913529" y="3913920"/>
                  <a:pt x="3151095" y="1681708"/>
                  <a:pt x="3496236" y="1603267"/>
                </a:cubicBezTo>
                <a:cubicBezTo>
                  <a:pt x="3841377" y="1524826"/>
                  <a:pt x="4244789" y="2990555"/>
                  <a:pt x="4625789" y="3176573"/>
                </a:cubicBezTo>
                <a:cubicBezTo>
                  <a:pt x="5006789" y="3362591"/>
                  <a:pt x="5378824" y="2844879"/>
                  <a:pt x="5782236" y="2719373"/>
                </a:cubicBezTo>
                <a:cubicBezTo>
                  <a:pt x="6185648" y="2593867"/>
                  <a:pt x="6642847" y="2493014"/>
                  <a:pt x="7046259" y="2423538"/>
                </a:cubicBezTo>
                <a:cubicBezTo>
                  <a:pt x="7449671" y="2354062"/>
                  <a:pt x="7826188" y="2328288"/>
                  <a:pt x="8202706" y="23025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748352" y="3913094"/>
            <a:ext cx="7772400"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1249251" y="3284102"/>
            <a:ext cx="1622738" cy="631075"/>
          </a:xfrm>
          <a:custGeom>
            <a:avLst/>
            <a:gdLst>
              <a:gd name="connsiteX0" fmla="*/ 0 w 1622738"/>
              <a:gd name="connsiteY0" fmla="*/ 618197 h 631075"/>
              <a:gd name="connsiteX1" fmla="*/ 669701 w 1622738"/>
              <a:gd name="connsiteY1" fmla="*/ 11 h 631075"/>
              <a:gd name="connsiteX2" fmla="*/ 1622738 w 1622738"/>
              <a:gd name="connsiteY2" fmla="*/ 631075 h 631075"/>
            </a:gdLst>
            <a:ahLst/>
            <a:cxnLst>
              <a:cxn ang="0">
                <a:pos x="connsiteX0" y="connsiteY0"/>
              </a:cxn>
              <a:cxn ang="0">
                <a:pos x="connsiteX1" y="connsiteY1"/>
              </a:cxn>
              <a:cxn ang="0">
                <a:pos x="connsiteX2" y="connsiteY2"/>
              </a:cxn>
            </a:cxnLst>
            <a:rect l="l" t="t" r="r" b="b"/>
            <a:pathLst>
              <a:path w="1622738" h="631075">
                <a:moveTo>
                  <a:pt x="0" y="618197"/>
                </a:moveTo>
                <a:cubicBezTo>
                  <a:pt x="199622" y="308031"/>
                  <a:pt x="399245" y="-2135"/>
                  <a:pt x="669701" y="11"/>
                </a:cubicBezTo>
                <a:cubicBezTo>
                  <a:pt x="940157" y="2157"/>
                  <a:pt x="1281447" y="316616"/>
                  <a:pt x="1622738" y="631075"/>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37882" y="3288177"/>
            <a:ext cx="8229600" cy="2623226"/>
          </a:xfrm>
          <a:custGeom>
            <a:avLst/>
            <a:gdLst>
              <a:gd name="connsiteX0" fmla="*/ 0 w 8229600"/>
              <a:gd name="connsiteY0" fmla="*/ 2685209 h 2685209"/>
              <a:gd name="connsiteX1" fmla="*/ 1455312 w 8229600"/>
              <a:gd name="connsiteY1" fmla="*/ 6403 h 2685209"/>
              <a:gd name="connsiteX2" fmla="*/ 3593205 w 8229600"/>
              <a:gd name="connsiteY2" fmla="*/ 1912476 h 2685209"/>
              <a:gd name="connsiteX3" fmla="*/ 4237149 w 8229600"/>
              <a:gd name="connsiteY3" fmla="*/ 1088229 h 2685209"/>
              <a:gd name="connsiteX4" fmla="*/ 5203064 w 8229600"/>
              <a:gd name="connsiteY4" fmla="*/ 740499 h 2685209"/>
              <a:gd name="connsiteX5" fmla="*/ 8229600 w 8229600"/>
              <a:gd name="connsiteY5" fmla="*/ 598831 h 268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2685209">
                <a:moveTo>
                  <a:pt x="0" y="2685209"/>
                </a:moveTo>
                <a:cubicBezTo>
                  <a:pt x="428222" y="1410200"/>
                  <a:pt x="856445" y="135192"/>
                  <a:pt x="1455312" y="6403"/>
                </a:cubicBezTo>
                <a:cubicBezTo>
                  <a:pt x="2054179" y="-122386"/>
                  <a:pt x="3129566" y="1732172"/>
                  <a:pt x="3593205" y="1912476"/>
                </a:cubicBezTo>
                <a:cubicBezTo>
                  <a:pt x="4056844" y="2092780"/>
                  <a:pt x="3968839" y="1283558"/>
                  <a:pt x="4237149" y="1088229"/>
                </a:cubicBezTo>
                <a:cubicBezTo>
                  <a:pt x="4505459" y="892900"/>
                  <a:pt x="4537656" y="822065"/>
                  <a:pt x="5203064" y="740499"/>
                </a:cubicBezTo>
                <a:cubicBezTo>
                  <a:pt x="5868472" y="658933"/>
                  <a:pt x="7049036" y="628882"/>
                  <a:pt x="8229600" y="59883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V="1">
            <a:off x="8667482" y="1371600"/>
            <a:ext cx="0" cy="2541494"/>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400800" y="2057400"/>
            <a:ext cx="0" cy="1916222"/>
          </a:xfrm>
          <a:prstGeom prst="line">
            <a:avLst/>
          </a:prstGeom>
          <a:ln w="38100">
            <a:solidFill>
              <a:srgbClr val="92D050"/>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94648" y="1610580"/>
            <a:ext cx="8272834" cy="0"/>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90860" y="2209800"/>
            <a:ext cx="6009940" cy="0"/>
          </a:xfrm>
          <a:prstGeom prst="straightConnector1">
            <a:avLst/>
          </a:prstGeom>
          <a:ln w="38100">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865379" y="4800600"/>
            <a:ext cx="2850467" cy="1298701"/>
            <a:chOff x="5865379" y="4627537"/>
            <a:chExt cx="2850467" cy="1298701"/>
          </a:xfrm>
        </p:grpSpPr>
        <p:sp>
          <p:nvSpPr>
            <p:cNvPr id="25" name="TextBox 24"/>
            <p:cNvSpPr txBox="1"/>
            <p:nvPr/>
          </p:nvSpPr>
          <p:spPr>
            <a:xfrm>
              <a:off x="6506067" y="5002908"/>
              <a:ext cx="529312" cy="923330"/>
            </a:xfrm>
            <a:prstGeom prst="rect">
              <a:avLst/>
            </a:prstGeom>
            <a:noFill/>
          </p:spPr>
          <p:txBody>
            <a:bodyPr wrap="none" rtlCol="0">
              <a:spAutoFit/>
            </a:bodyPr>
            <a:lstStyle/>
            <a:p>
              <a:r>
                <a:rPr lang="en-US" sz="5400" b="1" dirty="0" smtClean="0"/>
                <a:t>&lt;</a:t>
              </a:r>
              <a:endParaRPr lang="en-US" sz="5400" b="1" dirty="0"/>
            </a:p>
          </p:txBody>
        </p:sp>
        <p:sp>
          <p:nvSpPr>
            <p:cNvPr id="26" name="TextBox 25"/>
            <p:cNvSpPr txBox="1"/>
            <p:nvPr/>
          </p:nvSpPr>
          <p:spPr>
            <a:xfrm>
              <a:off x="7808365" y="4973580"/>
              <a:ext cx="529312" cy="923330"/>
            </a:xfrm>
            <a:prstGeom prst="rect">
              <a:avLst/>
            </a:prstGeom>
            <a:noFill/>
          </p:spPr>
          <p:txBody>
            <a:bodyPr wrap="none" rtlCol="0">
              <a:spAutoFit/>
            </a:bodyPr>
            <a:lstStyle/>
            <a:p>
              <a:r>
                <a:rPr lang="en-US" sz="5400" b="1" dirty="0"/>
                <a:t>+</a:t>
              </a:r>
            </a:p>
          </p:txBody>
        </p:sp>
        <p:sp>
          <p:nvSpPr>
            <p:cNvPr id="31" name="Freeform 30"/>
            <p:cNvSpPr/>
            <p:nvPr/>
          </p:nvSpPr>
          <p:spPr>
            <a:xfrm>
              <a:off x="5865379" y="5420574"/>
              <a:ext cx="768376" cy="298818"/>
            </a:xfrm>
            <a:custGeom>
              <a:avLst/>
              <a:gdLst>
                <a:gd name="connsiteX0" fmla="*/ 0 w 1622738"/>
                <a:gd name="connsiteY0" fmla="*/ 618197 h 631075"/>
                <a:gd name="connsiteX1" fmla="*/ 669701 w 1622738"/>
                <a:gd name="connsiteY1" fmla="*/ 11 h 631075"/>
                <a:gd name="connsiteX2" fmla="*/ 1622738 w 1622738"/>
                <a:gd name="connsiteY2" fmla="*/ 631075 h 631075"/>
              </a:gdLst>
              <a:ahLst/>
              <a:cxnLst>
                <a:cxn ang="0">
                  <a:pos x="connsiteX0" y="connsiteY0"/>
                </a:cxn>
                <a:cxn ang="0">
                  <a:pos x="connsiteX1" y="connsiteY1"/>
                </a:cxn>
                <a:cxn ang="0">
                  <a:pos x="connsiteX2" y="connsiteY2"/>
                </a:cxn>
              </a:cxnLst>
              <a:rect l="l" t="t" r="r" b="b"/>
              <a:pathLst>
                <a:path w="1622738" h="631075">
                  <a:moveTo>
                    <a:pt x="0" y="618197"/>
                  </a:moveTo>
                  <a:cubicBezTo>
                    <a:pt x="199622" y="308031"/>
                    <a:pt x="399245" y="-2135"/>
                    <a:pt x="669701" y="11"/>
                  </a:cubicBezTo>
                  <a:cubicBezTo>
                    <a:pt x="940157" y="2157"/>
                    <a:pt x="1281447" y="316616"/>
                    <a:pt x="1622738" y="631075"/>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Freeform 31"/>
            <p:cNvSpPr/>
            <p:nvPr/>
          </p:nvSpPr>
          <p:spPr>
            <a:xfrm>
              <a:off x="7043378" y="4627537"/>
              <a:ext cx="752398" cy="1088808"/>
            </a:xfrm>
            <a:custGeom>
              <a:avLst/>
              <a:gdLst>
                <a:gd name="connsiteX0" fmla="*/ 0 w 1680882"/>
                <a:gd name="connsiteY0" fmla="*/ 2272566 h 2299460"/>
                <a:gd name="connsiteX1" fmla="*/ 941294 w 1680882"/>
                <a:gd name="connsiteY1" fmla="*/ 13 h 2299460"/>
                <a:gd name="connsiteX2" fmla="*/ 1680882 w 1680882"/>
                <a:gd name="connsiteY2" fmla="*/ 2299460 h 2299460"/>
              </a:gdLst>
              <a:ahLst/>
              <a:cxnLst>
                <a:cxn ang="0">
                  <a:pos x="connsiteX0" y="connsiteY0"/>
                </a:cxn>
                <a:cxn ang="0">
                  <a:pos x="connsiteX1" y="connsiteY1"/>
                </a:cxn>
                <a:cxn ang="0">
                  <a:pos x="connsiteX2" y="connsiteY2"/>
                </a:cxn>
              </a:cxnLst>
              <a:rect l="l" t="t" r="r" b="b"/>
              <a:pathLst>
                <a:path w="1680882" h="2299460">
                  <a:moveTo>
                    <a:pt x="0" y="2272566"/>
                  </a:moveTo>
                  <a:cubicBezTo>
                    <a:pt x="330573" y="1134048"/>
                    <a:pt x="661147" y="-4469"/>
                    <a:pt x="941294" y="13"/>
                  </a:cubicBezTo>
                  <a:cubicBezTo>
                    <a:pt x="1221441" y="4495"/>
                    <a:pt x="1451161" y="1151977"/>
                    <a:pt x="1680882" y="229946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Freeform 34"/>
            <p:cNvSpPr/>
            <p:nvPr/>
          </p:nvSpPr>
          <p:spPr>
            <a:xfrm>
              <a:off x="8323198" y="5385247"/>
              <a:ext cx="392648" cy="324730"/>
            </a:xfrm>
            <a:custGeom>
              <a:avLst/>
              <a:gdLst>
                <a:gd name="connsiteX0" fmla="*/ 0 w 887505"/>
                <a:gd name="connsiteY0" fmla="*/ 685800 h 685800"/>
                <a:gd name="connsiteX1" fmla="*/ 349623 w 887505"/>
                <a:gd name="connsiteY1" fmla="*/ 0 h 685800"/>
                <a:gd name="connsiteX2" fmla="*/ 887505 w 887505"/>
                <a:gd name="connsiteY2" fmla="*/ 685800 h 685800"/>
              </a:gdLst>
              <a:ahLst/>
              <a:cxnLst>
                <a:cxn ang="0">
                  <a:pos x="connsiteX0" y="connsiteY0"/>
                </a:cxn>
                <a:cxn ang="0">
                  <a:pos x="connsiteX1" y="connsiteY1"/>
                </a:cxn>
                <a:cxn ang="0">
                  <a:pos x="connsiteX2" y="connsiteY2"/>
                </a:cxn>
              </a:cxnLst>
              <a:rect l="l" t="t" r="r" b="b"/>
              <a:pathLst>
                <a:path w="887505" h="685800">
                  <a:moveTo>
                    <a:pt x="0" y="685800"/>
                  </a:moveTo>
                  <a:cubicBezTo>
                    <a:pt x="100853" y="342900"/>
                    <a:pt x="201706" y="0"/>
                    <a:pt x="349623" y="0"/>
                  </a:cubicBezTo>
                  <a:cubicBezTo>
                    <a:pt x="497540" y="0"/>
                    <a:pt x="692522" y="342900"/>
                    <a:pt x="887505" y="68580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45" name="TextBox 44"/>
          <p:cNvSpPr txBox="1"/>
          <p:nvPr/>
        </p:nvSpPr>
        <p:spPr>
          <a:xfrm>
            <a:off x="2525932" y="5345004"/>
            <a:ext cx="3328925" cy="646331"/>
          </a:xfrm>
          <a:prstGeom prst="rect">
            <a:avLst/>
          </a:prstGeom>
          <a:noFill/>
        </p:spPr>
        <p:txBody>
          <a:bodyPr wrap="none" rtlCol="0">
            <a:spAutoFit/>
          </a:bodyPr>
          <a:lstStyle/>
          <a:p>
            <a:r>
              <a:rPr lang="en-US" sz="3600" b="1" dirty="0" smtClean="0">
                <a:solidFill>
                  <a:srgbClr val="92D050"/>
                </a:solidFill>
              </a:rPr>
              <a:t>Better Efficiency</a:t>
            </a:r>
            <a:endParaRPr lang="en-US" sz="3600" b="1" dirty="0">
              <a:solidFill>
                <a:srgbClr val="92D050"/>
              </a:solidFill>
            </a:endParaRPr>
          </a:p>
        </p:txBody>
      </p:sp>
      <p:sp>
        <p:nvSpPr>
          <p:cNvPr id="48" name="TextBox 47"/>
          <p:cNvSpPr txBox="1"/>
          <p:nvPr/>
        </p:nvSpPr>
        <p:spPr>
          <a:xfrm>
            <a:off x="2667000" y="1676400"/>
            <a:ext cx="3277116" cy="646331"/>
          </a:xfrm>
          <a:prstGeom prst="rect">
            <a:avLst/>
          </a:prstGeom>
          <a:noFill/>
        </p:spPr>
        <p:txBody>
          <a:bodyPr wrap="none" rtlCol="0">
            <a:spAutoFit/>
          </a:bodyPr>
          <a:lstStyle/>
          <a:p>
            <a:r>
              <a:rPr lang="en-US" sz="3600" b="1" dirty="0" smtClean="0">
                <a:solidFill>
                  <a:srgbClr val="92D050"/>
                </a:solidFill>
              </a:rPr>
              <a:t>Faster Response</a:t>
            </a:r>
            <a:endParaRPr lang="en-US" sz="3600" b="1" dirty="0">
              <a:solidFill>
                <a:srgbClr val="92D050"/>
              </a:solidFill>
            </a:endParaRPr>
          </a:p>
        </p:txBody>
      </p:sp>
    </p:spTree>
    <p:extLst>
      <p:ext uri="{BB962C8B-B14F-4D97-AF65-F5344CB8AC3E}">
        <p14:creationId xmlns:p14="http://schemas.microsoft.com/office/powerpoint/2010/main" val="22178882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p:cNvSpPr/>
          <p:nvPr/>
        </p:nvSpPr>
        <p:spPr>
          <a:xfrm>
            <a:off x="940158" y="1627081"/>
            <a:ext cx="1588994" cy="2299460"/>
          </a:xfrm>
          <a:custGeom>
            <a:avLst/>
            <a:gdLst>
              <a:gd name="connsiteX0" fmla="*/ 0 w 1680882"/>
              <a:gd name="connsiteY0" fmla="*/ 2272566 h 2299460"/>
              <a:gd name="connsiteX1" fmla="*/ 941294 w 1680882"/>
              <a:gd name="connsiteY1" fmla="*/ 13 h 2299460"/>
              <a:gd name="connsiteX2" fmla="*/ 1680882 w 1680882"/>
              <a:gd name="connsiteY2" fmla="*/ 2299460 h 2299460"/>
            </a:gdLst>
            <a:ahLst/>
            <a:cxnLst>
              <a:cxn ang="0">
                <a:pos x="connsiteX0" y="connsiteY0"/>
              </a:cxn>
              <a:cxn ang="0">
                <a:pos x="connsiteX1" y="connsiteY1"/>
              </a:cxn>
              <a:cxn ang="0">
                <a:pos x="connsiteX2" y="connsiteY2"/>
              </a:cxn>
            </a:cxnLst>
            <a:rect l="l" t="t" r="r" b="b"/>
            <a:pathLst>
              <a:path w="1680882" h="2299460">
                <a:moveTo>
                  <a:pt x="0" y="2272566"/>
                </a:moveTo>
                <a:cubicBezTo>
                  <a:pt x="330573" y="1134048"/>
                  <a:pt x="661147" y="-4469"/>
                  <a:pt x="941294" y="13"/>
                </a:cubicBezTo>
                <a:cubicBezTo>
                  <a:pt x="1221441" y="4495"/>
                  <a:pt x="1451161" y="1151977"/>
                  <a:pt x="1680882" y="229946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3643017" y="3227294"/>
            <a:ext cx="829235" cy="685800"/>
          </a:xfrm>
          <a:custGeom>
            <a:avLst/>
            <a:gdLst>
              <a:gd name="connsiteX0" fmla="*/ 0 w 887505"/>
              <a:gd name="connsiteY0" fmla="*/ 685800 h 685800"/>
              <a:gd name="connsiteX1" fmla="*/ 349623 w 887505"/>
              <a:gd name="connsiteY1" fmla="*/ 0 h 685800"/>
              <a:gd name="connsiteX2" fmla="*/ 887505 w 887505"/>
              <a:gd name="connsiteY2" fmla="*/ 685800 h 685800"/>
            </a:gdLst>
            <a:ahLst/>
            <a:cxnLst>
              <a:cxn ang="0">
                <a:pos x="connsiteX0" y="connsiteY0"/>
              </a:cxn>
              <a:cxn ang="0">
                <a:pos x="connsiteX1" y="connsiteY1"/>
              </a:cxn>
              <a:cxn ang="0">
                <a:pos x="connsiteX2" y="connsiteY2"/>
              </a:cxn>
            </a:cxnLst>
            <a:rect l="l" t="t" r="r" b="b"/>
            <a:pathLst>
              <a:path w="887505" h="685800">
                <a:moveTo>
                  <a:pt x="0" y="685800"/>
                </a:moveTo>
                <a:cubicBezTo>
                  <a:pt x="100853" y="342900"/>
                  <a:pt x="201706" y="0"/>
                  <a:pt x="349623" y="0"/>
                </a:cubicBezTo>
                <a:cubicBezTo>
                  <a:pt x="497540" y="0"/>
                  <a:pt x="692522" y="342900"/>
                  <a:pt x="887505" y="68580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Current Performance</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a:off x="394648"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94648" y="5987020"/>
            <a:ext cx="826525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074863" y="6019800"/>
            <a:ext cx="657552" cy="369332"/>
          </a:xfrm>
          <a:prstGeom prst="rect">
            <a:avLst/>
          </a:prstGeom>
          <a:noFill/>
        </p:spPr>
        <p:txBody>
          <a:bodyPr wrap="none" rtlCol="0">
            <a:spAutoFit/>
          </a:bodyPr>
          <a:lstStyle/>
          <a:p>
            <a:r>
              <a:rPr lang="en-US" b="1" dirty="0"/>
              <a:t>T</a:t>
            </a:r>
            <a:r>
              <a:rPr lang="en-US" b="1" dirty="0" smtClean="0"/>
              <a:t>ime</a:t>
            </a:r>
            <a:endParaRPr lang="en-US" b="1" dirty="0"/>
          </a:p>
        </p:txBody>
      </p:sp>
      <p:sp>
        <p:nvSpPr>
          <p:cNvPr id="14" name="TextBox 13"/>
          <p:cNvSpPr txBox="1"/>
          <p:nvPr/>
        </p:nvSpPr>
        <p:spPr>
          <a:xfrm rot="16200000">
            <a:off x="-578958" y="3103511"/>
            <a:ext cx="1370888" cy="369332"/>
          </a:xfrm>
          <a:prstGeom prst="rect">
            <a:avLst/>
          </a:prstGeom>
          <a:noFill/>
        </p:spPr>
        <p:txBody>
          <a:bodyPr wrap="none" rtlCol="0">
            <a:spAutoFit/>
          </a:bodyPr>
          <a:lstStyle/>
          <a:p>
            <a:r>
              <a:rPr lang="en-US" b="1" dirty="0" smtClean="0"/>
              <a:t>PMC Output</a:t>
            </a:r>
            <a:endParaRPr lang="en-US" b="1" dirty="0"/>
          </a:p>
        </p:txBody>
      </p:sp>
      <p:sp>
        <p:nvSpPr>
          <p:cNvPr id="15" name="Freeform 14"/>
          <p:cNvSpPr/>
          <p:nvPr/>
        </p:nvSpPr>
        <p:spPr>
          <a:xfrm>
            <a:off x="457200" y="1610580"/>
            <a:ext cx="8202706" cy="4373361"/>
          </a:xfrm>
          <a:custGeom>
            <a:avLst/>
            <a:gdLst>
              <a:gd name="connsiteX0" fmla="*/ 0 w 8202706"/>
              <a:gd name="connsiteY0" fmla="*/ 4373361 h 4373361"/>
              <a:gd name="connsiteX1" fmla="*/ 1344706 w 8202706"/>
              <a:gd name="connsiteY1" fmla="*/ 3067 h 4373361"/>
              <a:gd name="connsiteX2" fmla="*/ 2554941 w 8202706"/>
              <a:gd name="connsiteY2" fmla="*/ 3647220 h 4373361"/>
              <a:gd name="connsiteX3" fmla="*/ 3496236 w 8202706"/>
              <a:gd name="connsiteY3" fmla="*/ 1603267 h 4373361"/>
              <a:gd name="connsiteX4" fmla="*/ 4625789 w 8202706"/>
              <a:gd name="connsiteY4" fmla="*/ 3176573 h 4373361"/>
              <a:gd name="connsiteX5" fmla="*/ 5782236 w 8202706"/>
              <a:gd name="connsiteY5" fmla="*/ 2719373 h 4373361"/>
              <a:gd name="connsiteX6" fmla="*/ 7046259 w 8202706"/>
              <a:gd name="connsiteY6" fmla="*/ 2423538 h 4373361"/>
              <a:gd name="connsiteX7" fmla="*/ 8202706 w 8202706"/>
              <a:gd name="connsiteY7" fmla="*/ 2302514 h 437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02706" h="4373361">
                <a:moveTo>
                  <a:pt x="0" y="4373361"/>
                </a:moveTo>
                <a:cubicBezTo>
                  <a:pt x="459441" y="2248725"/>
                  <a:pt x="918883" y="124090"/>
                  <a:pt x="1344706" y="3067"/>
                </a:cubicBezTo>
                <a:cubicBezTo>
                  <a:pt x="1770530" y="-117957"/>
                  <a:pt x="2196353" y="3380520"/>
                  <a:pt x="2554941" y="3647220"/>
                </a:cubicBezTo>
                <a:cubicBezTo>
                  <a:pt x="2913529" y="3913920"/>
                  <a:pt x="3151095" y="1681708"/>
                  <a:pt x="3496236" y="1603267"/>
                </a:cubicBezTo>
                <a:cubicBezTo>
                  <a:pt x="3841377" y="1524826"/>
                  <a:pt x="4244789" y="2990555"/>
                  <a:pt x="4625789" y="3176573"/>
                </a:cubicBezTo>
                <a:cubicBezTo>
                  <a:pt x="5006789" y="3362591"/>
                  <a:pt x="5378824" y="2844879"/>
                  <a:pt x="5782236" y="2719373"/>
                </a:cubicBezTo>
                <a:cubicBezTo>
                  <a:pt x="6185648" y="2593867"/>
                  <a:pt x="6642847" y="2493014"/>
                  <a:pt x="7046259" y="2423538"/>
                </a:cubicBezTo>
                <a:cubicBezTo>
                  <a:pt x="7449671" y="2354062"/>
                  <a:pt x="7826188" y="2328288"/>
                  <a:pt x="8202706" y="23025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748352" y="3913094"/>
            <a:ext cx="7772400"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1249251" y="3284102"/>
            <a:ext cx="1622738" cy="631075"/>
          </a:xfrm>
          <a:custGeom>
            <a:avLst/>
            <a:gdLst>
              <a:gd name="connsiteX0" fmla="*/ 0 w 1622738"/>
              <a:gd name="connsiteY0" fmla="*/ 618197 h 631075"/>
              <a:gd name="connsiteX1" fmla="*/ 669701 w 1622738"/>
              <a:gd name="connsiteY1" fmla="*/ 11 h 631075"/>
              <a:gd name="connsiteX2" fmla="*/ 1622738 w 1622738"/>
              <a:gd name="connsiteY2" fmla="*/ 631075 h 631075"/>
            </a:gdLst>
            <a:ahLst/>
            <a:cxnLst>
              <a:cxn ang="0">
                <a:pos x="connsiteX0" y="connsiteY0"/>
              </a:cxn>
              <a:cxn ang="0">
                <a:pos x="connsiteX1" y="connsiteY1"/>
              </a:cxn>
              <a:cxn ang="0">
                <a:pos x="connsiteX2" y="connsiteY2"/>
              </a:cxn>
            </a:cxnLst>
            <a:rect l="l" t="t" r="r" b="b"/>
            <a:pathLst>
              <a:path w="1622738" h="631075">
                <a:moveTo>
                  <a:pt x="0" y="618197"/>
                </a:moveTo>
                <a:cubicBezTo>
                  <a:pt x="199622" y="308031"/>
                  <a:pt x="399245" y="-2135"/>
                  <a:pt x="669701" y="11"/>
                </a:cubicBezTo>
                <a:cubicBezTo>
                  <a:pt x="940157" y="2157"/>
                  <a:pt x="1281447" y="316616"/>
                  <a:pt x="1622738" y="631075"/>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37882" y="3288177"/>
            <a:ext cx="8229600" cy="2623226"/>
          </a:xfrm>
          <a:custGeom>
            <a:avLst/>
            <a:gdLst>
              <a:gd name="connsiteX0" fmla="*/ 0 w 8229600"/>
              <a:gd name="connsiteY0" fmla="*/ 2685209 h 2685209"/>
              <a:gd name="connsiteX1" fmla="*/ 1455312 w 8229600"/>
              <a:gd name="connsiteY1" fmla="*/ 6403 h 2685209"/>
              <a:gd name="connsiteX2" fmla="*/ 3593205 w 8229600"/>
              <a:gd name="connsiteY2" fmla="*/ 1912476 h 2685209"/>
              <a:gd name="connsiteX3" fmla="*/ 4237149 w 8229600"/>
              <a:gd name="connsiteY3" fmla="*/ 1088229 h 2685209"/>
              <a:gd name="connsiteX4" fmla="*/ 5203064 w 8229600"/>
              <a:gd name="connsiteY4" fmla="*/ 740499 h 2685209"/>
              <a:gd name="connsiteX5" fmla="*/ 8229600 w 8229600"/>
              <a:gd name="connsiteY5" fmla="*/ 598831 h 268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2685209">
                <a:moveTo>
                  <a:pt x="0" y="2685209"/>
                </a:moveTo>
                <a:cubicBezTo>
                  <a:pt x="428222" y="1410200"/>
                  <a:pt x="856445" y="135192"/>
                  <a:pt x="1455312" y="6403"/>
                </a:cubicBezTo>
                <a:cubicBezTo>
                  <a:pt x="2054179" y="-122386"/>
                  <a:pt x="3129566" y="1732172"/>
                  <a:pt x="3593205" y="1912476"/>
                </a:cubicBezTo>
                <a:cubicBezTo>
                  <a:pt x="4056844" y="2092780"/>
                  <a:pt x="3968839" y="1283558"/>
                  <a:pt x="4237149" y="1088229"/>
                </a:cubicBezTo>
                <a:cubicBezTo>
                  <a:pt x="4505459" y="892900"/>
                  <a:pt x="4537656" y="822065"/>
                  <a:pt x="5203064" y="740499"/>
                </a:cubicBezTo>
                <a:cubicBezTo>
                  <a:pt x="5868472" y="658933"/>
                  <a:pt x="7049036" y="628882"/>
                  <a:pt x="8229600" y="59883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33341" y="3128457"/>
            <a:ext cx="1687132" cy="773842"/>
          </a:xfrm>
          <a:custGeom>
            <a:avLst/>
            <a:gdLst>
              <a:gd name="connsiteX0" fmla="*/ 0 w 1687132"/>
              <a:gd name="connsiteY0" fmla="*/ 773842 h 773842"/>
              <a:gd name="connsiteX1" fmla="*/ 463639 w 1687132"/>
              <a:gd name="connsiteY1" fmla="*/ 1109 h 773842"/>
              <a:gd name="connsiteX2" fmla="*/ 1017431 w 1687132"/>
              <a:gd name="connsiteY2" fmla="*/ 606416 h 773842"/>
              <a:gd name="connsiteX3" fmla="*/ 1687132 w 1687132"/>
              <a:gd name="connsiteY3" fmla="*/ 760963 h 773842"/>
            </a:gdLst>
            <a:ahLst/>
            <a:cxnLst>
              <a:cxn ang="0">
                <a:pos x="connsiteX0" y="connsiteY0"/>
              </a:cxn>
              <a:cxn ang="0">
                <a:pos x="connsiteX1" y="connsiteY1"/>
              </a:cxn>
              <a:cxn ang="0">
                <a:pos x="connsiteX2" y="connsiteY2"/>
              </a:cxn>
              <a:cxn ang="0">
                <a:pos x="connsiteX3" y="connsiteY3"/>
              </a:cxn>
            </a:cxnLst>
            <a:rect l="l" t="t" r="r" b="b"/>
            <a:pathLst>
              <a:path w="1687132" h="773842">
                <a:moveTo>
                  <a:pt x="0" y="773842"/>
                </a:moveTo>
                <a:cubicBezTo>
                  <a:pt x="147033" y="401427"/>
                  <a:pt x="294067" y="29013"/>
                  <a:pt x="463639" y="1109"/>
                </a:cubicBezTo>
                <a:cubicBezTo>
                  <a:pt x="633211" y="-26795"/>
                  <a:pt x="813516" y="479774"/>
                  <a:pt x="1017431" y="606416"/>
                </a:cubicBezTo>
                <a:cubicBezTo>
                  <a:pt x="1221346" y="733058"/>
                  <a:pt x="1454239" y="747010"/>
                  <a:pt x="1687132" y="760963"/>
                </a:cubicBezTo>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50376" y="3129476"/>
            <a:ext cx="7751928" cy="2739061"/>
          </a:xfrm>
          <a:custGeom>
            <a:avLst/>
            <a:gdLst>
              <a:gd name="connsiteX0" fmla="*/ 0 w 7751928"/>
              <a:gd name="connsiteY0" fmla="*/ 2739061 h 2739061"/>
              <a:gd name="connsiteX1" fmla="*/ 1023582 w 7751928"/>
              <a:gd name="connsiteY1" fmla="*/ 91396 h 2739061"/>
              <a:gd name="connsiteX2" fmla="*/ 1842448 w 7751928"/>
              <a:gd name="connsiteY2" fmla="*/ 623658 h 2739061"/>
              <a:gd name="connsiteX3" fmla="*/ 3261815 w 7751928"/>
              <a:gd name="connsiteY3" fmla="*/ 760136 h 2739061"/>
              <a:gd name="connsiteX4" fmla="*/ 7751928 w 7751928"/>
              <a:gd name="connsiteY4" fmla="*/ 691897 h 2739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1928" h="2739061">
                <a:moveTo>
                  <a:pt x="0" y="2739061"/>
                </a:moveTo>
                <a:cubicBezTo>
                  <a:pt x="358253" y="1591512"/>
                  <a:pt x="716507" y="443963"/>
                  <a:pt x="1023582" y="91396"/>
                </a:cubicBezTo>
                <a:cubicBezTo>
                  <a:pt x="1330657" y="-261171"/>
                  <a:pt x="1469409" y="512201"/>
                  <a:pt x="1842448" y="623658"/>
                </a:cubicBezTo>
                <a:cubicBezTo>
                  <a:pt x="2215487" y="735115"/>
                  <a:pt x="3261815" y="760136"/>
                  <a:pt x="3261815" y="760136"/>
                </a:cubicBezTo>
                <a:lnTo>
                  <a:pt x="7751928" y="691897"/>
                </a:ln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V="1">
            <a:off x="8667482" y="1371600"/>
            <a:ext cx="0" cy="2541494"/>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400800" y="2057400"/>
            <a:ext cx="0" cy="1916222"/>
          </a:xfrm>
          <a:prstGeom prst="line">
            <a:avLst/>
          </a:prstGeom>
          <a:ln w="38100">
            <a:solidFill>
              <a:srgbClr val="92D050"/>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94648" y="1610580"/>
            <a:ext cx="8272834" cy="0"/>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90860" y="2209800"/>
            <a:ext cx="6009940" cy="0"/>
          </a:xfrm>
          <a:prstGeom prst="straightConnector1">
            <a:avLst/>
          </a:prstGeom>
          <a:ln w="38100">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657600" y="2776811"/>
            <a:ext cx="0" cy="1136283"/>
          </a:xfrm>
          <a:prstGeom prst="line">
            <a:avLst/>
          </a:prstGeom>
          <a:ln w="3810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69496" y="2895600"/>
            <a:ext cx="3288104" cy="0"/>
          </a:xfrm>
          <a:prstGeom prst="straightConnector1">
            <a:avLst/>
          </a:prstGeom>
          <a:ln w="38100">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4685699" y="4800600"/>
            <a:ext cx="4030147" cy="1333217"/>
            <a:chOff x="4685699" y="4627537"/>
            <a:chExt cx="4030147" cy="1333217"/>
          </a:xfrm>
        </p:grpSpPr>
        <p:sp>
          <p:nvSpPr>
            <p:cNvPr id="25" name="TextBox 24"/>
            <p:cNvSpPr txBox="1"/>
            <p:nvPr/>
          </p:nvSpPr>
          <p:spPr>
            <a:xfrm>
              <a:off x="6506067" y="5002908"/>
              <a:ext cx="529312" cy="923330"/>
            </a:xfrm>
            <a:prstGeom prst="rect">
              <a:avLst/>
            </a:prstGeom>
            <a:noFill/>
          </p:spPr>
          <p:txBody>
            <a:bodyPr wrap="none" rtlCol="0">
              <a:spAutoFit/>
            </a:bodyPr>
            <a:lstStyle/>
            <a:p>
              <a:r>
                <a:rPr lang="en-US" sz="5400" b="1" dirty="0" smtClean="0"/>
                <a:t>&lt;</a:t>
              </a:r>
              <a:endParaRPr lang="en-US" sz="5400" b="1" dirty="0"/>
            </a:p>
          </p:txBody>
        </p:sp>
        <p:sp>
          <p:nvSpPr>
            <p:cNvPr id="26" name="TextBox 25"/>
            <p:cNvSpPr txBox="1"/>
            <p:nvPr/>
          </p:nvSpPr>
          <p:spPr>
            <a:xfrm>
              <a:off x="7808365" y="4973580"/>
              <a:ext cx="529312" cy="923330"/>
            </a:xfrm>
            <a:prstGeom prst="rect">
              <a:avLst/>
            </a:prstGeom>
            <a:noFill/>
          </p:spPr>
          <p:txBody>
            <a:bodyPr wrap="none" rtlCol="0">
              <a:spAutoFit/>
            </a:bodyPr>
            <a:lstStyle/>
            <a:p>
              <a:r>
                <a:rPr lang="en-US" sz="5400" b="1" dirty="0"/>
                <a:t>+</a:t>
              </a:r>
            </a:p>
          </p:txBody>
        </p:sp>
        <p:sp>
          <p:nvSpPr>
            <p:cNvPr id="30" name="Freeform 29"/>
            <p:cNvSpPr/>
            <p:nvPr/>
          </p:nvSpPr>
          <p:spPr>
            <a:xfrm>
              <a:off x="4685699" y="5352974"/>
              <a:ext cx="798867" cy="366418"/>
            </a:xfrm>
            <a:custGeom>
              <a:avLst/>
              <a:gdLst>
                <a:gd name="connsiteX0" fmla="*/ 0 w 1687132"/>
                <a:gd name="connsiteY0" fmla="*/ 773842 h 773842"/>
                <a:gd name="connsiteX1" fmla="*/ 463639 w 1687132"/>
                <a:gd name="connsiteY1" fmla="*/ 1109 h 773842"/>
                <a:gd name="connsiteX2" fmla="*/ 1017431 w 1687132"/>
                <a:gd name="connsiteY2" fmla="*/ 606416 h 773842"/>
                <a:gd name="connsiteX3" fmla="*/ 1687132 w 1687132"/>
                <a:gd name="connsiteY3" fmla="*/ 760963 h 773842"/>
              </a:gdLst>
              <a:ahLst/>
              <a:cxnLst>
                <a:cxn ang="0">
                  <a:pos x="connsiteX0" y="connsiteY0"/>
                </a:cxn>
                <a:cxn ang="0">
                  <a:pos x="connsiteX1" y="connsiteY1"/>
                </a:cxn>
                <a:cxn ang="0">
                  <a:pos x="connsiteX2" y="connsiteY2"/>
                </a:cxn>
                <a:cxn ang="0">
                  <a:pos x="connsiteX3" y="connsiteY3"/>
                </a:cxn>
              </a:cxnLst>
              <a:rect l="l" t="t" r="r" b="b"/>
              <a:pathLst>
                <a:path w="1687132" h="773842">
                  <a:moveTo>
                    <a:pt x="0" y="773842"/>
                  </a:moveTo>
                  <a:cubicBezTo>
                    <a:pt x="147033" y="401427"/>
                    <a:pt x="294067" y="29013"/>
                    <a:pt x="463639" y="1109"/>
                  </a:cubicBezTo>
                  <a:cubicBezTo>
                    <a:pt x="633211" y="-26795"/>
                    <a:pt x="813516" y="479774"/>
                    <a:pt x="1017431" y="606416"/>
                  </a:cubicBezTo>
                  <a:cubicBezTo>
                    <a:pt x="1221346" y="733058"/>
                    <a:pt x="1454239" y="747010"/>
                    <a:pt x="1687132" y="760963"/>
                  </a:cubicBezTo>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Freeform 30"/>
            <p:cNvSpPr/>
            <p:nvPr/>
          </p:nvSpPr>
          <p:spPr>
            <a:xfrm>
              <a:off x="5865379" y="5420574"/>
              <a:ext cx="768376" cy="298818"/>
            </a:xfrm>
            <a:custGeom>
              <a:avLst/>
              <a:gdLst>
                <a:gd name="connsiteX0" fmla="*/ 0 w 1622738"/>
                <a:gd name="connsiteY0" fmla="*/ 618197 h 631075"/>
                <a:gd name="connsiteX1" fmla="*/ 669701 w 1622738"/>
                <a:gd name="connsiteY1" fmla="*/ 11 h 631075"/>
                <a:gd name="connsiteX2" fmla="*/ 1622738 w 1622738"/>
                <a:gd name="connsiteY2" fmla="*/ 631075 h 631075"/>
              </a:gdLst>
              <a:ahLst/>
              <a:cxnLst>
                <a:cxn ang="0">
                  <a:pos x="connsiteX0" y="connsiteY0"/>
                </a:cxn>
                <a:cxn ang="0">
                  <a:pos x="connsiteX1" y="connsiteY1"/>
                </a:cxn>
                <a:cxn ang="0">
                  <a:pos x="connsiteX2" y="connsiteY2"/>
                </a:cxn>
              </a:cxnLst>
              <a:rect l="l" t="t" r="r" b="b"/>
              <a:pathLst>
                <a:path w="1622738" h="631075">
                  <a:moveTo>
                    <a:pt x="0" y="618197"/>
                  </a:moveTo>
                  <a:cubicBezTo>
                    <a:pt x="199622" y="308031"/>
                    <a:pt x="399245" y="-2135"/>
                    <a:pt x="669701" y="11"/>
                  </a:cubicBezTo>
                  <a:cubicBezTo>
                    <a:pt x="940157" y="2157"/>
                    <a:pt x="1281447" y="316616"/>
                    <a:pt x="1622738" y="631075"/>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Freeform 31"/>
            <p:cNvSpPr/>
            <p:nvPr/>
          </p:nvSpPr>
          <p:spPr>
            <a:xfrm>
              <a:off x="7043378" y="4627537"/>
              <a:ext cx="752398" cy="1088808"/>
            </a:xfrm>
            <a:custGeom>
              <a:avLst/>
              <a:gdLst>
                <a:gd name="connsiteX0" fmla="*/ 0 w 1680882"/>
                <a:gd name="connsiteY0" fmla="*/ 2272566 h 2299460"/>
                <a:gd name="connsiteX1" fmla="*/ 941294 w 1680882"/>
                <a:gd name="connsiteY1" fmla="*/ 13 h 2299460"/>
                <a:gd name="connsiteX2" fmla="*/ 1680882 w 1680882"/>
                <a:gd name="connsiteY2" fmla="*/ 2299460 h 2299460"/>
              </a:gdLst>
              <a:ahLst/>
              <a:cxnLst>
                <a:cxn ang="0">
                  <a:pos x="connsiteX0" y="connsiteY0"/>
                </a:cxn>
                <a:cxn ang="0">
                  <a:pos x="connsiteX1" y="connsiteY1"/>
                </a:cxn>
                <a:cxn ang="0">
                  <a:pos x="connsiteX2" y="connsiteY2"/>
                </a:cxn>
              </a:cxnLst>
              <a:rect l="l" t="t" r="r" b="b"/>
              <a:pathLst>
                <a:path w="1680882" h="2299460">
                  <a:moveTo>
                    <a:pt x="0" y="2272566"/>
                  </a:moveTo>
                  <a:cubicBezTo>
                    <a:pt x="330573" y="1134048"/>
                    <a:pt x="661147" y="-4469"/>
                    <a:pt x="941294" y="13"/>
                  </a:cubicBezTo>
                  <a:cubicBezTo>
                    <a:pt x="1221441" y="4495"/>
                    <a:pt x="1451161" y="1151977"/>
                    <a:pt x="1680882" y="229946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Freeform 34"/>
            <p:cNvSpPr/>
            <p:nvPr/>
          </p:nvSpPr>
          <p:spPr>
            <a:xfrm>
              <a:off x="8323198" y="5385247"/>
              <a:ext cx="392648" cy="324730"/>
            </a:xfrm>
            <a:custGeom>
              <a:avLst/>
              <a:gdLst>
                <a:gd name="connsiteX0" fmla="*/ 0 w 887505"/>
                <a:gd name="connsiteY0" fmla="*/ 685800 h 685800"/>
                <a:gd name="connsiteX1" fmla="*/ 349623 w 887505"/>
                <a:gd name="connsiteY1" fmla="*/ 0 h 685800"/>
                <a:gd name="connsiteX2" fmla="*/ 887505 w 887505"/>
                <a:gd name="connsiteY2" fmla="*/ 685800 h 685800"/>
              </a:gdLst>
              <a:ahLst/>
              <a:cxnLst>
                <a:cxn ang="0">
                  <a:pos x="connsiteX0" y="connsiteY0"/>
                </a:cxn>
                <a:cxn ang="0">
                  <a:pos x="connsiteX1" y="connsiteY1"/>
                </a:cxn>
                <a:cxn ang="0">
                  <a:pos x="connsiteX2" y="connsiteY2"/>
                </a:cxn>
              </a:cxnLst>
              <a:rect l="l" t="t" r="r" b="b"/>
              <a:pathLst>
                <a:path w="887505" h="685800">
                  <a:moveTo>
                    <a:pt x="0" y="685800"/>
                  </a:moveTo>
                  <a:cubicBezTo>
                    <a:pt x="100853" y="342900"/>
                    <a:pt x="201706" y="0"/>
                    <a:pt x="349623" y="0"/>
                  </a:cubicBezTo>
                  <a:cubicBezTo>
                    <a:pt x="497540" y="0"/>
                    <a:pt x="692522" y="342900"/>
                    <a:pt x="887505" y="68580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5359680" y="5037424"/>
              <a:ext cx="529312" cy="923330"/>
            </a:xfrm>
            <a:prstGeom prst="rect">
              <a:avLst/>
            </a:prstGeom>
            <a:noFill/>
          </p:spPr>
          <p:txBody>
            <a:bodyPr wrap="none" rtlCol="0">
              <a:spAutoFit/>
            </a:bodyPr>
            <a:lstStyle/>
            <a:p>
              <a:r>
                <a:rPr lang="en-US" sz="5400" b="1" dirty="0" smtClean="0"/>
                <a:t>≈</a:t>
              </a:r>
              <a:endParaRPr lang="en-US" sz="5400" b="1" dirty="0"/>
            </a:p>
          </p:txBody>
        </p:sp>
      </p:grpSp>
      <p:sp>
        <p:nvSpPr>
          <p:cNvPr id="53" name="TextBox 52"/>
          <p:cNvSpPr txBox="1"/>
          <p:nvPr/>
        </p:nvSpPr>
        <p:spPr>
          <a:xfrm>
            <a:off x="3657600" y="2566948"/>
            <a:ext cx="3487878" cy="646331"/>
          </a:xfrm>
          <a:prstGeom prst="rect">
            <a:avLst/>
          </a:prstGeom>
          <a:noFill/>
        </p:spPr>
        <p:txBody>
          <a:bodyPr wrap="none" rtlCol="0">
            <a:spAutoFit/>
          </a:bodyPr>
          <a:lstStyle/>
          <a:p>
            <a:r>
              <a:rPr lang="en-US" sz="3600" b="1" dirty="0" smtClean="0">
                <a:solidFill>
                  <a:srgbClr val="00B0F0"/>
                </a:solidFill>
              </a:rPr>
              <a:t>Fastest Response</a:t>
            </a:r>
            <a:endParaRPr lang="en-US" sz="3600" b="1" dirty="0">
              <a:solidFill>
                <a:srgbClr val="00B0F0"/>
              </a:solidFill>
            </a:endParaRPr>
          </a:p>
        </p:txBody>
      </p:sp>
      <p:sp>
        <p:nvSpPr>
          <p:cNvPr id="45" name="TextBox 44"/>
          <p:cNvSpPr txBox="1"/>
          <p:nvPr/>
        </p:nvSpPr>
        <p:spPr>
          <a:xfrm>
            <a:off x="1892121" y="5359758"/>
            <a:ext cx="2937086" cy="646331"/>
          </a:xfrm>
          <a:prstGeom prst="rect">
            <a:avLst/>
          </a:prstGeom>
          <a:noFill/>
        </p:spPr>
        <p:txBody>
          <a:bodyPr wrap="none" rtlCol="0">
            <a:spAutoFit/>
          </a:bodyPr>
          <a:lstStyle/>
          <a:p>
            <a:r>
              <a:rPr lang="en-US" sz="3600" b="1" dirty="0" smtClean="0">
                <a:solidFill>
                  <a:srgbClr val="00B0F0"/>
                </a:solidFill>
              </a:rPr>
              <a:t>Best Efficiency</a:t>
            </a:r>
            <a:endParaRPr lang="en-US" sz="3600" b="1" dirty="0">
              <a:solidFill>
                <a:srgbClr val="00B0F0"/>
              </a:solidFill>
            </a:endParaRPr>
          </a:p>
        </p:txBody>
      </p:sp>
    </p:spTree>
    <p:extLst>
      <p:ext uri="{BB962C8B-B14F-4D97-AF65-F5344CB8AC3E}">
        <p14:creationId xmlns:p14="http://schemas.microsoft.com/office/powerpoint/2010/main" val="3084324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C:\Users\drs44\AppData\Local\Microsoft\Windows\Temporary Internet Files\Content.IE5\F7MS88FO\blue_network_background_web_by_soygcm-d3f393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0" y="0"/>
            <a:ext cx="9144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73" y="2667000"/>
            <a:ext cx="9144000" cy="584775"/>
          </a:xfrm>
          <a:prstGeom prst="rect">
            <a:avLst/>
          </a:prstGeom>
          <a:noFill/>
        </p:spPr>
        <p:txBody>
          <a:bodyPr wrap="square" rtlCol="0">
            <a:spAutoFit/>
          </a:bodyPr>
          <a:lstStyle/>
          <a:p>
            <a:pPr algn="ctr"/>
            <a:r>
              <a:rPr lang="en-US" sz="3200" b="1" dirty="0" smtClean="0"/>
              <a:t>But before we get started, remember…</a:t>
            </a:r>
            <a:endParaRPr lang="en-US" sz="3200" b="1" dirty="0"/>
          </a:p>
        </p:txBody>
      </p:sp>
    </p:spTree>
    <p:extLst>
      <p:ext uri="{BB962C8B-B14F-4D97-AF65-F5344CB8AC3E}">
        <p14:creationId xmlns:p14="http://schemas.microsoft.com/office/powerpoint/2010/main" val="2284043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smtClean="0">
                <a:latin typeface="Harlow Solid Italic" panose="04030604020F02020D02" pitchFamily="82" charset="0"/>
              </a:rPr>
              <a:t>Bike Performance Measures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36900" y="-76200"/>
            <a:ext cx="2859318" cy="3416320"/>
          </a:xfrm>
          <a:prstGeom prst="rect">
            <a:avLst/>
          </a:prstGeom>
          <a:noFill/>
        </p:spPr>
        <p:txBody>
          <a:bodyPr wrap="square" rtlCol="0">
            <a:spAutoFit/>
          </a:bodyPr>
          <a:lstStyle/>
          <a:p>
            <a:r>
              <a:rPr lang="en-US" dirty="0" smtClean="0"/>
              <a:t>Inefficiencies and don’t have the user interface / experience developed and tested well enough</a:t>
            </a:r>
          </a:p>
          <a:p>
            <a:endParaRPr lang="en-US" dirty="0"/>
          </a:p>
          <a:p>
            <a:r>
              <a:rPr lang="en-US" dirty="0" smtClean="0"/>
              <a:t>They can justify a change in an original technical target as they are able to show how the modified target will still meeting the intended purpose of the original target just as well.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67230010"/>
              </p:ext>
            </p:extLst>
          </p:nvPr>
        </p:nvGraphicFramePr>
        <p:xfrm>
          <a:off x="193344" y="1212859"/>
          <a:ext cx="8762999" cy="5194080"/>
        </p:xfrm>
        <a:graphic>
          <a:graphicData uri="http://schemas.openxmlformats.org/drawingml/2006/table">
            <a:tbl>
              <a:tblPr>
                <a:tableStyleId>{5C22544A-7EE6-4342-B048-85BDC9FD1C3A}</a:tableStyleId>
              </a:tblPr>
              <a:tblGrid>
                <a:gridCol w="3235656"/>
                <a:gridCol w="609600"/>
                <a:gridCol w="1195291"/>
                <a:gridCol w="930613"/>
                <a:gridCol w="930613"/>
                <a:gridCol w="930613"/>
                <a:gridCol w="930613"/>
              </a:tblGrid>
              <a:tr h="39348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rowSpan="2">
                  <a:txBody>
                    <a:bodyPr/>
                    <a:lstStyle/>
                    <a:p>
                      <a:pPr algn="l" fontAlgn="b"/>
                      <a:r>
                        <a:rPr lang="en-US" sz="2400" b="1" u="none" strike="noStrike" dirty="0" smtClean="0">
                          <a:effectLst/>
                        </a:rPr>
                        <a:t>Current Estimate</a:t>
                      </a:r>
                      <a:endParaRPr lang="en-US" sz="24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c gridSpan="2">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r>
              <a:tr h="393480">
                <a:tc>
                  <a:txBody>
                    <a:bodyPr/>
                    <a:lstStyle/>
                    <a:p>
                      <a:pPr algn="l" fontAlgn="b"/>
                      <a:endParaRPr lang="en-US" sz="2400" b="0"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r>
              <a:tr h="489680">
                <a:tc>
                  <a:txBody>
                    <a:bodyPr/>
                    <a:lstStyle/>
                    <a:p>
                      <a:pPr algn="l" fontAlgn="b"/>
                      <a:r>
                        <a:rPr lang="en-US" sz="2400" b="1" u="none" strike="noStrike" dirty="0" smtClean="0">
                          <a:effectLst/>
                        </a:rPr>
                        <a:t>Cargo/Rider </a:t>
                      </a:r>
                      <a:r>
                        <a:rPr lang="en-US" sz="2400" b="1" u="none" strike="noStrike" dirty="0">
                          <a:effectLst/>
                        </a:rPr>
                        <a:t>Weight Limit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Peak Output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Vehicle Weight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Duration / Range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smtClean="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User Effort / Efficiency</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10%</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Environmental Impact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Reliability / Maintenance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5%</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0</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endParaRPr lang="en-US" sz="24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400" b="1" u="none" strike="noStrike" dirty="0">
                          <a:effectLst/>
                        </a:rPr>
                        <a:t>2.7</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92D05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D05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tr>
            </a:tbl>
          </a:graphicData>
        </a:graphic>
      </p:graphicFrame>
      <p:sp>
        <p:nvSpPr>
          <p:cNvPr id="6" name="TextBox 5"/>
          <p:cNvSpPr txBox="1"/>
          <p:nvPr/>
        </p:nvSpPr>
        <p:spPr>
          <a:xfrm>
            <a:off x="-3124199" y="3429000"/>
            <a:ext cx="2971800" cy="3416320"/>
          </a:xfrm>
          <a:prstGeom prst="rect">
            <a:avLst/>
          </a:prstGeom>
          <a:noFill/>
        </p:spPr>
        <p:txBody>
          <a:bodyPr wrap="square" rtlCol="0">
            <a:spAutoFit/>
          </a:bodyPr>
          <a:lstStyle/>
          <a:p>
            <a:r>
              <a:rPr lang="en-US" dirty="0" smtClean="0"/>
              <a:t>The </a:t>
            </a:r>
            <a:r>
              <a:rPr lang="en-US" dirty="0"/>
              <a:t>important thing to recognize is that </a:t>
            </a:r>
            <a:r>
              <a:rPr lang="en-US" dirty="0" smtClean="0"/>
              <a:t>the presentation is  showing </a:t>
            </a:r>
            <a:r>
              <a:rPr lang="en-US" dirty="0"/>
              <a:t>evidence as to what makes their entry so </a:t>
            </a:r>
            <a:r>
              <a:rPr lang="en-US" dirty="0" smtClean="0"/>
              <a:t>“cool” is </a:t>
            </a:r>
            <a:r>
              <a:rPr lang="en-US" dirty="0"/>
              <a:t>actually working. It may not be fully working yet or working to the point you want it to but that’s what the time between the </a:t>
            </a:r>
            <a:r>
              <a:rPr lang="en-US" dirty="0" smtClean="0"/>
              <a:t>now and the final presentation is for. </a:t>
            </a:r>
            <a:endParaRPr lang="en-US" dirty="0"/>
          </a:p>
          <a:p>
            <a:endParaRPr lang="en-US" dirty="0"/>
          </a:p>
        </p:txBody>
      </p:sp>
    </p:spTree>
    <p:extLst>
      <p:ext uri="{BB962C8B-B14F-4D97-AF65-F5344CB8AC3E}">
        <p14:creationId xmlns:p14="http://schemas.microsoft.com/office/powerpoint/2010/main" val="3681429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smtClean="0">
                <a:latin typeface="Harlow Solid Italic" panose="04030604020F02020D02" pitchFamily="82" charset="0"/>
              </a:rPr>
              <a:t>Bike Performance Measures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36900" y="-76200"/>
            <a:ext cx="2859318" cy="3416320"/>
          </a:xfrm>
          <a:prstGeom prst="rect">
            <a:avLst/>
          </a:prstGeom>
          <a:noFill/>
        </p:spPr>
        <p:txBody>
          <a:bodyPr wrap="square" rtlCol="0">
            <a:spAutoFit/>
          </a:bodyPr>
          <a:lstStyle/>
          <a:p>
            <a:r>
              <a:rPr lang="en-US" dirty="0" smtClean="0"/>
              <a:t>Inefficiencies and don’t have the user interface / experience developed and tested well enough</a:t>
            </a:r>
          </a:p>
          <a:p>
            <a:endParaRPr lang="en-US" dirty="0"/>
          </a:p>
          <a:p>
            <a:r>
              <a:rPr lang="en-US" dirty="0" smtClean="0"/>
              <a:t>They can justify a change in an original technical target as they are able to show how the modified target will still meeting the intended purpose of the original target just as well.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58322064"/>
              </p:ext>
            </p:extLst>
          </p:nvPr>
        </p:nvGraphicFramePr>
        <p:xfrm>
          <a:off x="193344" y="1212859"/>
          <a:ext cx="8762999" cy="5194080"/>
        </p:xfrm>
        <a:graphic>
          <a:graphicData uri="http://schemas.openxmlformats.org/drawingml/2006/table">
            <a:tbl>
              <a:tblPr>
                <a:tableStyleId>{5C22544A-7EE6-4342-B048-85BDC9FD1C3A}</a:tableStyleId>
              </a:tblPr>
              <a:tblGrid>
                <a:gridCol w="3235656"/>
                <a:gridCol w="609600"/>
                <a:gridCol w="1195291"/>
                <a:gridCol w="930613"/>
                <a:gridCol w="930613"/>
                <a:gridCol w="930613"/>
                <a:gridCol w="930613"/>
              </a:tblGrid>
              <a:tr h="39348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rowSpan="2">
                  <a:txBody>
                    <a:bodyPr/>
                    <a:lstStyle/>
                    <a:p>
                      <a:pPr algn="l" fontAlgn="b"/>
                      <a:r>
                        <a:rPr lang="en-US" sz="2400" b="1" u="none" strike="noStrike" dirty="0" smtClean="0">
                          <a:effectLst/>
                        </a:rPr>
                        <a:t>Current Estimate</a:t>
                      </a:r>
                      <a:endParaRPr lang="en-US" sz="24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c gridSpan="2">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r>
              <a:tr h="393480">
                <a:tc>
                  <a:txBody>
                    <a:bodyPr/>
                    <a:lstStyle/>
                    <a:p>
                      <a:pPr algn="l" fontAlgn="b"/>
                      <a:endParaRPr lang="en-US" sz="2400" b="0"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r>
              <a:tr h="489680">
                <a:tc>
                  <a:txBody>
                    <a:bodyPr/>
                    <a:lstStyle/>
                    <a:p>
                      <a:pPr algn="l" fontAlgn="b"/>
                      <a:r>
                        <a:rPr lang="en-US" sz="2400" b="1" u="none" strike="noStrike" dirty="0" smtClean="0">
                          <a:effectLst/>
                        </a:rPr>
                        <a:t>Cargo/Rider </a:t>
                      </a:r>
                      <a:r>
                        <a:rPr lang="en-US" sz="2400" b="1" u="none" strike="noStrike" dirty="0">
                          <a:effectLst/>
                        </a:rPr>
                        <a:t>Weight Limit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Peak Output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Vehicle Weight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Duration / Range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smtClean="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User Effort / Efficiency</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10%</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Environmental Impact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Reliability / Maintenance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5%</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0</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endParaRPr lang="en-US" sz="24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400" b="1" u="none" strike="noStrike" dirty="0">
                          <a:effectLst/>
                        </a:rPr>
                        <a:t>2.7</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92D05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D05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tr>
            </a:tbl>
          </a:graphicData>
        </a:graphic>
      </p:graphicFrame>
      <p:sp>
        <p:nvSpPr>
          <p:cNvPr id="6" name="TextBox 5"/>
          <p:cNvSpPr txBox="1"/>
          <p:nvPr/>
        </p:nvSpPr>
        <p:spPr>
          <a:xfrm>
            <a:off x="-3124199" y="3429000"/>
            <a:ext cx="2971800" cy="3416320"/>
          </a:xfrm>
          <a:prstGeom prst="rect">
            <a:avLst/>
          </a:prstGeom>
          <a:noFill/>
        </p:spPr>
        <p:txBody>
          <a:bodyPr wrap="square" rtlCol="0">
            <a:spAutoFit/>
          </a:bodyPr>
          <a:lstStyle/>
          <a:p>
            <a:r>
              <a:rPr lang="en-US" dirty="0" smtClean="0"/>
              <a:t>The </a:t>
            </a:r>
            <a:r>
              <a:rPr lang="en-US" dirty="0"/>
              <a:t>important thing to recognize is that </a:t>
            </a:r>
            <a:r>
              <a:rPr lang="en-US" dirty="0" smtClean="0"/>
              <a:t>the presentation is  showing </a:t>
            </a:r>
            <a:r>
              <a:rPr lang="en-US" dirty="0"/>
              <a:t>evidence as to what makes their entry so </a:t>
            </a:r>
            <a:r>
              <a:rPr lang="en-US" dirty="0" smtClean="0"/>
              <a:t>“cool” is </a:t>
            </a:r>
            <a:r>
              <a:rPr lang="en-US" dirty="0"/>
              <a:t>actually working. It may not be fully working yet or working to the point you want it to but that’s what the time between the </a:t>
            </a:r>
            <a:r>
              <a:rPr lang="en-US" dirty="0" smtClean="0"/>
              <a:t>now and the final presentation is for. </a:t>
            </a:r>
            <a:endParaRPr lang="en-US" dirty="0"/>
          </a:p>
          <a:p>
            <a:endParaRPr lang="en-US" dirty="0"/>
          </a:p>
        </p:txBody>
      </p:sp>
      <p:sp>
        <p:nvSpPr>
          <p:cNvPr id="3" name="Rectangle 2"/>
          <p:cNvSpPr/>
          <p:nvPr/>
        </p:nvSpPr>
        <p:spPr>
          <a:xfrm>
            <a:off x="4343400" y="4470042"/>
            <a:ext cx="533400" cy="4572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72516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smtClean="0">
                <a:latin typeface="Harlow Solid Italic" panose="04030604020F02020D02" pitchFamily="82" charset="0"/>
              </a:rPr>
              <a:t>Bike Performance Measures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36900" y="-76200"/>
            <a:ext cx="2859318" cy="3416320"/>
          </a:xfrm>
          <a:prstGeom prst="rect">
            <a:avLst/>
          </a:prstGeom>
          <a:noFill/>
        </p:spPr>
        <p:txBody>
          <a:bodyPr wrap="square" rtlCol="0">
            <a:spAutoFit/>
          </a:bodyPr>
          <a:lstStyle/>
          <a:p>
            <a:r>
              <a:rPr lang="en-US" dirty="0" smtClean="0"/>
              <a:t>Inefficiencies and don’t have the user interface / experience developed and tested well enough</a:t>
            </a:r>
          </a:p>
          <a:p>
            <a:endParaRPr lang="en-US" dirty="0"/>
          </a:p>
          <a:p>
            <a:r>
              <a:rPr lang="en-US" dirty="0" smtClean="0"/>
              <a:t>They can justify a change in an original technical target as they are able to show how the modified target will still meeting the intended purpose of the original target just as well.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81721018"/>
              </p:ext>
            </p:extLst>
          </p:nvPr>
        </p:nvGraphicFramePr>
        <p:xfrm>
          <a:off x="193344" y="1212859"/>
          <a:ext cx="8762999" cy="5194080"/>
        </p:xfrm>
        <a:graphic>
          <a:graphicData uri="http://schemas.openxmlformats.org/drawingml/2006/table">
            <a:tbl>
              <a:tblPr>
                <a:tableStyleId>{5C22544A-7EE6-4342-B048-85BDC9FD1C3A}</a:tableStyleId>
              </a:tblPr>
              <a:tblGrid>
                <a:gridCol w="3235656"/>
                <a:gridCol w="609600"/>
                <a:gridCol w="1195291"/>
                <a:gridCol w="930613"/>
                <a:gridCol w="930613"/>
                <a:gridCol w="930613"/>
                <a:gridCol w="930613"/>
              </a:tblGrid>
              <a:tr h="39348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rowSpan="2">
                  <a:txBody>
                    <a:bodyPr/>
                    <a:lstStyle/>
                    <a:p>
                      <a:pPr algn="l" fontAlgn="b"/>
                      <a:r>
                        <a:rPr lang="en-US" sz="2400" b="1" u="none" strike="noStrike" dirty="0" smtClean="0">
                          <a:effectLst/>
                        </a:rPr>
                        <a:t>Current Estimate</a:t>
                      </a:r>
                      <a:endParaRPr lang="en-US" sz="24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c gridSpan="2">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r>
              <a:tr h="393480">
                <a:tc>
                  <a:txBody>
                    <a:bodyPr/>
                    <a:lstStyle/>
                    <a:p>
                      <a:pPr algn="l" fontAlgn="b"/>
                      <a:endParaRPr lang="en-US" sz="2400" b="0"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r>
              <a:tr h="489680">
                <a:tc>
                  <a:txBody>
                    <a:bodyPr/>
                    <a:lstStyle/>
                    <a:p>
                      <a:pPr algn="l" fontAlgn="b"/>
                      <a:r>
                        <a:rPr lang="en-US" sz="2400" b="1" u="none" strike="noStrike" dirty="0" smtClean="0">
                          <a:effectLst/>
                        </a:rPr>
                        <a:t>Cargo/Rider </a:t>
                      </a:r>
                      <a:r>
                        <a:rPr lang="en-US" sz="2400" b="1" u="none" strike="noStrike" dirty="0">
                          <a:effectLst/>
                        </a:rPr>
                        <a:t>Weight Limit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Peak Output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Vehicle Weight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Duration / Range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smtClean="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User Effort / Efficiency</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10%</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Environmental Impact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Reliability / Maintenance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5%</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0</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endParaRPr lang="en-US" sz="24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400" b="1" u="none" strike="noStrike" dirty="0">
                          <a:effectLst/>
                        </a:rPr>
                        <a:t>2.7</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92D05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D05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tr>
            </a:tbl>
          </a:graphicData>
        </a:graphic>
      </p:graphicFrame>
      <p:sp>
        <p:nvSpPr>
          <p:cNvPr id="6" name="TextBox 5"/>
          <p:cNvSpPr txBox="1"/>
          <p:nvPr/>
        </p:nvSpPr>
        <p:spPr>
          <a:xfrm>
            <a:off x="-3124199" y="3429000"/>
            <a:ext cx="2971800" cy="3416320"/>
          </a:xfrm>
          <a:prstGeom prst="rect">
            <a:avLst/>
          </a:prstGeom>
          <a:noFill/>
        </p:spPr>
        <p:txBody>
          <a:bodyPr wrap="square" rtlCol="0">
            <a:spAutoFit/>
          </a:bodyPr>
          <a:lstStyle/>
          <a:p>
            <a:r>
              <a:rPr lang="en-US" dirty="0" smtClean="0"/>
              <a:t>The </a:t>
            </a:r>
            <a:r>
              <a:rPr lang="en-US" dirty="0"/>
              <a:t>important thing to recognize is that </a:t>
            </a:r>
            <a:r>
              <a:rPr lang="en-US" dirty="0" smtClean="0"/>
              <a:t>the presentation is  showing </a:t>
            </a:r>
            <a:r>
              <a:rPr lang="en-US" dirty="0"/>
              <a:t>evidence as to what makes their entry so </a:t>
            </a:r>
            <a:r>
              <a:rPr lang="en-US" dirty="0" smtClean="0"/>
              <a:t>“cool” is </a:t>
            </a:r>
            <a:r>
              <a:rPr lang="en-US" dirty="0"/>
              <a:t>actually working. It may not be fully working yet or working to the point you want it to but that’s what the time between the </a:t>
            </a:r>
            <a:r>
              <a:rPr lang="en-US" dirty="0" smtClean="0"/>
              <a:t>now and the final presentation is for. </a:t>
            </a:r>
            <a:endParaRPr lang="en-US" dirty="0"/>
          </a:p>
          <a:p>
            <a:endParaRPr lang="en-US" dirty="0"/>
          </a:p>
        </p:txBody>
      </p:sp>
      <p:sp>
        <p:nvSpPr>
          <p:cNvPr id="8" name="Rectangle 7"/>
          <p:cNvSpPr/>
          <p:nvPr/>
        </p:nvSpPr>
        <p:spPr>
          <a:xfrm>
            <a:off x="4343400" y="4953000"/>
            <a:ext cx="533400" cy="4572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29264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smtClean="0">
                <a:latin typeface="Harlow Solid Italic" panose="04030604020F02020D02" pitchFamily="82" charset="0"/>
              </a:rPr>
              <a:t>Bike Performance Measures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36900" y="-76200"/>
            <a:ext cx="2859318" cy="3416320"/>
          </a:xfrm>
          <a:prstGeom prst="rect">
            <a:avLst/>
          </a:prstGeom>
          <a:noFill/>
        </p:spPr>
        <p:txBody>
          <a:bodyPr wrap="square" rtlCol="0">
            <a:spAutoFit/>
          </a:bodyPr>
          <a:lstStyle/>
          <a:p>
            <a:r>
              <a:rPr lang="en-US" dirty="0" smtClean="0"/>
              <a:t>Inefficiencies and don’t have the user interface / experience developed and tested well enough</a:t>
            </a:r>
          </a:p>
          <a:p>
            <a:endParaRPr lang="en-US" dirty="0"/>
          </a:p>
          <a:p>
            <a:r>
              <a:rPr lang="en-US" dirty="0" smtClean="0"/>
              <a:t>They can justify a change in an original technical target as they are able to show how the modified target will still meeting the intended purpose of the original target just as well.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73841382"/>
              </p:ext>
            </p:extLst>
          </p:nvPr>
        </p:nvGraphicFramePr>
        <p:xfrm>
          <a:off x="193344" y="1212859"/>
          <a:ext cx="8762999" cy="5194080"/>
        </p:xfrm>
        <a:graphic>
          <a:graphicData uri="http://schemas.openxmlformats.org/drawingml/2006/table">
            <a:tbl>
              <a:tblPr>
                <a:tableStyleId>{5C22544A-7EE6-4342-B048-85BDC9FD1C3A}</a:tableStyleId>
              </a:tblPr>
              <a:tblGrid>
                <a:gridCol w="3235656"/>
                <a:gridCol w="609600"/>
                <a:gridCol w="1195291"/>
                <a:gridCol w="930613"/>
                <a:gridCol w="930613"/>
                <a:gridCol w="930613"/>
                <a:gridCol w="930613"/>
              </a:tblGrid>
              <a:tr h="39348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rowSpan="2">
                  <a:txBody>
                    <a:bodyPr/>
                    <a:lstStyle/>
                    <a:p>
                      <a:pPr algn="l" fontAlgn="b"/>
                      <a:r>
                        <a:rPr lang="en-US" sz="2400" b="1" u="none" strike="noStrike" dirty="0" smtClean="0">
                          <a:effectLst/>
                        </a:rPr>
                        <a:t>Current Estimate</a:t>
                      </a:r>
                      <a:endParaRPr lang="en-US" sz="24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l" fontAlgn="b"/>
                      <a:r>
                        <a:rPr lang="en-US" sz="2400" b="1" i="0" u="none" strike="noStrike" dirty="0" smtClean="0">
                          <a:solidFill>
                            <a:srgbClr val="000000"/>
                          </a:solidFill>
                          <a:effectLst/>
                          <a:latin typeface="Calibri"/>
                        </a:rPr>
                        <a:t>End Projection</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c gridSpan="2">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r>
              <a:tr h="393480">
                <a:tc>
                  <a:txBody>
                    <a:bodyPr/>
                    <a:lstStyle/>
                    <a:p>
                      <a:pPr algn="l" fontAlgn="b"/>
                      <a:endParaRPr lang="en-US" sz="2400" b="0"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2400" b="1" u="none" strike="noStrike" dirty="0" smtClean="0">
                          <a:effectLst/>
                        </a:rPr>
                        <a:t>Low</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2400" b="1" u="none" strike="noStrike" dirty="0" smtClean="0">
                          <a:effectLst/>
                        </a:rPr>
                        <a:t>High</a:t>
                      </a:r>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r>
              <a:tr h="489680">
                <a:tc>
                  <a:txBody>
                    <a:bodyPr/>
                    <a:lstStyle/>
                    <a:p>
                      <a:pPr algn="l" fontAlgn="b"/>
                      <a:r>
                        <a:rPr lang="en-US" sz="2400" b="1" u="none" strike="noStrike" dirty="0" smtClean="0">
                          <a:effectLst/>
                        </a:rPr>
                        <a:t>Cargo/Rider </a:t>
                      </a:r>
                      <a:r>
                        <a:rPr lang="en-US" sz="2400" b="1" u="none" strike="noStrike" dirty="0">
                          <a:effectLst/>
                        </a:rPr>
                        <a:t>Weight Limit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Peak Output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Vehicle Weight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Duration / Range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smtClean="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User Effort / Efficiency</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10%</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Environmental Impact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Reliability / Maintenance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5%</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0</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endParaRPr lang="en-US" sz="24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400" b="1" u="none" strike="noStrike" dirty="0">
                          <a:effectLst/>
                        </a:rPr>
                        <a:t>2.7</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2400" b="1" u="none" strike="noStrike" dirty="0">
                          <a:effectLst/>
                        </a:rPr>
                        <a:t>3.4</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400" b="1" u="none" strike="noStrike" dirty="0">
                          <a:effectLst/>
                        </a:rPr>
                        <a:t>3.95</a:t>
                      </a:r>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D05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tr>
            </a:tbl>
          </a:graphicData>
        </a:graphic>
      </p:graphicFrame>
      <p:sp>
        <p:nvSpPr>
          <p:cNvPr id="6" name="TextBox 5"/>
          <p:cNvSpPr txBox="1"/>
          <p:nvPr/>
        </p:nvSpPr>
        <p:spPr>
          <a:xfrm>
            <a:off x="-3124199" y="3429000"/>
            <a:ext cx="2971800" cy="3416320"/>
          </a:xfrm>
          <a:prstGeom prst="rect">
            <a:avLst/>
          </a:prstGeom>
          <a:noFill/>
        </p:spPr>
        <p:txBody>
          <a:bodyPr wrap="square" rtlCol="0">
            <a:spAutoFit/>
          </a:bodyPr>
          <a:lstStyle/>
          <a:p>
            <a:r>
              <a:rPr lang="en-US" dirty="0" smtClean="0"/>
              <a:t>The </a:t>
            </a:r>
            <a:r>
              <a:rPr lang="en-US" dirty="0"/>
              <a:t>important thing to recognize is that </a:t>
            </a:r>
            <a:r>
              <a:rPr lang="en-US" dirty="0" smtClean="0"/>
              <a:t>the presentation is  showing </a:t>
            </a:r>
            <a:r>
              <a:rPr lang="en-US" dirty="0"/>
              <a:t>evidence as to what makes their entry so </a:t>
            </a:r>
            <a:r>
              <a:rPr lang="en-US" dirty="0" smtClean="0"/>
              <a:t>“cool” is </a:t>
            </a:r>
            <a:r>
              <a:rPr lang="en-US" dirty="0"/>
              <a:t>actually working. It may not be fully working yet or working to the point you want it to but that’s what the time between the </a:t>
            </a:r>
            <a:r>
              <a:rPr lang="en-US" dirty="0" smtClean="0"/>
              <a:t>now and the final presentation is for. </a:t>
            </a:r>
            <a:endParaRPr lang="en-US" dirty="0"/>
          </a:p>
          <a:p>
            <a:endParaRPr lang="en-US" dirty="0"/>
          </a:p>
        </p:txBody>
      </p:sp>
    </p:spTree>
    <p:extLst>
      <p:ext uri="{BB962C8B-B14F-4D97-AF65-F5344CB8AC3E}">
        <p14:creationId xmlns:p14="http://schemas.microsoft.com/office/powerpoint/2010/main" val="20114986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smtClean="0">
                <a:latin typeface="Harlow Solid Italic" panose="04030604020F02020D02" pitchFamily="82" charset="0"/>
              </a:rPr>
              <a:t>Bike Performance Measures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36900" y="-76200"/>
            <a:ext cx="2859318" cy="3416320"/>
          </a:xfrm>
          <a:prstGeom prst="rect">
            <a:avLst/>
          </a:prstGeom>
          <a:noFill/>
        </p:spPr>
        <p:txBody>
          <a:bodyPr wrap="square" rtlCol="0">
            <a:spAutoFit/>
          </a:bodyPr>
          <a:lstStyle/>
          <a:p>
            <a:r>
              <a:rPr lang="en-US" dirty="0" smtClean="0"/>
              <a:t>Inefficiencies and don’t have the user interface / experience developed and tested well enough</a:t>
            </a:r>
          </a:p>
          <a:p>
            <a:endParaRPr lang="en-US" dirty="0"/>
          </a:p>
          <a:p>
            <a:r>
              <a:rPr lang="en-US" dirty="0" smtClean="0"/>
              <a:t>They can justify a change in an original technical target as they are able to show how the modified target will still meeting the intended purpose of the original target just as well.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55679026"/>
              </p:ext>
            </p:extLst>
          </p:nvPr>
        </p:nvGraphicFramePr>
        <p:xfrm>
          <a:off x="193344" y="1212859"/>
          <a:ext cx="8762999" cy="5541645"/>
        </p:xfrm>
        <a:graphic>
          <a:graphicData uri="http://schemas.openxmlformats.org/drawingml/2006/table">
            <a:tbl>
              <a:tblPr>
                <a:tableStyleId>{5C22544A-7EE6-4342-B048-85BDC9FD1C3A}</a:tableStyleId>
              </a:tblPr>
              <a:tblGrid>
                <a:gridCol w="3235656"/>
                <a:gridCol w="609600"/>
                <a:gridCol w="1195291"/>
                <a:gridCol w="930613"/>
                <a:gridCol w="930613"/>
                <a:gridCol w="930613"/>
                <a:gridCol w="930613"/>
              </a:tblGrid>
              <a:tr h="39348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rowSpan="2">
                  <a:txBody>
                    <a:bodyPr/>
                    <a:lstStyle/>
                    <a:p>
                      <a:pPr algn="l" fontAlgn="b"/>
                      <a:r>
                        <a:rPr lang="en-US" sz="2400" b="1" u="none" strike="noStrike" dirty="0" smtClean="0">
                          <a:effectLst/>
                        </a:rPr>
                        <a:t>Current Estimate</a:t>
                      </a:r>
                      <a:endParaRPr lang="en-US" sz="24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l" fontAlgn="b"/>
                      <a:r>
                        <a:rPr lang="en-US" sz="2400" b="1" i="0" u="none" strike="noStrike" dirty="0" smtClean="0">
                          <a:solidFill>
                            <a:srgbClr val="000000"/>
                          </a:solidFill>
                          <a:effectLst/>
                          <a:latin typeface="Calibri"/>
                        </a:rPr>
                        <a:t>End Projection</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c gridSpan="2">
                  <a:txBody>
                    <a:bodyPr/>
                    <a:lstStyle/>
                    <a:p>
                      <a:pPr algn="ctr" fontAlgn="b"/>
                      <a:r>
                        <a:rPr lang="en-US" sz="2400" b="1" i="0" u="none" strike="noStrike" dirty="0" smtClean="0">
                          <a:solidFill>
                            <a:srgbClr val="000000"/>
                          </a:solidFill>
                          <a:effectLst/>
                          <a:latin typeface="Calibri"/>
                        </a:rPr>
                        <a:t>Competitors</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r>
              <a:tr h="393480">
                <a:tc>
                  <a:txBody>
                    <a:bodyPr/>
                    <a:lstStyle/>
                    <a:p>
                      <a:pPr algn="l" fontAlgn="b"/>
                      <a:endParaRPr lang="en-US" sz="2400" b="0"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2400" b="1" u="none" strike="noStrike" dirty="0" smtClean="0">
                          <a:effectLst/>
                        </a:rPr>
                        <a:t>Low</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2400" b="1" u="none" strike="noStrike" dirty="0" smtClean="0">
                          <a:effectLst/>
                        </a:rPr>
                        <a:t>High</a:t>
                      </a:r>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US" sz="2400" b="1" u="none" strike="noStrike" dirty="0">
                          <a:effectLst/>
                        </a:rPr>
                        <a:t>Top Perf.</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r>
              <a:tr h="489680">
                <a:tc>
                  <a:txBody>
                    <a:bodyPr/>
                    <a:lstStyle/>
                    <a:p>
                      <a:pPr algn="l" fontAlgn="b"/>
                      <a:r>
                        <a:rPr lang="en-US" sz="2400" b="1" u="none" strike="noStrike" dirty="0" smtClean="0">
                          <a:effectLst/>
                        </a:rPr>
                        <a:t>Cargo/Rider </a:t>
                      </a:r>
                      <a:r>
                        <a:rPr lang="en-US" sz="2400" b="1" u="none" strike="noStrike" dirty="0">
                          <a:effectLst/>
                        </a:rPr>
                        <a:t>Weight Limit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Peak Output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Vehicle Weight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Duration / Range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smtClean="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User Effort / Efficiency</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10%</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Environmental Impact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Reliability / Maintenance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5%</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0</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0</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endParaRPr lang="en-US" sz="24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400" b="1" u="none" strike="noStrike" dirty="0">
                          <a:effectLst/>
                        </a:rPr>
                        <a:t>2.7</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2400" b="1" u="none" strike="noStrike" dirty="0">
                          <a:effectLst/>
                        </a:rPr>
                        <a:t>3.4</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400" b="1" u="none" strike="noStrike" dirty="0">
                          <a:effectLst/>
                        </a:rPr>
                        <a:t>3.95</a:t>
                      </a:r>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400" b="1" u="none" strike="noStrike" dirty="0">
                          <a:effectLst/>
                        </a:rPr>
                        <a:t>2.75</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tr>
            </a:tbl>
          </a:graphicData>
        </a:graphic>
      </p:graphicFrame>
      <p:sp>
        <p:nvSpPr>
          <p:cNvPr id="6" name="TextBox 5"/>
          <p:cNvSpPr txBox="1"/>
          <p:nvPr/>
        </p:nvSpPr>
        <p:spPr>
          <a:xfrm>
            <a:off x="-3124199" y="3429000"/>
            <a:ext cx="2971800" cy="3416320"/>
          </a:xfrm>
          <a:prstGeom prst="rect">
            <a:avLst/>
          </a:prstGeom>
          <a:noFill/>
        </p:spPr>
        <p:txBody>
          <a:bodyPr wrap="square" rtlCol="0">
            <a:spAutoFit/>
          </a:bodyPr>
          <a:lstStyle/>
          <a:p>
            <a:r>
              <a:rPr lang="en-US" dirty="0" smtClean="0"/>
              <a:t>The </a:t>
            </a:r>
            <a:r>
              <a:rPr lang="en-US" dirty="0"/>
              <a:t>important thing to recognize is that </a:t>
            </a:r>
            <a:r>
              <a:rPr lang="en-US" dirty="0" smtClean="0"/>
              <a:t>the presentation is  showing </a:t>
            </a:r>
            <a:r>
              <a:rPr lang="en-US" dirty="0"/>
              <a:t>evidence as to what makes their entry so </a:t>
            </a:r>
            <a:r>
              <a:rPr lang="en-US" dirty="0" smtClean="0"/>
              <a:t>“cool” is </a:t>
            </a:r>
            <a:r>
              <a:rPr lang="en-US" dirty="0"/>
              <a:t>actually working. It may not be fully working yet or working to the point you want it to but that’s what the time between the </a:t>
            </a:r>
            <a:r>
              <a:rPr lang="en-US" dirty="0" smtClean="0"/>
              <a:t>now and the final presentation is for. </a:t>
            </a:r>
            <a:endParaRPr lang="en-US" dirty="0"/>
          </a:p>
          <a:p>
            <a:endParaRPr lang="en-US" dirty="0"/>
          </a:p>
        </p:txBody>
      </p:sp>
    </p:spTree>
    <p:extLst>
      <p:ext uri="{BB962C8B-B14F-4D97-AF65-F5344CB8AC3E}">
        <p14:creationId xmlns:p14="http://schemas.microsoft.com/office/powerpoint/2010/main" val="2073136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smtClean="0">
                <a:latin typeface="Harlow Solid Italic" panose="04030604020F02020D02" pitchFamily="82" charset="0"/>
              </a:rPr>
              <a:t>Bike Performance Measures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36900" y="-76200"/>
            <a:ext cx="2859318" cy="3416320"/>
          </a:xfrm>
          <a:prstGeom prst="rect">
            <a:avLst/>
          </a:prstGeom>
          <a:noFill/>
        </p:spPr>
        <p:txBody>
          <a:bodyPr wrap="square" rtlCol="0">
            <a:spAutoFit/>
          </a:bodyPr>
          <a:lstStyle/>
          <a:p>
            <a:r>
              <a:rPr lang="en-US" dirty="0" smtClean="0"/>
              <a:t>Inefficiencies and don’t have the user interface / experience developed and tested well enough</a:t>
            </a:r>
          </a:p>
          <a:p>
            <a:endParaRPr lang="en-US" dirty="0"/>
          </a:p>
          <a:p>
            <a:r>
              <a:rPr lang="en-US" dirty="0" smtClean="0"/>
              <a:t>They can justify a change in an original technical target as they are able to show how the modified target will still meeting the intended purpose of the original target just as well.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29160270"/>
              </p:ext>
            </p:extLst>
          </p:nvPr>
        </p:nvGraphicFramePr>
        <p:xfrm>
          <a:off x="193344" y="1212859"/>
          <a:ext cx="8762999" cy="5541645"/>
        </p:xfrm>
        <a:graphic>
          <a:graphicData uri="http://schemas.openxmlformats.org/drawingml/2006/table">
            <a:tbl>
              <a:tblPr>
                <a:tableStyleId>{5C22544A-7EE6-4342-B048-85BDC9FD1C3A}</a:tableStyleId>
              </a:tblPr>
              <a:tblGrid>
                <a:gridCol w="3235656"/>
                <a:gridCol w="609600"/>
                <a:gridCol w="1195291"/>
                <a:gridCol w="930613"/>
                <a:gridCol w="930613"/>
                <a:gridCol w="930613"/>
                <a:gridCol w="930613"/>
              </a:tblGrid>
              <a:tr h="39348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rowSpan="2">
                  <a:txBody>
                    <a:bodyPr/>
                    <a:lstStyle/>
                    <a:p>
                      <a:pPr algn="l" fontAlgn="b"/>
                      <a:r>
                        <a:rPr lang="en-US" sz="2400" b="1" u="none" strike="noStrike" dirty="0" smtClean="0">
                          <a:effectLst/>
                        </a:rPr>
                        <a:t>Current Estimate</a:t>
                      </a:r>
                      <a:endParaRPr lang="en-US" sz="24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l" fontAlgn="b"/>
                      <a:r>
                        <a:rPr lang="en-US" sz="2400" b="1" i="0" u="none" strike="noStrike" dirty="0" smtClean="0">
                          <a:solidFill>
                            <a:srgbClr val="000000"/>
                          </a:solidFill>
                          <a:effectLst/>
                          <a:latin typeface="Calibri"/>
                        </a:rPr>
                        <a:t>End Projection</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c gridSpan="2">
                  <a:txBody>
                    <a:bodyPr/>
                    <a:lstStyle/>
                    <a:p>
                      <a:pPr algn="ctr" fontAlgn="b"/>
                      <a:r>
                        <a:rPr lang="en-US" sz="2400" b="1" i="0" u="none" strike="noStrike" dirty="0" smtClean="0">
                          <a:solidFill>
                            <a:srgbClr val="000000"/>
                          </a:solidFill>
                          <a:effectLst/>
                          <a:latin typeface="Calibri"/>
                        </a:rPr>
                        <a:t>Competitors</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r>
              <a:tr h="393480">
                <a:tc>
                  <a:txBody>
                    <a:bodyPr/>
                    <a:lstStyle/>
                    <a:p>
                      <a:pPr algn="l" fontAlgn="b"/>
                      <a:endParaRPr lang="en-US" sz="2400" b="0"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2400" b="1" u="none" strike="noStrike" dirty="0" smtClean="0">
                          <a:effectLst/>
                        </a:rPr>
                        <a:t>Low</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2400" b="1" u="none" strike="noStrike" dirty="0" smtClean="0">
                          <a:effectLst/>
                        </a:rPr>
                        <a:t>High</a:t>
                      </a:r>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US" sz="2400" b="1" u="none" strike="noStrike" dirty="0">
                          <a:effectLst/>
                        </a:rPr>
                        <a:t>Top Perf.</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2400" b="1" u="none" strike="noStrike" dirty="0">
                          <a:effectLst/>
                        </a:rPr>
                        <a:t>Cost Eff.</a:t>
                      </a:r>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r>
              <a:tr h="489680">
                <a:tc>
                  <a:txBody>
                    <a:bodyPr/>
                    <a:lstStyle/>
                    <a:p>
                      <a:pPr algn="l" fontAlgn="b"/>
                      <a:r>
                        <a:rPr lang="en-US" sz="2400" b="1" u="none" strike="noStrike" dirty="0" smtClean="0">
                          <a:effectLst/>
                        </a:rPr>
                        <a:t>Cargo/Rider </a:t>
                      </a:r>
                      <a:r>
                        <a:rPr lang="en-US" sz="2400" b="1" u="none" strike="noStrike" dirty="0">
                          <a:effectLst/>
                        </a:rPr>
                        <a:t>Weight Limit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r>
                        <a:rPr lang="en-US" sz="2400" u="none" strike="noStrike" dirty="0">
                          <a:effectLst/>
                        </a:rPr>
                        <a:t>1</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Peak Output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Vehicle Weight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Duration / Range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smtClean="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User Effort / Efficiency</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10%</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r>
                        <a:rPr lang="en-US" sz="2400" b="0" i="0" u="none" strike="noStrike" dirty="0" smtClean="0">
                          <a:solidFill>
                            <a:srgbClr val="000000"/>
                          </a:solidFill>
                          <a:effectLst/>
                          <a:latin typeface="Calibri"/>
                        </a:rPr>
                        <a:t>1</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Environmental Impact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Reliability / Maintenance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5%</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0</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0</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tr>
              <a:tr h="489680">
                <a:tc>
                  <a:txBody>
                    <a:bodyPr/>
                    <a:lstStyle/>
                    <a:p>
                      <a:pPr algn="l" fontAlgn="b"/>
                      <a:endParaRPr lang="en-US" sz="24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400" b="1" u="none" strike="noStrike" dirty="0">
                          <a:effectLst/>
                        </a:rPr>
                        <a:t>2.7</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2400" b="1" u="none" strike="noStrike" dirty="0">
                          <a:effectLst/>
                        </a:rPr>
                        <a:t>3.4</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400" b="1" u="none" strike="noStrike" dirty="0">
                          <a:effectLst/>
                        </a:rPr>
                        <a:t>3.95</a:t>
                      </a:r>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400" b="1" u="none" strike="noStrike" dirty="0">
                          <a:effectLst/>
                        </a:rPr>
                        <a:t>2.75</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2400" b="1" u="none" strike="noStrike" dirty="0" smtClean="0">
                          <a:effectLst/>
                        </a:rPr>
                        <a:t>2.25</a:t>
                      </a:r>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tr>
            </a:tbl>
          </a:graphicData>
        </a:graphic>
      </p:graphicFrame>
      <p:sp>
        <p:nvSpPr>
          <p:cNvPr id="6" name="TextBox 5"/>
          <p:cNvSpPr txBox="1"/>
          <p:nvPr/>
        </p:nvSpPr>
        <p:spPr>
          <a:xfrm>
            <a:off x="-3124199" y="3429000"/>
            <a:ext cx="2971800" cy="3416320"/>
          </a:xfrm>
          <a:prstGeom prst="rect">
            <a:avLst/>
          </a:prstGeom>
          <a:noFill/>
        </p:spPr>
        <p:txBody>
          <a:bodyPr wrap="square" rtlCol="0">
            <a:spAutoFit/>
          </a:bodyPr>
          <a:lstStyle/>
          <a:p>
            <a:r>
              <a:rPr lang="en-US" dirty="0" smtClean="0"/>
              <a:t>The </a:t>
            </a:r>
            <a:r>
              <a:rPr lang="en-US" dirty="0"/>
              <a:t>important thing to recognize is that </a:t>
            </a:r>
            <a:r>
              <a:rPr lang="en-US" dirty="0" smtClean="0"/>
              <a:t>the presentation is  showing </a:t>
            </a:r>
            <a:r>
              <a:rPr lang="en-US" dirty="0"/>
              <a:t>evidence as to what makes their entry so </a:t>
            </a:r>
            <a:r>
              <a:rPr lang="en-US" dirty="0" smtClean="0"/>
              <a:t>“cool” is </a:t>
            </a:r>
            <a:r>
              <a:rPr lang="en-US" dirty="0"/>
              <a:t>actually working. It may not be fully working yet or working to the point you want it to but that’s what the time between the </a:t>
            </a:r>
            <a:r>
              <a:rPr lang="en-US" dirty="0" smtClean="0"/>
              <a:t>now and the final presentation is for. </a:t>
            </a:r>
            <a:endParaRPr lang="en-US" dirty="0"/>
          </a:p>
          <a:p>
            <a:endParaRPr lang="en-US" dirty="0"/>
          </a:p>
        </p:txBody>
      </p:sp>
    </p:spTree>
    <p:extLst>
      <p:ext uri="{BB962C8B-B14F-4D97-AF65-F5344CB8AC3E}">
        <p14:creationId xmlns:p14="http://schemas.microsoft.com/office/powerpoint/2010/main" val="22423601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220200" cy="923330"/>
          </a:xfrm>
          <a:prstGeom prst="rect">
            <a:avLst/>
          </a:prstGeom>
          <a:noFill/>
        </p:spPr>
        <p:txBody>
          <a:bodyPr wrap="square" rtlCol="0">
            <a:spAutoFit/>
          </a:bodyPr>
          <a:lstStyle/>
          <a:p>
            <a:pPr algn="ctr"/>
            <a:r>
              <a:rPr lang="en-US" sz="5400" dirty="0" smtClean="0">
                <a:latin typeface="Harlow Solid Italic" panose="04030604020F02020D02" pitchFamily="82" charset="0"/>
              </a:rPr>
              <a:t>Team Synergy Bike</a:t>
            </a:r>
            <a:endParaRPr lang="en-US" sz="5400" dirty="0">
              <a:latin typeface="Harlow Solid Italic" panose="04030604020F02020D02" pitchFamily="82" charset="0"/>
            </a:endParaRPr>
          </a:p>
        </p:txBody>
      </p:sp>
      <p:pic>
        <p:nvPicPr>
          <p:cNvPr id="16" name="Picture 2" descr="C:\Users\drs44\Cornell2\IntelCup2012_2013\Media\CC - red shadow.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3436"/>
          <a:stretch/>
        </p:blipFill>
        <p:spPr bwMode="auto">
          <a:xfrm>
            <a:off x="6300986" y="5408700"/>
            <a:ext cx="1843455" cy="114450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3"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5"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5105400" y="1008983"/>
            <a:ext cx="3801041" cy="4247317"/>
          </a:xfrm>
          <a:prstGeom prst="rect">
            <a:avLst/>
          </a:prstGeom>
          <a:noFill/>
        </p:spPr>
        <p:txBody>
          <a:bodyPr wrap="none" rtlCol="0">
            <a:spAutoFit/>
          </a:bodyPr>
          <a:lstStyle/>
          <a:p>
            <a:pPr algn="ctr"/>
            <a:r>
              <a:rPr lang="en-US" sz="9600" b="1" dirty="0" smtClean="0">
                <a:effectLst>
                  <a:outerShdw blurRad="38100" dist="38100" dir="2700000" algn="tl">
                    <a:srgbClr val="000000">
                      <a:alpha val="43137"/>
                    </a:srgbClr>
                  </a:outerShdw>
                </a:effectLst>
              </a:rPr>
              <a:t>THANK</a:t>
            </a:r>
          </a:p>
          <a:p>
            <a:pPr algn="ctr"/>
            <a:r>
              <a:rPr lang="en-US" sz="9600" b="1" dirty="0" smtClean="0">
                <a:effectLst>
                  <a:outerShdw blurRad="38100" dist="38100" dir="2700000" algn="tl">
                    <a:srgbClr val="000000">
                      <a:alpha val="43137"/>
                    </a:srgbClr>
                  </a:outerShdw>
                </a:effectLst>
              </a:rPr>
              <a:t> YOU</a:t>
            </a:r>
          </a:p>
          <a:p>
            <a:pPr algn="ctr"/>
            <a:endParaRPr lang="en-US" b="1" dirty="0">
              <a:effectLst>
                <a:outerShdw blurRad="38100" dist="38100" dir="2700000" algn="tl">
                  <a:srgbClr val="000000">
                    <a:alpha val="43137"/>
                  </a:srgbClr>
                </a:outerShdw>
              </a:effectLst>
            </a:endParaRPr>
          </a:p>
          <a:p>
            <a:pPr algn="ctr"/>
            <a:r>
              <a:rPr lang="en-US" sz="6000" b="1" dirty="0" smtClean="0">
                <a:effectLst>
                  <a:outerShdw blurRad="38100" dist="38100" dir="2700000" algn="tl">
                    <a:srgbClr val="000000">
                      <a:alpha val="43137"/>
                    </a:srgbClr>
                  </a:outerShdw>
                </a:effectLst>
              </a:rPr>
              <a:t>Questions?</a:t>
            </a:r>
            <a:endParaRPr lang="en-US" sz="6000" b="1" dirty="0">
              <a:effectLst>
                <a:outerShdw blurRad="38100" dist="38100" dir="2700000" algn="tl">
                  <a:srgbClr val="000000">
                    <a:alpha val="43137"/>
                  </a:srgbClr>
                </a:outerShdw>
              </a:effectLst>
            </a:endParaRPr>
          </a:p>
        </p:txBody>
      </p:sp>
      <p:pic>
        <p:nvPicPr>
          <p:cNvPr id="12" name="Picture 26" descr="C:\Users\drs44\AppData\Local\Microsoft\Windows\Temporary Internet Files\Content.IE5\WC7QC5SL\MC900437934[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28600" y="1295400"/>
            <a:ext cx="4641613" cy="4883128"/>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3" name="Picture 24" descr="C:\Users\drs44\AppData\Local\Microsoft\Windows\Temporary Internet Files\Content.IE5\5VRCQ4B3\MC900437841[1].wmf"/>
          <p:cNvPicPr>
            <a:picLocks noChangeAspect="1" noChangeArrowheads="1"/>
          </p:cNvPicPr>
          <p:nvPr/>
        </p:nvPicPr>
        <p:blipFill>
          <a:blip r:embed="rId5" cstate="print">
            <a:lum/>
            <a:extLst>
              <a:ext uri="{28A0092B-C50C-407E-A947-70E740481C1C}">
                <a14:useLocalDpi xmlns:a14="http://schemas.microsoft.com/office/drawing/2010/main" val="0"/>
              </a:ext>
            </a:extLst>
          </a:blip>
          <a:srcRect/>
          <a:stretch>
            <a:fillRect/>
          </a:stretch>
        </p:blipFill>
        <p:spPr bwMode="auto">
          <a:xfrm flipH="1">
            <a:off x="603012" y="3250514"/>
            <a:ext cx="3797538" cy="2774304"/>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ight Arrow 9"/>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4899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C:\Users\drs44\AppData\Local\Microsoft\Windows\Temporary Internet Files\Content.IE5\F7MS88FO\blue_network_background_web_by_soygcm-d3f393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0" y="0"/>
            <a:ext cx="9144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rot="21164864">
            <a:off x="1986403" y="1012928"/>
            <a:ext cx="5457713" cy="4339650"/>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3800" b="1" spc="50" dirty="0" smtClean="0">
                <a:ln w="76200">
                  <a:solidFill>
                    <a:srgbClr val="FFFF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DON’T </a:t>
            </a:r>
          </a:p>
          <a:p>
            <a:pPr algn="ctr"/>
            <a:r>
              <a:rPr lang="en-US" sz="13800" b="1" spc="50" dirty="0" smtClean="0">
                <a:ln w="76200">
                  <a:solidFill>
                    <a:srgbClr val="FFFF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PANIC!</a:t>
            </a:r>
            <a:endParaRPr lang="en-US" sz="13800" b="1" spc="50" dirty="0">
              <a:ln w="76200">
                <a:solidFill>
                  <a:srgbClr val="FFFF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12227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C:\Users\drs44\AppData\Local\Microsoft\Windows\Temporary Internet Files\Content.IE5\F7MS88FO\blue_network_background_web_by_soygcm-d3f393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0" y="0"/>
            <a:ext cx="9144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rot="21164864">
            <a:off x="1992842" y="403327"/>
            <a:ext cx="5457713" cy="4339650"/>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3800" b="1" spc="50" dirty="0" smtClean="0">
                <a:ln w="76200">
                  <a:solidFill>
                    <a:srgbClr val="FFFF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DON’T </a:t>
            </a:r>
          </a:p>
          <a:p>
            <a:pPr algn="ctr"/>
            <a:r>
              <a:rPr lang="en-US" sz="13800" b="1" spc="50" dirty="0" smtClean="0">
                <a:ln w="76200">
                  <a:solidFill>
                    <a:srgbClr val="FFFF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PANIC!</a:t>
            </a:r>
            <a:endParaRPr lang="en-US" sz="13800" b="1" spc="50" dirty="0">
              <a:ln w="76200">
                <a:solidFill>
                  <a:srgbClr val="FFFF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0" y="4919008"/>
            <a:ext cx="9144000" cy="1938992"/>
          </a:xfrm>
          <a:prstGeom prst="rect">
            <a:avLst/>
          </a:prstGeom>
          <a:noFill/>
        </p:spPr>
        <p:txBody>
          <a:bodyPr wrap="square" rtlCol="0">
            <a:spAutoFit/>
          </a:bodyPr>
          <a:lstStyle/>
          <a:p>
            <a:pPr algn="ctr"/>
            <a:r>
              <a:rPr lang="en-US" sz="2400" b="1" dirty="0" smtClean="0"/>
              <a:t>This presentation shows that a lot of really good work was done prior to the presentation. </a:t>
            </a:r>
            <a:r>
              <a:rPr lang="en-US" sz="2400" b="1" i="1" dirty="0" smtClean="0"/>
              <a:t>You can do work to this level too! – or even better! </a:t>
            </a:r>
            <a:r>
              <a:rPr lang="en-US" sz="2400" b="1" dirty="0" smtClean="0"/>
              <a:t>And hopefully a presentation like this shows you want you are capable of. Many times, someone just needs to show us what goes into a great project to help us realize what we should &amp; could be doing ourselves. </a:t>
            </a:r>
            <a:endParaRPr lang="en-US" sz="2400" b="1" dirty="0"/>
          </a:p>
        </p:txBody>
      </p:sp>
    </p:spTree>
    <p:extLst>
      <p:ext uri="{BB962C8B-B14F-4D97-AF65-F5344CB8AC3E}">
        <p14:creationId xmlns:p14="http://schemas.microsoft.com/office/powerpoint/2010/main" val="232216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0" name="Picture 26" descr="C:\Users\drs44\AppData\Local\Microsoft\Windows\Temporary Internet Files\Content.IE5\WC7QC5SL\MC900437934[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664187" y="1360920"/>
            <a:ext cx="4641613" cy="4883128"/>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906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Team Synergy Bike</a:t>
            </a:r>
            <a:endParaRPr lang="en-US" sz="5400" dirty="0">
              <a:latin typeface="Harlow Solid Italic" panose="04030604020F02020D02" pitchFamily="82" charset="0"/>
            </a:endParaRPr>
          </a:p>
        </p:txBody>
      </p:sp>
      <p:sp>
        <p:nvSpPr>
          <p:cNvPr id="6" name="TextBox 5"/>
          <p:cNvSpPr txBox="1"/>
          <p:nvPr/>
        </p:nvSpPr>
        <p:spPr>
          <a:xfrm>
            <a:off x="304800" y="2286000"/>
            <a:ext cx="2673937" cy="3108543"/>
          </a:xfrm>
          <a:prstGeom prst="rect">
            <a:avLst/>
          </a:prstGeom>
          <a:noFill/>
          <a:effectLst>
            <a:outerShdw blurRad="50800" dist="50800" dir="5400000" algn="ctr" rotWithShape="0">
              <a:schemeClr val="bg1"/>
            </a:outerShdw>
          </a:effectLst>
        </p:spPr>
        <p:txBody>
          <a:bodyPr wrap="none" rtlCol="0">
            <a:spAutoFit/>
          </a:bodyPr>
          <a:lstStyle/>
          <a:p>
            <a:r>
              <a:rPr lang="en-US" sz="2800" b="1" dirty="0" smtClean="0">
                <a:effectLst>
                  <a:outerShdw blurRad="38100" dist="38100" dir="2700000" algn="tl">
                    <a:srgbClr val="000000">
                      <a:alpha val="43137"/>
                    </a:srgbClr>
                  </a:outerShdw>
                </a:effectLst>
              </a:rPr>
              <a:t>Amelia Earhart </a:t>
            </a:r>
          </a:p>
          <a:p>
            <a:r>
              <a:rPr lang="en-US" sz="2800" b="1" dirty="0" smtClean="0">
                <a:effectLst>
                  <a:outerShdw blurRad="38100" dist="38100" dir="2700000" algn="tl">
                    <a:srgbClr val="000000">
                      <a:alpha val="43137"/>
                    </a:srgbClr>
                  </a:outerShdw>
                </a:effectLst>
              </a:rPr>
              <a:t>Jane </a:t>
            </a:r>
            <a:r>
              <a:rPr lang="en-US" sz="2800" b="1" dirty="0" err="1" smtClean="0">
                <a:effectLst>
                  <a:outerShdw blurRad="38100" dist="38100" dir="2700000" algn="tl">
                    <a:srgbClr val="000000">
                      <a:alpha val="43137"/>
                    </a:srgbClr>
                  </a:outerShdw>
                </a:effectLst>
              </a:rPr>
              <a:t>Greatall</a:t>
            </a:r>
            <a:r>
              <a:rPr lang="en-US" sz="2800" b="1" dirty="0" smtClean="0">
                <a:effectLst>
                  <a:outerShdw blurRad="38100" dist="38100" dir="2700000" algn="tl">
                    <a:srgbClr val="000000">
                      <a:alpha val="43137"/>
                    </a:srgbClr>
                  </a:outerShdw>
                </a:effectLst>
              </a:rPr>
              <a:t> </a:t>
            </a:r>
          </a:p>
          <a:p>
            <a:r>
              <a:rPr lang="en-US" sz="2800" b="1" dirty="0" smtClean="0">
                <a:effectLst>
                  <a:outerShdw blurRad="38100" dist="38100" dir="2700000" algn="tl">
                    <a:srgbClr val="000000">
                      <a:alpha val="43137"/>
                    </a:srgbClr>
                  </a:outerShdw>
                </a:effectLst>
              </a:rPr>
              <a:t>Tony Stork</a:t>
            </a:r>
          </a:p>
          <a:p>
            <a:r>
              <a:rPr lang="en-US" sz="2800" b="1" dirty="0" smtClean="0">
                <a:effectLst>
                  <a:outerShdw blurRad="38100" dist="38100" dir="2700000" algn="tl">
                    <a:srgbClr val="000000">
                      <a:alpha val="43137"/>
                    </a:srgbClr>
                  </a:outerShdw>
                </a:effectLst>
              </a:rPr>
              <a:t>Luke </a:t>
            </a:r>
            <a:r>
              <a:rPr lang="en-US" sz="2800" b="1" dirty="0" err="1" smtClean="0">
                <a:effectLst>
                  <a:outerShdw blurRad="38100" dist="38100" dir="2700000" algn="tl">
                    <a:srgbClr val="000000">
                      <a:alpha val="43137"/>
                    </a:srgbClr>
                  </a:outerShdw>
                </a:effectLst>
              </a:rPr>
              <a:t>Skymoseier</a:t>
            </a:r>
            <a:endParaRPr lang="en-US" sz="2800" b="1" dirty="0" smtClean="0">
              <a:effectLst>
                <a:outerShdw blurRad="38100" dist="38100" dir="2700000" algn="tl">
                  <a:srgbClr val="000000">
                    <a:alpha val="43137"/>
                  </a:srgbClr>
                </a:outerShdw>
              </a:effectLst>
            </a:endParaRPr>
          </a:p>
          <a:p>
            <a:endParaRPr lang="en-US" sz="2800" b="1" dirty="0" smtClean="0">
              <a:effectLst>
                <a:outerShdw blurRad="38100" dist="38100" dir="2700000" algn="tl">
                  <a:srgbClr val="000000">
                    <a:alpha val="43137"/>
                  </a:srgbClr>
                </a:outerShdw>
              </a:effectLst>
            </a:endParaRPr>
          </a:p>
          <a:p>
            <a:r>
              <a:rPr lang="en-US" sz="2800" b="1" dirty="0" smtClean="0">
                <a:effectLst>
                  <a:outerShdw blurRad="38100" dist="38100" dir="2700000" algn="tl">
                    <a:srgbClr val="000000">
                      <a:alpha val="43137"/>
                    </a:srgbClr>
                  </a:outerShdw>
                </a:effectLst>
              </a:rPr>
              <a:t>Prof. Jones</a:t>
            </a:r>
          </a:p>
          <a:p>
            <a:endParaRPr lang="en-US" sz="2800" b="1" dirty="0">
              <a:effectLst>
                <a:outerShdw blurRad="38100" dist="38100" dir="2700000" algn="tl">
                  <a:srgbClr val="000000">
                    <a:alpha val="43137"/>
                  </a:srgbClr>
                </a:outerShdw>
              </a:effectLst>
            </a:endParaRPr>
          </a:p>
        </p:txBody>
      </p:sp>
      <p:sp>
        <p:nvSpPr>
          <p:cNvPr id="15" name="TextBox 14"/>
          <p:cNvSpPr txBox="1"/>
          <p:nvPr/>
        </p:nvSpPr>
        <p:spPr>
          <a:xfrm>
            <a:off x="1600200" y="6400800"/>
            <a:ext cx="7750712" cy="830997"/>
          </a:xfrm>
          <a:prstGeom prst="rect">
            <a:avLst/>
          </a:prstGeom>
          <a:noFill/>
        </p:spPr>
        <p:txBody>
          <a:bodyPr wrap="none" rtlCol="0">
            <a:spAutoFit/>
          </a:bodyPr>
          <a:lstStyle/>
          <a:p>
            <a:r>
              <a:rPr lang="en-US" sz="2400" dirty="0" smtClean="0"/>
              <a:t>Intel Cornell Cup Semi-Finals– Jan. 19</a:t>
            </a:r>
            <a:r>
              <a:rPr lang="en-US" sz="2400" baseline="30000" dirty="0" smtClean="0"/>
              <a:t>th</a:t>
            </a:r>
            <a:r>
              <a:rPr lang="en-US" sz="2400" dirty="0" smtClean="0"/>
              <a:t> 2015, 10:00 AM(EST)</a:t>
            </a:r>
          </a:p>
          <a:p>
            <a:endParaRPr lang="en-US" sz="2400" dirty="0"/>
          </a:p>
        </p:txBody>
      </p:sp>
      <p:pic>
        <p:nvPicPr>
          <p:cNvPr id="16" name="Picture 2" descr="C:\Users\drs44\Cornell2\IntelCup2012_2013\Media\CC - red shadow.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3436"/>
          <a:stretch/>
        </p:blipFill>
        <p:spPr bwMode="auto">
          <a:xfrm>
            <a:off x="-90855" y="5671798"/>
            <a:ext cx="1843455" cy="114450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3"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5"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9" name="Picture 7" descr="http://www.nbb.cornell.edu/neurobio/ragusolab/images/cornell.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95" y="-12718"/>
            <a:ext cx="952526" cy="9265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490544" y="-88900"/>
            <a:ext cx="3490544" cy="2862322"/>
          </a:xfrm>
          <a:prstGeom prst="rect">
            <a:avLst/>
          </a:prstGeom>
          <a:noFill/>
        </p:spPr>
        <p:txBody>
          <a:bodyPr wrap="square" rtlCol="0">
            <a:spAutoFit/>
          </a:bodyPr>
          <a:lstStyle/>
          <a:p>
            <a:pPr algn="r"/>
            <a:r>
              <a:rPr lang="en-US" dirty="0" smtClean="0"/>
              <a:t>Some audiences will not appreciate “fancy fonts” and other similar aesthetics. It’s important to know your audience but even if they do like it, a consistency in style throughout your presentation can help make sure your slides are still “clean” looking and professional, which is typically more important than looking “fancy”.</a:t>
            </a:r>
            <a:endParaRPr lang="en-US" dirty="0"/>
          </a:p>
        </p:txBody>
      </p:sp>
      <p:sp>
        <p:nvSpPr>
          <p:cNvPr id="12" name="TextBox 11"/>
          <p:cNvSpPr txBox="1"/>
          <p:nvPr/>
        </p:nvSpPr>
        <p:spPr>
          <a:xfrm>
            <a:off x="-3505200" y="6324600"/>
            <a:ext cx="3581400" cy="646331"/>
          </a:xfrm>
          <a:prstGeom prst="rect">
            <a:avLst/>
          </a:prstGeom>
          <a:noFill/>
        </p:spPr>
        <p:txBody>
          <a:bodyPr wrap="square" rtlCol="0">
            <a:spAutoFit/>
          </a:bodyPr>
          <a:lstStyle/>
          <a:p>
            <a:pPr algn="r"/>
            <a:r>
              <a:rPr lang="en-US" dirty="0" smtClean="0"/>
              <a:t>Any connection to real individuals or events is completely coincidental </a:t>
            </a:r>
            <a:endParaRPr lang="en-US" dirty="0"/>
          </a:p>
        </p:txBody>
      </p:sp>
      <p:sp>
        <p:nvSpPr>
          <p:cNvPr id="13" name="TextBox 12"/>
          <p:cNvSpPr txBox="1"/>
          <p:nvPr/>
        </p:nvSpPr>
        <p:spPr>
          <a:xfrm>
            <a:off x="-3490544" y="2844800"/>
            <a:ext cx="3490544" cy="3416320"/>
          </a:xfrm>
          <a:prstGeom prst="rect">
            <a:avLst/>
          </a:prstGeom>
          <a:noFill/>
        </p:spPr>
        <p:txBody>
          <a:bodyPr wrap="square" rtlCol="0">
            <a:spAutoFit/>
          </a:bodyPr>
          <a:lstStyle/>
          <a:p>
            <a:pPr algn="r"/>
            <a:r>
              <a:rPr lang="en-US" dirty="0" smtClean="0"/>
              <a:t>We all like to show our school pride, but if you are doing this for the Cornell Cup Semi-Finals: do </a:t>
            </a:r>
            <a:r>
              <a:rPr lang="en-US" u="sng" dirty="0" smtClean="0"/>
              <a:t>NOT</a:t>
            </a:r>
            <a:r>
              <a:rPr lang="en-US" dirty="0" smtClean="0"/>
              <a:t> include anything that signifies your school! -- like this Cornell Crest! The Semi-Finals are a “blind” review and that helps judges to judge the quality of your work on its own merits without any preconceptions. Indicating your school will hurt your score. (Please see the judging rubric)</a:t>
            </a:r>
            <a:endParaRPr lang="en-US" dirty="0"/>
          </a:p>
        </p:txBody>
      </p:sp>
      <p:sp>
        <p:nvSpPr>
          <p:cNvPr id="14" name="Right Arrow 13"/>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62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The Synergy Bike</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349746" y="2486251"/>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895602" y="0"/>
            <a:ext cx="2895601" cy="2585323"/>
          </a:xfrm>
          <a:prstGeom prst="rect">
            <a:avLst/>
          </a:prstGeom>
          <a:noFill/>
        </p:spPr>
        <p:txBody>
          <a:bodyPr wrap="square" rtlCol="0">
            <a:spAutoFit/>
          </a:bodyPr>
          <a:lstStyle/>
          <a:p>
            <a:pPr algn="r"/>
            <a:r>
              <a:rPr lang="en-US" dirty="0" smtClean="0"/>
              <a:t>A (representational) picture like this one that helps to get the main idea across quickly, that also highlights key functions of your system, is sometimes referred to as an “Annotated Concept Sketch”. This can be one good way to introduce your idea</a:t>
            </a:r>
            <a:endParaRPr lang="en-US" dirty="0"/>
          </a:p>
        </p:txBody>
      </p:sp>
    </p:spTree>
    <p:extLst>
      <p:ext uri="{BB962C8B-B14F-4D97-AF65-F5344CB8AC3E}">
        <p14:creationId xmlns:p14="http://schemas.microsoft.com/office/powerpoint/2010/main" val="3547766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smtClean="0">
                <a:latin typeface="Harlow Solid Italic" panose="04030604020F02020D02" pitchFamily="82" charset="0"/>
              </a:rPr>
              <a:t>The Synergy Bike</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349746" y="2486251"/>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3059805" y="1643070"/>
            <a:ext cx="1981200" cy="1200329"/>
          </a:xfrm>
          <a:prstGeom prst="rect">
            <a:avLst/>
          </a:prstGeom>
          <a:noFill/>
        </p:spPr>
        <p:txBody>
          <a:bodyPr wrap="square" rtlCol="0">
            <a:spAutoFit/>
          </a:bodyPr>
          <a:lstStyle/>
          <a:p>
            <a:r>
              <a:rPr lang="en-US" sz="2400" b="1" dirty="0" smtClean="0"/>
              <a:t>Biker Inputs Energy on Flat &amp; Downhill</a:t>
            </a:r>
          </a:p>
        </p:txBody>
      </p:sp>
      <p:sp>
        <p:nvSpPr>
          <p:cNvPr id="3" name="TextBox 2"/>
          <p:cNvSpPr txBox="1"/>
          <p:nvPr/>
        </p:nvSpPr>
        <p:spPr>
          <a:xfrm>
            <a:off x="-2895601" y="1647885"/>
            <a:ext cx="2895601" cy="4524315"/>
          </a:xfrm>
          <a:prstGeom prst="rect">
            <a:avLst/>
          </a:prstGeom>
          <a:noFill/>
        </p:spPr>
        <p:txBody>
          <a:bodyPr wrap="square" rtlCol="0">
            <a:spAutoFit/>
          </a:bodyPr>
          <a:lstStyle/>
          <a:p>
            <a:pPr algn="r"/>
            <a:r>
              <a:rPr lang="en-US" dirty="0" smtClean="0"/>
              <a:t>Notice how the presentation only reveals the part of the slide that is being talked about. This is done to control the audience’s attention. Many audience members naturally read whatever is on a slide as soon as it is shown, and hence do not pay  close attention to the speaking presenter. Since you want to make sure your ideas are heard, show only what you need, when you want.</a:t>
            </a:r>
          </a:p>
          <a:p>
            <a:pPr algn="r"/>
            <a:endParaRPr lang="en-US" dirty="0"/>
          </a:p>
          <a:p>
            <a:pPr algn="r"/>
            <a:endParaRPr lang="en-US" dirty="0"/>
          </a:p>
        </p:txBody>
      </p:sp>
    </p:spTree>
    <p:extLst>
      <p:ext uri="{BB962C8B-B14F-4D97-AF65-F5344CB8AC3E}">
        <p14:creationId xmlns:p14="http://schemas.microsoft.com/office/powerpoint/2010/main" val="607996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TC101859868[[fn=Thermal]]</Template>
  <TotalTime>19284</TotalTime>
  <Words>6531</Words>
  <Application>Microsoft Office PowerPoint</Application>
  <PresentationFormat>On-screen Show (4:3)</PresentationFormat>
  <Paragraphs>900</Paragraphs>
  <Slides>46</Slides>
  <Notes>40</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R. Schneider</dc:creator>
  <cp:lastModifiedBy>David R. Schneider</cp:lastModifiedBy>
  <cp:revision>348</cp:revision>
  <dcterms:created xsi:type="dcterms:W3CDTF">2014-08-09T18:41:11Z</dcterms:created>
  <dcterms:modified xsi:type="dcterms:W3CDTF">2017-04-06T21:03:53Z</dcterms:modified>
</cp:coreProperties>
</file>