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8" r:id="rId2"/>
    <p:sldId id="259" r:id="rId3"/>
    <p:sldId id="256" r:id="rId4"/>
    <p:sldId id="257" r:id="rId5"/>
    <p:sldId id="260" r:id="rId6"/>
    <p:sldId id="264" r:id="rId7"/>
    <p:sldId id="265" r:id="rId8"/>
    <p:sldId id="267" r:id="rId9"/>
    <p:sldId id="262" r:id="rId10"/>
    <p:sldId id="263" r:id="rId11"/>
    <p:sldId id="268" r:id="rId12"/>
    <p:sldId id="270" r:id="rId13"/>
    <p:sldId id="269" r:id="rId14"/>
    <p:sldId id="271" r:id="rId15"/>
    <p:sldId id="278" r:id="rId16"/>
    <p:sldId id="273" r:id="rId17"/>
    <p:sldId id="272" r:id="rId18"/>
    <p:sldId id="276"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50" autoAdjust="0"/>
  </p:normalViewPr>
  <p:slideViewPr>
    <p:cSldViewPr>
      <p:cViewPr varScale="1">
        <p:scale>
          <a:sx n="76" d="100"/>
          <a:sy n="76" d="100"/>
        </p:scale>
        <p:origin x="-155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drs44\My%20Documents\Cornell\IntelCup\Rules\PresentationGuideWorksheets_1_16_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76428800"/>
        <c:axId val="76431360"/>
      </c:lineChart>
      <c:catAx>
        <c:axId val="76428800"/>
        <c:scaling>
          <c:orientation val="minMax"/>
        </c:scaling>
        <c:axPos val="b"/>
        <c:numFmt formatCode="d\-mmm" sourceLinked="1"/>
        <c:tickLblPos val="nextTo"/>
        <c:txPr>
          <a:bodyPr/>
          <a:lstStyle/>
          <a:p>
            <a:pPr>
              <a:defRPr sz="1600" b="1"/>
            </a:pPr>
            <a:endParaRPr lang="en-US"/>
          </a:p>
        </c:txPr>
        <c:crossAx val="76431360"/>
        <c:crosses val="autoZero"/>
        <c:lblAlgn val="ctr"/>
        <c:lblOffset val="750"/>
      </c:catAx>
      <c:valAx>
        <c:axId val="76431360"/>
        <c:scaling>
          <c:orientation val="minMax"/>
        </c:scaling>
        <c:axPos val="l"/>
        <c:majorGridlines/>
        <c:numFmt formatCode="General" sourceLinked="1"/>
        <c:tickLblPos val="nextTo"/>
        <c:txPr>
          <a:bodyPr/>
          <a:lstStyle/>
          <a:p>
            <a:pPr>
              <a:defRPr sz="1600" b="1"/>
            </a:pPr>
            <a:endParaRPr lang="en-US"/>
          </a:p>
        </c:txPr>
        <c:crossAx val="76428800"/>
        <c:crosses val="autoZero"/>
        <c:crossBetween val="midCat"/>
      </c:valAx>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cat>
            <c:numRef>
              <c:f>'Performance Metric Log'!$A$2:$A$18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'Performance Metric Log'!$B$2:$B$18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84</c:v>
                </c:pt>
              </c:numCache>
            </c:numRef>
          </c:val>
        </c:ser>
        <c:marker val="1"/>
        <c:axId val="87451136"/>
        <c:axId val="87452672"/>
      </c:lineChart>
      <c:catAx>
        <c:axId val="87451136"/>
        <c:scaling>
          <c:orientation val="minMax"/>
        </c:scaling>
        <c:axPos val="b"/>
        <c:numFmt formatCode="d\-mmm" sourceLinked="1"/>
        <c:tickLblPos val="nextTo"/>
        <c:txPr>
          <a:bodyPr/>
          <a:lstStyle/>
          <a:p>
            <a:pPr>
              <a:defRPr sz="1600" b="1"/>
            </a:pPr>
            <a:endParaRPr lang="en-US"/>
          </a:p>
        </c:txPr>
        <c:crossAx val="87452672"/>
        <c:crosses val="autoZero"/>
        <c:lblAlgn val="ctr"/>
        <c:lblOffset val="750"/>
      </c:catAx>
      <c:valAx>
        <c:axId val="87452672"/>
        <c:scaling>
          <c:orientation val="minMax"/>
        </c:scaling>
        <c:axPos val="l"/>
        <c:majorGridlines/>
        <c:numFmt formatCode="General" sourceLinked="1"/>
        <c:tickLblPos val="nextTo"/>
        <c:txPr>
          <a:bodyPr/>
          <a:lstStyle/>
          <a:p>
            <a:pPr>
              <a:defRPr sz="1600" b="1"/>
            </a:pPr>
            <a:endParaRPr lang="en-US"/>
          </a:p>
        </c:txPr>
        <c:crossAx val="87451136"/>
        <c:crosses val="autoZero"/>
        <c:crossBetween val="midCat"/>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cat>
            <c:numRef>
              <c:f>'Performance Metric Log'!$A$2:$A$18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'Performance Metric Log'!$B$2:$B$18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84</c:v>
                </c:pt>
              </c:numCache>
            </c:numRef>
          </c:val>
        </c:ser>
        <c:marker val="1"/>
        <c:axId val="33514624"/>
        <c:axId val="33516928"/>
      </c:lineChart>
      <c:catAx>
        <c:axId val="33514624"/>
        <c:scaling>
          <c:orientation val="minMax"/>
        </c:scaling>
        <c:axPos val="b"/>
        <c:numFmt formatCode="d\-mmm" sourceLinked="1"/>
        <c:tickLblPos val="nextTo"/>
        <c:txPr>
          <a:bodyPr/>
          <a:lstStyle/>
          <a:p>
            <a:pPr>
              <a:defRPr sz="1600" b="1"/>
            </a:pPr>
            <a:endParaRPr lang="en-US"/>
          </a:p>
        </c:txPr>
        <c:crossAx val="33516928"/>
        <c:crosses val="autoZero"/>
        <c:lblAlgn val="ctr"/>
        <c:lblOffset val="750"/>
      </c:catAx>
      <c:valAx>
        <c:axId val="33516928"/>
        <c:scaling>
          <c:orientation val="minMax"/>
        </c:scaling>
        <c:axPos val="l"/>
        <c:majorGridlines/>
        <c:numFmt formatCode="General" sourceLinked="1"/>
        <c:tickLblPos val="nextTo"/>
        <c:txPr>
          <a:bodyPr/>
          <a:lstStyle/>
          <a:p>
            <a:pPr>
              <a:defRPr sz="1600" b="1"/>
            </a:pPr>
            <a:endParaRPr lang="en-US"/>
          </a:p>
        </c:txPr>
        <c:crossAx val="33514624"/>
        <c:crosses val="autoZero"/>
        <c:crossBetween val="midCat"/>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74237440"/>
        <c:axId val="74425472"/>
      </c:lineChart>
      <c:catAx>
        <c:axId val="74237440"/>
        <c:scaling>
          <c:orientation val="minMax"/>
        </c:scaling>
        <c:axPos val="b"/>
        <c:numFmt formatCode="d\-mmm" sourceLinked="1"/>
        <c:tickLblPos val="nextTo"/>
        <c:txPr>
          <a:bodyPr/>
          <a:lstStyle/>
          <a:p>
            <a:pPr>
              <a:defRPr sz="1600" b="1"/>
            </a:pPr>
            <a:endParaRPr lang="en-US"/>
          </a:p>
        </c:txPr>
        <c:crossAx val="74425472"/>
        <c:crosses val="autoZero"/>
        <c:lblAlgn val="ctr"/>
        <c:lblOffset val="750"/>
      </c:catAx>
      <c:valAx>
        <c:axId val="74425472"/>
        <c:scaling>
          <c:orientation val="minMax"/>
        </c:scaling>
        <c:axPos val="l"/>
        <c:majorGridlines/>
        <c:numFmt formatCode="General" sourceLinked="1"/>
        <c:tickLblPos val="nextTo"/>
        <c:txPr>
          <a:bodyPr/>
          <a:lstStyle/>
          <a:p>
            <a:pPr>
              <a:defRPr sz="1600" b="1"/>
            </a:pPr>
            <a:endParaRPr lang="en-US"/>
          </a:p>
        </c:txPr>
        <c:crossAx val="74237440"/>
        <c:crosses val="autoZero"/>
        <c:crossBetween val="midCat"/>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82473344"/>
        <c:axId val="82475648"/>
      </c:lineChart>
      <c:catAx>
        <c:axId val="82473344"/>
        <c:scaling>
          <c:orientation val="minMax"/>
        </c:scaling>
        <c:axPos val="b"/>
        <c:numFmt formatCode="d\-mmm" sourceLinked="1"/>
        <c:tickLblPos val="nextTo"/>
        <c:txPr>
          <a:bodyPr/>
          <a:lstStyle/>
          <a:p>
            <a:pPr>
              <a:defRPr sz="1600" b="1"/>
            </a:pPr>
            <a:endParaRPr lang="en-US"/>
          </a:p>
        </c:txPr>
        <c:crossAx val="82475648"/>
        <c:crosses val="autoZero"/>
        <c:lblAlgn val="ctr"/>
        <c:lblOffset val="750"/>
      </c:catAx>
      <c:valAx>
        <c:axId val="82475648"/>
        <c:scaling>
          <c:orientation val="minMax"/>
        </c:scaling>
        <c:axPos val="l"/>
        <c:majorGridlines/>
        <c:numFmt formatCode="General" sourceLinked="1"/>
        <c:tickLblPos val="nextTo"/>
        <c:txPr>
          <a:bodyPr/>
          <a:lstStyle/>
          <a:p>
            <a:pPr>
              <a:defRPr sz="1600" b="1"/>
            </a:pPr>
            <a:endParaRPr lang="en-US"/>
          </a:p>
        </c:txPr>
        <c:crossAx val="82473344"/>
        <c:crosses val="autoZero"/>
        <c:crossBetween val="midCat"/>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82986880"/>
        <c:axId val="84064896"/>
      </c:lineChart>
      <c:catAx>
        <c:axId val="82986880"/>
        <c:scaling>
          <c:orientation val="minMax"/>
        </c:scaling>
        <c:axPos val="b"/>
        <c:numFmt formatCode="d\-mmm" sourceLinked="1"/>
        <c:tickLblPos val="nextTo"/>
        <c:txPr>
          <a:bodyPr/>
          <a:lstStyle/>
          <a:p>
            <a:pPr>
              <a:defRPr sz="1600" b="1"/>
            </a:pPr>
            <a:endParaRPr lang="en-US"/>
          </a:p>
        </c:txPr>
        <c:crossAx val="84064896"/>
        <c:crosses val="autoZero"/>
        <c:lblAlgn val="ctr"/>
        <c:lblOffset val="750"/>
      </c:catAx>
      <c:valAx>
        <c:axId val="84064896"/>
        <c:scaling>
          <c:orientation val="minMax"/>
        </c:scaling>
        <c:axPos val="l"/>
        <c:majorGridlines/>
        <c:numFmt formatCode="General" sourceLinked="1"/>
        <c:tickLblPos val="nextTo"/>
        <c:txPr>
          <a:bodyPr/>
          <a:lstStyle/>
          <a:p>
            <a:pPr>
              <a:defRPr sz="1600" b="1"/>
            </a:pPr>
            <a:endParaRPr lang="en-US"/>
          </a:p>
        </c:txPr>
        <c:crossAx val="82986880"/>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76380032"/>
        <c:axId val="81924096"/>
      </c:lineChart>
      <c:catAx>
        <c:axId val="76380032"/>
        <c:scaling>
          <c:orientation val="minMax"/>
        </c:scaling>
        <c:axPos val="b"/>
        <c:numFmt formatCode="d\-mmm" sourceLinked="1"/>
        <c:tickLblPos val="nextTo"/>
        <c:txPr>
          <a:bodyPr/>
          <a:lstStyle/>
          <a:p>
            <a:pPr>
              <a:defRPr sz="1600" b="1"/>
            </a:pPr>
            <a:endParaRPr lang="en-US"/>
          </a:p>
        </c:txPr>
        <c:crossAx val="81924096"/>
        <c:crosses val="autoZero"/>
        <c:lblAlgn val="ctr"/>
        <c:lblOffset val="750"/>
      </c:catAx>
      <c:valAx>
        <c:axId val="81924096"/>
        <c:scaling>
          <c:orientation val="minMax"/>
        </c:scaling>
        <c:axPos val="l"/>
        <c:majorGridlines/>
        <c:numFmt formatCode="General" sourceLinked="1"/>
        <c:tickLblPos val="nextTo"/>
        <c:txPr>
          <a:bodyPr/>
          <a:lstStyle/>
          <a:p>
            <a:pPr>
              <a:defRPr sz="1600" b="1"/>
            </a:pPr>
            <a:endParaRPr lang="en-US"/>
          </a:p>
        </c:txPr>
        <c:crossAx val="76380032"/>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82716160"/>
        <c:axId val="82718080"/>
      </c:lineChart>
      <c:catAx>
        <c:axId val="82716160"/>
        <c:scaling>
          <c:orientation val="minMax"/>
        </c:scaling>
        <c:axPos val="b"/>
        <c:numFmt formatCode="d\-mmm" sourceLinked="1"/>
        <c:tickLblPos val="nextTo"/>
        <c:txPr>
          <a:bodyPr/>
          <a:lstStyle/>
          <a:p>
            <a:pPr>
              <a:defRPr sz="1600" b="1"/>
            </a:pPr>
            <a:endParaRPr lang="en-US"/>
          </a:p>
        </c:txPr>
        <c:crossAx val="82718080"/>
        <c:crosses val="autoZero"/>
        <c:lblAlgn val="ctr"/>
        <c:lblOffset val="750"/>
      </c:catAx>
      <c:valAx>
        <c:axId val="82718080"/>
        <c:scaling>
          <c:orientation val="minMax"/>
        </c:scaling>
        <c:axPos val="l"/>
        <c:majorGridlines/>
        <c:numFmt formatCode="General" sourceLinked="1"/>
        <c:tickLblPos val="nextTo"/>
        <c:txPr>
          <a:bodyPr/>
          <a:lstStyle/>
          <a:p>
            <a:pPr>
              <a:defRPr sz="1600" b="1"/>
            </a:pPr>
            <a:endParaRPr lang="en-US"/>
          </a:p>
        </c:txPr>
        <c:crossAx val="82716160"/>
        <c:crosses val="autoZero"/>
        <c:crossBetween val="midCat"/>
      </c:valAx>
    </c:plotArea>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83925248"/>
        <c:axId val="84070400"/>
      </c:lineChart>
      <c:catAx>
        <c:axId val="83925248"/>
        <c:scaling>
          <c:orientation val="minMax"/>
        </c:scaling>
        <c:axPos val="b"/>
        <c:numFmt formatCode="d\-mmm" sourceLinked="1"/>
        <c:tickLblPos val="nextTo"/>
        <c:txPr>
          <a:bodyPr/>
          <a:lstStyle/>
          <a:p>
            <a:pPr>
              <a:defRPr sz="1600" b="1"/>
            </a:pPr>
            <a:endParaRPr lang="en-US"/>
          </a:p>
        </c:txPr>
        <c:crossAx val="84070400"/>
        <c:crosses val="autoZero"/>
        <c:lblAlgn val="ctr"/>
        <c:lblOffset val="750"/>
      </c:catAx>
      <c:valAx>
        <c:axId val="84070400"/>
        <c:scaling>
          <c:orientation val="minMax"/>
        </c:scaling>
        <c:axPos val="l"/>
        <c:majorGridlines/>
        <c:numFmt formatCode="General" sourceLinked="1"/>
        <c:tickLblPos val="nextTo"/>
        <c:txPr>
          <a:bodyPr/>
          <a:lstStyle/>
          <a:p>
            <a:pPr>
              <a:defRPr sz="1600" b="1"/>
            </a:pPr>
            <a:endParaRPr lang="en-US"/>
          </a:p>
        </c:txPr>
        <c:crossAx val="83925248"/>
        <c:crosses val="autoZero"/>
        <c:crossBetween val="midCat"/>
      </c:valAx>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cat>
            <c:numRef>
              <c:f>Sheet1!$A$2:$A$18</c:f>
              <c:numCache>
                <c:formatCode>d\-mmm</c:formatCode>
                <c:ptCount val="17"/>
                <c:pt idx="0">
                  <c:v>40809</c:v>
                </c:pt>
                <c:pt idx="1">
                  <c:v>40823</c:v>
                </c:pt>
                <c:pt idx="2">
                  <c:v>40837</c:v>
                </c:pt>
                <c:pt idx="3">
                  <c:v>40851</c:v>
                </c:pt>
                <c:pt idx="4">
                  <c:v>40865</c:v>
                </c:pt>
                <c:pt idx="5">
                  <c:v>40879</c:v>
                </c:pt>
                <c:pt idx="6">
                  <c:v>40893</c:v>
                </c:pt>
                <c:pt idx="7">
                  <c:v>40907</c:v>
                </c:pt>
                <c:pt idx="8">
                  <c:v>40921</c:v>
                </c:pt>
                <c:pt idx="9">
                  <c:v>40935</c:v>
                </c:pt>
                <c:pt idx="10">
                  <c:v>40949</c:v>
                </c:pt>
                <c:pt idx="11">
                  <c:v>40963</c:v>
                </c:pt>
                <c:pt idx="12">
                  <c:v>40977</c:v>
                </c:pt>
                <c:pt idx="13">
                  <c:v>40991</c:v>
                </c:pt>
                <c:pt idx="14">
                  <c:v>41005</c:v>
                </c:pt>
                <c:pt idx="15">
                  <c:v>41019</c:v>
                </c:pt>
                <c:pt idx="16">
                  <c:v>41033</c:v>
                </c:pt>
              </c:numCache>
            </c:numRef>
          </c:cat>
          <c:val>
            <c:numRef>
              <c:f>Sheet1!$B$2:$B$18</c:f>
              <c:numCache>
                <c:formatCode>General</c:formatCode>
                <c:ptCount val="17"/>
                <c:pt idx="0">
                  <c:v>-5</c:v>
                </c:pt>
                <c:pt idx="1">
                  <c:v>0</c:v>
                </c:pt>
                <c:pt idx="2">
                  <c:v>27</c:v>
                </c:pt>
                <c:pt idx="3">
                  <c:v>33</c:v>
                </c:pt>
                <c:pt idx="4">
                  <c:v>36</c:v>
                </c:pt>
                <c:pt idx="5">
                  <c:v>38</c:v>
                </c:pt>
                <c:pt idx="6">
                  <c:v>40</c:v>
                </c:pt>
                <c:pt idx="7">
                  <c:v>40</c:v>
                </c:pt>
                <c:pt idx="8">
                  <c:v>40</c:v>
                </c:pt>
                <c:pt idx="9">
                  <c:v>47</c:v>
                </c:pt>
                <c:pt idx="10">
                  <c:v>32</c:v>
                </c:pt>
                <c:pt idx="11">
                  <c:v>61</c:v>
                </c:pt>
                <c:pt idx="12">
                  <c:v>67</c:v>
                </c:pt>
                <c:pt idx="13">
                  <c:v>69</c:v>
                </c:pt>
                <c:pt idx="14">
                  <c:v>72</c:v>
                </c:pt>
                <c:pt idx="15">
                  <c:v>77</c:v>
                </c:pt>
                <c:pt idx="16">
                  <c:v>85</c:v>
                </c:pt>
              </c:numCache>
            </c:numRef>
          </c:val>
        </c:ser>
        <c:marker val="1"/>
        <c:axId val="84134912"/>
        <c:axId val="84177664"/>
      </c:lineChart>
      <c:catAx>
        <c:axId val="84134912"/>
        <c:scaling>
          <c:orientation val="minMax"/>
        </c:scaling>
        <c:axPos val="b"/>
        <c:numFmt formatCode="d\-mmm" sourceLinked="1"/>
        <c:tickLblPos val="nextTo"/>
        <c:txPr>
          <a:bodyPr/>
          <a:lstStyle/>
          <a:p>
            <a:pPr>
              <a:defRPr sz="1600" b="1"/>
            </a:pPr>
            <a:endParaRPr lang="en-US"/>
          </a:p>
        </c:txPr>
        <c:crossAx val="84177664"/>
        <c:crosses val="autoZero"/>
        <c:lblAlgn val="ctr"/>
        <c:lblOffset val="750"/>
      </c:catAx>
      <c:valAx>
        <c:axId val="84177664"/>
        <c:scaling>
          <c:orientation val="minMax"/>
        </c:scaling>
        <c:axPos val="l"/>
        <c:majorGridlines/>
        <c:numFmt formatCode="General" sourceLinked="1"/>
        <c:tickLblPos val="nextTo"/>
        <c:txPr>
          <a:bodyPr/>
          <a:lstStyle/>
          <a:p>
            <a:pPr>
              <a:defRPr sz="1600" b="1"/>
            </a:pPr>
            <a:endParaRPr lang="en-US"/>
          </a:p>
        </c:txPr>
        <c:crossAx val="84134912"/>
        <c:crosses val="autoZero"/>
        <c:crossBetween val="midCat"/>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C46D5-5ED8-400A-8D46-E1523895E26C}" type="datetimeFigureOut">
              <a:rPr lang="en-US" smtClean="0"/>
              <a:t>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762D9-CF2D-4434-B3E3-BA81016A589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slide of the section. Very straightforward</a:t>
            </a:r>
            <a:r>
              <a:rPr lang="en-US" baseline="0" dirty="0" smtClean="0"/>
              <a:t> and clear</a:t>
            </a:r>
            <a:r>
              <a:rPr lang="en-US" dirty="0" smtClean="0"/>
              <a:t>. Non</a:t>
            </a:r>
            <a:r>
              <a:rPr lang="en-US" baseline="0" dirty="0" smtClean="0"/>
              <a:t>-distracting. </a:t>
            </a:r>
            <a:r>
              <a:rPr lang="en-US" dirty="0" smtClean="0"/>
              <a:t>Blank space indicating there is more to come. Beginning</a:t>
            </a:r>
            <a:r>
              <a:rPr lang="en-US" baseline="0" dirty="0" smtClean="0"/>
              <a:t> of first “tell” is said; something like “Now let’s take a look at how the team progressed throughout this project in achieving the functionality that mattered most to this challenge…” then onto the next slide</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Supporting</a:t>
            </a:r>
            <a:r>
              <a:rPr lang="en-US" baseline="0" dirty="0" smtClean="0"/>
              <a:t> reason for end result, ending the second “tell”</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“third” tell where the takeaway</a:t>
            </a:r>
            <a:r>
              <a:rPr lang="en-US" baseline="0" dirty="0" smtClean="0"/>
              <a:t> is reiterated and the audience has a better understanding behind that key takeaway.</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slide of a section.</a:t>
            </a:r>
            <a:r>
              <a:rPr lang="en-US" baseline="0" dirty="0" smtClean="0"/>
              <a:t> Used to prep the audience for the following discussion; very quick slide</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 layout but move quickly to the next slide as by itself this runs the same risks</a:t>
            </a:r>
            <a:r>
              <a:rPr lang="en-US" baseline="0" dirty="0" smtClean="0"/>
              <a:t> as a “list” does, i.e. people will be reading various parts on their own but not paying attention to what you’re verbally saying.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name</a:t>
            </a:r>
            <a:r>
              <a:rPr lang="en-US" baseline="0" dirty="0" smtClean="0"/>
              <a:t> of the sensor (main sensor) and the n</a:t>
            </a:r>
            <a:r>
              <a:rPr lang="en-US" dirty="0" smtClean="0"/>
              <a:t>ames of the specific options on later slides</a:t>
            </a:r>
            <a:r>
              <a:rPr lang="en-US" baseline="0" dirty="0" smtClean="0"/>
              <a:t> </a:t>
            </a:r>
            <a:r>
              <a:rPr lang="en-US" dirty="0" smtClean="0"/>
              <a:t>(popular sensor1,</a:t>
            </a:r>
            <a:r>
              <a:rPr lang="en-US" baseline="0" dirty="0" smtClean="0"/>
              <a:t> popular sensor 2, …) are </a:t>
            </a:r>
            <a:r>
              <a:rPr lang="en-US" dirty="0" smtClean="0"/>
              <a:t>kept relatively</a:t>
            </a:r>
            <a:r>
              <a:rPr lang="en-US" baseline="0" dirty="0" smtClean="0"/>
              <a:t> </a:t>
            </a:r>
            <a:r>
              <a:rPr lang="en-US" dirty="0" smtClean="0"/>
              <a:t>generic to</a:t>
            </a:r>
            <a:r>
              <a:rPr lang="en-US" baseline="0" dirty="0" smtClean="0"/>
              <a:t> make this example more readily applicable</a:t>
            </a:r>
            <a:endParaRPr lang="en-US" dirty="0" smtClean="0"/>
          </a:p>
          <a:p>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Highlight</a:t>
            </a:r>
            <a:r>
              <a:rPr lang="en-US" baseline="0" dirty="0" smtClean="0"/>
              <a:t> aspects that the audience should notice</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Bring</a:t>
            </a:r>
            <a:r>
              <a:rPr lang="en-US" baseline="0" dirty="0" smtClean="0"/>
              <a:t> their attention to what aspects are most important so when you show the numbers they’re more likely to look at those aspects</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a:t>
            </a:r>
            <a:r>
              <a:rPr lang="en-US" baseline="0" dirty="0" smtClean="0"/>
              <a:t> to this point, the slides have been focused on making sure the audience can interpret things appropriately. Now we’re offering the interpretation. Notice the slide’s 1 key takeaway at the bottom</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Continue the</a:t>
            </a:r>
            <a:r>
              <a:rPr lang="en-US" baseline="0" dirty="0" smtClean="0"/>
              <a:t> presentation style allowing you to move a little quicker through the next few slides. Notice the slide’s 1 key takeaway at the bottom</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r>
              <a:rPr lang="en-US" baseline="0" dirty="0" smtClean="0"/>
              <a:t>his “likely audience favorite” sensor is one you know that audience would ask whether you looked into it or not, perhaps because it’s one they’ve used in the past or there are people within the company who have good experience in using it, or the company orders them regularly already and there is an improved economies of scale opportunity, or their sister runs the company that makes these… Whatever the reason, it is good to address any potential pre-conceptions.</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 your prior</a:t>
            </a:r>
            <a:r>
              <a:rPr lang="en-US" baseline="0" dirty="0" smtClean="0"/>
              <a:t> slides’ explanation it should be easy to follow the conclusion</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end of the first “tell” clearly stating the main takeaway: We achieved and exceeded our</a:t>
            </a:r>
            <a:r>
              <a:rPr lang="en-US" baseline="0" dirty="0" smtClean="0"/>
              <a:t> </a:t>
            </a:r>
            <a:r>
              <a:rPr lang="en-US" dirty="0" smtClean="0"/>
              <a:t>goal performance. </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beginning of the second tell,</a:t>
            </a:r>
            <a:r>
              <a:rPr lang="en-US" baseline="0" dirty="0" smtClean="0"/>
              <a:t> g</a:t>
            </a:r>
            <a:r>
              <a:rPr lang="en-US" dirty="0" smtClean="0"/>
              <a:t>iving a walkthrough</a:t>
            </a:r>
            <a:r>
              <a:rPr lang="en-US" baseline="0" dirty="0" smtClean="0"/>
              <a:t> that will help lead the audience to the main takeaway</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large performance increases</a:t>
            </a:r>
            <a:r>
              <a:rPr lang="en-US" baseline="0" dirty="0" smtClean="0"/>
              <a:t> that may seem unusual</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Explaining interesting aspects</a:t>
            </a:r>
            <a:r>
              <a:rPr lang="en-US" baseline="0" dirty="0" smtClean="0"/>
              <a:t> of the graph, in this case the plateau</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okay even good to admit when/where</a:t>
            </a:r>
            <a:r>
              <a:rPr lang="en-US" baseline="0" dirty="0" smtClean="0"/>
              <a:t> problems occur can is can help to better explain future actions</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Grey out the old one but keep</a:t>
            </a:r>
            <a:r>
              <a:rPr lang="en-US" baseline="0" dirty="0" smtClean="0"/>
              <a:t> it on the slide because it’s part of this sub-story</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Grey out the old one but keep</a:t>
            </a:r>
            <a:r>
              <a:rPr lang="en-US" baseline="0" dirty="0" smtClean="0"/>
              <a:t> it on the slide because it’s part of this sub-story</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 if you wind up under your goal,</a:t>
            </a:r>
            <a:r>
              <a:rPr lang="en-US" baseline="0" dirty="0" smtClean="0"/>
              <a:t> it’s important to be able to have a reason why (and you may still win the competition as others may set their own goals too high or low)</a:t>
            </a:r>
            <a:endParaRPr lang="en-US" dirty="0"/>
          </a:p>
        </p:txBody>
      </p:sp>
      <p:sp>
        <p:nvSpPr>
          <p:cNvPr id="4" name="Slide Number Placeholder 3"/>
          <p:cNvSpPr>
            <a:spLocks noGrp="1"/>
          </p:cNvSpPr>
          <p:nvPr>
            <p:ph type="sldNum" sz="quarter" idx="10"/>
          </p:nvPr>
        </p:nvSpPr>
        <p:spPr/>
        <p:txBody>
          <a:bodyPr/>
          <a:lstStyle/>
          <a:p>
            <a:fld id="{E06762D9-CF2D-4434-B3E3-BA81016A589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102933-180E-4C14-B059-8966BC99A4C5}"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02933-180E-4C14-B059-8966BC99A4C5}"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02933-180E-4C14-B059-8966BC99A4C5}"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02933-180E-4C14-B059-8966BC99A4C5}"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02933-180E-4C14-B059-8966BC99A4C5}" type="datetimeFigureOut">
              <a:rPr lang="en-US" smtClean="0"/>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102933-180E-4C14-B059-8966BC99A4C5}"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102933-180E-4C14-B059-8966BC99A4C5}" type="datetimeFigureOut">
              <a:rPr lang="en-US" smtClean="0"/>
              <a:t>1/16/2012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02933-180E-4C14-B059-8966BC99A4C5}" type="datetimeFigureOut">
              <a:rPr lang="en-US" smtClean="0"/>
              <a:t>1/16/2012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02933-180E-4C14-B059-8966BC99A4C5}" type="datetimeFigureOut">
              <a:rPr lang="en-US" smtClean="0"/>
              <a:t>1/16/2012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02933-180E-4C14-B059-8966BC99A4C5}"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02933-180E-4C14-B059-8966BC99A4C5}" type="datetimeFigureOut">
              <a:rPr lang="en-US" smtClean="0"/>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CECF4-7E14-468F-8E0F-68E3639FCE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2933-180E-4C14-B059-8966BC99A4C5}" type="datetimeFigureOut">
              <a:rPr lang="en-US" smtClean="0"/>
              <a:t>1/16/2012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CECF4-7E14-468F-8E0F-68E3639FCE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34" name="TextBox 33"/>
          <p:cNvSpPr txBox="1"/>
          <p:nvPr/>
        </p:nvSpPr>
        <p:spPr>
          <a:xfrm>
            <a:off x="3555776" y="1044714"/>
            <a:ext cx="3378424" cy="707886"/>
          </a:xfrm>
          <a:prstGeom prst="rect">
            <a:avLst/>
          </a:prstGeom>
          <a:noFill/>
        </p:spPr>
        <p:txBody>
          <a:bodyPr wrap="none" rtlCol="0">
            <a:spAutoFit/>
          </a:bodyPr>
          <a:lstStyle/>
          <a:p>
            <a:pPr algn="r"/>
            <a:r>
              <a:rPr lang="en-US" sz="2000" b="1" dirty="0" smtClean="0">
                <a:effectLst>
                  <a:outerShdw blurRad="38100" dist="38100" dir="2700000" algn="tl">
                    <a:srgbClr val="000000">
                      <a:alpha val="43137"/>
                    </a:srgbClr>
                  </a:outerShdw>
                </a:effectLst>
              </a:rPr>
              <a:t>Optional Functionality Added,</a:t>
            </a:r>
          </a:p>
          <a:p>
            <a:pPr algn="r"/>
            <a:r>
              <a:rPr lang="en-US" sz="2000" b="1" dirty="0" smtClean="0">
                <a:effectLst>
                  <a:outerShdw blurRad="38100" dist="38100" dir="2700000" algn="tl">
                    <a:srgbClr val="000000">
                      <a:alpha val="43137"/>
                    </a:srgbClr>
                  </a:outerShdw>
                </a:effectLst>
              </a:rPr>
              <a:t>Retest with Feature Tweaks</a:t>
            </a:r>
          </a:p>
        </p:txBody>
      </p:sp>
      <p:sp>
        <p:nvSpPr>
          <p:cNvPr id="37" name="Oval 36"/>
          <p:cNvSpPr/>
          <p:nvPr/>
        </p:nvSpPr>
        <p:spPr>
          <a:xfrm>
            <a:off x="8021096" y="1503904"/>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38" name="Straight Connector 37"/>
          <p:cNvCxnSpPr/>
          <p:nvPr/>
        </p:nvCxnSpPr>
        <p:spPr>
          <a:xfrm>
            <a:off x="1143000" y="1905000"/>
            <a:ext cx="7391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524801" y="1677952"/>
            <a:ext cx="675185" cy="400110"/>
          </a:xfrm>
          <a:prstGeom prst="rect">
            <a:avLst/>
          </a:prstGeom>
          <a:noFill/>
        </p:spPr>
        <p:txBody>
          <a:bodyPr wrap="none" rtlCol="0">
            <a:spAutoFit/>
          </a:bodyPr>
          <a:lstStyle/>
          <a:p>
            <a:r>
              <a:rPr lang="en-US" sz="2000" b="1" dirty="0" smtClean="0">
                <a:solidFill>
                  <a:srgbClr val="00B050"/>
                </a:solidFill>
              </a:rPr>
              <a:t>Goal</a:t>
            </a:r>
            <a:endParaRPr lang="en-US" sz="2000" b="1" dirty="0">
              <a:solidFill>
                <a:srgbClr val="00B050"/>
              </a:solidFill>
            </a:endParaRPr>
          </a:p>
        </p:txBody>
      </p:sp>
      <p:cxnSp>
        <p:nvCxnSpPr>
          <p:cNvPr id="40" name="Straight Arrow Connector 39"/>
          <p:cNvCxnSpPr/>
          <p:nvPr/>
        </p:nvCxnSpPr>
        <p:spPr>
          <a:xfrm>
            <a:off x="6990304" y="1503904"/>
            <a:ext cx="914400" cy="152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Point Star 16"/>
          <p:cNvSpPr/>
          <p:nvPr/>
        </p:nvSpPr>
        <p:spPr>
          <a:xfrm>
            <a:off x="7800393" y="1219200"/>
            <a:ext cx="847531" cy="84753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15" name="Straight Connector 14"/>
          <p:cNvCxnSpPr/>
          <p:nvPr/>
        </p:nvCxnSpPr>
        <p:spPr>
          <a:xfrm>
            <a:off x="1143000" y="1905000"/>
            <a:ext cx="7391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24801" y="1677952"/>
            <a:ext cx="675185" cy="400110"/>
          </a:xfrm>
          <a:prstGeom prst="rect">
            <a:avLst/>
          </a:prstGeom>
          <a:noFill/>
        </p:spPr>
        <p:txBody>
          <a:bodyPr wrap="none" rtlCol="0">
            <a:spAutoFit/>
          </a:bodyPr>
          <a:lstStyle/>
          <a:p>
            <a:r>
              <a:rPr lang="en-US" sz="2000" b="1" dirty="0" smtClean="0">
                <a:solidFill>
                  <a:srgbClr val="00B050"/>
                </a:solidFill>
              </a:rPr>
              <a:t>Goal</a:t>
            </a:r>
            <a:endParaRPr lang="en-US" sz="2000" b="1" dirty="0">
              <a:solidFill>
                <a:srgbClr val="00B050"/>
              </a:solidFill>
            </a:endParaRPr>
          </a:p>
        </p:txBody>
      </p:sp>
      <p:sp>
        <p:nvSpPr>
          <p:cNvPr id="21" name="TextBox 20"/>
          <p:cNvSpPr txBox="1"/>
          <p:nvPr/>
        </p:nvSpPr>
        <p:spPr>
          <a:xfrm>
            <a:off x="6172200" y="3124200"/>
            <a:ext cx="2805768" cy="954107"/>
          </a:xfrm>
          <a:prstGeom prst="rect">
            <a:avLst/>
          </a:prstGeom>
          <a:noFill/>
        </p:spPr>
        <p:txBody>
          <a:bodyPr wrap="none" rtlCol="0">
            <a:spAutoFit/>
          </a:bodyPr>
          <a:lstStyle/>
          <a:p>
            <a:pPr algn="ctr"/>
            <a:r>
              <a:rPr lang="en-US" sz="2800" b="1" dirty="0" smtClean="0">
                <a:solidFill>
                  <a:srgbClr val="00B050"/>
                </a:solidFill>
                <a:effectLst>
                  <a:outerShdw blurRad="38100" dist="38100" dir="2700000" algn="tl">
                    <a:srgbClr val="000000">
                      <a:alpha val="43137"/>
                    </a:srgbClr>
                  </a:outerShdw>
                </a:effectLst>
              </a:rPr>
              <a:t>GOAL EXCEEDED!</a:t>
            </a:r>
          </a:p>
          <a:p>
            <a:pPr algn="ctr"/>
            <a:r>
              <a:rPr lang="en-US" sz="2800" b="1" dirty="0" smtClean="0">
                <a:solidFill>
                  <a:srgbClr val="00B050"/>
                </a:solidFill>
                <a:effectLst>
                  <a:outerShdw blurRad="38100" dist="38100" dir="2700000" algn="tl">
                    <a:srgbClr val="000000">
                      <a:alpha val="43137"/>
                    </a:srgbClr>
                  </a:outerShdw>
                </a:effectLst>
              </a:rPr>
              <a:t> 84% Max Score</a:t>
            </a:r>
            <a:endParaRPr lang="en-US" sz="2800" b="1" dirty="0">
              <a:solidFill>
                <a:srgbClr val="00B050"/>
              </a:solidFill>
              <a:effectLst>
                <a:outerShdw blurRad="38100" dist="38100" dir="2700000" algn="tl">
                  <a:srgbClr val="000000">
                    <a:alpha val="43137"/>
                  </a:srgbClr>
                </a:outerShdw>
              </a:effectLst>
            </a:endParaRPr>
          </a:p>
        </p:txBody>
      </p:sp>
      <p:cxnSp>
        <p:nvCxnSpPr>
          <p:cNvPr id="22" name="Straight Arrow Connector 21"/>
          <p:cNvCxnSpPr/>
          <p:nvPr/>
        </p:nvCxnSpPr>
        <p:spPr>
          <a:xfrm flipV="1">
            <a:off x="7696200" y="1981200"/>
            <a:ext cx="533400" cy="11430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sp>
        <p:nvSpPr>
          <p:cNvPr id="6" name="TextBox 5"/>
          <p:cNvSpPr txBox="1"/>
          <p:nvPr/>
        </p:nvSpPr>
        <p:spPr>
          <a:xfrm>
            <a:off x="1371600" y="6553200"/>
            <a:ext cx="6387069" cy="369332"/>
          </a:xfrm>
          <a:prstGeom prst="rect">
            <a:avLst/>
          </a:prstGeom>
          <a:noFill/>
        </p:spPr>
        <p:txBody>
          <a:bodyPr wrap="none" rtlCol="0">
            <a:spAutoFit/>
          </a:bodyPr>
          <a:lstStyle/>
          <a:p>
            <a:r>
              <a:rPr lang="en-US" i="1" dirty="0" smtClean="0"/>
              <a:t>* Full matrix with attribute values available in Appendix D of repot</a:t>
            </a:r>
            <a:endParaRPr lang="en-US" i="1"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sp>
        <p:nvSpPr>
          <p:cNvPr id="6" name="TextBox 5"/>
          <p:cNvSpPr txBox="1"/>
          <p:nvPr/>
        </p:nvSpPr>
        <p:spPr>
          <a:xfrm>
            <a:off x="1371600" y="6553200"/>
            <a:ext cx="6387069" cy="369332"/>
          </a:xfrm>
          <a:prstGeom prst="rect">
            <a:avLst/>
          </a:prstGeom>
          <a:noFill/>
        </p:spPr>
        <p:txBody>
          <a:bodyPr wrap="none" rtlCol="0">
            <a:spAutoFit/>
          </a:bodyPr>
          <a:lstStyle/>
          <a:p>
            <a:r>
              <a:rPr lang="en-US" i="1" dirty="0" smtClean="0"/>
              <a:t>* Full matrix with attribute values available in Appendix D of repot</a:t>
            </a:r>
            <a:endParaRPr lang="en-US" i="1"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3886200" y="2391032"/>
            <a:ext cx="3733800" cy="1077218"/>
          </a:xfrm>
          <a:prstGeom prst="rect">
            <a:avLst/>
          </a:prstGeom>
          <a:noFill/>
        </p:spPr>
        <p:txBody>
          <a:bodyPr wrap="square" rtlCol="0">
            <a:spAutoFit/>
          </a:bodyPr>
          <a:lstStyle/>
          <a:p>
            <a:r>
              <a:rPr lang="en-US" sz="3200" b="1" dirty="0" smtClean="0">
                <a:solidFill>
                  <a:srgbClr val="FF0000"/>
                </a:solidFill>
              </a:rPr>
              <a:t>Sensor Component Specific Attributes</a:t>
            </a:r>
            <a:endParaRPr lang="en-US" sz="3200" b="1" dirty="0">
              <a:solidFill>
                <a:srgbClr val="FF0000"/>
              </a:solidFill>
            </a:endParaRPr>
          </a:p>
        </p:txBody>
      </p:sp>
      <p:sp>
        <p:nvSpPr>
          <p:cNvPr id="9" name="TextBox 8"/>
          <p:cNvSpPr txBox="1"/>
          <p:nvPr/>
        </p:nvSpPr>
        <p:spPr>
          <a:xfrm>
            <a:off x="3124200" y="4448802"/>
            <a:ext cx="5867400" cy="1077218"/>
          </a:xfrm>
          <a:prstGeom prst="rect">
            <a:avLst/>
          </a:prstGeom>
          <a:noFill/>
        </p:spPr>
        <p:txBody>
          <a:bodyPr wrap="square" rtlCol="0">
            <a:spAutoFit/>
          </a:bodyPr>
          <a:lstStyle/>
          <a:p>
            <a:r>
              <a:rPr lang="en-US" sz="3200" b="1" dirty="0" smtClean="0">
                <a:solidFill>
                  <a:srgbClr val="FF0000"/>
                </a:solidFill>
              </a:rPr>
              <a:t>Sensor Attributes directly related to Key Performance Metrics</a:t>
            </a:r>
            <a:endParaRPr lang="en-US" sz="3200" b="1" dirty="0">
              <a:solidFill>
                <a:srgbClr val="FF0000"/>
              </a:solidFill>
            </a:endParaRPr>
          </a:p>
        </p:txBody>
      </p:sp>
      <p:sp>
        <p:nvSpPr>
          <p:cNvPr id="10" name="Right Brace 9"/>
          <p:cNvSpPr/>
          <p:nvPr/>
        </p:nvSpPr>
        <p:spPr>
          <a:xfrm>
            <a:off x="3439048" y="1847954"/>
            <a:ext cx="457200" cy="2133600"/>
          </a:xfrm>
          <a:prstGeom prst="rightBrace">
            <a:avLst>
              <a:gd name="adj1" fmla="val 37749"/>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2590800" y="4392698"/>
            <a:ext cx="457200" cy="1143000"/>
          </a:xfrm>
          <a:prstGeom prst="rightBrace">
            <a:avLst>
              <a:gd name="adj1" fmla="val 37749"/>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sp>
        <p:nvSpPr>
          <p:cNvPr id="6" name="TextBox 5"/>
          <p:cNvSpPr txBox="1"/>
          <p:nvPr/>
        </p:nvSpPr>
        <p:spPr>
          <a:xfrm>
            <a:off x="1371600" y="6553200"/>
            <a:ext cx="6387069" cy="369332"/>
          </a:xfrm>
          <a:prstGeom prst="rect">
            <a:avLst/>
          </a:prstGeom>
          <a:noFill/>
        </p:spPr>
        <p:txBody>
          <a:bodyPr wrap="none" rtlCol="0">
            <a:spAutoFit/>
          </a:bodyPr>
          <a:lstStyle/>
          <a:p>
            <a:r>
              <a:rPr lang="en-US" i="1" dirty="0" smtClean="0"/>
              <a:t>* Full matrix with attribute values available in Appendix D of repot</a:t>
            </a:r>
            <a:endParaRPr lang="en-US" i="1"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1" i="0" u="none" strike="noStrike" dirty="0">
                          <a:solidFill>
                            <a:srgbClr val="FF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1" i="0" u="none" strike="noStrike" dirty="0">
                          <a:solidFill>
                            <a:srgbClr val="FF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119841">
                <a:tc>
                  <a:txBody>
                    <a:bodyPr/>
                    <a:lstStyle/>
                    <a:p>
                      <a:pPr algn="ctr" fontAlgn="b"/>
                      <a:endParaRPr lang="en-US" sz="1800" b="1" i="0" u="none" strike="noStrike" dirty="0">
                        <a:solidFill>
                          <a:srgbClr val="FF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1" i="0" u="none" strike="noStrike" dirty="0">
                          <a:solidFill>
                            <a:srgbClr val="FF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1" i="0" u="none" strike="noStrike" dirty="0">
                          <a:solidFill>
                            <a:srgbClr val="FF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a:noFill/>
                    </a:lnR>
                    <a:lnT>
                      <a:noFill/>
                    </a:lnT>
                    <a:lnB>
                      <a:noFill/>
                    </a:lnB>
                  </a:tcPr>
                </a:tc>
                <a:tc>
                  <a:txBody>
                    <a:bodyPr/>
                    <a:lstStyle/>
                    <a:p>
                      <a:pPr algn="r"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BFBFBF"/>
                    </a:solidFill>
                  </a:tcPr>
                </a:tc>
                <a:tc>
                  <a:txBody>
                    <a:bodyPr/>
                    <a:lstStyle/>
                    <a:p>
                      <a:pPr algn="l" fontAlgn="b"/>
                      <a:endParaRPr lang="en-US" sz="1800" b="0" i="0" u="none" strike="noStrike">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800" b="1"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cxnSp>
        <p:nvCxnSpPr>
          <p:cNvPr id="11" name="Straight Arrow Connector 10"/>
          <p:cNvCxnSpPr/>
          <p:nvPr/>
        </p:nvCxnSpPr>
        <p:spPr>
          <a:xfrm flipH="1" flipV="1">
            <a:off x="960157" y="1944250"/>
            <a:ext cx="4038600" cy="762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60157" y="2934850"/>
            <a:ext cx="4114800" cy="2057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51157" y="2502475"/>
            <a:ext cx="3048000" cy="584775"/>
          </a:xfrm>
          <a:prstGeom prst="rect">
            <a:avLst/>
          </a:prstGeom>
          <a:noFill/>
        </p:spPr>
        <p:txBody>
          <a:bodyPr wrap="square" rtlCol="0">
            <a:spAutoFit/>
          </a:bodyPr>
          <a:lstStyle/>
          <a:p>
            <a:r>
              <a:rPr lang="en-US" sz="3200" b="1" dirty="0" smtClean="0">
                <a:solidFill>
                  <a:srgbClr val="FF0000"/>
                </a:solidFill>
              </a:rPr>
              <a:t>Key Attributes</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1</a:t>
                      </a:r>
                    </a:p>
                  </a:txBody>
                  <a:tcPr marL="12238" marR="12238" marT="1223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Popular Sensor 2</a:t>
                      </a:r>
                    </a:p>
                  </a:txBody>
                  <a:tcPr marL="12238" marR="12238" marT="1223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dirty="0">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25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92D050"/>
                    </a:solidFill>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92D050"/>
                    </a:solidFill>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5</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3</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4</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25</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a:noFill/>
                    </a:lnR>
                    <a:lnT w="12700" cap="flat" cmpd="sng" algn="ctr">
                      <a:solidFill>
                        <a:schemeClr val="tx1"/>
                      </a:solidFill>
                      <a:prstDash val="solid"/>
                      <a:round/>
                      <a:headEnd type="none" w="med" len="med"/>
                      <a:tailEnd type="none" w="med" len="med"/>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a:noFill/>
                    </a:lnR>
                    <a:lnT w="12700" cap="flat" cmpd="sng" algn="ctr">
                      <a:solidFill>
                        <a:schemeClr val="tx1"/>
                      </a:solidFill>
                      <a:prstDash val="solid"/>
                      <a:round/>
                      <a:headEnd type="none" w="med" len="med"/>
                      <a:tailEnd type="none" w="med" len="med"/>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133</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154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126</a:t>
                      </a: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bl>
          </a:graphicData>
        </a:graphic>
      </p:graphicFrame>
      <p:sp>
        <p:nvSpPr>
          <p:cNvPr id="10" name="TextBox 9"/>
          <p:cNvSpPr txBox="1"/>
          <p:nvPr/>
        </p:nvSpPr>
        <p:spPr>
          <a:xfrm>
            <a:off x="0" y="6213157"/>
            <a:ext cx="9144000" cy="492443"/>
          </a:xfrm>
          <a:prstGeom prst="rect">
            <a:avLst/>
          </a:prstGeom>
          <a:noFill/>
        </p:spPr>
        <p:txBody>
          <a:bodyPr wrap="square" rtlCol="0">
            <a:spAutoFit/>
          </a:bodyPr>
          <a:lstStyle/>
          <a:p>
            <a:pPr algn="ctr"/>
            <a:r>
              <a:rPr lang="en-US" sz="2600" b="1" dirty="0" smtClean="0">
                <a:solidFill>
                  <a:srgbClr val="FF0000"/>
                </a:solidFill>
              </a:rPr>
              <a:t>“Mixed Bag” of Pros &amp; Cons</a:t>
            </a:r>
            <a:endParaRPr lang="en-US" sz="2600"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Unusual Find</a:t>
                      </a:r>
                    </a:p>
                  </a:txBody>
                  <a:tcPr marL="12238" marR="12238" marT="1223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25</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0000"/>
                    </a:solidFill>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3</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noFill/>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25</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a:noFill/>
                    </a:lnR>
                    <a:lnT w="12700" cap="flat" cmpd="sng" algn="ctr">
                      <a:solidFill>
                        <a:schemeClr val="tx1"/>
                      </a:solidFill>
                      <a:prstDash val="solid"/>
                      <a:round/>
                      <a:headEnd type="none" w="med" len="med"/>
                      <a:tailEnd type="none" w="med" len="med"/>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133</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154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126</a:t>
                      </a: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bl>
          </a:graphicData>
        </a:graphic>
      </p:graphicFrame>
      <p:sp>
        <p:nvSpPr>
          <p:cNvPr id="7" name="TextBox 6"/>
          <p:cNvSpPr txBox="1"/>
          <p:nvPr/>
        </p:nvSpPr>
        <p:spPr>
          <a:xfrm>
            <a:off x="0" y="6213157"/>
            <a:ext cx="9144000" cy="492443"/>
          </a:xfrm>
          <a:prstGeom prst="rect">
            <a:avLst/>
          </a:prstGeom>
          <a:noFill/>
        </p:spPr>
        <p:txBody>
          <a:bodyPr wrap="square" rtlCol="0">
            <a:spAutoFit/>
          </a:bodyPr>
          <a:lstStyle/>
          <a:p>
            <a:pPr algn="ctr"/>
            <a:r>
              <a:rPr lang="en-US" sz="2600" b="1" dirty="0" smtClean="0">
                <a:solidFill>
                  <a:srgbClr val="FF0000"/>
                </a:solidFill>
              </a:rPr>
              <a:t>Good in Performance Metrics but Implementation Issues</a:t>
            </a:r>
            <a:endParaRPr lang="en-US" sz="26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chemeClr val="tx1"/>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25</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0000"/>
                    </a:solidFill>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3</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25</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133</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154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126</a:t>
                      </a:r>
                    </a:p>
                  </a:txBody>
                  <a:tcPr marL="12238" marR="12238" marT="1223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bl>
          </a:graphicData>
        </a:graphic>
      </p:graphicFrame>
      <p:sp>
        <p:nvSpPr>
          <p:cNvPr id="7" name="TextBox 6"/>
          <p:cNvSpPr txBox="1"/>
          <p:nvPr/>
        </p:nvSpPr>
        <p:spPr>
          <a:xfrm>
            <a:off x="0" y="6213157"/>
            <a:ext cx="9144000" cy="492443"/>
          </a:xfrm>
          <a:prstGeom prst="rect">
            <a:avLst/>
          </a:prstGeom>
          <a:noFill/>
        </p:spPr>
        <p:txBody>
          <a:bodyPr wrap="square" rtlCol="0">
            <a:spAutoFit/>
          </a:bodyPr>
          <a:lstStyle/>
          <a:p>
            <a:pPr algn="ctr"/>
            <a:r>
              <a:rPr lang="en-US" sz="2600" b="1" dirty="0" smtClean="0">
                <a:solidFill>
                  <a:srgbClr val="FF0000"/>
                </a:solidFill>
              </a:rPr>
              <a:t>In-House Experience &amp; Availability, but Lacking Performance</a:t>
            </a:r>
            <a:endParaRPr lang="en-US" sz="26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Point Star 16"/>
          <p:cNvSpPr/>
          <p:nvPr/>
        </p:nvSpPr>
        <p:spPr>
          <a:xfrm>
            <a:off x="7800393" y="1219200"/>
            <a:ext cx="847531" cy="847531"/>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15" name="Straight Connector 14"/>
          <p:cNvCxnSpPr/>
          <p:nvPr/>
        </p:nvCxnSpPr>
        <p:spPr>
          <a:xfrm>
            <a:off x="1143000" y="1905000"/>
            <a:ext cx="7391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24801" y="1677952"/>
            <a:ext cx="675185" cy="400110"/>
          </a:xfrm>
          <a:prstGeom prst="rect">
            <a:avLst/>
          </a:prstGeom>
          <a:noFill/>
        </p:spPr>
        <p:txBody>
          <a:bodyPr wrap="none" rtlCol="0">
            <a:spAutoFit/>
          </a:bodyPr>
          <a:lstStyle/>
          <a:p>
            <a:r>
              <a:rPr lang="en-US" sz="2000" b="1" dirty="0" smtClean="0">
                <a:solidFill>
                  <a:srgbClr val="00B050"/>
                </a:solidFill>
              </a:rPr>
              <a:t>Goal</a:t>
            </a:r>
            <a:endParaRPr lang="en-US" sz="2000" b="1" dirty="0">
              <a:solidFill>
                <a:srgbClr val="00B050"/>
              </a:solidFill>
            </a:endParaRPr>
          </a:p>
        </p:txBody>
      </p:sp>
      <p:sp>
        <p:nvSpPr>
          <p:cNvPr id="21" name="TextBox 20"/>
          <p:cNvSpPr txBox="1"/>
          <p:nvPr/>
        </p:nvSpPr>
        <p:spPr>
          <a:xfrm>
            <a:off x="6172200" y="3124200"/>
            <a:ext cx="2805768" cy="954107"/>
          </a:xfrm>
          <a:prstGeom prst="rect">
            <a:avLst/>
          </a:prstGeom>
          <a:noFill/>
        </p:spPr>
        <p:txBody>
          <a:bodyPr wrap="none" rtlCol="0">
            <a:spAutoFit/>
          </a:bodyPr>
          <a:lstStyle/>
          <a:p>
            <a:pPr algn="ctr"/>
            <a:r>
              <a:rPr lang="en-US" sz="2800" b="1" dirty="0" smtClean="0">
                <a:solidFill>
                  <a:srgbClr val="00B050"/>
                </a:solidFill>
                <a:effectLst>
                  <a:outerShdw blurRad="38100" dist="38100" dir="2700000" algn="tl">
                    <a:srgbClr val="000000">
                      <a:alpha val="43137"/>
                    </a:srgbClr>
                  </a:outerShdw>
                </a:effectLst>
              </a:rPr>
              <a:t>GOAL EXCEEDED!</a:t>
            </a:r>
          </a:p>
          <a:p>
            <a:pPr algn="ctr"/>
            <a:r>
              <a:rPr lang="en-US" sz="2800" b="1" dirty="0" smtClean="0">
                <a:solidFill>
                  <a:srgbClr val="00B050"/>
                </a:solidFill>
                <a:effectLst>
                  <a:outerShdw blurRad="38100" dist="38100" dir="2700000" algn="tl">
                    <a:srgbClr val="000000">
                      <a:alpha val="43137"/>
                    </a:srgbClr>
                  </a:outerShdw>
                </a:effectLst>
              </a:rPr>
              <a:t> 84% Max Score</a:t>
            </a:r>
            <a:endParaRPr lang="en-US" sz="2800" b="1" dirty="0">
              <a:solidFill>
                <a:srgbClr val="00B050"/>
              </a:solidFill>
              <a:effectLst>
                <a:outerShdw blurRad="38100" dist="38100" dir="2700000" algn="tl">
                  <a:srgbClr val="000000">
                    <a:alpha val="43137"/>
                  </a:srgbClr>
                </a:outerShdw>
              </a:effectLst>
            </a:endParaRPr>
          </a:p>
        </p:txBody>
      </p:sp>
      <p:cxnSp>
        <p:nvCxnSpPr>
          <p:cNvPr id="22" name="Straight Arrow Connector 21"/>
          <p:cNvCxnSpPr/>
          <p:nvPr/>
        </p:nvCxnSpPr>
        <p:spPr>
          <a:xfrm flipV="1">
            <a:off x="7696200" y="1981200"/>
            <a:ext cx="533400" cy="11430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rnellLogo.jpg"/>
          <p:cNvPicPr>
            <a:picLocks noChangeAspect="1"/>
          </p:cNvPicPr>
          <p:nvPr/>
        </p:nvPicPr>
        <p:blipFill>
          <a:blip r:embed="rId3" cstate="print"/>
          <a:stretch>
            <a:fillRect/>
          </a:stretch>
        </p:blipFill>
        <p:spPr>
          <a:xfrm>
            <a:off x="8366591" y="399662"/>
            <a:ext cx="740085" cy="731579"/>
          </a:xfrm>
          <a:prstGeom prst="rect">
            <a:avLst/>
          </a:prstGeom>
        </p:spPr>
      </p:pic>
      <p:sp>
        <p:nvSpPr>
          <p:cNvPr id="5" name="TextBox 4"/>
          <p:cNvSpPr txBox="1"/>
          <p:nvPr/>
        </p:nvSpPr>
        <p:spPr>
          <a:xfrm>
            <a:off x="0" y="-22086"/>
            <a:ext cx="8167685" cy="707886"/>
          </a:xfrm>
          <a:prstGeom prst="rect">
            <a:avLst/>
          </a:prstGeom>
          <a:noFill/>
        </p:spPr>
        <p:txBody>
          <a:bodyPr wrap="none" rtlCol="0">
            <a:spAutoFit/>
          </a:bodyPr>
          <a:lstStyle/>
          <a:p>
            <a:r>
              <a:rPr lang="en-US" sz="4000" dirty="0" smtClean="0"/>
              <a:t>Main Sensor Selection Decision Matrix</a:t>
            </a:r>
            <a:endParaRPr lang="en-US" sz="4000" dirty="0"/>
          </a:p>
        </p:txBody>
      </p:sp>
      <p:sp>
        <p:nvSpPr>
          <p:cNvPr id="6" name="TextBox 5"/>
          <p:cNvSpPr txBox="1"/>
          <p:nvPr/>
        </p:nvSpPr>
        <p:spPr>
          <a:xfrm>
            <a:off x="1371600" y="6553200"/>
            <a:ext cx="6387069" cy="369332"/>
          </a:xfrm>
          <a:prstGeom prst="rect">
            <a:avLst/>
          </a:prstGeom>
          <a:noFill/>
        </p:spPr>
        <p:txBody>
          <a:bodyPr wrap="none" rtlCol="0">
            <a:spAutoFit/>
          </a:bodyPr>
          <a:lstStyle/>
          <a:p>
            <a:r>
              <a:rPr lang="en-US" i="1" dirty="0" smtClean="0"/>
              <a:t>* Full matrix with attribute values available in Appendix D of repot</a:t>
            </a:r>
            <a:endParaRPr lang="en-US" i="1" dirty="0"/>
          </a:p>
        </p:txBody>
      </p:sp>
      <p:graphicFrame>
        <p:nvGraphicFramePr>
          <p:cNvPr id="8" name="Table 7"/>
          <p:cNvGraphicFramePr>
            <a:graphicFrameLocks noGrp="1"/>
          </p:cNvGraphicFramePr>
          <p:nvPr/>
        </p:nvGraphicFramePr>
        <p:xfrm>
          <a:off x="655357" y="838200"/>
          <a:ext cx="7726643" cy="5297050"/>
        </p:xfrm>
        <a:graphic>
          <a:graphicData uri="http://schemas.openxmlformats.org/drawingml/2006/table">
            <a:tbl>
              <a:tblPr/>
              <a:tblGrid>
                <a:gridCol w="424526"/>
                <a:gridCol w="2406842"/>
                <a:gridCol w="979055"/>
                <a:gridCol w="979055"/>
                <a:gridCol w="979055"/>
                <a:gridCol w="979055"/>
                <a:gridCol w="979055"/>
              </a:tblGrid>
              <a:tr h="893387">
                <a:tc>
                  <a:txBody>
                    <a:bodyPr/>
                    <a:lstStyle/>
                    <a:p>
                      <a:pPr algn="ctr" fontAlgn="b"/>
                      <a:r>
                        <a:rPr lang="en-US" sz="1800" b="1" i="0" u="none" strike="noStrike" dirty="0" smtClean="0">
                          <a:solidFill>
                            <a:srgbClr val="000000"/>
                          </a:solidFill>
                          <a:latin typeface="Calibri"/>
                        </a:rPr>
                        <a:t>Wt.</a:t>
                      </a:r>
                      <a:endParaRPr lang="en-US" sz="1800" b="1" i="0" u="none" strike="noStrike" dirty="0">
                        <a:solidFill>
                          <a:srgbClr val="000000"/>
                        </a:solidFill>
                        <a:latin typeface="Calibri"/>
                      </a:endParaRP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Attributes</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1</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Popular Sensor 2</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Unusual Find</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smtClean="0">
                          <a:solidFill>
                            <a:srgbClr val="000000"/>
                          </a:solidFill>
                          <a:latin typeface="Calibri"/>
                        </a:rPr>
                        <a:t>Reliable </a:t>
                      </a:r>
                      <a:r>
                        <a:rPr lang="en-US" sz="1800" b="1" i="0" u="none" strike="noStrike" dirty="0">
                          <a:solidFill>
                            <a:srgbClr val="000000"/>
                          </a:solidFill>
                          <a:latin typeface="Calibri"/>
                        </a:rPr>
                        <a:t>Company</a:t>
                      </a:r>
                    </a:p>
                  </a:txBody>
                  <a:tcPr marL="12238" marR="12238" marT="1223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Likely Audience Favorite</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Power Consumption</a:t>
                      </a:r>
                    </a:p>
                  </a:txBody>
                  <a:tcPr marL="12238" marR="12238" marT="1223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25</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Commincation Rate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1</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Weight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5</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3</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Footprint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4</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4</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Use</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15</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Assoc. Programming Req.</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Ease of Calibration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r>
              <a:tr h="293716">
                <a:tc>
                  <a:txBody>
                    <a:bodyPr/>
                    <a:lstStyle/>
                    <a:p>
                      <a:pPr algn="ctr" fontAlgn="b"/>
                      <a:r>
                        <a:rPr lang="en-US" sz="1800" b="0" i="0" u="none" strike="noStrike" dirty="0">
                          <a:solidFill>
                            <a:srgbClr val="000000"/>
                          </a:solidFill>
                          <a:latin typeface="Calibri"/>
                        </a:rPr>
                        <a:t>2</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Availability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r>
              <a:tr h="119841">
                <a:tc>
                  <a:txBody>
                    <a:bodyPr/>
                    <a:lstStyle/>
                    <a:p>
                      <a:pPr algn="ctr"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a:noFill/>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8D8D8"/>
                    </a:solidFill>
                  </a:tcPr>
                </a:tc>
                <a:tc>
                  <a:txBody>
                    <a:bodyPr/>
                    <a:lstStyle/>
                    <a:p>
                      <a:pPr algn="l" fontAlgn="b"/>
                      <a:endParaRPr lang="en-US" sz="1800" b="0" i="0" u="none" strike="noStrike" dirty="0">
                        <a:solidFill>
                          <a:srgbClr val="000000"/>
                        </a:solidFill>
                        <a:latin typeface="Calibri"/>
                      </a:endParaRP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r>
              <a:tr h="293716">
                <a:tc>
                  <a:txBody>
                    <a:bodyPr/>
                    <a:lstStyle/>
                    <a:p>
                      <a:pPr algn="ctr" fontAlgn="b"/>
                      <a:r>
                        <a:rPr lang="en-US" sz="1800" b="0" i="0" u="none" strike="noStrike" dirty="0">
                          <a:solidFill>
                            <a:srgbClr val="000000"/>
                          </a:solidFill>
                          <a:latin typeface="Calibri"/>
                        </a:rPr>
                        <a:t>4</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dirty="0">
                          <a:solidFill>
                            <a:srgbClr val="000000"/>
                          </a:solidFill>
                          <a:latin typeface="Calibri"/>
                        </a:rPr>
                        <a:t>Noise Sensitivity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a:t>
                      </a:r>
                    </a:p>
                  </a:txBody>
                  <a:tcPr marL="12238" marR="12238" marT="12238"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20</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Accuracy</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6</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12</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5</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Precision</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20</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25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2D050"/>
                    </a:solidFill>
                  </a:tcPr>
                </a:tc>
                <a:tc>
                  <a:txBody>
                    <a:bodyPr/>
                    <a:lstStyle/>
                    <a:p>
                      <a:pPr algn="r" fontAlgn="b"/>
                      <a:r>
                        <a:rPr lang="en-US" sz="1800" b="0" i="0" u="none" strike="noStrike" dirty="0">
                          <a:solidFill>
                            <a:srgbClr val="000000"/>
                          </a:solidFill>
                          <a:latin typeface="Calibri"/>
                        </a:rPr>
                        <a:t>15</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3716">
                <a:tc>
                  <a:txBody>
                    <a:bodyPr/>
                    <a:lstStyle/>
                    <a:p>
                      <a:pPr algn="ctr" fontAlgn="b"/>
                      <a:r>
                        <a:rPr lang="en-US" sz="1800" b="0" i="0" u="none" strike="noStrike" dirty="0">
                          <a:solidFill>
                            <a:srgbClr val="000000"/>
                          </a:solidFill>
                          <a:latin typeface="Calibri"/>
                        </a:rPr>
                        <a:t>3</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Cost</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12</a:t>
                      </a:r>
                    </a:p>
                  </a:txBody>
                  <a:tcPr marL="12238" marR="12238" marT="12238" marB="0" anchor="b">
                    <a:lnL>
                      <a:noFill/>
                    </a:lnL>
                    <a:lnR>
                      <a:noFill/>
                    </a:lnR>
                    <a:lnT>
                      <a:noFill/>
                    </a:lnT>
                    <a:lnB>
                      <a:noFill/>
                    </a:lnB>
                  </a:tcPr>
                </a:tc>
                <a:tc>
                  <a:txBody>
                    <a:bodyPr/>
                    <a:lstStyle/>
                    <a:p>
                      <a:pPr algn="r" fontAlgn="b"/>
                      <a:r>
                        <a:rPr lang="en-US" sz="1800" b="0" i="0" u="none" strike="noStrike">
                          <a:solidFill>
                            <a:srgbClr val="000000"/>
                          </a:solidFill>
                          <a:latin typeface="Calibri"/>
                        </a:rPr>
                        <a:t>9</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0000"/>
                    </a:solidFill>
                  </a:tcPr>
                </a:tc>
                <a:tc>
                  <a:txBody>
                    <a:bodyPr/>
                    <a:lstStyle/>
                    <a:p>
                      <a:pPr algn="r" fontAlgn="b"/>
                      <a:r>
                        <a:rPr lang="en-US" sz="1800" b="0" i="0" u="none" strike="noStrike" dirty="0">
                          <a:solidFill>
                            <a:srgbClr val="000000"/>
                          </a:solidFill>
                          <a:latin typeface="Calibri"/>
                        </a:rPr>
                        <a:t>9</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81478">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1800" b="0" i="0" u="none" strike="noStrike">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a:noFill/>
                    </a:lnR>
                    <a:lnT>
                      <a:noFill/>
                    </a:lnT>
                    <a:lnB>
                      <a:noFill/>
                    </a:lnB>
                    <a:solidFill>
                      <a:srgbClr val="BFBFBF"/>
                    </a:solidFill>
                  </a:tcPr>
                </a:tc>
                <a:tc>
                  <a:txBody>
                    <a:bodyPr/>
                    <a:lstStyle/>
                    <a:p>
                      <a:pPr algn="l" fontAlgn="b"/>
                      <a:r>
                        <a:rPr lang="en-US" sz="1800" b="0" i="0" u="none" strike="noStrike">
                          <a:solidFill>
                            <a:srgbClr val="000000"/>
                          </a:solidFill>
                          <a:latin typeface="Calibri"/>
                        </a:rPr>
                        <a:t> </a:t>
                      </a:r>
                    </a:p>
                  </a:txBody>
                  <a:tcPr marL="12238" marR="12238" marT="12238" marB="0" anchor="b">
                    <a:lnL>
                      <a:noFill/>
                    </a:lnL>
                    <a:lnR w="12700" cap="flat" cmpd="sng" algn="ctr">
                      <a:solidFill>
                        <a:schemeClr val="tx1"/>
                      </a:solidFill>
                      <a:prstDash val="solid"/>
                      <a:round/>
                      <a:headEnd type="none" w="med" len="med"/>
                      <a:tailEnd type="none" w="med" len="med"/>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BFBFBF"/>
                    </a:solidFill>
                  </a:tcPr>
                </a:tc>
                <a:tc>
                  <a:txBody>
                    <a:bodyPr/>
                    <a:lstStyle/>
                    <a:p>
                      <a:pPr algn="l" fontAlgn="b"/>
                      <a:r>
                        <a:rPr lang="en-US" sz="1800" b="0" i="0" u="none" strike="noStrike" dirty="0">
                          <a:solidFill>
                            <a:srgbClr val="000000"/>
                          </a:solidFill>
                          <a:latin typeface="Calibri"/>
                        </a:rPr>
                        <a:t> </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BFBF"/>
                    </a:solidFill>
                  </a:tcPr>
                </a:tc>
              </a:tr>
              <a:tr h="305955">
                <a:tc>
                  <a:txBody>
                    <a:bodyPr/>
                    <a:lstStyle/>
                    <a:p>
                      <a:pPr algn="ctr" fontAlgn="b"/>
                      <a:r>
                        <a:rPr lang="en-US" sz="1800" b="0" i="0" u="none" strike="noStrike" dirty="0">
                          <a:solidFill>
                            <a:srgbClr val="000000"/>
                          </a:solidFill>
                          <a:latin typeface="Calibri"/>
                        </a:rPr>
                        <a:t> </a:t>
                      </a:r>
                    </a:p>
                  </a:txBody>
                  <a:tcPr marL="12238" marR="12238" marT="1223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Total Weighted Score</a:t>
                      </a:r>
                    </a:p>
                  </a:txBody>
                  <a:tcPr marL="12238" marR="12238" marT="12238"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latin typeface="Calibri"/>
                        </a:rPr>
                        <a:t>133</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800" b="1" i="0" u="none" strike="noStrike" dirty="0">
                          <a:solidFill>
                            <a:srgbClr val="000000"/>
                          </a:solidFill>
                          <a:latin typeface="Calibri"/>
                        </a:rPr>
                        <a:t>134</a:t>
                      </a:r>
                    </a:p>
                  </a:txBody>
                  <a:tcPr marL="12238" marR="12238" marT="12238"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800" b="1" i="0" u="none" strike="noStrike" dirty="0">
                          <a:solidFill>
                            <a:srgbClr val="000000"/>
                          </a:solidFill>
                          <a:latin typeface="Calibri"/>
                        </a:rPr>
                        <a:t>154</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800" b="1" i="0" u="none" strike="noStrike" dirty="0">
                          <a:solidFill>
                            <a:srgbClr val="000000"/>
                          </a:solidFill>
                          <a:latin typeface="Calibri"/>
                        </a:rPr>
                        <a:t>126</a:t>
                      </a:r>
                    </a:p>
                  </a:txBody>
                  <a:tcPr marL="12238" marR="12238" marT="12238"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r>
            </a:tbl>
          </a:graphicData>
        </a:graphic>
      </p:graphicFrame>
      <p:sp>
        <p:nvSpPr>
          <p:cNvPr id="7" name="TextBox 6"/>
          <p:cNvSpPr txBox="1"/>
          <p:nvPr/>
        </p:nvSpPr>
        <p:spPr>
          <a:xfrm>
            <a:off x="0" y="6152104"/>
            <a:ext cx="9144000" cy="492443"/>
          </a:xfrm>
          <a:prstGeom prst="rect">
            <a:avLst/>
          </a:prstGeom>
          <a:noFill/>
        </p:spPr>
        <p:txBody>
          <a:bodyPr wrap="square" rtlCol="0">
            <a:spAutoFit/>
          </a:bodyPr>
          <a:lstStyle/>
          <a:p>
            <a:pPr algn="ctr"/>
            <a:r>
              <a:rPr lang="en-US" sz="2600" b="1" dirty="0" smtClean="0">
                <a:solidFill>
                  <a:srgbClr val="FF0000"/>
                </a:solidFill>
                <a:effectLst>
                  <a:outerShdw blurRad="38100" dist="38100" dir="2700000" algn="tl">
                    <a:srgbClr val="000000">
                      <a:alpha val="43137"/>
                    </a:srgbClr>
                  </a:outerShdw>
                </a:effectLst>
              </a:rPr>
              <a:t>Overall Winner w/ Great Performance &amp; Good Implementation</a:t>
            </a:r>
            <a:endParaRPr lang="en-US" sz="26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8" name="Oval 7"/>
          <p:cNvSpPr/>
          <p:nvPr/>
        </p:nvSpPr>
        <p:spPr>
          <a:xfrm>
            <a:off x="990600" y="5361993"/>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1447800" y="5257800"/>
            <a:ext cx="1143000" cy="304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29676" y="4971662"/>
            <a:ext cx="2021707" cy="707886"/>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 Not Earned Yet,</a:t>
            </a:r>
          </a:p>
          <a:p>
            <a:r>
              <a:rPr lang="en-US" sz="2000" b="1" dirty="0" err="1" smtClean="0">
                <a:effectLst>
                  <a:outerShdw blurRad="38100" dist="38100" dir="2700000" algn="tl">
                    <a:srgbClr val="000000">
                      <a:alpha val="43137"/>
                    </a:srgbClr>
                  </a:outerShdw>
                </a:effectLst>
              </a:rPr>
              <a:t>Overbudget</a:t>
            </a:r>
            <a:endParaRPr lang="en-US" sz="2000" b="1" dirty="0">
              <a:effectLst>
                <a:outerShdw blurRad="38100" dist="38100" dir="2700000" algn="tl">
                  <a:srgbClr val="000000">
                    <a:alpha val="43137"/>
                  </a:srgbClr>
                </a:outerShdw>
              </a:effectLst>
            </a:endParaRPr>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15" name="Oval 14"/>
          <p:cNvSpPr/>
          <p:nvPr/>
        </p:nvSpPr>
        <p:spPr>
          <a:xfrm>
            <a:off x="1838848" y="3972448"/>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flipV="1">
            <a:off x="2209800" y="4267200"/>
            <a:ext cx="1143000" cy="533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68712" y="4546937"/>
            <a:ext cx="3797771" cy="1323439"/>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Accepted as Finalists!!, </a:t>
            </a:r>
          </a:p>
          <a:p>
            <a:r>
              <a:rPr lang="en-US" sz="2000" b="1" dirty="0" smtClean="0">
                <a:effectLst>
                  <a:outerShdw blurRad="38100" dist="38100" dir="2700000" algn="tl">
                    <a:srgbClr val="000000">
                      <a:alpha val="43137"/>
                    </a:srgbClr>
                  </a:outerShdw>
                </a:effectLst>
              </a:rPr>
              <a:t>First Main Functionality Achieved,</a:t>
            </a:r>
          </a:p>
          <a:p>
            <a:r>
              <a:rPr lang="en-US" sz="2000" b="1" dirty="0" smtClean="0">
                <a:effectLst>
                  <a:outerShdw blurRad="38100" dist="38100" dir="2700000" algn="tl">
                    <a:srgbClr val="000000">
                      <a:alpha val="43137"/>
                    </a:srgbClr>
                  </a:outerShdw>
                </a:effectLst>
              </a:rPr>
              <a:t>$ Earned</a:t>
            </a:r>
            <a:endParaRPr lang="en-US" sz="2000" b="1" dirty="0" smtClean="0">
              <a:effectLst>
                <a:outerShdw blurRad="38100" dist="38100" dir="2700000" algn="tl">
                  <a:srgbClr val="000000">
                    <a:alpha val="43137"/>
                  </a:srgbClr>
                </a:outerShdw>
              </a:effectLst>
            </a:endParaRPr>
          </a:p>
          <a:p>
            <a:endParaRPr lang="en-US" sz="2000" b="1" dirty="0">
              <a:effectLst>
                <a:outerShdw blurRad="38100" dist="38100" dir="2700000" algn="tl">
                  <a:srgbClr val="000000">
                    <a:alpha val="43137"/>
                  </a:srgbClr>
                </a:outerShdw>
              </a:effectLst>
            </a:endParaRPr>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cxnSp>
        <p:nvCxnSpPr>
          <p:cNvPr id="19" name="Straight Arrow Connector 18"/>
          <p:cNvCxnSpPr/>
          <p:nvPr/>
        </p:nvCxnSpPr>
        <p:spPr>
          <a:xfrm>
            <a:off x="2667000" y="2971800"/>
            <a:ext cx="1066800" cy="533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733800" y="3429000"/>
            <a:ext cx="10668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02263" y="2687096"/>
            <a:ext cx="1591718"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Winter Break</a:t>
            </a:r>
            <a:endParaRPr lang="en-US" sz="2000" b="1" dirty="0">
              <a:effectLst>
                <a:outerShdw blurRad="38100" dist="38100" dir="2700000" algn="tl">
                  <a:srgbClr val="000000">
                    <a:alpha val="43137"/>
                  </a:srgbClr>
                </a:outerShdw>
              </a:effectLst>
            </a:endParaRPr>
          </a:p>
        </p:txBody>
      </p:sp>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sp>
        <p:nvSpPr>
          <p:cNvPr id="39" name="Rectangle 38"/>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CornellLogo.jpg"/>
          <p:cNvPicPr>
            <a:picLocks noChangeAspect="1"/>
          </p:cNvPicPr>
          <p:nvPr/>
        </p:nvPicPr>
        <p:blipFill>
          <a:blip r:embed="rId4" cstate="print"/>
          <a:stretch>
            <a:fillRect/>
          </a:stretch>
        </p:blipFill>
        <p:spPr>
          <a:xfrm>
            <a:off x="8366591" y="399662"/>
            <a:ext cx="740085" cy="7315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27" name="TextBox 26"/>
          <p:cNvSpPr txBox="1"/>
          <p:nvPr/>
        </p:nvSpPr>
        <p:spPr>
          <a:xfrm>
            <a:off x="1295400" y="2670874"/>
            <a:ext cx="3533724" cy="707886"/>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Realized Significant Limitations </a:t>
            </a:r>
          </a:p>
          <a:p>
            <a:r>
              <a:rPr lang="en-US" sz="2000" b="1" dirty="0" smtClean="0">
                <a:effectLst>
                  <a:outerShdw blurRad="38100" dist="38100" dir="2700000" algn="tl">
                    <a:srgbClr val="000000">
                      <a:alpha val="43137"/>
                    </a:srgbClr>
                  </a:outerShdw>
                </a:effectLst>
              </a:rPr>
              <a:t>In Original Design</a:t>
            </a:r>
            <a:endParaRPr lang="en-US" sz="2000" b="1" dirty="0">
              <a:effectLst>
                <a:outerShdw blurRad="38100" dist="38100" dir="2700000" algn="tl">
                  <a:srgbClr val="000000">
                    <a:alpha val="43137"/>
                  </a:srgbClr>
                </a:outerShdw>
              </a:effectLst>
            </a:endParaRPr>
          </a:p>
        </p:txBody>
      </p:sp>
      <p:sp>
        <p:nvSpPr>
          <p:cNvPr id="28" name="Oval 27"/>
          <p:cNvSpPr/>
          <p:nvPr/>
        </p:nvSpPr>
        <p:spPr>
          <a:xfrm>
            <a:off x="4937088" y="3124200"/>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38" name="Straight Arrow Connector 37"/>
          <p:cNvCxnSpPr/>
          <p:nvPr/>
        </p:nvCxnSpPr>
        <p:spPr>
          <a:xfrm>
            <a:off x="3429000" y="3114152"/>
            <a:ext cx="1421840" cy="21268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ornellLogo.jpg"/>
          <p:cNvPicPr>
            <a:picLocks noChangeAspect="1"/>
          </p:cNvPicPr>
          <p:nvPr/>
        </p:nvPicPr>
        <p:blipFill>
          <a:blip r:embed="rId4" cstate="print"/>
          <a:stretch>
            <a:fillRect/>
          </a:stretch>
        </p:blipFill>
        <p:spPr>
          <a:xfrm>
            <a:off x="8366591" y="399662"/>
            <a:ext cx="740085" cy="73157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27" name="TextBox 26"/>
          <p:cNvSpPr txBox="1"/>
          <p:nvPr/>
        </p:nvSpPr>
        <p:spPr>
          <a:xfrm>
            <a:off x="1295400" y="2670874"/>
            <a:ext cx="3533724" cy="707886"/>
          </a:xfrm>
          <a:prstGeom prst="rect">
            <a:avLst/>
          </a:prstGeom>
          <a:noFill/>
        </p:spPr>
        <p:txBody>
          <a:bodyPr wrap="none" rtlCol="0">
            <a:spAutoFit/>
          </a:bodyPr>
          <a:lstStyle/>
          <a:p>
            <a:r>
              <a:rPr lang="en-US" sz="2000" b="1" dirty="0" smtClean="0">
                <a:solidFill>
                  <a:schemeClr val="bg1">
                    <a:lumMod val="50000"/>
                  </a:schemeClr>
                </a:solidFill>
              </a:rPr>
              <a:t>Realized Significant Limitations </a:t>
            </a:r>
          </a:p>
          <a:p>
            <a:r>
              <a:rPr lang="en-US" sz="2000" b="1" dirty="0" smtClean="0">
                <a:solidFill>
                  <a:schemeClr val="bg1">
                    <a:lumMod val="50000"/>
                  </a:schemeClr>
                </a:solidFill>
              </a:rPr>
              <a:t>In Original Design</a:t>
            </a:r>
            <a:endParaRPr lang="en-US" sz="2000" b="1" dirty="0">
              <a:solidFill>
                <a:schemeClr val="bg1">
                  <a:lumMod val="50000"/>
                </a:schemeClr>
              </a:solidFill>
            </a:endParaRPr>
          </a:p>
        </p:txBody>
      </p:sp>
      <p:sp>
        <p:nvSpPr>
          <p:cNvPr id="28" name="Oval 27"/>
          <p:cNvSpPr/>
          <p:nvPr/>
        </p:nvSpPr>
        <p:spPr>
          <a:xfrm>
            <a:off x="4937088" y="3124200"/>
            <a:ext cx="381000" cy="381000"/>
          </a:xfrm>
          <a:prstGeom prst="ellipse">
            <a:avLst/>
          </a:prstGeom>
          <a:solidFill>
            <a:srgbClr val="FFFF00">
              <a:alpha val="45882"/>
            </a:srgbClr>
          </a:solidFill>
          <a:ln w="57150">
            <a:solidFill>
              <a:srgbClr val="FF0000">
                <a:alpha val="478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38" name="Straight Arrow Connector 37"/>
          <p:cNvCxnSpPr/>
          <p:nvPr/>
        </p:nvCxnSpPr>
        <p:spPr>
          <a:xfrm>
            <a:off x="3429000" y="3114152"/>
            <a:ext cx="1421840" cy="212688"/>
          </a:xfrm>
          <a:prstGeom prst="straightConnector1">
            <a:avLst/>
          </a:prstGeom>
          <a:ln w="76200">
            <a:solidFill>
              <a:srgbClr val="FF0000">
                <a:alpha val="47843"/>
              </a:srgbClr>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384240" y="3789904"/>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05400" y="4549914"/>
            <a:ext cx="4043671" cy="707886"/>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Redesigning for New Sensor System,</a:t>
            </a:r>
          </a:p>
          <a:p>
            <a:r>
              <a:rPr lang="en-US" sz="2000" b="1" dirty="0" smtClean="0">
                <a:effectLst>
                  <a:outerShdw blurRad="38100" dist="38100" dir="2700000" algn="tl">
                    <a:srgbClr val="000000">
                      <a:alpha val="43137"/>
                    </a:srgbClr>
                  </a:outerShdw>
                </a:effectLst>
              </a:rPr>
              <a:t>Temporary Loss of Functionality</a:t>
            </a:r>
            <a:endParaRPr lang="en-US" sz="2000" b="1" dirty="0">
              <a:effectLst>
                <a:outerShdw blurRad="38100" dist="38100" dir="2700000" algn="tl">
                  <a:srgbClr val="000000">
                    <a:alpha val="43137"/>
                  </a:srgbClr>
                </a:outerShdw>
              </a:effectLst>
            </a:endParaRPr>
          </a:p>
        </p:txBody>
      </p:sp>
      <p:cxnSp>
        <p:nvCxnSpPr>
          <p:cNvPr id="13" name="Straight Arrow Connector 12"/>
          <p:cNvCxnSpPr/>
          <p:nvPr/>
        </p:nvCxnSpPr>
        <p:spPr>
          <a:xfrm flipH="1" flipV="1">
            <a:off x="5837256" y="4124848"/>
            <a:ext cx="1143000" cy="4572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ornellLogo.jpg"/>
          <p:cNvPicPr>
            <a:picLocks noChangeAspect="1"/>
          </p:cNvPicPr>
          <p:nvPr/>
        </p:nvPicPr>
        <p:blipFill>
          <a:blip r:embed="rId4" cstate="print"/>
          <a:stretch>
            <a:fillRect/>
          </a:stretch>
        </p:blipFill>
        <p:spPr>
          <a:xfrm>
            <a:off x="8366591" y="399662"/>
            <a:ext cx="740085" cy="73157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27" name="TextBox 26"/>
          <p:cNvSpPr txBox="1"/>
          <p:nvPr/>
        </p:nvSpPr>
        <p:spPr>
          <a:xfrm>
            <a:off x="1295400" y="2670874"/>
            <a:ext cx="3533724" cy="707886"/>
          </a:xfrm>
          <a:prstGeom prst="rect">
            <a:avLst/>
          </a:prstGeom>
          <a:noFill/>
        </p:spPr>
        <p:txBody>
          <a:bodyPr wrap="none" rtlCol="0">
            <a:spAutoFit/>
          </a:bodyPr>
          <a:lstStyle/>
          <a:p>
            <a:r>
              <a:rPr lang="en-US" sz="2000" b="1" dirty="0" smtClean="0">
                <a:solidFill>
                  <a:schemeClr val="bg1">
                    <a:lumMod val="50000"/>
                  </a:schemeClr>
                </a:solidFill>
              </a:rPr>
              <a:t>Realized Significant Limitations </a:t>
            </a:r>
          </a:p>
          <a:p>
            <a:r>
              <a:rPr lang="en-US" sz="2000" b="1" dirty="0" smtClean="0">
                <a:solidFill>
                  <a:schemeClr val="bg1">
                    <a:lumMod val="50000"/>
                  </a:schemeClr>
                </a:solidFill>
              </a:rPr>
              <a:t>In Original Design</a:t>
            </a:r>
            <a:endParaRPr lang="en-US" sz="2000" b="1" dirty="0">
              <a:solidFill>
                <a:schemeClr val="bg1">
                  <a:lumMod val="50000"/>
                </a:schemeClr>
              </a:solidFill>
            </a:endParaRPr>
          </a:p>
        </p:txBody>
      </p:sp>
      <p:sp>
        <p:nvSpPr>
          <p:cNvPr id="28" name="Oval 27"/>
          <p:cNvSpPr/>
          <p:nvPr/>
        </p:nvSpPr>
        <p:spPr>
          <a:xfrm>
            <a:off x="4937088" y="3124200"/>
            <a:ext cx="381000" cy="381000"/>
          </a:xfrm>
          <a:prstGeom prst="ellipse">
            <a:avLst/>
          </a:prstGeom>
          <a:solidFill>
            <a:srgbClr val="FFFF00">
              <a:alpha val="45882"/>
            </a:srgbClr>
          </a:solidFill>
          <a:ln w="57150">
            <a:solidFill>
              <a:srgbClr val="FF0000">
                <a:alpha val="478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38" name="Straight Arrow Connector 37"/>
          <p:cNvCxnSpPr/>
          <p:nvPr/>
        </p:nvCxnSpPr>
        <p:spPr>
          <a:xfrm>
            <a:off x="3429000" y="3114152"/>
            <a:ext cx="1421840" cy="212688"/>
          </a:xfrm>
          <a:prstGeom prst="straightConnector1">
            <a:avLst/>
          </a:prstGeom>
          <a:ln w="76200">
            <a:solidFill>
              <a:srgbClr val="FF0000">
                <a:alpha val="47843"/>
              </a:srgbClr>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384240" y="3789904"/>
            <a:ext cx="381000" cy="381000"/>
          </a:xfrm>
          <a:prstGeom prst="ellipse">
            <a:avLst/>
          </a:prstGeom>
          <a:solidFill>
            <a:srgbClr val="FFFF00">
              <a:alpha val="45882"/>
            </a:srgbClr>
          </a:solidFill>
          <a:ln w="57150">
            <a:solidFill>
              <a:srgbClr val="FF0000">
                <a:alpha val="478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05400" y="4549914"/>
            <a:ext cx="4043671" cy="707886"/>
          </a:xfrm>
          <a:prstGeom prst="rect">
            <a:avLst/>
          </a:prstGeom>
          <a:noFill/>
        </p:spPr>
        <p:txBody>
          <a:bodyPr wrap="none" rtlCol="0">
            <a:spAutoFit/>
          </a:bodyPr>
          <a:lstStyle/>
          <a:p>
            <a:r>
              <a:rPr lang="en-US" sz="2000" b="1" dirty="0" smtClean="0">
                <a:solidFill>
                  <a:schemeClr val="bg1">
                    <a:lumMod val="50000"/>
                  </a:schemeClr>
                </a:solidFill>
              </a:rPr>
              <a:t>Redesigning for New Sensor System,</a:t>
            </a:r>
          </a:p>
          <a:p>
            <a:r>
              <a:rPr lang="en-US" sz="2000" b="1" dirty="0" smtClean="0">
                <a:solidFill>
                  <a:schemeClr val="bg1">
                    <a:lumMod val="50000"/>
                  </a:schemeClr>
                </a:solidFill>
              </a:rPr>
              <a:t>Temporary Loss of Functionality</a:t>
            </a:r>
            <a:endParaRPr lang="en-US" sz="2000" b="1" dirty="0">
              <a:solidFill>
                <a:schemeClr val="bg1">
                  <a:lumMod val="50000"/>
                </a:schemeClr>
              </a:solidFill>
            </a:endParaRPr>
          </a:p>
        </p:txBody>
      </p:sp>
      <p:cxnSp>
        <p:nvCxnSpPr>
          <p:cNvPr id="13" name="Straight Arrow Connector 12"/>
          <p:cNvCxnSpPr/>
          <p:nvPr/>
        </p:nvCxnSpPr>
        <p:spPr>
          <a:xfrm flipH="1" flipV="1">
            <a:off x="5837256" y="4124848"/>
            <a:ext cx="1143000" cy="457200"/>
          </a:xfrm>
          <a:prstGeom prst="straightConnector1">
            <a:avLst/>
          </a:prstGeom>
          <a:ln w="76200">
            <a:solidFill>
              <a:srgbClr val="FF0000">
                <a:alpha val="47843"/>
              </a:srgb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15" name="TextBox 14"/>
          <p:cNvSpPr txBox="1"/>
          <p:nvPr/>
        </p:nvSpPr>
        <p:spPr>
          <a:xfrm>
            <a:off x="1407608" y="1568066"/>
            <a:ext cx="3909212" cy="707886"/>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New Sensor Systems Work! </a:t>
            </a:r>
            <a:r>
              <a:rPr lang="en-US" sz="1600" b="1" dirty="0" smtClean="0">
                <a:effectLst>
                  <a:outerShdw blurRad="38100" dist="38100" dir="2700000" algn="tl">
                    <a:srgbClr val="000000">
                      <a:alpha val="43137"/>
                    </a:srgbClr>
                  </a:outerShdw>
                </a:effectLst>
              </a:rPr>
              <a:t>(Mostly) </a:t>
            </a:r>
            <a:endParaRPr lang="en-US" sz="2000" b="1" dirty="0" smtClean="0">
              <a:effectLst>
                <a:outerShdw blurRad="38100" dist="38100" dir="2700000" algn="tl">
                  <a:srgbClr val="000000">
                    <a:alpha val="43137"/>
                  </a:srgbClr>
                </a:outerShdw>
              </a:effectLst>
            </a:endParaRPr>
          </a:p>
          <a:p>
            <a:r>
              <a:rPr lang="en-US" sz="2000" b="1" dirty="0" smtClean="0">
                <a:effectLst>
                  <a:outerShdw blurRad="38100" dist="38100" dir="2700000" algn="tl">
                    <a:srgbClr val="000000">
                      <a:alpha val="43137"/>
                    </a:srgbClr>
                  </a:outerShdw>
                </a:effectLst>
              </a:rPr>
              <a:t>Significant Performance Jump</a:t>
            </a:r>
            <a:endParaRPr lang="en-US" sz="2000" b="1" dirty="0">
              <a:effectLst>
                <a:outerShdw blurRad="38100" dist="38100" dir="2700000" algn="tl">
                  <a:srgbClr val="000000">
                    <a:alpha val="43137"/>
                  </a:srgbClr>
                </a:outerShdw>
              </a:effectLst>
            </a:endParaRPr>
          </a:p>
        </p:txBody>
      </p:sp>
      <p:sp>
        <p:nvSpPr>
          <p:cNvPr id="16" name="Oval 15"/>
          <p:cNvSpPr/>
          <p:nvPr/>
        </p:nvSpPr>
        <p:spPr>
          <a:xfrm>
            <a:off x="5811296" y="2540560"/>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750360" y="2047352"/>
            <a:ext cx="1040840" cy="59368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flipV="1">
            <a:off x="6914104" y="2077496"/>
            <a:ext cx="639744" cy="15427"/>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57807"/>
            <a:ext cx="8382000" cy="2286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p:nvPr/>
        </p:nvGraphicFramePr>
        <p:xfrm>
          <a:off x="618470" y="1295400"/>
          <a:ext cx="791593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286826" y="3131702"/>
            <a:ext cx="3219984" cy="707886"/>
          </a:xfrm>
          <a:prstGeom prst="rect">
            <a:avLst/>
          </a:prstGeom>
          <a:noFill/>
        </p:spPr>
        <p:txBody>
          <a:bodyPr wrap="none" rtlCol="0">
            <a:spAutoFit/>
          </a:bodyPr>
          <a:lstStyle/>
          <a:p>
            <a:pPr algn="ctr"/>
            <a:r>
              <a:rPr lang="en-US" sz="2000" b="1" dirty="0" smtClean="0"/>
              <a:t>% of Maximum </a:t>
            </a:r>
            <a:r>
              <a:rPr lang="en-US" sz="2000" b="1" dirty="0" smtClean="0"/>
              <a:t>Performance</a:t>
            </a:r>
          </a:p>
          <a:p>
            <a:pPr algn="ctr"/>
            <a:r>
              <a:rPr lang="en-US" sz="2000" b="1" dirty="0" smtClean="0"/>
              <a:t> Metric Score Achieved</a:t>
            </a:r>
            <a:endParaRPr lang="en-US" sz="2000" b="1" dirty="0"/>
          </a:p>
        </p:txBody>
      </p:sp>
      <p:sp>
        <p:nvSpPr>
          <p:cNvPr id="7" name="TextBox 6"/>
          <p:cNvSpPr txBox="1"/>
          <p:nvPr/>
        </p:nvSpPr>
        <p:spPr>
          <a:xfrm>
            <a:off x="3449249" y="6488668"/>
            <a:ext cx="2746649" cy="400110"/>
          </a:xfrm>
          <a:prstGeom prst="rect">
            <a:avLst/>
          </a:prstGeom>
          <a:noFill/>
        </p:spPr>
        <p:txBody>
          <a:bodyPr wrap="none" rtlCol="0">
            <a:spAutoFit/>
          </a:bodyPr>
          <a:lstStyle/>
          <a:p>
            <a:pPr algn="ctr"/>
            <a:r>
              <a:rPr lang="en-US" sz="2000" b="1" dirty="0" smtClean="0"/>
              <a:t>Milestone Review Dates</a:t>
            </a:r>
            <a:endParaRPr lang="en-US" sz="2000" b="1" dirty="0"/>
          </a:p>
        </p:txBody>
      </p:sp>
      <p:sp>
        <p:nvSpPr>
          <p:cNvPr id="33" name="TextBox 32"/>
          <p:cNvSpPr txBox="1"/>
          <p:nvPr/>
        </p:nvSpPr>
        <p:spPr>
          <a:xfrm>
            <a:off x="1143000" y="1547970"/>
            <a:ext cx="5883598" cy="707886"/>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Project Completed!, but…</a:t>
            </a:r>
          </a:p>
          <a:p>
            <a:r>
              <a:rPr lang="en-US" sz="2000" b="1" dirty="0" smtClean="0">
                <a:effectLst>
                  <a:outerShdw blurRad="38100" dist="38100" dir="2700000" algn="tl">
                    <a:srgbClr val="000000">
                      <a:alpha val="43137"/>
                    </a:srgbClr>
                  </a:outerShdw>
                </a:effectLst>
              </a:rPr>
              <a:t>Testing Proves Under Target % Max Performance Goal</a:t>
            </a:r>
            <a:endParaRPr lang="en-US" sz="2000" b="1" dirty="0">
              <a:effectLst>
                <a:outerShdw blurRad="38100" dist="38100" dir="2700000" algn="tl">
                  <a:srgbClr val="000000">
                    <a:alpha val="43137"/>
                  </a:srgbClr>
                </a:outerShdw>
              </a:effectLst>
            </a:endParaRPr>
          </a:p>
        </p:txBody>
      </p:sp>
      <p:sp>
        <p:nvSpPr>
          <p:cNvPr id="37" name="Oval 36"/>
          <p:cNvSpPr/>
          <p:nvPr/>
        </p:nvSpPr>
        <p:spPr>
          <a:xfrm>
            <a:off x="7620000" y="1848896"/>
            <a:ext cx="381000" cy="381000"/>
          </a:xfrm>
          <a:prstGeom prst="ellipse">
            <a:avLst/>
          </a:prstGeom>
          <a:solidFill>
            <a:srgbClr val="FFFF00">
              <a:alpha val="45882"/>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CornellLogo.jpg"/>
          <p:cNvPicPr>
            <a:picLocks noChangeAspect="1"/>
          </p:cNvPicPr>
          <p:nvPr/>
        </p:nvPicPr>
        <p:blipFill>
          <a:blip r:embed="rId4" cstate="print"/>
          <a:stretch>
            <a:fillRect/>
          </a:stretch>
        </p:blipFill>
        <p:spPr>
          <a:xfrm>
            <a:off x="8366591" y="399662"/>
            <a:ext cx="740085" cy="731579"/>
          </a:xfrm>
          <a:prstGeom prst="rect">
            <a:avLst/>
          </a:prstGeom>
        </p:spPr>
      </p:pic>
      <p:sp>
        <p:nvSpPr>
          <p:cNvPr id="42" name="TextBox 41"/>
          <p:cNvSpPr txBox="1"/>
          <p:nvPr/>
        </p:nvSpPr>
        <p:spPr>
          <a:xfrm>
            <a:off x="0" y="-22086"/>
            <a:ext cx="8053038" cy="707886"/>
          </a:xfrm>
          <a:prstGeom prst="rect">
            <a:avLst/>
          </a:prstGeom>
          <a:noFill/>
        </p:spPr>
        <p:txBody>
          <a:bodyPr wrap="none" rtlCol="0">
            <a:spAutoFit/>
          </a:bodyPr>
          <a:lstStyle/>
          <a:p>
            <a:r>
              <a:rPr lang="en-US" sz="4000" dirty="0" smtClean="0"/>
              <a:t>Performance Metric Achievement Log</a:t>
            </a:r>
            <a:endParaRPr lang="en-US" sz="4000" dirty="0"/>
          </a:p>
        </p:txBody>
      </p:sp>
      <p:cxnSp>
        <p:nvCxnSpPr>
          <p:cNvPr id="38" name="Straight Connector 37"/>
          <p:cNvCxnSpPr/>
          <p:nvPr/>
        </p:nvCxnSpPr>
        <p:spPr>
          <a:xfrm>
            <a:off x="1143000" y="1905000"/>
            <a:ext cx="7391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524801" y="1677952"/>
            <a:ext cx="675185" cy="400110"/>
          </a:xfrm>
          <a:prstGeom prst="rect">
            <a:avLst/>
          </a:prstGeom>
          <a:noFill/>
        </p:spPr>
        <p:txBody>
          <a:bodyPr wrap="none" rtlCol="0">
            <a:spAutoFit/>
          </a:bodyPr>
          <a:lstStyle/>
          <a:p>
            <a:r>
              <a:rPr lang="en-US" sz="2000" b="1" dirty="0" smtClean="0">
                <a:solidFill>
                  <a:srgbClr val="00B050"/>
                </a:solidFill>
              </a:rPr>
              <a:t>Goal</a:t>
            </a:r>
            <a:endParaRPr lang="en-US" sz="2000" b="1"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1606</Words>
  <Application>Microsoft Office PowerPoint</Application>
  <PresentationFormat>On-screen Show (4:3)</PresentationFormat>
  <Paragraphs>654</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4</cp:revision>
  <dcterms:created xsi:type="dcterms:W3CDTF">2012-01-16T14:44:38Z</dcterms:created>
  <dcterms:modified xsi:type="dcterms:W3CDTF">2012-01-16T20:18:36Z</dcterms:modified>
</cp:coreProperties>
</file>