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61" r:id="rId2"/>
    <p:sldId id="265" r:id="rId3"/>
    <p:sldId id="266" r:id="rId4"/>
    <p:sldId id="270" r:id="rId5"/>
    <p:sldId id="271" r:id="rId6"/>
    <p:sldId id="269" r:id="rId7"/>
  </p:sldIdLst>
  <p:sldSz cx="512064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3"/>
    <p:restoredTop sz="91614" autoAdjust="0"/>
  </p:normalViewPr>
  <p:slideViewPr>
    <p:cSldViewPr snapToGrid="0">
      <p:cViewPr varScale="1">
        <p:scale>
          <a:sx n="31" d="100"/>
          <a:sy n="31" d="100"/>
        </p:scale>
        <p:origin x="54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-2971800" y="685800"/>
            <a:ext cx="12801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-2971800" y="685800"/>
            <a:ext cx="12801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5720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190A-EE58-42C4-8B36-27B4432FD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840480" y="4260853"/>
            <a:ext cx="43525440" cy="2940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7680960" y="7772400"/>
            <a:ext cx="35844481" cy="35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2560320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7495520" y="12712703"/>
            <a:ext cx="162153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6697919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37033836" y="640084"/>
            <a:ext cx="11703050" cy="11521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3564234" y="-10454637"/>
            <a:ext cx="11703050" cy="337108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2560320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7495520" y="12712703"/>
            <a:ext cx="162153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6697919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044953" y="8813803"/>
            <a:ext cx="43525440" cy="2724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044953" y="5813427"/>
            <a:ext cx="43525440" cy="300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2560320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7495520" y="12712703"/>
            <a:ext cx="162153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6697919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560320" y="549276"/>
            <a:ext cx="46085761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560320" y="3200403"/>
            <a:ext cx="22616160" cy="90519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6029920" y="3200403"/>
            <a:ext cx="22616160" cy="90519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2560320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7495520" y="12712703"/>
            <a:ext cx="162153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36697919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560320" y="549276"/>
            <a:ext cx="46085761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560321" y="3070226"/>
            <a:ext cx="22625052" cy="12795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560321" y="4349750"/>
            <a:ext cx="22625052" cy="7902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26012144" y="3070226"/>
            <a:ext cx="22633940" cy="12795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26012144" y="4349750"/>
            <a:ext cx="22633940" cy="7902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2560320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7495520" y="12712703"/>
            <a:ext cx="162153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6697919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560320" y="549276"/>
            <a:ext cx="46085761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2560320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7495520" y="12712703"/>
            <a:ext cx="162153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36697919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2560320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7495520" y="12712703"/>
            <a:ext cx="162153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6697919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560324" y="546100"/>
            <a:ext cx="16846553" cy="232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0020280" y="546103"/>
            <a:ext cx="28625799" cy="117062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560324" y="2870203"/>
            <a:ext cx="16846553" cy="93821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2560320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7495520" y="12712703"/>
            <a:ext cx="162153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6697919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0036813" y="9601200"/>
            <a:ext cx="30723839" cy="11334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0036813" y="1225550"/>
            <a:ext cx="30723839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0036813" y="10734676"/>
            <a:ext cx="30723839" cy="1609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2560320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7495520" y="12712703"/>
            <a:ext cx="162153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36697919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560320" y="549276"/>
            <a:ext cx="46085761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1077238" y="-15316515"/>
            <a:ext cx="9051926" cy="460857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2560320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7495520" y="12712703"/>
            <a:ext cx="162153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36697919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560320" y="549276"/>
            <a:ext cx="46085761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560320" y="3200403"/>
            <a:ext cx="46085761" cy="90519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2560320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7495520" y="12712703"/>
            <a:ext cx="162153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36697919" y="12712703"/>
            <a:ext cx="1194816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Box 238">
            <a:extLst>
              <a:ext uri="{FF2B5EF4-FFF2-40B4-BE49-F238E27FC236}">
                <a16:creationId xmlns:a16="http://schemas.microsoft.com/office/drawing/2014/main" id="{07794787-562E-4B50-83BD-77581528F888}"/>
              </a:ext>
            </a:extLst>
          </p:cNvPr>
          <p:cNvSpPr txBox="1"/>
          <p:nvPr/>
        </p:nvSpPr>
        <p:spPr>
          <a:xfrm>
            <a:off x="369566" y="939726"/>
            <a:ext cx="6538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FFBD General Form Cheat Sheet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536A06E-0517-4259-AC80-96BB6CD8114F}"/>
              </a:ext>
            </a:extLst>
          </p:cNvPr>
          <p:cNvSpPr/>
          <p:nvPr/>
        </p:nvSpPr>
        <p:spPr>
          <a:xfrm>
            <a:off x="1339875" y="51633"/>
            <a:ext cx="111373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371600">
              <a:tabLst>
                <a:tab pos="4114800" algn="ctr"/>
                <a:tab pos="8229600" algn="r"/>
              </a:tabLst>
            </a:pPr>
            <a:r>
              <a:rPr lang="en-US" altLang="en-US" dirty="0">
                <a:ea typeface="MS Mincho" panose="02020609040205080304" pitchFamily="49" charset="-128"/>
                <a:cs typeface="Arial" panose="020B0604020202020204" pitchFamily="34" charset="0"/>
              </a:rPr>
              <a:t>CESYS523: Exploring Your System’s Architecture</a:t>
            </a:r>
            <a:endParaRPr lang="en-US" altLang="en-US" sz="800" dirty="0"/>
          </a:p>
          <a:p>
            <a:pPr algn="r" defTabSz="1371600">
              <a:tabLst>
                <a:tab pos="4114800" algn="ctr"/>
                <a:tab pos="8229600" algn="r"/>
              </a:tabLst>
            </a:pPr>
            <a:r>
              <a:rPr lang="en-US" altLang="en-US" dirty="0">
                <a:ea typeface="MS Mincho" panose="02020609040205080304" pitchFamily="49" charset="-128"/>
                <a:cs typeface="Arial" panose="020B0604020202020204" pitchFamily="34" charset="0"/>
              </a:rPr>
              <a:t>Cornell University College of Engineering</a:t>
            </a:r>
            <a:endParaRPr lang="en-US" altLang="en-US" sz="2400" dirty="0"/>
          </a:p>
        </p:txBody>
      </p:sp>
      <p:sp>
        <p:nvSpPr>
          <p:cNvPr id="243" name="Footer Placeholder 3">
            <a:extLst>
              <a:ext uri="{FF2B5EF4-FFF2-40B4-BE49-F238E27FC236}">
                <a16:creationId xmlns:a16="http://schemas.microsoft.com/office/drawing/2014/main" id="{1717D788-EA31-4AF0-BD76-B9C2723D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7233" y="12432273"/>
            <a:ext cx="9289620" cy="730250"/>
          </a:xfrm>
        </p:spPr>
        <p:txBody>
          <a:bodyPr/>
          <a:lstStyle/>
          <a:p>
            <a:r>
              <a:rPr lang="en-US" dirty="0"/>
              <a:t>© 2018 </a:t>
            </a:r>
            <a:r>
              <a:rPr lang="en-US" dirty="0" err="1"/>
              <a:t>eCornell</a:t>
            </a:r>
            <a:r>
              <a:rPr lang="en-US" dirty="0"/>
              <a:t>. All rights reserved. All other copyrights, trademarks, trade names, and logos are the sole property of their respective owners.</a:t>
            </a:r>
          </a:p>
        </p:txBody>
      </p:sp>
      <p:pic>
        <p:nvPicPr>
          <p:cNvPr id="244" name="Picture 1">
            <a:extLst>
              <a:ext uri="{FF2B5EF4-FFF2-40B4-BE49-F238E27FC236}">
                <a16:creationId xmlns:a16="http://schemas.microsoft.com/office/drawing/2014/main" id="{EE9C6EB3-A45E-4695-A4E8-E044FD294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32" y="151458"/>
            <a:ext cx="19621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2542908" y="3445968"/>
            <a:ext cx="9144000" cy="403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164819" y="2200209"/>
            <a:ext cx="1309913" cy="923299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Triggers </a:t>
            </a:r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(Solid Arrow)</a:t>
            </a:r>
            <a:endParaRPr lang="en-US" sz="2000" b="1" dirty="0">
              <a:solidFill>
                <a:srgbClr val="00B0F0"/>
              </a:solidFill>
            </a:endParaRPr>
          </a:p>
          <a:p>
            <a:pPr algn="ctr"/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822982" y="2611856"/>
            <a:ext cx="1518304" cy="615523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Precedes </a:t>
            </a:r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(Dashed Arrow)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540131" y="2171571"/>
            <a:ext cx="1742724" cy="923299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Functional </a:t>
            </a:r>
            <a:endParaRPr lang="en-US" sz="2000" b="1" dirty="0" smtClean="0">
              <a:solidFill>
                <a:srgbClr val="00B0F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Number</a:t>
            </a:r>
            <a:endParaRPr lang="en-US" sz="2000" b="1" dirty="0">
              <a:solidFill>
                <a:srgbClr val="00B0F0"/>
              </a:solidFill>
            </a:endParaRPr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(Functional Ref. #)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765071" y="7820412"/>
            <a:ext cx="2404765" cy="1015632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Control </a:t>
            </a:r>
            <a:r>
              <a:rPr lang="en-US" sz="2000" b="1" dirty="0" smtClean="0">
                <a:solidFill>
                  <a:srgbClr val="00B0F0"/>
                </a:solidFill>
              </a:rPr>
              <a:t>Triggers / 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Summary Gates / 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Logic Gates </a:t>
            </a:r>
            <a:r>
              <a:rPr lang="en-US" b="1" dirty="0" smtClean="0">
                <a:solidFill>
                  <a:srgbClr val="00B0F0"/>
                </a:solidFill>
              </a:rPr>
              <a:t>(pairs)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52397" y="2688235"/>
            <a:ext cx="2194771" cy="923299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Reference Block</a:t>
            </a:r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(Bracket Block)</a:t>
            </a:r>
            <a:endParaRPr lang="en-US" sz="2000" b="1" dirty="0">
              <a:solidFill>
                <a:srgbClr val="00B0F0"/>
              </a:solidFill>
            </a:endParaRP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231691" y="2297200"/>
            <a:ext cx="1481435" cy="707856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Functional</a:t>
            </a:r>
          </a:p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Block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59313" y="2117619"/>
            <a:ext cx="1921843" cy="1138743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Functional Title</a:t>
            </a:r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(Use Case or other Function Name)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7233" y="2303812"/>
            <a:ext cx="1467008" cy="400079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FFBD Title</a:t>
            </a:r>
            <a:endParaRPr lang="en-US" b="1" dirty="0">
              <a:solidFill>
                <a:srgbClr val="00B0F0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8111269" y="8920628"/>
            <a:ext cx="3722277" cy="622896"/>
            <a:chOff x="19293101" y="266026"/>
            <a:chExt cx="3722277" cy="622896"/>
          </a:xfrm>
        </p:grpSpPr>
        <p:sp>
          <p:nvSpPr>
            <p:cNvPr id="98" name="Right Arrow 97"/>
            <p:cNvSpPr/>
            <p:nvPr/>
          </p:nvSpPr>
          <p:spPr>
            <a:xfrm>
              <a:off x="19293101" y="266026"/>
              <a:ext cx="3722277" cy="6228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0" tIns="45705" rIns="91410" bIns="45705"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581013" y="361276"/>
              <a:ext cx="2999415" cy="400079"/>
            </a:xfrm>
            <a:prstGeom prst="rect">
              <a:avLst/>
            </a:prstGeom>
            <a:noFill/>
          </p:spPr>
          <p:txBody>
            <a:bodyPr wrap="none" lIns="91410" tIns="45705" rIns="91410" bIns="45705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General Left to Right  Flow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7439930" y="5936486"/>
            <a:ext cx="761686" cy="307746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i="1" dirty="0" smtClean="0"/>
              <a:t>3 times</a:t>
            </a:r>
            <a:endParaRPr lang="en-US" i="1" dirty="0"/>
          </a:p>
        </p:txBody>
      </p:sp>
      <p:cxnSp>
        <p:nvCxnSpPr>
          <p:cNvPr id="101" name="Straight Arrow Connector 100"/>
          <p:cNvCxnSpPr>
            <a:stCxn id="163" idx="0"/>
          </p:cNvCxnSpPr>
          <p:nvPr/>
        </p:nvCxnSpPr>
        <p:spPr>
          <a:xfrm flipH="1" flipV="1">
            <a:off x="3149782" y="3267870"/>
            <a:ext cx="155127" cy="1218674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33" idx="5"/>
            <a:endCxn id="92" idx="0"/>
          </p:cNvCxnSpPr>
          <p:nvPr/>
        </p:nvCxnSpPr>
        <p:spPr>
          <a:xfrm>
            <a:off x="9894294" y="5360929"/>
            <a:ext cx="1073160" cy="2459483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137427" y="7770633"/>
            <a:ext cx="1382049" cy="707856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Condition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/ Label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04" name="Oval 34"/>
          <p:cNvSpPr>
            <a:spLocks noChangeArrowheads="1"/>
          </p:cNvSpPr>
          <p:nvPr/>
        </p:nvSpPr>
        <p:spPr bwMode="auto">
          <a:xfrm>
            <a:off x="15008130" y="3743703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787" indent="-342787" algn="ctr"/>
            <a:r>
              <a:rPr lang="en-US" sz="1600" b="1" dirty="0"/>
              <a:t>OR</a:t>
            </a:r>
          </a:p>
        </p:txBody>
      </p:sp>
      <p:sp>
        <p:nvSpPr>
          <p:cNvPr id="105" name="Oval 34"/>
          <p:cNvSpPr>
            <a:spLocks noChangeArrowheads="1"/>
          </p:cNvSpPr>
          <p:nvPr/>
        </p:nvSpPr>
        <p:spPr bwMode="auto">
          <a:xfrm>
            <a:off x="14312804" y="3734256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787" indent="-342787" algn="ctr"/>
            <a:r>
              <a:rPr lang="en-US" sz="1600" b="1"/>
              <a:t>AND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14257156" y="5797594"/>
            <a:ext cx="1295400" cy="1019175"/>
            <a:chOff x="2133600" y="1952625"/>
            <a:chExt cx="1485900" cy="1019175"/>
          </a:xfrm>
        </p:grpSpPr>
        <p:grpSp>
          <p:nvGrpSpPr>
            <p:cNvPr id="107" name="Group 106"/>
            <p:cNvGrpSpPr/>
            <p:nvPr/>
          </p:nvGrpSpPr>
          <p:grpSpPr>
            <a:xfrm>
              <a:off x="2133600" y="1981200"/>
              <a:ext cx="1485900" cy="990600"/>
              <a:chOff x="1981200" y="1143000"/>
              <a:chExt cx="990600" cy="6604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2133600" y="1952625"/>
              <a:ext cx="5078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F.#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133600" y="2364343"/>
              <a:ext cx="1485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Function Name</a:t>
              </a:r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257156" y="4514877"/>
            <a:ext cx="1295400" cy="1219200"/>
            <a:chOff x="533400" y="2286000"/>
            <a:chExt cx="1295400" cy="1219200"/>
          </a:xfrm>
        </p:grpSpPr>
        <p:sp>
          <p:nvSpPr>
            <p:cNvPr id="113" name="Rectangle 112"/>
            <p:cNvSpPr/>
            <p:nvPr/>
          </p:nvSpPr>
          <p:spPr>
            <a:xfrm>
              <a:off x="533400" y="2390775"/>
              <a:ext cx="12954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62000" y="2286000"/>
              <a:ext cx="838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3400" y="2735818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F.# Ref</a:t>
              </a:r>
              <a:endParaRPr lang="en-US" dirty="0"/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>
            <a:off x="14413789" y="3083432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hape 105"/>
          <p:cNvCxnSpPr/>
          <p:nvPr/>
        </p:nvCxnSpPr>
        <p:spPr>
          <a:xfrm rot="5400000" flipH="1" flipV="1">
            <a:off x="15971656" y="3069973"/>
            <a:ext cx="381000" cy="41910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4400031" y="3470023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4199933" y="7765962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#: Function Name</a:t>
            </a:r>
            <a:endParaRPr lang="en-US" b="1" dirty="0"/>
          </a:p>
        </p:txBody>
      </p:sp>
      <p:sp>
        <p:nvSpPr>
          <p:cNvPr id="120" name="Oval 34"/>
          <p:cNvSpPr>
            <a:spLocks noChangeArrowheads="1"/>
          </p:cNvSpPr>
          <p:nvPr/>
        </p:nvSpPr>
        <p:spPr bwMode="auto">
          <a:xfrm>
            <a:off x="15742858" y="3734256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787" indent="-342787" algn="ctr"/>
            <a:r>
              <a:rPr lang="en-US" sz="1600" b="1" dirty="0"/>
              <a:t>IT</a:t>
            </a:r>
          </a:p>
        </p:txBody>
      </p:sp>
      <p:cxnSp>
        <p:nvCxnSpPr>
          <p:cNvPr id="121" name="Shape 105"/>
          <p:cNvCxnSpPr/>
          <p:nvPr/>
        </p:nvCxnSpPr>
        <p:spPr>
          <a:xfrm rot="5400000" flipH="1" flipV="1">
            <a:off x="15285857" y="3069973"/>
            <a:ext cx="381000" cy="4191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hape 164"/>
          <p:cNvSpPr txBox="1"/>
          <p:nvPr/>
        </p:nvSpPr>
        <p:spPr>
          <a:xfrm>
            <a:off x="18384335" y="4096763"/>
            <a:ext cx="4940622" cy="1534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FFBD </a:t>
            </a:r>
            <a:r>
              <a:rPr lang="en-US" sz="3200" b="1" dirty="0" smtClean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/ EFFBD Template – Example Components for you to Re-use</a:t>
            </a:r>
            <a:endParaRPr lang="en-US" sz="3200" b="1" dirty="0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Right Brace 122"/>
          <p:cNvSpPr/>
          <p:nvPr/>
        </p:nvSpPr>
        <p:spPr>
          <a:xfrm>
            <a:off x="17424206" y="3045332"/>
            <a:ext cx="731354" cy="5028406"/>
          </a:xfrm>
          <a:prstGeom prst="rightBrace">
            <a:avLst>
              <a:gd name="adj1" fmla="val 34381"/>
              <a:gd name="adj2" fmla="val 40923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299504" y="2732468"/>
            <a:ext cx="10282630" cy="4580651"/>
            <a:chOff x="13463196" y="1264614"/>
            <a:chExt cx="10282630" cy="4580651"/>
          </a:xfrm>
        </p:grpSpPr>
        <p:sp>
          <p:nvSpPr>
            <p:cNvPr id="125" name="Oval 34"/>
            <p:cNvSpPr>
              <a:spLocks noChangeArrowheads="1"/>
            </p:cNvSpPr>
            <p:nvPr/>
          </p:nvSpPr>
          <p:spPr bwMode="auto">
            <a:xfrm>
              <a:off x="18707101" y="298059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787" indent="-342787" algn="ctr"/>
              <a:r>
                <a:rPr lang="en-US" sz="1600" b="1"/>
                <a:t>AND</a:t>
              </a:r>
            </a:p>
          </p:txBody>
        </p:sp>
        <p:sp>
          <p:nvSpPr>
            <p:cNvPr id="126" name="Oval 34"/>
            <p:cNvSpPr>
              <a:spLocks noChangeArrowheads="1"/>
            </p:cNvSpPr>
            <p:nvPr/>
          </p:nvSpPr>
          <p:spPr bwMode="auto">
            <a:xfrm>
              <a:off x="17992726" y="339969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787" indent="-342787" algn="ctr"/>
              <a:r>
                <a:rPr lang="en-US" sz="1600" b="1" dirty="0"/>
                <a:t>OR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16421101" y="3104415"/>
              <a:ext cx="1295400" cy="1019175"/>
              <a:chOff x="2133600" y="1952625"/>
              <a:chExt cx="1485900" cy="1019175"/>
            </a:xfrm>
          </p:grpSpPr>
          <p:grpSp>
            <p:nvGrpSpPr>
              <p:cNvPr id="253" name="Group 252"/>
              <p:cNvGrpSpPr/>
              <p:nvPr/>
            </p:nvGrpSpPr>
            <p:grpSpPr>
              <a:xfrm>
                <a:off x="2133600" y="1981200"/>
                <a:ext cx="1485900" cy="990600"/>
                <a:chOff x="1981200" y="1143000"/>
                <a:chExt cx="990600" cy="660400"/>
              </a:xfrm>
            </p:grpSpPr>
            <p:sp>
              <p:nvSpPr>
                <p:cNvPr id="256" name="Rectangle 255"/>
                <p:cNvSpPr/>
                <p:nvPr/>
              </p:nvSpPr>
              <p:spPr>
                <a:xfrm>
                  <a:off x="1981200" y="1143000"/>
                  <a:ext cx="990600" cy="660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1981200" y="1143000"/>
                  <a:ext cx="990600" cy="20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4" name="TextBox 253"/>
              <p:cNvSpPr txBox="1"/>
              <p:nvPr/>
            </p:nvSpPr>
            <p:spPr>
              <a:xfrm>
                <a:off x="2133600" y="1952625"/>
                <a:ext cx="70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F.2.1</a:t>
                </a:r>
                <a:endParaRPr lang="en-US" dirty="0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2133600" y="2421493"/>
                <a:ext cx="148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Function 21</a:t>
                </a:r>
                <a:endParaRPr lang="en-US" dirty="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19392901" y="2066190"/>
              <a:ext cx="1295400" cy="1019175"/>
              <a:chOff x="2133600" y="1952625"/>
              <a:chExt cx="1485900" cy="1019175"/>
            </a:xfrm>
          </p:grpSpPr>
          <p:grpSp>
            <p:nvGrpSpPr>
              <p:cNvPr id="248" name="Group 34"/>
              <p:cNvGrpSpPr/>
              <p:nvPr/>
            </p:nvGrpSpPr>
            <p:grpSpPr>
              <a:xfrm>
                <a:off x="2133600" y="1981200"/>
                <a:ext cx="1485900" cy="990600"/>
                <a:chOff x="1981200" y="1143000"/>
                <a:chExt cx="990600" cy="660400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1981200" y="1143000"/>
                  <a:ext cx="990600" cy="660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1981200" y="1143000"/>
                  <a:ext cx="990600" cy="20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9" name="TextBox 248"/>
              <p:cNvSpPr txBox="1"/>
              <p:nvPr/>
            </p:nvSpPr>
            <p:spPr>
              <a:xfrm>
                <a:off x="2133600" y="1952625"/>
                <a:ext cx="70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F.2.2</a:t>
                </a:r>
                <a:endParaRPr lang="en-US" dirty="0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2133600" y="2421493"/>
                <a:ext cx="148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Function 22</a:t>
                </a:r>
                <a:endParaRPr lang="en-US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9392901" y="3437790"/>
              <a:ext cx="1295400" cy="1019175"/>
              <a:chOff x="2133600" y="1952625"/>
              <a:chExt cx="1485900" cy="1019175"/>
            </a:xfrm>
          </p:grpSpPr>
          <p:grpSp>
            <p:nvGrpSpPr>
              <p:cNvPr id="165" name="Group 34"/>
              <p:cNvGrpSpPr/>
              <p:nvPr/>
            </p:nvGrpSpPr>
            <p:grpSpPr>
              <a:xfrm>
                <a:off x="2133600" y="1981200"/>
                <a:ext cx="1485900" cy="990600"/>
                <a:chOff x="1981200" y="1143000"/>
                <a:chExt cx="990600" cy="660400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1981200" y="1143000"/>
                  <a:ext cx="990600" cy="660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1981200" y="1143000"/>
                  <a:ext cx="990600" cy="20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2133600" y="1952625"/>
                <a:ext cx="70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F.2.3</a:t>
                </a:r>
                <a:endParaRPr lang="en-US" dirty="0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2133600" y="2421493"/>
                <a:ext cx="148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Function 23</a:t>
                </a:r>
                <a:endParaRPr lang="en-US" dirty="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4820400" y="3018690"/>
              <a:ext cx="1295901" cy="1219200"/>
              <a:chOff x="532899" y="2286000"/>
              <a:chExt cx="1295901" cy="12192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533400" y="2390775"/>
                <a:ext cx="1295400" cy="990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62000" y="2286000"/>
                <a:ext cx="838200" cy="1219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32899" y="2622875"/>
                <a:ext cx="1295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F.1 Ref</a:t>
                </a:r>
              </a:p>
              <a:p>
                <a:pPr algn="ctr"/>
                <a:r>
                  <a:rPr lang="en-US" dirty="0" smtClean="0"/>
                  <a:t>Function 1</a:t>
                </a:r>
                <a:endParaRPr lang="en-US" dirty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9392901" y="4826090"/>
              <a:ext cx="1295400" cy="1019175"/>
              <a:chOff x="2133600" y="1952625"/>
              <a:chExt cx="1485900" cy="1019175"/>
            </a:xfrm>
          </p:grpSpPr>
          <p:grpSp>
            <p:nvGrpSpPr>
              <p:cNvPr id="157" name="Group 34"/>
              <p:cNvGrpSpPr/>
              <p:nvPr/>
            </p:nvGrpSpPr>
            <p:grpSpPr>
              <a:xfrm>
                <a:off x="2133600" y="1981200"/>
                <a:ext cx="1485900" cy="990600"/>
                <a:chOff x="1981200" y="1143000"/>
                <a:chExt cx="990600" cy="660400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1981200" y="1143000"/>
                  <a:ext cx="990600" cy="660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1981200" y="1143000"/>
                  <a:ext cx="990600" cy="20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2133600" y="1952625"/>
                <a:ext cx="70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F.2.4</a:t>
                </a:r>
                <a:endParaRPr lang="en-US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133600" y="2421493"/>
                <a:ext cx="148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Function 24</a:t>
                </a:r>
                <a:endParaRPr lang="en-US" dirty="0"/>
              </a:p>
            </p:txBody>
          </p:sp>
        </p:grpSp>
        <p:sp>
          <p:nvSpPr>
            <p:cNvPr id="132" name="Oval 34"/>
            <p:cNvSpPr>
              <a:spLocks noChangeArrowheads="1"/>
            </p:cNvSpPr>
            <p:nvPr/>
          </p:nvSpPr>
          <p:spPr bwMode="auto">
            <a:xfrm>
              <a:off x="20840701" y="298059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787" indent="-342787" algn="ctr"/>
              <a:r>
                <a:rPr lang="en-US" sz="1600" b="1"/>
                <a:t>AND</a:t>
              </a:r>
            </a:p>
          </p:txBody>
        </p:sp>
        <p:sp>
          <p:nvSpPr>
            <p:cNvPr id="133" name="Oval 34"/>
            <p:cNvSpPr>
              <a:spLocks noChangeArrowheads="1"/>
            </p:cNvSpPr>
            <p:nvPr/>
          </p:nvSpPr>
          <p:spPr bwMode="auto">
            <a:xfrm>
              <a:off x="21602701" y="343779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787" indent="-342787" algn="ctr"/>
              <a:r>
                <a:rPr lang="en-US" sz="1600" b="1" dirty="0"/>
                <a:t>OR</a:t>
              </a: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22450426" y="3113940"/>
              <a:ext cx="1295400" cy="1219200"/>
              <a:chOff x="533400" y="2286000"/>
              <a:chExt cx="1295400" cy="12192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533400" y="2390775"/>
                <a:ext cx="1295400" cy="990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62000" y="2286000"/>
                <a:ext cx="838200" cy="1219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533400" y="2639566"/>
                <a:ext cx="1295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F.3 Ref</a:t>
                </a:r>
              </a:p>
              <a:p>
                <a:pPr algn="ctr"/>
                <a:r>
                  <a:rPr lang="en-US" dirty="0" smtClean="0"/>
                  <a:t>Function 3</a:t>
                </a:r>
                <a:endParaRPr lang="en-US" dirty="0"/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>
              <a:off x="17716501" y="3666390"/>
              <a:ext cx="304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hape 99"/>
            <p:cNvCxnSpPr>
              <a:stCxn id="126" idx="0"/>
              <a:endCxn id="125" idx="2"/>
            </p:cNvCxnSpPr>
            <p:nvPr/>
          </p:nvCxnSpPr>
          <p:spPr>
            <a:xfrm rot="5400000" flipH="1" flipV="1">
              <a:off x="18407063" y="3099653"/>
              <a:ext cx="152400" cy="447675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hape 101"/>
            <p:cNvCxnSpPr>
              <a:stCxn id="126" idx="4"/>
              <a:endCxn id="148" idx="2"/>
            </p:cNvCxnSpPr>
            <p:nvPr/>
          </p:nvCxnSpPr>
          <p:spPr>
            <a:xfrm rot="16200000" flipH="1">
              <a:off x="17716563" y="4475952"/>
              <a:ext cx="1419100" cy="333375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hape 103"/>
            <p:cNvCxnSpPr>
              <a:stCxn id="125" idx="4"/>
              <a:endCxn id="245" idx="1"/>
            </p:cNvCxnSpPr>
            <p:nvPr/>
          </p:nvCxnSpPr>
          <p:spPr>
            <a:xfrm rot="16200000" flipH="1">
              <a:off x="18894684" y="3593107"/>
              <a:ext cx="577334" cy="419100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hape 105"/>
            <p:cNvCxnSpPr>
              <a:stCxn id="125" idx="0"/>
            </p:cNvCxnSpPr>
            <p:nvPr/>
          </p:nvCxnSpPr>
          <p:spPr>
            <a:xfrm rot="5400000" flipH="1" flipV="1">
              <a:off x="18992851" y="2580540"/>
              <a:ext cx="381000" cy="419100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hape 107"/>
            <p:cNvCxnSpPr>
              <a:endCxn id="132" idx="0"/>
            </p:cNvCxnSpPr>
            <p:nvPr/>
          </p:nvCxnSpPr>
          <p:spPr>
            <a:xfrm>
              <a:off x="20688301" y="2599590"/>
              <a:ext cx="419100" cy="381000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hape 110"/>
            <p:cNvCxnSpPr>
              <a:stCxn id="245" idx="3"/>
              <a:endCxn id="132" idx="4"/>
            </p:cNvCxnSpPr>
            <p:nvPr/>
          </p:nvCxnSpPr>
          <p:spPr>
            <a:xfrm flipV="1">
              <a:off x="20688301" y="3513990"/>
              <a:ext cx="419100" cy="577334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hape 113"/>
            <p:cNvCxnSpPr>
              <a:stCxn id="132" idx="6"/>
              <a:endCxn id="133" idx="0"/>
            </p:cNvCxnSpPr>
            <p:nvPr/>
          </p:nvCxnSpPr>
          <p:spPr>
            <a:xfrm>
              <a:off x="21374101" y="3247290"/>
              <a:ext cx="495300" cy="190500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hape 115"/>
            <p:cNvCxnSpPr>
              <a:stCxn id="147" idx="6"/>
              <a:endCxn id="133" idx="4"/>
            </p:cNvCxnSpPr>
            <p:nvPr/>
          </p:nvCxnSpPr>
          <p:spPr>
            <a:xfrm flipV="1">
              <a:off x="21564601" y="3971190"/>
              <a:ext cx="304800" cy="1378775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22136101" y="3723540"/>
              <a:ext cx="304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4706601" y="1989990"/>
              <a:ext cx="275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Function 2: Function Name</a:t>
              </a:r>
              <a:endParaRPr lang="en-US" b="1" dirty="0"/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 flipH="1" flipV="1">
              <a:off x="13463196" y="1264614"/>
              <a:ext cx="1274448" cy="78208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34"/>
            <p:cNvSpPr>
              <a:spLocks noChangeArrowheads="1"/>
            </p:cNvSpPr>
            <p:nvPr/>
          </p:nvSpPr>
          <p:spPr bwMode="auto">
            <a:xfrm>
              <a:off x="21031201" y="5083265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787" indent="-342787" algn="ctr"/>
              <a:r>
                <a:rPr lang="en-US" sz="1600" b="1" dirty="0"/>
                <a:t>IT</a:t>
              </a:r>
            </a:p>
          </p:txBody>
        </p:sp>
        <p:sp>
          <p:nvSpPr>
            <p:cNvPr id="148" name="Oval 34"/>
            <p:cNvSpPr>
              <a:spLocks noChangeArrowheads="1"/>
            </p:cNvSpPr>
            <p:nvPr/>
          </p:nvSpPr>
          <p:spPr bwMode="auto">
            <a:xfrm>
              <a:off x="18592801" y="508549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787" indent="-342787" algn="ctr"/>
              <a:r>
                <a:rPr lang="en-US" sz="1600" b="1" dirty="0"/>
                <a:t>IT</a:t>
              </a:r>
            </a:p>
          </p:txBody>
        </p:sp>
        <p:cxnSp>
          <p:nvCxnSpPr>
            <p:cNvPr id="149" name="Shape 103"/>
            <p:cNvCxnSpPr>
              <a:stCxn id="147" idx="0"/>
              <a:endCxn id="148" idx="0"/>
            </p:cNvCxnSpPr>
            <p:nvPr/>
          </p:nvCxnSpPr>
          <p:spPr>
            <a:xfrm rot="16200000" flipH="1" flipV="1">
              <a:off x="20077588" y="3865177"/>
              <a:ext cx="2225" cy="2438400"/>
            </a:xfrm>
            <a:prstGeom prst="bentConnector3">
              <a:avLst>
                <a:gd name="adj1" fmla="val -1454391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hape 101"/>
            <p:cNvCxnSpPr>
              <a:stCxn id="148" idx="6"/>
            </p:cNvCxnSpPr>
            <p:nvPr/>
          </p:nvCxnSpPr>
          <p:spPr>
            <a:xfrm flipV="1">
              <a:off x="19126201" y="5349965"/>
              <a:ext cx="266700" cy="222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hape 101"/>
            <p:cNvCxnSpPr/>
            <p:nvPr/>
          </p:nvCxnSpPr>
          <p:spPr>
            <a:xfrm>
              <a:off x="20669251" y="5349966"/>
              <a:ext cx="361950" cy="222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ounded Rectangle 151"/>
            <p:cNvSpPr/>
            <p:nvPr/>
          </p:nvSpPr>
          <p:spPr>
            <a:xfrm>
              <a:off x="16264680" y="4656214"/>
              <a:ext cx="1301672" cy="720994"/>
            </a:xfrm>
            <a:prstGeom prst="roundRect">
              <a:avLst>
                <a:gd name="adj" fmla="val 3478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 / Resource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Straight Arrow Connector 152"/>
            <p:cNvCxnSpPr>
              <a:stCxn id="152" idx="0"/>
              <a:endCxn id="256" idx="2"/>
            </p:cNvCxnSpPr>
            <p:nvPr/>
          </p:nvCxnSpPr>
          <p:spPr>
            <a:xfrm flipV="1">
              <a:off x="16915516" y="4123590"/>
              <a:ext cx="153285" cy="5326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Rounded Rectangle 257"/>
          <p:cNvSpPr/>
          <p:nvPr/>
        </p:nvSpPr>
        <p:spPr>
          <a:xfrm>
            <a:off x="14252518" y="6953961"/>
            <a:ext cx="1301672" cy="720994"/>
          </a:xfrm>
          <a:prstGeom prst="roundRect">
            <a:avLst>
              <a:gd name="adj" fmla="val 347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/ Resource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3538083" y="8140394"/>
            <a:ext cx="2290951" cy="144652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Data Information </a:t>
            </a:r>
          </a:p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Block</a:t>
            </a:r>
            <a:endParaRPr lang="en-US" sz="2000" b="1" dirty="0">
              <a:solidFill>
                <a:srgbClr val="00B0F0"/>
              </a:solidFill>
            </a:endParaRPr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(Data Bubbles</a:t>
            </a:r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for EFFBD)</a:t>
            </a:r>
            <a:endParaRPr lang="en-US" sz="2000" b="1" dirty="0">
              <a:solidFill>
                <a:srgbClr val="00B0F0"/>
              </a:solidFill>
            </a:endParaRPr>
          </a:p>
          <a:p>
            <a:pPr algn="ctr"/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260" name="Straight Arrow Connector 259"/>
          <p:cNvCxnSpPr>
            <a:stCxn id="152" idx="2"/>
            <a:endCxn id="259" idx="0"/>
          </p:cNvCxnSpPr>
          <p:nvPr/>
        </p:nvCxnSpPr>
        <p:spPr>
          <a:xfrm flipH="1">
            <a:off x="4683559" y="6845062"/>
            <a:ext cx="68265" cy="1295332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795011" y="7673930"/>
            <a:ext cx="3313323" cy="1015632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Title of Referenced FFBD or Functional Block</a:t>
            </a:r>
            <a:endParaRPr lang="en-US" sz="2000" b="1" dirty="0">
              <a:solidFill>
                <a:srgbClr val="00B0F0"/>
              </a:solidFill>
            </a:endParaRP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262" name="Straight Arrow Connector 261"/>
          <p:cNvCxnSpPr>
            <a:stCxn id="132" idx="5"/>
            <a:endCxn id="92" idx="0"/>
          </p:cNvCxnSpPr>
          <p:nvPr/>
        </p:nvCxnSpPr>
        <p:spPr>
          <a:xfrm>
            <a:off x="9132294" y="4903729"/>
            <a:ext cx="1835160" cy="2916683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>
            <a:off x="3959786" y="5134244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 flipV="1">
            <a:off x="4829641" y="2795585"/>
            <a:ext cx="846009" cy="230244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164" idx="2"/>
            <a:endCxn id="261" idx="0"/>
          </p:cNvCxnSpPr>
          <p:nvPr/>
        </p:nvCxnSpPr>
        <p:spPr>
          <a:xfrm flipH="1">
            <a:off x="2451673" y="5346639"/>
            <a:ext cx="852735" cy="2327291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 flipV="1">
            <a:off x="16602275" y="3045332"/>
            <a:ext cx="269306" cy="475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5495154" y="7694308"/>
            <a:ext cx="2290951" cy="1231076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Data Information </a:t>
            </a:r>
          </a:p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Block Arrow</a:t>
            </a:r>
            <a:endParaRPr lang="en-US" sz="2000" b="1" dirty="0">
              <a:solidFill>
                <a:srgbClr val="00B0F0"/>
              </a:solidFill>
            </a:endParaRPr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(Diagonal)</a:t>
            </a:r>
            <a:endParaRPr lang="en-US" sz="2000" b="1" dirty="0">
              <a:solidFill>
                <a:srgbClr val="00B0F0"/>
              </a:solidFill>
            </a:endParaRPr>
          </a:p>
          <a:p>
            <a:pPr algn="ctr"/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268" name="Straight Arrow Connector 267"/>
          <p:cNvCxnSpPr>
            <a:endCxn id="95" idx="2"/>
          </p:cNvCxnSpPr>
          <p:nvPr/>
        </p:nvCxnSpPr>
        <p:spPr>
          <a:xfrm flipV="1">
            <a:off x="7928038" y="3256362"/>
            <a:ext cx="392197" cy="827092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endCxn id="94" idx="2"/>
          </p:cNvCxnSpPr>
          <p:nvPr/>
        </p:nvCxnSpPr>
        <p:spPr>
          <a:xfrm flipV="1">
            <a:off x="8526549" y="3005056"/>
            <a:ext cx="1445860" cy="964364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10101446" y="3231709"/>
            <a:ext cx="1028259" cy="1883032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endCxn id="267" idx="0"/>
          </p:cNvCxnSpPr>
          <p:nvPr/>
        </p:nvCxnSpPr>
        <p:spPr>
          <a:xfrm>
            <a:off x="4829641" y="5854503"/>
            <a:ext cx="1810989" cy="1839805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endCxn id="103" idx="0"/>
          </p:cNvCxnSpPr>
          <p:nvPr/>
        </p:nvCxnSpPr>
        <p:spPr>
          <a:xfrm>
            <a:off x="8125443" y="6156029"/>
            <a:ext cx="703009" cy="1614604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147" idx="5"/>
            <a:endCxn id="92" idx="0"/>
          </p:cNvCxnSpPr>
          <p:nvPr/>
        </p:nvCxnSpPr>
        <p:spPr>
          <a:xfrm>
            <a:off x="9322794" y="7006404"/>
            <a:ext cx="1644660" cy="814008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endCxn id="91" idx="2"/>
          </p:cNvCxnSpPr>
          <p:nvPr/>
        </p:nvCxnSpPr>
        <p:spPr>
          <a:xfrm flipH="1" flipV="1">
            <a:off x="6411493" y="3094870"/>
            <a:ext cx="901535" cy="51259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970083" y="4446972"/>
            <a:ext cx="477955" cy="307746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i="1" dirty="0" smtClean="0"/>
              <a:t>x&gt;5</a:t>
            </a:r>
            <a:endParaRPr lang="en-US" i="1" dirty="0"/>
          </a:p>
        </p:txBody>
      </p:sp>
      <p:cxnSp>
        <p:nvCxnSpPr>
          <p:cNvPr id="276" name="Straight Arrow Connector 275"/>
          <p:cNvCxnSpPr>
            <a:endCxn id="103" idx="0"/>
          </p:cNvCxnSpPr>
          <p:nvPr/>
        </p:nvCxnSpPr>
        <p:spPr>
          <a:xfrm>
            <a:off x="6296987" y="4772762"/>
            <a:ext cx="2531465" cy="2997871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7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9282119" y="5352008"/>
            <a:ext cx="1802738" cy="1106969"/>
            <a:chOff x="9093862" y="457200"/>
            <a:chExt cx="1802738" cy="1106969"/>
          </a:xfrm>
        </p:grpSpPr>
        <p:grpSp>
          <p:nvGrpSpPr>
            <p:cNvPr id="21" name="Group 20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9093862" y="457200"/>
              <a:ext cx="61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F.1.7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93862" y="85834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Measure Health Conditions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402838" y="2399258"/>
            <a:ext cx="1802738" cy="1106969"/>
            <a:chOff x="9144000" y="3617431"/>
            <a:chExt cx="1802738" cy="1106969"/>
          </a:xfrm>
        </p:grpSpPr>
        <p:grpSp>
          <p:nvGrpSpPr>
            <p:cNvPr id="27" name="Group 26"/>
            <p:cNvGrpSpPr/>
            <p:nvPr/>
          </p:nvGrpSpPr>
          <p:grpSpPr>
            <a:xfrm>
              <a:off x="9144000" y="3648468"/>
              <a:ext cx="1802738" cy="1075932"/>
              <a:chOff x="1981200" y="1143000"/>
              <a:chExt cx="990600" cy="6604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9144000" y="3617431"/>
              <a:ext cx="61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F.1.4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44000" y="4018578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Listen for User Input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443781" y="5163577"/>
            <a:ext cx="1802738" cy="1106969"/>
            <a:chOff x="9144000" y="5141431"/>
            <a:chExt cx="1802738" cy="1106969"/>
          </a:xfrm>
        </p:grpSpPr>
        <p:grpSp>
          <p:nvGrpSpPr>
            <p:cNvPr id="33" name="Group 32"/>
            <p:cNvGrpSpPr/>
            <p:nvPr/>
          </p:nvGrpSpPr>
          <p:grpSpPr>
            <a:xfrm>
              <a:off x="9144000" y="5172468"/>
              <a:ext cx="1802738" cy="1075932"/>
              <a:chOff x="1981200" y="1143000"/>
              <a:chExt cx="990600" cy="660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9144000" y="5141431"/>
              <a:ext cx="735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F.1.13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144000" y="5542578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Display System Status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586919" y="9058800"/>
            <a:ext cx="1802738" cy="1324477"/>
            <a:chOff x="9144000" y="2057400"/>
            <a:chExt cx="1802738" cy="1324477"/>
          </a:xfrm>
        </p:grpSpPr>
        <p:grpSp>
          <p:nvGrpSpPr>
            <p:cNvPr id="39" name="Group 38"/>
            <p:cNvGrpSpPr/>
            <p:nvPr/>
          </p:nvGrpSpPr>
          <p:grpSpPr>
            <a:xfrm>
              <a:off x="9144000" y="2088436"/>
              <a:ext cx="1802738" cy="1293441"/>
              <a:chOff x="1981200" y="1143000"/>
              <a:chExt cx="990600" cy="6604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9144000" y="2057400"/>
              <a:ext cx="735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F.1.12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44000" y="2458547"/>
              <a:ext cx="18027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Monitor System Status (Power &amp; Error Checking)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928181" y="1667196"/>
            <a:ext cx="1802738" cy="1106969"/>
            <a:chOff x="15240000" y="3128766"/>
            <a:chExt cx="1802738" cy="1106969"/>
          </a:xfrm>
        </p:grpSpPr>
        <p:grpSp>
          <p:nvGrpSpPr>
            <p:cNvPr id="45" name="Group 44"/>
            <p:cNvGrpSpPr/>
            <p:nvPr/>
          </p:nvGrpSpPr>
          <p:grpSpPr>
            <a:xfrm>
              <a:off x="15240000" y="3159803"/>
              <a:ext cx="1802738" cy="1075932"/>
              <a:chOff x="1981200" y="1143000"/>
              <a:chExt cx="990600" cy="6604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5240000" y="3128766"/>
              <a:ext cx="61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F.1.5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240000" y="3672015"/>
              <a:ext cx="1802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Alert Medical Aid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004381" y="7259077"/>
            <a:ext cx="1802738" cy="1324477"/>
            <a:chOff x="11558324" y="417031"/>
            <a:chExt cx="1802738" cy="1324477"/>
          </a:xfrm>
        </p:grpSpPr>
        <p:grpSp>
          <p:nvGrpSpPr>
            <p:cNvPr id="51" name="Group 50"/>
            <p:cNvGrpSpPr/>
            <p:nvPr/>
          </p:nvGrpSpPr>
          <p:grpSpPr>
            <a:xfrm>
              <a:off x="11558324" y="448068"/>
              <a:ext cx="1802738" cy="1293440"/>
              <a:chOff x="1981200" y="1143000"/>
              <a:chExt cx="990600" cy="793905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981200" y="1143000"/>
                <a:ext cx="990600" cy="7939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1558324" y="417031"/>
              <a:ext cx="735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F.1.10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558324" y="790882"/>
              <a:ext cx="18027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Recheck with Comparison  Algorithm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765378" y="5313908"/>
            <a:ext cx="1802738" cy="1106969"/>
            <a:chOff x="11558324" y="417031"/>
            <a:chExt cx="1802738" cy="1106969"/>
          </a:xfrm>
        </p:grpSpPr>
        <p:grpSp>
          <p:nvGrpSpPr>
            <p:cNvPr id="57" name="Group 56"/>
            <p:cNvGrpSpPr/>
            <p:nvPr/>
          </p:nvGrpSpPr>
          <p:grpSpPr>
            <a:xfrm>
              <a:off x="11558324" y="448068"/>
              <a:ext cx="1802738" cy="1075932"/>
              <a:chOff x="1981200" y="1143000"/>
              <a:chExt cx="990600" cy="6604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1558324" y="417031"/>
              <a:ext cx="61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F.1.8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8324" y="935331"/>
              <a:ext cx="1802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Interpret Data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7004381" y="5163577"/>
            <a:ext cx="1802738" cy="1106969"/>
            <a:chOff x="11558324" y="417031"/>
            <a:chExt cx="1802738" cy="1106969"/>
          </a:xfrm>
        </p:grpSpPr>
        <p:grpSp>
          <p:nvGrpSpPr>
            <p:cNvPr id="63" name="Group 62"/>
            <p:cNvGrpSpPr/>
            <p:nvPr/>
          </p:nvGrpSpPr>
          <p:grpSpPr>
            <a:xfrm>
              <a:off x="11558324" y="448068"/>
              <a:ext cx="1802738" cy="1075932"/>
              <a:chOff x="1981200" y="1143000"/>
              <a:chExt cx="990600" cy="6604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11558324" y="417031"/>
              <a:ext cx="61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F.1.9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558324" y="818178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Create Health Report</a:t>
              </a:r>
            </a:p>
          </p:txBody>
        </p:sp>
      </p:grpSp>
      <p:sp>
        <p:nvSpPr>
          <p:cNvPr id="68" name="Oval 34"/>
          <p:cNvSpPr>
            <a:spLocks noChangeArrowheads="1"/>
          </p:cNvSpPr>
          <p:nvPr/>
        </p:nvSpPr>
        <p:spPr bwMode="auto">
          <a:xfrm>
            <a:off x="15025316" y="5620777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OR</a:t>
            </a:r>
          </a:p>
        </p:txBody>
      </p:sp>
      <p:sp>
        <p:nvSpPr>
          <p:cNvPr id="69" name="Oval 34"/>
          <p:cNvSpPr>
            <a:spLocks noChangeArrowheads="1"/>
          </p:cNvSpPr>
          <p:nvPr/>
        </p:nvSpPr>
        <p:spPr bwMode="auto">
          <a:xfrm>
            <a:off x="8395916" y="5811277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AND</a:t>
            </a:r>
          </a:p>
        </p:txBody>
      </p:sp>
      <p:sp>
        <p:nvSpPr>
          <p:cNvPr id="70" name="Oval 34"/>
          <p:cNvSpPr>
            <a:spLocks noChangeArrowheads="1"/>
          </p:cNvSpPr>
          <p:nvPr/>
        </p:nvSpPr>
        <p:spPr bwMode="auto">
          <a:xfrm>
            <a:off x="11824916" y="5658877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IT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9290381" y="7259077"/>
            <a:ext cx="1802738" cy="1106969"/>
            <a:chOff x="11558324" y="417031"/>
            <a:chExt cx="1802738" cy="1106969"/>
          </a:xfrm>
        </p:grpSpPr>
        <p:grpSp>
          <p:nvGrpSpPr>
            <p:cNvPr id="72" name="Group 71"/>
            <p:cNvGrpSpPr/>
            <p:nvPr/>
          </p:nvGrpSpPr>
          <p:grpSpPr>
            <a:xfrm>
              <a:off x="11558324" y="448068"/>
              <a:ext cx="1802738" cy="1075932"/>
              <a:chOff x="1981200" y="1143000"/>
              <a:chExt cx="990600" cy="6604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1558324" y="417031"/>
              <a:ext cx="735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F.1.11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558324" y="818178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Create Health Report</a:t>
              </a:r>
            </a:p>
          </p:txBody>
        </p:sp>
      </p:grpSp>
      <p:sp>
        <p:nvSpPr>
          <p:cNvPr id="83" name="Oval 34"/>
          <p:cNvSpPr>
            <a:spLocks noChangeArrowheads="1"/>
          </p:cNvSpPr>
          <p:nvPr/>
        </p:nvSpPr>
        <p:spPr bwMode="auto">
          <a:xfrm>
            <a:off x="21426116" y="7521345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IT</a:t>
            </a:r>
          </a:p>
        </p:txBody>
      </p:sp>
      <p:sp>
        <p:nvSpPr>
          <p:cNvPr id="87" name="Oval 34"/>
          <p:cNvSpPr>
            <a:spLocks noChangeArrowheads="1"/>
          </p:cNvSpPr>
          <p:nvPr/>
        </p:nvSpPr>
        <p:spPr bwMode="auto">
          <a:xfrm>
            <a:off x="25131719" y="5470803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OR</a:t>
            </a:r>
          </a:p>
        </p:txBody>
      </p:sp>
      <p:sp>
        <p:nvSpPr>
          <p:cNvPr id="89" name="Oval 34"/>
          <p:cNvSpPr>
            <a:spLocks noChangeArrowheads="1"/>
          </p:cNvSpPr>
          <p:nvPr/>
        </p:nvSpPr>
        <p:spPr bwMode="auto">
          <a:xfrm>
            <a:off x="9310316" y="2706127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IT</a:t>
            </a:r>
          </a:p>
        </p:txBody>
      </p:sp>
      <p:sp>
        <p:nvSpPr>
          <p:cNvPr id="90" name="Oval 34"/>
          <p:cNvSpPr>
            <a:spLocks noChangeArrowheads="1"/>
          </p:cNvSpPr>
          <p:nvPr/>
        </p:nvSpPr>
        <p:spPr bwMode="auto">
          <a:xfrm>
            <a:off x="12586916" y="2703578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IT</a:t>
            </a:r>
          </a:p>
        </p:txBody>
      </p:sp>
      <p:cxnSp>
        <p:nvCxnSpPr>
          <p:cNvPr id="91" name="Elbow Connector 90"/>
          <p:cNvCxnSpPr>
            <a:stCxn id="93" idx="6"/>
            <a:endCxn id="47" idx="1"/>
          </p:cNvCxnSpPr>
          <p:nvPr/>
        </p:nvCxnSpPr>
        <p:spPr>
          <a:xfrm flipV="1">
            <a:off x="14339516" y="2395111"/>
            <a:ext cx="2588665" cy="570446"/>
          </a:xfrm>
          <a:prstGeom prst="bentConnector3">
            <a:avLst>
              <a:gd name="adj1" fmla="val 22772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04" idx="3"/>
            <a:endCxn id="61" idx="0"/>
          </p:cNvCxnSpPr>
          <p:nvPr/>
        </p:nvCxnSpPr>
        <p:spPr>
          <a:xfrm flipH="1">
            <a:off x="13666747" y="3749311"/>
            <a:ext cx="5054182" cy="1595634"/>
          </a:xfrm>
          <a:prstGeom prst="bentConnector4">
            <a:avLst>
              <a:gd name="adj1" fmla="val -4523"/>
              <a:gd name="adj2" fmla="val 75214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34"/>
          <p:cNvSpPr>
            <a:spLocks noChangeArrowheads="1"/>
          </p:cNvSpPr>
          <p:nvPr/>
        </p:nvSpPr>
        <p:spPr bwMode="auto">
          <a:xfrm>
            <a:off x="13806116" y="2698857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OR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22871781" y="7259077"/>
            <a:ext cx="1802738" cy="1106969"/>
            <a:chOff x="15240000" y="3128766"/>
            <a:chExt cx="1802738" cy="1106969"/>
          </a:xfrm>
        </p:grpSpPr>
        <p:grpSp>
          <p:nvGrpSpPr>
            <p:cNvPr id="95" name="Group 94"/>
            <p:cNvGrpSpPr/>
            <p:nvPr/>
          </p:nvGrpSpPr>
          <p:grpSpPr>
            <a:xfrm>
              <a:off x="15240000" y="3159803"/>
              <a:ext cx="1802738" cy="1075932"/>
              <a:chOff x="1981200" y="1143000"/>
              <a:chExt cx="990600" cy="66040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15240000" y="3128766"/>
              <a:ext cx="61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F.1.5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240000" y="3672015"/>
              <a:ext cx="1802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Alert Medical Aid 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6918191" y="3180308"/>
            <a:ext cx="1802738" cy="1106969"/>
            <a:chOff x="15240000" y="3128766"/>
            <a:chExt cx="1802738" cy="1106969"/>
          </a:xfrm>
        </p:grpSpPr>
        <p:grpSp>
          <p:nvGrpSpPr>
            <p:cNvPr id="101" name="Group 100"/>
            <p:cNvGrpSpPr/>
            <p:nvPr/>
          </p:nvGrpSpPr>
          <p:grpSpPr>
            <a:xfrm>
              <a:off x="15240000" y="3159803"/>
              <a:ext cx="1802738" cy="1075932"/>
              <a:chOff x="1981200" y="1143000"/>
              <a:chExt cx="990600" cy="6604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15240000" y="3128766"/>
              <a:ext cx="61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F.1.6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240000" y="3672015"/>
              <a:ext cx="1802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Change Mode</a:t>
              </a:r>
            </a:p>
          </p:txBody>
        </p:sp>
      </p:grpSp>
      <p:sp>
        <p:nvSpPr>
          <p:cNvPr id="106" name="Oval 34"/>
          <p:cNvSpPr>
            <a:spLocks noChangeArrowheads="1"/>
          </p:cNvSpPr>
          <p:nvPr/>
        </p:nvSpPr>
        <p:spPr bwMode="auto">
          <a:xfrm>
            <a:off x="7329116" y="5811277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IT</a:t>
            </a:r>
          </a:p>
        </p:txBody>
      </p:sp>
      <p:sp>
        <p:nvSpPr>
          <p:cNvPr id="107" name="Oval 34"/>
          <p:cNvSpPr>
            <a:spLocks noChangeArrowheads="1"/>
          </p:cNvSpPr>
          <p:nvPr/>
        </p:nvSpPr>
        <p:spPr bwMode="auto">
          <a:xfrm>
            <a:off x="32675519" y="5449039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IT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9932319" y="5152666"/>
            <a:ext cx="1802738" cy="1106969"/>
            <a:chOff x="15240000" y="3128766"/>
            <a:chExt cx="1802738" cy="1106969"/>
          </a:xfrm>
        </p:grpSpPr>
        <p:grpSp>
          <p:nvGrpSpPr>
            <p:cNvPr id="109" name="Group 108"/>
            <p:cNvGrpSpPr/>
            <p:nvPr/>
          </p:nvGrpSpPr>
          <p:grpSpPr>
            <a:xfrm>
              <a:off x="15240000" y="3159803"/>
              <a:ext cx="1802738" cy="1075932"/>
              <a:chOff x="1981200" y="1143000"/>
              <a:chExt cx="990600" cy="6604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15240000" y="3128766"/>
              <a:ext cx="735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F.1.14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5240000" y="352067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 Local Announcements</a:t>
              </a:r>
            </a:p>
          </p:txBody>
        </p:sp>
      </p:grpSp>
      <p:sp>
        <p:nvSpPr>
          <p:cNvPr id="114" name="Oval 34"/>
          <p:cNvSpPr>
            <a:spLocks noChangeArrowheads="1"/>
          </p:cNvSpPr>
          <p:nvPr/>
        </p:nvSpPr>
        <p:spPr bwMode="auto">
          <a:xfrm>
            <a:off x="26122319" y="5469199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/>
              <a:t>AND</a:t>
            </a:r>
          </a:p>
        </p:txBody>
      </p:sp>
      <p:cxnSp>
        <p:nvCxnSpPr>
          <p:cNvPr id="117" name="Elbow Connector 116"/>
          <p:cNvCxnSpPr>
            <a:stCxn id="93" idx="6"/>
            <a:endCxn id="104" idx="1"/>
          </p:cNvCxnSpPr>
          <p:nvPr/>
        </p:nvCxnSpPr>
        <p:spPr>
          <a:xfrm>
            <a:off x="14339516" y="2965557"/>
            <a:ext cx="2578675" cy="783754"/>
          </a:xfrm>
          <a:prstGeom prst="bentConnector3">
            <a:avLst>
              <a:gd name="adj1" fmla="val 23405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4" idx="3"/>
            <a:endCxn id="24" idx="0"/>
          </p:cNvCxnSpPr>
          <p:nvPr/>
        </p:nvCxnSpPr>
        <p:spPr>
          <a:xfrm flipH="1">
            <a:off x="10183488" y="3749311"/>
            <a:ext cx="8537441" cy="1633734"/>
          </a:xfrm>
          <a:prstGeom prst="bentConnector4">
            <a:avLst>
              <a:gd name="adj1" fmla="val -2678"/>
              <a:gd name="adj2" fmla="val 48503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48" idx="3"/>
            <a:endCxn id="126" idx="0"/>
          </p:cNvCxnSpPr>
          <p:nvPr/>
        </p:nvCxnSpPr>
        <p:spPr>
          <a:xfrm>
            <a:off x="18730919" y="2236199"/>
            <a:ext cx="6667500" cy="60327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34"/>
          <p:cNvSpPr>
            <a:spLocks noChangeArrowheads="1"/>
          </p:cNvSpPr>
          <p:nvPr/>
        </p:nvSpPr>
        <p:spPr bwMode="auto">
          <a:xfrm>
            <a:off x="25131719" y="2839477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OR</a:t>
            </a:r>
          </a:p>
        </p:txBody>
      </p:sp>
      <p:cxnSp>
        <p:nvCxnSpPr>
          <p:cNvPr id="129" name="Elbow Connector 128"/>
          <p:cNvCxnSpPr>
            <a:stCxn id="104" idx="3"/>
            <a:endCxn id="126" idx="4"/>
          </p:cNvCxnSpPr>
          <p:nvPr/>
        </p:nvCxnSpPr>
        <p:spPr>
          <a:xfrm flipV="1">
            <a:off x="18720929" y="3372877"/>
            <a:ext cx="6677490" cy="37643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6" idx="6"/>
            <a:endCxn id="114" idx="0"/>
          </p:cNvCxnSpPr>
          <p:nvPr/>
        </p:nvCxnSpPr>
        <p:spPr>
          <a:xfrm>
            <a:off x="25665119" y="3106177"/>
            <a:ext cx="723900" cy="236302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90" idx="0"/>
            <a:endCxn id="89" idx="0"/>
          </p:cNvCxnSpPr>
          <p:nvPr/>
        </p:nvCxnSpPr>
        <p:spPr>
          <a:xfrm rot="16200000" flipH="1" flipV="1">
            <a:off x="11214041" y="1066552"/>
            <a:ext cx="2549" cy="3276600"/>
          </a:xfrm>
          <a:prstGeom prst="bentConnector3">
            <a:avLst>
              <a:gd name="adj1" fmla="val -21673284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69" idx="0"/>
            <a:endCxn id="89" idx="2"/>
          </p:cNvCxnSpPr>
          <p:nvPr/>
        </p:nvCxnSpPr>
        <p:spPr>
          <a:xfrm rot="5400000" flipH="1" flipV="1">
            <a:off x="7567241" y="4068202"/>
            <a:ext cx="2838450" cy="64770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69" idx="4"/>
            <a:endCxn id="42" idx="1"/>
          </p:cNvCxnSpPr>
          <p:nvPr/>
        </p:nvCxnSpPr>
        <p:spPr>
          <a:xfrm rot="16200000" flipH="1">
            <a:off x="7428827" y="7578465"/>
            <a:ext cx="3391880" cy="92430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68" idx="6"/>
            <a:endCxn id="66" idx="1"/>
          </p:cNvCxnSpPr>
          <p:nvPr/>
        </p:nvCxnSpPr>
        <p:spPr>
          <a:xfrm flipV="1">
            <a:off x="15558716" y="5732580"/>
            <a:ext cx="1445665" cy="154897"/>
          </a:xfrm>
          <a:prstGeom prst="bentConnector3">
            <a:avLst>
              <a:gd name="adj1" fmla="val 18374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68" idx="6"/>
            <a:endCxn id="54" idx="1"/>
          </p:cNvCxnSpPr>
          <p:nvPr/>
        </p:nvCxnSpPr>
        <p:spPr>
          <a:xfrm>
            <a:off x="15558716" y="5887477"/>
            <a:ext cx="1445665" cy="2049357"/>
          </a:xfrm>
          <a:prstGeom prst="bentConnector3">
            <a:avLst>
              <a:gd name="adj1" fmla="val 17902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83" idx="4"/>
            <a:endCxn id="70" idx="4"/>
          </p:cNvCxnSpPr>
          <p:nvPr/>
        </p:nvCxnSpPr>
        <p:spPr>
          <a:xfrm rot="5400000" flipH="1">
            <a:off x="15960982" y="2322911"/>
            <a:ext cx="1862468" cy="9601200"/>
          </a:xfrm>
          <a:prstGeom prst="bentConnector3">
            <a:avLst>
              <a:gd name="adj1" fmla="val -54648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66" idx="3"/>
            <a:endCxn id="87" idx="2"/>
          </p:cNvCxnSpPr>
          <p:nvPr/>
        </p:nvCxnSpPr>
        <p:spPr>
          <a:xfrm>
            <a:off x="18807119" y="5732580"/>
            <a:ext cx="6324600" cy="492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87" idx="6"/>
            <a:endCxn id="114" idx="2"/>
          </p:cNvCxnSpPr>
          <p:nvPr/>
        </p:nvCxnSpPr>
        <p:spPr>
          <a:xfrm flipV="1">
            <a:off x="25665119" y="5735899"/>
            <a:ext cx="457200" cy="16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98" idx="3"/>
            <a:endCxn id="87" idx="2"/>
          </p:cNvCxnSpPr>
          <p:nvPr/>
        </p:nvCxnSpPr>
        <p:spPr>
          <a:xfrm flipV="1">
            <a:off x="24674519" y="5737503"/>
            <a:ext cx="457200" cy="2090577"/>
          </a:xfrm>
          <a:prstGeom prst="bentConnector3">
            <a:avLst>
              <a:gd name="adj1" fmla="val 29167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42" idx="3"/>
            <a:endCxn id="114" idx="4"/>
          </p:cNvCxnSpPr>
          <p:nvPr/>
        </p:nvCxnSpPr>
        <p:spPr>
          <a:xfrm flipV="1">
            <a:off x="11389657" y="6002599"/>
            <a:ext cx="14999362" cy="373395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107" idx="4"/>
            <a:endCxn id="106" idx="4"/>
          </p:cNvCxnSpPr>
          <p:nvPr/>
        </p:nvCxnSpPr>
        <p:spPr>
          <a:xfrm rot="5400000">
            <a:off x="20087899" y="-6509643"/>
            <a:ext cx="362238" cy="25346403"/>
          </a:xfrm>
          <a:prstGeom prst="bentConnector3">
            <a:avLst>
              <a:gd name="adj1" fmla="val 15357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30" idx="3"/>
            <a:endCxn id="90" idx="2"/>
          </p:cNvCxnSpPr>
          <p:nvPr/>
        </p:nvCxnSpPr>
        <p:spPr>
          <a:xfrm>
            <a:off x="12205576" y="2968261"/>
            <a:ext cx="381340" cy="20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90" idx="6"/>
            <a:endCxn id="93" idx="2"/>
          </p:cNvCxnSpPr>
          <p:nvPr/>
        </p:nvCxnSpPr>
        <p:spPr>
          <a:xfrm flipV="1">
            <a:off x="13120316" y="2965557"/>
            <a:ext cx="685800" cy="47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10611388" y="4196846"/>
            <a:ext cx="270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collection parameters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3792738" y="4641845"/>
            <a:ext cx="201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Calculation settings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4978069" y="2014319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Alarm trigger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4939969" y="3384545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Operational Info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5815485" y="7062491"/>
            <a:ext cx="1072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Potential </a:t>
            </a:r>
          </a:p>
          <a:p>
            <a:r>
              <a:rPr lang="en-US" i="1" dirty="0"/>
              <a:t>Issue </a:t>
            </a:r>
          </a:p>
          <a:p>
            <a:r>
              <a:rPr lang="en-US" i="1" dirty="0"/>
              <a:t>Detected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0178719" y="11195045"/>
            <a:ext cx="184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Until Powered Off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2091616" y="8718545"/>
            <a:ext cx="467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Until Potential Issue Classified, Target Rate 60Hz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1926540" y="7184246"/>
            <a:ext cx="761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Issue </a:t>
            </a:r>
          </a:p>
          <a:p>
            <a:r>
              <a:rPr lang="en-US" i="1" dirty="0"/>
              <a:t>Found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0120319" y="1784345"/>
            <a:ext cx="228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Waiting For Command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8807119" y="7807198"/>
            <a:ext cx="4832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89" idx="6"/>
          </p:cNvCxnSpPr>
          <p:nvPr/>
        </p:nvCxnSpPr>
        <p:spPr>
          <a:xfrm>
            <a:off x="9843716" y="2972827"/>
            <a:ext cx="5591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83" idx="2"/>
          </p:cNvCxnSpPr>
          <p:nvPr/>
        </p:nvCxnSpPr>
        <p:spPr>
          <a:xfrm>
            <a:off x="21108281" y="7786920"/>
            <a:ext cx="317835" cy="1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68" idx="2"/>
          </p:cNvCxnSpPr>
          <p:nvPr/>
        </p:nvCxnSpPr>
        <p:spPr>
          <a:xfrm flipV="1">
            <a:off x="14560163" y="5887477"/>
            <a:ext cx="465153" cy="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70" idx="6"/>
          </p:cNvCxnSpPr>
          <p:nvPr/>
        </p:nvCxnSpPr>
        <p:spPr>
          <a:xfrm>
            <a:off x="12358316" y="5925577"/>
            <a:ext cx="3926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23" idx="1"/>
          </p:cNvCxnSpPr>
          <p:nvPr/>
        </p:nvCxnSpPr>
        <p:spPr>
          <a:xfrm>
            <a:off x="8919973" y="6074485"/>
            <a:ext cx="362146" cy="18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11084857" y="5943205"/>
            <a:ext cx="7400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06" idx="6"/>
          </p:cNvCxnSpPr>
          <p:nvPr/>
        </p:nvCxnSpPr>
        <p:spPr>
          <a:xfrm>
            <a:off x="7862516" y="6077977"/>
            <a:ext cx="526469" cy="10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14" idx="6"/>
          </p:cNvCxnSpPr>
          <p:nvPr/>
        </p:nvCxnSpPr>
        <p:spPr>
          <a:xfrm flipV="1">
            <a:off x="26655719" y="5735808"/>
            <a:ext cx="788062" cy="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29246519" y="5725442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31735057" y="5676001"/>
            <a:ext cx="9404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21969419" y="7799792"/>
            <a:ext cx="9023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1044244" y="5393546"/>
            <a:ext cx="88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at</a:t>
            </a:r>
          </a:p>
          <a:p>
            <a:r>
              <a:rPr lang="en-US" i="1" dirty="0"/>
              <a:t>Rate? 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33229767" y="5695179"/>
            <a:ext cx="9404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34166449" y="5151355"/>
            <a:ext cx="1802738" cy="1106969"/>
            <a:chOff x="15240000" y="3128766"/>
            <a:chExt cx="1802738" cy="1106969"/>
          </a:xfrm>
        </p:grpSpPr>
        <p:grpSp>
          <p:nvGrpSpPr>
            <p:cNvPr id="154" name="Group 153"/>
            <p:cNvGrpSpPr/>
            <p:nvPr/>
          </p:nvGrpSpPr>
          <p:grpSpPr>
            <a:xfrm>
              <a:off x="15240000" y="3159803"/>
              <a:ext cx="1802738" cy="1075932"/>
              <a:chOff x="1981200" y="1143000"/>
              <a:chExt cx="990600" cy="660400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15240000" y="3128766"/>
              <a:ext cx="735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F.1.15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5240000" y="352067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Shutdowns</a:t>
              </a:r>
            </a:p>
          </p:txBody>
        </p:sp>
      </p:grpSp>
      <p:cxnSp>
        <p:nvCxnSpPr>
          <p:cNvPr id="160" name="Straight Arrow Connector 159"/>
          <p:cNvCxnSpPr/>
          <p:nvPr/>
        </p:nvCxnSpPr>
        <p:spPr>
          <a:xfrm>
            <a:off x="35976379" y="5684755"/>
            <a:ext cx="94046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36918275" y="5144256"/>
            <a:ext cx="1802738" cy="1106969"/>
            <a:chOff x="15240000" y="3128766"/>
            <a:chExt cx="1802738" cy="1106969"/>
          </a:xfrm>
        </p:grpSpPr>
        <p:grpSp>
          <p:nvGrpSpPr>
            <p:cNvPr id="162" name="Group 161"/>
            <p:cNvGrpSpPr/>
            <p:nvPr/>
          </p:nvGrpSpPr>
          <p:grpSpPr>
            <a:xfrm>
              <a:off x="15240000" y="3159803"/>
              <a:ext cx="1802738" cy="1075932"/>
              <a:chOff x="1981200" y="1143000"/>
              <a:chExt cx="990600" cy="6604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15240000" y="3128766"/>
              <a:ext cx="735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F.1.16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5240000" y="352067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 Takes System Off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42275" y="5454138"/>
            <a:ext cx="1802738" cy="1075932"/>
            <a:chOff x="1981200" y="1143000"/>
            <a:chExt cx="990600" cy="660400"/>
          </a:xfrm>
        </p:grpSpPr>
        <p:sp>
          <p:nvSpPr>
            <p:cNvPr id="149" name="Rectangle 148"/>
            <p:cNvSpPr/>
            <p:nvPr/>
          </p:nvSpPr>
          <p:spPr>
            <a:xfrm>
              <a:off x="1981200" y="1143000"/>
              <a:ext cx="990600" cy="66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981200" y="1143000"/>
              <a:ext cx="990600" cy="20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342275" y="5442151"/>
            <a:ext cx="61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F.1.1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30513" y="5843298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Securely Attach Device</a:t>
            </a:r>
          </a:p>
        </p:txBody>
      </p:sp>
      <p:grpSp>
        <p:nvGrpSpPr>
          <p:cNvPr id="177" name="Group 176"/>
          <p:cNvGrpSpPr/>
          <p:nvPr/>
        </p:nvGrpSpPr>
        <p:grpSpPr>
          <a:xfrm>
            <a:off x="2678413" y="5454139"/>
            <a:ext cx="1802738" cy="1075932"/>
            <a:chOff x="1981200" y="1143000"/>
            <a:chExt cx="990600" cy="660400"/>
          </a:xfrm>
        </p:grpSpPr>
        <p:sp>
          <p:nvSpPr>
            <p:cNvPr id="178" name="Rectangle 177"/>
            <p:cNvSpPr/>
            <p:nvPr/>
          </p:nvSpPr>
          <p:spPr>
            <a:xfrm>
              <a:off x="1981200" y="1143000"/>
              <a:ext cx="990600" cy="66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981200" y="1143000"/>
              <a:ext cx="990600" cy="20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2678413" y="5442152"/>
            <a:ext cx="61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F.1.2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2766651" y="584329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Turn On Device</a:t>
            </a:r>
          </a:p>
        </p:txBody>
      </p:sp>
      <p:grpSp>
        <p:nvGrpSpPr>
          <p:cNvPr id="182" name="Group 181"/>
          <p:cNvGrpSpPr/>
          <p:nvPr/>
        </p:nvGrpSpPr>
        <p:grpSpPr>
          <a:xfrm>
            <a:off x="4990475" y="5461314"/>
            <a:ext cx="1802738" cy="1075932"/>
            <a:chOff x="1981200" y="1143000"/>
            <a:chExt cx="990600" cy="660400"/>
          </a:xfrm>
        </p:grpSpPr>
        <p:sp>
          <p:nvSpPr>
            <p:cNvPr id="183" name="Rectangle 182"/>
            <p:cNvSpPr/>
            <p:nvPr/>
          </p:nvSpPr>
          <p:spPr>
            <a:xfrm>
              <a:off x="1981200" y="1143000"/>
              <a:ext cx="990600" cy="66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981200" y="1143000"/>
              <a:ext cx="990600" cy="20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5078713" y="5430277"/>
            <a:ext cx="61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F.1.3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166951" y="583142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Calibrate Device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0" y="778827"/>
            <a:ext cx="945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Initial FFBD for Heart Attack Monitoring System</a:t>
            </a:r>
          </a:p>
        </p:txBody>
      </p:sp>
      <p:sp>
        <p:nvSpPr>
          <p:cNvPr id="2" name="Rectangle 1"/>
          <p:cNvSpPr/>
          <p:nvPr/>
        </p:nvSpPr>
        <p:spPr>
          <a:xfrm>
            <a:off x="37475" y="1544077"/>
            <a:ext cx="39128075" cy="1059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113675" y="1772677"/>
            <a:ext cx="419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 1 : Overall System Operation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19584225" y="2680334"/>
            <a:ext cx="1431168" cy="662902"/>
          </a:xfrm>
          <a:prstGeom prst="roundRect">
            <a:avLst>
              <a:gd name="adj" fmla="val 347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 &amp;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01" name="Oval 34"/>
          <p:cNvSpPr>
            <a:spLocks noChangeArrowheads="1"/>
          </p:cNvSpPr>
          <p:nvPr/>
        </p:nvSpPr>
        <p:spPr bwMode="auto">
          <a:xfrm>
            <a:off x="21602075" y="2750803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A</a:t>
            </a:r>
          </a:p>
        </p:txBody>
      </p:sp>
      <p:cxnSp>
        <p:nvCxnSpPr>
          <p:cNvPr id="204" name="Straight Arrow Connector 203"/>
          <p:cNvCxnSpPr>
            <a:endCxn id="197" idx="1"/>
          </p:cNvCxnSpPr>
          <p:nvPr/>
        </p:nvCxnSpPr>
        <p:spPr>
          <a:xfrm flipV="1">
            <a:off x="18724510" y="3011785"/>
            <a:ext cx="859715" cy="393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97" idx="3"/>
            <a:endCxn id="201" idx="2"/>
          </p:cNvCxnSpPr>
          <p:nvPr/>
        </p:nvCxnSpPr>
        <p:spPr>
          <a:xfrm>
            <a:off x="21015393" y="3011785"/>
            <a:ext cx="586682" cy="5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ounded Rectangle 205"/>
          <p:cNvSpPr/>
          <p:nvPr/>
        </p:nvSpPr>
        <p:spPr>
          <a:xfrm>
            <a:off x="31165174" y="3506227"/>
            <a:ext cx="1866901" cy="735231"/>
          </a:xfrm>
          <a:prstGeom prst="roundRect">
            <a:avLst>
              <a:gd name="adj" fmla="val 347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Announcements</a:t>
            </a:r>
          </a:p>
        </p:txBody>
      </p:sp>
      <p:cxnSp>
        <p:nvCxnSpPr>
          <p:cNvPr id="207" name="Straight Arrow Connector 206"/>
          <p:cNvCxnSpPr>
            <a:endCxn id="206" idx="2"/>
          </p:cNvCxnSpPr>
          <p:nvPr/>
        </p:nvCxnSpPr>
        <p:spPr>
          <a:xfrm flipV="1">
            <a:off x="30923544" y="4241458"/>
            <a:ext cx="1175081" cy="942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34"/>
          <p:cNvSpPr>
            <a:spLocks noChangeArrowheads="1"/>
          </p:cNvSpPr>
          <p:nvPr/>
        </p:nvSpPr>
        <p:spPr bwMode="auto">
          <a:xfrm>
            <a:off x="27497913" y="3723557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A</a:t>
            </a:r>
          </a:p>
        </p:txBody>
      </p:sp>
      <p:cxnSp>
        <p:nvCxnSpPr>
          <p:cNvPr id="211" name="Straight Arrow Connector 210"/>
          <p:cNvCxnSpPr>
            <a:stCxn id="208" idx="5"/>
          </p:cNvCxnSpPr>
          <p:nvPr/>
        </p:nvCxnSpPr>
        <p:spPr>
          <a:xfrm>
            <a:off x="27953198" y="4178842"/>
            <a:ext cx="481808" cy="101577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Footer Placeholder 3">
            <a:extLst>
              <a:ext uri="{FF2B5EF4-FFF2-40B4-BE49-F238E27FC236}">
                <a16:creationId xmlns:a16="http://schemas.microsoft.com/office/drawing/2014/main" id="{FAF58B48-6781-492F-9AA4-0E5209AD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835" y="12601771"/>
            <a:ext cx="9289620" cy="730250"/>
          </a:xfrm>
        </p:spPr>
        <p:txBody>
          <a:bodyPr/>
          <a:lstStyle/>
          <a:p>
            <a:r>
              <a:rPr lang="en-US" dirty="0"/>
              <a:t>© 2018 </a:t>
            </a:r>
            <a:r>
              <a:rPr lang="en-US" dirty="0" err="1"/>
              <a:t>eCornell</a:t>
            </a:r>
            <a:r>
              <a:rPr lang="en-US" dirty="0"/>
              <a:t>. All rights reserved. All other copyrights, trademarks, trade names, and logos are the sole property of their respective owners.</a:t>
            </a:r>
          </a:p>
        </p:txBody>
      </p:sp>
      <p:sp>
        <p:nvSpPr>
          <p:cNvPr id="216" name="Rectangle 3">
            <a:extLst>
              <a:ext uri="{FF2B5EF4-FFF2-40B4-BE49-F238E27FC236}">
                <a16:creationId xmlns:a16="http://schemas.microsoft.com/office/drawing/2014/main" id="{EF45FC26-C41D-4A2B-99C7-12E6EF615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6595" y="210359"/>
            <a:ext cx="879011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1371600">
              <a:tabLst>
                <a:tab pos="4114800" algn="ctr"/>
                <a:tab pos="8229600" algn="r"/>
              </a:tabLst>
            </a:pPr>
            <a:r>
              <a:rPr lang="en-US" altLang="en-US" sz="1800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	</a:t>
            </a:r>
            <a:r>
              <a:rPr lang="en-US" altLang="en-US" sz="1500" dirty="0">
                <a:solidFill>
                  <a:srgbClr val="000000"/>
                </a:solidFill>
                <a:ea typeface="MS Mincho" panose="02020609040205080304" pitchFamily="49" charset="-128"/>
                <a:cs typeface="Arial" panose="020B0604020202020204" pitchFamily="34" charset="0"/>
              </a:rPr>
              <a:t>CESYS523: Exploring Your System’s Architecture</a:t>
            </a:r>
            <a:endParaRPr lang="en-US" altLang="en-US" sz="900" dirty="0"/>
          </a:p>
          <a:p>
            <a:pPr algn="r" defTabSz="1371600">
              <a:tabLst>
                <a:tab pos="4114800" algn="ctr"/>
                <a:tab pos="8229600" algn="r"/>
              </a:tabLst>
            </a:pPr>
            <a:r>
              <a:rPr lang="en-US" altLang="en-US" sz="1500" dirty="0">
                <a:solidFill>
                  <a:srgbClr val="000000"/>
                </a:solidFill>
                <a:ea typeface="MS Mincho" panose="02020609040205080304" pitchFamily="49" charset="-128"/>
                <a:cs typeface="Arial" panose="020B0604020202020204" pitchFamily="34" charset="0"/>
              </a:rPr>
              <a:t>Cornell University College of Engineering</a:t>
            </a:r>
            <a:endParaRPr lang="en-US" altLang="en-US" sz="2700" dirty="0"/>
          </a:p>
          <a:p>
            <a:pPr algn="r" defTabSz="1371600">
              <a:tabLst>
                <a:tab pos="4114800" algn="ctr"/>
                <a:tab pos="8229600" algn="r"/>
              </a:tabLst>
            </a:pPr>
            <a:endParaRPr lang="en-US" altLang="en-US" sz="2700" dirty="0"/>
          </a:p>
        </p:txBody>
      </p:sp>
      <p:pic>
        <p:nvPicPr>
          <p:cNvPr id="217" name="Picture 1">
            <a:extLst>
              <a:ext uri="{FF2B5EF4-FFF2-40B4-BE49-F238E27FC236}">
                <a16:creationId xmlns:a16="http://schemas.microsoft.com/office/drawing/2014/main" id="{B96017B4-52F2-4E6F-BCD2-1CB565A33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32" y="151458"/>
            <a:ext cx="19621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9" name="Straight Arrow Connector 218"/>
          <p:cNvCxnSpPr/>
          <p:nvPr/>
        </p:nvCxnSpPr>
        <p:spPr>
          <a:xfrm>
            <a:off x="4476422" y="6047478"/>
            <a:ext cx="526469" cy="107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6800757" y="6074485"/>
            <a:ext cx="526469" cy="107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4485947" y="6047478"/>
            <a:ext cx="526469" cy="107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2151944" y="6018114"/>
            <a:ext cx="526469" cy="107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8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/>
          <p:cNvGrpSpPr/>
          <p:nvPr/>
        </p:nvGrpSpPr>
        <p:grpSpPr>
          <a:xfrm>
            <a:off x="7383440" y="4608992"/>
            <a:ext cx="1295400" cy="1219200"/>
            <a:chOff x="533400" y="2286000"/>
            <a:chExt cx="1295400" cy="1219200"/>
          </a:xfrm>
        </p:grpSpPr>
        <p:sp>
          <p:nvSpPr>
            <p:cNvPr id="137" name="Rectangle 136"/>
            <p:cNvSpPr/>
            <p:nvPr/>
          </p:nvSpPr>
          <p:spPr>
            <a:xfrm>
              <a:off x="533400" y="2390775"/>
              <a:ext cx="12954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62000" y="2286000"/>
              <a:ext cx="838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33400" y="2508125"/>
              <a:ext cx="1295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F.2 </a:t>
              </a:r>
              <a:r>
                <a:rPr lang="en-US" dirty="0" smtClean="0"/>
                <a:t>Ref</a:t>
              </a:r>
            </a:p>
            <a:p>
              <a:pPr algn="ctr"/>
              <a:r>
                <a:rPr lang="en-US" dirty="0" smtClean="0"/>
                <a:t>System</a:t>
              </a:r>
              <a:endParaRPr lang="en-US" dirty="0"/>
            </a:p>
            <a:p>
              <a:pPr algn="ctr"/>
              <a:r>
                <a:rPr lang="en-US" dirty="0" smtClean="0"/>
                <a:t>Operation</a:t>
              </a:r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114925" y="3737182"/>
            <a:ext cx="9105275" cy="2626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8600" y="3833434"/>
            <a:ext cx="5867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Function 1 : System Initialization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925" y="1462769"/>
            <a:ext cx="12503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Initialization FFBD Diagram for Heart Attack Monitoring System</a:t>
            </a: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4AA6E377-9D4E-432E-BA40-7C2DE2D2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7233" y="12432273"/>
            <a:ext cx="9289620" cy="730250"/>
          </a:xfrm>
        </p:spPr>
        <p:txBody>
          <a:bodyPr/>
          <a:lstStyle/>
          <a:p>
            <a:r>
              <a:rPr lang="en-US" dirty="0"/>
              <a:t>© 2018 </a:t>
            </a:r>
            <a:r>
              <a:rPr lang="en-US" dirty="0" err="1"/>
              <a:t>eCornell</a:t>
            </a:r>
            <a:r>
              <a:rPr lang="en-US" dirty="0"/>
              <a:t>. All rights reserved. All other copyrights, trademarks, trade names, and logos are the sole property of their respective owners.</a:t>
            </a:r>
          </a:p>
        </p:txBody>
      </p:sp>
      <p:pic>
        <p:nvPicPr>
          <p:cNvPr id="29" name="Picture 1">
            <a:extLst>
              <a:ext uri="{FF2B5EF4-FFF2-40B4-BE49-F238E27FC236}">
                <a16:creationId xmlns:a16="http://schemas.microsoft.com/office/drawing/2014/main" id="{01BB8E87-341C-4507-A69B-4DC0F8A3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32" y="151458"/>
            <a:ext cx="19621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C200A2-A0C4-4281-A846-73CB5F9AD1DD}"/>
              </a:ext>
            </a:extLst>
          </p:cNvPr>
          <p:cNvSpPr/>
          <p:nvPr/>
        </p:nvSpPr>
        <p:spPr>
          <a:xfrm>
            <a:off x="-473243" y="85790"/>
            <a:ext cx="131384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371600">
              <a:tabLst>
                <a:tab pos="4114800" algn="ctr"/>
                <a:tab pos="8229600" algn="r"/>
              </a:tabLst>
            </a:pPr>
            <a:endParaRPr lang="en-US" altLang="en-US" dirty="0"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algn="r" defTabSz="1371600">
              <a:tabLst>
                <a:tab pos="4114800" algn="ctr"/>
                <a:tab pos="8229600" algn="r"/>
              </a:tabLst>
            </a:pPr>
            <a:r>
              <a:rPr lang="en-US" altLang="en-US" dirty="0">
                <a:ea typeface="MS Mincho" panose="02020609040205080304" pitchFamily="49" charset="-128"/>
                <a:cs typeface="Arial" panose="020B0604020202020204" pitchFamily="34" charset="0"/>
              </a:rPr>
              <a:t>CESYS523: Exploring Your System’s Architecture</a:t>
            </a:r>
            <a:endParaRPr lang="en-US" altLang="en-US" sz="800" dirty="0"/>
          </a:p>
          <a:p>
            <a:pPr algn="r" defTabSz="1371600">
              <a:tabLst>
                <a:tab pos="4114800" algn="ctr"/>
                <a:tab pos="8229600" algn="r"/>
              </a:tabLst>
            </a:pPr>
            <a:r>
              <a:rPr lang="en-US" altLang="en-US" dirty="0">
                <a:ea typeface="MS Mincho" panose="02020609040205080304" pitchFamily="49" charset="-128"/>
                <a:cs typeface="Arial" panose="020B0604020202020204" pitchFamily="34" charset="0"/>
              </a:rPr>
              <a:t>Cornell University College of Engineering</a:t>
            </a:r>
            <a:endParaRPr lang="en-US" altLang="en-US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42275" y="4668076"/>
            <a:ext cx="1802738" cy="1075932"/>
            <a:chOff x="1981200" y="1143000"/>
            <a:chExt cx="990600" cy="660400"/>
          </a:xfrm>
        </p:grpSpPr>
        <p:sp>
          <p:nvSpPr>
            <p:cNvPr id="31" name="Rectangle 30"/>
            <p:cNvSpPr/>
            <p:nvPr/>
          </p:nvSpPr>
          <p:spPr>
            <a:xfrm>
              <a:off x="1981200" y="1143000"/>
              <a:ext cx="990600" cy="66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81200" y="1143000"/>
              <a:ext cx="990600" cy="20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2275" y="4656089"/>
            <a:ext cx="61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F.1.1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0513" y="505723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Securely Attach Device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678413" y="4668077"/>
            <a:ext cx="1802738" cy="1075932"/>
            <a:chOff x="1981200" y="1143000"/>
            <a:chExt cx="990600" cy="660400"/>
          </a:xfrm>
        </p:grpSpPr>
        <p:sp>
          <p:nvSpPr>
            <p:cNvPr id="38" name="Rectangle 37"/>
            <p:cNvSpPr/>
            <p:nvPr/>
          </p:nvSpPr>
          <p:spPr>
            <a:xfrm>
              <a:off x="1981200" y="1143000"/>
              <a:ext cx="990600" cy="66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81200" y="1143000"/>
              <a:ext cx="990600" cy="20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678413" y="4656090"/>
            <a:ext cx="61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F.1.2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66651" y="505723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Turn On Device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990475" y="4675252"/>
            <a:ext cx="1802738" cy="1075932"/>
            <a:chOff x="1981200" y="1143000"/>
            <a:chExt cx="990600" cy="660400"/>
          </a:xfrm>
        </p:grpSpPr>
        <p:sp>
          <p:nvSpPr>
            <p:cNvPr id="43" name="Rectangle 42"/>
            <p:cNvSpPr/>
            <p:nvPr/>
          </p:nvSpPr>
          <p:spPr>
            <a:xfrm>
              <a:off x="1981200" y="1143000"/>
              <a:ext cx="990600" cy="66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81200" y="1143000"/>
              <a:ext cx="990600" cy="20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078713" y="4644215"/>
            <a:ext cx="61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F.1.3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66951" y="5045362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Calibrate Device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476422" y="5261416"/>
            <a:ext cx="526469" cy="107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00757" y="5288423"/>
            <a:ext cx="526469" cy="107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485947" y="5261416"/>
            <a:ext cx="526469" cy="107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151944" y="5232052"/>
            <a:ext cx="526469" cy="107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4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948989" y="6082258"/>
            <a:ext cx="1802738" cy="1106969"/>
            <a:chOff x="9093862" y="457200"/>
            <a:chExt cx="1802738" cy="1106969"/>
          </a:xfrm>
        </p:grpSpPr>
        <p:grpSp>
          <p:nvGrpSpPr>
            <p:cNvPr id="21" name="Group 20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9093862" y="457200"/>
              <a:ext cx="61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93862" y="85834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Measure Health Conditions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069708" y="3129508"/>
            <a:ext cx="1802738" cy="1106969"/>
            <a:chOff x="9144000" y="3617431"/>
            <a:chExt cx="1802738" cy="1106969"/>
          </a:xfrm>
        </p:grpSpPr>
        <p:grpSp>
          <p:nvGrpSpPr>
            <p:cNvPr id="27" name="Group 26"/>
            <p:cNvGrpSpPr/>
            <p:nvPr/>
          </p:nvGrpSpPr>
          <p:grpSpPr>
            <a:xfrm>
              <a:off x="9144000" y="3648468"/>
              <a:ext cx="1802738" cy="1075932"/>
              <a:chOff x="1981200" y="1143000"/>
              <a:chExt cx="990600" cy="6604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9144000" y="3617431"/>
              <a:ext cx="61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44000" y="4018578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Listen for User Input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3110651" y="5893827"/>
            <a:ext cx="1802738" cy="1106969"/>
            <a:chOff x="9144000" y="5141431"/>
            <a:chExt cx="1802738" cy="1106969"/>
          </a:xfrm>
        </p:grpSpPr>
        <p:grpSp>
          <p:nvGrpSpPr>
            <p:cNvPr id="33" name="Group 32"/>
            <p:cNvGrpSpPr/>
            <p:nvPr/>
          </p:nvGrpSpPr>
          <p:grpSpPr>
            <a:xfrm>
              <a:off x="9144000" y="5172468"/>
              <a:ext cx="1802738" cy="1075932"/>
              <a:chOff x="1981200" y="1143000"/>
              <a:chExt cx="990600" cy="660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9144000" y="5141431"/>
              <a:ext cx="61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F.2.9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144000" y="5542578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Display System Status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253789" y="9789050"/>
            <a:ext cx="1802738" cy="1324477"/>
            <a:chOff x="9144000" y="2057400"/>
            <a:chExt cx="1802738" cy="1324477"/>
          </a:xfrm>
        </p:grpSpPr>
        <p:grpSp>
          <p:nvGrpSpPr>
            <p:cNvPr id="39" name="Group 38"/>
            <p:cNvGrpSpPr/>
            <p:nvPr/>
          </p:nvGrpSpPr>
          <p:grpSpPr>
            <a:xfrm>
              <a:off x="9144000" y="2088436"/>
              <a:ext cx="1802738" cy="1293441"/>
              <a:chOff x="1981200" y="1143000"/>
              <a:chExt cx="990600" cy="6604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9144000" y="2057400"/>
              <a:ext cx="61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F.2.1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44000" y="2458547"/>
              <a:ext cx="18027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Monitor System Status (Power &amp; Error Checking)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595051" y="2397446"/>
            <a:ext cx="1802738" cy="1106969"/>
            <a:chOff x="15240000" y="3128766"/>
            <a:chExt cx="1802738" cy="1106969"/>
          </a:xfrm>
        </p:grpSpPr>
        <p:grpSp>
          <p:nvGrpSpPr>
            <p:cNvPr id="45" name="Group 44"/>
            <p:cNvGrpSpPr/>
            <p:nvPr/>
          </p:nvGrpSpPr>
          <p:grpSpPr>
            <a:xfrm>
              <a:off x="15240000" y="3159803"/>
              <a:ext cx="1802738" cy="1075932"/>
              <a:chOff x="1981200" y="1143000"/>
              <a:chExt cx="990600" cy="6604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5240000" y="3128766"/>
              <a:ext cx="61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F.2.3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240000" y="3672015"/>
              <a:ext cx="1802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Alert Medical Aid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671251" y="7989327"/>
            <a:ext cx="1802738" cy="1324477"/>
            <a:chOff x="11558324" y="417031"/>
            <a:chExt cx="1802738" cy="1324477"/>
          </a:xfrm>
        </p:grpSpPr>
        <p:grpSp>
          <p:nvGrpSpPr>
            <p:cNvPr id="51" name="Group 50"/>
            <p:cNvGrpSpPr/>
            <p:nvPr/>
          </p:nvGrpSpPr>
          <p:grpSpPr>
            <a:xfrm>
              <a:off x="11558324" y="448068"/>
              <a:ext cx="1802738" cy="1293440"/>
              <a:chOff x="1981200" y="1143000"/>
              <a:chExt cx="990600" cy="793905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981200" y="1143000"/>
                <a:ext cx="990600" cy="7939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1558324" y="417031"/>
              <a:ext cx="61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F.2.7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558324" y="790882"/>
              <a:ext cx="18027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Recheck with Comparison  Algorithm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432248" y="6044158"/>
            <a:ext cx="1802738" cy="1106969"/>
            <a:chOff x="11558324" y="417031"/>
            <a:chExt cx="1802738" cy="1106969"/>
          </a:xfrm>
        </p:grpSpPr>
        <p:grpSp>
          <p:nvGrpSpPr>
            <p:cNvPr id="57" name="Group 56"/>
            <p:cNvGrpSpPr/>
            <p:nvPr/>
          </p:nvGrpSpPr>
          <p:grpSpPr>
            <a:xfrm>
              <a:off x="11558324" y="448068"/>
              <a:ext cx="1802738" cy="1075932"/>
              <a:chOff x="1981200" y="1143000"/>
              <a:chExt cx="990600" cy="6604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1558324" y="417031"/>
              <a:ext cx="61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F.2.6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8324" y="935331"/>
              <a:ext cx="1802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Interpret Data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2671251" y="5893827"/>
            <a:ext cx="1802738" cy="1106969"/>
            <a:chOff x="11558324" y="417031"/>
            <a:chExt cx="1802738" cy="1106969"/>
          </a:xfrm>
        </p:grpSpPr>
        <p:grpSp>
          <p:nvGrpSpPr>
            <p:cNvPr id="63" name="Group 62"/>
            <p:cNvGrpSpPr/>
            <p:nvPr/>
          </p:nvGrpSpPr>
          <p:grpSpPr>
            <a:xfrm>
              <a:off x="11558324" y="448068"/>
              <a:ext cx="1802738" cy="1075932"/>
              <a:chOff x="1981200" y="1143000"/>
              <a:chExt cx="990600" cy="6604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11558324" y="417031"/>
              <a:ext cx="61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F.2.8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558324" y="818178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Create Health Report</a:t>
              </a:r>
            </a:p>
          </p:txBody>
        </p:sp>
      </p:grpSp>
      <p:sp>
        <p:nvSpPr>
          <p:cNvPr id="68" name="Oval 34"/>
          <p:cNvSpPr>
            <a:spLocks noChangeArrowheads="1"/>
          </p:cNvSpPr>
          <p:nvPr/>
        </p:nvSpPr>
        <p:spPr bwMode="auto">
          <a:xfrm>
            <a:off x="10692186" y="6351027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OR</a:t>
            </a:r>
          </a:p>
        </p:txBody>
      </p:sp>
      <p:sp>
        <p:nvSpPr>
          <p:cNvPr id="69" name="Oval 34"/>
          <p:cNvSpPr>
            <a:spLocks noChangeArrowheads="1"/>
          </p:cNvSpPr>
          <p:nvPr/>
        </p:nvSpPr>
        <p:spPr bwMode="auto">
          <a:xfrm>
            <a:off x="4062786" y="6541527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AND</a:t>
            </a:r>
          </a:p>
        </p:txBody>
      </p:sp>
      <p:sp>
        <p:nvSpPr>
          <p:cNvPr id="70" name="Oval 34"/>
          <p:cNvSpPr>
            <a:spLocks noChangeArrowheads="1"/>
          </p:cNvSpPr>
          <p:nvPr/>
        </p:nvSpPr>
        <p:spPr bwMode="auto">
          <a:xfrm>
            <a:off x="7491786" y="6389127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IT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4957251" y="7989327"/>
            <a:ext cx="1802738" cy="1106969"/>
            <a:chOff x="11558324" y="417031"/>
            <a:chExt cx="1802738" cy="1106969"/>
          </a:xfrm>
        </p:grpSpPr>
        <p:grpSp>
          <p:nvGrpSpPr>
            <p:cNvPr id="72" name="Group 71"/>
            <p:cNvGrpSpPr/>
            <p:nvPr/>
          </p:nvGrpSpPr>
          <p:grpSpPr>
            <a:xfrm>
              <a:off x="11558324" y="448068"/>
              <a:ext cx="1802738" cy="1075932"/>
              <a:chOff x="1981200" y="1143000"/>
              <a:chExt cx="990600" cy="6604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1558324" y="417031"/>
              <a:ext cx="61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F.2.8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558324" y="818178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Create Health Report</a:t>
              </a:r>
            </a:p>
          </p:txBody>
        </p:sp>
      </p:grpSp>
      <p:sp>
        <p:nvSpPr>
          <p:cNvPr id="83" name="Oval 34"/>
          <p:cNvSpPr>
            <a:spLocks noChangeArrowheads="1"/>
          </p:cNvSpPr>
          <p:nvPr/>
        </p:nvSpPr>
        <p:spPr bwMode="auto">
          <a:xfrm>
            <a:off x="17092986" y="8251595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IT</a:t>
            </a:r>
          </a:p>
        </p:txBody>
      </p:sp>
      <p:sp>
        <p:nvSpPr>
          <p:cNvPr id="87" name="Oval 34"/>
          <p:cNvSpPr>
            <a:spLocks noChangeArrowheads="1"/>
          </p:cNvSpPr>
          <p:nvPr/>
        </p:nvSpPr>
        <p:spPr bwMode="auto">
          <a:xfrm>
            <a:off x="20798589" y="6201053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OR</a:t>
            </a:r>
          </a:p>
        </p:txBody>
      </p:sp>
      <p:sp>
        <p:nvSpPr>
          <p:cNvPr id="89" name="Oval 34"/>
          <p:cNvSpPr>
            <a:spLocks noChangeArrowheads="1"/>
          </p:cNvSpPr>
          <p:nvPr/>
        </p:nvSpPr>
        <p:spPr bwMode="auto">
          <a:xfrm>
            <a:off x="4977186" y="3436377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IT</a:t>
            </a:r>
          </a:p>
        </p:txBody>
      </p:sp>
      <p:sp>
        <p:nvSpPr>
          <p:cNvPr id="90" name="Oval 34"/>
          <p:cNvSpPr>
            <a:spLocks noChangeArrowheads="1"/>
          </p:cNvSpPr>
          <p:nvPr/>
        </p:nvSpPr>
        <p:spPr bwMode="auto">
          <a:xfrm>
            <a:off x="8253786" y="3433828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IT</a:t>
            </a:r>
          </a:p>
        </p:txBody>
      </p:sp>
      <p:cxnSp>
        <p:nvCxnSpPr>
          <p:cNvPr id="91" name="Elbow Connector 90"/>
          <p:cNvCxnSpPr>
            <a:stCxn id="93" idx="6"/>
            <a:endCxn id="47" idx="1"/>
          </p:cNvCxnSpPr>
          <p:nvPr/>
        </p:nvCxnSpPr>
        <p:spPr>
          <a:xfrm flipV="1">
            <a:off x="10006386" y="3125361"/>
            <a:ext cx="2588665" cy="570446"/>
          </a:xfrm>
          <a:prstGeom prst="bentConnector3">
            <a:avLst>
              <a:gd name="adj1" fmla="val 22772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04" idx="3"/>
            <a:endCxn id="61" idx="0"/>
          </p:cNvCxnSpPr>
          <p:nvPr/>
        </p:nvCxnSpPr>
        <p:spPr>
          <a:xfrm flipH="1">
            <a:off x="9333617" y="4479561"/>
            <a:ext cx="5054182" cy="1595634"/>
          </a:xfrm>
          <a:prstGeom prst="bentConnector4">
            <a:avLst>
              <a:gd name="adj1" fmla="val -4835"/>
              <a:gd name="adj2" fmla="val 75214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34"/>
          <p:cNvSpPr>
            <a:spLocks noChangeArrowheads="1"/>
          </p:cNvSpPr>
          <p:nvPr/>
        </p:nvSpPr>
        <p:spPr bwMode="auto">
          <a:xfrm>
            <a:off x="9472986" y="3429107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OR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8538651" y="7989327"/>
            <a:ext cx="1802738" cy="1106969"/>
            <a:chOff x="15240000" y="3128766"/>
            <a:chExt cx="1802738" cy="1106969"/>
          </a:xfrm>
        </p:grpSpPr>
        <p:grpSp>
          <p:nvGrpSpPr>
            <p:cNvPr id="95" name="Group 94"/>
            <p:cNvGrpSpPr/>
            <p:nvPr/>
          </p:nvGrpSpPr>
          <p:grpSpPr>
            <a:xfrm>
              <a:off x="15240000" y="3159803"/>
              <a:ext cx="1802738" cy="1075932"/>
              <a:chOff x="1981200" y="1143000"/>
              <a:chExt cx="990600" cy="66040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15240000" y="3128766"/>
              <a:ext cx="61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F.2.3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240000" y="3672015"/>
              <a:ext cx="1802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Alert Medical Aid 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585061" y="3910558"/>
            <a:ext cx="1802738" cy="1106969"/>
            <a:chOff x="15240000" y="3128766"/>
            <a:chExt cx="1802738" cy="1106969"/>
          </a:xfrm>
        </p:grpSpPr>
        <p:grpSp>
          <p:nvGrpSpPr>
            <p:cNvPr id="101" name="Group 100"/>
            <p:cNvGrpSpPr/>
            <p:nvPr/>
          </p:nvGrpSpPr>
          <p:grpSpPr>
            <a:xfrm>
              <a:off x="15240000" y="3159803"/>
              <a:ext cx="1802738" cy="1075932"/>
              <a:chOff x="1981200" y="1143000"/>
              <a:chExt cx="990600" cy="6604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15240000" y="3128766"/>
              <a:ext cx="61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F.2.4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240000" y="3672015"/>
              <a:ext cx="1802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Change Mode</a:t>
              </a:r>
            </a:p>
          </p:txBody>
        </p:sp>
      </p:grpSp>
      <p:sp>
        <p:nvSpPr>
          <p:cNvPr id="106" name="Oval 34"/>
          <p:cNvSpPr>
            <a:spLocks noChangeArrowheads="1"/>
          </p:cNvSpPr>
          <p:nvPr/>
        </p:nvSpPr>
        <p:spPr bwMode="auto">
          <a:xfrm>
            <a:off x="2995986" y="6541527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IT</a:t>
            </a:r>
          </a:p>
        </p:txBody>
      </p:sp>
      <p:sp>
        <p:nvSpPr>
          <p:cNvPr id="107" name="Oval 34"/>
          <p:cNvSpPr>
            <a:spLocks noChangeArrowheads="1"/>
          </p:cNvSpPr>
          <p:nvPr/>
        </p:nvSpPr>
        <p:spPr bwMode="auto">
          <a:xfrm>
            <a:off x="28342389" y="6179289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IT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5599189" y="5882916"/>
            <a:ext cx="1802738" cy="1106969"/>
            <a:chOff x="15240000" y="3128766"/>
            <a:chExt cx="1802738" cy="1106969"/>
          </a:xfrm>
        </p:grpSpPr>
        <p:grpSp>
          <p:nvGrpSpPr>
            <p:cNvPr id="109" name="Group 108"/>
            <p:cNvGrpSpPr/>
            <p:nvPr/>
          </p:nvGrpSpPr>
          <p:grpSpPr>
            <a:xfrm>
              <a:off x="15240000" y="3159803"/>
              <a:ext cx="1802738" cy="1075932"/>
              <a:chOff x="1981200" y="1143000"/>
              <a:chExt cx="990600" cy="6604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15240000" y="3128766"/>
              <a:ext cx="735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F.2.10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5240000" y="352067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 Local Announcements</a:t>
              </a:r>
            </a:p>
          </p:txBody>
        </p:sp>
      </p:grpSp>
      <p:sp>
        <p:nvSpPr>
          <p:cNvPr id="114" name="Oval 34"/>
          <p:cNvSpPr>
            <a:spLocks noChangeArrowheads="1"/>
          </p:cNvSpPr>
          <p:nvPr/>
        </p:nvSpPr>
        <p:spPr bwMode="auto">
          <a:xfrm>
            <a:off x="21789189" y="6199449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/>
              <a:t>AND</a:t>
            </a:r>
          </a:p>
        </p:txBody>
      </p:sp>
      <p:cxnSp>
        <p:nvCxnSpPr>
          <p:cNvPr id="117" name="Elbow Connector 116"/>
          <p:cNvCxnSpPr>
            <a:stCxn id="93" idx="6"/>
            <a:endCxn id="104" idx="1"/>
          </p:cNvCxnSpPr>
          <p:nvPr/>
        </p:nvCxnSpPr>
        <p:spPr>
          <a:xfrm>
            <a:off x="10006386" y="3695807"/>
            <a:ext cx="2578675" cy="783754"/>
          </a:xfrm>
          <a:prstGeom prst="bentConnector3">
            <a:avLst>
              <a:gd name="adj1" fmla="val 23405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4" idx="3"/>
            <a:endCxn id="24" idx="0"/>
          </p:cNvCxnSpPr>
          <p:nvPr/>
        </p:nvCxnSpPr>
        <p:spPr>
          <a:xfrm flipH="1">
            <a:off x="5850358" y="4479561"/>
            <a:ext cx="8537441" cy="1633734"/>
          </a:xfrm>
          <a:prstGeom prst="bentConnector4">
            <a:avLst>
              <a:gd name="adj1" fmla="val -2678"/>
              <a:gd name="adj2" fmla="val 48503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48" idx="3"/>
            <a:endCxn id="126" idx="0"/>
          </p:cNvCxnSpPr>
          <p:nvPr/>
        </p:nvCxnSpPr>
        <p:spPr>
          <a:xfrm>
            <a:off x="14397789" y="2966449"/>
            <a:ext cx="6667500" cy="60327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34"/>
          <p:cNvSpPr>
            <a:spLocks noChangeArrowheads="1"/>
          </p:cNvSpPr>
          <p:nvPr/>
        </p:nvSpPr>
        <p:spPr bwMode="auto">
          <a:xfrm>
            <a:off x="20798589" y="3569727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OR</a:t>
            </a:r>
          </a:p>
        </p:txBody>
      </p:sp>
      <p:cxnSp>
        <p:nvCxnSpPr>
          <p:cNvPr id="129" name="Elbow Connector 128"/>
          <p:cNvCxnSpPr>
            <a:stCxn id="104" idx="3"/>
            <a:endCxn id="126" idx="4"/>
          </p:cNvCxnSpPr>
          <p:nvPr/>
        </p:nvCxnSpPr>
        <p:spPr>
          <a:xfrm flipV="1">
            <a:off x="14387799" y="4103127"/>
            <a:ext cx="6677490" cy="37643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6" idx="6"/>
            <a:endCxn id="114" idx="0"/>
          </p:cNvCxnSpPr>
          <p:nvPr/>
        </p:nvCxnSpPr>
        <p:spPr>
          <a:xfrm>
            <a:off x="21331989" y="3836427"/>
            <a:ext cx="723900" cy="236302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90" idx="0"/>
            <a:endCxn id="89" idx="0"/>
          </p:cNvCxnSpPr>
          <p:nvPr/>
        </p:nvCxnSpPr>
        <p:spPr>
          <a:xfrm rot="16200000" flipH="1" flipV="1">
            <a:off x="6880911" y="1796802"/>
            <a:ext cx="2549" cy="3276600"/>
          </a:xfrm>
          <a:prstGeom prst="bentConnector3">
            <a:avLst>
              <a:gd name="adj1" fmla="val -21673284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69" idx="0"/>
            <a:endCxn id="89" idx="2"/>
          </p:cNvCxnSpPr>
          <p:nvPr/>
        </p:nvCxnSpPr>
        <p:spPr>
          <a:xfrm rot="5400000" flipH="1" flipV="1">
            <a:off x="3234111" y="4798452"/>
            <a:ext cx="2838450" cy="64770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69" idx="4"/>
            <a:endCxn id="42" idx="1"/>
          </p:cNvCxnSpPr>
          <p:nvPr/>
        </p:nvCxnSpPr>
        <p:spPr>
          <a:xfrm rot="16200000" flipH="1">
            <a:off x="3095697" y="8308715"/>
            <a:ext cx="3391880" cy="92430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68" idx="6"/>
            <a:endCxn id="66" idx="1"/>
          </p:cNvCxnSpPr>
          <p:nvPr/>
        </p:nvCxnSpPr>
        <p:spPr>
          <a:xfrm flipV="1">
            <a:off x="11225586" y="6462830"/>
            <a:ext cx="1445665" cy="154897"/>
          </a:xfrm>
          <a:prstGeom prst="bentConnector3">
            <a:avLst>
              <a:gd name="adj1" fmla="val 18374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68" idx="6"/>
            <a:endCxn id="54" idx="1"/>
          </p:cNvCxnSpPr>
          <p:nvPr/>
        </p:nvCxnSpPr>
        <p:spPr>
          <a:xfrm>
            <a:off x="11225586" y="6617727"/>
            <a:ext cx="1445665" cy="2049357"/>
          </a:xfrm>
          <a:prstGeom prst="bentConnector3">
            <a:avLst>
              <a:gd name="adj1" fmla="val 17902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83" idx="4"/>
            <a:endCxn id="70" idx="4"/>
          </p:cNvCxnSpPr>
          <p:nvPr/>
        </p:nvCxnSpPr>
        <p:spPr>
          <a:xfrm rot="5400000" flipH="1">
            <a:off x="11627852" y="3053161"/>
            <a:ext cx="1862468" cy="9601200"/>
          </a:xfrm>
          <a:prstGeom prst="bentConnector3">
            <a:avLst>
              <a:gd name="adj1" fmla="val -54648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98" idx="3"/>
            <a:endCxn id="87" idx="2"/>
          </p:cNvCxnSpPr>
          <p:nvPr/>
        </p:nvCxnSpPr>
        <p:spPr>
          <a:xfrm flipV="1">
            <a:off x="20341389" y="6467753"/>
            <a:ext cx="457200" cy="2090577"/>
          </a:xfrm>
          <a:prstGeom prst="bentConnector3">
            <a:avLst>
              <a:gd name="adj1" fmla="val 29167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42" idx="3"/>
            <a:endCxn id="114" idx="4"/>
          </p:cNvCxnSpPr>
          <p:nvPr/>
        </p:nvCxnSpPr>
        <p:spPr>
          <a:xfrm flipV="1">
            <a:off x="7056527" y="6732849"/>
            <a:ext cx="14999362" cy="373395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107" idx="4"/>
            <a:endCxn id="106" idx="4"/>
          </p:cNvCxnSpPr>
          <p:nvPr/>
        </p:nvCxnSpPr>
        <p:spPr>
          <a:xfrm rot="5400000">
            <a:off x="15754769" y="-5779393"/>
            <a:ext cx="362238" cy="25346403"/>
          </a:xfrm>
          <a:prstGeom prst="bentConnector3">
            <a:avLst>
              <a:gd name="adj1" fmla="val 15357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stCxn id="137" idx="3"/>
            <a:endCxn id="106" idx="2"/>
          </p:cNvCxnSpPr>
          <p:nvPr/>
        </p:nvCxnSpPr>
        <p:spPr>
          <a:xfrm>
            <a:off x="2538786" y="6796205"/>
            <a:ext cx="457200" cy="1202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30" idx="3"/>
            <a:endCxn id="90" idx="2"/>
          </p:cNvCxnSpPr>
          <p:nvPr/>
        </p:nvCxnSpPr>
        <p:spPr>
          <a:xfrm>
            <a:off x="7872446" y="3698511"/>
            <a:ext cx="381340" cy="20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862386" y="6196130"/>
            <a:ext cx="1676400" cy="1219200"/>
            <a:chOff x="533400" y="2286000"/>
            <a:chExt cx="1295400" cy="1219200"/>
          </a:xfrm>
        </p:grpSpPr>
        <p:sp>
          <p:nvSpPr>
            <p:cNvPr id="137" name="Rectangle 136"/>
            <p:cNvSpPr/>
            <p:nvPr/>
          </p:nvSpPr>
          <p:spPr>
            <a:xfrm>
              <a:off x="533400" y="2390775"/>
              <a:ext cx="12954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62000" y="2286000"/>
              <a:ext cx="838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33400" y="2545562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F.1 Ref</a:t>
              </a:r>
            </a:p>
            <a:p>
              <a:pPr algn="ctr"/>
              <a:r>
                <a:rPr lang="en-US" dirty="0"/>
                <a:t>Initialization</a:t>
              </a:r>
            </a:p>
          </p:txBody>
        </p:sp>
      </p:grpSp>
      <p:cxnSp>
        <p:nvCxnSpPr>
          <p:cNvPr id="142" name="Elbow Connector 141"/>
          <p:cNvCxnSpPr>
            <a:stCxn id="90" idx="6"/>
            <a:endCxn id="93" idx="2"/>
          </p:cNvCxnSpPr>
          <p:nvPr/>
        </p:nvCxnSpPr>
        <p:spPr>
          <a:xfrm flipV="1">
            <a:off x="8787186" y="3695807"/>
            <a:ext cx="685800" cy="47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6278258" y="4927096"/>
            <a:ext cx="270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collection parameters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9459608" y="5372095"/>
            <a:ext cx="201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Calculation settings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0644939" y="2744569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Alarm trigger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0606839" y="4114795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Operational Info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1482355" y="7792741"/>
            <a:ext cx="1072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Potential </a:t>
            </a:r>
          </a:p>
          <a:p>
            <a:r>
              <a:rPr lang="en-US" i="1" dirty="0"/>
              <a:t>Issue </a:t>
            </a:r>
          </a:p>
          <a:p>
            <a:r>
              <a:rPr lang="en-US" i="1" dirty="0"/>
              <a:t>Detected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5845589" y="11925295"/>
            <a:ext cx="184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Until Powered Off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758486" y="9448795"/>
            <a:ext cx="467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Until Potential Issue Classified, Target Rate 60Hz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7593410" y="7914496"/>
            <a:ext cx="761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Issue </a:t>
            </a:r>
          </a:p>
          <a:p>
            <a:r>
              <a:rPr lang="en-US" i="1" dirty="0"/>
              <a:t>Found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787189" y="2514595"/>
            <a:ext cx="228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Waiting For Command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4473989" y="8537448"/>
            <a:ext cx="4832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89" idx="6"/>
          </p:cNvCxnSpPr>
          <p:nvPr/>
        </p:nvCxnSpPr>
        <p:spPr>
          <a:xfrm>
            <a:off x="5510586" y="3703077"/>
            <a:ext cx="5591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83" idx="2"/>
          </p:cNvCxnSpPr>
          <p:nvPr/>
        </p:nvCxnSpPr>
        <p:spPr>
          <a:xfrm>
            <a:off x="16775151" y="8517170"/>
            <a:ext cx="317835" cy="1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68" idx="2"/>
          </p:cNvCxnSpPr>
          <p:nvPr/>
        </p:nvCxnSpPr>
        <p:spPr>
          <a:xfrm flipV="1">
            <a:off x="10227033" y="6617727"/>
            <a:ext cx="465153" cy="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70" idx="6"/>
          </p:cNvCxnSpPr>
          <p:nvPr/>
        </p:nvCxnSpPr>
        <p:spPr>
          <a:xfrm>
            <a:off x="8025186" y="6655827"/>
            <a:ext cx="3926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23" idx="1"/>
          </p:cNvCxnSpPr>
          <p:nvPr/>
        </p:nvCxnSpPr>
        <p:spPr>
          <a:xfrm>
            <a:off x="4586843" y="6804735"/>
            <a:ext cx="362146" cy="18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6751727" y="6673455"/>
            <a:ext cx="7400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06" idx="6"/>
          </p:cNvCxnSpPr>
          <p:nvPr/>
        </p:nvCxnSpPr>
        <p:spPr>
          <a:xfrm>
            <a:off x="3529386" y="6808227"/>
            <a:ext cx="526469" cy="10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14" idx="6"/>
          </p:cNvCxnSpPr>
          <p:nvPr/>
        </p:nvCxnSpPr>
        <p:spPr>
          <a:xfrm flipV="1">
            <a:off x="22322589" y="6466058"/>
            <a:ext cx="788062" cy="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24913389" y="6455692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27401927" y="6406251"/>
            <a:ext cx="9404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17636289" y="8530042"/>
            <a:ext cx="9023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701589" y="6047596"/>
            <a:ext cx="88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at</a:t>
            </a:r>
          </a:p>
          <a:p>
            <a:r>
              <a:rPr lang="en-US" i="1" dirty="0"/>
              <a:t>Rate? 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28896637" y="6425429"/>
            <a:ext cx="9404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29833319" y="5881605"/>
            <a:ext cx="1802738" cy="1106969"/>
            <a:chOff x="15240000" y="3128766"/>
            <a:chExt cx="1802738" cy="1106969"/>
          </a:xfrm>
        </p:grpSpPr>
        <p:grpSp>
          <p:nvGrpSpPr>
            <p:cNvPr id="154" name="Group 153"/>
            <p:cNvGrpSpPr/>
            <p:nvPr/>
          </p:nvGrpSpPr>
          <p:grpSpPr>
            <a:xfrm>
              <a:off x="15240000" y="3159803"/>
              <a:ext cx="1802738" cy="1075932"/>
              <a:chOff x="1981200" y="1143000"/>
              <a:chExt cx="990600" cy="660400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15240000" y="3128766"/>
              <a:ext cx="735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F.2.11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5240000" y="352067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Shutdowns</a:t>
              </a:r>
            </a:p>
          </p:txBody>
        </p:sp>
      </p:grpSp>
      <p:cxnSp>
        <p:nvCxnSpPr>
          <p:cNvPr id="160" name="Straight Arrow Connector 159"/>
          <p:cNvCxnSpPr/>
          <p:nvPr/>
        </p:nvCxnSpPr>
        <p:spPr>
          <a:xfrm>
            <a:off x="31643249" y="6415005"/>
            <a:ext cx="94046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32585145" y="5874506"/>
            <a:ext cx="1802738" cy="1106969"/>
            <a:chOff x="15240000" y="3128766"/>
            <a:chExt cx="1802738" cy="1106969"/>
          </a:xfrm>
        </p:grpSpPr>
        <p:grpSp>
          <p:nvGrpSpPr>
            <p:cNvPr id="162" name="Group 161"/>
            <p:cNvGrpSpPr/>
            <p:nvPr/>
          </p:nvGrpSpPr>
          <p:grpSpPr>
            <a:xfrm>
              <a:off x="15240000" y="3159803"/>
              <a:ext cx="1802738" cy="1075932"/>
              <a:chOff x="1981200" y="1143000"/>
              <a:chExt cx="990600" cy="6604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15240000" y="3128766"/>
              <a:ext cx="735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F.2.12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5240000" y="352067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 Takes System Off</a:t>
              </a: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644314" y="2198127"/>
            <a:ext cx="34098875" cy="10437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757989" y="2272571"/>
            <a:ext cx="338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 2 : System Operation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44314" y="1509077"/>
            <a:ext cx="12072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Operation FFBD Diagram for Heart Attack Monitoring System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26742188" y="4236477"/>
            <a:ext cx="1866901" cy="735231"/>
          </a:xfrm>
          <a:prstGeom prst="roundRect">
            <a:avLst>
              <a:gd name="adj" fmla="val 347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Announcements</a:t>
            </a:r>
          </a:p>
        </p:txBody>
      </p:sp>
      <p:cxnSp>
        <p:nvCxnSpPr>
          <p:cNvPr id="175" name="Straight Arrow Connector 174"/>
          <p:cNvCxnSpPr>
            <a:stCxn id="112" idx="0"/>
            <a:endCxn id="173" idx="2"/>
          </p:cNvCxnSpPr>
          <p:nvPr/>
        </p:nvCxnSpPr>
        <p:spPr>
          <a:xfrm flipV="1">
            <a:off x="26500558" y="4971708"/>
            <a:ext cx="1175081" cy="942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473989" y="6465327"/>
            <a:ext cx="60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7" idx="6"/>
          </p:cNvCxnSpPr>
          <p:nvPr/>
        </p:nvCxnSpPr>
        <p:spPr>
          <a:xfrm flipV="1">
            <a:off x="21331989" y="6465327"/>
            <a:ext cx="453916" cy="2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/>
          <p:cNvSpPr/>
          <p:nvPr/>
        </p:nvSpPr>
        <p:spPr>
          <a:xfrm>
            <a:off x="15237439" y="3410584"/>
            <a:ext cx="1431168" cy="662902"/>
          </a:xfrm>
          <a:prstGeom prst="roundRect">
            <a:avLst>
              <a:gd name="adj" fmla="val 347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 &amp;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178" name="Oval 34"/>
          <p:cNvSpPr>
            <a:spLocks noChangeArrowheads="1"/>
          </p:cNvSpPr>
          <p:nvPr/>
        </p:nvSpPr>
        <p:spPr bwMode="auto">
          <a:xfrm>
            <a:off x="17255289" y="3481053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A</a:t>
            </a:r>
          </a:p>
        </p:txBody>
      </p:sp>
      <p:cxnSp>
        <p:nvCxnSpPr>
          <p:cNvPr id="179" name="Straight Arrow Connector 178"/>
          <p:cNvCxnSpPr>
            <a:endCxn id="177" idx="1"/>
          </p:cNvCxnSpPr>
          <p:nvPr/>
        </p:nvCxnSpPr>
        <p:spPr>
          <a:xfrm flipV="1">
            <a:off x="14377724" y="3742035"/>
            <a:ext cx="859715" cy="393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7" idx="3"/>
            <a:endCxn id="178" idx="2"/>
          </p:cNvCxnSpPr>
          <p:nvPr/>
        </p:nvCxnSpPr>
        <p:spPr>
          <a:xfrm>
            <a:off x="16668607" y="3742035"/>
            <a:ext cx="586682" cy="5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34"/>
          <p:cNvSpPr>
            <a:spLocks noChangeArrowheads="1"/>
          </p:cNvSpPr>
          <p:nvPr/>
        </p:nvSpPr>
        <p:spPr bwMode="auto">
          <a:xfrm>
            <a:off x="23074927" y="4453807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A</a:t>
            </a:r>
          </a:p>
        </p:txBody>
      </p:sp>
      <p:cxnSp>
        <p:nvCxnSpPr>
          <p:cNvPr id="182" name="Straight Arrow Connector 181"/>
          <p:cNvCxnSpPr>
            <a:stCxn id="181" idx="5"/>
            <a:endCxn id="36" idx="0"/>
          </p:cNvCxnSpPr>
          <p:nvPr/>
        </p:nvCxnSpPr>
        <p:spPr>
          <a:xfrm>
            <a:off x="23530212" y="4909092"/>
            <a:ext cx="481808" cy="101577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ooter Placeholder 3">
            <a:extLst>
              <a:ext uri="{FF2B5EF4-FFF2-40B4-BE49-F238E27FC236}">
                <a16:creationId xmlns:a16="http://schemas.microsoft.com/office/drawing/2014/main" id="{5F560B53-B8C5-4F80-A07E-EACB0A19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6766" y="12897750"/>
            <a:ext cx="9289620" cy="730250"/>
          </a:xfrm>
        </p:spPr>
        <p:txBody>
          <a:bodyPr/>
          <a:lstStyle/>
          <a:p>
            <a:r>
              <a:rPr lang="en-US" dirty="0"/>
              <a:t>© 2018 </a:t>
            </a:r>
            <a:r>
              <a:rPr lang="en-US" dirty="0" err="1"/>
              <a:t>eCornell</a:t>
            </a:r>
            <a:r>
              <a:rPr lang="en-US" dirty="0"/>
              <a:t>. All rights reserved. All other copyrights, trademarks, trade names, and logos are the sole property of their respective owners.</a:t>
            </a:r>
          </a:p>
        </p:txBody>
      </p:sp>
      <p:pic>
        <p:nvPicPr>
          <p:cNvPr id="184" name="Picture 1">
            <a:extLst>
              <a:ext uri="{FF2B5EF4-FFF2-40B4-BE49-F238E27FC236}">
                <a16:creationId xmlns:a16="http://schemas.microsoft.com/office/drawing/2014/main" id="{5FB43D2C-EC82-4C8D-A688-D12991CD2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32" y="151458"/>
            <a:ext cx="19621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7D359E-1107-43CF-BADB-3C9A34656B9A}"/>
              </a:ext>
            </a:extLst>
          </p:cNvPr>
          <p:cNvSpPr/>
          <p:nvPr/>
        </p:nvSpPr>
        <p:spPr>
          <a:xfrm>
            <a:off x="9139989" y="87297"/>
            <a:ext cx="256032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1371600">
              <a:tabLst>
                <a:tab pos="4114800" algn="ctr"/>
                <a:tab pos="8229600" algn="r"/>
              </a:tabLst>
            </a:pPr>
            <a:endParaRPr lang="en-US" altLang="en-US" dirty="0"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algn="r" defTabSz="1371600">
              <a:tabLst>
                <a:tab pos="4114800" algn="ctr"/>
                <a:tab pos="8229600" algn="r"/>
              </a:tabLst>
            </a:pPr>
            <a:r>
              <a:rPr lang="en-US" altLang="en-US" dirty="0">
                <a:ea typeface="MS Mincho" panose="02020609040205080304" pitchFamily="49" charset="-128"/>
                <a:cs typeface="Arial" panose="020B0604020202020204" pitchFamily="34" charset="0"/>
              </a:rPr>
              <a:t>CESYS523: Exploring Your System’s Architecture</a:t>
            </a:r>
            <a:endParaRPr lang="en-US" altLang="en-US" sz="800" dirty="0"/>
          </a:p>
          <a:p>
            <a:pPr algn="r" defTabSz="1371600">
              <a:tabLst>
                <a:tab pos="4114800" algn="ctr"/>
                <a:tab pos="8229600" algn="r"/>
              </a:tabLst>
            </a:pPr>
            <a:r>
              <a:rPr lang="en-US" altLang="en-US" dirty="0">
                <a:ea typeface="MS Mincho" panose="02020609040205080304" pitchFamily="49" charset="-128"/>
                <a:cs typeface="Arial" panose="020B0604020202020204" pitchFamily="34" charset="0"/>
              </a:rPr>
              <a:t>Cornell University College of Engineering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460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14600" y="6255856"/>
            <a:ext cx="2218366" cy="1324477"/>
            <a:chOff x="304800" y="4660074"/>
            <a:chExt cx="1802738" cy="1324477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4672061"/>
              <a:ext cx="1802738" cy="1075932"/>
              <a:chOff x="1981200" y="1143000"/>
              <a:chExt cx="990600" cy="660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04800" y="4660074"/>
              <a:ext cx="792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038" y="5061221"/>
              <a:ext cx="16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Maintain Skin Contact with User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7967" y="6210300"/>
            <a:ext cx="1676400" cy="1219200"/>
            <a:chOff x="533400" y="2286000"/>
            <a:chExt cx="1295400" cy="1219200"/>
          </a:xfrm>
        </p:grpSpPr>
        <p:sp>
          <p:nvSpPr>
            <p:cNvPr id="25" name="Rectangle 24"/>
            <p:cNvSpPr/>
            <p:nvPr/>
          </p:nvSpPr>
          <p:spPr>
            <a:xfrm>
              <a:off x="533400" y="2390775"/>
              <a:ext cx="12954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2000" y="2286000"/>
              <a:ext cx="838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3400" y="2545562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F.1 Ref</a:t>
              </a:r>
            </a:p>
            <a:p>
              <a:pPr algn="ctr"/>
              <a:r>
                <a:rPr lang="en-US" dirty="0"/>
                <a:t>Initialization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330373" y="2142187"/>
            <a:ext cx="1802738" cy="1106969"/>
            <a:chOff x="9093862" y="457200"/>
            <a:chExt cx="1802738" cy="1106969"/>
          </a:xfrm>
        </p:grpSpPr>
        <p:grpSp>
          <p:nvGrpSpPr>
            <p:cNvPr id="36" name="Group 35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9093862" y="457200"/>
              <a:ext cx="909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F.2.5.10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93862" y="858347"/>
              <a:ext cx="1802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Estimate BP+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262961" y="4809765"/>
            <a:ext cx="1802738" cy="1106969"/>
            <a:chOff x="9093862" y="457200"/>
            <a:chExt cx="1802738" cy="1106969"/>
          </a:xfrm>
        </p:grpSpPr>
        <p:grpSp>
          <p:nvGrpSpPr>
            <p:cNvPr id="42" name="Group 41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9093862" y="457200"/>
              <a:ext cx="909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F.2.5.12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093862" y="85834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Measure Heart Rate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2282011" y="6297734"/>
            <a:ext cx="1828800" cy="1324477"/>
            <a:chOff x="9093862" y="457200"/>
            <a:chExt cx="1828800" cy="1324477"/>
          </a:xfrm>
        </p:grpSpPr>
        <p:grpSp>
          <p:nvGrpSpPr>
            <p:cNvPr id="48" name="Group 47"/>
            <p:cNvGrpSpPr/>
            <p:nvPr/>
          </p:nvGrpSpPr>
          <p:grpSpPr>
            <a:xfrm>
              <a:off x="9093862" y="488237"/>
              <a:ext cx="1802738" cy="1293440"/>
              <a:chOff x="1981200" y="1143000"/>
              <a:chExt cx="990600" cy="79390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981200" y="1143000"/>
                <a:ext cx="990600" cy="7939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9093862" y="457200"/>
              <a:ext cx="909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F.2.5.14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119924" y="858347"/>
              <a:ext cx="18027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Measure Dissolved Oxygen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255485" y="9589606"/>
            <a:ext cx="1802738" cy="1106969"/>
            <a:chOff x="9093862" y="457200"/>
            <a:chExt cx="1802738" cy="1106969"/>
          </a:xfrm>
        </p:grpSpPr>
        <p:grpSp>
          <p:nvGrpSpPr>
            <p:cNvPr id="54" name="Group 53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9093862" y="457200"/>
              <a:ext cx="909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F.2.5.23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093862" y="85834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Measure Blood Flow Rate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360068" y="8140588"/>
            <a:ext cx="1802738" cy="1106969"/>
            <a:chOff x="9093862" y="457200"/>
            <a:chExt cx="1802738" cy="1106969"/>
          </a:xfrm>
        </p:grpSpPr>
        <p:grpSp>
          <p:nvGrpSpPr>
            <p:cNvPr id="60" name="Group 59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9093862" y="457200"/>
              <a:ext cx="792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F.2.5.5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093862" y="85834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Estimate Sweating</a:t>
              </a:r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4217068" y="9992169"/>
            <a:ext cx="1301672" cy="720994"/>
          </a:xfrm>
          <a:prstGeom prst="roundRect">
            <a:avLst>
              <a:gd name="adj" fmla="val 347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Sweat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242128" y="10023206"/>
            <a:ext cx="1301672" cy="720994"/>
          </a:xfrm>
          <a:prstGeom prst="roundRect">
            <a:avLst>
              <a:gd name="adj" fmla="val 347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Vomit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6864263" y="1219200"/>
            <a:ext cx="1802738" cy="1601476"/>
            <a:chOff x="9093862" y="457200"/>
            <a:chExt cx="1802738" cy="1601476"/>
          </a:xfrm>
        </p:grpSpPr>
        <p:grpSp>
          <p:nvGrpSpPr>
            <p:cNvPr id="74" name="Group 73"/>
            <p:cNvGrpSpPr/>
            <p:nvPr/>
          </p:nvGrpSpPr>
          <p:grpSpPr>
            <a:xfrm>
              <a:off x="9093862" y="488236"/>
              <a:ext cx="1802738" cy="1570439"/>
              <a:chOff x="1981200" y="1142999"/>
              <a:chExt cx="990600" cy="963925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981200" y="1142999"/>
                <a:ext cx="990600" cy="9639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9093862" y="457200"/>
              <a:ext cx="792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F.2.5.7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093862" y="858347"/>
              <a:ext cx="18027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Collect BP Measurements from Sensor over Heart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6876301" y="3021134"/>
            <a:ext cx="1802738" cy="1601476"/>
            <a:chOff x="9093862" y="457200"/>
            <a:chExt cx="1802738" cy="1601476"/>
          </a:xfrm>
        </p:grpSpPr>
        <p:grpSp>
          <p:nvGrpSpPr>
            <p:cNvPr id="80" name="Group 79"/>
            <p:cNvGrpSpPr/>
            <p:nvPr/>
          </p:nvGrpSpPr>
          <p:grpSpPr>
            <a:xfrm>
              <a:off x="9093862" y="488236"/>
              <a:ext cx="1802738" cy="1570439"/>
              <a:chOff x="1981200" y="1142999"/>
              <a:chExt cx="990600" cy="963925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981200" y="1142999"/>
                <a:ext cx="990600" cy="9639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9093862" y="457200"/>
              <a:ext cx="792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F.2.5.8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093862" y="858347"/>
              <a:ext cx="18027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Collect BP Measurements from Sensor over Wrist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0056460" y="6284431"/>
            <a:ext cx="1802738" cy="1106969"/>
            <a:chOff x="9093862" y="457200"/>
            <a:chExt cx="1802738" cy="1106969"/>
          </a:xfrm>
        </p:grpSpPr>
        <p:grpSp>
          <p:nvGrpSpPr>
            <p:cNvPr id="86" name="Group 85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9093862" y="457200"/>
              <a:ext cx="909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F.2.5.17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093862" y="85834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Compare  for Anomalies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4511660" y="4800600"/>
            <a:ext cx="1802738" cy="1106969"/>
            <a:chOff x="9093862" y="457200"/>
            <a:chExt cx="1802738" cy="1106969"/>
          </a:xfrm>
        </p:grpSpPr>
        <p:grpSp>
          <p:nvGrpSpPr>
            <p:cNvPr id="98" name="Group 97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9093862" y="457200"/>
              <a:ext cx="909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F.2.5.11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093862" y="85834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Confirm Sensor Node Contact B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4646260" y="6310136"/>
            <a:ext cx="1802738" cy="1106969"/>
            <a:chOff x="9093862" y="457200"/>
            <a:chExt cx="1802738" cy="1106969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9093862" y="457200"/>
              <a:ext cx="909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F.2.5.15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093862" y="85834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 History to Check for Errors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4537722" y="7772400"/>
            <a:ext cx="1802738" cy="1106969"/>
            <a:chOff x="9093862" y="457200"/>
            <a:chExt cx="1802738" cy="1106969"/>
          </a:xfrm>
        </p:grpSpPr>
        <p:grpSp>
          <p:nvGrpSpPr>
            <p:cNvPr id="110" name="Group 109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9093862" y="457200"/>
              <a:ext cx="909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F.2.5.18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093862" y="85834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Minimize Sensor Interference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6821736" y="11049000"/>
            <a:ext cx="1802738" cy="1106969"/>
            <a:chOff x="9093862" y="457200"/>
            <a:chExt cx="1802738" cy="1106969"/>
          </a:xfrm>
        </p:grpSpPr>
        <p:grpSp>
          <p:nvGrpSpPr>
            <p:cNvPr id="116" name="Group 115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9093862" y="457200"/>
              <a:ext cx="909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F.2.5.21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093862" y="858347"/>
              <a:ext cx="1802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Power Motor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4511660" y="9575106"/>
            <a:ext cx="1802738" cy="1106969"/>
            <a:chOff x="9093862" y="457200"/>
            <a:chExt cx="1802738" cy="1106969"/>
          </a:xfrm>
        </p:grpSpPr>
        <p:grpSp>
          <p:nvGrpSpPr>
            <p:cNvPr id="122" name="Group 121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9093862" y="457200"/>
              <a:ext cx="909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F.2.5.19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093862" y="85834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Receive Motor Commands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8964262" y="5522431"/>
            <a:ext cx="1802738" cy="1106969"/>
            <a:chOff x="9093862" y="457200"/>
            <a:chExt cx="1802738" cy="1106969"/>
          </a:xfrm>
        </p:grpSpPr>
        <p:grpSp>
          <p:nvGrpSpPr>
            <p:cNvPr id="134" name="Group 133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9093862" y="457200"/>
              <a:ext cx="909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F.2.5.24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9093862" y="85834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Send Data to FPGA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360068" y="6210300"/>
            <a:ext cx="1802738" cy="1324477"/>
            <a:chOff x="9093862" y="457200"/>
            <a:chExt cx="1802738" cy="1324477"/>
          </a:xfrm>
        </p:grpSpPr>
        <p:grpSp>
          <p:nvGrpSpPr>
            <p:cNvPr id="144" name="Group 143"/>
            <p:cNvGrpSpPr/>
            <p:nvPr/>
          </p:nvGrpSpPr>
          <p:grpSpPr>
            <a:xfrm>
              <a:off x="9093862" y="488235"/>
              <a:ext cx="1802738" cy="1293441"/>
              <a:chOff x="1981200" y="1142999"/>
              <a:chExt cx="990600" cy="793906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1981200" y="1142999"/>
                <a:ext cx="990600" cy="7939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9093862" y="457200"/>
              <a:ext cx="792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F.2.5.2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093862" y="858347"/>
              <a:ext cx="18027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Receive Operation Mode Data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839075" y="4618373"/>
            <a:ext cx="1802738" cy="1106969"/>
            <a:chOff x="9093862" y="457200"/>
            <a:chExt cx="1802738" cy="1106969"/>
          </a:xfrm>
        </p:grpSpPr>
        <p:grpSp>
          <p:nvGrpSpPr>
            <p:cNvPr id="150" name="Group 149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9093862" y="457200"/>
              <a:ext cx="792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F.2.5.3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093862" y="858347"/>
              <a:ext cx="1802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Power Sensors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0056460" y="4870412"/>
            <a:ext cx="1802738" cy="1106969"/>
            <a:chOff x="9093862" y="457200"/>
            <a:chExt cx="1802738" cy="11069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9093862" y="457200"/>
              <a:ext cx="909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F.2.5.16</a:t>
              </a:r>
              <a:endParaRPr lang="en-US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9093862" y="85834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Signal Error to User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14525320" y="6306453"/>
            <a:ext cx="1802738" cy="1106969"/>
            <a:chOff x="9093862" y="457200"/>
            <a:chExt cx="1802738" cy="1106969"/>
          </a:xfrm>
        </p:grpSpPr>
        <p:grpSp>
          <p:nvGrpSpPr>
            <p:cNvPr id="162" name="Group 161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9093862" y="457200"/>
              <a:ext cx="909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F.2.5.13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9093862" y="85834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Protect Sensor from wear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6823722" y="9590624"/>
            <a:ext cx="1802738" cy="1106969"/>
            <a:chOff x="9093862" y="457200"/>
            <a:chExt cx="1802738" cy="1106969"/>
          </a:xfrm>
        </p:grpSpPr>
        <p:grpSp>
          <p:nvGrpSpPr>
            <p:cNvPr id="168" name="Group 167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9093862" y="457200"/>
              <a:ext cx="909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F.2.5.20</a:t>
              </a:r>
              <a:endParaRPr 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9093862" y="85834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Execute Motor Commands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429250" y="2971800"/>
            <a:ext cx="1676400" cy="1219200"/>
            <a:chOff x="533400" y="2286000"/>
            <a:chExt cx="1295400" cy="1219200"/>
          </a:xfrm>
        </p:grpSpPr>
        <p:sp>
          <p:nvSpPr>
            <p:cNvPr id="174" name="Rectangle 173"/>
            <p:cNvSpPr/>
            <p:nvPr/>
          </p:nvSpPr>
          <p:spPr>
            <a:xfrm>
              <a:off x="533400" y="2390775"/>
              <a:ext cx="12954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62000" y="2286000"/>
              <a:ext cx="838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33400" y="2545562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F.2.4 </a:t>
              </a:r>
              <a:r>
                <a:rPr lang="en-US" dirty="0"/>
                <a:t>Ref</a:t>
              </a:r>
            </a:p>
            <a:p>
              <a:pPr algn="ctr"/>
              <a:r>
                <a:rPr lang="en-US" dirty="0"/>
                <a:t>Change Mode</a:t>
              </a: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6873860" y="12393734"/>
            <a:ext cx="1676400" cy="1219200"/>
            <a:chOff x="533400" y="2286000"/>
            <a:chExt cx="1295400" cy="1219200"/>
          </a:xfrm>
        </p:grpSpPr>
        <p:sp>
          <p:nvSpPr>
            <p:cNvPr id="178" name="Rectangle 177"/>
            <p:cNvSpPr/>
            <p:nvPr/>
          </p:nvSpPr>
          <p:spPr>
            <a:xfrm>
              <a:off x="533400" y="2390775"/>
              <a:ext cx="12954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762000" y="2286000"/>
              <a:ext cx="838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33400" y="2545562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F.1.2 Ref</a:t>
              </a:r>
            </a:p>
            <a:p>
              <a:pPr algn="ctr"/>
              <a:r>
                <a:rPr lang="en-US" dirty="0"/>
                <a:t>Turn On Device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9019037" y="9593086"/>
            <a:ext cx="1802738" cy="1106969"/>
            <a:chOff x="9093862" y="457200"/>
            <a:chExt cx="1802738" cy="1106969"/>
          </a:xfrm>
        </p:grpSpPr>
        <p:grpSp>
          <p:nvGrpSpPr>
            <p:cNvPr id="182" name="Group 181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9093862" y="457200"/>
              <a:ext cx="909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F.2.5.22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9093862" y="85834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Motor Feedback Controls</a:t>
              </a: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32607659" y="4799722"/>
            <a:ext cx="1695448" cy="1219200"/>
            <a:chOff x="533400" y="2286000"/>
            <a:chExt cx="1310118" cy="1219200"/>
          </a:xfrm>
        </p:grpSpPr>
        <p:sp>
          <p:nvSpPr>
            <p:cNvPr id="188" name="Rectangle 187"/>
            <p:cNvSpPr/>
            <p:nvPr/>
          </p:nvSpPr>
          <p:spPr>
            <a:xfrm>
              <a:off x="533400" y="2390774"/>
              <a:ext cx="1295400" cy="10781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62000" y="2286000"/>
              <a:ext cx="838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48118" y="2469123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F.2.11 </a:t>
              </a:r>
              <a:r>
                <a:rPr lang="en-US" dirty="0"/>
                <a:t>Ref</a:t>
              </a:r>
            </a:p>
            <a:p>
              <a:pPr algn="ctr"/>
              <a:r>
                <a:rPr lang="en-US" dirty="0"/>
                <a:t>Display System Status</a:t>
              </a: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7848600" y="6219323"/>
            <a:ext cx="1802738" cy="1324477"/>
            <a:chOff x="9093862" y="457200"/>
            <a:chExt cx="1802738" cy="1324477"/>
          </a:xfrm>
        </p:grpSpPr>
        <p:grpSp>
          <p:nvGrpSpPr>
            <p:cNvPr id="192" name="Group 191"/>
            <p:cNvGrpSpPr/>
            <p:nvPr/>
          </p:nvGrpSpPr>
          <p:grpSpPr>
            <a:xfrm>
              <a:off x="9093862" y="488235"/>
              <a:ext cx="1802738" cy="1293441"/>
              <a:chOff x="1981200" y="1142999"/>
              <a:chExt cx="990600" cy="79390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981200" y="1142999"/>
                <a:ext cx="990600" cy="7939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9093862" y="457200"/>
              <a:ext cx="792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F.2.5.4</a:t>
              </a:r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9093862" y="858347"/>
              <a:ext cx="18027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Set</a:t>
              </a:r>
            </a:p>
            <a:p>
              <a:pPr algn="ctr"/>
              <a:r>
                <a:rPr lang="en-US" dirty="0"/>
                <a:t>Microcontroller Settings</a:t>
              </a: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19185922" y="3057165"/>
            <a:ext cx="1802738" cy="1106969"/>
            <a:chOff x="9093862" y="457200"/>
            <a:chExt cx="1802738" cy="1106969"/>
          </a:xfrm>
        </p:grpSpPr>
        <p:grpSp>
          <p:nvGrpSpPr>
            <p:cNvPr id="198" name="Group 197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9093862" y="457200"/>
              <a:ext cx="792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F.2.5.9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9093862" y="858347"/>
              <a:ext cx="1802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Send Wrist Data</a:t>
              </a: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7902244" y="2944934"/>
            <a:ext cx="1676400" cy="1219200"/>
            <a:chOff x="533400" y="2286000"/>
            <a:chExt cx="1295400" cy="1219200"/>
          </a:xfrm>
        </p:grpSpPr>
        <p:sp>
          <p:nvSpPr>
            <p:cNvPr id="204" name="Rectangle 203"/>
            <p:cNvSpPr/>
            <p:nvPr/>
          </p:nvSpPr>
          <p:spPr>
            <a:xfrm>
              <a:off x="533400" y="2390775"/>
              <a:ext cx="12954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762000" y="2286000"/>
              <a:ext cx="838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33400" y="2545562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F.1.2 Ref</a:t>
              </a:r>
            </a:p>
            <a:p>
              <a:pPr algn="ctr"/>
              <a:r>
                <a:rPr lang="en-US" dirty="0"/>
                <a:t>Turn On Device</a:t>
              </a:r>
            </a:p>
          </p:txBody>
        </p:sp>
      </p:grpSp>
      <p:sp>
        <p:nvSpPr>
          <p:cNvPr id="207" name="Oval 34"/>
          <p:cNvSpPr>
            <a:spLocks noChangeArrowheads="1"/>
          </p:cNvSpPr>
          <p:nvPr/>
        </p:nvSpPr>
        <p:spPr bwMode="auto">
          <a:xfrm>
            <a:off x="28380060" y="5792186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OR</a:t>
            </a:r>
          </a:p>
        </p:txBody>
      </p:sp>
      <p:sp>
        <p:nvSpPr>
          <p:cNvPr id="208" name="Oval 34"/>
          <p:cNvSpPr>
            <a:spLocks noChangeArrowheads="1"/>
          </p:cNvSpPr>
          <p:nvPr/>
        </p:nvSpPr>
        <p:spPr bwMode="auto">
          <a:xfrm>
            <a:off x="21293460" y="9820275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IT</a:t>
            </a:r>
          </a:p>
        </p:txBody>
      </p:sp>
      <p:sp>
        <p:nvSpPr>
          <p:cNvPr id="209" name="Oval 34"/>
          <p:cNvSpPr>
            <a:spLocks noChangeArrowheads="1"/>
          </p:cNvSpPr>
          <p:nvPr/>
        </p:nvSpPr>
        <p:spPr bwMode="auto">
          <a:xfrm>
            <a:off x="11368410" y="6627777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/>
              <a:t>AND</a:t>
            </a:r>
          </a:p>
        </p:txBody>
      </p:sp>
      <p:sp>
        <p:nvSpPr>
          <p:cNvPr id="211" name="Oval 34"/>
          <p:cNvSpPr>
            <a:spLocks noChangeArrowheads="1"/>
          </p:cNvSpPr>
          <p:nvPr/>
        </p:nvSpPr>
        <p:spPr bwMode="auto">
          <a:xfrm>
            <a:off x="12606660" y="2720330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/>
              <a:t>AND</a:t>
            </a:r>
          </a:p>
        </p:txBody>
      </p:sp>
      <p:sp>
        <p:nvSpPr>
          <p:cNvPr id="212" name="Oval 34"/>
          <p:cNvSpPr>
            <a:spLocks noChangeArrowheads="1"/>
          </p:cNvSpPr>
          <p:nvPr/>
        </p:nvSpPr>
        <p:spPr bwMode="auto">
          <a:xfrm>
            <a:off x="12592616" y="6629400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AND</a:t>
            </a:r>
          </a:p>
        </p:txBody>
      </p:sp>
      <p:sp>
        <p:nvSpPr>
          <p:cNvPr id="213" name="Oval 34"/>
          <p:cNvSpPr>
            <a:spLocks noChangeArrowheads="1"/>
          </p:cNvSpPr>
          <p:nvPr/>
        </p:nvSpPr>
        <p:spPr bwMode="auto">
          <a:xfrm>
            <a:off x="13444860" y="5792635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/>
              <a:t>AND</a:t>
            </a:r>
          </a:p>
        </p:txBody>
      </p:sp>
      <p:sp>
        <p:nvSpPr>
          <p:cNvPr id="215" name="Oval 34"/>
          <p:cNvSpPr>
            <a:spLocks noChangeArrowheads="1"/>
          </p:cNvSpPr>
          <p:nvPr/>
        </p:nvSpPr>
        <p:spPr bwMode="auto">
          <a:xfrm>
            <a:off x="12622689" y="9835801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IT</a:t>
            </a:r>
          </a:p>
        </p:txBody>
      </p:sp>
      <p:sp>
        <p:nvSpPr>
          <p:cNvPr id="216" name="Oval 34"/>
          <p:cNvSpPr>
            <a:spLocks noChangeArrowheads="1"/>
          </p:cNvSpPr>
          <p:nvPr/>
        </p:nvSpPr>
        <p:spPr bwMode="auto">
          <a:xfrm>
            <a:off x="34770827" y="5869989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OR</a:t>
            </a:r>
          </a:p>
        </p:txBody>
      </p:sp>
      <p:sp>
        <p:nvSpPr>
          <p:cNvPr id="217" name="Oval 34"/>
          <p:cNvSpPr>
            <a:spLocks noChangeArrowheads="1"/>
          </p:cNvSpPr>
          <p:nvPr/>
        </p:nvSpPr>
        <p:spPr bwMode="auto">
          <a:xfrm>
            <a:off x="27084660" y="5791200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/>
              <a:t>AND</a:t>
            </a:r>
          </a:p>
        </p:txBody>
      </p:sp>
      <p:sp>
        <p:nvSpPr>
          <p:cNvPr id="218" name="Oval 34"/>
          <p:cNvSpPr>
            <a:spLocks noChangeArrowheads="1"/>
          </p:cNvSpPr>
          <p:nvPr/>
        </p:nvSpPr>
        <p:spPr bwMode="auto">
          <a:xfrm>
            <a:off x="36247710" y="5876925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/>
              <a:t>AND</a:t>
            </a:r>
          </a:p>
        </p:txBody>
      </p:sp>
      <p:cxnSp>
        <p:nvCxnSpPr>
          <p:cNvPr id="227" name="Elbow Connector 226"/>
          <p:cNvCxnSpPr/>
          <p:nvPr/>
        </p:nvCxnSpPr>
        <p:spPr>
          <a:xfrm>
            <a:off x="3607749" y="7353930"/>
            <a:ext cx="1752319" cy="1355661"/>
          </a:xfrm>
          <a:prstGeom prst="bentConnector3">
            <a:avLst>
              <a:gd name="adj1" fmla="val -1095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63" idx="3"/>
            <a:endCxn id="195" idx="2"/>
          </p:cNvCxnSpPr>
          <p:nvPr/>
        </p:nvCxnSpPr>
        <p:spPr>
          <a:xfrm flipV="1">
            <a:off x="7162806" y="7543799"/>
            <a:ext cx="1587163" cy="116579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209" idx="0"/>
            <a:endCxn id="211" idx="2"/>
          </p:cNvCxnSpPr>
          <p:nvPr/>
        </p:nvCxnSpPr>
        <p:spPr>
          <a:xfrm rot="5400000" flipH="1" flipV="1">
            <a:off x="10300512" y="4321629"/>
            <a:ext cx="3640747" cy="97155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09" idx="4"/>
            <a:endCxn id="215" idx="2"/>
          </p:cNvCxnSpPr>
          <p:nvPr/>
        </p:nvCxnSpPr>
        <p:spPr>
          <a:xfrm rot="16200000" flipH="1">
            <a:off x="10658237" y="8138049"/>
            <a:ext cx="2941324" cy="98757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211" idx="0"/>
            <a:endCxn id="77" idx="1"/>
          </p:cNvCxnSpPr>
          <p:nvPr/>
        </p:nvCxnSpPr>
        <p:spPr>
          <a:xfrm rot="5400000" flipH="1" flipV="1">
            <a:off x="14526374" y="382442"/>
            <a:ext cx="684874" cy="399090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34"/>
          <p:cNvSpPr>
            <a:spLocks noChangeArrowheads="1"/>
          </p:cNvSpPr>
          <p:nvPr/>
        </p:nvSpPr>
        <p:spPr bwMode="auto">
          <a:xfrm>
            <a:off x="21369660" y="2514600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/>
              <a:t>AND</a:t>
            </a:r>
          </a:p>
        </p:txBody>
      </p:sp>
      <p:cxnSp>
        <p:nvCxnSpPr>
          <p:cNvPr id="253" name="Elbow Connector 252"/>
          <p:cNvCxnSpPr>
            <a:stCxn id="211" idx="4"/>
            <a:endCxn id="248" idx="1"/>
          </p:cNvCxnSpPr>
          <p:nvPr/>
        </p:nvCxnSpPr>
        <p:spPr>
          <a:xfrm rot="16200000" flipH="1">
            <a:off x="13515084" y="2612006"/>
            <a:ext cx="363273" cy="164672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212" idx="0"/>
            <a:endCxn id="213" idx="2"/>
          </p:cNvCxnSpPr>
          <p:nvPr/>
        </p:nvCxnSpPr>
        <p:spPr>
          <a:xfrm rot="5400000" flipH="1" flipV="1">
            <a:off x="12867056" y="6051596"/>
            <a:ext cx="570065" cy="58554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7159109" y="6810375"/>
            <a:ext cx="6799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/>
          <p:nvPr/>
        </p:nvCxnSpPr>
        <p:spPr>
          <a:xfrm flipV="1">
            <a:off x="4732965" y="6800934"/>
            <a:ext cx="62710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/>
          <p:nvPr/>
        </p:nvCxnSpPr>
        <p:spPr>
          <a:xfrm flipV="1">
            <a:off x="1887093" y="6779309"/>
            <a:ext cx="62710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11900038" y="6875456"/>
            <a:ext cx="69257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endCxn id="153" idx="0"/>
          </p:cNvCxnSpPr>
          <p:nvPr/>
        </p:nvCxnSpPr>
        <p:spPr>
          <a:xfrm>
            <a:off x="8740442" y="4040309"/>
            <a:ext cx="2" cy="60910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153" idx="2"/>
          </p:cNvCxnSpPr>
          <p:nvPr/>
        </p:nvCxnSpPr>
        <p:spPr>
          <a:xfrm>
            <a:off x="8740444" y="5725342"/>
            <a:ext cx="9527" cy="53051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>
            <a:off x="13168635" y="10091724"/>
            <a:ext cx="1343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>
            <a:off x="6261437" y="4117239"/>
            <a:ext cx="0" cy="210208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16330935" y="10086975"/>
            <a:ext cx="4927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18635985" y="10091724"/>
            <a:ext cx="383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20836260" y="10086975"/>
            <a:ext cx="4810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21845910" y="10086975"/>
            <a:ext cx="417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stCxn id="208" idx="0"/>
            <a:endCxn id="215" idx="0"/>
          </p:cNvCxnSpPr>
          <p:nvPr/>
        </p:nvCxnSpPr>
        <p:spPr>
          <a:xfrm rot="16200000" flipH="1" flipV="1">
            <a:off x="17217012" y="5492652"/>
            <a:ext cx="15526" cy="8670771"/>
          </a:xfrm>
          <a:prstGeom prst="bentConnector3">
            <a:avLst>
              <a:gd name="adj1" fmla="val -3177232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306"/>
          <p:cNvCxnSpPr>
            <a:stCxn id="213" idx="0"/>
            <a:endCxn id="101" idx="1"/>
          </p:cNvCxnSpPr>
          <p:nvPr/>
        </p:nvCxnSpPr>
        <p:spPr>
          <a:xfrm rot="5400000" flipH="1" flipV="1">
            <a:off x="13900094" y="5181069"/>
            <a:ext cx="423032" cy="80010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309"/>
          <p:cNvCxnSpPr>
            <a:stCxn id="213" idx="4"/>
            <a:endCxn id="165" idx="1"/>
          </p:cNvCxnSpPr>
          <p:nvPr/>
        </p:nvCxnSpPr>
        <p:spPr>
          <a:xfrm rot="16200000" flipH="1">
            <a:off x="13843730" y="6193865"/>
            <a:ext cx="549421" cy="81376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200" idx="3"/>
            <a:endCxn id="252" idx="4"/>
          </p:cNvCxnSpPr>
          <p:nvPr/>
        </p:nvCxnSpPr>
        <p:spPr>
          <a:xfrm flipV="1">
            <a:off x="20988660" y="3048000"/>
            <a:ext cx="647700" cy="59497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Elbow Connector 316"/>
          <p:cNvCxnSpPr>
            <a:stCxn id="77" idx="3"/>
            <a:endCxn id="252" idx="0"/>
          </p:cNvCxnSpPr>
          <p:nvPr/>
        </p:nvCxnSpPr>
        <p:spPr>
          <a:xfrm>
            <a:off x="18667001" y="2035456"/>
            <a:ext cx="2969359" cy="47914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>
            <a:stCxn id="212" idx="4"/>
            <a:endCxn id="113" idx="1"/>
          </p:cNvCxnSpPr>
          <p:nvPr/>
        </p:nvCxnSpPr>
        <p:spPr>
          <a:xfrm rot="16200000" flipH="1">
            <a:off x="13109218" y="6912898"/>
            <a:ext cx="1178603" cy="167840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>
            <a:off x="16319194" y="5369603"/>
            <a:ext cx="59437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>
            <a:off x="16326436" y="6834238"/>
            <a:ext cx="59555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>
            <a:off x="21903060" y="2781300"/>
            <a:ext cx="4273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>
            <a:off x="35304227" y="6144136"/>
            <a:ext cx="962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28863198" y="4840069"/>
            <a:ext cx="104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Error </a:t>
            </a:r>
          </a:p>
          <a:p>
            <a:r>
              <a:rPr lang="en-US" i="1" dirty="0"/>
              <a:t>Detected</a:t>
            </a:r>
          </a:p>
        </p:txBody>
      </p:sp>
      <p:cxnSp>
        <p:nvCxnSpPr>
          <p:cNvPr id="337" name="Straight Arrow Connector 336"/>
          <p:cNvCxnSpPr/>
          <p:nvPr/>
        </p:nvCxnSpPr>
        <p:spPr>
          <a:xfrm>
            <a:off x="24084749" y="6811362"/>
            <a:ext cx="5615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/>
          <p:cNvCxnSpPr>
            <a:stCxn id="45" idx="3"/>
            <a:endCxn id="217" idx="0"/>
          </p:cNvCxnSpPr>
          <p:nvPr/>
        </p:nvCxnSpPr>
        <p:spPr>
          <a:xfrm>
            <a:off x="24065699" y="5378768"/>
            <a:ext cx="3285661" cy="4124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41"/>
          <p:cNvCxnSpPr>
            <a:stCxn id="107" idx="3"/>
            <a:endCxn id="217" idx="4"/>
          </p:cNvCxnSpPr>
          <p:nvPr/>
        </p:nvCxnSpPr>
        <p:spPr>
          <a:xfrm flipV="1">
            <a:off x="26448998" y="6324600"/>
            <a:ext cx="902362" cy="55453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/>
          <p:nvPr/>
        </p:nvCxnSpPr>
        <p:spPr>
          <a:xfrm>
            <a:off x="27639326" y="6055431"/>
            <a:ext cx="7407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346"/>
          <p:cNvCxnSpPr>
            <a:stCxn id="207" idx="0"/>
            <a:endCxn id="159" idx="1"/>
          </p:cNvCxnSpPr>
          <p:nvPr/>
        </p:nvCxnSpPr>
        <p:spPr>
          <a:xfrm rot="5400000" flipH="1" flipV="1">
            <a:off x="29175225" y="4910951"/>
            <a:ext cx="352771" cy="140970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Elbow Connector 349"/>
          <p:cNvCxnSpPr>
            <a:stCxn id="207" idx="4"/>
            <a:endCxn id="89" idx="1"/>
          </p:cNvCxnSpPr>
          <p:nvPr/>
        </p:nvCxnSpPr>
        <p:spPr>
          <a:xfrm rot="16200000" flipH="1">
            <a:off x="29087686" y="5884660"/>
            <a:ext cx="527848" cy="140970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/>
          <p:nvPr/>
        </p:nvCxnSpPr>
        <p:spPr>
          <a:xfrm>
            <a:off x="31859198" y="5439415"/>
            <a:ext cx="7579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/>
          <p:nvPr/>
        </p:nvCxnSpPr>
        <p:spPr>
          <a:xfrm>
            <a:off x="18673825" y="3657600"/>
            <a:ext cx="518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Elbow Connector 359"/>
          <p:cNvCxnSpPr>
            <a:stCxn id="89" idx="3"/>
            <a:endCxn id="216" idx="4"/>
          </p:cNvCxnSpPr>
          <p:nvPr/>
        </p:nvCxnSpPr>
        <p:spPr>
          <a:xfrm flipV="1">
            <a:off x="31859198" y="6403389"/>
            <a:ext cx="3178329" cy="45004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Elbow Connector 362"/>
          <p:cNvCxnSpPr>
            <a:stCxn id="188" idx="3"/>
            <a:endCxn id="216" idx="0"/>
          </p:cNvCxnSpPr>
          <p:nvPr/>
        </p:nvCxnSpPr>
        <p:spPr>
          <a:xfrm>
            <a:off x="34284060" y="5443555"/>
            <a:ext cx="753467" cy="42643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Elbow Connector 365"/>
          <p:cNvCxnSpPr>
            <a:stCxn id="113" idx="3"/>
            <a:endCxn id="218" idx="4"/>
          </p:cNvCxnSpPr>
          <p:nvPr/>
        </p:nvCxnSpPr>
        <p:spPr>
          <a:xfrm flipV="1">
            <a:off x="16340460" y="6410325"/>
            <a:ext cx="20173950" cy="193107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Oval 34"/>
          <p:cNvSpPr>
            <a:spLocks noChangeArrowheads="1"/>
          </p:cNvSpPr>
          <p:nvPr/>
        </p:nvSpPr>
        <p:spPr bwMode="auto">
          <a:xfrm>
            <a:off x="37600260" y="5867400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/>
              <a:t>AND</a:t>
            </a:r>
          </a:p>
        </p:txBody>
      </p:sp>
      <p:cxnSp>
        <p:nvCxnSpPr>
          <p:cNvPr id="370" name="Elbow Connector 369"/>
          <p:cNvCxnSpPr>
            <a:stCxn id="39" idx="3"/>
            <a:endCxn id="369" idx="0"/>
          </p:cNvCxnSpPr>
          <p:nvPr/>
        </p:nvCxnSpPr>
        <p:spPr>
          <a:xfrm>
            <a:off x="24133111" y="2711190"/>
            <a:ext cx="13733849" cy="315621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Elbow Connector 372"/>
          <p:cNvCxnSpPr>
            <a:stCxn id="57" idx="3"/>
            <a:endCxn id="369" idx="4"/>
          </p:cNvCxnSpPr>
          <p:nvPr/>
        </p:nvCxnSpPr>
        <p:spPr>
          <a:xfrm flipV="1">
            <a:off x="24058223" y="6400800"/>
            <a:ext cx="13808737" cy="375780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20" idx="0"/>
          </p:cNvCxnSpPr>
          <p:nvPr/>
        </p:nvCxnSpPr>
        <p:spPr>
          <a:xfrm flipV="1">
            <a:off x="17723105" y="10700055"/>
            <a:ext cx="1987" cy="379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flipV="1">
            <a:off x="17713494" y="12151322"/>
            <a:ext cx="1987" cy="379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36786720" y="6144150"/>
            <a:ext cx="819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38133660" y="6134100"/>
            <a:ext cx="819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34"/>
          <p:cNvSpPr>
            <a:spLocks noChangeArrowheads="1"/>
          </p:cNvSpPr>
          <p:nvPr/>
        </p:nvSpPr>
        <p:spPr bwMode="auto">
          <a:xfrm>
            <a:off x="9317666" y="8441973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A</a:t>
            </a: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8610600" y="8710306"/>
            <a:ext cx="6799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34"/>
          <p:cNvSpPr>
            <a:spLocks noChangeArrowheads="1"/>
          </p:cNvSpPr>
          <p:nvPr/>
        </p:nvSpPr>
        <p:spPr bwMode="auto">
          <a:xfrm>
            <a:off x="22872394" y="3841899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A</a:t>
            </a:r>
          </a:p>
        </p:txBody>
      </p:sp>
      <p:cxnSp>
        <p:nvCxnSpPr>
          <p:cNvPr id="233" name="Straight Arrow Connector 232"/>
          <p:cNvCxnSpPr/>
          <p:nvPr/>
        </p:nvCxnSpPr>
        <p:spPr>
          <a:xfrm rot="5400000" flipV="1">
            <a:off x="22917467" y="4609978"/>
            <a:ext cx="4273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34"/>
          <p:cNvSpPr>
            <a:spLocks noChangeArrowheads="1"/>
          </p:cNvSpPr>
          <p:nvPr/>
        </p:nvSpPr>
        <p:spPr bwMode="auto">
          <a:xfrm>
            <a:off x="21107392" y="7086600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 dirty="0"/>
              <a:t>A</a:t>
            </a:r>
          </a:p>
        </p:txBody>
      </p:sp>
      <p:cxnSp>
        <p:nvCxnSpPr>
          <p:cNvPr id="235" name="Straight Arrow Connector 234"/>
          <p:cNvCxnSpPr/>
          <p:nvPr/>
        </p:nvCxnSpPr>
        <p:spPr>
          <a:xfrm>
            <a:off x="21637576" y="7347099"/>
            <a:ext cx="6466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ounded Rectangle 235"/>
          <p:cNvSpPr/>
          <p:nvPr/>
        </p:nvSpPr>
        <p:spPr>
          <a:xfrm>
            <a:off x="19886002" y="11233666"/>
            <a:ext cx="1301672" cy="720994"/>
          </a:xfrm>
          <a:prstGeom prst="roundRect">
            <a:avLst>
              <a:gd name="adj" fmla="val 347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Model</a:t>
            </a:r>
          </a:p>
        </p:txBody>
      </p:sp>
      <p:cxnSp>
        <p:nvCxnSpPr>
          <p:cNvPr id="238" name="Straight Arrow Connector 237"/>
          <p:cNvCxnSpPr>
            <a:stCxn id="236" idx="0"/>
            <a:endCxn id="185" idx="2"/>
          </p:cNvCxnSpPr>
          <p:nvPr/>
        </p:nvCxnSpPr>
        <p:spPr>
          <a:xfrm flipH="1" flipV="1">
            <a:off x="19920406" y="10700055"/>
            <a:ext cx="616432" cy="53361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71" idx="0"/>
          </p:cNvCxnSpPr>
          <p:nvPr/>
        </p:nvCxnSpPr>
        <p:spPr>
          <a:xfrm flipV="1">
            <a:off x="4867904" y="9247557"/>
            <a:ext cx="888618" cy="7446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72" idx="0"/>
          </p:cNvCxnSpPr>
          <p:nvPr/>
        </p:nvCxnSpPr>
        <p:spPr>
          <a:xfrm flipH="1" flipV="1">
            <a:off x="6553200" y="9247557"/>
            <a:ext cx="339764" cy="775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9651338" y="6896100"/>
            <a:ext cx="1717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10057213" y="5201746"/>
            <a:ext cx="1301672" cy="889687"/>
          </a:xfrm>
          <a:prstGeom prst="roundRect">
            <a:avLst>
              <a:gd name="adj" fmla="val 347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Personal Data</a:t>
            </a:r>
          </a:p>
        </p:txBody>
      </p:sp>
      <p:cxnSp>
        <p:nvCxnSpPr>
          <p:cNvPr id="255" name="Straight Arrow Connector 254"/>
          <p:cNvCxnSpPr>
            <a:stCxn id="254" idx="1"/>
          </p:cNvCxnSpPr>
          <p:nvPr/>
        </p:nvCxnSpPr>
        <p:spPr>
          <a:xfrm flipH="1">
            <a:off x="9144001" y="5646590"/>
            <a:ext cx="913212" cy="603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ounded Rectangle 236"/>
          <p:cNvSpPr/>
          <p:nvPr/>
        </p:nvSpPr>
        <p:spPr>
          <a:xfrm>
            <a:off x="5244928" y="10913819"/>
            <a:ext cx="1301672" cy="720994"/>
          </a:xfrm>
          <a:prstGeom prst="roundRect">
            <a:avLst>
              <a:gd name="adj" fmla="val 347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</a:t>
            </a:r>
          </a:p>
        </p:txBody>
      </p:sp>
      <p:cxnSp>
        <p:nvCxnSpPr>
          <p:cNvPr id="239" name="Straight Arrow Connector 238"/>
          <p:cNvCxnSpPr>
            <a:stCxn id="237" idx="0"/>
          </p:cNvCxnSpPr>
          <p:nvPr/>
        </p:nvCxnSpPr>
        <p:spPr>
          <a:xfrm flipV="1">
            <a:off x="5895764" y="9247557"/>
            <a:ext cx="257213" cy="1666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14520080" y="3048000"/>
            <a:ext cx="1802738" cy="1106969"/>
            <a:chOff x="9093862" y="457200"/>
            <a:chExt cx="1802738" cy="1106969"/>
          </a:xfrm>
        </p:grpSpPr>
        <p:grpSp>
          <p:nvGrpSpPr>
            <p:cNvPr id="242" name="Group 241"/>
            <p:cNvGrpSpPr/>
            <p:nvPr/>
          </p:nvGrpSpPr>
          <p:grpSpPr>
            <a:xfrm>
              <a:off x="9093862" y="488237"/>
              <a:ext cx="1802738" cy="1075932"/>
              <a:chOff x="1981200" y="1143000"/>
              <a:chExt cx="990600" cy="660400"/>
            </a:xfrm>
          </p:grpSpPr>
          <p:sp>
            <p:nvSpPr>
              <p:cNvPr id="248" name="Rectangle 247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4" name="TextBox 243"/>
            <p:cNvSpPr txBox="1"/>
            <p:nvPr/>
          </p:nvSpPr>
          <p:spPr>
            <a:xfrm>
              <a:off x="9093862" y="457200"/>
              <a:ext cx="792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F.2.5.6</a:t>
              </a:r>
              <a:endParaRPr lang="en-US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9093862" y="858347"/>
              <a:ext cx="1802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Confirm Sensor Node Contact A</a:t>
              </a:r>
            </a:p>
          </p:txBody>
        </p:sp>
      </p:grpSp>
      <p:cxnSp>
        <p:nvCxnSpPr>
          <p:cNvPr id="257" name="Straight Arrow Connector 256"/>
          <p:cNvCxnSpPr/>
          <p:nvPr/>
        </p:nvCxnSpPr>
        <p:spPr>
          <a:xfrm>
            <a:off x="16314398" y="3643952"/>
            <a:ext cx="5590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114925" y="1205537"/>
            <a:ext cx="41109275" cy="12407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>
            <a:off x="220779" y="1377920"/>
            <a:ext cx="4586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 2.5 : Measure Health Conditions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08239" y="620762"/>
            <a:ext cx="21704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Demonstration of Optional Hierarchical Nature of FFBD Diagrams for Heart Attack Monitoring System Example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4848726" y="4587133"/>
            <a:ext cx="1424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Data collection parameters</a:t>
            </a:r>
          </a:p>
        </p:txBody>
      </p:sp>
      <p:sp>
        <p:nvSpPr>
          <p:cNvPr id="262" name="Footer Placeholder 3">
            <a:extLst>
              <a:ext uri="{FF2B5EF4-FFF2-40B4-BE49-F238E27FC236}">
                <a16:creationId xmlns:a16="http://schemas.microsoft.com/office/drawing/2014/main" id="{12809CB7-7877-475A-88E7-75975655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7233" y="12432273"/>
            <a:ext cx="9289620" cy="730250"/>
          </a:xfrm>
        </p:spPr>
        <p:txBody>
          <a:bodyPr/>
          <a:lstStyle/>
          <a:p>
            <a:r>
              <a:rPr lang="en-US" dirty="0"/>
              <a:t>© 2018 </a:t>
            </a:r>
            <a:r>
              <a:rPr lang="en-US" dirty="0" err="1"/>
              <a:t>eCornell</a:t>
            </a:r>
            <a:r>
              <a:rPr lang="en-US" dirty="0"/>
              <a:t>. All rights reserved. All other copyrights, trademarks, trade names, and logos are the sole property of their respective owners.</a:t>
            </a:r>
          </a:p>
        </p:txBody>
      </p:sp>
      <p:pic>
        <p:nvPicPr>
          <p:cNvPr id="263" name="Picture 1">
            <a:extLst>
              <a:ext uri="{FF2B5EF4-FFF2-40B4-BE49-F238E27FC236}">
                <a16:creationId xmlns:a16="http://schemas.microsoft.com/office/drawing/2014/main" id="{C464770F-6174-4B97-AB0C-9A8C9CDA2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32" y="151458"/>
            <a:ext cx="19621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31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92412" y="4484022"/>
            <a:ext cx="4376485" cy="3088450"/>
            <a:chOff x="76200" y="838200"/>
            <a:chExt cx="4376485" cy="3088450"/>
          </a:xfrm>
        </p:grpSpPr>
        <p:sp>
          <p:nvSpPr>
            <p:cNvPr id="79" name="Rectangle 78"/>
            <p:cNvSpPr/>
            <p:nvPr/>
          </p:nvSpPr>
          <p:spPr>
            <a:xfrm>
              <a:off x="76200" y="838200"/>
              <a:ext cx="4376485" cy="3088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61735" y="1823975"/>
              <a:ext cx="1295400" cy="1019175"/>
              <a:chOff x="2133600" y="1952625"/>
              <a:chExt cx="1485900" cy="1019175"/>
            </a:xfrm>
          </p:grpSpPr>
          <p:grpSp>
            <p:nvGrpSpPr>
              <p:cNvPr id="101" name="Group 34"/>
              <p:cNvGrpSpPr/>
              <p:nvPr/>
            </p:nvGrpSpPr>
            <p:grpSpPr>
              <a:xfrm>
                <a:off x="2133600" y="1981200"/>
                <a:ext cx="1485900" cy="990600"/>
                <a:chOff x="1981200" y="1143000"/>
                <a:chExt cx="990600" cy="6604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1981200" y="1143000"/>
                  <a:ext cx="990600" cy="660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1981200" y="1143000"/>
                  <a:ext cx="990600" cy="20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2133600" y="1952625"/>
                <a:ext cx="70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F.2.3</a:t>
                </a:r>
                <a:endParaRPr lang="en-US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133600" y="2301719"/>
                <a:ext cx="1485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Sensor</a:t>
                </a:r>
              </a:p>
              <a:p>
                <a:pPr algn="ctr"/>
                <a:r>
                  <a:rPr lang="en-US" dirty="0"/>
                  <a:t>Positioning</a:t>
                </a:r>
              </a:p>
            </p:txBody>
          </p:sp>
        </p:grpSp>
        <p:sp>
          <p:nvSpPr>
            <p:cNvPr id="81" name="Oval 34"/>
            <p:cNvSpPr>
              <a:spLocks noChangeArrowheads="1"/>
            </p:cNvSpPr>
            <p:nvPr/>
          </p:nvSpPr>
          <p:spPr bwMode="auto">
            <a:xfrm>
              <a:off x="1580835" y="2076325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US" sz="1600" b="1"/>
                <a:t>AND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266635" y="1161925"/>
              <a:ext cx="1295400" cy="1019175"/>
              <a:chOff x="2133600" y="1952625"/>
              <a:chExt cx="1485900" cy="1019175"/>
            </a:xfrm>
          </p:grpSpPr>
          <p:grpSp>
            <p:nvGrpSpPr>
              <p:cNvPr id="96" name="Group 34"/>
              <p:cNvGrpSpPr/>
              <p:nvPr/>
            </p:nvGrpSpPr>
            <p:grpSpPr>
              <a:xfrm>
                <a:off x="2133600" y="1981200"/>
                <a:ext cx="1485900" cy="990600"/>
                <a:chOff x="1981200" y="1143000"/>
                <a:chExt cx="990600" cy="660400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1981200" y="1143000"/>
                  <a:ext cx="990600" cy="660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1981200" y="1143000"/>
                  <a:ext cx="990600" cy="20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2133600" y="1952625"/>
                <a:ext cx="70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F.2.2</a:t>
                </a:r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133600" y="2314700"/>
                <a:ext cx="1485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Identify Object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2264442" y="2533525"/>
              <a:ext cx="1297593" cy="1019175"/>
              <a:chOff x="2131085" y="1952625"/>
              <a:chExt cx="1488416" cy="1019175"/>
            </a:xfrm>
          </p:grpSpPr>
          <p:grpSp>
            <p:nvGrpSpPr>
              <p:cNvPr id="91" name="Group 34"/>
              <p:cNvGrpSpPr/>
              <p:nvPr/>
            </p:nvGrpSpPr>
            <p:grpSpPr>
              <a:xfrm>
                <a:off x="2133600" y="1981200"/>
                <a:ext cx="1485900" cy="990600"/>
                <a:chOff x="1981200" y="1143000"/>
                <a:chExt cx="990600" cy="660400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1981200" y="1143000"/>
                  <a:ext cx="990600" cy="660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1981200" y="1143000"/>
                  <a:ext cx="990600" cy="20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2133600" y="1952625"/>
                <a:ext cx="70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F.2.3</a:t>
                </a:r>
                <a:endParaRPr lang="en-US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131085" y="2314700"/>
                <a:ext cx="1488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Relative</a:t>
                </a:r>
              </a:p>
              <a:p>
                <a:pPr algn="ctr"/>
                <a:r>
                  <a:rPr lang="en-US" dirty="0"/>
                  <a:t>Distance</a:t>
                </a:r>
              </a:p>
            </p:txBody>
          </p:sp>
        </p:grpSp>
        <p:sp>
          <p:nvSpPr>
            <p:cNvPr id="84" name="Oval 34"/>
            <p:cNvSpPr>
              <a:spLocks noChangeArrowheads="1"/>
            </p:cNvSpPr>
            <p:nvPr/>
          </p:nvSpPr>
          <p:spPr bwMode="auto">
            <a:xfrm>
              <a:off x="3714435" y="2076325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US" sz="1600" b="1"/>
                <a:t>AND</a:t>
              </a:r>
            </a:p>
          </p:txBody>
        </p:sp>
        <p:cxnSp>
          <p:nvCxnSpPr>
            <p:cNvPr id="85" name="Shape 103"/>
            <p:cNvCxnSpPr>
              <a:stCxn id="81" idx="4"/>
              <a:endCxn id="93" idx="1"/>
            </p:cNvCxnSpPr>
            <p:nvPr/>
          </p:nvCxnSpPr>
          <p:spPr>
            <a:xfrm rot="16200000" flipH="1">
              <a:off x="1751468" y="2705791"/>
              <a:ext cx="609041" cy="41690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hape 105"/>
            <p:cNvCxnSpPr>
              <a:stCxn id="81" idx="0"/>
            </p:cNvCxnSpPr>
            <p:nvPr/>
          </p:nvCxnSpPr>
          <p:spPr>
            <a:xfrm rot="5400000" flipH="1" flipV="1">
              <a:off x="1874832" y="1666297"/>
              <a:ext cx="364506" cy="419101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hape 107"/>
            <p:cNvCxnSpPr>
              <a:endCxn id="84" idx="0"/>
            </p:cNvCxnSpPr>
            <p:nvPr/>
          </p:nvCxnSpPr>
          <p:spPr>
            <a:xfrm>
              <a:off x="3560128" y="1695325"/>
              <a:ext cx="400959" cy="381000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hape 110"/>
            <p:cNvCxnSpPr>
              <a:stCxn id="93" idx="3"/>
              <a:endCxn id="84" idx="4"/>
            </p:cNvCxnSpPr>
            <p:nvPr/>
          </p:nvCxnSpPr>
          <p:spPr>
            <a:xfrm flipV="1">
              <a:off x="3562035" y="2609725"/>
              <a:ext cx="419100" cy="609041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1445260" y="2344302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247835" y="2343025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0" y="7603958"/>
            <a:ext cx="7799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Please</a:t>
            </a:r>
          </a:p>
          <a:p>
            <a:pPr algn="r"/>
            <a:r>
              <a:rPr lang="en-US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Note:</a:t>
            </a:r>
          </a:p>
          <a:p>
            <a:pPr algn="r"/>
            <a:r>
              <a:rPr lang="en-US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Only excerpts from larger FFBDs shown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96130" y="7344366"/>
            <a:ext cx="8595519" cy="3088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914692" y="8324947"/>
            <a:ext cx="1295400" cy="1007103"/>
            <a:chOff x="2133600" y="1952625"/>
            <a:chExt cx="1485900" cy="1007103"/>
          </a:xfrm>
        </p:grpSpPr>
        <p:grpSp>
          <p:nvGrpSpPr>
            <p:cNvPr id="109" name="Group 34"/>
            <p:cNvGrpSpPr/>
            <p:nvPr/>
          </p:nvGrpSpPr>
          <p:grpSpPr>
            <a:xfrm>
              <a:off x="2133600" y="1981200"/>
              <a:ext cx="1485900" cy="978528"/>
              <a:chOff x="1981200" y="1143000"/>
              <a:chExt cx="990600" cy="652352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1981200" y="1143000"/>
                <a:ext cx="990600" cy="652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2133600" y="1952625"/>
              <a:ext cx="709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F.2.3</a:t>
              </a:r>
              <a:endParaRPr lang="en-US" dirty="0"/>
            </a:p>
          </p:txBody>
        </p:sp>
      </p:grpSp>
      <p:sp>
        <p:nvSpPr>
          <p:cNvPr id="113" name="Oval 34"/>
          <p:cNvSpPr>
            <a:spLocks noChangeArrowheads="1"/>
          </p:cNvSpPr>
          <p:nvPr/>
        </p:nvSpPr>
        <p:spPr bwMode="auto">
          <a:xfrm>
            <a:off x="3243419" y="8587500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/>
              <a:t>AND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359612" y="7662897"/>
            <a:ext cx="1295400" cy="1019175"/>
            <a:chOff x="2133600" y="1952625"/>
            <a:chExt cx="1485900" cy="1019175"/>
          </a:xfrm>
        </p:grpSpPr>
        <p:grpSp>
          <p:nvGrpSpPr>
            <p:cNvPr id="115" name="Group 34"/>
            <p:cNvGrpSpPr/>
            <p:nvPr/>
          </p:nvGrpSpPr>
          <p:grpSpPr>
            <a:xfrm>
              <a:off x="2133600" y="1981200"/>
              <a:ext cx="1485900" cy="990600"/>
              <a:chOff x="1981200" y="1143000"/>
              <a:chExt cx="990600" cy="6604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2133600" y="1952625"/>
              <a:ext cx="709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F.2.2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133600" y="2402074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Camera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359612" y="9034497"/>
            <a:ext cx="1295400" cy="1019175"/>
            <a:chOff x="2133600" y="1952625"/>
            <a:chExt cx="1485900" cy="1019175"/>
          </a:xfrm>
        </p:grpSpPr>
        <p:grpSp>
          <p:nvGrpSpPr>
            <p:cNvPr id="121" name="Group 34"/>
            <p:cNvGrpSpPr/>
            <p:nvPr/>
          </p:nvGrpSpPr>
          <p:grpSpPr>
            <a:xfrm>
              <a:off x="2133600" y="1981200"/>
              <a:ext cx="1485900" cy="990600"/>
              <a:chOff x="1981200" y="1143000"/>
              <a:chExt cx="990600" cy="660400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2133600" y="1952625"/>
              <a:ext cx="709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F.2.3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133600" y="2285013"/>
              <a:ext cx="1485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Distance Sensor</a:t>
              </a:r>
            </a:p>
          </p:txBody>
        </p:sp>
      </p:grpSp>
      <p:sp>
        <p:nvSpPr>
          <p:cNvPr id="126" name="Oval 34"/>
          <p:cNvSpPr>
            <a:spLocks noChangeArrowheads="1"/>
          </p:cNvSpPr>
          <p:nvPr/>
        </p:nvSpPr>
        <p:spPr bwMode="auto">
          <a:xfrm>
            <a:off x="8512512" y="8577297"/>
            <a:ext cx="533400" cy="5334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US" sz="1600" b="1"/>
              <a:t>AND</a:t>
            </a:r>
          </a:p>
        </p:txBody>
      </p:sp>
      <p:cxnSp>
        <p:nvCxnSpPr>
          <p:cNvPr id="127" name="Shape 103"/>
          <p:cNvCxnSpPr>
            <a:stCxn id="113" idx="4"/>
            <a:endCxn id="123" idx="1"/>
          </p:cNvCxnSpPr>
          <p:nvPr/>
        </p:nvCxnSpPr>
        <p:spPr>
          <a:xfrm rot="16200000" flipH="1">
            <a:off x="3650290" y="8980728"/>
            <a:ext cx="569151" cy="84949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05"/>
          <p:cNvCxnSpPr>
            <a:stCxn id="113" idx="0"/>
          </p:cNvCxnSpPr>
          <p:nvPr/>
        </p:nvCxnSpPr>
        <p:spPr>
          <a:xfrm rot="5400000" flipH="1" flipV="1">
            <a:off x="3757287" y="7985174"/>
            <a:ext cx="355159" cy="849495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107"/>
          <p:cNvCxnSpPr>
            <a:stCxn id="137" idx="3"/>
            <a:endCxn id="126" idx="0"/>
          </p:cNvCxnSpPr>
          <p:nvPr/>
        </p:nvCxnSpPr>
        <p:spPr>
          <a:xfrm>
            <a:off x="7821310" y="8187223"/>
            <a:ext cx="957902" cy="390074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110"/>
          <p:cNvCxnSpPr>
            <a:stCxn id="123" idx="3"/>
            <a:endCxn id="126" idx="4"/>
          </p:cNvCxnSpPr>
          <p:nvPr/>
        </p:nvCxnSpPr>
        <p:spPr>
          <a:xfrm flipV="1">
            <a:off x="5655012" y="9110697"/>
            <a:ext cx="3124200" cy="579354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2210092" y="8845274"/>
            <a:ext cx="10248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9064962" y="8843997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6525910" y="7663348"/>
            <a:ext cx="1295400" cy="1019175"/>
            <a:chOff x="2133600" y="1952625"/>
            <a:chExt cx="1485900" cy="1019175"/>
          </a:xfrm>
        </p:grpSpPr>
        <p:grpSp>
          <p:nvGrpSpPr>
            <p:cNvPr id="134" name="Group 34"/>
            <p:cNvGrpSpPr/>
            <p:nvPr/>
          </p:nvGrpSpPr>
          <p:grpSpPr>
            <a:xfrm>
              <a:off x="2133600" y="1981200"/>
              <a:ext cx="1485900" cy="990600"/>
              <a:chOff x="1981200" y="1143000"/>
              <a:chExt cx="990600" cy="66040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1981200" y="1143000"/>
                <a:ext cx="990600" cy="66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981200" y="1143000"/>
                <a:ext cx="990600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2133600" y="1952625"/>
              <a:ext cx="709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F.2.2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133600" y="2253145"/>
              <a:ext cx="1485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Vision Algorithm</a:t>
              </a: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3521412" y="7608222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Called</a:t>
            </a:r>
          </a:p>
          <a:p>
            <a:r>
              <a:rPr lang="en-US" sz="1600" i="1" dirty="0"/>
              <a:t>@30hz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518459" y="9691443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Called</a:t>
            </a:r>
          </a:p>
          <a:p>
            <a:r>
              <a:rPr lang="en-US" sz="1600" i="1" dirty="0"/>
              <a:t>@60hz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619756" y="7597312"/>
            <a:ext cx="944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640x480 </a:t>
            </a:r>
          </a:p>
          <a:p>
            <a:r>
              <a:rPr lang="en-US" sz="1600" i="1" dirty="0"/>
              <a:t>image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821310" y="7358014"/>
            <a:ext cx="1317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Object </a:t>
            </a:r>
          </a:p>
          <a:p>
            <a:r>
              <a:rPr lang="en-US" sz="1600" i="1" dirty="0"/>
              <a:t>Classification,</a:t>
            </a:r>
          </a:p>
          <a:p>
            <a:r>
              <a:rPr lang="en-US" sz="1600" i="1" dirty="0"/>
              <a:t>Certainty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717564" y="9665622"/>
            <a:ext cx="2361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Distance at 2 cm accuracy,</a:t>
            </a:r>
          </a:p>
          <a:p>
            <a:r>
              <a:rPr lang="en-US" sz="1600" i="1" dirty="0"/>
              <a:t>Max range 10 m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30612" y="868719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Sensor Array Turret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279179" y="8277903"/>
            <a:ext cx="1789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Heading </a:t>
            </a:r>
          </a:p>
          <a:p>
            <a:r>
              <a:rPr lang="en-US" sz="1600" i="1" dirty="0"/>
              <a:t>angle</a:t>
            </a: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5655012" y="8189011"/>
            <a:ext cx="78105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43037" y="4472212"/>
            <a:ext cx="1529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2">
                    <a:lumMod val="75000"/>
                  </a:schemeClr>
                </a:solidFill>
              </a:rPr>
              <a:t>Original “Functional” FFBD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889356" y="5819396"/>
            <a:ext cx="4196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chemeClr val="bg2">
                    <a:lumMod val="75000"/>
                  </a:schemeClr>
                </a:solidFill>
              </a:rPr>
              <a:t>Copy of FFBD with </a:t>
            </a:r>
          </a:p>
          <a:p>
            <a:pPr algn="r"/>
            <a:r>
              <a:rPr lang="en-US" b="1" i="1" dirty="0">
                <a:solidFill>
                  <a:schemeClr val="bg2">
                    <a:lumMod val="75000"/>
                  </a:schemeClr>
                </a:solidFill>
              </a:rPr>
              <a:t>Structural Implementations </a:t>
            </a:r>
          </a:p>
          <a:p>
            <a:pPr algn="r"/>
            <a:r>
              <a:rPr lang="en-US" b="1" i="1" dirty="0">
                <a:solidFill>
                  <a:schemeClr val="bg2">
                    <a:lumMod val="75000"/>
                  </a:schemeClr>
                </a:solidFill>
              </a:rPr>
              <a:t>and Interface Specifications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659050" y="6693822"/>
            <a:ext cx="3162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Notice multiple structural elements to meet same overall functional need</a:t>
            </a:r>
          </a:p>
        </p:txBody>
      </p:sp>
      <p:sp>
        <p:nvSpPr>
          <p:cNvPr id="150" name="Freeform 149"/>
          <p:cNvSpPr/>
          <p:nvPr/>
        </p:nvSpPr>
        <p:spPr>
          <a:xfrm>
            <a:off x="3660164" y="5119782"/>
            <a:ext cx="2335687" cy="1624083"/>
          </a:xfrm>
          <a:custGeom>
            <a:avLst/>
            <a:gdLst>
              <a:gd name="connsiteX0" fmla="*/ 0 w 1857191"/>
              <a:gd name="connsiteY0" fmla="*/ 0 h 1624083"/>
              <a:gd name="connsiteX1" fmla="*/ 1555845 w 1857191"/>
              <a:gd name="connsiteY1" fmla="*/ 723331 h 1624083"/>
              <a:gd name="connsiteX2" fmla="*/ 1856096 w 1857191"/>
              <a:gd name="connsiteY2" fmla="*/ 1624083 h 162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191" h="1624083">
                <a:moveTo>
                  <a:pt x="0" y="0"/>
                </a:moveTo>
                <a:cubicBezTo>
                  <a:pt x="623248" y="226325"/>
                  <a:pt x="1246496" y="452651"/>
                  <a:pt x="1555845" y="723331"/>
                </a:cubicBezTo>
                <a:cubicBezTo>
                  <a:pt x="1865194" y="994012"/>
                  <a:pt x="1860645" y="1309047"/>
                  <a:pt x="1856096" y="1624083"/>
                </a:cubicBezTo>
              </a:path>
            </a:pathLst>
          </a:custGeom>
          <a:noFill/>
          <a:ln w="57150"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4983997" y="7183736"/>
            <a:ext cx="818291" cy="460880"/>
          </a:xfrm>
          <a:custGeom>
            <a:avLst/>
            <a:gdLst>
              <a:gd name="connsiteX0" fmla="*/ 818866 w 818866"/>
              <a:gd name="connsiteY0" fmla="*/ 0 h 313898"/>
              <a:gd name="connsiteX1" fmla="*/ 136478 w 818866"/>
              <a:gd name="connsiteY1" fmla="*/ 136477 h 313898"/>
              <a:gd name="connsiteX2" fmla="*/ 0 w 818866"/>
              <a:gd name="connsiteY2" fmla="*/ 313898 h 31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866" h="313898">
                <a:moveTo>
                  <a:pt x="818866" y="0"/>
                </a:moveTo>
                <a:cubicBezTo>
                  <a:pt x="545911" y="42080"/>
                  <a:pt x="272956" y="84161"/>
                  <a:pt x="136478" y="136477"/>
                </a:cubicBezTo>
                <a:cubicBezTo>
                  <a:pt x="0" y="188793"/>
                  <a:pt x="0" y="251345"/>
                  <a:pt x="0" y="313898"/>
                </a:cubicBezTo>
              </a:path>
            </a:pathLst>
          </a:custGeom>
          <a:noFill/>
          <a:ln w="57150"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/>
          <p:cNvSpPr/>
          <p:nvPr/>
        </p:nvSpPr>
        <p:spPr>
          <a:xfrm>
            <a:off x="6273194" y="7191487"/>
            <a:ext cx="924817" cy="466777"/>
          </a:xfrm>
          <a:custGeom>
            <a:avLst/>
            <a:gdLst>
              <a:gd name="connsiteX0" fmla="*/ 0 w 1395150"/>
              <a:gd name="connsiteY0" fmla="*/ 0 h 327546"/>
              <a:gd name="connsiteX1" fmla="*/ 1201003 w 1395150"/>
              <a:gd name="connsiteY1" fmla="*/ 122830 h 327546"/>
              <a:gd name="connsiteX2" fmla="*/ 1378424 w 1395150"/>
              <a:gd name="connsiteY2" fmla="*/ 327546 h 32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5150" h="327546">
                <a:moveTo>
                  <a:pt x="0" y="0"/>
                </a:moveTo>
                <a:cubicBezTo>
                  <a:pt x="485633" y="34119"/>
                  <a:pt x="971266" y="68239"/>
                  <a:pt x="1201003" y="122830"/>
                </a:cubicBezTo>
                <a:cubicBezTo>
                  <a:pt x="1430740" y="177421"/>
                  <a:pt x="1404582" y="252483"/>
                  <a:pt x="1378424" y="327546"/>
                </a:cubicBezTo>
              </a:path>
            </a:pathLst>
          </a:custGeom>
          <a:noFill/>
          <a:ln w="57150"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Down Arrow 152"/>
          <p:cNvSpPr/>
          <p:nvPr/>
        </p:nvSpPr>
        <p:spPr>
          <a:xfrm>
            <a:off x="8466718" y="6559844"/>
            <a:ext cx="484632" cy="673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Down Arrow 153"/>
          <p:cNvSpPr/>
          <p:nvPr/>
        </p:nvSpPr>
        <p:spPr>
          <a:xfrm rot="5400000">
            <a:off x="4663650" y="4562657"/>
            <a:ext cx="484632" cy="673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170318" y="2654969"/>
            <a:ext cx="121607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Example of Using an FFBD 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to Correlate Structural Implementations to System Functions 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and to Highlight Related System Interfaces</a:t>
            </a:r>
          </a:p>
        </p:txBody>
      </p:sp>
      <p:sp>
        <p:nvSpPr>
          <p:cNvPr id="156" name="Footer Placeholder 3">
            <a:extLst>
              <a:ext uri="{FF2B5EF4-FFF2-40B4-BE49-F238E27FC236}">
                <a16:creationId xmlns:a16="http://schemas.microsoft.com/office/drawing/2014/main" id="{B635D690-6015-4A3A-8F2C-7832C24E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985" y="12432273"/>
            <a:ext cx="9289620" cy="730250"/>
          </a:xfrm>
        </p:spPr>
        <p:txBody>
          <a:bodyPr/>
          <a:lstStyle/>
          <a:p>
            <a:r>
              <a:rPr lang="en-US" dirty="0"/>
              <a:t>© 2018 </a:t>
            </a:r>
            <a:r>
              <a:rPr lang="en-US" dirty="0" err="1"/>
              <a:t>eCornell</a:t>
            </a:r>
            <a:r>
              <a:rPr lang="en-US" dirty="0"/>
              <a:t>. All rights reserved. All other copyrights, trademarks, trade names, and logos are the sole property of their respective owners.</a:t>
            </a:r>
          </a:p>
        </p:txBody>
      </p:sp>
      <p:pic>
        <p:nvPicPr>
          <p:cNvPr id="157" name="Picture 1">
            <a:extLst>
              <a:ext uri="{FF2B5EF4-FFF2-40B4-BE49-F238E27FC236}">
                <a16:creationId xmlns:a16="http://schemas.microsoft.com/office/drawing/2014/main" id="{154CF6AD-C797-4539-9E71-DBC8BC29E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32" y="151458"/>
            <a:ext cx="19621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71650A-B471-4D15-832C-271DCCDBD615}"/>
              </a:ext>
            </a:extLst>
          </p:cNvPr>
          <p:cNvSpPr/>
          <p:nvPr/>
        </p:nvSpPr>
        <p:spPr>
          <a:xfrm>
            <a:off x="-12468615" y="119517"/>
            <a:ext cx="256032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1371600">
              <a:tabLst>
                <a:tab pos="4114800" algn="ctr"/>
                <a:tab pos="8229600" algn="r"/>
              </a:tabLst>
            </a:pPr>
            <a:endParaRPr lang="en-US" altLang="en-US" dirty="0"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algn="r" defTabSz="1371600">
              <a:tabLst>
                <a:tab pos="4114800" algn="ctr"/>
                <a:tab pos="8229600" algn="r"/>
              </a:tabLst>
            </a:pPr>
            <a:r>
              <a:rPr lang="en-US" altLang="en-US" dirty="0">
                <a:ea typeface="MS Mincho" panose="02020609040205080304" pitchFamily="49" charset="-128"/>
                <a:cs typeface="Arial" panose="020B0604020202020204" pitchFamily="34" charset="0"/>
              </a:rPr>
              <a:t>CESYS523: Exploring Your System’s Architecture</a:t>
            </a:r>
            <a:endParaRPr lang="en-US" altLang="en-US" sz="800" dirty="0"/>
          </a:p>
          <a:p>
            <a:pPr algn="r" defTabSz="1371600">
              <a:tabLst>
                <a:tab pos="4114800" algn="ctr"/>
                <a:tab pos="8229600" algn="r"/>
              </a:tabLst>
            </a:pPr>
            <a:r>
              <a:rPr lang="en-US" altLang="en-US" dirty="0">
                <a:ea typeface="MS Mincho" panose="02020609040205080304" pitchFamily="49" charset="-128"/>
                <a:cs typeface="Arial" panose="020B0604020202020204" pitchFamily="34" charset="0"/>
              </a:rPr>
              <a:t>Cornell University College of Engineering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470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941</Words>
  <Application>Microsoft Office PowerPoint</Application>
  <PresentationFormat>Custom</PresentationFormat>
  <Paragraphs>349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MS Mincho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 Allred</dc:creator>
  <cp:lastModifiedBy>David R. Schneider</cp:lastModifiedBy>
  <cp:revision>15</cp:revision>
  <dcterms:modified xsi:type="dcterms:W3CDTF">2018-09-20T08:02:34Z</dcterms:modified>
</cp:coreProperties>
</file>