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C8508D-02A6-496B-8857-680DF733E26C}" v="540" dt="2022-06-16T06:04:06.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76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609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2345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937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138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5208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072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6860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684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943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391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064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046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701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141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924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692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96257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2891"/>
            <a:ext cx="9144000" cy="906733"/>
          </a:xfrm>
        </p:spPr>
        <p:txBody>
          <a:bodyPr>
            <a:normAutofit fontScale="90000"/>
          </a:bodyPr>
          <a:lstStyle/>
          <a:p>
            <a:r>
              <a:rPr lang="en-US" dirty="0">
                <a:ea typeface="+mj-lt"/>
                <a:cs typeface="+mj-lt"/>
              </a:rPr>
              <a:t>Problem identification</a:t>
            </a:r>
            <a:endParaRPr lang="en-US" dirty="0"/>
          </a:p>
        </p:txBody>
      </p:sp>
      <p:sp>
        <p:nvSpPr>
          <p:cNvPr id="3" name="Subtitle 2"/>
          <p:cNvSpPr>
            <a:spLocks noGrp="1"/>
          </p:cNvSpPr>
          <p:nvPr>
            <p:ph type="subTitle" idx="1"/>
          </p:nvPr>
        </p:nvSpPr>
        <p:spPr>
          <a:xfrm>
            <a:off x="1696528" y="2279321"/>
            <a:ext cx="9144000" cy="3424177"/>
          </a:xfrm>
        </p:spPr>
        <p:txBody>
          <a:bodyPr vert="horz" lIns="91440" tIns="45720" rIns="91440" bIns="45720" rtlCol="0" anchor="t">
            <a:normAutofit/>
          </a:bodyPr>
          <a:lstStyle/>
          <a:p>
            <a:pPr marL="457200" indent="-457200">
              <a:buFont typeface="Wingdings" panose="020B0604020202020204" pitchFamily="34" charset="0"/>
              <a:buChar char="§"/>
            </a:pPr>
            <a:r>
              <a:rPr lang="en-US" dirty="0">
                <a:ea typeface="+mn-lt"/>
                <a:cs typeface="+mn-lt"/>
              </a:rPr>
              <a:t>Big Mountain Resort offers spectacular views of Glacier National</a:t>
            </a:r>
            <a:endParaRPr lang="en-US" dirty="0">
              <a:cs typeface="Calibri"/>
            </a:endParaRPr>
          </a:p>
          <a:p>
            <a:pPr marL="457200" indent="-457200">
              <a:buFont typeface="Wingdings" panose="020B0604020202020204" pitchFamily="34" charset="0"/>
              <a:buChar char="§"/>
            </a:pPr>
            <a:r>
              <a:rPr lang="en-US" dirty="0">
                <a:cs typeface="Calibri"/>
              </a:rPr>
              <a:t>  Recently Installed additional chair lift Increases the operational cost  by </a:t>
            </a:r>
            <a:r>
              <a:rPr lang="en-US" dirty="0">
                <a:ea typeface="+mn-lt"/>
                <a:cs typeface="+mn-lt"/>
              </a:rPr>
              <a:t>$1,540,000</a:t>
            </a:r>
          </a:p>
          <a:p>
            <a:pPr marL="457200" indent="-457200">
              <a:buFont typeface="Wingdings" panose="020B0604020202020204" pitchFamily="34" charset="0"/>
              <a:buChar char="§"/>
            </a:pPr>
            <a:r>
              <a:rPr lang="en-US" dirty="0">
                <a:cs typeface="Calibri"/>
              </a:rPr>
              <a:t>Big </a:t>
            </a:r>
            <a:r>
              <a:rPr lang="en-US" dirty="0" err="1">
                <a:cs typeface="Calibri"/>
              </a:rPr>
              <a:t>Mountaind</a:t>
            </a:r>
            <a:r>
              <a:rPr lang="en-US" dirty="0">
                <a:cs typeface="Calibri"/>
              </a:rPr>
              <a:t> needs to comes up with a better value for the ticket </a:t>
            </a:r>
          </a:p>
          <a:p>
            <a:pPr marL="457200" indent="-457200">
              <a:buFont typeface="Wingdings" panose="020B0604020202020204" pitchFamily="34" charset="0"/>
              <a:buChar char="§"/>
            </a:pPr>
            <a:r>
              <a:rPr lang="en-US" dirty="0">
                <a:cs typeface="Calibri"/>
              </a:rPr>
              <a:t>Focusing on multiple factor </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9D19-5A2B-4120-0AD0-3D79F65CFB0A}"/>
              </a:ext>
            </a:extLst>
          </p:cNvPr>
          <p:cNvSpPr>
            <a:spLocks noGrp="1"/>
          </p:cNvSpPr>
          <p:nvPr>
            <p:ph type="title"/>
          </p:nvPr>
        </p:nvSpPr>
        <p:spPr/>
        <p:txBody>
          <a:bodyPr/>
          <a:lstStyle/>
          <a:p>
            <a:r>
              <a:rPr lang="en-US" dirty="0">
                <a:ea typeface="+mj-lt"/>
                <a:cs typeface="+mj-lt"/>
              </a:rPr>
              <a:t>Recommendation and key findings</a:t>
            </a:r>
            <a:endParaRPr lang="en-US" dirty="0"/>
          </a:p>
        </p:txBody>
      </p:sp>
      <p:sp>
        <p:nvSpPr>
          <p:cNvPr id="3" name="Content Placeholder 2">
            <a:extLst>
              <a:ext uri="{FF2B5EF4-FFF2-40B4-BE49-F238E27FC236}">
                <a16:creationId xmlns:a16="http://schemas.microsoft.com/office/drawing/2014/main" id="{8D65D39B-D4E7-0A85-81DF-B9AF8ED40C09}"/>
              </a:ext>
            </a:extLst>
          </p:cNvPr>
          <p:cNvSpPr>
            <a:spLocks noGrp="1"/>
          </p:cNvSpPr>
          <p:nvPr>
            <p:ph idx="1"/>
          </p:nvPr>
        </p:nvSpPr>
        <p:spPr/>
        <p:txBody>
          <a:bodyPr vert="horz" lIns="91440" tIns="45720" rIns="91440" bIns="45720" rtlCol="0" anchor="t">
            <a:normAutofit/>
          </a:bodyPr>
          <a:lstStyle/>
          <a:p>
            <a:r>
              <a:rPr lang="en-US" dirty="0">
                <a:cs typeface="Calibri"/>
              </a:rPr>
              <a:t>The ticket price on weekend and weekday can be kept same</a:t>
            </a:r>
          </a:p>
          <a:p>
            <a:r>
              <a:rPr lang="en-GB" dirty="0">
                <a:ea typeface="+mn-lt"/>
                <a:cs typeface="+mn-lt"/>
              </a:rPr>
              <a:t>With a current price of $81.00 and an average of 350,000 customers, operational costs of the chair lift will be covered.</a:t>
            </a:r>
          </a:p>
          <a:p>
            <a:r>
              <a:rPr lang="en-GB" dirty="0">
                <a:cs typeface="Calibri"/>
              </a:rPr>
              <a:t>There are some feature that doesn't require for the prediction.</a:t>
            </a:r>
          </a:p>
        </p:txBody>
      </p:sp>
    </p:spTree>
    <p:extLst>
      <p:ext uri="{BB962C8B-B14F-4D97-AF65-F5344CB8AC3E}">
        <p14:creationId xmlns:p14="http://schemas.microsoft.com/office/powerpoint/2010/main" val="123270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1FD0-D2F6-19BB-85AF-B6A727CC10C1}"/>
              </a:ext>
            </a:extLst>
          </p:cNvPr>
          <p:cNvSpPr>
            <a:spLocks noGrp="1"/>
          </p:cNvSpPr>
          <p:nvPr>
            <p:ph type="title"/>
          </p:nvPr>
        </p:nvSpPr>
        <p:spPr/>
        <p:txBody>
          <a:bodyPr/>
          <a:lstStyle/>
          <a:p>
            <a:r>
              <a:rPr lang="en-US" dirty="0">
                <a:ea typeface="+mj-lt"/>
                <a:cs typeface="+mj-lt"/>
              </a:rPr>
              <a:t>Modeling results and analysis </a:t>
            </a:r>
            <a:endParaRPr lang="en-US" dirty="0"/>
          </a:p>
        </p:txBody>
      </p:sp>
      <p:sp>
        <p:nvSpPr>
          <p:cNvPr id="3" name="Content Placeholder 2">
            <a:extLst>
              <a:ext uri="{FF2B5EF4-FFF2-40B4-BE49-F238E27FC236}">
                <a16:creationId xmlns:a16="http://schemas.microsoft.com/office/drawing/2014/main" id="{8FE0F950-7D84-1CFA-9A26-18306028803C}"/>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GB" dirty="0">
                <a:ea typeface="+mn-lt"/>
                <a:cs typeface="+mn-lt"/>
              </a:rPr>
              <a:t>The random forest model has a lower cross-validation mean absolute error by almost $1</a:t>
            </a:r>
          </a:p>
          <a:p>
            <a:endParaRPr lang="en-GB" dirty="0">
              <a:cs typeface="Calibri"/>
            </a:endParaRPr>
          </a:p>
          <a:p>
            <a:r>
              <a:rPr lang="en-GB" dirty="0">
                <a:ea typeface="+mn-lt"/>
                <a:cs typeface="+mn-lt"/>
              </a:rPr>
              <a:t> performance on the test set produces performance consistent with the cross-validation results.</a:t>
            </a:r>
          </a:p>
          <a:p>
            <a:pPr marL="0" indent="0">
              <a:buNone/>
            </a:pPr>
            <a:endParaRPr lang="en-GB" dirty="0">
              <a:cs typeface="Calibri"/>
            </a:endParaRPr>
          </a:p>
          <a:p>
            <a:r>
              <a:rPr lang="en-GB" dirty="0">
                <a:cs typeface="Calibri"/>
              </a:rPr>
              <a:t>The cross validation </a:t>
            </a:r>
            <a:r>
              <a:rPr lang="en-GB" dirty="0">
                <a:ea typeface="+mn-lt"/>
                <a:cs typeface="+mn-lt"/>
              </a:rPr>
              <a:t> levelled off by around a sample size of 40-50</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350742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BFEE583-C938-D341-D274-EADED9284CDC}"/>
              </a:ext>
            </a:extLst>
          </p:cNvPr>
          <p:cNvPicPr>
            <a:picLocks noGrp="1" noChangeAspect="1"/>
          </p:cNvPicPr>
          <p:nvPr>
            <p:ph idx="1"/>
          </p:nvPr>
        </p:nvPicPr>
        <p:blipFill>
          <a:blip r:embed="rId2"/>
          <a:stretch>
            <a:fillRect/>
          </a:stretch>
        </p:blipFill>
        <p:spPr>
          <a:xfrm>
            <a:off x="2855883" y="1337079"/>
            <a:ext cx="5962650" cy="3171825"/>
          </a:xfrm>
        </p:spPr>
      </p:pic>
    </p:spTree>
    <p:extLst>
      <p:ext uri="{BB962C8B-B14F-4D97-AF65-F5344CB8AC3E}">
        <p14:creationId xmlns:p14="http://schemas.microsoft.com/office/powerpoint/2010/main" val="246236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3A71F-3609-57DB-3C2C-60FD2AB35681}"/>
              </a:ext>
            </a:extLst>
          </p:cNvPr>
          <p:cNvSpPr>
            <a:spLocks noGrp="1"/>
          </p:cNvSpPr>
          <p:nvPr>
            <p:ph idx="1"/>
          </p:nvPr>
        </p:nvSpPr>
        <p:spPr>
          <a:xfrm>
            <a:off x="838200" y="603550"/>
            <a:ext cx="10515600" cy="5573413"/>
          </a:xfrm>
        </p:spPr>
        <p:txBody>
          <a:bodyPr vert="horz" lIns="91440" tIns="45720" rIns="91440" bIns="45720" rtlCol="0" anchor="t">
            <a:normAutofit/>
          </a:bodyPr>
          <a:lstStyle/>
          <a:p>
            <a:r>
              <a:rPr lang="en-US" dirty="0">
                <a:ea typeface="+mn-lt"/>
                <a:cs typeface="+mn-lt"/>
              </a:rPr>
              <a:t>Big Mountain Resort has been reviewing potential scenarios for either cutting costs or increasing revenue</a:t>
            </a:r>
          </a:p>
          <a:p>
            <a:r>
              <a:rPr lang="en-US" dirty="0">
                <a:cs typeface="Calibri"/>
              </a:rPr>
              <a:t>The first scenario  shows closing the run 3 or 6 would support ticket price and </a:t>
            </a:r>
            <a:r>
              <a:rPr lang="en-US" dirty="0" err="1">
                <a:cs typeface="Calibri"/>
              </a:rPr>
              <a:t>revanue</a:t>
            </a:r>
            <a:r>
              <a:rPr lang="en-US" dirty="0">
                <a:cs typeface="Calibri"/>
              </a:rPr>
              <a:t> also</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BD45EA6F-B67D-5952-CE55-DA8302DC6526}"/>
              </a:ext>
            </a:extLst>
          </p:cNvPr>
          <p:cNvPicPr>
            <a:picLocks noChangeAspect="1"/>
          </p:cNvPicPr>
          <p:nvPr/>
        </p:nvPicPr>
        <p:blipFill>
          <a:blip r:embed="rId2"/>
          <a:stretch>
            <a:fillRect/>
          </a:stretch>
        </p:blipFill>
        <p:spPr>
          <a:xfrm>
            <a:off x="2783457" y="2697040"/>
            <a:ext cx="6955765" cy="3491126"/>
          </a:xfrm>
          <a:prstGeom prst="rect">
            <a:avLst/>
          </a:prstGeom>
        </p:spPr>
      </p:pic>
    </p:spTree>
    <p:extLst>
      <p:ext uri="{BB962C8B-B14F-4D97-AF65-F5344CB8AC3E}">
        <p14:creationId xmlns:p14="http://schemas.microsoft.com/office/powerpoint/2010/main" val="353514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28691-DB94-D2BC-F504-A0C1144618C9}"/>
              </a:ext>
            </a:extLst>
          </p:cNvPr>
          <p:cNvSpPr>
            <a:spLocks noGrp="1"/>
          </p:cNvSpPr>
          <p:nvPr>
            <p:ph idx="1"/>
          </p:nvPr>
        </p:nvSpPr>
        <p:spPr>
          <a:xfrm>
            <a:off x="838200" y="574795"/>
            <a:ext cx="10515600" cy="5602168"/>
          </a:xfrm>
        </p:spPr>
        <p:txBody>
          <a:bodyPr vert="horz" lIns="91440" tIns="45720" rIns="91440" bIns="45720" rtlCol="0" anchor="t">
            <a:normAutofit/>
          </a:bodyPr>
          <a:lstStyle/>
          <a:p>
            <a:r>
              <a:rPr lang="en-US" dirty="0">
                <a:cs typeface="Calibri"/>
              </a:rPr>
              <a:t>In second Scenario  </a:t>
            </a:r>
            <a:r>
              <a:rPr lang="en-US" dirty="0">
                <a:ea typeface="+mn-lt"/>
                <a:cs typeface="+mn-lt"/>
              </a:rPr>
              <a:t>Big Mountain is adding a run, increasing the vertical drop by 150 feet</a:t>
            </a:r>
          </a:p>
          <a:p>
            <a:r>
              <a:rPr lang="en-US" dirty="0">
                <a:latin typeface="Calibri"/>
                <a:cs typeface="Calibri"/>
              </a:rPr>
              <a:t>This scenario increases support for ticket price by $1.99</a:t>
            </a:r>
          </a:p>
          <a:p>
            <a:r>
              <a:rPr lang="en-US" dirty="0">
                <a:latin typeface="Calibri"/>
                <a:cs typeface="Calibri"/>
              </a:rPr>
              <a:t>The third scenario of adding 2 acre of snow making support for ticket price by $1.99</a:t>
            </a:r>
          </a:p>
          <a:p>
            <a:endParaRPr lang="en-US" dirty="0">
              <a:latin typeface="Calibri"/>
              <a:cs typeface="Calibri"/>
            </a:endParaRPr>
          </a:p>
          <a:p>
            <a:r>
              <a:rPr lang="en-US" dirty="0">
                <a:latin typeface="Calibri"/>
                <a:cs typeface="Calibri"/>
              </a:rPr>
              <a:t>Fourth </a:t>
            </a:r>
            <a:r>
              <a:rPr lang="en-US" dirty="0">
                <a:ea typeface="+mn-lt"/>
                <a:cs typeface="+mn-lt"/>
              </a:rPr>
              <a:t>scenario calls for increasing the longest run by .2 miles a guaranteeing its snow  by adding 4 acres of snow </a:t>
            </a:r>
          </a:p>
          <a:p>
            <a:endParaRPr lang="en-US" dirty="0">
              <a:latin typeface="Calibri"/>
              <a:cs typeface="Calibri"/>
            </a:endParaRPr>
          </a:p>
        </p:txBody>
      </p:sp>
    </p:spTree>
    <p:extLst>
      <p:ext uri="{BB962C8B-B14F-4D97-AF65-F5344CB8AC3E}">
        <p14:creationId xmlns:p14="http://schemas.microsoft.com/office/powerpoint/2010/main" val="2971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CF9A-058A-1482-FF4F-60BA88FAA260}"/>
              </a:ext>
            </a:extLst>
          </p:cNvPr>
          <p:cNvSpPr>
            <a:spLocks noGrp="1"/>
          </p:cNvSpPr>
          <p:nvPr>
            <p:ph type="title"/>
          </p:nvPr>
        </p:nvSpPr>
        <p:spPr/>
        <p:txBody>
          <a:bodyPr/>
          <a:lstStyle/>
          <a:p>
            <a:r>
              <a:rPr lang="en-US" dirty="0">
                <a:cs typeface="Calibri Light"/>
              </a:rPr>
              <a:t>Results </a:t>
            </a:r>
            <a:endParaRPr lang="en-US" dirty="0"/>
          </a:p>
        </p:txBody>
      </p:sp>
      <p:sp>
        <p:nvSpPr>
          <p:cNvPr id="3" name="Content Placeholder 2">
            <a:extLst>
              <a:ext uri="{FF2B5EF4-FFF2-40B4-BE49-F238E27FC236}">
                <a16:creationId xmlns:a16="http://schemas.microsoft.com/office/drawing/2014/main" id="{3101CCFC-C6FC-2BD9-3350-F1366A3B075C}"/>
              </a:ext>
            </a:extLst>
          </p:cNvPr>
          <p:cNvSpPr>
            <a:spLocks noGrp="1"/>
          </p:cNvSpPr>
          <p:nvPr>
            <p:ph idx="1"/>
          </p:nvPr>
        </p:nvSpPr>
        <p:spPr/>
        <p:txBody>
          <a:bodyPr vert="horz" lIns="91440" tIns="45720" rIns="91440" bIns="45720" rtlCol="0" anchor="t">
            <a:normAutofit/>
          </a:bodyPr>
          <a:lstStyle/>
          <a:p>
            <a:r>
              <a:rPr lang="en-GB" dirty="0">
                <a:ea typeface="+mn-lt"/>
                <a:cs typeface="+mn-lt"/>
              </a:rPr>
              <a:t>The  greatest influence which can be seen as the </a:t>
            </a:r>
            <a:r>
              <a:rPr lang="en-GB" dirty="0" err="1">
                <a:ea typeface="+mn-lt"/>
                <a:cs typeface="+mn-lt"/>
              </a:rPr>
              <a:t>coeffcient</a:t>
            </a:r>
            <a:r>
              <a:rPr lang="en-GB" dirty="0">
                <a:ea typeface="+mn-lt"/>
                <a:cs typeface="+mn-lt"/>
              </a:rPr>
              <a:t> </a:t>
            </a:r>
            <a:r>
              <a:rPr lang="en-GB" dirty="0" err="1">
                <a:ea typeface="+mn-lt"/>
                <a:cs typeface="+mn-lt"/>
              </a:rPr>
              <a:t>amoungst</a:t>
            </a:r>
            <a:r>
              <a:rPr lang="en-GB" dirty="0">
                <a:ea typeface="+mn-lt"/>
                <a:cs typeface="+mn-lt"/>
              </a:rPr>
              <a:t>  all the features proved to be the adult weekday price. </a:t>
            </a:r>
          </a:p>
          <a:p>
            <a:r>
              <a:rPr lang="en-GB" dirty="0">
                <a:ea typeface="+mn-lt"/>
                <a:cs typeface="+mn-lt"/>
              </a:rPr>
              <a:t> Although the longest run feature was used in the linear model, the random forest model (the one we chose because of its better performance) only has longest run way down in the feature importance list.</a:t>
            </a:r>
          </a:p>
        </p:txBody>
      </p:sp>
    </p:spTree>
    <p:extLst>
      <p:ext uri="{BB962C8B-B14F-4D97-AF65-F5344CB8AC3E}">
        <p14:creationId xmlns:p14="http://schemas.microsoft.com/office/powerpoint/2010/main" val="26537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C07D-CE78-1995-6FBE-3A7423E49DD8}"/>
              </a:ext>
            </a:extLst>
          </p:cNvPr>
          <p:cNvSpPr>
            <a:spLocks noGrp="1"/>
          </p:cNvSpPr>
          <p:nvPr>
            <p:ph type="title"/>
          </p:nvPr>
        </p:nvSpPr>
        <p:spPr/>
        <p:txBody>
          <a:bodyPr/>
          <a:lstStyle/>
          <a:p>
            <a:r>
              <a:rPr lang="en-US" dirty="0">
                <a:cs typeface="Calibri Light"/>
              </a:rPr>
              <a:t>Summary </a:t>
            </a:r>
            <a:endParaRPr lang="en-US" dirty="0"/>
          </a:p>
        </p:txBody>
      </p:sp>
      <p:sp>
        <p:nvSpPr>
          <p:cNvPr id="3" name="Content Placeholder 2">
            <a:extLst>
              <a:ext uri="{FF2B5EF4-FFF2-40B4-BE49-F238E27FC236}">
                <a16:creationId xmlns:a16="http://schemas.microsoft.com/office/drawing/2014/main" id="{A9F4B64D-9F12-9F69-95E6-883749326679}"/>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Big Mountain currently charge 81.00.𝑇ℎ𝑒𝑝𝑟𝑒𝑑𝑖𝑐𝑡𝑒𝑑𝑝𝑟𝑖𝑐𝑒𝑐𝑜𝑚𝑒𝑠𝑜𝑢𝑡𝑓𝑟𝑜𝑚𝑚𝑜𝑑𝑒𝑙𝑖𝑠81.00.Thepredictedpricecomesoutfrommodelis92.35 with mean absolute error of 10.39. There are four </a:t>
            </a:r>
            <a:r>
              <a:rPr lang="en-US" dirty="0" err="1">
                <a:ea typeface="+mn-lt"/>
                <a:cs typeface="+mn-lt"/>
              </a:rPr>
              <a:t>senarious</a:t>
            </a:r>
            <a:r>
              <a:rPr lang="en-US" dirty="0">
                <a:ea typeface="+mn-lt"/>
                <a:cs typeface="+mn-lt"/>
              </a:rPr>
              <a:t> deduces from the model. first of all close least used runs. Second and third is increase the vertical top, and calls for increasing the longest run by .2 miles and guaranteeing its snow coverage by adding 4 acres of snow making capability. The </a:t>
            </a:r>
            <a:r>
              <a:rPr lang="en-US" dirty="0" err="1">
                <a:ea typeface="+mn-lt"/>
                <a:cs typeface="+mn-lt"/>
              </a:rPr>
              <a:t>addditional</a:t>
            </a:r>
            <a:r>
              <a:rPr lang="en-US" dirty="0">
                <a:ea typeface="+mn-lt"/>
                <a:cs typeface="+mn-lt"/>
              </a:rPr>
              <a:t> cost for installing new chai scenario increases support for ticket price by 1.99𝑂𝑣𝑒𝑟𝑡ℎ𝑒𝑠𝑒𝑎𝑠𝑜𝑛,𝑡ℎ𝑖𝑠𝑐𝑜𝑢𝑙𝑑𝑏𝑒𝑒𝑥𝑝𝑒𝑐𝑡𝑒𝑑𝑡𝑜𝑎𝑚𝑜𝑢𝑛𝑡𝑡𝑜1.99Overtheseason,thiscouldbeexpectedtoamountto3474638. The price is expected on the basis of certain features under no real market </a:t>
            </a:r>
            <a:r>
              <a:rPr lang="en-US" dirty="0" err="1">
                <a:ea typeface="+mn-lt"/>
                <a:cs typeface="+mn-lt"/>
              </a:rPr>
              <a:t>senario</a:t>
            </a:r>
            <a:r>
              <a:rPr lang="en-US" dirty="0">
                <a:ea typeface="+mn-lt"/>
                <a:cs typeface="+mn-lt"/>
              </a:rPr>
              <a:t>, they may be more columns like operational cost etc. required for real </a:t>
            </a:r>
            <a:r>
              <a:rPr lang="en-US" dirty="0" err="1">
                <a:ea typeface="+mn-lt"/>
                <a:cs typeface="+mn-lt"/>
              </a:rPr>
              <a:t>senario</a:t>
            </a:r>
            <a:r>
              <a:rPr lang="en-US" dirty="0">
                <a:ea typeface="+mn-lt"/>
                <a:cs typeface="+mn-lt"/>
              </a:rPr>
              <a:t>.</a:t>
            </a:r>
            <a:endParaRPr lang="en-US" dirty="0"/>
          </a:p>
        </p:txBody>
      </p:sp>
    </p:spTree>
    <p:extLst>
      <p:ext uri="{BB962C8B-B14F-4D97-AF65-F5344CB8AC3E}">
        <p14:creationId xmlns:p14="http://schemas.microsoft.com/office/powerpoint/2010/main" val="245605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Parallax</vt:lpstr>
      <vt:lpstr>Problem identification</vt:lpstr>
      <vt:lpstr>Recommendation and key findings</vt:lpstr>
      <vt:lpstr>Modeling results and analysis </vt:lpstr>
      <vt:lpstr>PowerPoint Presentation</vt:lpstr>
      <vt:lpstr>PowerPoint Presentation</vt:lpstr>
      <vt:lpstr>PowerPoint Presentation</vt:lpstr>
      <vt:lpstr>Results </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161</cp:revision>
  <dcterms:created xsi:type="dcterms:W3CDTF">2022-06-15T22:17:18Z</dcterms:created>
  <dcterms:modified xsi:type="dcterms:W3CDTF">2022-06-16T06:04:41Z</dcterms:modified>
</cp:coreProperties>
</file>