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8C42A-F932-46A5-B67C-261A16A0A135}" type="doc">
      <dgm:prSet loTypeId="urn:microsoft.com/office/officeart/2005/8/layout/hProcess9" loCatId="process" qsTypeId="urn:microsoft.com/office/officeart/2005/8/quickstyle/simple1" qsCatId="simple" csTypeId="urn:microsoft.com/office/officeart/2005/8/colors/accent1_2" csCatId="accent1" phldr="1"/>
      <dgm:spPr/>
    </dgm:pt>
    <dgm:pt modelId="{8DEB4B0C-2835-40EF-9F8F-EA601C02C3AB}">
      <dgm:prSet phldrT="[Text]"/>
      <dgm:spPr/>
      <dgm:t>
        <a:bodyPr/>
        <a:lstStyle/>
        <a:p>
          <a:r>
            <a:rPr lang="en-US" dirty="0" smtClean="0"/>
            <a:t>Analysis</a:t>
          </a:r>
          <a:endParaRPr lang="en-US" dirty="0"/>
        </a:p>
      </dgm:t>
    </dgm:pt>
    <dgm:pt modelId="{0BB6689E-69AF-4726-B673-251A17966193}" type="parTrans" cxnId="{01E7CD6A-0DBF-4954-96A9-A4CA597FC1C1}">
      <dgm:prSet/>
      <dgm:spPr/>
      <dgm:t>
        <a:bodyPr/>
        <a:lstStyle/>
        <a:p>
          <a:endParaRPr lang="en-US"/>
        </a:p>
      </dgm:t>
    </dgm:pt>
    <dgm:pt modelId="{5EA43665-A195-42CB-92BD-D0D49D855621}" type="sibTrans" cxnId="{01E7CD6A-0DBF-4954-96A9-A4CA597FC1C1}">
      <dgm:prSet/>
      <dgm:spPr/>
      <dgm:t>
        <a:bodyPr/>
        <a:lstStyle/>
        <a:p>
          <a:endParaRPr lang="en-US"/>
        </a:p>
      </dgm:t>
    </dgm:pt>
    <dgm:pt modelId="{0F80D09C-9D39-484E-9D2B-4D86DED4C76C}">
      <dgm:prSet phldrT="[Text]"/>
      <dgm:spPr/>
      <dgm:t>
        <a:bodyPr/>
        <a:lstStyle/>
        <a:p>
          <a:r>
            <a:rPr lang="en-US" dirty="0" smtClean="0"/>
            <a:t>Design</a:t>
          </a:r>
          <a:endParaRPr lang="en-US" dirty="0"/>
        </a:p>
      </dgm:t>
    </dgm:pt>
    <dgm:pt modelId="{5FA4BA9F-7F0F-4DE8-B651-28212D24CD94}" type="parTrans" cxnId="{210A4D9A-1A0E-4E7E-8DA2-F8A82F633F45}">
      <dgm:prSet/>
      <dgm:spPr/>
      <dgm:t>
        <a:bodyPr/>
        <a:lstStyle/>
        <a:p>
          <a:endParaRPr lang="en-US"/>
        </a:p>
      </dgm:t>
    </dgm:pt>
    <dgm:pt modelId="{6448EDC2-21DD-4AFE-ADB4-7E7F919F76A8}" type="sibTrans" cxnId="{210A4D9A-1A0E-4E7E-8DA2-F8A82F633F45}">
      <dgm:prSet/>
      <dgm:spPr/>
      <dgm:t>
        <a:bodyPr/>
        <a:lstStyle/>
        <a:p>
          <a:endParaRPr lang="en-US"/>
        </a:p>
      </dgm:t>
    </dgm:pt>
    <dgm:pt modelId="{F79DA9F3-C9C1-4A4F-83E7-A8CE121820DE}">
      <dgm:prSet phldrT="[Text]"/>
      <dgm:spPr/>
      <dgm:t>
        <a:bodyPr/>
        <a:lstStyle/>
        <a:p>
          <a:r>
            <a:rPr lang="en-US" dirty="0" smtClean="0"/>
            <a:t>Coding</a:t>
          </a:r>
          <a:endParaRPr lang="en-US" dirty="0"/>
        </a:p>
      </dgm:t>
    </dgm:pt>
    <dgm:pt modelId="{4868CB93-24D5-462F-B3EF-DD9AD545894E}" type="parTrans" cxnId="{607A7243-A8AC-4268-A81A-F51BA7553C2E}">
      <dgm:prSet/>
      <dgm:spPr/>
      <dgm:t>
        <a:bodyPr/>
        <a:lstStyle/>
        <a:p>
          <a:endParaRPr lang="en-US"/>
        </a:p>
      </dgm:t>
    </dgm:pt>
    <dgm:pt modelId="{2A3BE657-16E9-488D-9413-48CC07CDE9F8}" type="sibTrans" cxnId="{607A7243-A8AC-4268-A81A-F51BA7553C2E}">
      <dgm:prSet/>
      <dgm:spPr/>
      <dgm:t>
        <a:bodyPr/>
        <a:lstStyle/>
        <a:p>
          <a:endParaRPr lang="en-US"/>
        </a:p>
      </dgm:t>
    </dgm:pt>
    <dgm:pt modelId="{2273E4AA-1B5B-41D3-B2C2-DAEAFEA0CCE7}">
      <dgm:prSet phldrT="[Text]"/>
      <dgm:spPr/>
      <dgm:t>
        <a:bodyPr/>
        <a:lstStyle/>
        <a:p>
          <a:r>
            <a:rPr lang="en-US" dirty="0" smtClean="0"/>
            <a:t>Testing</a:t>
          </a:r>
          <a:endParaRPr lang="en-US" dirty="0"/>
        </a:p>
      </dgm:t>
    </dgm:pt>
    <dgm:pt modelId="{67BB7BB2-A1C2-4975-AF27-2870CCFFBADB}" type="parTrans" cxnId="{4F165DCF-3611-4269-BB15-C865BBFE8711}">
      <dgm:prSet/>
      <dgm:spPr/>
      <dgm:t>
        <a:bodyPr/>
        <a:lstStyle/>
        <a:p>
          <a:endParaRPr lang="en-US"/>
        </a:p>
      </dgm:t>
    </dgm:pt>
    <dgm:pt modelId="{722CCB27-D2C5-48C7-817F-E9B74F8866D7}" type="sibTrans" cxnId="{4F165DCF-3611-4269-BB15-C865BBFE8711}">
      <dgm:prSet/>
      <dgm:spPr/>
      <dgm:t>
        <a:bodyPr/>
        <a:lstStyle/>
        <a:p>
          <a:endParaRPr lang="en-US"/>
        </a:p>
      </dgm:t>
    </dgm:pt>
    <dgm:pt modelId="{F5490891-AF82-426E-BCA7-AFFE780B3EA6}">
      <dgm:prSet phldrT="[Text]"/>
      <dgm:spPr/>
      <dgm:t>
        <a:bodyPr/>
        <a:lstStyle/>
        <a:p>
          <a:r>
            <a:rPr lang="en-US" dirty="0" smtClean="0"/>
            <a:t>Go Live</a:t>
          </a:r>
          <a:endParaRPr lang="en-US" dirty="0"/>
        </a:p>
      </dgm:t>
    </dgm:pt>
    <dgm:pt modelId="{3D9D8816-9D1A-4945-B221-782F14FE0C30}" type="parTrans" cxnId="{51B4F41C-A352-409B-8CA9-698AF25E8DF4}">
      <dgm:prSet/>
      <dgm:spPr/>
      <dgm:t>
        <a:bodyPr/>
        <a:lstStyle/>
        <a:p>
          <a:endParaRPr lang="en-US"/>
        </a:p>
      </dgm:t>
    </dgm:pt>
    <dgm:pt modelId="{E366BDDA-583D-4C80-8EC2-78A62C7ACC53}" type="sibTrans" cxnId="{51B4F41C-A352-409B-8CA9-698AF25E8DF4}">
      <dgm:prSet/>
      <dgm:spPr/>
      <dgm:t>
        <a:bodyPr/>
        <a:lstStyle/>
        <a:p>
          <a:endParaRPr lang="en-US"/>
        </a:p>
      </dgm:t>
    </dgm:pt>
    <dgm:pt modelId="{93BFA4FD-5B4C-4ED3-8951-52E209206ABB}">
      <dgm:prSet phldrT="[Text]"/>
      <dgm:spPr/>
      <dgm:t>
        <a:bodyPr/>
        <a:lstStyle/>
        <a:p>
          <a:r>
            <a:rPr lang="en-US" dirty="0" smtClean="0"/>
            <a:t>Support</a:t>
          </a:r>
          <a:endParaRPr lang="en-US" dirty="0"/>
        </a:p>
      </dgm:t>
    </dgm:pt>
    <dgm:pt modelId="{B8192DF8-86CC-4D49-8780-C22200CF1C6D}" type="parTrans" cxnId="{F810548F-27AF-4F6E-A46E-D1775B13CFDF}">
      <dgm:prSet/>
      <dgm:spPr/>
      <dgm:t>
        <a:bodyPr/>
        <a:lstStyle/>
        <a:p>
          <a:endParaRPr lang="en-US"/>
        </a:p>
      </dgm:t>
    </dgm:pt>
    <dgm:pt modelId="{8D947F25-9BBB-48D7-AC91-B8DD59AC8CF2}" type="sibTrans" cxnId="{F810548F-27AF-4F6E-A46E-D1775B13CFDF}">
      <dgm:prSet/>
      <dgm:spPr/>
      <dgm:t>
        <a:bodyPr/>
        <a:lstStyle/>
        <a:p>
          <a:endParaRPr lang="en-US"/>
        </a:p>
      </dgm:t>
    </dgm:pt>
    <dgm:pt modelId="{13136CD9-C424-46D8-92BF-0B33AB9E6B0C}" type="pres">
      <dgm:prSet presAssocID="{D908C42A-F932-46A5-B67C-261A16A0A135}" presName="CompostProcess" presStyleCnt="0">
        <dgm:presLayoutVars>
          <dgm:dir/>
          <dgm:resizeHandles val="exact"/>
        </dgm:presLayoutVars>
      </dgm:prSet>
      <dgm:spPr/>
    </dgm:pt>
    <dgm:pt modelId="{C97480A3-33D2-49C2-BA1A-72169B578827}" type="pres">
      <dgm:prSet presAssocID="{D908C42A-F932-46A5-B67C-261A16A0A135}" presName="arrow" presStyleLbl="bgShp" presStyleIdx="0" presStyleCnt="1"/>
      <dgm:spPr>
        <a:solidFill>
          <a:schemeClr val="accent5">
            <a:lumMod val="75000"/>
          </a:schemeClr>
        </a:solidFill>
      </dgm:spPr>
    </dgm:pt>
    <dgm:pt modelId="{2A188C3D-3A0C-4C02-B874-EBA0B95F2533}" type="pres">
      <dgm:prSet presAssocID="{D908C42A-F932-46A5-B67C-261A16A0A135}" presName="linearProcess" presStyleCnt="0"/>
      <dgm:spPr/>
    </dgm:pt>
    <dgm:pt modelId="{06C028B9-9F6C-47A3-A121-FD817E16C094}" type="pres">
      <dgm:prSet presAssocID="{8DEB4B0C-2835-40EF-9F8F-EA601C02C3AB}" presName="textNode" presStyleLbl="node1" presStyleIdx="0" presStyleCnt="6">
        <dgm:presLayoutVars>
          <dgm:bulletEnabled val="1"/>
        </dgm:presLayoutVars>
      </dgm:prSet>
      <dgm:spPr/>
      <dgm:t>
        <a:bodyPr/>
        <a:lstStyle/>
        <a:p>
          <a:endParaRPr lang="en-US"/>
        </a:p>
      </dgm:t>
    </dgm:pt>
    <dgm:pt modelId="{EDBDC3A1-5776-406E-9924-47BEBCB07D7C}" type="pres">
      <dgm:prSet presAssocID="{5EA43665-A195-42CB-92BD-D0D49D855621}" presName="sibTrans" presStyleCnt="0"/>
      <dgm:spPr/>
    </dgm:pt>
    <dgm:pt modelId="{B34CB7A5-1F24-4486-8EB4-DF7F2D369E3A}" type="pres">
      <dgm:prSet presAssocID="{0F80D09C-9D39-484E-9D2B-4D86DED4C76C}" presName="textNode" presStyleLbl="node1" presStyleIdx="1" presStyleCnt="6">
        <dgm:presLayoutVars>
          <dgm:bulletEnabled val="1"/>
        </dgm:presLayoutVars>
      </dgm:prSet>
      <dgm:spPr/>
      <dgm:t>
        <a:bodyPr/>
        <a:lstStyle/>
        <a:p>
          <a:endParaRPr lang="en-US"/>
        </a:p>
      </dgm:t>
    </dgm:pt>
    <dgm:pt modelId="{EB0B9883-3071-4729-B1F1-CC0631AE9003}" type="pres">
      <dgm:prSet presAssocID="{6448EDC2-21DD-4AFE-ADB4-7E7F919F76A8}" presName="sibTrans" presStyleCnt="0"/>
      <dgm:spPr/>
    </dgm:pt>
    <dgm:pt modelId="{47876806-8C15-4C07-A2F9-9774BCCBEF3B}" type="pres">
      <dgm:prSet presAssocID="{F79DA9F3-C9C1-4A4F-83E7-A8CE121820DE}" presName="textNode" presStyleLbl="node1" presStyleIdx="2" presStyleCnt="6">
        <dgm:presLayoutVars>
          <dgm:bulletEnabled val="1"/>
        </dgm:presLayoutVars>
      </dgm:prSet>
      <dgm:spPr/>
      <dgm:t>
        <a:bodyPr/>
        <a:lstStyle/>
        <a:p>
          <a:endParaRPr lang="en-US"/>
        </a:p>
      </dgm:t>
    </dgm:pt>
    <dgm:pt modelId="{4FF8EC5C-30D4-42B6-8E3F-8EC490EC4798}" type="pres">
      <dgm:prSet presAssocID="{2A3BE657-16E9-488D-9413-48CC07CDE9F8}" presName="sibTrans" presStyleCnt="0"/>
      <dgm:spPr/>
    </dgm:pt>
    <dgm:pt modelId="{26ADCC1F-E266-4F5D-B606-CA80237CA043}" type="pres">
      <dgm:prSet presAssocID="{2273E4AA-1B5B-41D3-B2C2-DAEAFEA0CCE7}" presName="textNode" presStyleLbl="node1" presStyleIdx="3" presStyleCnt="6">
        <dgm:presLayoutVars>
          <dgm:bulletEnabled val="1"/>
        </dgm:presLayoutVars>
      </dgm:prSet>
      <dgm:spPr/>
      <dgm:t>
        <a:bodyPr/>
        <a:lstStyle/>
        <a:p>
          <a:endParaRPr lang="en-US"/>
        </a:p>
      </dgm:t>
    </dgm:pt>
    <dgm:pt modelId="{4C456578-CF76-4421-AED1-8DD3CAFB197A}" type="pres">
      <dgm:prSet presAssocID="{722CCB27-D2C5-48C7-817F-E9B74F8866D7}" presName="sibTrans" presStyleCnt="0"/>
      <dgm:spPr/>
    </dgm:pt>
    <dgm:pt modelId="{E709E45F-4DCF-47C7-9367-E3952F10EF5C}" type="pres">
      <dgm:prSet presAssocID="{F5490891-AF82-426E-BCA7-AFFE780B3EA6}" presName="textNode" presStyleLbl="node1" presStyleIdx="4" presStyleCnt="6">
        <dgm:presLayoutVars>
          <dgm:bulletEnabled val="1"/>
        </dgm:presLayoutVars>
      </dgm:prSet>
      <dgm:spPr/>
      <dgm:t>
        <a:bodyPr/>
        <a:lstStyle/>
        <a:p>
          <a:endParaRPr lang="en-US"/>
        </a:p>
      </dgm:t>
    </dgm:pt>
    <dgm:pt modelId="{66245A69-6831-4F6F-8865-74BCAB57AAFA}" type="pres">
      <dgm:prSet presAssocID="{E366BDDA-583D-4C80-8EC2-78A62C7ACC53}" presName="sibTrans" presStyleCnt="0"/>
      <dgm:spPr/>
    </dgm:pt>
    <dgm:pt modelId="{6BD95990-7218-4A58-92E2-0A2DF55037DC}" type="pres">
      <dgm:prSet presAssocID="{93BFA4FD-5B4C-4ED3-8951-52E209206ABB}" presName="textNode" presStyleLbl="node1" presStyleIdx="5" presStyleCnt="6">
        <dgm:presLayoutVars>
          <dgm:bulletEnabled val="1"/>
        </dgm:presLayoutVars>
      </dgm:prSet>
      <dgm:spPr/>
      <dgm:t>
        <a:bodyPr/>
        <a:lstStyle/>
        <a:p>
          <a:endParaRPr lang="en-US"/>
        </a:p>
      </dgm:t>
    </dgm:pt>
  </dgm:ptLst>
  <dgm:cxnLst>
    <dgm:cxn modelId="{4F165DCF-3611-4269-BB15-C865BBFE8711}" srcId="{D908C42A-F932-46A5-B67C-261A16A0A135}" destId="{2273E4AA-1B5B-41D3-B2C2-DAEAFEA0CCE7}" srcOrd="3" destOrd="0" parTransId="{67BB7BB2-A1C2-4975-AF27-2870CCFFBADB}" sibTransId="{722CCB27-D2C5-48C7-817F-E9B74F8866D7}"/>
    <dgm:cxn modelId="{AF9C5640-BA09-41EC-8F0F-000831AA7846}" type="presOf" srcId="{93BFA4FD-5B4C-4ED3-8951-52E209206ABB}" destId="{6BD95990-7218-4A58-92E2-0A2DF55037DC}" srcOrd="0" destOrd="0" presId="urn:microsoft.com/office/officeart/2005/8/layout/hProcess9"/>
    <dgm:cxn modelId="{FE096305-8ACC-4D16-B5EE-1C905FB76D7F}" type="presOf" srcId="{2273E4AA-1B5B-41D3-B2C2-DAEAFEA0CCE7}" destId="{26ADCC1F-E266-4F5D-B606-CA80237CA043}" srcOrd="0" destOrd="0" presId="urn:microsoft.com/office/officeart/2005/8/layout/hProcess9"/>
    <dgm:cxn modelId="{01E7CD6A-0DBF-4954-96A9-A4CA597FC1C1}" srcId="{D908C42A-F932-46A5-B67C-261A16A0A135}" destId="{8DEB4B0C-2835-40EF-9F8F-EA601C02C3AB}" srcOrd="0" destOrd="0" parTransId="{0BB6689E-69AF-4726-B673-251A17966193}" sibTransId="{5EA43665-A195-42CB-92BD-D0D49D855621}"/>
    <dgm:cxn modelId="{607A7243-A8AC-4268-A81A-F51BA7553C2E}" srcId="{D908C42A-F932-46A5-B67C-261A16A0A135}" destId="{F79DA9F3-C9C1-4A4F-83E7-A8CE121820DE}" srcOrd="2" destOrd="0" parTransId="{4868CB93-24D5-462F-B3EF-DD9AD545894E}" sibTransId="{2A3BE657-16E9-488D-9413-48CC07CDE9F8}"/>
    <dgm:cxn modelId="{BECCD672-3833-45D4-98CF-7C2FC868F669}" type="presOf" srcId="{0F80D09C-9D39-484E-9D2B-4D86DED4C76C}" destId="{B34CB7A5-1F24-4486-8EB4-DF7F2D369E3A}" srcOrd="0" destOrd="0" presId="urn:microsoft.com/office/officeart/2005/8/layout/hProcess9"/>
    <dgm:cxn modelId="{AABBBD31-9E4D-42A3-906C-F222B755824B}" type="presOf" srcId="{F5490891-AF82-426E-BCA7-AFFE780B3EA6}" destId="{E709E45F-4DCF-47C7-9367-E3952F10EF5C}" srcOrd="0" destOrd="0" presId="urn:microsoft.com/office/officeart/2005/8/layout/hProcess9"/>
    <dgm:cxn modelId="{F810548F-27AF-4F6E-A46E-D1775B13CFDF}" srcId="{D908C42A-F932-46A5-B67C-261A16A0A135}" destId="{93BFA4FD-5B4C-4ED3-8951-52E209206ABB}" srcOrd="5" destOrd="0" parTransId="{B8192DF8-86CC-4D49-8780-C22200CF1C6D}" sibTransId="{8D947F25-9BBB-48D7-AC91-B8DD59AC8CF2}"/>
    <dgm:cxn modelId="{210A4D9A-1A0E-4E7E-8DA2-F8A82F633F45}" srcId="{D908C42A-F932-46A5-B67C-261A16A0A135}" destId="{0F80D09C-9D39-484E-9D2B-4D86DED4C76C}" srcOrd="1" destOrd="0" parTransId="{5FA4BA9F-7F0F-4DE8-B651-28212D24CD94}" sibTransId="{6448EDC2-21DD-4AFE-ADB4-7E7F919F76A8}"/>
    <dgm:cxn modelId="{5100672D-5786-4EBF-86D2-02B87C7A9360}" type="presOf" srcId="{D908C42A-F932-46A5-B67C-261A16A0A135}" destId="{13136CD9-C424-46D8-92BF-0B33AB9E6B0C}" srcOrd="0" destOrd="0" presId="urn:microsoft.com/office/officeart/2005/8/layout/hProcess9"/>
    <dgm:cxn modelId="{51B4F41C-A352-409B-8CA9-698AF25E8DF4}" srcId="{D908C42A-F932-46A5-B67C-261A16A0A135}" destId="{F5490891-AF82-426E-BCA7-AFFE780B3EA6}" srcOrd="4" destOrd="0" parTransId="{3D9D8816-9D1A-4945-B221-782F14FE0C30}" sibTransId="{E366BDDA-583D-4C80-8EC2-78A62C7ACC53}"/>
    <dgm:cxn modelId="{4B7BE7B1-2085-45E2-A186-9D328EAA5788}" type="presOf" srcId="{F79DA9F3-C9C1-4A4F-83E7-A8CE121820DE}" destId="{47876806-8C15-4C07-A2F9-9774BCCBEF3B}" srcOrd="0" destOrd="0" presId="urn:microsoft.com/office/officeart/2005/8/layout/hProcess9"/>
    <dgm:cxn modelId="{85881F73-83D6-4C1B-84EF-7E49C25571FD}" type="presOf" srcId="{8DEB4B0C-2835-40EF-9F8F-EA601C02C3AB}" destId="{06C028B9-9F6C-47A3-A121-FD817E16C094}" srcOrd="0" destOrd="0" presId="urn:microsoft.com/office/officeart/2005/8/layout/hProcess9"/>
    <dgm:cxn modelId="{C2043704-0EA0-4D41-AD18-B12BDDB30AC2}" type="presParOf" srcId="{13136CD9-C424-46D8-92BF-0B33AB9E6B0C}" destId="{C97480A3-33D2-49C2-BA1A-72169B578827}" srcOrd="0" destOrd="0" presId="urn:microsoft.com/office/officeart/2005/8/layout/hProcess9"/>
    <dgm:cxn modelId="{928C8A80-A341-4ACE-A593-6F48F3BD875A}" type="presParOf" srcId="{13136CD9-C424-46D8-92BF-0B33AB9E6B0C}" destId="{2A188C3D-3A0C-4C02-B874-EBA0B95F2533}" srcOrd="1" destOrd="0" presId="urn:microsoft.com/office/officeart/2005/8/layout/hProcess9"/>
    <dgm:cxn modelId="{EBFFE723-8BF6-4757-AE9E-F86FC5807A5A}" type="presParOf" srcId="{2A188C3D-3A0C-4C02-B874-EBA0B95F2533}" destId="{06C028B9-9F6C-47A3-A121-FD817E16C094}" srcOrd="0" destOrd="0" presId="urn:microsoft.com/office/officeart/2005/8/layout/hProcess9"/>
    <dgm:cxn modelId="{D2ABE8E6-72B9-4959-98F9-DFAFB12C086F}" type="presParOf" srcId="{2A188C3D-3A0C-4C02-B874-EBA0B95F2533}" destId="{EDBDC3A1-5776-406E-9924-47BEBCB07D7C}" srcOrd="1" destOrd="0" presId="urn:microsoft.com/office/officeart/2005/8/layout/hProcess9"/>
    <dgm:cxn modelId="{DF93A965-F551-4EEA-B270-B3E53FC950A6}" type="presParOf" srcId="{2A188C3D-3A0C-4C02-B874-EBA0B95F2533}" destId="{B34CB7A5-1F24-4486-8EB4-DF7F2D369E3A}" srcOrd="2" destOrd="0" presId="urn:microsoft.com/office/officeart/2005/8/layout/hProcess9"/>
    <dgm:cxn modelId="{C8172548-5A47-4413-A928-49F026CC56FF}" type="presParOf" srcId="{2A188C3D-3A0C-4C02-B874-EBA0B95F2533}" destId="{EB0B9883-3071-4729-B1F1-CC0631AE9003}" srcOrd="3" destOrd="0" presId="urn:microsoft.com/office/officeart/2005/8/layout/hProcess9"/>
    <dgm:cxn modelId="{F2C8E9E8-1B78-406D-98F3-229D6C0F026D}" type="presParOf" srcId="{2A188C3D-3A0C-4C02-B874-EBA0B95F2533}" destId="{47876806-8C15-4C07-A2F9-9774BCCBEF3B}" srcOrd="4" destOrd="0" presId="urn:microsoft.com/office/officeart/2005/8/layout/hProcess9"/>
    <dgm:cxn modelId="{E728382C-0353-41D8-942D-49397EF84B8C}" type="presParOf" srcId="{2A188C3D-3A0C-4C02-B874-EBA0B95F2533}" destId="{4FF8EC5C-30D4-42B6-8E3F-8EC490EC4798}" srcOrd="5" destOrd="0" presId="urn:microsoft.com/office/officeart/2005/8/layout/hProcess9"/>
    <dgm:cxn modelId="{2C34A3E8-F707-4B11-882E-59C4DD8BADA1}" type="presParOf" srcId="{2A188C3D-3A0C-4C02-B874-EBA0B95F2533}" destId="{26ADCC1F-E266-4F5D-B606-CA80237CA043}" srcOrd="6" destOrd="0" presId="urn:microsoft.com/office/officeart/2005/8/layout/hProcess9"/>
    <dgm:cxn modelId="{AC56E2A9-D4B1-42ED-9A4E-0063A9405247}" type="presParOf" srcId="{2A188C3D-3A0C-4C02-B874-EBA0B95F2533}" destId="{4C456578-CF76-4421-AED1-8DD3CAFB197A}" srcOrd="7" destOrd="0" presId="urn:microsoft.com/office/officeart/2005/8/layout/hProcess9"/>
    <dgm:cxn modelId="{8E65F3CF-F930-4DF7-A925-52B12E9577A2}" type="presParOf" srcId="{2A188C3D-3A0C-4C02-B874-EBA0B95F2533}" destId="{E709E45F-4DCF-47C7-9367-E3952F10EF5C}" srcOrd="8" destOrd="0" presId="urn:microsoft.com/office/officeart/2005/8/layout/hProcess9"/>
    <dgm:cxn modelId="{008C5F6E-2F48-4431-8D7E-63DA7BAB0926}" type="presParOf" srcId="{2A188C3D-3A0C-4C02-B874-EBA0B95F2533}" destId="{66245A69-6831-4F6F-8865-74BCAB57AAFA}" srcOrd="9" destOrd="0" presId="urn:microsoft.com/office/officeart/2005/8/layout/hProcess9"/>
    <dgm:cxn modelId="{27A90E88-5248-43C1-88F7-4702592A0D3F}" type="presParOf" srcId="{2A188C3D-3A0C-4C02-B874-EBA0B95F2533}" destId="{6BD95990-7218-4A58-92E2-0A2DF55037DC}" srcOrd="10"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lifecyclestep.com/open/410.0ANALYSISPHASE.htm" TargetMode="External"/><Relationship Id="rId2" Type="http://schemas.openxmlformats.org/officeDocument/2006/relationships/hyperlink" Target="http://oer.nios.ac.in/wiki/index.php/Phases_of_System_Development_Life_Cycl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14478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85800"/>
            <a:ext cx="7291804" cy="584775"/>
          </a:xfrm>
          <a:prstGeom prst="rect">
            <a:avLst/>
          </a:prstGeom>
          <a:noFill/>
        </p:spPr>
        <p:txBody>
          <a:bodyPr wrap="none" rtlCol="0">
            <a:spAutoFit/>
          </a:bodyPr>
          <a:lstStyle/>
          <a:p>
            <a:r>
              <a:rPr lang="en-US" sz="3200" b="1" dirty="0" smtClean="0">
                <a:solidFill>
                  <a:srgbClr val="C00000"/>
                </a:solidFill>
              </a:rPr>
              <a:t>Phases of Software Development lifecycle</a:t>
            </a:r>
            <a:endParaRPr lang="en-US" sz="3200" b="1"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534400" cy="5078313"/>
          </a:xfrm>
          <a:prstGeom prst="rect">
            <a:avLst/>
          </a:prstGeom>
          <a:noFill/>
        </p:spPr>
        <p:txBody>
          <a:bodyPr wrap="square" rtlCol="0">
            <a:spAutoFit/>
          </a:bodyPr>
          <a:lstStyle/>
          <a:p>
            <a:r>
              <a:rPr lang="en-US" sz="2400" b="1" dirty="0" smtClean="0">
                <a:solidFill>
                  <a:srgbClr val="C00000"/>
                </a:solidFill>
              </a:rPr>
              <a:t>Analysis:</a:t>
            </a:r>
          </a:p>
          <a:p>
            <a:endParaRPr lang="en-US" sz="2400" b="1" dirty="0" smtClean="0">
              <a:solidFill>
                <a:srgbClr val="C00000"/>
              </a:solidFill>
            </a:endParaRPr>
          </a:p>
          <a:p>
            <a:r>
              <a:rPr lang="en-US" b="1" dirty="0" smtClean="0"/>
              <a:t>Customer provides business requirements, and these are analyzed.</a:t>
            </a:r>
          </a:p>
          <a:p>
            <a:pPr algn="just"/>
            <a:r>
              <a:rPr lang="en-US" dirty="0" smtClean="0"/>
              <a:t>Gathering requirements is the main attraction of the Analysis Phase. </a:t>
            </a:r>
          </a:p>
          <a:p>
            <a:pPr algn="just"/>
            <a:r>
              <a:rPr lang="en-US" dirty="0" smtClean="0"/>
              <a:t>The process involves  asking the users what they need and writing their answers down. </a:t>
            </a:r>
          </a:p>
          <a:p>
            <a:pPr algn="just"/>
            <a:r>
              <a:rPr lang="en-US" dirty="0" smtClean="0"/>
              <a:t>Depending on the complexity this process consists of a group of repeatable processes that utilize certain techniques to capture, document, communicate, and manage  requirements. This formal process, which will be developed in more detail, consists of four basic steps.</a:t>
            </a:r>
          </a:p>
          <a:p>
            <a:endParaRPr lang="en-US" b="1" dirty="0" smtClean="0"/>
          </a:p>
          <a:p>
            <a:r>
              <a:rPr lang="en-US" b="1" dirty="0" smtClean="0"/>
              <a:t>Elicitation</a:t>
            </a:r>
            <a:r>
              <a:rPr lang="en-US" dirty="0" smtClean="0"/>
              <a:t> – I ask questions, you talk, I listen</a:t>
            </a:r>
          </a:p>
          <a:p>
            <a:r>
              <a:rPr lang="en-US" b="1" dirty="0" smtClean="0"/>
              <a:t>Validation</a:t>
            </a:r>
            <a:r>
              <a:rPr lang="en-US" dirty="0" smtClean="0"/>
              <a:t> – I analyze, I ask follow-up questions</a:t>
            </a:r>
          </a:p>
          <a:p>
            <a:r>
              <a:rPr lang="en-US" b="1" dirty="0" smtClean="0"/>
              <a:t>Specification </a:t>
            </a:r>
            <a:r>
              <a:rPr lang="en-US" dirty="0" smtClean="0"/>
              <a:t>– I document, I ask follow-up questions</a:t>
            </a:r>
          </a:p>
          <a:p>
            <a:r>
              <a:rPr lang="en-US" b="1" dirty="0" smtClean="0"/>
              <a:t>Verification</a:t>
            </a:r>
            <a:r>
              <a:rPr lang="en-US" dirty="0" smtClean="0"/>
              <a:t> – We all agree</a:t>
            </a:r>
          </a:p>
          <a:p>
            <a:endParaRPr lang="en-US" dirty="0" smtClean="0"/>
          </a:p>
          <a:p>
            <a:r>
              <a:rPr lang="en-US" dirty="0" smtClean="0"/>
              <a:t>And then important part is to maintain requirements and changes to it if any later.</a:t>
            </a:r>
          </a:p>
          <a:p>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534400" cy="6463308"/>
          </a:xfrm>
          <a:prstGeom prst="rect">
            <a:avLst/>
          </a:prstGeom>
          <a:noFill/>
        </p:spPr>
        <p:txBody>
          <a:bodyPr wrap="square" rtlCol="0">
            <a:spAutoFit/>
          </a:bodyPr>
          <a:lstStyle/>
          <a:p>
            <a:r>
              <a:rPr lang="en-US" sz="2400" b="1" dirty="0" smtClean="0">
                <a:solidFill>
                  <a:srgbClr val="C00000"/>
                </a:solidFill>
              </a:rPr>
              <a:t>Design:</a:t>
            </a:r>
          </a:p>
          <a:p>
            <a:pPr algn="just"/>
            <a:endParaRPr lang="en-US" sz="2400" b="1" dirty="0" smtClean="0">
              <a:solidFill>
                <a:srgbClr val="C00000"/>
              </a:solidFill>
            </a:endParaRPr>
          </a:p>
          <a:p>
            <a:pPr algn="just"/>
            <a:r>
              <a:rPr lang="en-US" dirty="0" smtClean="0"/>
              <a:t>Based on the user requirements and the detailed analysis of a new system, the new system must be designed. It is the most crucial phase in the development of a system. The logical system design arrived at as a result of system analysis and is converted into physical system design. </a:t>
            </a:r>
          </a:p>
          <a:p>
            <a:pPr algn="just"/>
            <a:endParaRPr lang="en-US" dirty="0" smtClean="0"/>
          </a:p>
          <a:p>
            <a:pPr algn="just"/>
            <a:r>
              <a:rPr lang="en-US" dirty="0" smtClean="0"/>
              <a:t>In the design phase the process continues to move from the </a:t>
            </a:r>
            <a:r>
              <a:rPr lang="en-US" b="1" dirty="0" smtClean="0"/>
              <a:t>what </a:t>
            </a:r>
            <a:r>
              <a:rPr lang="en-US" dirty="0" smtClean="0"/>
              <a:t>questions of the analysis phase to the </a:t>
            </a:r>
            <a:r>
              <a:rPr lang="en-US" b="1" dirty="0" smtClean="0"/>
              <a:t>how</a:t>
            </a:r>
            <a:r>
              <a:rPr lang="en-US" i="1" dirty="0" smtClean="0"/>
              <a:t> . </a:t>
            </a:r>
            <a:r>
              <a:rPr lang="en-US" dirty="0" smtClean="0"/>
              <a:t>The </a:t>
            </a:r>
            <a:r>
              <a:rPr lang="en-US" b="1" dirty="0" smtClean="0"/>
              <a:t>logical design</a:t>
            </a:r>
            <a:r>
              <a:rPr lang="en-US" dirty="0" smtClean="0"/>
              <a:t> produced during the analysis is turned into a </a:t>
            </a:r>
            <a:r>
              <a:rPr lang="en-US" b="1" dirty="0" smtClean="0"/>
              <a:t>physical design</a:t>
            </a:r>
            <a:r>
              <a:rPr lang="en-US" dirty="0" smtClean="0"/>
              <a:t> - a detailed description of what is needed to solve original problem. Input, output, databases, forms, codification schemes and processing specifications are drawn up in detail. In the design stage, the programming language and the hardware and software platform in which the new system will run are also decided. Data structure, control process, equipment source, workload and limitation of the system, Interface, documentation, training, procedures of using the system, taking backups and staffing requirement are decided at this stage.</a:t>
            </a:r>
          </a:p>
          <a:p>
            <a:pPr algn="just"/>
            <a:endParaRPr lang="en-US" dirty="0" smtClean="0"/>
          </a:p>
          <a:p>
            <a:pPr algn="just"/>
            <a:r>
              <a:rPr lang="en-US" dirty="0" smtClean="0"/>
              <a:t>There are several tools and techniques used for describing the system design of the system. These tools and techniques are: Flowchart, Data flow diagram (DFD), Data dictionary, Structured English, Decision table and Decision tree which will be discussed in detailed in the next lesson.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534400" cy="5262979"/>
          </a:xfrm>
          <a:prstGeom prst="rect">
            <a:avLst/>
          </a:prstGeom>
          <a:noFill/>
        </p:spPr>
        <p:txBody>
          <a:bodyPr wrap="square" rtlCol="0">
            <a:spAutoFit/>
          </a:bodyPr>
          <a:lstStyle/>
          <a:p>
            <a:r>
              <a:rPr lang="en-US" sz="2400" b="1" dirty="0" smtClean="0">
                <a:solidFill>
                  <a:srgbClr val="C00000"/>
                </a:solidFill>
              </a:rPr>
              <a:t>Coding:</a:t>
            </a:r>
          </a:p>
          <a:p>
            <a:pPr algn="just"/>
            <a:endParaRPr lang="en-US" sz="2400" b="1" dirty="0" smtClean="0">
              <a:solidFill>
                <a:srgbClr val="C00000"/>
              </a:solidFill>
            </a:endParaRPr>
          </a:p>
          <a:p>
            <a:pPr algn="just"/>
            <a:r>
              <a:rPr lang="en-US" dirty="0" smtClean="0"/>
              <a:t>The system design needs to be implemented to make it a workable system. his demands the coding of design into computer language, i.e., programming language. This is also called the programming phase in which the programmer converts the program specifications into computer instructions, which we refer to as programs. It is an important stage where the defined procedures are transformed into control specifications by the help of a computer language.</a:t>
            </a:r>
          </a:p>
          <a:p>
            <a:pPr algn="just"/>
            <a:endParaRPr lang="en-US" dirty="0" smtClean="0"/>
          </a:p>
          <a:p>
            <a:pPr algn="just"/>
            <a:r>
              <a:rPr lang="en-US" dirty="0" smtClean="0"/>
              <a:t>The programs coordinate the data movements and control the entire process in a system. </a:t>
            </a:r>
          </a:p>
          <a:p>
            <a:pPr algn="just"/>
            <a:endParaRPr lang="en-US" dirty="0" smtClean="0"/>
          </a:p>
          <a:p>
            <a:pPr algn="just"/>
            <a:r>
              <a:rPr lang="en-US" dirty="0" smtClean="0"/>
              <a:t>A well written code reduces the testing and maintenance effort. It is generally felt that the programs must be modular in nature. This helps in fast development, maintenance and future changes, if required. Programming tools like compilers, interpreters and language like c, </a:t>
            </a:r>
            <a:r>
              <a:rPr lang="en-US" dirty="0" err="1" smtClean="0"/>
              <a:t>c++</a:t>
            </a:r>
            <a:r>
              <a:rPr lang="en-US" dirty="0" smtClean="0"/>
              <a:t>, and java etc., are used for coding with respect to the type of application. </a:t>
            </a:r>
          </a:p>
          <a:p>
            <a:pPr algn="just"/>
            <a:endParaRPr lang="en-US" dirty="0" smtClean="0"/>
          </a:p>
          <a:p>
            <a:pPr algn="just"/>
            <a:r>
              <a:rPr lang="en-US" dirty="0" smtClean="0"/>
              <a:t>The right programming language should be chosen.</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534400" cy="5539978"/>
          </a:xfrm>
          <a:prstGeom prst="rect">
            <a:avLst/>
          </a:prstGeom>
          <a:noFill/>
        </p:spPr>
        <p:txBody>
          <a:bodyPr wrap="square" rtlCol="0">
            <a:spAutoFit/>
          </a:bodyPr>
          <a:lstStyle/>
          <a:p>
            <a:r>
              <a:rPr lang="en-US" sz="2400" b="1" dirty="0" smtClean="0">
                <a:solidFill>
                  <a:srgbClr val="C00000"/>
                </a:solidFill>
              </a:rPr>
              <a:t>Testing:</a:t>
            </a:r>
          </a:p>
          <a:p>
            <a:pPr algn="just"/>
            <a:endParaRPr lang="en-US" sz="2400" b="1" dirty="0" smtClean="0">
              <a:solidFill>
                <a:srgbClr val="C00000"/>
              </a:solidFill>
            </a:endParaRPr>
          </a:p>
          <a:p>
            <a:pPr algn="just"/>
            <a:r>
              <a:rPr lang="en-US" dirty="0" smtClean="0"/>
              <a:t>Before actually implementing the new system into operations, a test run of the system is done removing all the bugs, if any. It is an important phase of a successful system. After codifying the whole programs of the system, a test plan should be developed and run on a given set of test data. The output of the test run should match the expected results. Sometimes, system testing is considered as a part of implementation process.</a:t>
            </a:r>
          </a:p>
          <a:p>
            <a:endParaRPr lang="en-US" dirty="0" smtClean="0"/>
          </a:p>
          <a:p>
            <a:r>
              <a:rPr lang="en-US" dirty="0" smtClean="0"/>
              <a:t>Using the test data following test run are carried out:</a:t>
            </a:r>
          </a:p>
          <a:p>
            <a:r>
              <a:rPr lang="en-US" b="1" dirty="0" smtClean="0">
                <a:solidFill>
                  <a:srgbClr val="C00000"/>
                </a:solidFill>
              </a:rPr>
              <a:t>Unit test </a:t>
            </a:r>
            <a:r>
              <a:rPr lang="en-US" dirty="0" smtClean="0"/>
              <a:t>: When the programs have been coded and compiled and brought to working conditions, they must be individually tested with the prepared test data. All verification and validation be checked and any undesirable happening must be noted and debugged (error corrected).</a:t>
            </a:r>
          </a:p>
          <a:p>
            <a:endParaRPr lang="en-US" b="1" dirty="0" smtClean="0">
              <a:solidFill>
                <a:srgbClr val="C00000"/>
              </a:solidFill>
            </a:endParaRPr>
          </a:p>
          <a:p>
            <a:r>
              <a:rPr lang="en-US" b="1" dirty="0" smtClean="0">
                <a:solidFill>
                  <a:srgbClr val="C00000"/>
                </a:solidFill>
              </a:rPr>
              <a:t>System Integration test :  </a:t>
            </a:r>
            <a:r>
              <a:rPr lang="en-US" dirty="0" smtClean="0"/>
              <a:t>Once the programs are tested individually, they are tested as a system, with all other code from multiple developers and  tested as one system.</a:t>
            </a:r>
            <a:r>
              <a:rPr lang="en-US" b="1" dirty="0" smtClean="0">
                <a:solidFill>
                  <a:srgbClr val="C00000"/>
                </a:solidFill>
              </a:rPr>
              <a:t> </a:t>
            </a:r>
          </a:p>
          <a:p>
            <a:endParaRPr lang="en-US" b="1" dirty="0" smtClean="0">
              <a:solidFill>
                <a:srgbClr val="C00000"/>
              </a:solidFill>
            </a:endParaRPr>
          </a:p>
          <a:p>
            <a:r>
              <a:rPr lang="en-US" b="1" dirty="0" smtClean="0">
                <a:solidFill>
                  <a:srgbClr val="C00000"/>
                </a:solidFill>
              </a:rPr>
              <a:t>User acceptance testing: </a:t>
            </a:r>
            <a:r>
              <a:rPr lang="en-US" dirty="0" smtClean="0"/>
              <a:t>The testing performed by customer, before going live, to check all the functionality as desired.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534400" cy="5724644"/>
          </a:xfrm>
          <a:prstGeom prst="rect">
            <a:avLst/>
          </a:prstGeom>
        </p:spPr>
        <p:txBody>
          <a:bodyPr wrap="square">
            <a:spAutoFit/>
          </a:bodyPr>
          <a:lstStyle/>
          <a:p>
            <a:r>
              <a:rPr lang="en-US" sz="2400" b="1" dirty="0" smtClean="0">
                <a:solidFill>
                  <a:srgbClr val="C00000"/>
                </a:solidFill>
              </a:rPr>
              <a:t>Go live</a:t>
            </a:r>
            <a:r>
              <a:rPr lang="en-US" b="1" dirty="0" smtClean="0">
                <a:solidFill>
                  <a:srgbClr val="C00000"/>
                </a:solidFill>
              </a:rPr>
              <a:t>:</a:t>
            </a:r>
          </a:p>
          <a:p>
            <a:pPr algn="just"/>
            <a:endParaRPr lang="en-US" b="1" dirty="0" smtClean="0">
              <a:solidFill>
                <a:srgbClr val="C00000"/>
              </a:solidFill>
            </a:endParaRPr>
          </a:p>
          <a:p>
            <a:pPr algn="just"/>
            <a:r>
              <a:rPr lang="en-US" dirty="0" smtClean="0"/>
              <a:t>After having the user acceptance of the new system developed, the implementation phase begins. Implementation is the stage of a project during which theory is turned into practice. The major steps involved in this phase are:</a:t>
            </a:r>
          </a:p>
          <a:p>
            <a:pPr algn="just"/>
            <a:endParaRPr lang="en-US" dirty="0" smtClean="0"/>
          </a:p>
          <a:p>
            <a:pPr algn="just">
              <a:buFont typeface="Wingdings" pitchFamily="2" charset="2"/>
              <a:buChar char="Ø"/>
            </a:pPr>
            <a:r>
              <a:rPr lang="en-US" dirty="0" smtClean="0"/>
              <a:t> Acquisition and Installation of Hardware and Software</a:t>
            </a:r>
          </a:p>
          <a:p>
            <a:pPr>
              <a:buFont typeface="Wingdings" pitchFamily="2" charset="2"/>
              <a:buChar char="Ø"/>
            </a:pPr>
            <a:r>
              <a:rPr lang="en-US" dirty="0" smtClean="0"/>
              <a:t> Conversion</a:t>
            </a:r>
          </a:p>
          <a:p>
            <a:pPr>
              <a:buFont typeface="Wingdings" pitchFamily="2" charset="2"/>
              <a:buChar char="Ø"/>
            </a:pPr>
            <a:r>
              <a:rPr lang="en-US" dirty="0" smtClean="0"/>
              <a:t> User Training</a:t>
            </a:r>
          </a:p>
          <a:p>
            <a:pPr>
              <a:buFont typeface="Wingdings" pitchFamily="2" charset="2"/>
              <a:buChar char="Ø"/>
            </a:pPr>
            <a:r>
              <a:rPr lang="en-US" dirty="0" smtClean="0"/>
              <a:t> Documentation</a:t>
            </a:r>
          </a:p>
          <a:p>
            <a:pPr>
              <a:buFont typeface="Wingdings" pitchFamily="2" charset="2"/>
              <a:buChar char="Ø"/>
            </a:pPr>
            <a:endParaRPr lang="en-US" dirty="0" smtClean="0"/>
          </a:p>
          <a:p>
            <a:r>
              <a:rPr lang="en-US" b="1" dirty="0" smtClean="0">
                <a:solidFill>
                  <a:srgbClr val="C00000"/>
                </a:solidFill>
              </a:rPr>
              <a:t>Conversion:</a:t>
            </a:r>
          </a:p>
          <a:p>
            <a:r>
              <a:rPr lang="en-US" b="1" dirty="0" smtClean="0"/>
              <a:t>Direct Changeover: </a:t>
            </a:r>
            <a:r>
              <a:rPr lang="en-US" dirty="0" smtClean="0"/>
              <a:t>This is the complete replacement of the old system by the new system.</a:t>
            </a:r>
          </a:p>
          <a:p>
            <a:r>
              <a:rPr lang="en-US" b="1" dirty="0" smtClean="0"/>
              <a:t>Parallel run </a:t>
            </a:r>
            <a:r>
              <a:rPr lang="en-US" dirty="0" smtClean="0"/>
              <a:t>: In parallel run both the systems, i.e., computerized and manual, are executed simultaneously for certain defined period.</a:t>
            </a:r>
          </a:p>
          <a:p>
            <a:r>
              <a:rPr lang="en-US" b="1" dirty="0" smtClean="0"/>
              <a:t>Pilot run</a:t>
            </a:r>
            <a:r>
              <a:rPr lang="en-US" dirty="0" smtClean="0"/>
              <a:t>: In this type of run, the new system is run with the data from one or more of the previous periods for the whole or part of the system.</a:t>
            </a:r>
          </a:p>
          <a:p>
            <a:endParaRPr lang="en-US" b="1" dirty="0" smtClean="0">
              <a:solidFill>
                <a:srgbClr val="C00000"/>
              </a:solidFill>
            </a:endParaRPr>
          </a:p>
          <a:p>
            <a:endParaRPr lang="en-US" b="1" dirty="0" smtClean="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1" y="457200"/>
            <a:ext cx="8381999" cy="5355312"/>
          </a:xfrm>
          <a:prstGeom prst="rect">
            <a:avLst/>
          </a:prstGeom>
        </p:spPr>
        <p:txBody>
          <a:bodyPr wrap="square">
            <a:spAutoFit/>
          </a:bodyPr>
          <a:lstStyle/>
          <a:p>
            <a:r>
              <a:rPr lang="en-US" sz="2400" b="1" dirty="0" smtClean="0">
                <a:solidFill>
                  <a:srgbClr val="C00000"/>
                </a:solidFill>
              </a:rPr>
              <a:t>Support:</a:t>
            </a:r>
          </a:p>
          <a:p>
            <a:endParaRPr lang="en-US" sz="2400" b="1" dirty="0" smtClean="0">
              <a:solidFill>
                <a:srgbClr val="C00000"/>
              </a:solidFill>
            </a:endParaRPr>
          </a:p>
          <a:p>
            <a:pPr algn="just"/>
            <a:r>
              <a:rPr lang="en-US" dirty="0" smtClean="0"/>
              <a:t>Maintenance is necessary to eliminate errors in the system during its working life and to tune the system to any variations in its working environments. It must meet the scope of any future enhancement, future functionality and any other added functional features to cope up with the latest future needs. </a:t>
            </a:r>
          </a:p>
          <a:p>
            <a:pPr algn="just"/>
            <a:endParaRPr lang="en-US" dirty="0" smtClean="0"/>
          </a:p>
          <a:p>
            <a:pPr algn="just"/>
            <a:r>
              <a:rPr lang="en-US" dirty="0" smtClean="0"/>
              <a:t>It has been seen that there are always some errors found in the systems that must be noted and corrected. It also means the review of the system from time to time. The review of the system is done for:</a:t>
            </a:r>
          </a:p>
          <a:p>
            <a:pPr algn="just"/>
            <a:r>
              <a:rPr lang="en-US" dirty="0" smtClean="0"/>
              <a:t>             • Knowing the full capabilities of the system</a:t>
            </a:r>
          </a:p>
          <a:p>
            <a:pPr algn="just"/>
            <a:r>
              <a:rPr lang="en-US" dirty="0" smtClean="0"/>
              <a:t>             • Knowing the required changes or the additional requirements</a:t>
            </a:r>
          </a:p>
          <a:p>
            <a:pPr algn="just"/>
            <a:r>
              <a:rPr lang="en-US" dirty="0" smtClean="0"/>
              <a:t>             • Studying the performance.</a:t>
            </a:r>
          </a:p>
          <a:p>
            <a:pPr algn="just"/>
            <a:endParaRPr lang="en-US" dirty="0" smtClean="0"/>
          </a:p>
          <a:p>
            <a:pPr algn="just"/>
            <a:r>
              <a:rPr lang="en-US" dirty="0" smtClean="0"/>
              <a:t>If a major change to a system is needed, a new project may have to be set up to carry out the change. The new project will then proceed through all the above life cycle phases.</a:t>
            </a:r>
          </a:p>
          <a:p>
            <a:endParaRPr lang="en-US" sz="2400" b="1" dirty="0" smtClean="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144217" cy="2031325"/>
          </a:xfrm>
          <a:prstGeom prst="rect">
            <a:avLst/>
          </a:prstGeom>
          <a:noFill/>
        </p:spPr>
        <p:txBody>
          <a:bodyPr wrap="none" rtlCol="0">
            <a:spAutoFit/>
          </a:bodyPr>
          <a:lstStyle/>
          <a:p>
            <a:r>
              <a:rPr lang="en-US" b="1" dirty="0" smtClean="0"/>
              <a:t>References:</a:t>
            </a:r>
          </a:p>
          <a:p>
            <a:endParaRPr lang="en-US" dirty="0" smtClean="0"/>
          </a:p>
          <a:p>
            <a:pPr marL="342900" indent="-342900">
              <a:buAutoNum type="arabicPeriod"/>
            </a:pPr>
            <a:r>
              <a:rPr lang="en-US" dirty="0" smtClean="0">
                <a:hlinkClick r:id="rId2"/>
              </a:rPr>
              <a:t>http</a:t>
            </a:r>
            <a:r>
              <a:rPr lang="en-US" dirty="0" smtClean="0">
                <a:hlinkClick r:id="rId2"/>
              </a:rPr>
              <a:t>://</a:t>
            </a:r>
            <a:r>
              <a:rPr lang="en-US" dirty="0" smtClean="0">
                <a:hlinkClick r:id="rId2"/>
              </a:rPr>
              <a:t>oer.nios.ac.in/wiki/index.php/Phases_of_System_Development_Life_Cycle</a:t>
            </a:r>
            <a:endParaRPr lang="en-US" dirty="0" smtClean="0"/>
          </a:p>
          <a:p>
            <a:pPr marL="342900" indent="-342900">
              <a:buAutoNum type="arabicPeriod"/>
            </a:pPr>
            <a:r>
              <a:rPr lang="en-US" dirty="0" smtClean="0">
                <a:hlinkClick r:id="rId3"/>
              </a:rPr>
              <a:t>https://</a:t>
            </a:r>
            <a:r>
              <a:rPr lang="en-US" dirty="0" smtClean="0">
                <a:hlinkClick r:id="rId3"/>
              </a:rPr>
              <a:t>www.lifecyclestep.com/open/410.0ANALYSISPHASE.htm</a:t>
            </a:r>
            <a:endParaRPr lang="en-US" dirty="0" smtClean="0"/>
          </a:p>
          <a:p>
            <a:pPr marL="342900" indent="-342900">
              <a:buAutoNum type="arabicPeriod"/>
            </a:pPr>
            <a:r>
              <a:rPr lang="en-US" dirty="0" smtClean="0"/>
              <a:t>Software Engineering – Robert pressman</a:t>
            </a:r>
          </a:p>
          <a:p>
            <a:pPr marL="342900" indent="-342900">
              <a:buAutoNum type="arabicPeriod"/>
            </a:pPr>
            <a:endParaRPr lang="en-US" dirty="0" smtClean="0"/>
          </a:p>
          <a:p>
            <a:pPr marL="342900" indent="-342900">
              <a:buAutoNum type="arabicPeriod"/>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750</Words>
  <Application>Microsoft Office PowerPoint</Application>
  <PresentationFormat>On-screen Show (4:3)</PresentationFormat>
  <Paragraphs>74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dc:creator>
  <cp:lastModifiedBy>hi</cp:lastModifiedBy>
  <cp:revision>13</cp:revision>
  <dcterms:created xsi:type="dcterms:W3CDTF">2006-08-16T00:00:00Z</dcterms:created>
  <dcterms:modified xsi:type="dcterms:W3CDTF">2018-07-20T12:58:33Z</dcterms:modified>
</cp:coreProperties>
</file>