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edc792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edc792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edc792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edc792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4edc792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edc792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4edc792f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edc792f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4edc792f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edc792f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edc792f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edc792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onsumerfinance.gov/about-us/blog/guide-covid-19-economic-stimulus-chec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mp.com/news/hong-kong/politics/article/3052405/hong-kong-budget-hk120-billion-relief-package-includ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t.euronews.com/2020/04/03/covid-19-i-buoni-spesa-per-chi-non-arriva-a-fine-mese" TargetMode="External"/><Relationship Id="rId4" Type="http://schemas.openxmlformats.org/officeDocument/2006/relationships/hyperlink" Target="https://www.ansa.it/piemonte/notizie/2020/04/02/torino-da-venerdi-si-possono-richiedere-i-buoni-spesa_eabaa2e5-f76c-41ba-bc3b-dca95f456fd5.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Country Distribution Plan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United States</a:t>
            </a:r>
            <a:endParaRPr sz="4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sz="2750">
                <a:solidFill>
                  <a:srgbClr val="43484E"/>
                </a:solidFill>
              </a:rPr>
              <a:t>When can I expect to receive my payment?</a:t>
            </a:r>
            <a:endParaRPr sz="2750">
              <a:solidFill>
                <a:srgbClr val="43484E"/>
              </a:solidFill>
            </a:endParaRPr>
          </a:p>
          <a:p>
            <a:pPr indent="0" lvl="0" marL="0" rtl="0" algn="l">
              <a:spcBef>
                <a:spcPts val="1600"/>
              </a:spcBef>
              <a:spcAft>
                <a:spcPts val="0"/>
              </a:spcAft>
              <a:buClr>
                <a:schemeClr val="dk1"/>
              </a:buClr>
              <a:buSzPts val="1100"/>
              <a:buFont typeface="Arial"/>
              <a:buNone/>
            </a:pPr>
            <a:r>
              <a:rPr lang="en" sz="1200">
                <a:solidFill>
                  <a:srgbClr val="43484E"/>
                </a:solidFill>
              </a:rPr>
              <a:t>The IRS will begin rolling out economic impact payments in April 2020. For most people, you won’t have to do anything – the payment will be directly deposited into your bank account or sent to you by check. Be aware, however, that if it’s sent by check, it might take a little longer.</a:t>
            </a:r>
            <a:endParaRPr sz="1200">
              <a:solidFill>
                <a:srgbClr val="43484E"/>
              </a:solidFill>
            </a:endParaRPr>
          </a:p>
          <a:p>
            <a:pPr indent="0" lvl="0" marL="0" rtl="0" algn="l">
              <a:spcBef>
                <a:spcPts val="1100"/>
              </a:spcBef>
              <a:spcAft>
                <a:spcPts val="1600"/>
              </a:spcAft>
              <a:buNone/>
            </a:pPr>
            <a:br>
              <a:rPr lang="en"/>
            </a:br>
            <a:br>
              <a:rPr lang="en"/>
            </a:br>
            <a:br>
              <a:rPr lang="en"/>
            </a:br>
            <a:r>
              <a:rPr lang="en" sz="1100" u="sng">
                <a:solidFill>
                  <a:schemeClr val="hlink"/>
                </a:solidFill>
                <a:hlinkClick r:id="rId3"/>
              </a:rPr>
              <a:t>https://www.consumerfinance.gov/about-us/blog/guide-covid-19-economic-stimulus-checks/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European Union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 Solidarity Fund: </a:t>
            </a:r>
            <a:endParaRPr/>
          </a:p>
          <a:p>
            <a:pPr indent="0" lvl="0" marL="0" rtl="0" algn="l">
              <a:spcBef>
                <a:spcPts val="1600"/>
              </a:spcBef>
              <a:spcAft>
                <a:spcPts val="0"/>
              </a:spcAft>
              <a:buNone/>
            </a:pPr>
            <a:r>
              <a:rPr lang="en" sz="1200">
                <a:solidFill>
                  <a:schemeClr val="dk1"/>
                </a:solidFill>
                <a:highlight>
                  <a:srgbClr val="FFFFFF"/>
                </a:highlight>
              </a:rPr>
              <a:t>A EU or accession country is eligible to apply for the funding if its public financial burden for those measures exceeds the threshold of €1.5 billion (2011 prices), or 0.3 % of its GNI. If mobilised, the Fund’s contribution will be between 2.5% and 6% of the total expenditure, depending on magnitude.</a:t>
            </a:r>
            <a:endParaRPr sz="1200">
              <a:solidFill>
                <a:schemeClr val="dk1"/>
              </a:solidFill>
              <a:highlight>
                <a:srgbClr val="FFFFFF"/>
              </a:highlight>
            </a:endParaRPr>
          </a:p>
          <a:p>
            <a:pPr indent="0" lvl="0" marL="0" rtl="0" algn="l">
              <a:spcBef>
                <a:spcPts val="1600"/>
              </a:spcBef>
              <a:spcAft>
                <a:spcPts val="0"/>
              </a:spcAft>
              <a:buNone/>
            </a:pPr>
            <a:r>
              <a:t/>
            </a:r>
            <a:endParaRPr sz="12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b="1" lang="en" sz="1200">
                <a:solidFill>
                  <a:schemeClr val="dk1"/>
                </a:solidFill>
                <a:highlight>
                  <a:srgbClr val="FFFFFF"/>
                </a:highlight>
              </a:rPr>
              <a:t>Context</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The EU Solidarity Fund was set up to respond to major natural disasters and express European solidarity to disaster-stricken regions within Europe. The Fund was created as a reaction to the severe floods in Central Europe in the summer of 2002. Since then, it has provided over EUR 5.5 billion for interventions in 87 disaster events in 23 Member States and 1 accession country. Italy is by far the biggest beneficiary of the Fund with almost 2.8 billion received so far.</a:t>
            </a:r>
            <a:endParaRPr sz="1200">
              <a:solidFill>
                <a:schemeClr val="dk1"/>
              </a:solidFill>
              <a:highlight>
                <a:srgbClr val="FFFFFF"/>
              </a:highlight>
            </a:endParaRPr>
          </a:p>
          <a:p>
            <a:pPr indent="0" lvl="0" marL="0" rtl="0" algn="l">
              <a:spcBef>
                <a:spcPts val="0"/>
              </a:spcBef>
              <a:spcAft>
                <a:spcPts val="160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 to issue €50 vouchers for all Maltese aged over 16 to help get bars and restaurants going once they are allowed to reopen.</a:t>
            </a:r>
            <a:endParaRPr/>
          </a:p>
          <a:p>
            <a:pPr indent="0" lvl="0" marL="0" marR="0" rtl="0" algn="l">
              <a:lnSpc>
                <a:spcPct val="115000"/>
              </a:lnSpc>
              <a:spcBef>
                <a:spcPts val="1600"/>
              </a:spcBef>
              <a:spcAft>
                <a:spcPts val="1600"/>
              </a:spcAft>
              <a:buNone/>
            </a:pPr>
            <a:r>
              <a:rPr lang="en"/>
              <a:t>Estimated to cost €17 million. The government would, however, recover €3m in VAT.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Hong Kong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Merriweather"/>
                <a:ea typeface="Merriweather"/>
                <a:cs typeface="Merriweather"/>
                <a:sym typeface="Merriweather"/>
              </a:rPr>
              <a:t>Hong Kong permanent residents aged 18 and above will each receive a cash handout of HK$10,000 (US$1,200) in a HK$120 billion (US$15 billion) relief deal rolled out by the government to ease the burden on individuals and companies, while saving jobs.</a:t>
            </a:r>
            <a:endParaRPr sz="1350">
              <a:solidFill>
                <a:srgbClr val="222222"/>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t/>
            </a:r>
            <a:endParaRPr sz="1350">
              <a:solidFill>
                <a:srgbClr val="222222"/>
              </a:solidFill>
              <a:highlight>
                <a:srgbClr val="FFFFFF"/>
              </a:highlight>
              <a:latin typeface="Merriweather"/>
              <a:ea typeface="Merriweather"/>
              <a:cs typeface="Merriweather"/>
              <a:sym typeface="Merriweather"/>
            </a:endParaRPr>
          </a:p>
          <a:p>
            <a:pPr indent="0" lvl="0" marL="0" rtl="0" algn="l">
              <a:spcBef>
                <a:spcPts val="1600"/>
              </a:spcBef>
              <a:spcAft>
                <a:spcPts val="1600"/>
              </a:spcAft>
              <a:buNone/>
            </a:pPr>
            <a:r>
              <a:rPr lang="en" sz="1100" u="sng">
                <a:solidFill>
                  <a:schemeClr val="hlink"/>
                </a:solidFill>
                <a:hlinkClick r:id="rId3"/>
              </a:rPr>
              <a:t>https://www.scmp.com/news/hong-kong/politics/article/3052405/hong-kong-budget-hk120-billion-relief-package-includes</a:t>
            </a:r>
            <a:endParaRPr sz="1350">
              <a:solidFill>
                <a:srgbClr val="222222"/>
              </a:solidFill>
              <a:highlight>
                <a:srgbClr val="FFFFFF"/>
              </a:highlight>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Macau</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50">
                <a:solidFill>
                  <a:srgbClr val="222222"/>
                </a:solidFill>
                <a:highlight>
                  <a:srgbClr val="FFFFFF"/>
                </a:highlight>
                <a:latin typeface="Merriweather"/>
                <a:ea typeface="Merriweather"/>
                <a:cs typeface="Merriweather"/>
                <a:sym typeface="Merriweather"/>
              </a:rPr>
              <a:t>each permanent resident would be given a card with a stored value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Italy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https://it.euronews.com/2020/04/03/covid-19-i-buoni-spesa-per-chi-non-arriva-a-fine-mese</a:t>
            </a:r>
            <a:br>
              <a:rPr lang="en"/>
            </a:br>
            <a:br>
              <a:rPr lang="en"/>
            </a:br>
            <a:r>
              <a:rPr lang="en"/>
              <a:t>Coupons of 20, 50 euro will be delivered to citizens to be able to buy groceries.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Coupons are available on request through website or call centre.</a:t>
            </a:r>
            <a:endParaRPr/>
          </a:p>
          <a:p>
            <a:pPr indent="0" lvl="0" marL="0" rtl="0" algn="l">
              <a:spcBef>
                <a:spcPts val="1600"/>
              </a:spcBef>
              <a:spcAft>
                <a:spcPts val="0"/>
              </a:spcAft>
              <a:buNone/>
            </a:pPr>
            <a:r>
              <a:rPr lang="en" sz="1100" u="sng">
                <a:solidFill>
                  <a:schemeClr val="hlink"/>
                </a:solidFill>
                <a:hlinkClick r:id="rId4"/>
              </a:rPr>
              <a:t>https://www.ansa.it/piemonte/notizie/2020/04/02/torino-da-venerdi-si-possono-richiedere-i-buoni-spesa_eabaa2e5-f76c-41ba-bc3b-dca95f456fd5.html</a:t>
            </a:r>
            <a:endParaRPr/>
          </a:p>
          <a:p>
            <a:pPr indent="0" lvl="0" marL="0" rtl="0" algn="l">
              <a:spcBef>
                <a:spcPts val="1600"/>
              </a:spcBef>
              <a:spcAft>
                <a:spcPts val="0"/>
              </a:spcAft>
              <a:buNone/>
            </a:pPr>
            <a:r>
              <a:rPr lang="en"/>
              <a:t>You can ask about it but its not distributed yet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