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oppi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678591-7669-42DA-BCE6-69C298406D8D}">
  <a:tblStyle styleId="{F0678591-7669-42DA-BCE6-69C298406D8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oppi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4e1bf69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4e1bf69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e1bf698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e1bf698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4e1bf698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4e1bf698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4e1bf698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4e1bf698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4e1bf698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e1bf698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4e1bf698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e1bf698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e1bf698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e1bf698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e1bf698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e1bf698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4e1bf698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4e1bf698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4e1bf698b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4e1bf698b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e1bf69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e1bf69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4e1bf698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4e1bf698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e1bf698b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e1bf698b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4e1bf698b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4e1bf698b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e1bf698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e1bf698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4e1bf69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e1bf69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4e1bf69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e1bf69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4e1bf69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4e1bf69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4e1bf698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e1bf698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e1bf69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e1bf69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e1bf698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e1bf698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ftalphaville.ft.com/2020/02/26/1582705518000/Helicopter-money-is-here/" TargetMode="External"/><Relationship Id="rId4" Type="http://schemas.openxmlformats.org/officeDocument/2006/relationships/hyperlink" Target="https://ftalphaville.ft.com/2020/02/26/1582705518000/Helicopter-money-is-here/" TargetMode="External"/><Relationship Id="rId11" Type="http://schemas.openxmlformats.org/officeDocument/2006/relationships/hyperlink" Target="https://www.theguardian.com/world/2020/mar/17/us-government-to-give-citizens-emergency-financial-aid" TargetMode="External"/><Relationship Id="rId10" Type="http://schemas.openxmlformats.org/officeDocument/2006/relationships/hyperlink" Target="https://www.cnbc.com/2020/04/23/could-europe-opt-for-helicopter-money-to-deal-with-coronavirus.html" TargetMode="External"/><Relationship Id="rId12" Type="http://schemas.openxmlformats.org/officeDocument/2006/relationships/hyperlink" Target="https://www.cnbc.com/2020/04/23/could-europe-opt-for-helicopter-money-to-deal-with-coronavirus.html" TargetMode="External"/><Relationship Id="rId9" Type="http://schemas.openxmlformats.org/officeDocument/2006/relationships/hyperlink" Target="https://www.straitstimes.com/singapore/sporeans-aged-21-and-above-to-get-one-off-cash-payout-of-up-to-300" TargetMode="External"/><Relationship Id="rId5" Type="http://schemas.openxmlformats.org/officeDocument/2006/relationships/hyperlink" Target="https://www.researchgate.net/publication/46497399_Did_Japan's_Shopping_Coupon_Program_Increase_Spending" TargetMode="External"/><Relationship Id="rId6" Type="http://schemas.openxmlformats.org/officeDocument/2006/relationships/hyperlink" Target="https://ftalphaville.ft.com/2020/02/26/1582705518000/Helicopter-money-is-here/" TargetMode="External"/><Relationship Id="rId7" Type="http://schemas.openxmlformats.org/officeDocument/2006/relationships/hyperlink" Target="https://www.cnbc.com/2020/04/23/could-europe-opt-for-helicopter-money-to-deal-with-coronavirus.html" TargetMode="External"/><Relationship Id="rId8" Type="http://schemas.openxmlformats.org/officeDocument/2006/relationships/hyperlink" Target="https://www.scmp.com/news/hong-kong/politics/article/3050557/coronavirus-macau-will-give-residents-22-billion-pataca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euractiv.com/section/economy-jobs/opinion/why-the-ecb-needs-to-look-at-helicopter-money-n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bloomberg.com/news/articles/2019-09-24/draghi-is-open-to-helicopter-money-but-europe-is-a-no-fly-zone"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ytimes.com/2020/03/20/business/EU-European-Central-Bank-economy-covi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Helicopter Money and Blockchain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the European Community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Helicopter money</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Avoids the problems associated with money creation by private banks and distribute money directly to the people</a:t>
            </a:r>
            <a:endParaRPr/>
          </a:p>
          <a:p>
            <a:pPr indent="-342900" lvl="0" marL="457200" rtl="0" algn="l">
              <a:spcBef>
                <a:spcPts val="0"/>
              </a:spcBef>
              <a:spcAft>
                <a:spcPts val="0"/>
              </a:spcAft>
              <a:buSzPts val="1800"/>
              <a:buAutoNum type="arabicPeriod"/>
            </a:pPr>
            <a:r>
              <a:rPr lang="en"/>
              <a:t>Can be created by the central bank paying reserve money into banks’ account with the instruction to banks to create book money against it</a:t>
            </a:r>
            <a:endParaRPr/>
          </a:p>
          <a:p>
            <a:pPr indent="-342900" lvl="0" marL="457200" rtl="0" algn="l">
              <a:spcBef>
                <a:spcPts val="0"/>
              </a:spcBef>
              <a:spcAft>
                <a:spcPts val="0"/>
              </a:spcAft>
              <a:buSzPts val="1800"/>
              <a:buAutoNum type="arabicPeriod"/>
            </a:pPr>
            <a:r>
              <a:rPr lang="en"/>
              <a:t>Would allow debt reduction and raise aggregate demand</a:t>
            </a:r>
            <a:endParaRPr/>
          </a:p>
          <a:p>
            <a:pPr indent="-342900" lvl="0" marL="457200" rtl="0" algn="l">
              <a:spcBef>
                <a:spcPts val="0"/>
              </a:spcBef>
              <a:spcAft>
                <a:spcPts val="0"/>
              </a:spcAft>
              <a:buSzPts val="1800"/>
              <a:buAutoNum type="arabicPeriod"/>
            </a:pPr>
            <a:r>
              <a:rPr lang="en"/>
              <a:t>Would facilitate the change-over from our present credit money system to an alternative money system, in which money is no longer created as private debt but as an asset backed by the reputation of the issuer. Crypto money technology would be well suited for the creation of and payment with reputation money</a:t>
            </a:r>
            <a:endParaRPr/>
          </a:p>
        </p:txBody>
      </p:sp>
      <p:pic>
        <p:nvPicPr>
          <p:cNvPr id="115" name="Google Shape;115;p23"/>
          <p:cNvPicPr preferRelativeResize="0"/>
          <p:nvPr/>
        </p:nvPicPr>
        <p:blipFill>
          <a:blip r:embed="rId3">
            <a:alphaModFix/>
          </a:blip>
          <a:stretch>
            <a:fillRect/>
          </a:stretch>
        </p:blipFill>
        <p:spPr>
          <a:xfrm>
            <a:off x="152400" y="4721275"/>
            <a:ext cx="3700457" cy="269825"/>
          </a:xfrm>
          <a:prstGeom prst="rect">
            <a:avLst/>
          </a:prstGeom>
          <a:noFill/>
          <a:ln>
            <a:noFill/>
          </a:ln>
        </p:spPr>
      </p:pic>
      <p:sp>
        <p:nvSpPr>
          <p:cNvPr id="116" name="Google Shape;116;p23"/>
          <p:cNvSpPr txBox="1"/>
          <p:nvPr/>
        </p:nvSpPr>
        <p:spPr>
          <a:xfrm>
            <a:off x="408050" y="0"/>
            <a:ext cx="84243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1: Helicopter money offers a viable alternative to quantitative easing during a crisis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Objections to helicopter money</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 sz="1400"/>
              <a:t>Competencies</a:t>
            </a:r>
            <a:r>
              <a:rPr lang="en" sz="1400"/>
              <a:t>. It could be stated that individuals, on average, do not have the necessary financial education that can lead to an optimal choice of consumption. On the other hand, conventionally the Central Bank has always dealt directly with the banking system and 57 financial institutions. Despite the knowledge and the specialization, the financial sector was not always able to reach efficient results. </a:t>
            </a:r>
            <a:endParaRPr sz="1400"/>
          </a:p>
          <a:p>
            <a:pPr indent="-317500" lvl="0" marL="457200" rtl="0" algn="l">
              <a:spcBef>
                <a:spcPts val="0"/>
              </a:spcBef>
              <a:spcAft>
                <a:spcPts val="0"/>
              </a:spcAft>
              <a:buSzPts val="1400"/>
              <a:buAutoNum type="arabicPeriod"/>
            </a:pPr>
            <a:r>
              <a:rPr b="1" lang="en" sz="1400"/>
              <a:t>Inflationary effect</a:t>
            </a:r>
            <a:r>
              <a:rPr lang="en" sz="1400"/>
              <a:t>. The idea that usually is associated with more money handed directly to the households is high inflation. It is also true that the Central Bank does inject liquidity in the system in “normal” times, and most importantly, a solid policy on prices should include several other factors such as the variation of debt and the amounts of investments. </a:t>
            </a:r>
            <a:endParaRPr sz="1400"/>
          </a:p>
          <a:p>
            <a:pPr indent="-317500" lvl="0" marL="457200" rtl="0" algn="l">
              <a:spcBef>
                <a:spcPts val="0"/>
              </a:spcBef>
              <a:spcAft>
                <a:spcPts val="0"/>
              </a:spcAft>
              <a:buSzPts val="1400"/>
              <a:buAutoNum type="arabicPeriod"/>
            </a:pPr>
            <a:r>
              <a:rPr b="1" lang="en" sz="1400"/>
              <a:t>Worsening of the crisis</a:t>
            </a:r>
            <a:r>
              <a:rPr lang="en" sz="1400"/>
              <a:t>. The author fights back the concept that sees the highest risk in case of exclusion of private investments, by stating that it is the aggregate demand the true core of the economy, thus with its push (that would be fine-tuned by the helicopter policy) it is possible to move towards stability.</a:t>
            </a:r>
            <a:endParaRPr sz="1400"/>
          </a:p>
        </p:txBody>
      </p:sp>
      <p:pic>
        <p:nvPicPr>
          <p:cNvPr id="123" name="Google Shape;123;p24"/>
          <p:cNvPicPr preferRelativeResize="0"/>
          <p:nvPr/>
        </p:nvPicPr>
        <p:blipFill>
          <a:blip r:embed="rId3">
            <a:alphaModFix/>
          </a:blip>
          <a:stretch>
            <a:fillRect/>
          </a:stretch>
        </p:blipFill>
        <p:spPr>
          <a:xfrm>
            <a:off x="152400" y="4721275"/>
            <a:ext cx="2362200" cy="209550"/>
          </a:xfrm>
          <a:prstGeom prst="rect">
            <a:avLst/>
          </a:prstGeom>
          <a:noFill/>
          <a:ln>
            <a:noFill/>
          </a:ln>
        </p:spPr>
      </p:pic>
      <p:sp>
        <p:nvSpPr>
          <p:cNvPr id="124" name="Google Shape;124;p24"/>
          <p:cNvSpPr txBox="1"/>
          <p:nvPr/>
        </p:nvSpPr>
        <p:spPr>
          <a:xfrm>
            <a:off x="408050" y="0"/>
            <a:ext cx="84243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1: Helicopter money offers a viable alternative to quantitative easing during a crisis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it to work</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conditions must be satisfied for helicopter money to boost aggregate demand:</a:t>
            </a:r>
            <a:endParaRPr/>
          </a:p>
          <a:p>
            <a:pPr indent="-342900" lvl="0" marL="457200" rtl="0" algn="l">
              <a:spcBef>
                <a:spcPts val="1600"/>
              </a:spcBef>
              <a:spcAft>
                <a:spcPts val="0"/>
              </a:spcAft>
              <a:buSzPts val="1800"/>
              <a:buAutoNum type="arabicPeriod"/>
            </a:pPr>
            <a:r>
              <a:rPr lang="en"/>
              <a:t>There must be benefits from holding fiat base money other than its pecuniary rate of return. </a:t>
            </a:r>
            <a:endParaRPr/>
          </a:p>
          <a:p>
            <a:pPr indent="-342900" lvl="0" marL="457200" rtl="0" algn="l">
              <a:spcBef>
                <a:spcPts val="0"/>
              </a:spcBef>
              <a:spcAft>
                <a:spcPts val="0"/>
              </a:spcAft>
              <a:buSzPts val="1800"/>
              <a:buAutoNum type="arabicPeriod"/>
            </a:pPr>
            <a:r>
              <a:rPr lang="en"/>
              <a:t>Fiat base money is irredeemable - viewed as an asset by the holder but not as a liability by the issuer. </a:t>
            </a:r>
            <a:endParaRPr/>
          </a:p>
          <a:p>
            <a:pPr indent="-342900" lvl="0" marL="457200" rtl="0" algn="l">
              <a:spcBef>
                <a:spcPts val="0"/>
              </a:spcBef>
              <a:spcAft>
                <a:spcPts val="0"/>
              </a:spcAft>
              <a:buSzPts val="1800"/>
              <a:buAutoNum type="arabicPeriod"/>
            </a:pPr>
            <a:r>
              <a:rPr lang="en"/>
              <a:t>The price of money is positive. </a:t>
            </a:r>
            <a:endParaRPr/>
          </a:p>
        </p:txBody>
      </p:sp>
      <p:pic>
        <p:nvPicPr>
          <p:cNvPr id="131" name="Google Shape;131;p25"/>
          <p:cNvPicPr preferRelativeResize="0"/>
          <p:nvPr/>
        </p:nvPicPr>
        <p:blipFill>
          <a:blip r:embed="rId3">
            <a:alphaModFix/>
          </a:blip>
          <a:stretch>
            <a:fillRect/>
          </a:stretch>
        </p:blipFill>
        <p:spPr>
          <a:xfrm>
            <a:off x="152400" y="4721275"/>
            <a:ext cx="2628900" cy="209550"/>
          </a:xfrm>
          <a:prstGeom prst="rect">
            <a:avLst/>
          </a:prstGeom>
          <a:noFill/>
          <a:ln>
            <a:noFill/>
          </a:ln>
        </p:spPr>
      </p:pic>
      <p:sp>
        <p:nvSpPr>
          <p:cNvPr id="132" name="Google Shape;132;p25"/>
          <p:cNvSpPr txBox="1"/>
          <p:nvPr/>
        </p:nvSpPr>
        <p:spPr>
          <a:xfrm>
            <a:off x="408050" y="0"/>
            <a:ext cx="84243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1: Helicopter money offers a viable alternative to quantitative easing during a crisis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studies (rest of world)</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39" name="Google Shape;139;p26"/>
          <p:cNvGraphicFramePr/>
          <p:nvPr/>
        </p:nvGraphicFramePr>
        <p:xfrm>
          <a:off x="-4762" y="1152475"/>
          <a:ext cx="3000000" cy="3000000"/>
        </p:xfrm>
        <a:graphic>
          <a:graphicData uri="http://schemas.openxmlformats.org/drawingml/2006/table">
            <a:tbl>
              <a:tblPr>
                <a:noFill/>
                <a:tableStyleId>{F0678591-7669-42DA-BCE6-69C298406D8D}</a:tableStyleId>
              </a:tblPr>
              <a:tblGrid>
                <a:gridCol w="876300"/>
                <a:gridCol w="857250"/>
                <a:gridCol w="1171575"/>
                <a:gridCol w="1181100"/>
                <a:gridCol w="1038225"/>
                <a:gridCol w="3057525"/>
                <a:gridCol w="971550"/>
              </a:tblGrid>
              <a:tr h="390175">
                <a:tc>
                  <a:txBody>
                    <a:bodyPr/>
                    <a:lstStyle/>
                    <a:p>
                      <a:pPr indent="0" lvl="0" marL="0" rtl="0" algn="l">
                        <a:lnSpc>
                          <a:spcPct val="115000"/>
                        </a:lnSpc>
                        <a:spcBef>
                          <a:spcPts val="0"/>
                        </a:spcBef>
                        <a:spcAft>
                          <a:spcPts val="0"/>
                        </a:spcAft>
                        <a:buNone/>
                      </a:pPr>
                      <a:r>
                        <a:rPr b="1" lang="en" sz="900">
                          <a:solidFill>
                            <a:srgbClr val="FFFFFF"/>
                          </a:solidFill>
                        </a:rPr>
                        <a:t>Country</a:t>
                      </a:r>
                      <a:endParaRPr b="1" sz="9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900">
                          <a:solidFill>
                            <a:srgbClr val="FFFFFF"/>
                          </a:solidFill>
                        </a:rPr>
                        <a:t>Amount per citizen</a:t>
                      </a:r>
                      <a:endParaRPr b="1" sz="9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900">
                          <a:solidFill>
                            <a:srgbClr val="FFFFFF"/>
                          </a:solidFill>
                        </a:rPr>
                        <a:t>Amount total</a:t>
                      </a:r>
                      <a:endParaRPr b="1" sz="9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900">
                          <a:solidFill>
                            <a:srgbClr val="FFFFFF"/>
                          </a:solidFill>
                        </a:rPr>
                        <a:t>How</a:t>
                      </a:r>
                      <a:endParaRPr b="1" sz="9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900">
                          <a:solidFill>
                            <a:srgbClr val="FFFFFF"/>
                          </a:solidFill>
                        </a:rPr>
                        <a:t>To</a:t>
                      </a:r>
                      <a:endParaRPr b="1" sz="9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900">
                          <a:solidFill>
                            <a:srgbClr val="FFFFFF"/>
                          </a:solidFill>
                        </a:rPr>
                        <a:t>Misc.</a:t>
                      </a:r>
                      <a:endParaRPr b="1" sz="9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rtl="0" algn="l">
                        <a:lnSpc>
                          <a:spcPct val="115000"/>
                        </a:lnSpc>
                        <a:spcBef>
                          <a:spcPts val="0"/>
                        </a:spcBef>
                        <a:spcAft>
                          <a:spcPts val="0"/>
                        </a:spcAft>
                        <a:buNone/>
                      </a:pPr>
                      <a:r>
                        <a:rPr b="1" lang="en" sz="900">
                          <a:solidFill>
                            <a:srgbClr val="FFFFFF"/>
                          </a:solidFill>
                        </a:rPr>
                        <a:t>Sources</a:t>
                      </a:r>
                      <a:endParaRPr b="1" sz="900">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694450">
                <a:tc>
                  <a:txBody>
                    <a:bodyPr/>
                    <a:lstStyle/>
                    <a:p>
                      <a:pPr indent="0" lvl="0" marL="0" rtl="0" algn="l">
                        <a:lnSpc>
                          <a:spcPct val="115000"/>
                        </a:lnSpc>
                        <a:spcBef>
                          <a:spcPts val="0"/>
                        </a:spcBef>
                        <a:spcAft>
                          <a:spcPts val="0"/>
                        </a:spcAft>
                        <a:buNone/>
                      </a:pPr>
                      <a:r>
                        <a:rPr lang="en" sz="900"/>
                        <a:t>Japan (1999)</a:t>
                      </a:r>
                      <a:r>
                        <a:rPr lang="en" sz="900">
                          <a:uFill>
                            <a:noFill/>
                          </a:uFill>
                          <a:hlinkClick r:id="rId3"/>
                        </a:rPr>
                        <a:t> </a:t>
                      </a:r>
                      <a:r>
                        <a:rPr lang="en" sz="900" u="sng">
                          <a:solidFill>
                            <a:schemeClr val="hlink"/>
                          </a:solidFill>
                          <a:hlinkClick r:id="rId4"/>
                        </a:rPr>
                        <a:t>source</a:t>
                      </a:r>
                      <a:endParaRPr sz="900" u="sng">
                        <a:solidFill>
                          <a:schemeClr val="hlink"/>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20,000Â</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31Â million</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Vouchers/coupons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spcBef>
                          <a:spcPts val="0"/>
                        </a:spcBef>
                        <a:spcAft>
                          <a:spcPts val="0"/>
                        </a:spcAft>
                        <a:buNone/>
                      </a:pPr>
                      <a:r>
                        <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•In 1999</a:t>
                      </a:r>
                      <a:endParaRPr sz="900"/>
                    </a:p>
                    <a:p>
                      <a:pPr indent="0" lvl="0" marL="0" rtl="0" algn="l">
                        <a:lnSpc>
                          <a:spcPct val="115000"/>
                        </a:lnSpc>
                        <a:spcBef>
                          <a:spcPts val="0"/>
                        </a:spcBef>
                        <a:spcAft>
                          <a:spcPts val="0"/>
                        </a:spcAft>
                        <a:buNone/>
                      </a:pPr>
                      <a:r>
                        <a:rPr lang="en" sz="900"/>
                        <a:t>•Expired after 6 months</a:t>
                      </a:r>
                      <a:endParaRPr sz="900"/>
                    </a:p>
                    <a:p>
                      <a:pPr indent="0" lvl="0" marL="0" rtl="0" algn="l">
                        <a:lnSpc>
                          <a:spcPct val="115000"/>
                        </a:lnSpc>
                        <a:spcBef>
                          <a:spcPts val="0"/>
                        </a:spcBef>
                        <a:spcAft>
                          <a:spcPts val="0"/>
                        </a:spcAft>
                        <a:buNone/>
                      </a:pPr>
                      <a:r>
                        <a:rPr lang="en" sz="900"/>
                        <a:t>•Had a positive effect on spending on semi-durables, but no effect on spending on nondurables or services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u="sng">
                          <a:solidFill>
                            <a:schemeClr val="hlink"/>
                          </a:solidFill>
                          <a:hlinkClick r:id="rId5"/>
                        </a:rPr>
                        <a:t>Hsieh et al., 2010</a:t>
                      </a:r>
                      <a:endParaRPr sz="900" u="sng">
                        <a:solidFill>
                          <a:schemeClr val="hlink"/>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r>
              <a:tr h="390175">
                <a:tc>
                  <a:txBody>
                    <a:bodyPr/>
                    <a:lstStyle/>
                    <a:p>
                      <a:pPr indent="0" lvl="0" marL="0" rtl="0" algn="l">
                        <a:lnSpc>
                          <a:spcPct val="115000"/>
                        </a:lnSpc>
                        <a:spcBef>
                          <a:spcPts val="0"/>
                        </a:spcBef>
                        <a:spcAft>
                          <a:spcPts val="0"/>
                        </a:spcAft>
                        <a:buNone/>
                      </a:pPr>
                      <a:r>
                        <a:rPr lang="en" sz="900"/>
                        <a:t>Hong Kong (2020)</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$1,200</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$15bn</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Cash</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Permanent residents 18+</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•Along with with a full guarantee on loans taken out by companies to pay wages and taxes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u="sng">
                          <a:solidFill>
                            <a:schemeClr val="hlink"/>
                          </a:solidFill>
                          <a:hlinkClick r:id="rId6"/>
                        </a:rPr>
                        <a:t>Financial Times</a:t>
                      </a:r>
                      <a:endParaRPr sz="900" u="sng">
                        <a:solidFill>
                          <a:schemeClr val="hlink"/>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r>
              <a:tr h="846575">
                <a:tc>
                  <a:txBody>
                    <a:bodyPr/>
                    <a:lstStyle/>
                    <a:p>
                      <a:pPr indent="0" lvl="0" marL="0" rtl="0" algn="l">
                        <a:lnSpc>
                          <a:spcPct val="115000"/>
                        </a:lnSpc>
                        <a:spcBef>
                          <a:spcPts val="0"/>
                        </a:spcBef>
                        <a:spcAft>
                          <a:spcPts val="0"/>
                        </a:spcAft>
                        <a:buNone/>
                      </a:pPr>
                      <a:r>
                        <a:rPr lang="en" sz="900"/>
                        <a:t>Macau (2020)</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3000 patacas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$274.9m</a:t>
                      </a:r>
                      <a:endParaRPr sz="900"/>
                    </a:p>
                    <a:p>
                      <a:pPr indent="0" lvl="0" marL="0" rtl="0" algn="l">
                        <a:lnSpc>
                          <a:spcPct val="115000"/>
                        </a:lnSpc>
                        <a:spcBef>
                          <a:spcPts val="0"/>
                        </a:spcBef>
                        <a:spcAft>
                          <a:spcPts val="0"/>
                        </a:spcAft>
                        <a:buNone/>
                      </a:pPr>
                      <a:r>
                        <a:rPr lang="en" sz="900"/>
                        <a:t>(2.2 billion patacas)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Vouchers/coupons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Permanent residents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•Each given a card with a stored with value valid for three months</a:t>
                      </a:r>
                      <a:endParaRPr sz="900"/>
                    </a:p>
                    <a:p>
                      <a:pPr indent="0" lvl="0" marL="0" rtl="0" algn="l">
                        <a:lnSpc>
                          <a:spcPct val="115000"/>
                        </a:lnSpc>
                        <a:spcBef>
                          <a:spcPts val="0"/>
                        </a:spcBef>
                        <a:spcAft>
                          <a:spcPts val="0"/>
                        </a:spcAft>
                        <a:buNone/>
                      </a:pPr>
                      <a:r>
                        <a:rPr lang="en" sz="900"/>
                        <a:t>•300p cap per transaction</a:t>
                      </a:r>
                      <a:endParaRPr sz="900"/>
                    </a:p>
                    <a:p>
                      <a:pPr indent="0" lvl="0" marL="0" rtl="0" algn="l">
                        <a:lnSpc>
                          <a:spcPct val="115000"/>
                        </a:lnSpc>
                        <a:spcBef>
                          <a:spcPts val="0"/>
                        </a:spcBef>
                        <a:spcAft>
                          <a:spcPts val="0"/>
                        </a:spcAft>
                        <a:buNone/>
                      </a:pPr>
                      <a:r>
                        <a:rPr lang="en" sz="900"/>
                        <a:t>•The permanent residents will also get an extra medical coupon worth 600 patacas this year</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u="sng">
                          <a:solidFill>
                            <a:schemeClr val="hlink"/>
                          </a:solidFill>
                          <a:hlinkClick r:id="rId7"/>
                        </a:rPr>
                        <a:t>CNBC</a:t>
                      </a:r>
                      <a:endParaRPr sz="900" u="sng">
                        <a:solidFill>
                          <a:schemeClr val="hlink"/>
                        </a:solidFill>
                      </a:endParaRPr>
                    </a:p>
                    <a:p>
                      <a:pPr indent="0" lvl="0" marL="0" rtl="0" algn="l">
                        <a:lnSpc>
                          <a:spcPct val="115000"/>
                        </a:lnSpc>
                        <a:spcBef>
                          <a:spcPts val="0"/>
                        </a:spcBef>
                        <a:spcAft>
                          <a:spcPts val="0"/>
                        </a:spcAft>
                        <a:buNone/>
                      </a:pPr>
                      <a:r>
                        <a:rPr lang="en" sz="900" u="sng">
                          <a:solidFill>
                            <a:schemeClr val="hlink"/>
                          </a:solidFill>
                          <a:hlinkClick r:id="rId8"/>
                        </a:rPr>
                        <a:t>SCMP</a:t>
                      </a:r>
                      <a:endParaRPr sz="900" u="sng">
                        <a:solidFill>
                          <a:schemeClr val="hlink"/>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r>
              <a:tr h="998725">
                <a:tc>
                  <a:txBody>
                    <a:bodyPr/>
                    <a:lstStyle/>
                    <a:p>
                      <a:pPr indent="0" lvl="0" marL="0" rtl="0" algn="l">
                        <a:lnSpc>
                          <a:spcPct val="115000"/>
                        </a:lnSpc>
                        <a:spcBef>
                          <a:spcPts val="0"/>
                        </a:spcBef>
                        <a:spcAft>
                          <a:spcPts val="0"/>
                        </a:spcAft>
                        <a:buNone/>
                      </a:pPr>
                      <a:r>
                        <a:rPr lang="en" sz="900"/>
                        <a:t>Singapore (2020)</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$100 to $400</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part of a $1.6 billion</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Cash</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Singaporeans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a:t>•Singaporeans aged 21 and above to get one-off cash payout of up to $300</a:t>
                      </a:r>
                      <a:endParaRPr sz="900"/>
                    </a:p>
                    <a:p>
                      <a:pPr indent="0" lvl="0" marL="0" rtl="0" algn="l">
                        <a:lnSpc>
                          <a:spcPct val="115000"/>
                        </a:lnSpc>
                        <a:spcBef>
                          <a:spcPts val="0"/>
                        </a:spcBef>
                        <a:spcAft>
                          <a:spcPts val="0"/>
                        </a:spcAft>
                        <a:buNone/>
                      </a:pPr>
                      <a:r>
                        <a:rPr lang="en" sz="900"/>
                        <a:t>•Parents get $100 extra</a:t>
                      </a:r>
                      <a:endParaRPr sz="900"/>
                    </a:p>
                    <a:p>
                      <a:pPr indent="0" lvl="0" marL="0" rtl="0" algn="l">
                        <a:lnSpc>
                          <a:spcPct val="115000"/>
                        </a:lnSpc>
                        <a:spcBef>
                          <a:spcPts val="0"/>
                        </a:spcBef>
                        <a:spcAft>
                          <a:spcPts val="0"/>
                        </a:spcAft>
                        <a:buNone/>
                      </a:pPr>
                      <a:r>
                        <a:rPr lang="en" sz="900"/>
                        <a:t>•Income and property ownership-based</a:t>
                      </a:r>
                      <a:endParaRPr sz="900"/>
                    </a:p>
                    <a:p>
                      <a:pPr indent="0" lvl="0" marL="0" rtl="0" algn="l">
                        <a:lnSpc>
                          <a:spcPct val="115000"/>
                        </a:lnSpc>
                        <a:spcBef>
                          <a:spcPts val="0"/>
                        </a:spcBef>
                        <a:spcAft>
                          <a:spcPts val="0"/>
                        </a:spcAft>
                        <a:buNone/>
                      </a:pPr>
                      <a:r>
                        <a:rPr lang="en" sz="900"/>
                        <a:t>•$100 top-up to the PAssion cards of all Singaporeans aged 50 and older this year.</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c>
                  <a:txBody>
                    <a:bodyPr/>
                    <a:lstStyle/>
                    <a:p>
                      <a:pPr indent="0" lvl="0" marL="0" rtl="0" algn="l">
                        <a:lnSpc>
                          <a:spcPct val="115000"/>
                        </a:lnSpc>
                        <a:spcBef>
                          <a:spcPts val="0"/>
                        </a:spcBef>
                        <a:spcAft>
                          <a:spcPts val="0"/>
                        </a:spcAft>
                        <a:buNone/>
                      </a:pPr>
                      <a:r>
                        <a:rPr lang="en" sz="900" u="sng">
                          <a:solidFill>
                            <a:schemeClr val="hlink"/>
                          </a:solidFill>
                          <a:hlinkClick r:id="rId9"/>
                        </a:rPr>
                        <a:t>Straits Times</a:t>
                      </a:r>
                      <a:endParaRPr sz="900" u="sng">
                        <a:solidFill>
                          <a:schemeClr val="hlink"/>
                        </a:solidFill>
                      </a:endParaRPr>
                    </a:p>
                    <a:p>
                      <a:pPr indent="0" lvl="0" marL="0" rtl="0" algn="l">
                        <a:lnSpc>
                          <a:spcPct val="115000"/>
                        </a:lnSpc>
                        <a:spcBef>
                          <a:spcPts val="0"/>
                        </a:spcBef>
                        <a:spcAft>
                          <a:spcPts val="0"/>
                        </a:spcAft>
                        <a:buNone/>
                      </a:pPr>
                      <a:r>
                        <a:rPr lang="en" sz="900" u="sng">
                          <a:solidFill>
                            <a:schemeClr val="hlink"/>
                          </a:solidFill>
                          <a:hlinkClick r:id="rId10"/>
                        </a:rPr>
                        <a:t>CNBC</a:t>
                      </a:r>
                      <a:endParaRPr sz="900" u="sng">
                        <a:solidFill>
                          <a:schemeClr val="hlink"/>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9EBF5"/>
                    </a:solidFill>
                  </a:tcPr>
                </a:tc>
              </a:tr>
              <a:tr h="433500">
                <a:tc>
                  <a:txBody>
                    <a:bodyPr/>
                    <a:lstStyle/>
                    <a:p>
                      <a:pPr indent="0" lvl="0" marL="0" rtl="0" algn="l">
                        <a:lnSpc>
                          <a:spcPct val="115000"/>
                        </a:lnSpc>
                        <a:spcBef>
                          <a:spcPts val="0"/>
                        </a:spcBef>
                        <a:spcAft>
                          <a:spcPts val="0"/>
                        </a:spcAft>
                        <a:buNone/>
                      </a:pPr>
                      <a:r>
                        <a:rPr lang="en" sz="900"/>
                        <a:t>United States (2020?)</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$1000+</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Part of wider $850bn package</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n/a</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Citizens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a:t>•White House said it was preparing to send the payments to Americans</a:t>
                      </a:r>
                      <a:endParaRPr sz="900"/>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rtl="0" algn="l">
                        <a:lnSpc>
                          <a:spcPct val="115000"/>
                        </a:lnSpc>
                        <a:spcBef>
                          <a:spcPts val="0"/>
                        </a:spcBef>
                        <a:spcAft>
                          <a:spcPts val="0"/>
                        </a:spcAft>
                        <a:buNone/>
                      </a:pPr>
                      <a:r>
                        <a:rPr lang="en" sz="900" u="sng">
                          <a:solidFill>
                            <a:schemeClr val="hlink"/>
                          </a:solidFill>
                          <a:hlinkClick r:id="rId11"/>
                        </a:rPr>
                        <a:t>The Guardian</a:t>
                      </a:r>
                      <a:endParaRPr sz="900" u="sng">
                        <a:solidFill>
                          <a:schemeClr val="hlink"/>
                        </a:solidFill>
                      </a:endParaRPr>
                    </a:p>
                    <a:p>
                      <a:pPr indent="0" lvl="0" marL="0" rtl="0" algn="l">
                        <a:lnSpc>
                          <a:spcPct val="115000"/>
                        </a:lnSpc>
                        <a:spcBef>
                          <a:spcPts val="0"/>
                        </a:spcBef>
                        <a:spcAft>
                          <a:spcPts val="0"/>
                        </a:spcAft>
                        <a:buNone/>
                      </a:pPr>
                      <a:r>
                        <a:rPr lang="en" sz="900" u="sng">
                          <a:solidFill>
                            <a:schemeClr val="hlink"/>
                          </a:solidFill>
                          <a:hlinkClick r:id="rId12"/>
                        </a:rPr>
                        <a:t>CNBC</a:t>
                      </a:r>
                      <a:endParaRPr sz="900" u="sng">
                        <a:solidFill>
                          <a:schemeClr val="hlink"/>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r>
            </a:tbl>
          </a:graphicData>
        </a:graphic>
      </p:graphicFrame>
      <p:sp>
        <p:nvSpPr>
          <p:cNvPr id="140" name="Google Shape;140;p26"/>
          <p:cNvSpPr txBox="1"/>
          <p:nvPr/>
        </p:nvSpPr>
        <p:spPr>
          <a:xfrm>
            <a:off x="408050" y="0"/>
            <a:ext cx="84243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1: Helicopter money offers a viable alternative to quantitative easing during a crisis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it be spend (1/2)</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r>
              <a:rPr lang="en"/>
              <a:t> shows that respondents expect to spend about 30% of the helicopter money transfer and it would hardly affect inflation expectations. </a:t>
            </a:r>
            <a:endParaRPr/>
          </a:p>
          <a:p>
            <a:pPr indent="0" lvl="0" marL="0" rtl="0" algn="l">
              <a:spcBef>
                <a:spcPts val="1600"/>
              </a:spcBef>
              <a:spcAft>
                <a:spcPts val="0"/>
              </a:spcAft>
              <a:buNone/>
            </a:pPr>
            <a:r>
              <a:rPr lang="en"/>
              <a:t>Furthermore, whether transfers come from the </a:t>
            </a:r>
            <a:r>
              <a:rPr lang="en" u="sng"/>
              <a:t>central bank or the government makes no difference</a:t>
            </a:r>
            <a:r>
              <a:rPr lang="en"/>
              <a:t>. </a:t>
            </a:r>
            <a:endParaRPr/>
          </a:p>
          <a:p>
            <a:pPr indent="0" lvl="0" marL="0" rtl="0" algn="l">
              <a:spcBef>
                <a:spcPts val="1600"/>
              </a:spcBef>
              <a:spcAft>
                <a:spcPts val="1600"/>
              </a:spcAft>
              <a:buNone/>
            </a:pPr>
            <a:r>
              <a:rPr lang="en"/>
              <a:t>Finally, our results suggest that the effect of helicopter money on public trust in the ECB is ambiguous.</a:t>
            </a:r>
            <a:endParaRPr/>
          </a:p>
        </p:txBody>
      </p:sp>
      <p:pic>
        <p:nvPicPr>
          <p:cNvPr id="147" name="Google Shape;147;p27"/>
          <p:cNvPicPr preferRelativeResize="0"/>
          <p:nvPr/>
        </p:nvPicPr>
        <p:blipFill>
          <a:blip r:embed="rId3">
            <a:alphaModFix/>
          </a:blip>
          <a:stretch>
            <a:fillRect/>
          </a:stretch>
        </p:blipFill>
        <p:spPr>
          <a:xfrm>
            <a:off x="152400" y="4721275"/>
            <a:ext cx="4572000" cy="209550"/>
          </a:xfrm>
          <a:prstGeom prst="rect">
            <a:avLst/>
          </a:prstGeom>
          <a:noFill/>
          <a:ln>
            <a:noFill/>
          </a:ln>
        </p:spPr>
      </p:pic>
      <p:sp>
        <p:nvSpPr>
          <p:cNvPr id="148" name="Google Shape;148;p27"/>
          <p:cNvSpPr txBox="1"/>
          <p:nvPr/>
        </p:nvSpPr>
        <p:spPr>
          <a:xfrm>
            <a:off x="408050" y="0"/>
            <a:ext cx="84243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1: Helicopter money offers a viable alternative to quantitative easing during a crisis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it be spent (2/2)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55" name="Google Shape;155;p28"/>
          <p:cNvPicPr preferRelativeResize="0"/>
          <p:nvPr/>
        </p:nvPicPr>
        <p:blipFill>
          <a:blip r:embed="rId3">
            <a:alphaModFix/>
          </a:blip>
          <a:stretch>
            <a:fillRect/>
          </a:stretch>
        </p:blipFill>
        <p:spPr>
          <a:xfrm>
            <a:off x="152400" y="4721275"/>
            <a:ext cx="4572000" cy="209550"/>
          </a:xfrm>
          <a:prstGeom prst="rect">
            <a:avLst/>
          </a:prstGeom>
          <a:noFill/>
          <a:ln>
            <a:noFill/>
          </a:ln>
        </p:spPr>
      </p:pic>
      <p:pic>
        <p:nvPicPr>
          <p:cNvPr id="156" name="Google Shape;156;p28"/>
          <p:cNvPicPr preferRelativeResize="0"/>
          <p:nvPr/>
        </p:nvPicPr>
        <p:blipFill>
          <a:blip r:embed="rId4">
            <a:alphaModFix/>
          </a:blip>
          <a:stretch>
            <a:fillRect/>
          </a:stretch>
        </p:blipFill>
        <p:spPr>
          <a:xfrm>
            <a:off x="1412400" y="1364475"/>
            <a:ext cx="6474951" cy="3356800"/>
          </a:xfrm>
          <a:prstGeom prst="rect">
            <a:avLst/>
          </a:prstGeom>
          <a:noFill/>
          <a:ln>
            <a:noFill/>
          </a:ln>
        </p:spPr>
      </p:pic>
      <p:sp>
        <p:nvSpPr>
          <p:cNvPr id="157" name="Google Shape;157;p28"/>
          <p:cNvSpPr txBox="1"/>
          <p:nvPr/>
        </p:nvSpPr>
        <p:spPr>
          <a:xfrm>
            <a:off x="1412500" y="1017725"/>
            <a:ext cx="6619500" cy="7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Distribution of allocation of </a:t>
            </a:r>
            <a:r>
              <a:rPr b="1" lang="en">
                <a:solidFill>
                  <a:schemeClr val="dk1"/>
                </a:solidFill>
              </a:rPr>
              <a:t>transfer from ECB:</a:t>
            </a:r>
            <a:r>
              <a:rPr b="1" lang="en"/>
              <a:t> €2000 (left) and €500 (right) </a:t>
            </a:r>
            <a:endParaRPr b="1"/>
          </a:p>
        </p:txBody>
      </p:sp>
      <p:sp>
        <p:nvSpPr>
          <p:cNvPr id="158" name="Google Shape;158;p28"/>
          <p:cNvSpPr txBox="1"/>
          <p:nvPr/>
        </p:nvSpPr>
        <p:spPr>
          <a:xfrm>
            <a:off x="408050" y="0"/>
            <a:ext cx="84243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1: Helicopter money offers a viable alternative to quantitative easing during a crisis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t>
            </a:r>
            <a:r>
              <a:rPr lang="en"/>
              <a:t>research conclusions:</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90000"/>
              </a:lnSpc>
              <a:spcBef>
                <a:spcPts val="500"/>
              </a:spcBef>
              <a:spcAft>
                <a:spcPts val="0"/>
              </a:spcAft>
              <a:buSzPts val="1800"/>
              <a:buAutoNum type="arabicPeriod"/>
            </a:pPr>
            <a:r>
              <a:rPr lang="en"/>
              <a:t>The two funding advantages of fiat base money: zero nominal interest rate and irredeemability</a:t>
            </a:r>
            <a:endParaRPr/>
          </a:p>
          <a:p>
            <a:pPr indent="-342900" lvl="0" marL="457200" marR="0" rtl="0" algn="l">
              <a:lnSpc>
                <a:spcPct val="90000"/>
              </a:lnSpc>
              <a:spcBef>
                <a:spcPts val="0"/>
              </a:spcBef>
              <a:spcAft>
                <a:spcPts val="0"/>
              </a:spcAft>
              <a:buSzPts val="1800"/>
              <a:buAutoNum type="arabicPeriod"/>
            </a:pPr>
            <a:r>
              <a:rPr lang="en" u="sng"/>
              <a:t>Helicopter money drops always boost demand</a:t>
            </a:r>
            <a:endParaRPr u="sng"/>
          </a:p>
        </p:txBody>
      </p:sp>
      <p:pic>
        <p:nvPicPr>
          <p:cNvPr id="165" name="Google Shape;165;p29"/>
          <p:cNvPicPr preferRelativeResize="0"/>
          <p:nvPr/>
        </p:nvPicPr>
        <p:blipFill>
          <a:blip r:embed="rId3">
            <a:alphaModFix/>
          </a:blip>
          <a:stretch>
            <a:fillRect/>
          </a:stretch>
        </p:blipFill>
        <p:spPr>
          <a:xfrm>
            <a:off x="152400" y="4721275"/>
            <a:ext cx="2628900" cy="209550"/>
          </a:xfrm>
          <a:prstGeom prst="rect">
            <a:avLst/>
          </a:prstGeom>
          <a:noFill/>
          <a:ln>
            <a:noFill/>
          </a:ln>
        </p:spPr>
      </p:pic>
      <p:sp>
        <p:nvSpPr>
          <p:cNvPr id="166" name="Google Shape;166;p29"/>
          <p:cNvSpPr txBox="1"/>
          <p:nvPr/>
        </p:nvSpPr>
        <p:spPr>
          <a:xfrm>
            <a:off x="408050" y="0"/>
            <a:ext cx="84243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1: </a:t>
            </a:r>
            <a:r>
              <a:rPr lang="en"/>
              <a:t>Helicopter money offers a viable alternative to quantitative easing during a crisis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can be distributed? (1/2)</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t can be implemented </a:t>
            </a:r>
            <a:r>
              <a:rPr lang="en" u="sng"/>
              <a:t>via transfers to households and businesses</a:t>
            </a:r>
            <a:r>
              <a:rPr lang="en"/>
              <a:t> via a tax cut coupled with incremental purchases of government debt, so that the tax cut is in effect financed by money creation.</a:t>
            </a:r>
            <a:endParaRPr/>
          </a:p>
          <a:p>
            <a:pPr indent="0" lvl="0" marL="0" rtl="0" algn="l">
              <a:spcBef>
                <a:spcPts val="1600"/>
              </a:spcBef>
              <a:spcAft>
                <a:spcPts val="0"/>
              </a:spcAft>
              <a:buNone/>
            </a:pPr>
            <a:r>
              <a:rPr lang="en"/>
              <a:t>Because of a </a:t>
            </a:r>
            <a:r>
              <a:rPr lang="en" u="sng"/>
              <a:t>strict ban on funding of government deficits</a:t>
            </a:r>
            <a:r>
              <a:rPr lang="en"/>
              <a:t> and the absence of fiscal policy coorindation in the euro area, the ECB would hardly be in a position to inject money through government accounts … but instead … </a:t>
            </a:r>
            <a:r>
              <a:rPr lang="en" u="sng"/>
              <a:t>it could be distributed through private bank accounts</a:t>
            </a:r>
            <a:endParaRPr u="sng"/>
          </a:p>
          <a:p>
            <a:pPr indent="0" lvl="0" marL="0" rtl="0" algn="l">
              <a:spcBef>
                <a:spcPts val="1600"/>
              </a:spcBef>
              <a:spcAft>
                <a:spcPts val="1600"/>
              </a:spcAft>
              <a:buNone/>
            </a:pPr>
            <a:r>
              <a:t/>
            </a:r>
            <a:endParaRPr/>
          </a:p>
        </p:txBody>
      </p:sp>
      <p:sp>
        <p:nvSpPr>
          <p:cNvPr id="173" name="Google Shape;173;p30"/>
          <p:cNvSpPr txBox="1"/>
          <p:nvPr/>
        </p:nvSpPr>
        <p:spPr>
          <a:xfrm>
            <a:off x="2260800" y="0"/>
            <a:ext cx="65715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2: There are challenges with the distribution of Helicopter Money</a:t>
            </a:r>
            <a:endParaRPr/>
          </a:p>
        </p:txBody>
      </p:sp>
      <p:pic>
        <p:nvPicPr>
          <p:cNvPr id="174" name="Google Shape;174;p30"/>
          <p:cNvPicPr preferRelativeResize="0"/>
          <p:nvPr/>
        </p:nvPicPr>
        <p:blipFill>
          <a:blip r:embed="rId3">
            <a:alphaModFix/>
          </a:blip>
          <a:stretch>
            <a:fillRect/>
          </a:stretch>
        </p:blipFill>
        <p:spPr>
          <a:xfrm>
            <a:off x="152400" y="4592425"/>
            <a:ext cx="4572000" cy="209550"/>
          </a:xfrm>
          <a:prstGeom prst="rect">
            <a:avLst/>
          </a:prstGeom>
          <a:noFill/>
          <a:ln>
            <a:noFill/>
          </a:ln>
        </p:spPr>
      </p:pic>
      <p:pic>
        <p:nvPicPr>
          <p:cNvPr id="175" name="Google Shape;175;p30"/>
          <p:cNvPicPr preferRelativeResize="0"/>
          <p:nvPr/>
        </p:nvPicPr>
        <p:blipFill>
          <a:blip r:embed="rId4">
            <a:alphaModFix/>
          </a:blip>
          <a:stretch>
            <a:fillRect/>
          </a:stretch>
        </p:blipFill>
        <p:spPr>
          <a:xfrm>
            <a:off x="152400" y="4825525"/>
            <a:ext cx="5795126" cy="16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it be distributed (2/2)</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helicopter money the Central Bank would have two options to stimulate aggregate demand, bypassing the latter technical obstacle: </a:t>
            </a:r>
            <a:endParaRPr/>
          </a:p>
          <a:p>
            <a:pPr indent="-342900" lvl="0" marL="457200" rtl="0" algn="l">
              <a:spcBef>
                <a:spcPts val="1600"/>
              </a:spcBef>
              <a:spcAft>
                <a:spcPts val="0"/>
              </a:spcAft>
              <a:buSzPts val="1800"/>
              <a:buAutoNum type="arabicPeriod"/>
            </a:pPr>
            <a:r>
              <a:rPr lang="en"/>
              <a:t>It could hand the funds to the Government, that in turn will use them to fund public works such as infrastructures</a:t>
            </a:r>
            <a:endParaRPr/>
          </a:p>
          <a:p>
            <a:pPr indent="-342900" lvl="0" marL="457200" rtl="0" algn="l">
              <a:spcBef>
                <a:spcPts val="0"/>
              </a:spcBef>
              <a:spcAft>
                <a:spcPts val="0"/>
              </a:spcAft>
              <a:buSzPts val="1800"/>
              <a:buAutoNum type="arabicPeriod"/>
            </a:pPr>
            <a:r>
              <a:rPr lang="en"/>
              <a:t>It could use the Government as an intermediary: it will hand in the money directly to the household and will follow the criteria specified by the central bank.</a:t>
            </a:r>
            <a:endParaRPr/>
          </a:p>
        </p:txBody>
      </p:sp>
      <p:pic>
        <p:nvPicPr>
          <p:cNvPr id="182" name="Google Shape;182;p31"/>
          <p:cNvPicPr preferRelativeResize="0"/>
          <p:nvPr/>
        </p:nvPicPr>
        <p:blipFill>
          <a:blip r:embed="rId3">
            <a:alphaModFix/>
          </a:blip>
          <a:stretch>
            <a:fillRect/>
          </a:stretch>
        </p:blipFill>
        <p:spPr>
          <a:xfrm>
            <a:off x="152400" y="4721275"/>
            <a:ext cx="2362200" cy="209550"/>
          </a:xfrm>
          <a:prstGeom prst="rect">
            <a:avLst/>
          </a:prstGeom>
          <a:noFill/>
          <a:ln>
            <a:noFill/>
          </a:ln>
        </p:spPr>
      </p:pic>
      <p:sp>
        <p:nvSpPr>
          <p:cNvPr id="183" name="Google Shape;183;p31"/>
          <p:cNvSpPr txBox="1"/>
          <p:nvPr/>
        </p:nvSpPr>
        <p:spPr>
          <a:xfrm>
            <a:off x="2260800" y="0"/>
            <a:ext cx="65715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2: There are challenges with the distribution of Helicopter Money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Question</a:t>
            </a:r>
            <a:endParaRPr/>
          </a:p>
        </p:txBody>
      </p:sp>
      <p:sp>
        <p:nvSpPr>
          <p:cNvPr id="61" name="Google Shape;61;p14"/>
          <p:cNvSpPr txBox="1"/>
          <p:nvPr>
            <p:ph idx="1" type="body"/>
          </p:nvPr>
        </p:nvSpPr>
        <p:spPr>
          <a:xfrm>
            <a:off x="311700" y="2015675"/>
            <a:ext cx="8520600" cy="214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latin typeface="Poppins"/>
                <a:ea typeface="Poppins"/>
                <a:cs typeface="Poppins"/>
                <a:sym typeface="Poppins"/>
              </a:rPr>
              <a:t>How can Blockchain Technology offer a better approach to deploy Helicopter money to Citizens?</a:t>
            </a:r>
            <a:endParaRPr sz="2200">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with distribution</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It is clear that there are numerous practical implementation challenges in adopting such a policy, including the need to determine (quickly) the size of transfer to which each firm would be entitled.</a:t>
            </a:r>
            <a:endParaRPr/>
          </a:p>
          <a:p>
            <a:pPr indent="-342900" lvl="0" marL="457200" rtl="0" algn="l">
              <a:spcBef>
                <a:spcPts val="0"/>
              </a:spcBef>
              <a:spcAft>
                <a:spcPts val="0"/>
              </a:spcAft>
              <a:buSzPts val="1800"/>
              <a:buAutoNum type="arabicPeriod"/>
            </a:pPr>
            <a:r>
              <a:rPr lang="en"/>
              <a:t>Such an intervention is likely to be considered illegal in many jurisdictions.</a:t>
            </a:r>
            <a:endParaRPr/>
          </a:p>
          <a:p>
            <a:pPr indent="-342900" lvl="0" marL="457200" rtl="0" algn="l">
              <a:spcBef>
                <a:spcPts val="0"/>
              </a:spcBef>
              <a:spcAft>
                <a:spcPts val="0"/>
              </a:spcAft>
              <a:buSzPts val="1800"/>
              <a:buAutoNum type="arabicPeriod"/>
            </a:pPr>
            <a:r>
              <a:rPr lang="en"/>
              <a:t>Legal issues aside, it is clear that a recurrent use of such policies by governments could be a source of an inflation bias and bring about changes in individual behaviour likely to undermine their effectiveness.</a:t>
            </a:r>
            <a:endParaRPr/>
          </a:p>
          <a:p>
            <a:pPr indent="0" lvl="0" marL="0" rtl="0" algn="l">
              <a:spcBef>
                <a:spcPts val="1600"/>
              </a:spcBef>
              <a:spcAft>
                <a:spcPts val="1600"/>
              </a:spcAft>
              <a:buNone/>
            </a:pPr>
            <a:r>
              <a:t/>
            </a:r>
            <a:endParaRPr/>
          </a:p>
        </p:txBody>
      </p:sp>
      <p:pic>
        <p:nvPicPr>
          <p:cNvPr id="190" name="Google Shape;190;p32"/>
          <p:cNvPicPr preferRelativeResize="0"/>
          <p:nvPr/>
        </p:nvPicPr>
        <p:blipFill>
          <a:blip r:embed="rId3">
            <a:alphaModFix/>
          </a:blip>
          <a:stretch>
            <a:fillRect/>
          </a:stretch>
        </p:blipFill>
        <p:spPr>
          <a:xfrm>
            <a:off x="152400" y="4721275"/>
            <a:ext cx="4572000" cy="209550"/>
          </a:xfrm>
          <a:prstGeom prst="rect">
            <a:avLst/>
          </a:prstGeom>
          <a:noFill/>
          <a:ln>
            <a:noFill/>
          </a:ln>
        </p:spPr>
      </p:pic>
      <p:sp>
        <p:nvSpPr>
          <p:cNvPr id="191" name="Google Shape;191;p32"/>
          <p:cNvSpPr txBox="1"/>
          <p:nvPr/>
        </p:nvSpPr>
        <p:spPr>
          <a:xfrm>
            <a:off x="2260800" y="0"/>
            <a:ext cx="65715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2: There are challenges with the distribution of Helicopter Money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implements?</a:t>
            </a:r>
            <a:endParaRPr/>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Helicopter money is a form of fiscal policy. </a:t>
            </a:r>
            <a:r>
              <a:rPr lang="en"/>
              <a:t>The question arises of </a:t>
            </a:r>
            <a:r>
              <a:rPr lang="en" u="sng"/>
              <a:t>whether it is the central bank, the Treasury or both in coordination that should implement it</a:t>
            </a:r>
            <a:r>
              <a:rPr lang="en"/>
              <a:t>. This has the potential to threaten the principle of central bank independence or at least it may force us to reconsider the rules that govern the relation between Treasury and central banks today.</a:t>
            </a:r>
            <a:endParaRPr/>
          </a:p>
        </p:txBody>
      </p:sp>
      <p:pic>
        <p:nvPicPr>
          <p:cNvPr id="198" name="Google Shape;198;p33"/>
          <p:cNvPicPr preferRelativeResize="0"/>
          <p:nvPr/>
        </p:nvPicPr>
        <p:blipFill>
          <a:blip r:embed="rId3">
            <a:alphaModFix/>
          </a:blip>
          <a:stretch>
            <a:fillRect/>
          </a:stretch>
        </p:blipFill>
        <p:spPr>
          <a:xfrm>
            <a:off x="152400" y="4721275"/>
            <a:ext cx="4572000" cy="209550"/>
          </a:xfrm>
          <a:prstGeom prst="rect">
            <a:avLst/>
          </a:prstGeom>
          <a:noFill/>
          <a:ln>
            <a:noFill/>
          </a:ln>
        </p:spPr>
      </p:pic>
      <p:sp>
        <p:nvSpPr>
          <p:cNvPr id="199" name="Google Shape;199;p33"/>
          <p:cNvSpPr txBox="1"/>
          <p:nvPr/>
        </p:nvSpPr>
        <p:spPr>
          <a:xfrm>
            <a:off x="2260800" y="0"/>
            <a:ext cx="65715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2: There are challenges with the distribution of Helicopter Money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Central banks remunerate the reserves with the final aim of the setting of the interest rate. </a:t>
            </a:r>
            <a:endParaRPr/>
          </a:p>
          <a:p>
            <a:pPr indent="-342900" lvl="0" marL="457200" rtl="0" algn="l">
              <a:spcBef>
                <a:spcPts val="0"/>
              </a:spcBef>
              <a:spcAft>
                <a:spcPts val="0"/>
              </a:spcAft>
              <a:buSzPts val="1800"/>
              <a:buAutoNum type="arabicPeriod"/>
            </a:pPr>
            <a:r>
              <a:rPr lang="en"/>
              <a:t>The effective control of the reserves is not in the hands of the central bank, but it is uniquely determined by the demand of the public; the actual setting regards the interest rate, thus promising an everlasting expansion of the monetary base is not credible.</a:t>
            </a:r>
            <a:endParaRPr/>
          </a:p>
          <a:p>
            <a:pPr indent="-342900" lvl="0" marL="457200" rtl="0" algn="l">
              <a:spcBef>
                <a:spcPts val="0"/>
              </a:spcBef>
              <a:spcAft>
                <a:spcPts val="0"/>
              </a:spcAft>
              <a:buSzPts val="1800"/>
              <a:buAutoNum type="arabicPeriod"/>
            </a:pPr>
            <a:r>
              <a:rPr lang="en"/>
              <a:t>The distribution of funds lies in the spectrum of action of the fiscal policies, while central banks can only pursue monetary policies.</a:t>
            </a:r>
            <a:endParaRPr/>
          </a:p>
        </p:txBody>
      </p:sp>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challenges</a:t>
            </a:r>
            <a:endParaRPr/>
          </a:p>
        </p:txBody>
      </p:sp>
      <p:pic>
        <p:nvPicPr>
          <p:cNvPr id="206" name="Google Shape;206;p34"/>
          <p:cNvPicPr preferRelativeResize="0"/>
          <p:nvPr/>
        </p:nvPicPr>
        <p:blipFill>
          <a:blip r:embed="rId3">
            <a:alphaModFix/>
          </a:blip>
          <a:stretch>
            <a:fillRect/>
          </a:stretch>
        </p:blipFill>
        <p:spPr>
          <a:xfrm>
            <a:off x="152400" y="4721275"/>
            <a:ext cx="2362200" cy="209550"/>
          </a:xfrm>
          <a:prstGeom prst="rect">
            <a:avLst/>
          </a:prstGeom>
          <a:noFill/>
          <a:ln>
            <a:noFill/>
          </a:ln>
        </p:spPr>
      </p:pic>
      <p:sp>
        <p:nvSpPr>
          <p:cNvPr id="207" name="Google Shape;207;p34"/>
          <p:cNvSpPr txBox="1"/>
          <p:nvPr/>
        </p:nvSpPr>
        <p:spPr>
          <a:xfrm>
            <a:off x="2260800" y="0"/>
            <a:ext cx="6571500" cy="26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Assumption 2: There are challenges with the distribution of Helicopter Money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key assumptions to prove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Assumption 1: Helicopter money offers a viable alternative to quantitative easing during a crisis</a:t>
            </a:r>
            <a:endParaRPr b="1" sz="1400"/>
          </a:p>
          <a:p>
            <a:pPr indent="-317500" lvl="0" marL="457200" rtl="0" algn="l">
              <a:spcBef>
                <a:spcPts val="1600"/>
              </a:spcBef>
              <a:spcAft>
                <a:spcPts val="0"/>
              </a:spcAft>
              <a:buSzPts val="1400"/>
              <a:buChar char="●"/>
            </a:pPr>
            <a:r>
              <a:rPr lang="en" sz="1400"/>
              <a:t>What research exists both for and against this?</a:t>
            </a:r>
            <a:endParaRPr sz="1400"/>
          </a:p>
          <a:p>
            <a:pPr indent="-317500" lvl="0" marL="457200" rtl="0" algn="l">
              <a:spcBef>
                <a:spcPts val="0"/>
              </a:spcBef>
              <a:spcAft>
                <a:spcPts val="0"/>
              </a:spcAft>
              <a:buSzPts val="1400"/>
              <a:buChar char="●"/>
            </a:pPr>
            <a:r>
              <a:rPr lang="en" sz="1400"/>
              <a:t>What case studies (countries or otherwise) exists?</a:t>
            </a:r>
            <a:endParaRPr sz="1400"/>
          </a:p>
          <a:p>
            <a:pPr indent="0" lvl="0" marL="0" rtl="0" algn="l">
              <a:spcBef>
                <a:spcPts val="1600"/>
              </a:spcBef>
              <a:spcAft>
                <a:spcPts val="0"/>
              </a:spcAft>
              <a:buNone/>
            </a:pPr>
            <a:r>
              <a:rPr b="1" lang="en" sz="1400"/>
              <a:t>Assumption 2: There are challenges with the distribution of helicopter money</a:t>
            </a:r>
            <a:endParaRPr b="1" sz="1400"/>
          </a:p>
          <a:p>
            <a:pPr indent="-317500" lvl="0" marL="457200" rtl="0" algn="l">
              <a:spcBef>
                <a:spcPts val="1600"/>
              </a:spcBef>
              <a:spcAft>
                <a:spcPts val="0"/>
              </a:spcAft>
              <a:buSzPts val="1400"/>
              <a:buChar char="●"/>
            </a:pPr>
            <a:r>
              <a:rPr lang="en" sz="1400"/>
              <a:t>What are these challenges?</a:t>
            </a:r>
            <a:endParaRPr sz="1400"/>
          </a:p>
          <a:p>
            <a:pPr indent="-317500" lvl="0" marL="457200" rtl="0" algn="l">
              <a:spcBef>
                <a:spcPts val="0"/>
              </a:spcBef>
              <a:spcAft>
                <a:spcPts val="0"/>
              </a:spcAft>
              <a:buSzPts val="1400"/>
              <a:buChar char="●"/>
            </a:pPr>
            <a:r>
              <a:rPr lang="en" sz="1400"/>
              <a:t>Why do they exist?</a:t>
            </a:r>
            <a:endParaRPr sz="1400"/>
          </a:p>
          <a:p>
            <a:pPr indent="-317500" lvl="0" marL="457200" rtl="0" algn="l">
              <a:spcBef>
                <a:spcPts val="0"/>
              </a:spcBef>
              <a:spcAft>
                <a:spcPts val="0"/>
              </a:spcAft>
              <a:buSzPts val="1400"/>
              <a:buChar char="●"/>
            </a:pPr>
            <a:r>
              <a:rPr lang="en" sz="1400"/>
              <a:t>How are they made? By whom? When?</a:t>
            </a:r>
            <a:endParaRPr sz="1400"/>
          </a:p>
          <a:p>
            <a:pPr indent="-317500" lvl="0" marL="457200" rtl="0" algn="l">
              <a:spcBef>
                <a:spcPts val="0"/>
              </a:spcBef>
              <a:spcAft>
                <a:spcPts val="0"/>
              </a:spcAft>
              <a:buSzPts val="1400"/>
              <a:buChar char="●"/>
            </a:pPr>
            <a:r>
              <a:rPr lang="en" sz="1400"/>
              <a:t>What criteria do we need to rapidly distribute Helicopter Money?</a:t>
            </a:r>
            <a:endParaRPr sz="1400"/>
          </a:p>
          <a:p>
            <a:pPr indent="0" lvl="0" marL="0" rtl="0" algn="l">
              <a:spcBef>
                <a:spcPts val="1600"/>
              </a:spcBef>
              <a:spcAft>
                <a:spcPts val="0"/>
              </a:spcAft>
              <a:buNone/>
            </a:pPr>
            <a:r>
              <a:rPr b="1" lang="en" sz="1400"/>
              <a:t>Assumption 3: These challenges can be solved with Blockchain Technology</a:t>
            </a:r>
            <a:endParaRPr b="1" sz="1400"/>
          </a:p>
          <a:p>
            <a:pPr indent="-317500" lvl="0" marL="457200" rtl="0" algn="l">
              <a:spcBef>
                <a:spcPts val="1600"/>
              </a:spcBef>
              <a:spcAft>
                <a:spcPts val="0"/>
              </a:spcAft>
              <a:buSzPts val="1400"/>
              <a:buChar char="●"/>
            </a:pPr>
            <a:r>
              <a:rPr lang="en" sz="1400"/>
              <a:t>How do we prove it?</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Around the EU</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'nothing in EU law rules out the so-called ‘helicopter money’ idea whereby the ECB would directly transfer money to all citizens.'</a:t>
            </a:r>
            <a:endParaRPr/>
          </a:p>
          <a:p>
            <a:pPr indent="0" lvl="0" marL="0" rtl="0" algn="l">
              <a:spcBef>
                <a:spcPts val="1600"/>
              </a:spcBef>
              <a:spcAft>
                <a:spcPts val="0"/>
              </a:spcAft>
              <a:buNone/>
            </a:pPr>
            <a:r>
              <a:rPr lang="en" sz="1100" u="sng">
                <a:solidFill>
                  <a:schemeClr val="hlink"/>
                </a:solidFill>
                <a:hlinkClick r:id="rId3"/>
              </a:rPr>
              <a:t>https://www.euractiv.com/section/economy-jobs/opinion/why-the-ecb-needs-to-look-at-helicopter-money-now/</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Mario Draghi, ex-President ECB said, </a:t>
            </a:r>
            <a:endParaRPr/>
          </a:p>
          <a:p>
            <a:pPr indent="0" lvl="0" marL="0" rtl="0" algn="l">
              <a:spcBef>
                <a:spcPts val="1600"/>
              </a:spcBef>
              <a:spcAft>
                <a:spcPts val="1600"/>
              </a:spcAft>
              <a:buNone/>
            </a:pPr>
            <a:r>
              <a:rPr lang="en"/>
              <a:t>‘</a:t>
            </a:r>
            <a:r>
              <a:rPr b="1" lang="en" sz="1200">
                <a:solidFill>
                  <a:schemeClr val="dk1"/>
                </a:solidFill>
                <a:highlight>
                  <a:srgbClr val="FFFFFF"/>
                </a:highlight>
              </a:rPr>
              <a:t>in the absence of any serious prospect for a large fiscal stimulus, “helicopter money” is certainly the most effective form of monetary policy that is left available to the ECB today’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EU vs Others in Financial Aid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
            </a:br>
            <a:br>
              <a:rPr lang="en"/>
            </a:br>
            <a:br>
              <a:rPr lang="en"/>
            </a:br>
            <a:br>
              <a:rPr lang="en"/>
            </a:br>
            <a:br>
              <a:rPr lang="en"/>
            </a:br>
            <a:br>
              <a:rPr lang="en"/>
            </a:br>
            <a:br>
              <a:rPr lang="en"/>
            </a:br>
            <a:br>
              <a:rPr lang="en"/>
            </a:br>
            <a:br>
              <a:rPr lang="en"/>
            </a:br>
            <a:r>
              <a:rPr lang="en" sz="1100" u="sng">
                <a:solidFill>
                  <a:schemeClr val="hlink"/>
                </a:solidFill>
                <a:hlinkClick r:id="rId3"/>
              </a:rPr>
              <a:t>https://www.bloomberg.com/news/articles/2019-09-24/draghi-is-open-to-helicopter-money-but-europe-is-a-no-fly-zone</a:t>
            </a:r>
            <a:endParaRPr/>
          </a:p>
        </p:txBody>
      </p:sp>
      <p:pic>
        <p:nvPicPr>
          <p:cNvPr id="80" name="Google Shape;80;p17"/>
          <p:cNvPicPr preferRelativeResize="0"/>
          <p:nvPr/>
        </p:nvPicPr>
        <p:blipFill>
          <a:blip r:embed="rId4">
            <a:alphaModFix/>
          </a:blip>
          <a:stretch>
            <a:fillRect/>
          </a:stretch>
        </p:blipFill>
        <p:spPr>
          <a:xfrm>
            <a:off x="311700" y="1143875"/>
            <a:ext cx="5729550" cy="285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of Helicopter Money</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Equality vs Equity</a:t>
            </a:r>
            <a:endParaRPr b="1" sz="2000">
              <a:solidFill>
                <a:schemeClr val="dk1"/>
              </a:solidFill>
            </a:endParaRPr>
          </a:p>
          <a:p>
            <a:pPr indent="0" lvl="0" marL="0" rtl="0" algn="l">
              <a:spcBef>
                <a:spcPts val="1600"/>
              </a:spcBef>
              <a:spcAft>
                <a:spcPts val="0"/>
              </a:spcAft>
              <a:buNone/>
            </a:pPr>
            <a:r>
              <a:rPr lang="en" sz="1200" u="sng">
                <a:solidFill>
                  <a:schemeClr val="hlink"/>
                </a:solidFill>
                <a:hlinkClick r:id="rId3"/>
              </a:rPr>
              <a:t>Helicopter money is also a blunt tool. It helps the rich as much as the needy and would not do much for businesses whose customers are staying home, like restaurants and hotels.</a:t>
            </a:r>
            <a:endParaRPr sz="1200">
              <a:solidFill>
                <a:schemeClr val="dk1"/>
              </a:solidFill>
            </a:endParaRPr>
          </a:p>
          <a:p>
            <a:pPr indent="0" lvl="0" marL="0" rtl="0" algn="l">
              <a:spcBef>
                <a:spcPts val="1600"/>
              </a:spcBef>
              <a:spcAft>
                <a:spcPts val="0"/>
              </a:spcAft>
              <a:buNone/>
            </a:pPr>
            <a:r>
              <a:rPr lang="en" sz="1200">
                <a:solidFill>
                  <a:schemeClr val="dk1"/>
                </a:solidFill>
              </a:rPr>
              <a:t>Essentially, Helicopter Money is just </a:t>
            </a:r>
            <a:r>
              <a:rPr i="1" lang="en" sz="1200">
                <a:solidFill>
                  <a:schemeClr val="dk1"/>
                </a:solidFill>
              </a:rPr>
              <a:t>carpet bombing</a:t>
            </a:r>
            <a:r>
              <a:rPr lang="en" sz="1200">
                <a:solidFill>
                  <a:schemeClr val="dk1"/>
                </a:solidFill>
              </a:rPr>
              <a:t> people with money. This means that when blindly dropping money you could be:</a:t>
            </a:r>
            <a:endParaRPr sz="1200">
              <a:solidFill>
                <a:schemeClr val="dk1"/>
              </a:solidFill>
            </a:endParaRPr>
          </a:p>
          <a:p>
            <a:pPr indent="0" lvl="0" marL="0" rtl="0" algn="l">
              <a:spcBef>
                <a:spcPts val="1600"/>
              </a:spcBef>
              <a:spcAft>
                <a:spcPts val="1600"/>
              </a:spcAft>
              <a:buNone/>
            </a:pPr>
            <a:r>
              <a:rPr lang="en" sz="1200">
                <a:solidFill>
                  <a:schemeClr val="dk1"/>
                </a:solidFill>
              </a:rPr>
              <a:t>1. Giving money and relief to those who don't need it (the rich)</a:t>
            </a:r>
            <a:br>
              <a:rPr lang="en" sz="1200">
                <a:solidFill>
                  <a:schemeClr val="dk1"/>
                </a:solidFill>
              </a:rPr>
            </a:br>
            <a:r>
              <a:rPr lang="en" sz="1200">
                <a:solidFill>
                  <a:schemeClr val="dk1"/>
                </a:solidFill>
              </a:rPr>
              <a:t>2. Helping but not enough, those who need it</a:t>
            </a:r>
            <a:br>
              <a:rPr lang="en" sz="1200">
                <a:solidFill>
                  <a:schemeClr val="dk1"/>
                </a:solidFill>
              </a:rPr>
            </a:br>
            <a:r>
              <a:rPr lang="en" sz="1200">
                <a:solidFill>
                  <a:schemeClr val="dk1"/>
                </a:solidFill>
              </a:rPr>
              <a:t>3. Not making any difference at all</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risks of Helicopter Money</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Asset Bubbles</a:t>
            </a:r>
            <a:endParaRPr/>
          </a:p>
          <a:p>
            <a:pPr indent="-342900" lvl="0" marL="457200" rtl="0" algn="l">
              <a:spcBef>
                <a:spcPts val="0"/>
              </a:spcBef>
              <a:spcAft>
                <a:spcPts val="0"/>
              </a:spcAft>
              <a:buSzPts val="1800"/>
              <a:buChar char="●"/>
            </a:pPr>
            <a:r>
              <a:rPr lang="en"/>
              <a:t>Currency Wars</a:t>
            </a:r>
            <a:endParaRPr/>
          </a:p>
          <a:p>
            <a:pPr indent="-342900" lvl="0" marL="457200" rtl="0" algn="l">
              <a:spcBef>
                <a:spcPts val="0"/>
              </a:spcBef>
              <a:spcAft>
                <a:spcPts val="0"/>
              </a:spcAft>
              <a:buSzPts val="1800"/>
              <a:buChar char="●"/>
            </a:pPr>
            <a:r>
              <a:rPr lang="en"/>
              <a:t>Political Friction and Populism</a:t>
            </a:r>
            <a:endParaRPr/>
          </a:p>
          <a:p>
            <a:pPr indent="-342900" lvl="0" marL="457200" rtl="0" algn="l">
              <a:spcBef>
                <a:spcPts val="0"/>
              </a:spcBef>
              <a:spcAft>
                <a:spcPts val="0"/>
              </a:spcAft>
              <a:buSzPts val="1800"/>
              <a:buChar char="●"/>
            </a:pPr>
            <a:r>
              <a:rPr lang="en"/>
              <a:t>Decreased spending and more capital saving</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646800" y="150325"/>
            <a:ext cx="6358075" cy="484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Blockchain could Solve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Calculate </a:t>
            </a:r>
            <a:r>
              <a:rPr lang="en"/>
              <a:t>eligibility</a:t>
            </a:r>
            <a:r>
              <a:rPr lang="en"/>
              <a:t> for Helicopter Money</a:t>
            </a:r>
            <a:endParaRPr/>
          </a:p>
          <a:p>
            <a:pPr indent="-342900" lvl="0" marL="457200" rtl="0" algn="l">
              <a:spcBef>
                <a:spcPts val="0"/>
              </a:spcBef>
              <a:spcAft>
                <a:spcPts val="0"/>
              </a:spcAft>
              <a:buSzPts val="1800"/>
              <a:buChar char="●"/>
            </a:pPr>
            <a:r>
              <a:rPr lang="en"/>
              <a:t>Make sure payout is received and </a:t>
            </a:r>
            <a:r>
              <a:rPr lang="en"/>
              <a:t>received</a:t>
            </a:r>
            <a:r>
              <a:rPr b="1" lang="en"/>
              <a:t> only once</a:t>
            </a:r>
            <a:endParaRPr b="1"/>
          </a:p>
          <a:p>
            <a:pPr indent="-342900" lvl="0" marL="457200" rtl="0" algn="l">
              <a:spcBef>
                <a:spcPts val="0"/>
              </a:spcBef>
              <a:spcAft>
                <a:spcPts val="0"/>
              </a:spcAft>
              <a:buSzPts val="1800"/>
              <a:buChar char="●"/>
            </a:pPr>
            <a:r>
              <a:rPr b="1" lang="en"/>
              <a:t>No abuse</a:t>
            </a:r>
            <a:endParaRPr b="1"/>
          </a:p>
          <a:p>
            <a:pPr indent="-342900" lvl="0" marL="457200" rtl="0" algn="l">
              <a:spcBef>
                <a:spcPts val="0"/>
              </a:spcBef>
              <a:spcAft>
                <a:spcPts val="0"/>
              </a:spcAft>
              <a:buSzPts val="1800"/>
              <a:buChar char="●"/>
            </a:pPr>
            <a:r>
              <a:rPr lang="en"/>
              <a:t>Money is spent on perishable goods or supplies that stimulate economy</a:t>
            </a:r>
            <a:endParaRPr/>
          </a:p>
          <a:p>
            <a:pPr indent="-342900" lvl="0" marL="457200" rtl="0" algn="l">
              <a:spcBef>
                <a:spcPts val="0"/>
              </a:spcBef>
              <a:spcAft>
                <a:spcPts val="0"/>
              </a:spcAft>
              <a:buSzPts val="1800"/>
              <a:buChar char="●"/>
            </a:pPr>
            <a:r>
              <a:rPr lang="en"/>
              <a:t>It does not end up in the hands of bigger businesses (more expensive services, rents etc…)</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Can Smart Contracts represent the eligibility and distribution of Helicopter money?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