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91"/>
  </p:normalViewPr>
  <p:slideViewPr>
    <p:cSldViewPr snapToGrid="0" snapToObjects="1">
      <p:cViewPr varScale="1">
        <p:scale>
          <a:sx n="115" d="100"/>
          <a:sy n="115"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E6EB-39BE-E24C-A362-A7E5B3363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DD4E67-638B-0F41-BEFD-57874ACAF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53862-37DF-D444-9F64-54440BA49F9B}"/>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B9E380AD-22BC-8549-904D-1DC42FB4E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B0508-E666-AF43-8FDF-3BC549E1DA14}"/>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80235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5135-49E1-4A43-AB60-60B63E81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E4ED4-B202-9041-9147-3B20D592E8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0C035-6130-B94F-A634-8A8E1FB4A272}"/>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74BEAA11-E0E7-DB4E-9705-D84DE7B82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4FD1A-BF80-5C4C-ACCF-7591BD9725F9}"/>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245325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625B-05B9-3E4A-B702-D080517A4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EE247-CE16-514E-B9FC-C65FA9A35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DC8BC-3418-7444-A196-B5C2CC9CB5E5}"/>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83EA35C0-AC29-2F4F-8477-DACAE92C2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144B8-1CBD-7A47-9532-CF780CFA3970}"/>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411508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E538-A0CF-4746-84A8-2F1123DAA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6CBF4-D50E-3649-906C-B6F91175C5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AAF2E-A6F7-AC49-8D3F-121BB70CA9A8}"/>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701EB7A7-AA01-2446-9E47-7F34FE521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6703D-2A48-3C4E-A171-66C3ADBA514A}"/>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137593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71C9-762F-AF49-8D4A-4BDD5EE18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3A722C-6EA7-B241-86A1-D04F854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1175FB-3A38-114D-BF86-62FB7E9A5402}"/>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3BF3991B-0417-C345-A648-C1585CEA5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6698-674F-D94B-82A5-E5A2EE68ECC9}"/>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223443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DD2-DA95-6A44-A61E-2EAF19775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21A8F-A4E0-0146-8809-0BD02556BC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BBFF0-4BA1-814A-8990-38225A6496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0E166-DB59-564A-ADCD-B403D0144F5D}"/>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6" name="Footer Placeholder 5">
            <a:extLst>
              <a:ext uri="{FF2B5EF4-FFF2-40B4-BE49-F238E27FC236}">
                <a16:creationId xmlns:a16="http://schemas.microsoft.com/office/drawing/2014/main" id="{49016C83-C8AB-E248-A07F-ACF92DC64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B094D-5D5F-A244-BCFD-D91C7F119C66}"/>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323257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FA5B-9941-0E42-AA5E-C48FB9CCE8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BE41B-B24F-9D4A-89D6-88520E3BB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C9A40E-6B16-274A-951A-340B07D1B2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9C901-3528-F846-BB10-4DAB4904B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774CC3-806F-6147-957C-3766CE3050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BEF18-64DB-AC43-8AC7-5F0FA71AB898}"/>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8" name="Footer Placeholder 7">
            <a:extLst>
              <a:ext uri="{FF2B5EF4-FFF2-40B4-BE49-F238E27FC236}">
                <a16:creationId xmlns:a16="http://schemas.microsoft.com/office/drawing/2014/main" id="{31B70180-2F24-9F40-9187-9E94F8A66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E84A7-D984-5842-A5D5-FFA9FC889D54}"/>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158949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497B-C43C-2E44-A237-0EE488C1E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B87172-6754-7E48-82F7-E9D0416A164F}"/>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4" name="Footer Placeholder 3">
            <a:extLst>
              <a:ext uri="{FF2B5EF4-FFF2-40B4-BE49-F238E27FC236}">
                <a16:creationId xmlns:a16="http://schemas.microsoft.com/office/drawing/2014/main" id="{12A58513-9B60-4A47-8CAB-8E27DC06E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F63B2-773A-CD44-B9EB-4D645C9D035C}"/>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413478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44E0F-0A36-8143-87B2-6AAAE15BAA66}"/>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3" name="Footer Placeholder 2">
            <a:extLst>
              <a:ext uri="{FF2B5EF4-FFF2-40B4-BE49-F238E27FC236}">
                <a16:creationId xmlns:a16="http://schemas.microsoft.com/office/drawing/2014/main" id="{FA2412D1-3B8B-304D-BB95-324BE04DAC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13F06F-053D-D74E-AED4-DB54BF8F0DB0}"/>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251643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C34-AE2A-4C42-A477-20B77E059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2211C-B755-F340-9239-A3E1E3110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CEA67-EBED-A24F-965C-27CBFACB5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0BB752-03E3-6743-A7E2-8EC6819853DF}"/>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6" name="Footer Placeholder 5">
            <a:extLst>
              <a:ext uri="{FF2B5EF4-FFF2-40B4-BE49-F238E27FC236}">
                <a16:creationId xmlns:a16="http://schemas.microsoft.com/office/drawing/2014/main" id="{EB9FF42F-8838-9448-87EC-4A0A875AB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FE47D-4AE0-BE4C-BFCD-635F183EAA49}"/>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201110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95C2-045A-D047-B97F-CC0BD3B09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BDAB11-BF9D-CB43-B9B3-DD0946D23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51E83-F3E5-7141-B74B-BF79B6109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D4A4CE-0D91-4546-B0EC-9313BB57ECF0}"/>
              </a:ext>
            </a:extLst>
          </p:cNvPr>
          <p:cNvSpPr>
            <a:spLocks noGrp="1"/>
          </p:cNvSpPr>
          <p:nvPr>
            <p:ph type="dt" sz="half" idx="10"/>
          </p:nvPr>
        </p:nvSpPr>
        <p:spPr/>
        <p:txBody>
          <a:bodyPr/>
          <a:lstStyle/>
          <a:p>
            <a:fld id="{22B97709-435C-ED43-BF85-3D0F7F0C81B4}" type="datetimeFigureOut">
              <a:rPr lang="en-US" smtClean="0"/>
              <a:t>4/25/20</a:t>
            </a:fld>
            <a:endParaRPr lang="en-US"/>
          </a:p>
        </p:txBody>
      </p:sp>
      <p:sp>
        <p:nvSpPr>
          <p:cNvPr id="6" name="Footer Placeholder 5">
            <a:extLst>
              <a:ext uri="{FF2B5EF4-FFF2-40B4-BE49-F238E27FC236}">
                <a16:creationId xmlns:a16="http://schemas.microsoft.com/office/drawing/2014/main" id="{8E0D090D-C01C-C44E-93E2-D6BE41CC9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7EE4A-C642-8442-8F45-6A3C06D5F1F3}"/>
              </a:ext>
            </a:extLst>
          </p:cNvPr>
          <p:cNvSpPr>
            <a:spLocks noGrp="1"/>
          </p:cNvSpPr>
          <p:nvPr>
            <p:ph type="sldNum" sz="quarter" idx="12"/>
          </p:nvPr>
        </p:nvSpPr>
        <p:spPr/>
        <p:txBody>
          <a:bodyPr/>
          <a:lstStyle/>
          <a:p>
            <a:fld id="{D98723B6-DD14-4942-9DCC-A2BB5ADE8513}" type="slidenum">
              <a:rPr lang="en-US" smtClean="0"/>
              <a:t>‹#›</a:t>
            </a:fld>
            <a:endParaRPr lang="en-US"/>
          </a:p>
        </p:txBody>
      </p:sp>
    </p:spTree>
    <p:extLst>
      <p:ext uri="{BB962C8B-B14F-4D97-AF65-F5344CB8AC3E}">
        <p14:creationId xmlns:p14="http://schemas.microsoft.com/office/powerpoint/2010/main" val="391532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DAD13-5546-974E-9B46-F480B1852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7840D-1877-CD42-8998-D60EB55DB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01AA2-E6CB-1D40-ACAC-E99329FF3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97709-435C-ED43-BF85-3D0F7F0C81B4}" type="datetimeFigureOut">
              <a:rPr lang="en-US" smtClean="0"/>
              <a:t>4/25/20</a:t>
            </a:fld>
            <a:endParaRPr lang="en-US"/>
          </a:p>
        </p:txBody>
      </p:sp>
      <p:sp>
        <p:nvSpPr>
          <p:cNvPr id="5" name="Footer Placeholder 4">
            <a:extLst>
              <a:ext uri="{FF2B5EF4-FFF2-40B4-BE49-F238E27FC236}">
                <a16:creationId xmlns:a16="http://schemas.microsoft.com/office/drawing/2014/main" id="{4139AAA4-610F-9044-A3E0-80C78F7EC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E946D-06A8-4D47-9CCA-C4DC078B1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723B6-DD14-4942-9DCC-A2BB5ADE8513}" type="slidenum">
              <a:rPr lang="en-US" smtClean="0"/>
              <a:t>‹#›</a:t>
            </a:fld>
            <a:endParaRPr lang="en-US"/>
          </a:p>
        </p:txBody>
      </p:sp>
    </p:spTree>
    <p:extLst>
      <p:ext uri="{BB962C8B-B14F-4D97-AF65-F5344CB8AC3E}">
        <p14:creationId xmlns:p14="http://schemas.microsoft.com/office/powerpoint/2010/main" val="35073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0914BC-269E-1845-B4BC-41C0C4097604}"/>
              </a:ext>
            </a:extLst>
          </p:cNvPr>
          <p:cNvSpPr txBox="1"/>
          <p:nvPr/>
        </p:nvSpPr>
        <p:spPr>
          <a:xfrm>
            <a:off x="1260089" y="167270"/>
            <a:ext cx="10649414" cy="6063198"/>
          </a:xfrm>
          <a:prstGeom prst="rect">
            <a:avLst/>
          </a:prstGeom>
          <a:noFill/>
        </p:spPr>
        <p:txBody>
          <a:bodyPr wrap="square" rtlCol="0">
            <a:spAutoFit/>
          </a:bodyPr>
          <a:lstStyle/>
          <a:p>
            <a:r>
              <a:rPr lang="en-US" sz="1200" b="1" dirty="0"/>
              <a:t>Methods currently used (not helicopter money)</a:t>
            </a:r>
          </a:p>
          <a:p>
            <a:endParaRPr lang="en-US" sz="1200" dirty="0"/>
          </a:p>
          <a:p>
            <a:r>
              <a:rPr lang="en-US" sz="1200" b="1" dirty="0"/>
              <a:t>Quantitative Easing - 2,45 T EUR</a:t>
            </a:r>
          </a:p>
          <a:p>
            <a:r>
              <a:rPr lang="en-US" sz="1200" dirty="0"/>
              <a:t>(ECB buys government bonds issued by National Bank, National Bank buys bonds issued by private banks and in some cases private companies, buying of bonds by National Bank decreases the interest rate, with lower interest rates for businesses more businesses take out a loan, businesses spend this money on salaries and other expenses, employees spend this money on goods and services)</a:t>
            </a:r>
          </a:p>
          <a:p>
            <a:pPr marL="342900" indent="-342900">
              <a:buFont typeface="+mj-lt"/>
              <a:buAutoNum type="arabicPeriod"/>
            </a:pPr>
            <a:endParaRPr lang="en-US" sz="1200" dirty="0"/>
          </a:p>
          <a:p>
            <a:r>
              <a:rPr lang="en-US" sz="1200" b="1" dirty="0"/>
              <a:t>Loans to member states (SURE)-100B EUR: </a:t>
            </a:r>
          </a:p>
          <a:p>
            <a:pPr marL="800100" lvl="1" indent="-342900">
              <a:buFont typeface="+mj-lt"/>
              <a:buAutoNum type="arabicPeriod"/>
            </a:pPr>
            <a:r>
              <a:rPr lang="en-US" sz="1200" dirty="0"/>
              <a:t>Direct Grants up to 800K euro per company</a:t>
            </a:r>
          </a:p>
          <a:p>
            <a:pPr marL="800100" lvl="1" indent="-342900">
              <a:buFont typeface="+mj-lt"/>
              <a:buAutoNum type="arabicPeriod"/>
            </a:pPr>
            <a:r>
              <a:rPr lang="en-US" sz="1200" dirty="0"/>
              <a:t>Subsidized state guarantees of bank loans</a:t>
            </a:r>
          </a:p>
          <a:p>
            <a:pPr marL="800100" lvl="1" indent="-342900">
              <a:buFont typeface="+mj-lt"/>
              <a:buAutoNum type="arabicPeriod"/>
            </a:pPr>
            <a:r>
              <a:rPr lang="en-US" sz="1200" dirty="0"/>
              <a:t>Public and private loans with </a:t>
            </a:r>
            <a:r>
              <a:rPr lang="en-US" sz="1200" dirty="0" err="1"/>
              <a:t>subsidised</a:t>
            </a:r>
            <a:r>
              <a:rPr lang="en-US" sz="1200" dirty="0"/>
              <a:t> interest rates</a:t>
            </a:r>
          </a:p>
          <a:p>
            <a:pPr marL="800100" lvl="1" indent="-342900">
              <a:buFont typeface="+mj-lt"/>
              <a:buAutoNum type="arabicPeriod"/>
            </a:pPr>
            <a:r>
              <a:rPr lang="en-US" sz="1200" dirty="0"/>
              <a:t>Short term export credit insurance</a:t>
            </a:r>
          </a:p>
          <a:p>
            <a:pPr marL="800100" lvl="1" indent="-342900">
              <a:buFont typeface="+mj-lt"/>
              <a:buAutoNum type="arabicPeriod"/>
            </a:pPr>
            <a:r>
              <a:rPr lang="en-US" sz="1200" dirty="0"/>
              <a:t>Coronavirus related R&amp;D</a:t>
            </a:r>
          </a:p>
          <a:p>
            <a:pPr marL="800100" lvl="1" indent="-342900">
              <a:buFont typeface="+mj-lt"/>
              <a:buAutoNum type="arabicPeriod"/>
            </a:pPr>
            <a:endParaRPr lang="en-US" sz="1200" dirty="0"/>
          </a:p>
          <a:p>
            <a:pPr marL="0" lvl="1"/>
            <a:r>
              <a:rPr lang="en-US" sz="1200" b="1" dirty="0"/>
              <a:t>EIB financing for businesses – 200 B EUR</a:t>
            </a:r>
          </a:p>
          <a:p>
            <a:pPr marL="342900" indent="-342900">
              <a:buFont typeface="+mj-lt"/>
              <a:buAutoNum type="arabicPeriod"/>
            </a:pPr>
            <a:endParaRPr lang="en-US" sz="1200" dirty="0"/>
          </a:p>
          <a:p>
            <a:r>
              <a:rPr lang="en-US" sz="1200" b="1" dirty="0"/>
              <a:t>National Measures – 330B EUR</a:t>
            </a:r>
          </a:p>
          <a:p>
            <a:endParaRPr lang="en-US" sz="1200" dirty="0"/>
          </a:p>
          <a:p>
            <a:r>
              <a:rPr lang="en-US" sz="1200" b="1" dirty="0"/>
              <a:t>EU stability Mechanism – 240 B EUR</a:t>
            </a:r>
          </a:p>
          <a:p>
            <a:endParaRPr lang="en-US" sz="1200" dirty="0"/>
          </a:p>
          <a:p>
            <a:r>
              <a:rPr lang="en-US" sz="1200" b="1" dirty="0"/>
              <a:t>Direct EU Budget support – 70 B EUR</a:t>
            </a:r>
          </a:p>
          <a:p>
            <a:endParaRPr lang="en-US" sz="1200" dirty="0"/>
          </a:p>
          <a:p>
            <a:r>
              <a:rPr lang="en-US" sz="1200" b="1" dirty="0"/>
              <a:t>Coronavirus Response Investment </a:t>
            </a:r>
            <a:r>
              <a:rPr lang="en-US" sz="1200" b="1" dirty="0" err="1"/>
              <a:t>Intiative</a:t>
            </a:r>
            <a:r>
              <a:rPr lang="en-US" sz="1200" b="1" dirty="0"/>
              <a:t> (SMEs + health care) – 55 B EUR</a:t>
            </a:r>
          </a:p>
          <a:p>
            <a:endParaRPr lang="en-US" sz="1200" dirty="0"/>
          </a:p>
          <a:p>
            <a:r>
              <a:rPr lang="en-US" sz="1200" b="1" dirty="0"/>
              <a:t>EIB Loan Guarantee – 2.2 B EUR</a:t>
            </a:r>
          </a:p>
          <a:p>
            <a:endParaRPr lang="en-US" sz="1200" dirty="0"/>
          </a:p>
          <a:p>
            <a:r>
              <a:rPr lang="en-US" sz="1200" b="1" dirty="0"/>
              <a:t>Fund for European Aid to the most deprived (FEAD) – 3.8 B EUR</a:t>
            </a:r>
          </a:p>
          <a:p>
            <a:endParaRPr lang="en-US" sz="1200" dirty="0"/>
          </a:p>
          <a:p>
            <a:r>
              <a:rPr lang="en-US" sz="1200" b="1" dirty="0"/>
              <a:t>Pandemic Emergency Purchase Program (ECB) – 870 B EUR </a:t>
            </a:r>
          </a:p>
          <a:p>
            <a:r>
              <a:rPr lang="en-US" sz="1200" dirty="0"/>
              <a:t>bank guarantee, liquidity lines to banks for loans, asset backed securities </a:t>
            </a:r>
            <a:r>
              <a:rPr lang="en-US" sz="1200" dirty="0" err="1"/>
              <a:t>pruchase</a:t>
            </a:r>
            <a:r>
              <a:rPr lang="en-US" sz="1200" dirty="0"/>
              <a:t> (sell book of loans)</a:t>
            </a:r>
          </a:p>
          <a:p>
            <a:endParaRPr lang="en-US" sz="1200" dirty="0"/>
          </a:p>
          <a:p>
            <a:r>
              <a:rPr lang="en-US" sz="1600" b="1" dirty="0"/>
              <a:t>Total: circa 4 T EUR</a:t>
            </a:r>
          </a:p>
        </p:txBody>
      </p:sp>
    </p:spTree>
    <p:extLst>
      <p:ext uri="{BB962C8B-B14F-4D97-AF65-F5344CB8AC3E}">
        <p14:creationId xmlns:p14="http://schemas.microsoft.com/office/powerpoint/2010/main" val="209527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225</Words>
  <Application>Microsoft Macintosh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2020-04-25T09:48:32Z</dcterms:created>
  <dcterms:modified xsi:type="dcterms:W3CDTF">2020-04-25T15:16:56Z</dcterms:modified>
</cp:coreProperties>
</file>