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71" r:id="rId7"/>
    <p:sldId id="272" r:id="rId8"/>
    <p:sldId id="273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3876AA-149B-4BCE-9BB1-A62A690184BB}" v="81" dt="2024-04-15T17:43:15.355"/>
    <p1510:client id="{D2FB28B2-3463-4F76-AB9F-D101448DCA91}" v="33" dt="2024-04-15T10:21:54.1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B1597006-230C-EE41-ACD1-3FF8D7F2D9A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/>
          <a:lstStyle>
            <a:lvl1pPr algn="r"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B1597006-230C-EE41-ACD1-3FF8D7F2D9A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61069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151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9032" y="2654299"/>
            <a:ext cx="3165475" cy="27051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/>
            </a:lvl1pPr>
          </a:lstStyle>
          <a:p>
            <a:fld id="{95937ADF-F9E1-BA4B-9DD9-49C1B8F55FAB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fld id="{10B419B9-5288-FE4A-9F37-54AAEB8CA389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7462" y="3567953"/>
            <a:ext cx="4997076" cy="610066"/>
          </a:xfrm>
        </p:spPr>
        <p:txBody>
          <a:bodyPr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016" y="983785"/>
            <a:ext cx="8447439" cy="1074828"/>
          </a:xfrm>
        </p:spPr>
        <p:txBody>
          <a:bodyPr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3738" y="2705425"/>
            <a:ext cx="10745787" cy="3273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1764" y="2145265"/>
            <a:ext cx="8348472" cy="2363568"/>
          </a:xfrm>
          <a:noFill/>
        </p:spPr>
        <p:txBody>
          <a:bodyPr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/>
            </a:lvl1pPr>
          </a:lstStyle>
          <a:p>
            <a:fld id="{A4486D74-B37B-F546-968B-4AC3E7616DD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>
                <a:solidFill>
                  <a:schemeClr val="accent3">
                    <a:lumMod val="75000"/>
                  </a:schemeClr>
                </a:solidFill>
              </a:rPr>
              <a:t>“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r>
              <a:rPr lang="en-US" sz="16600">
                <a:solidFill>
                  <a:schemeClr val="accent3">
                    <a:lumMod val="75000"/>
                  </a:schemeClr>
                </a:solidFill>
              </a:rPr>
              <a:t>”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2738" y="4526051"/>
            <a:ext cx="3727450" cy="515938"/>
          </a:xfrm>
          <a:noFill/>
        </p:spPr>
        <p:txBody>
          <a:bodyPr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Tw Cen MT" panose="020B0602020104020603" pitchFamily="34" charset="77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00773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200773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72994" y="2922586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5" name="Text Placeholder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872994" y="4539115"/>
            <a:ext cx="2917826" cy="404812"/>
          </a:xfrm>
        </p:spPr>
        <p:txBody>
          <a:bodyPr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Team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A4486D74-B37B-F546-968B-4AC3E7616DD3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38044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9251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5955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8" name="Text Placeholder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97162" y="3483864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0" name="Text Placeholder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1" name="Text Placeholder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038044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3" name="Text Placeholder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19251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6" name="Text Placeholder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15955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Picture Placeholder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9" name="Text Placeholder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097162" y="5522976"/>
            <a:ext cx="2526566" cy="404812"/>
          </a:xfrm>
        </p:spPr>
        <p:txBody>
          <a:bodyPr lIns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Tw Cen MT" panose="020B0602020104020603" pitchFamily="34" charset="77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itle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8BA0ED1B-1813-CA43-9C57-D85969C5BB08}" type="datetime1">
              <a:rPr lang="en-US" smtClean="0"/>
              <a:pPr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Tw Cen MT" panose="020B0602020104020603" pitchFamily="34" charset="77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0769" r="20769"/>
          <a:stretch/>
        </p:blipFill>
        <p:spPr>
          <a:xfrm>
            <a:off x="3686175" y="0"/>
            <a:ext cx="8505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61" y="111599"/>
            <a:ext cx="9567917" cy="1006001"/>
          </a:xfrm>
          <a:solidFill>
            <a:srgbClr val="0070C0"/>
          </a:solidFill>
        </p:spPr>
        <p:txBody>
          <a:bodyPr/>
          <a:lstStyle/>
          <a:p>
            <a:r>
              <a:rPr lang="en-US"/>
              <a:t>Bookshop automation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749" y="3080045"/>
            <a:ext cx="2952599" cy="1781642"/>
          </a:xfrm>
        </p:spPr>
        <p:txBody>
          <a:bodyPr/>
          <a:lstStyle/>
          <a:p>
            <a:r>
              <a:rPr lang="en-US"/>
              <a:t>Aashray Tandon</a:t>
            </a:r>
          </a:p>
          <a:p>
            <a:r>
              <a:rPr lang="en-US"/>
              <a:t>Deetosh Kumar Kuila</a:t>
            </a:r>
          </a:p>
          <a:p>
            <a:r>
              <a:rPr lang="en-US"/>
              <a:t>Mayash Nayak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FE66A-675F-96BF-1DDC-DCF53D9FA1C8}"/>
              </a:ext>
            </a:extLst>
          </p:cNvPr>
          <p:cNvSpPr txBox="1"/>
          <p:nvPr/>
        </p:nvSpPr>
        <p:spPr>
          <a:xfrm>
            <a:off x="505836" y="2414726"/>
            <a:ext cx="29937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/>
              <a:t>TEAM MAD</a:t>
            </a:r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6F7BD7-8788-3850-5185-94403DE6E5D9}"/>
              </a:ext>
            </a:extLst>
          </p:cNvPr>
          <p:cNvSpPr/>
          <p:nvPr/>
        </p:nvSpPr>
        <p:spPr>
          <a:xfrm>
            <a:off x="2811694" y="21371"/>
            <a:ext cx="3103684" cy="6537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71"/>
            <a:ext cx="6192892" cy="836585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IN" sz="3200" b="1" i="0">
                <a:effectLst/>
                <a:latin typeface="Söhne"/>
              </a:rPr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865" y="1007218"/>
            <a:ext cx="10174157" cy="51998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Söhne"/>
              </a:rPr>
              <a:t>Problem Overview:</a:t>
            </a:r>
          </a:p>
          <a:p>
            <a:pPr marL="342900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Book shops often struggle with order processing, manual inventory management, sales tracking, and customer service, leading to inefficiencies and customer dissatisfaction.</a:t>
            </a:r>
          </a:p>
          <a:p>
            <a:pPr algn="just">
              <a:spcBef>
                <a:spcPts val="0"/>
              </a:spcBef>
            </a:pPr>
            <a:endParaRPr lang="en-US" b="1">
              <a:solidFill>
                <a:schemeClr val="tx1"/>
              </a:solidFill>
              <a:latin typeface="Söhne"/>
            </a:endParaRPr>
          </a:p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Söhne"/>
              </a:rPr>
              <a:t>User Requirements:</a:t>
            </a:r>
          </a:p>
          <a:p>
            <a:pPr algn="just">
              <a:spcBef>
                <a:spcPts val="0"/>
              </a:spcBef>
            </a:pPr>
            <a:r>
              <a:rPr lang="en-US">
                <a:solidFill>
                  <a:schemeClr val="tx1"/>
                </a:solidFill>
                <a:latin typeface="Söhne"/>
              </a:rPr>
              <a:t>Develop a Bookshop Automation System (BAS) to address these challenges based on user requirements: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Query book. 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Display book details and availability.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Maintain inventory.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Generate sales receipts and update stock.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Provide sales statistics and inventory management.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Söhne"/>
            </a:endParaRPr>
          </a:p>
          <a:p>
            <a:pPr algn="just">
              <a:spcBef>
                <a:spcPts val="0"/>
              </a:spcBef>
            </a:pPr>
            <a:r>
              <a:rPr lang="en-US" b="1">
                <a:solidFill>
                  <a:schemeClr val="tx1"/>
                </a:solidFill>
                <a:latin typeface="Söhne"/>
              </a:rPr>
              <a:t>Objective:</a:t>
            </a:r>
          </a:p>
          <a:p>
            <a:pPr marL="285750" indent="-2857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Develop a comprehensive software solution to automate book shop operations, enhancing customer experience and optimizing business processes.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0342F-818D-9043-BA26-E6B36A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6F7BD7-8788-3850-5185-94403DE6E5D9}"/>
              </a:ext>
            </a:extLst>
          </p:cNvPr>
          <p:cNvSpPr/>
          <p:nvPr/>
        </p:nvSpPr>
        <p:spPr>
          <a:xfrm>
            <a:off x="2811694" y="21371"/>
            <a:ext cx="3103684" cy="6537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71"/>
            <a:ext cx="6192892" cy="836585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IN" sz="3200" b="1">
                <a:latin typeface="Söhne"/>
              </a:rPr>
              <a:t>Technical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156481"/>
            <a:ext cx="4789311" cy="51998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b="1" i="0">
                <a:solidFill>
                  <a:schemeClr val="tx1"/>
                </a:solidFill>
                <a:effectLst/>
                <a:latin typeface="Söhne"/>
              </a:rPr>
              <a:t>Backend Technology:</a:t>
            </a:r>
            <a:endParaRPr lang="en-US" b="0" i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Django Framework: </a:t>
            </a:r>
            <a:r>
              <a:rPr lang="en-IN">
                <a:latin typeface="Söhne"/>
              </a:rPr>
              <a:t>Django simplifies web development by providing a Model-View-Template (MVT) framework, which streamlines data handling (Model), request processing (View), and HTML generation (Template) for web applications. </a:t>
            </a:r>
          </a:p>
          <a:p>
            <a:pPr lvl="1" algn="just"/>
            <a:endParaRPr lang="en-IN">
              <a:latin typeface="Söhne"/>
            </a:endParaRPr>
          </a:p>
          <a:p>
            <a:pPr marL="0" lvl="1" algn="just"/>
            <a:r>
              <a:rPr lang="en-US" b="1" i="0">
                <a:solidFill>
                  <a:schemeClr val="tx1"/>
                </a:solidFill>
                <a:effectLst/>
                <a:latin typeface="Söhne"/>
              </a:rPr>
              <a:t>Frontend Technologies:</a:t>
            </a:r>
            <a:endParaRPr lang="en-US" b="0" i="0">
              <a:solidFill>
                <a:schemeClr val="tx1"/>
              </a:solidFill>
              <a:effectLst/>
              <a:latin typeface="Söhne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>
                <a:effectLst/>
                <a:latin typeface="Söhne"/>
              </a:rPr>
              <a:t>HTML and CSS</a:t>
            </a:r>
            <a:r>
              <a:rPr lang="en-US" b="0" i="0">
                <a:effectLst/>
                <a:latin typeface="Söhne"/>
              </a:rPr>
              <a:t>: Employed for creating an intuitive and user-friendly interface, ensuring seamless navigation and interaction.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0342F-818D-9043-BA26-E6B36A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E269-7836-54A6-5097-E6B1BB22F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177" y="1543050"/>
            <a:ext cx="59912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795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6F7BD7-8788-3850-5185-94403DE6E5D9}"/>
              </a:ext>
            </a:extLst>
          </p:cNvPr>
          <p:cNvSpPr/>
          <p:nvPr/>
        </p:nvSpPr>
        <p:spPr>
          <a:xfrm>
            <a:off x="2811694" y="21371"/>
            <a:ext cx="3103684" cy="6537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71"/>
            <a:ext cx="6192892" cy="836585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IN" sz="3200" b="1">
                <a:latin typeface="Söhne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921" y="829065"/>
            <a:ext cx="10550901" cy="51998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1">
                <a:solidFill>
                  <a:schemeClr val="tx1"/>
                </a:solidFill>
                <a:latin typeface="Söhne"/>
              </a:rPr>
              <a:t>Customer Use Case: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Customer queries book availability.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Adds desired books to cart.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Sends wish-list to email.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Collects books and proceeds to pay.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Receives sales receipt via email.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Requests for books not available.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Also requests for bulk orders.</a:t>
            </a:r>
          </a:p>
          <a:p>
            <a:pPr algn="l">
              <a:buFont typeface="+mj-lt"/>
              <a:buAutoNum type="arabicPeriod"/>
            </a:pPr>
            <a:r>
              <a:rPr lang="en-US" b="1">
                <a:solidFill>
                  <a:schemeClr val="tx1"/>
                </a:solidFill>
                <a:latin typeface="Söhne"/>
              </a:rPr>
              <a:t>Manager Use Case: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Monitors book requests.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Generates reports for sales and business analysis.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Finds books below threshold and send the order request to vendors.</a:t>
            </a:r>
          </a:p>
          <a:p>
            <a:pPr algn="l">
              <a:buFont typeface="+mj-lt"/>
              <a:buAutoNum type="arabicPeriod"/>
            </a:pPr>
            <a:r>
              <a:rPr lang="en-US" b="1">
                <a:solidFill>
                  <a:schemeClr val="tx1"/>
                </a:solidFill>
                <a:latin typeface="Söhne"/>
              </a:rPr>
              <a:t>Employee Use Case: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Updates inventory upon new supply arrival.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Adds new books to the inventory.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Handles book returns.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Contact the customer after procurement of required books.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0342F-818D-9043-BA26-E6B36A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3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B6F7BD7-8788-3850-5185-94403DE6E5D9}"/>
              </a:ext>
            </a:extLst>
          </p:cNvPr>
          <p:cNvSpPr/>
          <p:nvPr/>
        </p:nvSpPr>
        <p:spPr>
          <a:xfrm>
            <a:off x="2811694" y="21371"/>
            <a:ext cx="3103684" cy="6537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371"/>
            <a:ext cx="6192892" cy="836585"/>
          </a:xfrm>
          <a:solidFill>
            <a:srgbClr val="0070C0"/>
          </a:solidFill>
        </p:spPr>
        <p:txBody>
          <a:bodyPr/>
          <a:lstStyle/>
          <a:p>
            <a:pPr algn="l"/>
            <a:r>
              <a:rPr lang="en-IN" sz="3200" b="1">
                <a:latin typeface="Söhne"/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865" y="1007218"/>
            <a:ext cx="10174157" cy="519986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b="1">
                <a:solidFill>
                  <a:schemeClr val="tx1"/>
                </a:solidFill>
                <a:latin typeface="Söhne"/>
              </a:rPr>
              <a:t>Design Considerations: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Ensuring a user-friendly interface with limited expertise in frontend technologies.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Söhne"/>
              </a:rPr>
              <a:t>Implementation Issues: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Debugging and resolving errors in Django codebase with constrained timelines.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pc="140">
                <a:latin typeface="Söhne"/>
              </a:rPr>
              <a:t>Balancing feature implementation with thorough testing and bug fixing within project deadlines.</a:t>
            </a:r>
          </a:p>
          <a:p>
            <a:pPr algn="l"/>
            <a:r>
              <a:rPr lang="en-US" b="1">
                <a:solidFill>
                  <a:schemeClr val="tx1"/>
                </a:solidFill>
                <a:latin typeface="Söhne"/>
              </a:rPr>
              <a:t>Solutions:</a:t>
            </a:r>
          </a:p>
          <a:p>
            <a:pPr marL="6858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Collaborative problem-solving among team members to overcome technical challenges and share expertise.</a:t>
            </a:r>
          </a:p>
          <a:p>
            <a:pPr marL="685800" indent="-342900" algn="just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Söhne"/>
              </a:rPr>
              <a:t>Prioritizing essential features and iterative development to meet project milestones effectively.</a:t>
            </a:r>
          </a:p>
          <a:p>
            <a:pPr lvl="1" algn="l"/>
            <a:endParaRPr lang="en-US" spc="140">
              <a:latin typeface="Söhne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DD0342F-818D-9043-BA26-E6B36A4C4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451CBB1-D6CD-A445-96C5-A99E4824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7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EBEC4B8-15B9-6CDC-1C78-334883FF7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477" r="1930" b="6667"/>
          <a:stretch/>
        </p:blipFill>
        <p:spPr>
          <a:xfrm>
            <a:off x="0" y="138895"/>
            <a:ext cx="12124111" cy="637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eative Red_Win32_AP_v3" id="{489718BF-5BA9-42DA-9832-0D6458117CDF}" vid="{B56DAA54-D084-4F49-84BA-6965B108C5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94C50BF-B542-4C65-9576-F6A949345C46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32BC193-1E5D-42CA-92FB-CB15BBE1F56A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Creative perspective presentation</Template>
  <TotalTime>0</TotalTime>
  <Words>363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Bahnschrift</vt:lpstr>
      <vt:lpstr>Calibri</vt:lpstr>
      <vt:lpstr>Söhne</vt:lpstr>
      <vt:lpstr>Tw Cen MT</vt:lpstr>
      <vt:lpstr>Office Theme</vt:lpstr>
      <vt:lpstr>Bookshop automation System</vt:lpstr>
      <vt:lpstr>Problem Description</vt:lpstr>
      <vt:lpstr>Technical Details</vt:lpstr>
      <vt:lpstr>Use Cases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 automation System</dc:title>
  <dc:creator>Deetosh Kuila</dc:creator>
  <cp:lastModifiedBy>AASHRAY TANDON</cp:lastModifiedBy>
  <cp:revision>1</cp:revision>
  <dcterms:created xsi:type="dcterms:W3CDTF">2024-04-15T09:15:03Z</dcterms:created>
  <dcterms:modified xsi:type="dcterms:W3CDTF">2024-04-15T17:43:15Z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