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64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2" r:id="rId10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9FE"/>
    <a:srgbClr val="EBF9FF"/>
    <a:srgbClr val="EBFAFA"/>
    <a:srgbClr val="EBFAFF"/>
    <a:srgbClr val="6B9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19" autoAdjust="0"/>
    <p:restoredTop sz="93447" autoAdjust="0"/>
  </p:normalViewPr>
  <p:slideViewPr>
    <p:cSldViewPr snapToGrid="0">
      <p:cViewPr>
        <p:scale>
          <a:sx n="58" d="100"/>
          <a:sy n="58" d="100"/>
        </p:scale>
        <p:origin x="1000" y="68"/>
      </p:cViewPr>
      <p:guideLst/>
    </p:cSldViewPr>
  </p:slideViewPr>
  <p:outlineViewPr>
    <p:cViewPr>
      <p:scale>
        <a:sx n="33" d="100"/>
        <a:sy n="33" d="100"/>
      </p:scale>
      <p:origin x="0" y="-4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8D21B04-C913-44E2-965C-7DA99DD56988}" type="datetimeFigureOut">
              <a:rPr lang="en-IL" smtClean="0"/>
              <a:t>18/07/2024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348C9CC-5395-4C2D-857E-0495275B14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11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8C9CC-5395-4C2D-857E-0495275B14B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009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3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9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4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9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5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BF9FF"/>
            </a:gs>
            <a:gs pos="74000">
              <a:srgbClr val="EBFAFA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kransystem.com/en/blog/real-life-examples-insider-threat-caused-breaches" TargetMode="External"/><Relationship Id="rId2" Type="http://schemas.openxmlformats.org/officeDocument/2006/relationships/hyperlink" Target="https://restoreprivacy.com/tesla-personal-data-of-75000-leaked-by-former-employe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 descr="תמונה שמכילה לוגו, טקסט, סמל, גרפיקה&#10;&#10;התיאור נוצר באופן אוטומטי">
            <a:extLst>
              <a:ext uri="{FF2B5EF4-FFF2-40B4-BE49-F238E27FC236}">
                <a16:creationId xmlns:a16="http://schemas.microsoft.com/office/drawing/2014/main" id="{18A452E6-A918-5DA7-4E01-903113D31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51" y="144379"/>
            <a:ext cx="477882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5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4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AB2C1A5-076F-395E-7238-9134195A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646" y="1066684"/>
            <a:ext cx="6509655" cy="12710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305277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8D4E24-8C92-05EC-995F-993C6BD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54" y="770890"/>
            <a:ext cx="3194231" cy="1067535"/>
          </a:xfrm>
        </p:spPr>
        <p:txBody>
          <a:bodyPr>
            <a:normAutofit/>
          </a:bodyPr>
          <a:lstStyle/>
          <a:p>
            <a:pPr algn="r" rtl="1"/>
            <a:r>
              <a:rPr lang="he-IL" sz="6000" dirty="0">
                <a:solidFill>
                  <a:srgbClr val="FF0000"/>
                </a:solidFill>
              </a:rPr>
              <a:t>דמו</a:t>
            </a:r>
            <a:endParaRPr lang="en-IL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F9FF"/>
            </a:gs>
            <a:gs pos="74000">
              <a:srgbClr val="EBFAFA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6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1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2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3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4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C549EF-B9A5-BCF7-659C-79F2FF617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מודל</a:t>
            </a:r>
            <a:r>
              <a:rPr lang="en-US" dirty="0"/>
              <a:t> Freemium - </a:t>
            </a:r>
          </a:p>
          <a:p>
            <a:r>
              <a:rPr lang="en-US" dirty="0" err="1"/>
              <a:t>חינם</a:t>
            </a:r>
            <a:r>
              <a:rPr lang="en-US" dirty="0"/>
              <a:t> </a:t>
            </a:r>
            <a:r>
              <a:rPr lang="en-US" dirty="0" err="1"/>
              <a:t>עד</a:t>
            </a:r>
            <a:r>
              <a:rPr lang="en-US" dirty="0"/>
              <a:t> 50 </a:t>
            </a:r>
            <a:r>
              <a:rPr lang="en-US" dirty="0" err="1"/>
              <a:t>עובדים</a:t>
            </a:r>
            <a:endParaRPr lang="en-US" dirty="0"/>
          </a:p>
          <a:p>
            <a:r>
              <a:rPr lang="en-US" dirty="0"/>
              <a:t>Premium – </a:t>
            </a:r>
            <a:r>
              <a:rPr lang="en-US" dirty="0" err="1"/>
              <a:t>חלוקה</a:t>
            </a:r>
            <a:r>
              <a:rPr lang="en-US" dirty="0"/>
              <a:t> ל </a:t>
            </a:r>
            <a:r>
              <a:rPr lang="en-US" dirty="0" err="1"/>
              <a:t>levelים</a:t>
            </a:r>
            <a:r>
              <a:rPr lang="en-US" dirty="0"/>
              <a:t>, א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3FB739-87E1-DF67-2A6B-5D51F6EAE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89877" l="68373" r="96622">
                        <a14:foregroundMark x1="77687" y1="23210" x2="77687" y2="23210"/>
                        <a14:foregroundMark x1="78813" y1="35802" x2="78813" y2="35802"/>
                        <a14:foregroundMark x1="76766" y1="37284" x2="76766" y2="37284"/>
                        <a14:foregroundMark x1="73900" y1="37284" x2="73900" y2="37284"/>
                        <a14:foregroundMark x1="76049" y1="46667" x2="76049" y2="46667"/>
                        <a14:foregroundMark x1="81064" y1="46420" x2="81064" y2="46420"/>
                        <a14:foregroundMark x1="85159" y1="46420" x2="85159" y2="46420"/>
                        <a14:foregroundMark x1="71238" y1="52593" x2="71238" y2="52593"/>
                        <a14:foregroundMark x1="88741" y1="67160" x2="88741" y2="67160"/>
                        <a14:foregroundMark x1="88639" y1="74568" x2="88639" y2="74568"/>
                        <a14:foregroundMark x1="86182" y1="74568" x2="86182" y2="74568"/>
                        <a14:foregroundMark x1="84647" y1="73333" x2="84647" y2="73333"/>
                        <a14:foregroundMark x1="87410" y1="73086" x2="87410" y2="73086"/>
                        <a14:foregroundMark x1="88741" y1="79259" x2="88741" y2="79259"/>
                        <a14:foregroundMark x1="85261" y1="72593" x2="85261" y2="72593"/>
                        <a14:foregroundMark x1="68373" y1="51852" x2="68373" y2="51852"/>
                        <a14:foregroundMark x1="85466" y1="81728" x2="85466" y2="81728"/>
                        <a14:foregroundMark x1="84033" y1="79012" x2="84033" y2="79012"/>
                        <a14:backgroundMark x1="84954" y1="74568" x2="84954" y2="74568"/>
                        <a14:backgroundMark x1="86489" y1="72099" x2="86489" y2="72099"/>
                        <a14:backgroundMark x1="86694" y1="73580" x2="86694" y2="73580"/>
                        <a14:backgroundMark x1="84852" y1="73333" x2="84852" y2="73333"/>
                        <a14:backgroundMark x1="85159" y1="72593" x2="85159" y2="72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677" t="-1891"/>
          <a:stretch/>
        </p:blipFill>
        <p:spPr bwMode="auto">
          <a:xfrm>
            <a:off x="9411950" y="1714168"/>
            <a:ext cx="1950900" cy="2475558"/>
          </a:xfrm>
          <a:prstGeom prst="rect">
            <a:avLst/>
          </a:prstGeom>
          <a:solidFill>
            <a:srgbClr val="EBF9FE"/>
          </a:solidFill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5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522EC4-8D25-4856-E254-30CFF5009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89877" l="3275" r="30399">
                        <a14:foregroundMark x1="27431" y1="60741" x2="27431" y2="60741"/>
                        <a14:foregroundMark x1="30399" y1="59753" x2="30399" y2="59753"/>
                        <a14:foregroundMark x1="8086" y1="47160" x2="8086" y2="47160"/>
                        <a14:foregroundMark x1="22620" y1="51111" x2="22620" y2="51111"/>
                        <a14:foregroundMark x1="17707" y1="51358" x2="17707" y2="51358"/>
                        <a14:foregroundMark x1="11873" y1="49630" x2="11873" y2="49630"/>
                        <a14:foregroundMark x1="22006" y1="61975" x2="22006" y2="61975"/>
                        <a14:foregroundMark x1="25589" y1="72346" x2="25589" y2="72346"/>
                        <a14:foregroundMark x1="22723" y1="73086" x2="22723" y2="73086"/>
                        <a14:foregroundMark x1="20778" y1="73333" x2="20778" y2="73333"/>
                        <a14:foregroundMark x1="13818" y1="27654" x2="13818" y2="27654"/>
                        <a14:foregroundMark x1="15455" y1="35309" x2="15455" y2="35309"/>
                        <a14:foregroundMark x1="12590" y1="37778" x2="12590" y2="37778"/>
                        <a14:foregroundMark x1="10031" y1="35556" x2="10031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" t="2832" r="67683"/>
          <a:stretch/>
        </p:blipFill>
        <p:spPr bwMode="auto">
          <a:xfrm>
            <a:off x="7342517" y="1690273"/>
            <a:ext cx="2069432" cy="2593078"/>
          </a:xfrm>
          <a:prstGeom prst="rect">
            <a:avLst/>
          </a:prstGeom>
          <a:solidFill>
            <a:srgbClr val="EBF9FE"/>
          </a:solidFill>
        </p:spPr>
      </p:pic>
      <p:pic>
        <p:nvPicPr>
          <p:cNvPr id="2050" name="Picture 2" descr="Freemium Model Examples: Is it Effective at Generating Revenue?">
            <a:extLst>
              <a:ext uri="{FF2B5EF4-FFF2-40B4-BE49-F238E27FC236}">
                <a16:creationId xmlns:a16="http://schemas.microsoft.com/office/drawing/2014/main" id="{B00EC91C-1F8D-1C24-5DD8-8EEDB343F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3668" y1="31500" x2="83668" y2="31500"/>
                        <a14:foregroundMark x1="82808" y1="26500" x2="85387" y2="26500"/>
                        <a14:foregroundMark x1="84527" y1="29500" x2="82378" y2="26500"/>
                        <a14:foregroundMark x1="81375" y1="36250" x2="78223" y2="24750"/>
                        <a14:foregroundMark x1="78223" y1="24750" x2="78593" y2="22879"/>
                        <a14:foregroundMark x1="62178" y1="62000" x2="62178" y2="52750"/>
                        <a14:foregroundMark x1="60172" y1="59250" x2="61605" y2="57750"/>
                        <a14:foregroundMark x1="61748" y1="53250" x2="61605" y2="61500"/>
                        <a14:foregroundMark x1="62034" y1="53250" x2="63181" y2="54750"/>
                        <a14:foregroundMark x1="62894" y1="64000" x2="62464" y2="52750"/>
                        <a14:foregroundMark x1="61748" y1="62000" x2="60029" y2="63500"/>
                        <a14:foregroundMark x1="58739" y1="62750" x2="57450" y2="60250"/>
                        <a14:foregroundMark x1="42837" y1="34750" x2="41547" y2="38750"/>
                        <a14:foregroundMark x1="41404" y1="29500" x2="37249" y2="33250"/>
                        <a14:foregroundMark x1="42980" y1="30000" x2="35244" y2="30750"/>
                        <a14:foregroundMark x1="35244" y1="30750" x2="35244" y2="31250"/>
                        <a14:foregroundMark x1="21347" y1="58750" x2="12894" y2="63250"/>
                        <a14:foregroundMark x1="12894" y1="63250" x2="14040" y2="63500"/>
                        <a14:foregroundMark x1="21347" y1="62000" x2="13181" y2="66250"/>
                        <a14:foregroundMark x1="77794" y1="12500" x2="77794" y2="12500"/>
                        <a14:foregroundMark x1="84527" y1="12000" x2="84527" y2="12000"/>
                        <a14:foregroundMark x1="87536" y1="15000" x2="89542" y2="14750"/>
                        <a14:backgroundMark x1="78223" y1="17750" x2="80372" y2="1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44" y="-237949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6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310946-C983-1E2D-6D28-D9F0A277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מתחרים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EC9C26-8B32-F6B5-325E-54222D3C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79" y="1826913"/>
            <a:ext cx="7335835" cy="3601212"/>
          </a:xfrm>
        </p:spPr>
        <p:txBody>
          <a:bodyPr/>
          <a:lstStyle/>
          <a:p>
            <a:pPr algn="r" rtl="1"/>
            <a:r>
              <a:rPr lang="he-IL" dirty="0"/>
              <a:t>מתחרים:</a:t>
            </a:r>
            <a:endParaRPr lang="en-US" dirty="0"/>
          </a:p>
          <a:p>
            <a:pPr algn="r" rtl="1"/>
            <a:r>
              <a:rPr lang="en-US" dirty="0"/>
              <a:t>Thales STA</a:t>
            </a:r>
            <a:r>
              <a:rPr lang="he-IL" dirty="0"/>
              <a:t>- אוטומציה, </a:t>
            </a:r>
            <a:r>
              <a:rPr lang="en-US" dirty="0"/>
              <a:t>level</a:t>
            </a:r>
            <a:r>
              <a:rPr lang="he-IL" dirty="0"/>
              <a:t>, אין: </a:t>
            </a:r>
            <a:r>
              <a:rPr lang="en-US" dirty="0"/>
              <a:t>AI</a:t>
            </a:r>
            <a:r>
              <a:rPr lang="he-IL" dirty="0"/>
              <a:t>, פשטות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679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72BB80-F60F-1646-0A2B-67BDB6BD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עדויות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FD4F6B-C7C6-2254-785A-5C9A6CFF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אינטרנט רימון </a:t>
            </a:r>
          </a:p>
          <a:p>
            <a:pPr algn="r" rtl="1"/>
            <a:r>
              <a:rPr lang="he-IL" dirty="0"/>
              <a:t>חברה של ירט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0140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261BF4-5C36-EB63-69A0-BE70F0AEA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טכנולוגיה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5650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08586B-81C4-B7A2-14CA-938D3F3E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תודה על ההקשבה</a:t>
            </a:r>
            <a:endParaRPr lang="en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1808AD5-A4BE-D328-0F24-EED6BCC9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7" y="3096759"/>
            <a:ext cx="7335838" cy="3600450"/>
          </a:xfrm>
        </p:spPr>
        <p:txBody>
          <a:bodyPr/>
          <a:lstStyle/>
          <a:p>
            <a:r>
              <a:rPr lang="en-US" dirty="0"/>
              <a:t>Tesla leak - </a:t>
            </a:r>
            <a:r>
              <a:rPr lang="en-US" dirty="0">
                <a:hlinkClick r:id="rId2"/>
              </a:rPr>
              <a:t>https://restoreprivacy.com/tesla-personal-data-of-75000-leaked-by-former-employees/</a:t>
            </a:r>
            <a:endParaRPr lang="en-US" dirty="0"/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South Georgia Medical Center (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nov</a:t>
            </a:r>
            <a:r>
              <a:rPr lang="en-US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21, 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  <a:hlinkClick r:id="rId3"/>
              </a:rPr>
              <a:t>https://www.ekransystem.com/en/blog/real-life-examples-insider-threat-caused-breaches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8096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מסך רחב</PresentationFormat>
  <Paragraphs>18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Aptos</vt:lpstr>
      <vt:lpstr>Arial</vt:lpstr>
      <vt:lpstr>Neue Haas Grotesk Text Pro</vt:lpstr>
      <vt:lpstr>Open Sans</vt:lpstr>
      <vt:lpstr>PunchcardVTI</vt:lpstr>
      <vt:lpstr>מצגת של PowerPoint‏</vt:lpstr>
      <vt:lpstr>מצגת של PowerPoint‏</vt:lpstr>
      <vt:lpstr>מצגת של PowerPoint‏</vt:lpstr>
      <vt:lpstr>דמו</vt:lpstr>
      <vt:lpstr>מצגת של PowerPoint‏</vt:lpstr>
      <vt:lpstr>מתחרים</vt:lpstr>
      <vt:lpstr>עדויות</vt:lpstr>
      <vt:lpstr>טכנולוגיה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אליאס יהושע</dc:creator>
  <cp:lastModifiedBy>יובל אליאס יהושע</cp:lastModifiedBy>
  <cp:revision>3</cp:revision>
  <dcterms:created xsi:type="dcterms:W3CDTF">2024-07-18T07:35:42Z</dcterms:created>
  <dcterms:modified xsi:type="dcterms:W3CDTF">2024-07-18T19:37:49Z</dcterms:modified>
</cp:coreProperties>
</file>