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645" autoAdjust="0"/>
  </p:normalViewPr>
  <p:slideViewPr>
    <p:cSldViewPr snapToGrid="0">
      <p:cViewPr varScale="1">
        <p:scale>
          <a:sx n="52" d="100"/>
          <a:sy n="52" d="100"/>
        </p:scale>
        <p:origin x="1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3B87-D83F-463A-8769-31C58924C3E9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7BAF-CEB3-460A-8A89-DBB8A195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Boa noite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EAD, isso significaria pode-se simular qualquer ambiente. Isso pode ser particularmente útil no ensino de língua.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visão de experiência do usuário que propomos não tem limites.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0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Nossos recursos, contudo, tem limites muito bem definidos. Foi preciso tirar a cabeça das nuvens e colocar os pés no chão para definir um escopo executável. Por isso adotamos a estratégia de desenvolvimento MVP. O MVP deve contemplar, de maneira minimalista, apenas as funcionalidades que contribuam para demonstrar e validar a experiência proposta. Ele contem apenas as funcionalidades sobre as quais se apoia o paradigma de experiência do usuário que estamos propondo.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8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seleção de funcionalidades são: 1) a simulação de um ambiente 3D que 2) simule um avatar por usuário conectado, 3) equipados com a expressão facial do usuário e com 4) simulação de áudio </a:t>
            </a:r>
            <a:r>
              <a:rPr lang="pt-BR" dirty="0" err="1"/>
              <a:t>binaural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Primeiramente, vamos descrever a problemática a que este trabalho </a:t>
            </a:r>
            <a:r>
              <a:rPr lang="pt-BR"/>
              <a:t>se endereça.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9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EAD tem o potencial de reduzir os custos da educação e, portanto, aumentar o número de pessoas que tem acesso a esse privilégio.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9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Atividades educativas remotas podem ser divididas em síncronas e assíncronas. Certos assuntos podem ser estudados a distância assincronamente, com conteúdos meramente expositivos, gravados e reproduzidos quantas vezes forem necessárias. Entretanto, alguns assuntos se inclinam sobretudo a uma educação síncrona. Isso fica mais claro quando a interação direta entre aluno e professor contribuem substancialmente para a construção do conhecimento.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foi feito para a Fatec com o apoio da </a:t>
            </a:r>
            <a:r>
              <a:rPr lang="pt-BR" dirty="0" err="1"/>
              <a:t>Alloy</a:t>
            </a:r>
            <a:r>
              <a:rPr lang="pt-BR" dirty="0"/>
              <a:t>, especialista em software de cunho linguístico, e da escola de francês </a:t>
            </a:r>
            <a:r>
              <a:rPr lang="pt-BR" dirty="0" err="1"/>
              <a:t>Pantoufle</a:t>
            </a:r>
            <a:r>
              <a:rPr lang="pt-BR" dirty="0"/>
              <a:t>, especializada em ensino de francês pela Internet. A </a:t>
            </a:r>
            <a:r>
              <a:rPr lang="pt-BR" dirty="0" err="1"/>
              <a:t>Alloy</a:t>
            </a:r>
            <a:r>
              <a:rPr lang="pt-BR" dirty="0"/>
              <a:t> dedicou 30% dos recursos de P&amp;D para o projeto e a </a:t>
            </a:r>
            <a:r>
              <a:rPr lang="pt-BR" dirty="0" err="1"/>
              <a:t>Pantoufle</a:t>
            </a:r>
            <a:r>
              <a:rPr lang="pt-BR" dirty="0"/>
              <a:t> forneceu insights sobre o processo de aquisição de língua estrangeira para adultos pela Internet. A escola, em seus 5 anos de atuação no mercado, coletou o feedback de centenas de alunos e professores de francês sobre como é estudar uma língua estrangeira pela Internet. A equipe pedagógica da </a:t>
            </a:r>
            <a:r>
              <a:rPr lang="pt-BR" dirty="0" err="1"/>
              <a:t>Pantoufle</a:t>
            </a:r>
            <a:r>
              <a:rPr lang="pt-BR" dirty="0"/>
              <a:t> mantém a convicção de que o abandono da interação em tempo real entre aluno e professor prejudica o aprendizado.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portanto associar sincronismo e assincronismo no ensino de língua estrangeira a distância, para explorar os benefícios das duas modalidades. Entretanto, constata-se que existe uma certa resistência em alunos que migram de um ensino tradicional presencial para o ensino a distância síncrono. Muitos alunos reclamam de uma sensação de artificialidade nas aulas por videoconferência.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3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acreditamos que uma parte dessa sensação de artificialidade emana da experiência oferecida ao usuário pelas ferramentas de videoconferência existentes no mercado. Ferramentas como Skype e similares se preocupam meramente em transmitir áudio e vídeo entre locais remotos. O usuário tem a sensação de estar conversando com o interlocutor por uma janelinha.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2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Qualquer passo dado na direção de melhorar essa experiência é válido e merece esforço e tempo de pesquisa.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79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proposta que trazemos com esse projeto consiste em uma mudança de paradigma no que diz respeito a experiência do usuário. Ao invés de utilizar a tecnologia da informação para conectar locais reais, porque não usar a tecnologia da informação para simular um ambiente virtual, que possa ser compartilhado entre os usuários conectados?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6FFF-5B4A-4F77-A5C1-02497689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2D7E2-9071-4F95-9275-429C6BFD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EFD8A-71E6-491C-80BD-124DB970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E21D7-9663-4CDD-8525-914E76AC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37335-7013-4888-B7FB-2E678D9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63591-DF01-43BC-AFF9-D958B87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819DC-5F78-4103-AF3C-C9F394CF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8200F-5B35-48ED-8C09-675C1CE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F880D-C497-4E19-8C3F-CED04AB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0BDCB-51C4-4DED-BA4C-F2CDA7C7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8AE16-589B-4814-8E1D-33594B9FD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278A19-E712-4F09-914E-86B547B7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02227-3FF5-4755-8D8F-AEE0A8AB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EF019-E6E8-48EA-9DE2-20194596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1B056-62E8-44D0-A46D-0789F3C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C4F7-BB98-48F6-8EDF-BB40CF3F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C0481-01FB-4204-B3B5-D34F6BDA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BCD9D-F8BD-438F-A46C-F5D804E5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EB773-9837-4693-B47B-C758212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C5D7D-D667-4FE8-ACE1-90525D7E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0E98-8295-40CD-8358-DCC1AD5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CD0FF-6FC8-436F-A4EE-904B3A9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2865D-9C66-4DF2-8082-E34388E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CC66D-237A-4AA8-BF6E-11AC4750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CFF4-402A-4B6F-BCB0-B1EF51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F058-0DEA-4A26-B2A3-CC18CE91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CFA77-4F42-4A62-B300-BCA1B33D3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F7E948-B777-4EFA-B983-D8E67370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BE13A-6ED8-46EE-AB38-FA87FAC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39A4-764B-472E-A100-EF1D52E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D2DE-E739-4DBC-B88D-B6A8AA0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F76D-6BCF-4CD7-BE2F-1D716F8C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2A0F3-7877-48F9-A264-6E1953C4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64B9C-9AA1-4B6D-903C-73F561E8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B6ED00-C47F-49E6-94ED-4D7A8E05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2FB502-0292-455C-BCB1-276A8A53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E4805-95F6-45E8-B1E9-379D664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D94978-D3BD-43EE-983E-E720898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E5F1A6-8AA9-4023-91A8-9569159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11B7-E663-42B7-B152-675B0318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78B18-E9A8-4AB4-8AD9-BBA3D00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37B82-E3B4-4BB4-9B5B-F4F8D7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53CA5-91F4-4E00-8CB5-FE80E74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FACED2-E2C4-43C3-A0BF-B35CFDE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7D3ED-E137-4D87-81CC-50DA2F88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5D153-F581-462B-9417-F4C70455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6A0F2-E9F8-4016-8BB9-E5E4878A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A7CD5-6020-43F9-9CF4-0D88F747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B5571-12DA-4158-9D7C-75078414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3E428-E9FB-400B-BD7B-56FC91BA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FFC56-5632-4F74-85FA-31057097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D7C14-DEDA-4D37-A471-EABDDCB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1B84-8E95-45DD-B7E5-F5C0CD46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EE3E28-A175-49C3-909A-CF46A2D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0E06FD-5135-491E-9912-9A8CF00B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E45EA-B177-4564-95F3-A94C332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4947E-07FF-46CC-BFE7-4FF1964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5D8FE-E6EE-426F-97FB-289CEE45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C3BB9D-2DC8-4492-A770-9BFFB4D9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189593-4171-4D15-9DA8-89DF1521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2687D-EB36-4B43-B994-DF752BF6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5834E-3A7F-4444-A752-176B4C58B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F3332-4D4E-45AA-AEAA-888246EB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E9931D2-D86D-4FE9-BCFD-7F8B20D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F923B9-B776-4365-B9AC-436A825D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zinha, mesa, geladeira, quarto&#10;&#10;Descrição gerada automaticamente">
            <a:extLst>
              <a:ext uri="{FF2B5EF4-FFF2-40B4-BE49-F238E27FC236}">
                <a16:creationId xmlns:a16="http://schemas.microsoft.com/office/drawing/2014/main" id="{15058BE4-8EF8-43AB-A456-71EB3B5D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no interior, teto, cozinha, preto&#10;&#10;Descrição gerada automaticamente">
            <a:extLst>
              <a:ext uri="{FF2B5EF4-FFF2-40B4-BE49-F238E27FC236}">
                <a16:creationId xmlns:a16="http://schemas.microsoft.com/office/drawing/2014/main" id="{123A75A3-02E5-44B4-81FB-7055177CF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ida, camisa&#10;&#10;Descrição gerada automaticamente">
            <a:extLst>
              <a:ext uri="{FF2B5EF4-FFF2-40B4-BE49-F238E27FC236}">
                <a16:creationId xmlns:a16="http://schemas.microsoft.com/office/drawing/2014/main" id="{9C22C520-B596-4D8D-8ADF-9E92C051A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4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05A7D0A-C024-4FE7-9728-E2E6118CB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8487965-B54E-4CE4-ACC7-65E1B762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40000DA5-D7F3-4621-8EFA-D33EB425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F6D646-A53E-4FE9-9082-A2837ED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41C3627-83BB-4A4C-881F-292489651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1605FD2-3150-495C-850D-84619D19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C0A237-0941-4CC8-BCF8-3B7AAA01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0DB9F53-00B7-41C1-B4D2-67CEC3FA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7BE80-4DC1-49ED-9206-4001180C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94DAFFC-1072-43EC-928F-A9A05BF4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0D05F2B-D750-45E0-94EB-80DABF80F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101C77B3-2D04-4015-8F94-24A56CA0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ixa&#10;&#10;Descrição gerada automaticamente">
            <a:extLst>
              <a:ext uri="{FF2B5EF4-FFF2-40B4-BE49-F238E27FC236}">
                <a16:creationId xmlns:a16="http://schemas.microsoft.com/office/drawing/2014/main" id="{DC625B57-3F2D-4A16-AF8A-02A2688A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7C2E0C2F-39C9-4772-866D-BD2CAA54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EFF8072-262D-4A78-989B-52200BCE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8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590</Words>
  <Application>Microsoft Office PowerPoint</Application>
  <PresentationFormat>Widescreen</PresentationFormat>
  <Paragraphs>26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SOUSA</dc:creator>
  <cp:lastModifiedBy>Pedro SOUSA</cp:lastModifiedBy>
  <cp:revision>8</cp:revision>
  <dcterms:created xsi:type="dcterms:W3CDTF">2019-11-19T19:55:39Z</dcterms:created>
  <dcterms:modified xsi:type="dcterms:W3CDTF">2019-11-19T23:31:41Z</dcterms:modified>
</cp:coreProperties>
</file>