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2" r:id="rId9"/>
    <p:sldId id="303" r:id="rId10"/>
    <p:sldId id="299" r:id="rId11"/>
    <p:sldId id="300" r:id="rId12"/>
    <p:sldId id="287" r:id="rId13"/>
    <p:sldId id="285" r:id="rId14"/>
    <p:sldId id="286" r:id="rId15"/>
    <p:sldId id="288" r:id="rId16"/>
    <p:sldId id="291" r:id="rId17"/>
    <p:sldId id="290" r:id="rId18"/>
    <p:sldId id="289" r:id="rId19"/>
    <p:sldId id="305" r:id="rId20"/>
    <p:sldId id="304" r:id="rId21"/>
    <p:sldId id="302" r:id="rId22"/>
    <p:sldId id="283" r:id="rId23"/>
    <p:sldId id="284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BF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50824" y="1449387"/>
            <a:ext cx="8640765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7224713" y="630237"/>
            <a:ext cx="1668462" cy="6921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251519" y="6496050"/>
            <a:ext cx="265620" cy="243840"/>
          </a:xfrm>
          <a:prstGeom prst="rect">
            <a:avLst/>
          </a:prstGeom>
        </p:spPr>
        <p:txBody>
          <a:bodyPr anchor="t"/>
          <a:lstStyle>
            <a:lvl1pPr algn="l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‹Nr.›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05614" cy="838200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250825" y="1484312"/>
            <a:ext cx="8640764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" name="tud_logo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93" y="509566"/>
            <a:ext cx="1993901" cy="796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B90F2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B90F2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52413" y="6237287"/>
            <a:ext cx="8640762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50824" y="36036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50824" y="2455068"/>
            <a:ext cx="8640765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232649" y="654050"/>
            <a:ext cx="1668465" cy="6921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52413" y="245745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358775" y="692150"/>
            <a:ext cx="6499225" cy="57785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358775" y="1449387"/>
            <a:ext cx="6499225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XkV13nR5_400x40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298085" y="6277677"/>
            <a:ext cx="1440802" cy="52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tud_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1" y="590066"/>
            <a:ext cx="1993901" cy="79696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250824" y="36036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250824" y="2455068"/>
            <a:ext cx="8640765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4175" cy="203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8" name="image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1448779"/>
            <a:ext cx="1891616" cy="75608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179388" marR="0" indent="-17938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4124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8696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3268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7840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2315">
              <a:defRPr sz="1907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 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358775" y="470517"/>
            <a:ext cx="7054079" cy="189982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defTabSz="457200">
              <a:defRPr sz="2100"/>
            </a:lvl1pPr>
          </a:lstStyle>
          <a:p>
            <a:r>
              <a:rPr lang="de-DE" sz="3000" dirty="0" smtClean="0"/>
              <a:t>A </a:t>
            </a:r>
            <a:r>
              <a:rPr lang="de-DE" sz="3000" dirty="0"/>
              <a:t>Debugging Tool for</a:t>
            </a:r>
          </a:p>
          <a:p>
            <a:r>
              <a:rPr lang="de-DE" sz="3000" dirty="0"/>
              <a:t>JavaScript </a:t>
            </a:r>
            <a:r>
              <a:rPr lang="de-DE" sz="3000" dirty="0" err="1"/>
              <a:t>Reactive</a:t>
            </a:r>
            <a:r>
              <a:rPr lang="de-DE" sz="3000" dirty="0"/>
              <a:t> </a:t>
            </a:r>
            <a:r>
              <a:rPr lang="de-DE" sz="3000" dirty="0" smtClean="0"/>
              <a:t>Libraries</a:t>
            </a:r>
          </a:p>
          <a:p>
            <a:endParaRPr lang="de-DE" sz="3000" dirty="0" smtClean="0"/>
          </a:p>
          <a:p>
            <a:r>
              <a:rPr lang="en-IN" sz="3200" spc="-1" dirty="0" smtClean="0">
                <a:uFill>
                  <a:solidFill>
                    <a:srgbClr val="FFFFFF"/>
                  </a:solidFill>
                </a:uFill>
              </a:rPr>
              <a:t>Chrome Reactive Inspector</a:t>
            </a:r>
            <a:endParaRPr lang="de-DE" sz="3000" dirty="0"/>
          </a:p>
          <a:p>
            <a:endParaRPr lang="de-DE" sz="2600" b="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de-DE" sz="2600" b="0" spc="-1" dirty="0">
                <a:uFill>
                  <a:solidFill>
                    <a:srgbClr val="FFFFFF"/>
                  </a:solidFill>
                </a:uFill>
              </a:rPr>
              <a:t>RxJS &amp; Bacon.js</a:t>
            </a:r>
            <a:endParaRPr lang="en-IN" sz="2600" b="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731439" y="3693449"/>
            <a:ext cx="3781117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Master </a:t>
            </a:r>
            <a:r>
              <a:rPr lang="de-DE" dirty="0"/>
              <a:t>T</a:t>
            </a:r>
            <a:r>
              <a:rPr dirty="0" err="1"/>
              <a:t>hesis</a:t>
            </a:r>
            <a:endParaRPr dirty="0"/>
          </a:p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1150" b="1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Helvetica"/>
              </a:rPr>
              <a:t>Waqas</a:t>
            </a:r>
            <a:r>
              <a:rPr lang="en-IN" sz="1150" b="1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Helvetica"/>
              </a:rPr>
              <a:t> </a:t>
            </a:r>
            <a:r>
              <a:rPr lang="en-IN" sz="1150" b="1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Helvetica"/>
              </a:rPr>
              <a:t>Abbas</a:t>
            </a:r>
            <a:endParaRPr dirty="0"/>
          </a:p>
          <a:p>
            <a:pPr defTabSz="457200">
              <a:defRPr sz="10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Distributed Software Systems (DSS)</a:t>
            </a:r>
          </a:p>
        </p:txBody>
      </p:sp>
      <p:sp>
        <p:nvSpPr>
          <p:cNvPr id="94" name="Shape 94"/>
          <p:cNvSpPr/>
          <p:nvPr/>
        </p:nvSpPr>
        <p:spPr>
          <a:xfrm>
            <a:off x="731439" y="4750461"/>
            <a:ext cx="3781117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dirty="0" smtClean="0"/>
              <a:t>supervised by</a:t>
            </a:r>
          </a:p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endParaRPr lang="en-US" dirty="0" smtClean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Prof. Dr. Guido </a:t>
            </a:r>
            <a:r>
              <a:rPr lang="en-US" dirty="0" err="1" smtClean="0"/>
              <a:t>Salvaneschi</a:t>
            </a:r>
            <a:endParaRPr lang="en-US" dirty="0" smtClean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150" b="1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Helvetica"/>
              </a:rPr>
              <a:t>M.Sc. Pascal </a:t>
            </a:r>
            <a:r>
              <a:rPr lang="en-US" sz="1150" b="1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Helvetica"/>
              </a:rPr>
              <a:t>Weisenburger</a:t>
            </a:r>
            <a:endParaRPr lang="en-US" dirty="0" smtClean="0"/>
          </a:p>
          <a:p>
            <a:pPr defTabSz="457200">
              <a:defRPr sz="9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 smtClean="0"/>
              <a:t>Reactive Programming Technology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Problem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Very abstract code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Hard to comprehend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Hard to debug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Traditional Debuggers does not help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Current Approaches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 smtClean="0"/>
              <a:t>Hand drawings of marble diagrams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 smtClean="0"/>
              <a:t>Hand drawings of dependency graphs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 smtClean="0"/>
              <a:t>Using the .do() operator</a:t>
            </a:r>
          </a:p>
          <a:p>
            <a:pPr>
              <a:buFont typeface="Arial" pitchFamily="34" charset="0"/>
              <a:buChar char="•"/>
            </a:pPr>
            <a:endParaRPr lang="de-DE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de-DE" dirty="0" smtClean="0"/>
              <a:t> Solution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281354" y="1547446"/>
            <a:ext cx="8610234" cy="4905741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Chrome </a:t>
            </a:r>
            <a:r>
              <a:rPr lang="de-DE" dirty="0" err="1" smtClean="0"/>
              <a:t>DevTools</a:t>
            </a:r>
            <a:r>
              <a:rPr lang="de-DE" dirty="0" smtClean="0"/>
              <a:t> Extension</a:t>
            </a:r>
          </a:p>
          <a:p>
            <a:pPr>
              <a:buNone/>
            </a:pP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Implement </a:t>
            </a:r>
            <a:r>
              <a:rPr lang="en-US" dirty="0" smtClean="0"/>
              <a:t>RP Debugging </a:t>
            </a:r>
            <a:r>
              <a:rPr lang="en-US" b="0" dirty="0" smtClean="0"/>
              <a:t>technique</a:t>
            </a:r>
            <a:endParaRPr lang="en-US" dirty="0" smtClean="0"/>
          </a:p>
          <a:p>
            <a:pPr lvl="4">
              <a:buFont typeface="Arial" pitchFamily="34" charset="0"/>
              <a:buChar char="•"/>
            </a:pPr>
            <a:r>
              <a:rPr lang="en-US" b="0" dirty="0"/>
              <a:t>Model reactive applications into dependency </a:t>
            </a:r>
            <a:r>
              <a:rPr lang="en-US" b="0" dirty="0" smtClean="0"/>
              <a:t>graphs</a:t>
            </a:r>
            <a:endParaRPr lang="en-US" b="0" dirty="0" smtClean="0"/>
          </a:p>
          <a:p>
            <a:pPr lvl="4">
              <a:buFont typeface="Arial" pitchFamily="34" charset="0"/>
              <a:buChar char="•"/>
            </a:pPr>
            <a:r>
              <a:rPr lang="en-US" b="0" dirty="0" smtClean="0"/>
              <a:t>Node represent Observable/Stream</a:t>
            </a:r>
          </a:p>
          <a:p>
            <a:pPr lvl="4">
              <a:buFont typeface="Arial" pitchFamily="34" charset="0"/>
              <a:buChar char="•"/>
            </a:pPr>
            <a:r>
              <a:rPr lang="en-US" b="0" dirty="0" smtClean="0"/>
              <a:t>Edge </a:t>
            </a:r>
            <a:r>
              <a:rPr lang="en-US" b="0" dirty="0" smtClean="0"/>
              <a:t>represent Dependency among reactive variables</a:t>
            </a:r>
          </a:p>
          <a:p>
            <a:pPr lvl="4">
              <a:buFont typeface="Arial" pitchFamily="34" charset="0"/>
              <a:buChar char="•"/>
            </a:pPr>
            <a:r>
              <a:rPr lang="en-US" b="0" dirty="0" smtClean="0"/>
              <a:t>Save history of dependency graph during the execution of a program.</a:t>
            </a:r>
          </a:p>
          <a:p>
            <a:pPr lvl="4">
              <a:buFont typeface="Arial" pitchFamily="34" charset="0"/>
              <a:buChar char="•"/>
            </a:pPr>
            <a:r>
              <a:rPr lang="en-US" b="0" dirty="0" smtClean="0"/>
              <a:t>Reactive Breakpoints</a:t>
            </a:r>
          </a:p>
          <a:p>
            <a:pPr lvl="4">
              <a:buFont typeface="Arial" pitchFamily="34" charset="0"/>
              <a:buChar char="•"/>
            </a:pPr>
            <a:r>
              <a:rPr lang="en-US" b="0" dirty="0" smtClean="0"/>
              <a:t>Ability to download Dependency graph</a:t>
            </a:r>
          </a:p>
          <a:p>
            <a:pPr lvl="2">
              <a:buNone/>
            </a:pPr>
            <a:endParaRPr 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DevTools Extension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32" y="1911350"/>
            <a:ext cx="4781550" cy="41148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867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Sniffing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We use this for </a:t>
            </a:r>
            <a:r>
              <a:rPr lang="en-US" b="0" dirty="0" err="1" smtClean="0"/>
              <a:t>RxJS</a:t>
            </a:r>
            <a:r>
              <a:rPr lang="en-US" b="0" dirty="0" smtClean="0"/>
              <a:t> to </a:t>
            </a:r>
            <a:r>
              <a:rPr lang="en-US" b="0" dirty="0" err="1" smtClean="0"/>
              <a:t>overrid</a:t>
            </a:r>
            <a:r>
              <a:rPr lang="en-US" b="0" dirty="0" smtClean="0"/>
              <a:t> </a:t>
            </a:r>
            <a:r>
              <a:rPr lang="en-US" dirty="0" smtClean="0"/>
              <a:t>lift</a:t>
            </a:r>
            <a:r>
              <a:rPr lang="en-US" b="0" dirty="0" smtClean="0"/>
              <a:t> method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82" y="2133693"/>
            <a:ext cx="4514850" cy="337185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20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Sniffing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We used </a:t>
            </a:r>
            <a:r>
              <a:rPr lang="en-US" dirty="0" smtClean="0"/>
              <a:t>spy</a:t>
            </a:r>
            <a:r>
              <a:rPr lang="en-US" b="0" dirty="0" smtClean="0"/>
              <a:t> method of Bacon.js library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32" y="2242814"/>
            <a:ext cx="4400550" cy="329565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68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How Jalangi Works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 smtClean="0"/>
              <a:t>Before Instrumentation</a:t>
            </a:r>
          </a:p>
          <a:p>
            <a:pPr>
              <a:buNone/>
            </a:pPr>
            <a:r>
              <a:rPr lang="en-GB" b="0" dirty="0" smtClean="0"/>
              <a:t>x = y + 1</a:t>
            </a:r>
          </a:p>
          <a:p>
            <a:pPr>
              <a:buNone/>
            </a:pPr>
            <a:r>
              <a:rPr lang="en-GB" b="0" dirty="0" smtClean="0"/>
              <a:t>// After Instrumentation</a:t>
            </a:r>
          </a:p>
          <a:p>
            <a:pPr>
              <a:buNone/>
            </a:pPr>
            <a:r>
              <a:rPr lang="en-GB" b="0" dirty="0" smtClean="0"/>
              <a:t>x = Write( 'x' , Binary ( '+' , Read( 'y' , y ) , Literal(1) , x )</a:t>
            </a:r>
            <a:endParaRPr lang="en-GB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40" y="3182760"/>
            <a:ext cx="5343525" cy="315277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89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22" y="1653124"/>
            <a:ext cx="4686300" cy="470535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874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 – Implementation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" y="1223026"/>
            <a:ext cx="8976350" cy="5219977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830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 – Implementation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698"/>
            <a:ext cx="8994137" cy="4298973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643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22 sample applications from internet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Lines of code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Number of streams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Number of Operators (unique and total)</a:t>
            </a:r>
          </a:p>
          <a:p>
            <a:pPr lvl="3"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Evaluation Criteria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Target application run as before ?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Did CRI deliver dependency graph ?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Propagation of change visible ?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Traversing dependency graph help to understand target application ?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Reactive breakpoints ?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Number of nodes (green + total)</a:t>
            </a:r>
          </a:p>
          <a:p>
            <a:pPr lvl="3">
              <a:buFont typeface="Arial" pitchFamily="34" charset="0"/>
              <a:buChar char="•"/>
            </a:pPr>
            <a:r>
              <a:rPr lang="en-US" b="0" dirty="0" smtClean="0"/>
              <a:t>Steps recorded</a:t>
            </a:r>
          </a:p>
          <a:p>
            <a:pPr lvl="3">
              <a:buFont typeface="Arial" pitchFamily="34" charset="0"/>
              <a:buChar char="•"/>
            </a:pPr>
            <a:endParaRPr 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251519" y="6496050"/>
            <a:ext cx="184881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Agenda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3260" indent="-342900">
              <a:buSzPct val="150000"/>
              <a:buFont typeface="Wingdings" pitchFamily="2" charset="2"/>
              <a:buChar char="Ø"/>
            </a:pPr>
            <a:endParaRPr lang="en-IN" sz="2400" b="0" spc="-1" dirty="0" smtClean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Introduction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Motivation</a:t>
            </a: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Proposed Solution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Implementation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Evaluation</a:t>
            </a: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Demo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 smtClean="0">
                <a:uFill>
                  <a:solidFill>
                    <a:srgbClr val="FFFFFF"/>
                  </a:solidFill>
                </a:uFill>
              </a:rPr>
              <a:t>Summary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169328" y="2983930"/>
            <a:ext cx="5406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400"/>
              </a:spcBef>
              <a:defRPr sz="2000" b="1"/>
            </a:lvl1pPr>
          </a:lstStyle>
          <a:p>
            <a:r>
              <a:rPr lang="de-DE" sz="5400" dirty="0" smtClean="0"/>
              <a:t>Demo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Conclusion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CRI help to understand the abstract code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CRI help to find bugs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Future Work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Implement for other browsers (Firefox)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Enhance scoping feature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Performance analysis at nodes level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Export of debugging sessions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Able to deactivate subscription to decrease overhead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 smtClean="0"/>
              <a:t>Live editing</a:t>
            </a:r>
            <a:endParaRPr 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22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169328" y="2983930"/>
            <a:ext cx="5406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400"/>
              </a:spcBef>
              <a:defRPr sz="2000" b="1"/>
            </a:lvl1pPr>
          </a:lstStyle>
          <a:p>
            <a:r>
              <a:rPr sz="5400" dirty="0"/>
              <a:t>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23</a:t>
            </a:fld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186299" y="3087204"/>
            <a:ext cx="2263352" cy="57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3400" b="1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JavaScript Reactive Libraries (</a:t>
            </a:r>
            <a:r>
              <a:rPr lang="en-US" dirty="0" err="1" smtClean="0"/>
              <a:t>RxJS</a:t>
            </a:r>
            <a:r>
              <a:rPr lang="en-US" dirty="0" smtClean="0"/>
              <a:t> &amp; Bacon.js)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Helps you do </a:t>
            </a:r>
            <a:r>
              <a:rPr lang="en-US" dirty="0" smtClean="0"/>
              <a:t>Reactive Programming </a:t>
            </a:r>
            <a:r>
              <a:rPr lang="en-US" b="0" dirty="0" smtClean="0"/>
              <a:t>in JavaScript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develop </a:t>
            </a:r>
            <a:r>
              <a:rPr lang="en-US" dirty="0" smtClean="0"/>
              <a:t>asynchronous and event-based </a:t>
            </a:r>
            <a:r>
              <a:rPr lang="en-US" b="0" dirty="0" smtClean="0"/>
              <a:t>applications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Programming paradigm to work with </a:t>
            </a:r>
            <a:r>
              <a:rPr lang="en-US" dirty="0" smtClean="0"/>
              <a:t>asynchronous data streams</a:t>
            </a:r>
          </a:p>
          <a:p>
            <a:pPr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Stream can be </a:t>
            </a:r>
            <a:r>
              <a:rPr lang="en-US" dirty="0" smtClean="0"/>
              <a:t>UI Events , Http Request </a:t>
            </a:r>
            <a:r>
              <a:rPr lang="en-US" b="0" dirty="0" smtClean="0"/>
              <a:t>etc ..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Mixture of Observer pattern, Iterator pattern and Functional programming.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Observables , Operators, Schedulers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Stream/Observable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Stream is a </a:t>
            </a:r>
            <a:r>
              <a:rPr lang="en-US" dirty="0" smtClean="0"/>
              <a:t>sequence of ongoing events ordered in time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Emits a value, error and complete signal</a:t>
            </a:r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9" y="2902589"/>
            <a:ext cx="6871404" cy="35361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Arrays Vs Streams</a:t>
            </a:r>
          </a:p>
          <a:p>
            <a:pPr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Array </a:t>
            </a:r>
          </a:p>
          <a:p>
            <a:pPr marL="0" indent="0">
              <a:buNone/>
            </a:pPr>
            <a:r>
              <a:rPr lang="en-US" b="0" dirty="0" smtClean="0"/>
              <a:t>[{x : 10 , y : 20 } , {x : 15 , y : 25 } , {x : 25 , y : 35 }]</a:t>
            </a:r>
          </a:p>
          <a:p>
            <a:pPr marL="0" indent="0"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Stream</a:t>
            </a:r>
          </a:p>
          <a:p>
            <a:pPr marL="0" indent="0">
              <a:buNone/>
            </a:pPr>
            <a:r>
              <a:rPr lang="en-US" b="0" dirty="0" smtClean="0"/>
              <a:t> [{x : 1 , y : 20 } , {x : 2 , y : 25 } , ........... , {x : 5 , y : 35 }]</a:t>
            </a:r>
          </a:p>
          <a:p>
            <a:pPr marL="0" indent="0">
              <a:buFont typeface="Arial" pitchFamily="34" charset="0"/>
              <a:buChar char="•"/>
            </a:pPr>
            <a:endParaRPr lang="en-US" b="0" dirty="0" smtClean="0"/>
          </a:p>
          <a:p>
            <a:pPr marL="0" indent="0">
              <a:buFont typeface="Arial" pitchFamily="34" charset="0"/>
              <a:buChar char="•"/>
            </a:pPr>
            <a:r>
              <a:rPr lang="en-US" b="0" dirty="0" smtClean="0"/>
              <a:t> Both are Collections (Group of values)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b="0" dirty="0" smtClean="0"/>
              <a:t> If every thing can be represent as Array then every thing </a:t>
            </a:r>
            <a:r>
              <a:rPr lang="en-US" b="0" dirty="0" smtClean="0"/>
              <a:t>can be </a:t>
            </a:r>
            <a:r>
              <a:rPr lang="en-US" b="0" dirty="0" smtClean="0"/>
              <a:t>Stream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Variable , User input , Properties , Caches , Data Structures etc ..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Scroll of webpage is also a stream of new information</a:t>
            </a:r>
          </a:p>
          <a:p>
            <a:pPr marL="0" indent="0"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b="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2648316"/>
            <a:ext cx="2616591" cy="21194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Functional Magic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We already know Arrays are cheap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Map , merge , each , find etc ..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So same we can do with Streams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81" y="2731541"/>
            <a:ext cx="4510136" cy="188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4778386"/>
            <a:ext cx="4881490" cy="165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Overcoming Asynchrony</a:t>
            </a:r>
          </a:p>
          <a:p>
            <a:pPr>
              <a:buNone/>
            </a:pPr>
            <a:endParaRPr lang="en-US" spc="-1" dirty="0" smtClean="0">
              <a:uFill>
                <a:solidFill>
                  <a:srgbClr val="FFFFFF"/>
                </a:solidFill>
              </a:uFill>
            </a:endParaRPr>
          </a:p>
          <a:p>
            <a:pPr>
              <a:buFont typeface="Arial" pitchFamily="34" charset="0"/>
              <a:buChar char="•"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Callbacks</a:t>
            </a:r>
          </a:p>
          <a:p>
            <a:pPr lvl="2">
              <a:buFont typeface="Symbol" pitchFamily="18" charset="2"/>
              <a:buChar char="-"/>
            </a:pPr>
            <a:r>
              <a:rPr lang="en-US" b="0" spc="-1" dirty="0" smtClean="0">
                <a:uFill>
                  <a:solidFill>
                    <a:srgbClr val="FFFFFF"/>
                  </a:solidFill>
                </a:uFill>
              </a:rPr>
              <a:t>Callback </a:t>
            </a:r>
            <a:r>
              <a:rPr lang="en-US" b="0" spc="-1" dirty="0" smtClean="0">
                <a:uFill>
                  <a:solidFill>
                    <a:srgbClr val="FFFFFF"/>
                  </a:solidFill>
                </a:uFill>
              </a:rPr>
              <a:t>Hell (nested callbacks)</a:t>
            </a:r>
            <a:endParaRPr lang="en-US" b="0" spc="-1" dirty="0" smtClean="0">
              <a:uFill>
                <a:solidFill>
                  <a:srgbClr val="FFFFFF"/>
                </a:solidFill>
              </a:uFill>
            </a:endParaRPr>
          </a:p>
          <a:p>
            <a:pPr lvl="2">
              <a:buFont typeface="Symbol" pitchFamily="18" charset="2"/>
              <a:buChar char="-"/>
            </a:pPr>
            <a:r>
              <a:rPr lang="en-US" b="0" spc="-1" dirty="0" smtClean="0">
                <a:uFill>
                  <a:solidFill>
                    <a:srgbClr val="FFFFFF"/>
                  </a:solidFill>
                </a:uFill>
              </a:rPr>
              <a:t>Hidden Logic </a:t>
            </a:r>
            <a:r>
              <a:rPr lang="en-US" b="0" spc="-1" dirty="0" smtClean="0">
                <a:uFill>
                  <a:solidFill>
                    <a:srgbClr val="FFFFFF"/>
                  </a:solidFill>
                </a:uFill>
              </a:rPr>
              <a:t>(error handling)</a:t>
            </a:r>
            <a:endParaRPr lang="en-US" b="0" spc="-1" dirty="0" smtClean="0">
              <a:uFill>
                <a:solidFill>
                  <a:srgbClr val="FFFFFF"/>
                </a:solidFill>
              </a:uFill>
            </a:endParaRPr>
          </a:p>
          <a:p>
            <a:pPr>
              <a:buFont typeface="Arial" pitchFamily="34" charset="0"/>
              <a:buChar char="•"/>
            </a:pPr>
            <a:endParaRPr lang="en-US" spc="-1" dirty="0" smtClean="0">
              <a:uFill>
                <a:solidFill>
                  <a:srgbClr val="FFFFFF"/>
                </a:solidFill>
              </a:uFill>
            </a:endParaRPr>
          </a:p>
          <a:p>
            <a:pPr>
              <a:buFont typeface="Arial" pitchFamily="34" charset="0"/>
              <a:buChar char="•"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Promises</a:t>
            </a:r>
          </a:p>
          <a:p>
            <a:pPr lvl="2">
              <a:buFont typeface="Symbol" pitchFamily="18" charset="2"/>
              <a:buChar char="-"/>
            </a:pPr>
            <a:r>
              <a:rPr lang="en-US" b="0" dirty="0" smtClean="0"/>
              <a:t>You can not cancel promise </a:t>
            </a:r>
            <a:r>
              <a:rPr lang="en-US" b="0" dirty="0" smtClean="0"/>
              <a:t>(Guaranteed </a:t>
            </a:r>
            <a:r>
              <a:rPr lang="en-US" b="0" dirty="0" smtClean="0"/>
              <a:t>Future)</a:t>
            </a:r>
          </a:p>
          <a:p>
            <a:pPr lvl="2">
              <a:buFont typeface="Symbol" pitchFamily="18" charset="2"/>
              <a:buChar char="-"/>
            </a:pPr>
            <a:r>
              <a:rPr lang="en-US" b="0" dirty="0" smtClean="0"/>
              <a:t>Promise are meant for single value (only ajax)</a:t>
            </a:r>
          </a:p>
          <a:p>
            <a:pPr lvl="2">
              <a:buFont typeface="Arial" pitchFamily="34" charset="0"/>
              <a:buChar char="•"/>
            </a:pPr>
            <a:endParaRPr lang="en-US" b="0" spc="-1" dirty="0" smtClean="0">
              <a:uFill>
                <a:solidFill>
                  <a:srgbClr val="FFFFFF"/>
                </a:solidFill>
              </a:uFill>
            </a:endParaRPr>
          </a:p>
          <a:p>
            <a:pPr>
              <a:buFont typeface="Arial" pitchFamily="34" charset="0"/>
              <a:buChar char="•"/>
            </a:pPr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Observable</a:t>
            </a:r>
          </a:p>
          <a:p>
            <a:pPr lvl="2">
              <a:buFont typeface="Symbol" pitchFamily="18" charset="2"/>
              <a:buChar char="-"/>
            </a:pPr>
            <a:r>
              <a:rPr lang="en-US" b="0" dirty="0" smtClean="0"/>
              <a:t>has everything that promise does + extras</a:t>
            </a:r>
          </a:p>
          <a:p>
            <a:pPr lvl="2">
              <a:buFont typeface="Symbol" pitchFamily="18" charset="2"/>
              <a:buChar char="-"/>
            </a:pPr>
            <a:r>
              <a:rPr lang="en-US" b="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multiple values</a:t>
            </a:r>
          </a:p>
          <a:p>
            <a:pPr lvl="2">
              <a:buFont typeface="Symbol" pitchFamily="18" charset="2"/>
              <a:buChar char="-"/>
            </a:pPr>
            <a:r>
              <a:rPr lang="en-US" b="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Cancellable</a:t>
            </a:r>
          </a:p>
          <a:p>
            <a:pPr lvl="2">
              <a:buFont typeface="Symbol" pitchFamily="18" charset="2"/>
              <a:buChar char="-"/>
            </a:pPr>
            <a:r>
              <a:rPr lang="en-US" b="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Subscribe and unsubscribe</a:t>
            </a:r>
            <a:endParaRPr lang="en-US" b="0" dirty="0" smtClean="0">
              <a:solidFill>
                <a:schemeClr val="tx1"/>
              </a:solidFill>
            </a:endParaRPr>
          </a:p>
          <a:p>
            <a:pPr lvl="2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Reactive pattern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Observer implement subset of following methods to connect to observable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err="1" smtClean="0"/>
              <a:t>onNext</a:t>
            </a:r>
            <a:r>
              <a:rPr lang="en-US" b="0" dirty="0" smtClean="0"/>
              <a:t> </a:t>
            </a:r>
            <a:r>
              <a:rPr lang="en-US" dirty="0" smtClean="0"/>
              <a:t>*</a:t>
            </a:r>
            <a:r>
              <a:rPr lang="en-US" b="0" dirty="0" smtClean="0"/>
              <a:t> (</a:t>
            </a:r>
            <a:r>
              <a:rPr lang="en-US" b="0" dirty="0" err="1" smtClean="0"/>
              <a:t>onCompleted</a:t>
            </a:r>
            <a:r>
              <a:rPr lang="en-US" b="0" dirty="0" smtClean="0"/>
              <a:t> | </a:t>
            </a:r>
            <a:r>
              <a:rPr lang="en-US" b="0" dirty="0" err="1" smtClean="0"/>
              <a:t>onError</a:t>
            </a:r>
            <a:r>
              <a:rPr lang="en-US" b="0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6" y="2862715"/>
            <a:ext cx="7683895" cy="361968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25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RxJS</a:t>
            </a:r>
            <a:r>
              <a:rPr lang="en-US" dirty="0" smtClean="0"/>
              <a:t> Code Structure</a:t>
            </a:r>
            <a:endParaRPr lang="en-US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endParaRPr lang="en-US" b="0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00" y="1484312"/>
            <a:ext cx="574437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5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808080"/>
      </a:accent2>
      <a:accent3>
        <a:srgbClr val="FF0000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808080"/>
      </a:accent2>
      <a:accent3>
        <a:srgbClr val="FF0000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Bildschirmpräsentation (4:3)</PresentationFormat>
  <Paragraphs>187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Helvetica</vt:lpstr>
      <vt:lpstr>Helvetica Neue</vt:lpstr>
      <vt:lpstr>Symbol</vt:lpstr>
      <vt:lpstr>Verdana</vt:lpstr>
      <vt:lpstr>Wingdings</vt:lpstr>
      <vt:lpstr>H0</vt:lpstr>
      <vt:lpstr> </vt:lpstr>
      <vt:lpstr>Agenda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Motivation</vt:lpstr>
      <vt:lpstr>Proposed Solution</vt:lpstr>
      <vt:lpstr>Chrome DevTools Extension</vt:lpstr>
      <vt:lpstr>Event Sniffing - 1</vt:lpstr>
      <vt:lpstr>Event Sniffing - 2</vt:lpstr>
      <vt:lpstr>How Jalangi Works</vt:lpstr>
      <vt:lpstr>System Design</vt:lpstr>
      <vt:lpstr>CRI – Implementation 1</vt:lpstr>
      <vt:lpstr>CRI – Implementation 2</vt:lpstr>
      <vt:lpstr>Evaluation</vt:lpstr>
      <vt:lpstr>PowerPoint-Präsentation</vt:lpstr>
      <vt:lpstr>Summary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Malhi</cp:lastModifiedBy>
  <cp:revision>330</cp:revision>
  <dcterms:modified xsi:type="dcterms:W3CDTF">2017-06-16T06:57:09Z</dcterms:modified>
</cp:coreProperties>
</file>