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7" r:id="rId3"/>
    <p:sldId id="259" r:id="rId4"/>
    <p:sldId id="260" r:id="rId5"/>
    <p:sldId id="263" r:id="rId6"/>
    <p:sldId id="264" r:id="rId7"/>
    <p:sldId id="268" r:id="rId8"/>
    <p:sldId id="269" r:id="rId9"/>
    <p:sldId id="279" r:id="rId10"/>
    <p:sldId id="266" r:id="rId11"/>
    <p:sldId id="267" r:id="rId12"/>
    <p:sldId id="265" r:id="rId13"/>
    <p:sldId id="270" r:id="rId14"/>
    <p:sldId id="271" r:id="rId15"/>
    <p:sldId id="261" r:id="rId16"/>
    <p:sldId id="277" r:id="rId17"/>
    <p:sldId id="281" r:id="rId18"/>
    <p:sldId id="262" r:id="rId19"/>
    <p:sldId id="272" r:id="rId20"/>
    <p:sldId id="273" r:id="rId21"/>
    <p:sldId id="280" r:id="rId22"/>
    <p:sldId id="278" r:id="rId23"/>
    <p:sldId id="274" r:id="rId24"/>
    <p:sldId id="275" r:id="rId25"/>
    <p:sldId id="276" r:id="rId26"/>
    <p:sldId id="283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46815" autoAdjust="0"/>
  </p:normalViewPr>
  <p:slideViewPr>
    <p:cSldViewPr snapToGrid="0">
      <p:cViewPr varScale="1">
        <p:scale>
          <a:sx n="39" d="100"/>
          <a:sy n="39" d="100"/>
        </p:scale>
        <p:origin x="19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Baradur" userId="147dabd542ee867c" providerId="LiveId" clId="{96A0788A-F6B4-45A1-B11C-534E0C88A338}"/>
    <pc:docChg chg="custSel addSld modSld">
      <pc:chgData name="Pradeep Baradur" userId="147dabd542ee867c" providerId="LiveId" clId="{96A0788A-F6B4-45A1-B11C-534E0C88A338}" dt="2017-10-09T13:38:15.935" v="44" actId="14100"/>
      <pc:docMkLst>
        <pc:docMk/>
      </pc:docMkLst>
      <pc:sldChg chg="modSp">
        <pc:chgData name="Pradeep Baradur" userId="147dabd542ee867c" providerId="LiveId" clId="{96A0788A-F6B4-45A1-B11C-534E0C88A338}" dt="2017-10-09T10:24:40.754" v="19" actId="1076"/>
        <pc:sldMkLst>
          <pc:docMk/>
          <pc:sldMk cId="4042304862" sldId="260"/>
        </pc:sldMkLst>
        <pc:spChg chg="mod">
          <ac:chgData name="Pradeep Baradur" userId="147dabd542ee867c" providerId="LiveId" clId="{96A0788A-F6B4-45A1-B11C-534E0C88A338}" dt="2017-10-09T10:24:40.754" v="19" actId="1076"/>
          <ac:spMkLst>
            <pc:docMk/>
            <pc:sldMk cId="4042304862" sldId="260"/>
            <ac:spMk id="98" creationId="{00000000-0000-0000-0000-000000000000}"/>
          </ac:spMkLst>
        </pc:spChg>
      </pc:sldChg>
      <pc:sldChg chg="modSp">
        <pc:chgData name="Pradeep Baradur" userId="147dabd542ee867c" providerId="LiveId" clId="{96A0788A-F6B4-45A1-B11C-534E0C88A338}" dt="2017-10-09T09:34:34.241" v="18" actId="20577"/>
        <pc:sldMkLst>
          <pc:docMk/>
          <pc:sldMk cId="2404103189" sldId="262"/>
        </pc:sldMkLst>
        <pc:spChg chg="mod">
          <ac:chgData name="Pradeep Baradur" userId="147dabd542ee867c" providerId="LiveId" clId="{96A0788A-F6B4-45A1-B11C-534E0C88A338}" dt="2017-10-09T09:34:34.241" v="18" actId="20577"/>
          <ac:spMkLst>
            <pc:docMk/>
            <pc:sldMk cId="2404103189" sldId="262"/>
            <ac:spMk id="98" creationId="{00000000-0000-0000-0000-000000000000}"/>
          </ac:spMkLst>
        </pc:spChg>
      </pc:sldChg>
      <pc:sldChg chg="addSp delSp modSp">
        <pc:chgData name="Pradeep Baradur" userId="147dabd542ee867c" providerId="LiveId" clId="{96A0788A-F6B4-45A1-B11C-534E0C88A338}" dt="2017-10-09T13:38:15.935" v="44" actId="14100"/>
        <pc:sldMkLst>
          <pc:docMk/>
          <pc:sldMk cId="3828899186" sldId="265"/>
        </pc:sldMkLst>
        <pc:spChg chg="mod">
          <ac:chgData name="Pradeep Baradur" userId="147dabd542ee867c" providerId="LiveId" clId="{96A0788A-F6B4-45A1-B11C-534E0C88A338}" dt="2017-10-09T10:26:52.095" v="22" actId="6549"/>
          <ac:spMkLst>
            <pc:docMk/>
            <pc:sldMk cId="3828899186" sldId="265"/>
            <ac:spMk id="97" creationId="{00000000-0000-0000-0000-000000000000}"/>
          </ac:spMkLst>
        </pc:spChg>
        <pc:spChg chg="mod">
          <ac:chgData name="Pradeep Baradur" userId="147dabd542ee867c" providerId="LiveId" clId="{96A0788A-F6B4-45A1-B11C-534E0C88A338}" dt="2017-10-09T10:26:33.416" v="20" actId="14100"/>
          <ac:spMkLst>
            <pc:docMk/>
            <pc:sldMk cId="3828899186" sldId="265"/>
            <ac:spMk id="98" creationId="{00000000-0000-0000-0000-000000000000}"/>
          </ac:spMkLst>
        </pc:spChg>
        <pc:picChg chg="add del mod">
          <ac:chgData name="Pradeep Baradur" userId="147dabd542ee867c" providerId="LiveId" clId="{96A0788A-F6B4-45A1-B11C-534E0C88A338}" dt="2017-10-09T13:35:26.783" v="31" actId="478"/>
          <ac:picMkLst>
            <pc:docMk/>
            <pc:sldMk cId="3828899186" sldId="265"/>
            <ac:picMk id="3" creationId="{F9F9C6D1-0BCF-4155-8438-6BC80A33DE90}"/>
          </ac:picMkLst>
        </pc:picChg>
        <pc:picChg chg="add mod">
          <ac:chgData name="Pradeep Baradur" userId="147dabd542ee867c" providerId="LiveId" clId="{96A0788A-F6B4-45A1-B11C-534E0C88A338}" dt="2017-10-09T13:38:15.935" v="44" actId="14100"/>
          <ac:picMkLst>
            <pc:docMk/>
            <pc:sldMk cId="3828899186" sldId="265"/>
            <ac:picMk id="5" creationId="{8AC66E67-9B6A-4E0B-9746-333A79D8D714}"/>
          </ac:picMkLst>
        </pc:picChg>
      </pc:sldChg>
      <pc:sldChg chg="addSp modSp add">
        <pc:chgData name="Pradeep Baradur" userId="147dabd542ee867c" providerId="LiveId" clId="{96A0788A-F6B4-45A1-B11C-534E0C88A338}" dt="2017-10-09T13:36:16.384" v="38" actId="14100"/>
        <pc:sldMkLst>
          <pc:docMk/>
          <pc:sldMk cId="1109462906" sldId="266"/>
        </pc:sldMkLst>
        <pc:spChg chg="mod">
          <ac:chgData name="Pradeep Baradur" userId="147dabd542ee867c" providerId="LiveId" clId="{96A0788A-F6B4-45A1-B11C-534E0C88A338}" dt="2017-10-09T10:27:48.899" v="27" actId="27636"/>
          <ac:spMkLst>
            <pc:docMk/>
            <pc:sldMk cId="1109462906" sldId="266"/>
            <ac:spMk id="98" creationId="{00000000-0000-0000-0000-000000000000}"/>
          </ac:spMkLst>
        </pc:spChg>
        <pc:picChg chg="add mod">
          <ac:chgData name="Pradeep Baradur" userId="147dabd542ee867c" providerId="LiveId" clId="{96A0788A-F6B4-45A1-B11C-534E0C88A338}" dt="2017-10-09T13:36:16.384" v="38" actId="14100"/>
          <ac:picMkLst>
            <pc:docMk/>
            <pc:sldMk cId="1109462906" sldId="266"/>
            <ac:picMk id="5" creationId="{6FF4B3DC-6282-439A-8DA7-2EB06E01D5A8}"/>
          </ac:picMkLst>
        </pc:picChg>
      </pc:sldChg>
      <pc:sldChg chg="addSp delSp modSp add">
        <pc:chgData name="Pradeep Baradur" userId="147dabd542ee867c" providerId="LiveId" clId="{96A0788A-F6B4-45A1-B11C-534E0C88A338}" dt="2017-10-09T13:38:00.016" v="43" actId="14100"/>
        <pc:sldMkLst>
          <pc:docMk/>
          <pc:sldMk cId="3819731982" sldId="267"/>
        </pc:sldMkLst>
        <pc:picChg chg="add mod">
          <ac:chgData name="Pradeep Baradur" userId="147dabd542ee867c" providerId="LiveId" clId="{96A0788A-F6B4-45A1-B11C-534E0C88A338}" dt="2017-10-09T13:38:00.016" v="43" actId="14100"/>
          <ac:picMkLst>
            <pc:docMk/>
            <pc:sldMk cId="3819731982" sldId="267"/>
            <ac:picMk id="3" creationId="{65346F86-1CF4-4112-B241-08BE4D8D50C1}"/>
          </ac:picMkLst>
        </pc:picChg>
        <pc:picChg chg="del">
          <ac:chgData name="Pradeep Baradur" userId="147dabd542ee867c" providerId="LiveId" clId="{96A0788A-F6B4-45A1-B11C-534E0C88A338}" dt="2017-10-09T13:37:37.789" v="40" actId="478"/>
          <ac:picMkLst>
            <pc:docMk/>
            <pc:sldMk cId="3819731982" sldId="267"/>
            <ac:picMk id="5" creationId="{6FF4B3DC-6282-439A-8DA7-2EB06E01D5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DC245-1CFB-4E54-8F7C-06A6406FE69E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749B-F088-443E-9C5F-02B4392A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6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1749B-F088-443E-9C5F-02B4392A20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DFC6-8042-4F3A-86A6-DD945732D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017B-D7EE-4488-B4F9-4D3ECFA8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2E2F-2972-4D4C-AB8B-2BCAC4DA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11A7-FED5-4E30-97DA-C5035D39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3A9B-D281-4F55-86D6-A742A0ED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7B46-5173-4739-A793-7BF3188A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843A2-5AF8-44D7-A393-3F21E77F7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DB14-03FB-4552-BD17-81721FCE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796E-0699-433D-AC0D-6F68B262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FD3D-45DC-4323-B9D0-CEBBE5CD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2342A-C39E-41B2-AE11-7E6C3694E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F7DF9-A3F1-4F45-A57F-0CBEBD1E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D697B-3A65-4798-9E7A-13E478B7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68B1-989B-4646-83DB-2A769D88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7693-2491-4D47-A48A-D4034429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334434" y="368300"/>
            <a:ext cx="11523133" cy="2089150"/>
          </a:xfrm>
          <a:prstGeom prst="rect">
            <a:avLst/>
          </a:prstGeom>
          <a:solidFill>
            <a:srgbClr val="B90F2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sz="1800"/>
          </a:p>
        </p:txBody>
      </p:sp>
      <p:sp>
        <p:nvSpPr>
          <p:cNvPr id="72" name="Shape 72"/>
          <p:cNvSpPr/>
          <p:nvPr/>
        </p:nvSpPr>
        <p:spPr>
          <a:xfrm>
            <a:off x="334434" y="196851"/>
            <a:ext cx="11523133" cy="144463"/>
          </a:xfrm>
          <a:prstGeom prst="rect">
            <a:avLst/>
          </a:prstGeom>
          <a:solidFill>
            <a:srgbClr val="B90F22"/>
          </a:solidFill>
          <a:ln w="12700">
            <a:miter lim="400000"/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73" name="Shape 73"/>
          <p:cNvSpPr/>
          <p:nvPr/>
        </p:nvSpPr>
        <p:spPr>
          <a:xfrm>
            <a:off x="336551" y="6237288"/>
            <a:ext cx="11521016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74" name="Shape 74"/>
          <p:cNvSpPr/>
          <p:nvPr/>
        </p:nvSpPr>
        <p:spPr>
          <a:xfrm>
            <a:off x="334433" y="360363"/>
            <a:ext cx="11521020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75" name="Shape 75"/>
          <p:cNvSpPr/>
          <p:nvPr/>
        </p:nvSpPr>
        <p:spPr>
          <a:xfrm>
            <a:off x="334433" y="2455069"/>
            <a:ext cx="11521020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76" name="Shape 76"/>
          <p:cNvSpPr/>
          <p:nvPr/>
        </p:nvSpPr>
        <p:spPr>
          <a:xfrm>
            <a:off x="9643533" y="654050"/>
            <a:ext cx="2224620" cy="6921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77" name="Shape 77"/>
          <p:cNvSpPr/>
          <p:nvPr/>
        </p:nvSpPr>
        <p:spPr>
          <a:xfrm>
            <a:off x="336551" y="2457450"/>
            <a:ext cx="11521016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478368" y="692150"/>
            <a:ext cx="8665633" cy="577850"/>
          </a:xfrm>
          <a:prstGeom prst="rect">
            <a:avLst/>
          </a:prstGeom>
        </p:spPr>
        <p:txBody>
          <a:bodyPr anchor="t"/>
          <a:lstStyle>
            <a:lvl1pPr algn="l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478368" y="1449388"/>
            <a:ext cx="8665633" cy="9445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FontTx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XkV13nR5_400x400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730780" y="6277677"/>
            <a:ext cx="1921069" cy="525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tud_logo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575" y="590066"/>
            <a:ext cx="2658535" cy="79696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669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36551" y="6489700"/>
            <a:ext cx="11521016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26" name="Shape 26"/>
          <p:cNvSpPr/>
          <p:nvPr/>
        </p:nvSpPr>
        <p:spPr>
          <a:xfrm>
            <a:off x="334434" y="196851"/>
            <a:ext cx="11523133" cy="144463"/>
          </a:xfrm>
          <a:prstGeom prst="rect">
            <a:avLst/>
          </a:prstGeom>
          <a:solidFill>
            <a:srgbClr val="BF0000"/>
          </a:solidFill>
          <a:ln w="12700">
            <a:miter lim="400000"/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27" name="Shape 27"/>
          <p:cNvSpPr/>
          <p:nvPr/>
        </p:nvSpPr>
        <p:spPr>
          <a:xfrm>
            <a:off x="334433" y="1449388"/>
            <a:ext cx="11521020" cy="1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28" name="Shape 28"/>
          <p:cNvSpPr/>
          <p:nvPr/>
        </p:nvSpPr>
        <p:spPr>
          <a:xfrm>
            <a:off x="334433" y="366713"/>
            <a:ext cx="11521020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29" name="Shape 29"/>
          <p:cNvSpPr/>
          <p:nvPr/>
        </p:nvSpPr>
        <p:spPr>
          <a:xfrm>
            <a:off x="9632951" y="630237"/>
            <a:ext cx="2224616" cy="6921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335359" y="6496050"/>
            <a:ext cx="311943" cy="246221"/>
          </a:xfrm>
          <a:prstGeom prst="rect">
            <a:avLst/>
          </a:prstGeom>
        </p:spPr>
        <p:txBody>
          <a:bodyPr anchor="t"/>
          <a:lstStyle>
            <a:lvl1pPr algn="l">
              <a:defRPr sz="10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074152" cy="838200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34433" y="1484312"/>
            <a:ext cx="11521019" cy="49688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3" name="tud_logo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991" y="509566"/>
            <a:ext cx="2658535" cy="7969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47630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156D-96D2-4F68-93E2-50C977EF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A73B-3ABB-4F48-B67D-B249A190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31FA-2F31-4241-A139-B934F064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27B0-7E45-4DEE-A6A3-ECB06188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028C-8F40-4CE6-82DF-93D80353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5906-CF7E-4583-8CF7-2732966E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9156B-A191-4362-A3FF-898CED2F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09CB-E79D-4F20-B859-B8A47174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F41-4E74-42E6-88F3-491D08AB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6308-4F33-47A3-AC80-9F69BC6E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6BAD-27BC-42D8-B256-DFDAA06A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3AC3-3F51-4B80-B65F-8AB3F5050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23B8-DBF0-4A10-870A-EFDF78BD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C2268-8FAF-4D59-A180-F9B76BF2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81CF-E5C2-4E66-A6DF-FDEC93DA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9D0E-DEAC-463C-A37A-8AED180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DFD3-0845-46D3-AD73-867E1755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6876-909E-4AC7-9AB3-604AE781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CA2A-1734-4DE2-AAA5-DFB96F30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CB966-0875-4EA8-AD22-ADA2C686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3DF0D-2E59-407E-8DBB-EBAFD3769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DCD61-9DE8-4511-8DD2-8261C387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A7922-1D89-4E3C-91C1-D70C30C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F367-D547-4106-83E5-FDC45A25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1121-60D9-412D-B36A-85FDCA2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24B71-0483-4428-A7C1-18B1AF3B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AC98A-CAB3-4FEC-94EF-D9780A5D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00F0-BF8E-4C11-87AA-C61A6736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B2600-235C-4F47-AFDA-0545F98E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5FE2B-0F61-4FDF-BC45-740B2CB8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9010B-E65B-4B8F-929E-A9792956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46ED-108E-47F7-BF51-842F1A9D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E840-C50A-43CD-B88C-D496A042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EBE48-3609-4CA2-8418-3B568FDDC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336A9-9FF1-4835-A9ED-2896DF28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9ABB-3CB7-4CF6-9F6D-83C1AFD7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83C47-1ADC-4643-B1D8-0027D7BC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9C8F-F81A-48EA-A139-F4BFE86F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D8818-916C-4505-813A-773F2F1E9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E1D2-3700-47D2-B02B-F639D302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A3CD-506B-4209-97B8-7BA8009B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224AA-EE99-4880-9B1F-E899D2BA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1599A-DF39-4C19-ACC0-DE13ECF5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FAC79-6770-4CA2-B504-4B049160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CE47-1A99-4CE4-96C9-B7EAB22D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A35-CB76-4751-A435-C160D0DAF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14B2-B438-4C6F-8638-BF95838717D1}" type="datetimeFigureOut">
              <a:rPr lang="en-US" smtClean="0"/>
              <a:t>19-Oct-17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7F5B-9EBC-4BB4-BAF2-033321B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1313-045C-4E8A-89B3-BA9B11A8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2BA5-D32A-448C-9387-FC4A0C1D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34434" y="368300"/>
            <a:ext cx="11523133" cy="208915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 sz="1800"/>
          </a:p>
        </p:txBody>
      </p:sp>
      <p:sp>
        <p:nvSpPr>
          <p:cNvPr id="3" name="Shape 3"/>
          <p:cNvSpPr/>
          <p:nvPr/>
        </p:nvSpPr>
        <p:spPr>
          <a:xfrm>
            <a:off x="334434" y="196851"/>
            <a:ext cx="11523133" cy="144463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4" name="Shape 4"/>
          <p:cNvSpPr/>
          <p:nvPr/>
        </p:nvSpPr>
        <p:spPr>
          <a:xfrm>
            <a:off x="334433" y="360363"/>
            <a:ext cx="11521020" cy="142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5" name="Shape 5"/>
          <p:cNvSpPr/>
          <p:nvPr/>
        </p:nvSpPr>
        <p:spPr>
          <a:xfrm>
            <a:off x="334433" y="2455069"/>
            <a:ext cx="11521020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 sz="1800"/>
          </a:p>
        </p:txBody>
      </p:sp>
      <p:sp>
        <p:nvSpPr>
          <p:cNvPr id="6" name="Shape 6"/>
          <p:cNvSpPr/>
          <p:nvPr/>
        </p:nvSpPr>
        <p:spPr>
          <a:xfrm>
            <a:off x="336551" y="6489700"/>
            <a:ext cx="11521016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478367" y="374651"/>
            <a:ext cx="8978900" cy="203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8" name="image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01" y="1448780"/>
            <a:ext cx="2522155" cy="75608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xfrm>
            <a:off x="8457718" y="6217852"/>
            <a:ext cx="279882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62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179388" marR="0" indent="-17938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367947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558976" marR="0" indent="-208138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760809" marR="0" indent="-21629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14124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18696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3268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27840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Wingdings"/>
        <a:buChar char="▪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Mj6rByfgdl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2315">
              <a:defRPr sz="1907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 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1949037" y="692150"/>
            <a:ext cx="7054079" cy="13450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>
              <a:defRPr sz="2100"/>
            </a:lvl1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Debugger for Reactive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Libraries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spc="-1" dirty="0">
                <a:uFill>
                  <a:solidFill>
                    <a:srgbClr val="FFFFFF"/>
                  </a:solidFill>
                </a:uFill>
              </a:rPr>
              <a:t>Chrome Reactive Inspector</a:t>
            </a:r>
            <a:endParaRPr lang="de-DE" sz="2600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3" name="Shape 93"/>
          <p:cNvSpPr/>
          <p:nvPr/>
        </p:nvSpPr>
        <p:spPr>
          <a:xfrm>
            <a:off x="2043405" y="3695381"/>
            <a:ext cx="3781117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r>
              <a:rPr sz="1400" dirty="0"/>
              <a:t>Master </a:t>
            </a:r>
            <a:r>
              <a:rPr lang="de-DE" sz="1400" dirty="0"/>
              <a:t>T</a:t>
            </a:r>
            <a:r>
              <a:rPr sz="1400" dirty="0" err="1"/>
              <a:t>hesis</a:t>
            </a:r>
            <a:endParaRPr sz="1400" dirty="0"/>
          </a:p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endParaRPr sz="1400" dirty="0"/>
          </a:p>
          <a:p>
            <a:pPr defTabSz="457200">
              <a:defRPr sz="115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IN" sz="1400" b="1" spc="-1" dirty="0">
                <a:uFill>
                  <a:solidFill>
                    <a:srgbClr val="FFFFFF"/>
                  </a:solidFill>
                </a:uFill>
                <a:latin typeface="Arial"/>
                <a:sym typeface="Helvetica"/>
              </a:rPr>
              <a:t>Pradeep Baradur</a:t>
            </a:r>
            <a:endParaRPr sz="1400" dirty="0"/>
          </a:p>
          <a:p>
            <a:pPr defTabSz="457200">
              <a:defRPr sz="1050">
                <a:latin typeface="+mn-lt"/>
                <a:ea typeface="+mn-ea"/>
                <a:cs typeface="+mn-cs"/>
                <a:sym typeface="Helvetica"/>
              </a:defRPr>
            </a:pPr>
            <a:r>
              <a:rPr sz="1400" dirty="0"/>
              <a:t>Distributed Software Systems (DSS)</a:t>
            </a:r>
          </a:p>
        </p:txBody>
      </p:sp>
      <p:sp>
        <p:nvSpPr>
          <p:cNvPr id="94" name="Shape 94"/>
          <p:cNvSpPr/>
          <p:nvPr/>
        </p:nvSpPr>
        <p:spPr>
          <a:xfrm>
            <a:off x="2043405" y="4854976"/>
            <a:ext cx="378111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00" dirty="0"/>
              <a:t>supervised by</a:t>
            </a:r>
          </a:p>
          <a:p>
            <a:pPr defTabSz="457200">
              <a:defRPr sz="1150">
                <a:latin typeface="+mn-lt"/>
                <a:ea typeface="+mn-ea"/>
                <a:cs typeface="+mn-cs"/>
                <a:sym typeface="Helvetica"/>
              </a:defRPr>
            </a:pPr>
            <a:endParaRPr lang="en-US" sz="1200" dirty="0"/>
          </a:p>
          <a:p>
            <a:pPr defTabSz="457200">
              <a:defRPr sz="115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00" dirty="0"/>
              <a:t>Prof. Dr. Guido </a:t>
            </a:r>
            <a:r>
              <a:rPr lang="en-US" sz="1200" dirty="0" err="1"/>
              <a:t>Salvaneschi</a:t>
            </a:r>
            <a:endParaRPr lang="en-US" sz="1200" dirty="0"/>
          </a:p>
          <a:p>
            <a:pPr defTabSz="457200">
              <a:defRPr sz="115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200" spc="-1" dirty="0">
                <a:uFill>
                  <a:solidFill>
                    <a:srgbClr val="FFFFFF"/>
                  </a:solidFill>
                </a:uFill>
                <a:ea typeface="Arial"/>
                <a:sym typeface="Helvetica"/>
              </a:rPr>
              <a:t>M.Sc. Pascal </a:t>
            </a:r>
            <a:r>
              <a:rPr lang="en-US" sz="1200" spc="-1" dirty="0" err="1">
                <a:uFill>
                  <a:solidFill>
                    <a:srgbClr val="FFFFFF"/>
                  </a:solidFill>
                </a:uFill>
                <a:ea typeface="Arial"/>
                <a:sym typeface="Helvetica"/>
              </a:rPr>
              <a:t>Weisenburger</a:t>
            </a:r>
            <a:endParaRPr lang="en-US" sz="1200" dirty="0"/>
          </a:p>
          <a:p>
            <a:pPr defTabSz="457200">
              <a:defRPr sz="95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200" dirty="0"/>
              <a:t>Reactive Programming Technology</a:t>
            </a:r>
          </a:p>
        </p:txBody>
      </p:sp>
    </p:spTree>
    <p:extLst>
      <p:ext uri="{BB962C8B-B14F-4D97-AF65-F5344CB8AC3E}">
        <p14:creationId xmlns:p14="http://schemas.microsoft.com/office/powerpoint/2010/main" val="31704004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10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Previous architecture – contd.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3480E-C09B-47CF-B0DC-9F95E7D9B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1484312"/>
            <a:ext cx="10177670" cy="5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319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11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pPr marL="360">
              <a:buSzPct val="150000"/>
            </a:pPr>
            <a:r>
              <a:rPr lang="en-IN" dirty="0">
                <a:uFill>
                  <a:solidFill>
                    <a:srgbClr val="FFFFFF"/>
                  </a:solidFill>
                </a:uFill>
              </a:rPr>
              <a:t>Proposed Architecture</a:t>
            </a:r>
            <a:endParaRPr lang="en-IN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66E67-9B6A-4E0B-9746-333A79D8D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7" y="1484312"/>
            <a:ext cx="10164418" cy="5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91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12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 – previous vs current architecture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D6D09882-F77C-456B-9436-707D312C8D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4433" y="1484312"/>
            <a:ext cx="11473255" cy="5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38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13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Catching events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r>
              <a:rPr lang="en-IN" sz="2400" b="0" spc="-1" dirty="0" err="1">
                <a:uFill>
                  <a:solidFill>
                    <a:srgbClr val="FFFFFF"/>
                  </a:solidFill>
                </a:uFill>
              </a:rPr>
              <a:t>RxJS</a:t>
            </a: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US" sz="2400" dirty="0"/>
              <a:t>lift</a:t>
            </a:r>
            <a:r>
              <a:rPr lang="en-US" sz="2400" b="0" dirty="0"/>
              <a:t> architecture</a:t>
            </a:r>
          </a:p>
          <a:p>
            <a:pPr marL="360" indent="0">
              <a:buSzPct val="150000"/>
              <a:buNone/>
            </a:pPr>
            <a:endParaRPr lang="en-US" sz="2400" b="0" dirty="0"/>
          </a:p>
          <a:p>
            <a:pPr marL="343260" indent="-342900">
              <a:buSzPct val="150000"/>
              <a:buFontTx/>
              <a:buChar char="-"/>
            </a:pPr>
            <a:r>
              <a:rPr lang="en-US" sz="2400" b="0" dirty="0"/>
              <a:t>Previous methodology</a:t>
            </a:r>
          </a:p>
          <a:p>
            <a:pPr marL="722848" lvl="2" indent="-342900">
              <a:buSzPct val="150000"/>
              <a:buFont typeface="Arial" panose="020B0604020202020204" pitchFamily="34" charset="0"/>
              <a:buChar char="•"/>
            </a:pPr>
            <a:r>
              <a:rPr lang="en-US" sz="2400" b="0" dirty="0"/>
              <a:t> Subscribe to each observables again</a:t>
            </a:r>
          </a:p>
          <a:p>
            <a:pPr marL="343260" indent="-342900">
              <a:buSzPct val="150000"/>
              <a:buFontTx/>
              <a:buChar char="-"/>
            </a:pPr>
            <a:r>
              <a:rPr lang="en-US" sz="2400" b="0" dirty="0"/>
              <a:t>Current methodology</a:t>
            </a:r>
          </a:p>
          <a:p>
            <a:pPr marL="722848" lvl="2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dirty="0"/>
              <a:t> Re-write functions – subscribe and next</a:t>
            </a:r>
            <a:endParaRPr lang="en-US" sz="2400" b="0" dirty="0"/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60" indent="0">
              <a:buSzPct val="150000"/>
              <a:buNone/>
            </a:pPr>
            <a:r>
              <a:rPr lang="en-IN" sz="2400" b="0" spc="-1" dirty="0" err="1">
                <a:uFill>
                  <a:solidFill>
                    <a:srgbClr val="FFFFFF"/>
                  </a:solidFill>
                </a:uFill>
              </a:rPr>
              <a:t>BaconJS</a:t>
            </a: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/>
              <a:t>Bacon.spy</a:t>
            </a:r>
            <a:r>
              <a:rPr lang="en-US" sz="2400" b="0" dirty="0"/>
              <a:t> method</a:t>
            </a: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56280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14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Letter count example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43792-A318-4637-9C08-D20FF6C38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55" y="3201949"/>
            <a:ext cx="4798433" cy="1405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EF0A87-852A-4642-AF5A-38FB6BBBD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2" y="2621737"/>
            <a:ext cx="6403075" cy="29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55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15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Dependency graph</a:t>
            </a:r>
            <a:br>
              <a:rPr lang="en-US" dirty="0"/>
            </a:b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7E985-EA27-44CB-AD98-3FED1CDD1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" y="2017469"/>
            <a:ext cx="11473256" cy="37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648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16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Previous version</a:t>
            </a:r>
            <a:br>
              <a:rPr lang="en-US" dirty="0"/>
            </a:b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2D746-F3BC-4C24-A448-8DC2523D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" y="2371577"/>
            <a:ext cx="1147325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60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17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Current version</a:t>
            </a:r>
            <a:br>
              <a:rPr lang="en-US" dirty="0"/>
            </a:b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B4C4B-98D4-43A2-BE62-EF781B28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" y="2305927"/>
            <a:ext cx="11473256" cy="22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31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18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Evaluation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 algn="ctr">
              <a:buSzPct val="150000"/>
              <a:buNone/>
            </a:pPr>
            <a:endParaRPr lang="en-IN" sz="3600" b="0" spc="-1" dirty="0">
              <a:uFill>
                <a:solidFill>
                  <a:srgbClr val="FFFFFF"/>
                </a:solidFill>
              </a:uFill>
            </a:endParaRPr>
          </a:p>
          <a:p>
            <a:pPr marL="360" indent="0" algn="ctr">
              <a:buSzPct val="150000"/>
              <a:buNone/>
            </a:pPr>
            <a:endParaRPr lang="en-IN" sz="3600" b="0" spc="-1" dirty="0">
              <a:uFill>
                <a:solidFill>
                  <a:srgbClr val="FFFFFF"/>
                </a:solidFill>
              </a:uFill>
            </a:endParaRPr>
          </a:p>
          <a:p>
            <a:pPr marL="360" indent="0" algn="ctr">
              <a:buSzPct val="150000"/>
              <a:buNone/>
            </a:pPr>
            <a:endParaRPr lang="en-IN" sz="3600" b="0" spc="-1" dirty="0">
              <a:uFill>
                <a:solidFill>
                  <a:srgbClr val="FFFFFF"/>
                </a:solidFill>
              </a:uFill>
            </a:endParaRPr>
          </a:p>
          <a:p>
            <a:pPr marL="360" indent="0" algn="ctr">
              <a:buSzPct val="150000"/>
              <a:buNone/>
            </a:pPr>
            <a:r>
              <a:rPr lang="en-IN" sz="3600" b="0" spc="-1" dirty="0">
                <a:uFill>
                  <a:solidFill>
                    <a:srgbClr val="FFFFFF"/>
                  </a:solidFill>
                </a:u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19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Evaluation – Profiling Time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r>
              <a:rPr lang="en-IN" sz="2400" dirty="0"/>
              <a:t>Profiling Runtime calls</a:t>
            </a:r>
          </a:p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 typeface="Wingdings" panose="05000000000000000000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  Self Time</a:t>
            </a:r>
          </a:p>
          <a:p>
            <a:pPr marL="379948" lvl="2" indent="0">
              <a:buSzPct val="150000"/>
              <a:buNone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en-IN" sz="2200" b="0" spc="-1" dirty="0">
                <a:uFill>
                  <a:solidFill>
                    <a:srgbClr val="FFFFFF"/>
                  </a:solidFill>
                </a:uFill>
              </a:rPr>
              <a:t>Time spent for doing the work directly in that function.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 typeface="Wingdings" panose="05000000000000000000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  Total Time</a:t>
            </a:r>
          </a:p>
          <a:p>
            <a:pPr marL="379948" lvl="2" indent="0">
              <a:buSzPct val="150000"/>
              <a:buNone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- </a:t>
            </a:r>
            <a:r>
              <a:rPr lang="en-IN" sz="2200" b="0" spc="-1" dirty="0">
                <a:uFill>
                  <a:solidFill>
                    <a:srgbClr val="FFFFFF"/>
                  </a:solidFill>
                </a:uFill>
              </a:rPr>
              <a:t>Time spent in the current function + the amount of time spent in functions it called.</a:t>
            </a:r>
          </a:p>
        </p:txBody>
      </p:sp>
    </p:spTree>
    <p:extLst>
      <p:ext uri="{BB962C8B-B14F-4D97-AF65-F5344CB8AC3E}">
        <p14:creationId xmlns:p14="http://schemas.microsoft.com/office/powerpoint/2010/main" val="4497869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2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3260" indent="-342900">
              <a:buSzPct val="150000"/>
              <a:buFont typeface="Wingdings" pitchFamily="2" charset="2"/>
              <a:buChar char="Ø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Introduction to Rx libraries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Why CRI?</a:t>
            </a: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CRI Architecture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Implementation details</a:t>
            </a: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Evaluation </a:t>
            </a:r>
          </a:p>
          <a:p>
            <a:pPr marL="343260" indent="-342900">
              <a:buFont typeface="Wingdings" pitchFamily="2" charset="2"/>
              <a:buChar char="Ø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Conclusion</a:t>
            </a:r>
            <a:endParaRPr lang="en-IN" sz="2400" spc="-1" dirty="0"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780714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20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pPr marL="360">
              <a:buSzPct val="150000"/>
            </a:pPr>
            <a:r>
              <a:rPr lang="en-IN" dirty="0"/>
              <a:t>Profiling Runtime calls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3260" indent="-342900">
              <a:buSzPct val="150000"/>
              <a:buFontTx/>
              <a:buChar char="-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Without CRI</a:t>
            </a:r>
          </a:p>
          <a:p>
            <a:pPr marL="343260" indent="-342900">
              <a:buSzPct val="150000"/>
              <a:buFontTx/>
              <a:buChar char="-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Tx/>
              <a:buChar char="-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Tx/>
              <a:buChar char="-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Tx/>
              <a:buChar char="-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Tx/>
              <a:buChar char="-"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Tx/>
              <a:buChar char="-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With CRI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664F2-D283-4097-9EAA-CD1581AC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4" y="4379745"/>
            <a:ext cx="11738296" cy="22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32E9AA-4E9C-469D-8F88-BFEB8ABC6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" y="1983034"/>
            <a:ext cx="11738297" cy="17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63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21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Profiling Runtime calls – contd.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3600" b="0" spc="-1" dirty="0"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C56743-E4D8-4838-B8EF-8A993D79A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83076"/>
              </p:ext>
            </p:extLst>
          </p:nvPr>
        </p:nvGraphicFramePr>
        <p:xfrm>
          <a:off x="1228955" y="1484312"/>
          <a:ext cx="9757097" cy="4889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2720">
                  <a:extLst>
                    <a:ext uri="{9D8B030D-6E8A-4147-A177-3AD203B41FA5}">
                      <a16:colId xmlns:a16="http://schemas.microsoft.com/office/drawing/2014/main" val="611962840"/>
                    </a:ext>
                  </a:extLst>
                </a:gridCol>
                <a:gridCol w="1215375">
                  <a:extLst>
                    <a:ext uri="{9D8B030D-6E8A-4147-A177-3AD203B41FA5}">
                      <a16:colId xmlns:a16="http://schemas.microsoft.com/office/drawing/2014/main" val="3890172376"/>
                    </a:ext>
                  </a:extLst>
                </a:gridCol>
                <a:gridCol w="1242269">
                  <a:extLst>
                    <a:ext uri="{9D8B030D-6E8A-4147-A177-3AD203B41FA5}">
                      <a16:colId xmlns:a16="http://schemas.microsoft.com/office/drawing/2014/main" val="173569258"/>
                    </a:ext>
                  </a:extLst>
                </a:gridCol>
                <a:gridCol w="1608911">
                  <a:extLst>
                    <a:ext uri="{9D8B030D-6E8A-4147-A177-3AD203B41FA5}">
                      <a16:colId xmlns:a16="http://schemas.microsoft.com/office/drawing/2014/main" val="1622442460"/>
                    </a:ext>
                  </a:extLst>
                </a:gridCol>
                <a:gridCol w="1608911">
                  <a:extLst>
                    <a:ext uri="{9D8B030D-6E8A-4147-A177-3AD203B41FA5}">
                      <a16:colId xmlns:a16="http://schemas.microsoft.com/office/drawing/2014/main" val="3605745768"/>
                    </a:ext>
                  </a:extLst>
                </a:gridCol>
                <a:gridCol w="1608911">
                  <a:extLst>
                    <a:ext uri="{9D8B030D-6E8A-4147-A177-3AD203B41FA5}">
                      <a16:colId xmlns:a16="http://schemas.microsoft.com/office/drawing/2014/main" val="3739290"/>
                    </a:ext>
                  </a:extLst>
                </a:gridCol>
              </a:tblGrid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Application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No. of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Self-time With CRI (in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Self-time Without CRI (in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Overhead time (in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448069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Simple Databinding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770647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Animated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02103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Backpressue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81387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Mouse3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930902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Stopwatch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04891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CombineLatest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699962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Animation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56364"/>
                  </a:ext>
                </a:extLst>
              </a:tr>
              <a:tr h="5433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1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852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2"/>
          </p:nvPr>
        </p:nvSpPr>
        <p:spPr>
          <a:xfrm>
            <a:off x="335359" y="6496050"/>
            <a:ext cx="255837" cy="246221"/>
          </a:xfrm>
        </p:spPr>
        <p:txBody>
          <a:bodyPr/>
          <a:lstStyle/>
          <a:p>
            <a:fld id="{86CB4B4D-7CA3-9044-876B-883B54F8677D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334433" y="1484312"/>
            <a:ext cx="11521019" cy="4968876"/>
          </a:xfrm>
        </p:spPr>
        <p:txBody>
          <a:bodyPr/>
          <a:lstStyle/>
          <a:p>
            <a:pPr>
              <a:buNone/>
            </a:pPr>
            <a:r>
              <a:rPr lang="en-US" dirty="0"/>
              <a:t>Conclusion</a:t>
            </a:r>
            <a:endParaRPr lang="en-US" b="0" dirty="0"/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Helps user to understand the abstract code and debug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An extensive support to all the operators in </a:t>
            </a:r>
            <a:r>
              <a:rPr lang="en-US" b="0" dirty="0" err="1"/>
              <a:t>RxJS</a:t>
            </a:r>
            <a:endParaRPr lang="en-US" b="0" dirty="0"/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Support for Subjects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Improvement in CRI performance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Improve User experience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Search node, find dependents and dependencies of a node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Future Work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Performance analysis at nodes level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“edit-and-debug” feature</a:t>
            </a:r>
          </a:p>
        </p:txBody>
      </p:sp>
    </p:spTree>
    <p:extLst>
      <p:ext uri="{BB962C8B-B14F-4D97-AF65-F5344CB8AC3E}">
        <p14:creationId xmlns:p14="http://schemas.microsoft.com/office/powerpoint/2010/main" val="165181268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/>
          </p:cNvSpPr>
          <p:nvPr>
            <p:ph type="sldNum" sz="quarter" idx="2"/>
          </p:nvPr>
        </p:nvSpPr>
        <p:spPr>
          <a:xfrm>
            <a:off x="335359" y="6496050"/>
            <a:ext cx="255837" cy="2462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23</a:t>
            </a:fld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4693329" y="2983930"/>
            <a:ext cx="540650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spcBef>
                <a:spcPts val="400"/>
              </a:spcBef>
              <a:defRPr sz="2000" b="1"/>
            </a:lvl1pPr>
          </a:lstStyle>
          <a:p>
            <a:r>
              <a:rPr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930585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xfrm>
            <a:off x="335359" y="6496050"/>
            <a:ext cx="255837" cy="2462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24</a:t>
            </a:fld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4710299" y="3087205"/>
            <a:ext cx="2270812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3400" b="1"/>
            </a:lvl1pPr>
          </a:lstStyle>
          <a:p>
            <a: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84230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xfrm>
            <a:off x="335359" y="6496050"/>
            <a:ext cx="255837" cy="2462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949284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26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9C67EB-7F29-40E2-8EF3-E723F279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 – Evolution of dependency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A135-784E-4BD7-80A5-FF918F321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6FD92-44CB-42DA-8865-61576141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95" y="1867152"/>
            <a:ext cx="932380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04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27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9C67EB-7F29-40E2-8EF3-E723F279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 – Current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1A135-784E-4BD7-80A5-FF918F321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49900-A290-4B1F-909E-AFCE107D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484312"/>
            <a:ext cx="9344025" cy="49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71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3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3" y="1466608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Reactive Javascript Libraries (</a:t>
            </a:r>
            <a:r>
              <a:rPr lang="en-IN" sz="2400" b="0" spc="-1" dirty="0" err="1">
                <a:uFill>
                  <a:solidFill>
                    <a:srgbClr val="FFFFFF"/>
                  </a:solidFill>
                </a:uFill>
              </a:rPr>
              <a:t>RxJS</a:t>
            </a: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 &amp; Bacon.JS)</a:t>
            </a:r>
          </a:p>
          <a:p>
            <a:pPr marL="360" indent="0">
              <a:buSzPct val="150000"/>
              <a:buNone/>
            </a:pPr>
            <a:endParaRPr lang="en-IN" sz="2400" b="0" spc="-1" dirty="0"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 typeface="Wingdings" panose="05000000000000000000" pitchFamily="2" charset="2"/>
              <a:buChar char="ü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Implements the Reactive Programming concepts in Javascript</a:t>
            </a:r>
          </a:p>
          <a:p>
            <a:pPr marL="343260" indent="-342900">
              <a:buSzPct val="150000"/>
              <a:buFont typeface="Wingdings" panose="05000000000000000000" pitchFamily="2" charset="2"/>
              <a:buChar char="ü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Libraries for composing asynchronous and event-based programs </a:t>
            </a:r>
          </a:p>
          <a:p>
            <a:pPr marL="343260" indent="-342900">
              <a:buSzPct val="150000"/>
              <a:buFont typeface="Wingdings" panose="05000000000000000000" pitchFamily="2" charset="2"/>
              <a:buChar char="ü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Best ideas from Observer pattern, Iterator pattern and Functional programming</a:t>
            </a:r>
          </a:p>
          <a:p>
            <a:pPr marL="343260" indent="-342900">
              <a:buSzPct val="150000"/>
              <a:buFont typeface="Wingdings" panose="05000000000000000000" pitchFamily="2" charset="2"/>
              <a:buChar char="ü"/>
            </a:pP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Provides a set of operators to operate on data streams(response from                      </a:t>
            </a:r>
            <a:r>
              <a:rPr lang="en-IN" sz="2400" b="0" spc="-1" dirty="0" err="1">
                <a:uFill>
                  <a:solidFill>
                    <a:srgbClr val="FFFFFF"/>
                  </a:solidFill>
                </a:uFill>
              </a:rPr>
              <a:t>WebSockets</a:t>
            </a:r>
            <a:r>
              <a:rPr lang="en-IN" sz="2400" b="0" spc="-1" dirty="0">
                <a:uFill>
                  <a:solidFill>
                    <a:srgbClr val="FFFFFF"/>
                  </a:solidFill>
                </a:uFill>
              </a:rPr>
              <a:t>, DOM events)</a:t>
            </a:r>
          </a:p>
        </p:txBody>
      </p:sp>
    </p:spTree>
    <p:extLst>
      <p:ext uri="{BB962C8B-B14F-4D97-AF65-F5344CB8AC3E}">
        <p14:creationId xmlns:p14="http://schemas.microsoft.com/office/powerpoint/2010/main" val="404230486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4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use these libraries?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buSzPct val="150000"/>
              <a:buFont typeface="Wingdings" panose="05000000000000000000" pitchFamily="2" charset="2"/>
              <a:buChar char="Ø"/>
            </a:pPr>
            <a:r>
              <a:rPr lang="en-IN" sz="2400" b="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Callbacks</a:t>
            </a: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indent="-457200">
              <a:buSzPct val="150000"/>
              <a:buFont typeface="Wingdings" panose="05000000000000000000" pitchFamily="2" charset="2"/>
              <a:buChar char="Ø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Promises</a:t>
            </a:r>
          </a:p>
          <a:p>
            <a:pPr marL="457560" indent="-457200">
              <a:buSzPct val="150000"/>
              <a:buFont typeface="Wingdings" panose="05000000000000000000" pitchFamily="2" charset="2"/>
              <a:buChar char="Ø"/>
            </a:pPr>
            <a:r>
              <a:rPr lang="en-IN" sz="2400" b="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Async</a:t>
            </a: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/Await</a:t>
            </a:r>
          </a:p>
        </p:txBody>
      </p:sp>
    </p:spTree>
    <p:extLst>
      <p:ext uri="{BB962C8B-B14F-4D97-AF65-F5344CB8AC3E}">
        <p14:creationId xmlns:p14="http://schemas.microsoft.com/office/powerpoint/2010/main" val="30381244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5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pPr marL="360">
              <a:buSzPct val="150000"/>
            </a:pPr>
            <a:r>
              <a:rPr lang="en-IN" dirty="0">
                <a:uFill>
                  <a:solidFill>
                    <a:srgbClr val="FFFFFF"/>
                  </a:solidFill>
                </a:uFill>
              </a:rPr>
              <a:t>Concepts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pPr marL="360" indent="0">
              <a:buSzPct val="150000"/>
              <a:buNone/>
            </a:pPr>
            <a:r>
              <a:rPr lang="en-IN" sz="2400" b="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RxJS</a:t>
            </a: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 : 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Observable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Observer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Subscription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Subject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  <a:p>
            <a:pPr marL="360" indent="0">
              <a:buSzPct val="150000"/>
              <a:buNone/>
            </a:pPr>
            <a:r>
              <a:rPr lang="en-IN" sz="2400" b="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Bacon.Js</a:t>
            </a: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 :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Property</a:t>
            </a:r>
          </a:p>
          <a:p>
            <a:pPr marL="343260" indent="-342900">
              <a:buSzPct val="150000"/>
              <a:buFont typeface="Arial" panose="020B0604020202020204" pitchFamily="34" charset="0"/>
              <a:buChar char="•"/>
            </a:pPr>
            <a:r>
              <a:rPr lang="en-IN" sz="2400" b="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EventStream</a:t>
            </a: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2146749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6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IN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RxJS</a:t>
            </a:r>
            <a:r>
              <a:rPr lang="en-IN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</a:rPr>
              <a:t> Code example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5E3CC-34EF-4F5D-9D5F-C40661D9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62" y="1470991"/>
            <a:ext cx="5705475" cy="50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889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7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CRI?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Problem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Very abstract code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Hard to debug</a:t>
            </a:r>
          </a:p>
          <a:p>
            <a:pPr lvl="2">
              <a:buFont typeface="Arial" pitchFamily="34" charset="0"/>
              <a:buChar char="•"/>
            </a:pPr>
            <a:r>
              <a:rPr lang="en-US" b="0" dirty="0"/>
              <a:t>Traditional Debuggers does not help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Current Approaches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Hand drawings of marble diagrams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Hand drawings of dependency graphs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dirty="0"/>
              <a:t>Using the .do() operator</a:t>
            </a:r>
          </a:p>
          <a:p>
            <a:pPr marL="350838" lvl="2" indent="0">
              <a:buNone/>
            </a:pPr>
            <a:endParaRPr lang="en-US" b="0" dirty="0"/>
          </a:p>
          <a:p>
            <a:pPr marL="0" indent="-28750">
              <a:buNone/>
            </a:pPr>
            <a:r>
              <a:rPr lang="en-US" dirty="0"/>
              <a:t>Existing tools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b="0" dirty="0" err="1"/>
              <a:t>RxVision</a:t>
            </a:r>
            <a:r>
              <a:rPr lang="en-IN" b="0" dirty="0"/>
              <a:t>, </a:t>
            </a:r>
            <a:r>
              <a:rPr lang="en-IN" b="0" dirty="0" err="1"/>
              <a:t>RxFiddle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378554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8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dirty="0"/>
              <a:t>An extensive support for all the operators in </a:t>
            </a:r>
            <a:r>
              <a:rPr lang="en-IN" b="0" dirty="0" err="1"/>
              <a:t>RxJS</a:t>
            </a:r>
            <a:endParaRPr lang="en-IN" b="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dirty="0"/>
              <a:t>Support for Subjects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dirty="0"/>
              <a:t>Improving user experience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dirty="0"/>
              <a:t>Improve performance of CRI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dirty="0"/>
              <a:t>Adding features such as displaying dependents and dependencies of a given node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502153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 flipH="1">
            <a:off x="334433" y="6496051"/>
            <a:ext cx="143934" cy="361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solidFill>
                  <a:srgbClr val="000000"/>
                </a:solidFill>
              </a:rPr>
              <a:pPr hangingPunct="0"/>
              <a:t>9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334433" y="488950"/>
            <a:ext cx="9218086" cy="838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Previous architecture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334434" y="1484312"/>
            <a:ext cx="11473254" cy="48899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 indent="0">
              <a:buSzPct val="150000"/>
              <a:buNone/>
            </a:pPr>
            <a:endParaRPr lang="en-IN" sz="2400" b="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086D1-DE56-4DB5-B08D-4BAD21FE3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6" y="1484312"/>
            <a:ext cx="10177670" cy="50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629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808080"/>
      </a:accent2>
      <a:accent3>
        <a:srgbClr val="FF0000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485</Words>
  <Application>Microsoft Office PowerPoint</Application>
  <PresentationFormat>Widescreen</PresentationFormat>
  <Paragraphs>212</Paragraphs>
  <Slides>27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Helvetica</vt:lpstr>
      <vt:lpstr>Helvetica Neue</vt:lpstr>
      <vt:lpstr>Verdana</vt:lpstr>
      <vt:lpstr>Wingdings</vt:lpstr>
      <vt:lpstr>Office Theme</vt:lpstr>
      <vt:lpstr>H0</vt:lpstr>
      <vt:lpstr> </vt:lpstr>
      <vt:lpstr>Agenda</vt:lpstr>
      <vt:lpstr>Introduction</vt:lpstr>
      <vt:lpstr>Why use these libraries?</vt:lpstr>
      <vt:lpstr>Concepts</vt:lpstr>
      <vt:lpstr>RxJS Code example</vt:lpstr>
      <vt:lpstr>Why CRI?</vt:lpstr>
      <vt:lpstr>Motivation</vt:lpstr>
      <vt:lpstr>Previous architecture</vt:lpstr>
      <vt:lpstr>Previous architecture – contd.</vt:lpstr>
      <vt:lpstr>Proposed Architecture</vt:lpstr>
      <vt:lpstr>Demo – previous vs current architecture</vt:lpstr>
      <vt:lpstr>Catching events</vt:lpstr>
      <vt:lpstr>Letter count example</vt:lpstr>
      <vt:lpstr> Dependency graph </vt:lpstr>
      <vt:lpstr> Previous version </vt:lpstr>
      <vt:lpstr> Current version </vt:lpstr>
      <vt:lpstr>Evaluation</vt:lpstr>
      <vt:lpstr>Evaluation – Profiling Time</vt:lpstr>
      <vt:lpstr>Profiling Runtime calls</vt:lpstr>
      <vt:lpstr>Profiling Runtime calls – contd.</vt:lpstr>
      <vt:lpstr>Summary</vt:lpstr>
      <vt:lpstr>PowerPoint Presentation</vt:lpstr>
      <vt:lpstr>PowerPoint Presentation</vt:lpstr>
      <vt:lpstr>PowerPoint Presentation</vt:lpstr>
      <vt:lpstr>Reference slide – Evolution of dependency graph</vt:lpstr>
      <vt:lpstr>Reference slide – Current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Pradeep Baradur</dc:creator>
  <cp:lastModifiedBy>Pradeep Baradur</cp:lastModifiedBy>
  <cp:revision>136</cp:revision>
  <dcterms:created xsi:type="dcterms:W3CDTF">2017-09-30T13:01:27Z</dcterms:created>
  <dcterms:modified xsi:type="dcterms:W3CDTF">2017-10-19T20:55:28Z</dcterms:modified>
</cp:coreProperties>
</file>