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5"/>
  </p:notesMasterIdLst>
  <p:sldIdLst>
    <p:sldId id="256" r:id="rId2"/>
    <p:sldId id="278" r:id="rId3"/>
    <p:sldId id="288" r:id="rId4"/>
    <p:sldId id="287" r:id="rId5"/>
    <p:sldId id="289" r:id="rId6"/>
    <p:sldId id="290" r:id="rId7"/>
    <p:sldId id="286" r:id="rId8"/>
    <p:sldId id="283" r:id="rId9"/>
    <p:sldId id="270" r:id="rId10"/>
    <p:sldId id="272" r:id="rId11"/>
    <p:sldId id="273" r:id="rId12"/>
    <p:sldId id="274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8655" autoAdjust="0"/>
  </p:normalViewPr>
  <p:slideViewPr>
    <p:cSldViewPr>
      <p:cViewPr>
        <p:scale>
          <a:sx n="125" d="100"/>
          <a:sy n="125" d="100"/>
        </p:scale>
        <p:origin x="408" y="10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E83F6-7C95-4BB3-95D7-FE0DF57460F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FB2C8-FFCA-4E9A-AA60-739840B5E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2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932040" y="5085184"/>
            <a:ext cx="2448272" cy="882119"/>
          </a:xfrm>
        </p:spPr>
        <p:txBody>
          <a:bodyPr/>
          <a:lstStyle/>
          <a:p>
            <a:r>
              <a:rPr lang="en-US" altLang="zh-CN" dirty="0" smtClean="0"/>
              <a:t>JDCDN</a:t>
            </a:r>
            <a:r>
              <a:rPr lang="zh-CN" altLang="en-US" dirty="0" smtClean="0"/>
              <a:t>研发组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03648" y="1700808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服务实现配置同步架构</a:t>
            </a:r>
            <a:r>
              <a:rPr lang="zh-CN" altLang="en-US" dirty="0"/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41159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支持（</a:t>
            </a:r>
            <a:r>
              <a:rPr lang="en-US" altLang="zh-CN" dirty="0"/>
              <a:t>GO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467544" y="1124745"/>
            <a:ext cx="80648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测试代码： 创建仓库</a:t>
            </a:r>
            <a:endParaRPr lang="en-US" altLang="zh-CN" dirty="0" smtClean="0"/>
          </a:p>
          <a:p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createRepo</a:t>
            </a:r>
            <a:r>
              <a:rPr lang="en-US" altLang="zh-CN" dirty="0"/>
              <a:t>() *</a:t>
            </a:r>
            <a:r>
              <a:rPr lang="en-US" altLang="zh-CN" dirty="0" err="1"/>
              <a:t>git.Repository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// figure out where we can create the test repo</a:t>
            </a:r>
          </a:p>
          <a:p>
            <a:r>
              <a:rPr lang="en-US" altLang="zh-CN" dirty="0"/>
              <a:t>	// path, err := </a:t>
            </a:r>
            <a:r>
              <a:rPr lang="en-US" altLang="zh-CN" dirty="0" err="1"/>
              <a:t>ioutil.TempDir</a:t>
            </a:r>
            <a:r>
              <a:rPr lang="en-US" altLang="zh-CN" dirty="0"/>
              <a:t>(".", "git2go")</a:t>
            </a:r>
          </a:p>
          <a:p>
            <a:r>
              <a:rPr lang="en-US" altLang="zh-CN" dirty="0"/>
              <a:t>	// </a:t>
            </a:r>
            <a:r>
              <a:rPr lang="en-US" altLang="zh-CN" dirty="0" err="1"/>
              <a:t>checkFatal</a:t>
            </a:r>
            <a:r>
              <a:rPr lang="en-US" altLang="zh-CN" dirty="0"/>
              <a:t>(err)</a:t>
            </a:r>
          </a:p>
          <a:p>
            <a:r>
              <a:rPr lang="en-US" altLang="zh-CN" dirty="0"/>
              <a:t>	path := "./git2go"</a:t>
            </a:r>
          </a:p>
          <a:p>
            <a:r>
              <a:rPr lang="en-US" altLang="zh-CN" dirty="0"/>
              <a:t>	repo, err := </a:t>
            </a:r>
            <a:r>
              <a:rPr lang="en-US" altLang="zh-CN" dirty="0" err="1"/>
              <a:t>git.InitRepository</a:t>
            </a:r>
            <a:r>
              <a:rPr lang="en-US" altLang="zh-CN" dirty="0"/>
              <a:t>(path, false)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checkFatal</a:t>
            </a:r>
            <a:r>
              <a:rPr lang="en-US" altLang="zh-CN" dirty="0"/>
              <a:t>(err)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tmpfile</a:t>
            </a:r>
            <a:r>
              <a:rPr lang="en-US" altLang="zh-CN" dirty="0"/>
              <a:t> := "README"</a:t>
            </a:r>
          </a:p>
          <a:p>
            <a:r>
              <a:rPr lang="en-US" altLang="zh-CN" dirty="0"/>
              <a:t>	err = </a:t>
            </a:r>
            <a:r>
              <a:rPr lang="en-US" altLang="zh-CN" dirty="0" err="1"/>
              <a:t>ioutil.WriteFile</a:t>
            </a:r>
            <a:r>
              <a:rPr lang="en-US" altLang="zh-CN" dirty="0"/>
              <a:t>(path+"/"+</a:t>
            </a:r>
            <a:r>
              <a:rPr lang="en-US" altLang="zh-CN" dirty="0" err="1"/>
              <a:t>tmpfile</a:t>
            </a:r>
            <a:r>
              <a:rPr lang="en-US" altLang="zh-CN" dirty="0"/>
              <a:t>, []byte("foo\n"), 0644)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checkFatal</a:t>
            </a:r>
            <a:r>
              <a:rPr lang="en-US" altLang="zh-CN" dirty="0"/>
              <a:t>(err)</a:t>
            </a:r>
          </a:p>
          <a:p>
            <a:endParaRPr lang="en-US" altLang="zh-CN" dirty="0"/>
          </a:p>
          <a:p>
            <a:r>
              <a:rPr lang="en-US" altLang="zh-CN" dirty="0"/>
              <a:t>	return repo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70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8568952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zh-CN" altLang="en-US" dirty="0" smtClean="0"/>
              <a:t>程序设计（</a:t>
            </a:r>
            <a:r>
              <a:rPr lang="en-US" altLang="zh-CN" dirty="0" smtClean="0"/>
              <a:t>CONTROLER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16" name="圆角矩形 15"/>
          <p:cNvSpPr/>
          <p:nvPr/>
        </p:nvSpPr>
        <p:spPr>
          <a:xfrm>
            <a:off x="899592" y="4413406"/>
            <a:ext cx="1397278" cy="524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Template management</a:t>
            </a:r>
            <a:endParaRPr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4644008" y="1572106"/>
            <a:ext cx="1728192" cy="68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Authority </a:t>
            </a:r>
            <a:r>
              <a:rPr lang="en-US" altLang="zh-CN" dirty="0" smtClean="0"/>
              <a:t>management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20078" y="3708023"/>
            <a:ext cx="1728192" cy="68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repo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management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4644008" y="3708023"/>
            <a:ext cx="1728192" cy="68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</a:t>
            </a:r>
          </a:p>
          <a:p>
            <a:pPr algn="ctr"/>
            <a:r>
              <a:rPr lang="en-US" altLang="zh-CN" dirty="0" smtClean="0"/>
              <a:t>record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982144" y="4453697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</a:t>
            </a:r>
            <a:endParaRPr lang="zh-CN" altLang="en-US" sz="1400" dirty="0"/>
          </a:p>
        </p:txBody>
      </p:sp>
      <p:sp>
        <p:nvSpPr>
          <p:cNvPr id="38" name="圆角矩形 37"/>
          <p:cNvSpPr/>
          <p:nvPr/>
        </p:nvSpPr>
        <p:spPr>
          <a:xfrm>
            <a:off x="2982144" y="4650383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Delete</a:t>
            </a:r>
            <a:endParaRPr lang="zh-CN" altLang="en-US" sz="1400" dirty="0"/>
          </a:p>
        </p:txBody>
      </p:sp>
      <p:sp>
        <p:nvSpPr>
          <p:cNvPr id="39" name="圆角矩形 38"/>
          <p:cNvSpPr/>
          <p:nvPr/>
        </p:nvSpPr>
        <p:spPr>
          <a:xfrm>
            <a:off x="2982144" y="4839708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Modify</a:t>
            </a:r>
            <a:endParaRPr lang="zh-CN" altLang="en-US" sz="1400" dirty="0"/>
          </a:p>
        </p:txBody>
      </p:sp>
      <p:sp>
        <p:nvSpPr>
          <p:cNvPr id="40" name="圆角矩形 39"/>
          <p:cNvSpPr/>
          <p:nvPr/>
        </p:nvSpPr>
        <p:spPr>
          <a:xfrm>
            <a:off x="7164288" y="1444012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</a:t>
            </a:r>
            <a:endParaRPr lang="zh-CN" altLang="en-US" sz="1400" dirty="0"/>
          </a:p>
        </p:txBody>
      </p:sp>
      <p:sp>
        <p:nvSpPr>
          <p:cNvPr id="41" name="圆角矩形 40"/>
          <p:cNvSpPr/>
          <p:nvPr/>
        </p:nvSpPr>
        <p:spPr>
          <a:xfrm>
            <a:off x="7164288" y="1640698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Delete</a:t>
            </a:r>
            <a:endParaRPr lang="zh-CN" altLang="en-US" sz="1400" dirty="0"/>
          </a:p>
        </p:txBody>
      </p:sp>
      <p:sp>
        <p:nvSpPr>
          <p:cNvPr id="42" name="圆角矩形 41"/>
          <p:cNvSpPr/>
          <p:nvPr/>
        </p:nvSpPr>
        <p:spPr>
          <a:xfrm>
            <a:off x="7164288" y="1830023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Modify</a:t>
            </a:r>
            <a:endParaRPr lang="zh-CN" altLang="en-US" sz="1400" dirty="0"/>
          </a:p>
        </p:txBody>
      </p:sp>
      <p:sp>
        <p:nvSpPr>
          <p:cNvPr id="43" name="圆角矩形 42"/>
          <p:cNvSpPr/>
          <p:nvPr/>
        </p:nvSpPr>
        <p:spPr>
          <a:xfrm>
            <a:off x="7164288" y="2026709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Push</a:t>
            </a:r>
            <a:endParaRPr lang="zh-CN" altLang="en-US" sz="1400" dirty="0"/>
          </a:p>
        </p:txBody>
      </p:sp>
      <p:sp>
        <p:nvSpPr>
          <p:cNvPr id="44" name="圆角矩形 43"/>
          <p:cNvSpPr/>
          <p:nvPr/>
        </p:nvSpPr>
        <p:spPr>
          <a:xfrm>
            <a:off x="7164288" y="2216034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Check</a:t>
            </a:r>
            <a:endParaRPr lang="zh-CN" altLang="en-US" sz="1400" dirty="0"/>
          </a:p>
        </p:txBody>
      </p:sp>
      <p:sp>
        <p:nvSpPr>
          <p:cNvPr id="48" name="圆角矩形 47"/>
          <p:cNvSpPr/>
          <p:nvPr/>
        </p:nvSpPr>
        <p:spPr>
          <a:xfrm>
            <a:off x="2961804" y="3876705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Push</a:t>
            </a:r>
            <a:endParaRPr lang="zh-CN" altLang="en-US" sz="1400" dirty="0"/>
          </a:p>
        </p:txBody>
      </p:sp>
      <p:sp>
        <p:nvSpPr>
          <p:cNvPr id="49" name="圆角矩形 48"/>
          <p:cNvSpPr/>
          <p:nvPr/>
        </p:nvSpPr>
        <p:spPr>
          <a:xfrm>
            <a:off x="2961804" y="4066030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Check</a:t>
            </a:r>
            <a:endParaRPr lang="zh-CN" altLang="en-US" sz="1400" dirty="0"/>
          </a:p>
        </p:txBody>
      </p:sp>
      <p:cxnSp>
        <p:nvCxnSpPr>
          <p:cNvPr id="12" name="直接箭头连接符 11"/>
          <p:cNvCxnSpPr>
            <a:stCxn id="16" idx="3"/>
            <a:endCxn id="10" idx="1"/>
          </p:cNvCxnSpPr>
          <p:nvPr/>
        </p:nvCxnSpPr>
        <p:spPr>
          <a:xfrm flipV="1">
            <a:off x="2296870" y="4552040"/>
            <a:ext cx="685274" cy="123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6" idx="3"/>
            <a:endCxn id="38" idx="1"/>
          </p:cNvCxnSpPr>
          <p:nvPr/>
        </p:nvCxnSpPr>
        <p:spPr>
          <a:xfrm>
            <a:off x="2296870" y="4675729"/>
            <a:ext cx="685274" cy="72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39" idx="1"/>
          </p:cNvCxnSpPr>
          <p:nvPr/>
        </p:nvCxnSpPr>
        <p:spPr>
          <a:xfrm>
            <a:off x="2296870" y="4675729"/>
            <a:ext cx="685274" cy="262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8" idx="3"/>
            <a:endCxn id="40" idx="1"/>
          </p:cNvCxnSpPr>
          <p:nvPr/>
        </p:nvCxnSpPr>
        <p:spPr>
          <a:xfrm flipV="1">
            <a:off x="6372200" y="1542355"/>
            <a:ext cx="792088" cy="374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8" idx="3"/>
            <a:endCxn id="41" idx="1"/>
          </p:cNvCxnSpPr>
          <p:nvPr/>
        </p:nvCxnSpPr>
        <p:spPr>
          <a:xfrm flipV="1">
            <a:off x="6372200" y="1739041"/>
            <a:ext cx="792088" cy="177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8" idx="3"/>
            <a:endCxn id="42" idx="1"/>
          </p:cNvCxnSpPr>
          <p:nvPr/>
        </p:nvCxnSpPr>
        <p:spPr>
          <a:xfrm>
            <a:off x="6372200" y="1916832"/>
            <a:ext cx="792088" cy="11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8" idx="3"/>
            <a:endCxn id="43" idx="1"/>
          </p:cNvCxnSpPr>
          <p:nvPr/>
        </p:nvCxnSpPr>
        <p:spPr>
          <a:xfrm>
            <a:off x="6372200" y="1916832"/>
            <a:ext cx="792088" cy="208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箭头连接符 1023"/>
          <p:cNvCxnSpPr>
            <a:stCxn id="18" idx="3"/>
            <a:endCxn id="44" idx="1"/>
          </p:cNvCxnSpPr>
          <p:nvPr/>
        </p:nvCxnSpPr>
        <p:spPr>
          <a:xfrm>
            <a:off x="6372200" y="1916832"/>
            <a:ext cx="792088" cy="397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直接箭头连接符 1037"/>
          <p:cNvCxnSpPr>
            <a:stCxn id="19" idx="3"/>
            <a:endCxn id="48" idx="1"/>
          </p:cNvCxnSpPr>
          <p:nvPr/>
        </p:nvCxnSpPr>
        <p:spPr>
          <a:xfrm flipV="1">
            <a:off x="2348270" y="3975048"/>
            <a:ext cx="613534" cy="77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直接箭头连接符 1039"/>
          <p:cNvCxnSpPr>
            <a:stCxn id="19" idx="3"/>
            <a:endCxn id="49" idx="1"/>
          </p:cNvCxnSpPr>
          <p:nvPr/>
        </p:nvCxnSpPr>
        <p:spPr>
          <a:xfrm>
            <a:off x="2348270" y="4052749"/>
            <a:ext cx="613534" cy="111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矩形 1050"/>
          <p:cNvSpPr/>
          <p:nvPr/>
        </p:nvSpPr>
        <p:spPr>
          <a:xfrm>
            <a:off x="2483768" y="2555895"/>
            <a:ext cx="3384376" cy="7912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配置数据库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根据不同权限确定权限、公钥位置、任务处理</a:t>
            </a:r>
            <a:endParaRPr lang="en-US" altLang="zh-CN" sz="1200" dirty="0" smtClean="0"/>
          </a:p>
        </p:txBody>
      </p:sp>
      <p:cxnSp>
        <p:nvCxnSpPr>
          <p:cNvPr id="1070" name="直接连接符 1069"/>
          <p:cNvCxnSpPr>
            <a:stCxn id="18" idx="2"/>
            <a:endCxn id="1051" idx="0"/>
          </p:cNvCxnSpPr>
          <p:nvPr/>
        </p:nvCxnSpPr>
        <p:spPr>
          <a:xfrm flipH="1">
            <a:off x="4175956" y="2261557"/>
            <a:ext cx="1332148" cy="294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9" idx="0"/>
            <a:endCxn id="1051" idx="2"/>
          </p:cNvCxnSpPr>
          <p:nvPr/>
        </p:nvCxnSpPr>
        <p:spPr>
          <a:xfrm flipV="1">
            <a:off x="1484174" y="3347142"/>
            <a:ext cx="2691782" cy="360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20" idx="0"/>
            <a:endCxn id="1051" idx="2"/>
          </p:cNvCxnSpPr>
          <p:nvPr/>
        </p:nvCxnSpPr>
        <p:spPr>
          <a:xfrm flipH="1" flipV="1">
            <a:off x="4175956" y="3347142"/>
            <a:ext cx="1332148" cy="360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圆角矩形 128"/>
          <p:cNvSpPr/>
          <p:nvPr/>
        </p:nvSpPr>
        <p:spPr>
          <a:xfrm>
            <a:off x="2959100" y="4262439"/>
            <a:ext cx="964828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Rollback</a:t>
            </a:r>
            <a:endParaRPr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2901454" y="3680019"/>
            <a:ext cx="1080120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Schedule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60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zh-CN" altLang="en-US" dirty="0" smtClean="0"/>
              <a:t>程序设计（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451621" y="2204864"/>
            <a:ext cx="172819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Configworker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41276" y="3566587"/>
            <a:ext cx="172819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GitWorker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99085" y="5452647"/>
            <a:ext cx="172819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ServerWorker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04221" y="2097722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负责获取服务器所有相关配置，其中包括</a:t>
            </a:r>
            <a:endParaRPr lang="en-US" altLang="zh-CN" dirty="0" smtClean="0"/>
          </a:p>
          <a:p>
            <a:r>
              <a:rPr lang="zh-CN" altLang="en-US" dirty="0" smtClean="0"/>
              <a:t>服务器信息、</a:t>
            </a:r>
            <a:r>
              <a:rPr lang="en-US" altLang="zh-CN" dirty="0" smtClean="0"/>
              <a:t>repo</a:t>
            </a:r>
            <a:r>
              <a:rPr lang="zh-CN" altLang="en-US" dirty="0" smtClean="0"/>
              <a:t>信息、权限信息等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9772" y="3459445"/>
            <a:ext cx="4680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负责所有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相关操作接口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89745" y="5062539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负责所有服务器相关操作，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reload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rollback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519" y="5653538"/>
            <a:ext cx="26479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312835"/>
            <a:ext cx="2381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946" y="836712"/>
            <a:ext cx="39528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11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932040" y="5085184"/>
            <a:ext cx="2448272" cy="882119"/>
          </a:xfrm>
        </p:spPr>
        <p:txBody>
          <a:bodyPr/>
          <a:lstStyle/>
          <a:p>
            <a:r>
              <a:rPr lang="en-US" altLang="zh-CN" dirty="0" smtClean="0"/>
              <a:t>JDCDN</a:t>
            </a:r>
            <a:r>
              <a:rPr lang="zh-CN" altLang="en-US" dirty="0" smtClean="0"/>
              <a:t>研发组</a:t>
            </a:r>
            <a:endParaRPr lang="en-US" altLang="zh-CN" dirty="0" smtClean="0"/>
          </a:p>
          <a:p>
            <a:r>
              <a:rPr lang="en-US" altLang="zh-CN" dirty="0" smtClean="0"/>
              <a:t>2016/02/27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03648" y="1700808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00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7056783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/>
              <a:t>整体</a:t>
            </a:r>
            <a:r>
              <a:rPr lang="zh-CN" altLang="en-US" dirty="0" smtClean="0"/>
              <a:t>架构（方式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763688" y="3279837"/>
            <a:ext cx="1296144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Rserver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563888" y="3248980"/>
            <a:ext cx="1242138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Rserver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436096" y="3245557"/>
            <a:ext cx="1296144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Rserver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51520" y="5229200"/>
            <a:ext cx="1206134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Rserver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835696" y="5229200"/>
            <a:ext cx="1224136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Rserver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488370" y="5185928"/>
            <a:ext cx="1235757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Rserver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275856" y="5229200"/>
            <a:ext cx="117058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Rserver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740352" y="5229200"/>
            <a:ext cx="1152128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Rserver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084168" y="5229200"/>
            <a:ext cx="1310989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Rserver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8" idx="2"/>
            <a:endCxn id="11" idx="0"/>
          </p:cNvCxnSpPr>
          <p:nvPr/>
        </p:nvCxnSpPr>
        <p:spPr>
          <a:xfrm flipH="1">
            <a:off x="854587" y="3783893"/>
            <a:ext cx="1557173" cy="14453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2"/>
            <a:endCxn id="12" idx="0"/>
          </p:cNvCxnSpPr>
          <p:nvPr/>
        </p:nvCxnSpPr>
        <p:spPr>
          <a:xfrm>
            <a:off x="2411760" y="3783893"/>
            <a:ext cx="36004" cy="14453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14" idx="0"/>
          </p:cNvCxnSpPr>
          <p:nvPr/>
        </p:nvCxnSpPr>
        <p:spPr>
          <a:xfrm flipH="1">
            <a:off x="3861146" y="3753036"/>
            <a:ext cx="323811" cy="14761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3" idx="0"/>
          </p:cNvCxnSpPr>
          <p:nvPr/>
        </p:nvCxnSpPr>
        <p:spPr>
          <a:xfrm>
            <a:off x="4184957" y="3753036"/>
            <a:ext cx="921292" cy="14328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2"/>
            <a:endCxn id="16" idx="0"/>
          </p:cNvCxnSpPr>
          <p:nvPr/>
        </p:nvCxnSpPr>
        <p:spPr>
          <a:xfrm>
            <a:off x="6084168" y="3749613"/>
            <a:ext cx="655495" cy="14795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2"/>
            <a:endCxn id="15" idx="0"/>
          </p:cNvCxnSpPr>
          <p:nvPr/>
        </p:nvCxnSpPr>
        <p:spPr>
          <a:xfrm>
            <a:off x="6084168" y="3749613"/>
            <a:ext cx="2232248" cy="14795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545795" y="1268760"/>
            <a:ext cx="1823717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23" name="圆角矩形 22"/>
          <p:cNvSpPr/>
          <p:nvPr/>
        </p:nvSpPr>
        <p:spPr>
          <a:xfrm>
            <a:off x="1943708" y="2220512"/>
            <a:ext cx="1332148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2113987" y="2147590"/>
            <a:ext cx="1332148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Wserver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3" idx="2"/>
            <a:endCxn id="8" idx="0"/>
          </p:cNvCxnSpPr>
          <p:nvPr/>
        </p:nvCxnSpPr>
        <p:spPr>
          <a:xfrm flipH="1">
            <a:off x="2411760" y="2724568"/>
            <a:ext cx="198022" cy="55526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3" idx="2"/>
            <a:endCxn id="9" idx="0"/>
          </p:cNvCxnSpPr>
          <p:nvPr/>
        </p:nvCxnSpPr>
        <p:spPr>
          <a:xfrm>
            <a:off x="2609782" y="2724568"/>
            <a:ext cx="1575175" cy="5244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3" idx="2"/>
            <a:endCxn id="10" idx="0"/>
          </p:cNvCxnSpPr>
          <p:nvPr/>
        </p:nvCxnSpPr>
        <p:spPr>
          <a:xfrm>
            <a:off x="2609782" y="2724568"/>
            <a:ext cx="3474386" cy="5209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4" idx="2"/>
            <a:endCxn id="23" idx="0"/>
          </p:cNvCxnSpPr>
          <p:nvPr/>
        </p:nvCxnSpPr>
        <p:spPr>
          <a:xfrm>
            <a:off x="1457654" y="1772816"/>
            <a:ext cx="1152128" cy="447696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4" idx="2"/>
            <a:endCxn id="29" idx="0"/>
          </p:cNvCxnSpPr>
          <p:nvPr/>
        </p:nvCxnSpPr>
        <p:spPr>
          <a:xfrm>
            <a:off x="1457654" y="1772816"/>
            <a:ext cx="1322407" cy="374774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4" idx="2"/>
            <a:endCxn id="11" idx="0"/>
          </p:cNvCxnSpPr>
          <p:nvPr/>
        </p:nvCxnSpPr>
        <p:spPr>
          <a:xfrm flipH="1">
            <a:off x="854587" y="1772816"/>
            <a:ext cx="603067" cy="3456384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>
            <a:off x="624047" y="1196752"/>
            <a:ext cx="1823717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Controler</a:t>
            </a:r>
            <a:r>
              <a:rPr lang="zh-CN" altLang="en-US" dirty="0" smtClean="0"/>
              <a:t>集群</a:t>
            </a:r>
            <a:endParaRPr lang="en-US" altLang="zh-CN" dirty="0" smtClean="0"/>
          </a:p>
        </p:txBody>
      </p:sp>
      <p:sp>
        <p:nvSpPr>
          <p:cNvPr id="101" name="矩形 100"/>
          <p:cNvSpPr/>
          <p:nvPr/>
        </p:nvSpPr>
        <p:spPr>
          <a:xfrm>
            <a:off x="3474287" y="1272211"/>
            <a:ext cx="300724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 err="1" smtClean="0">
                <a:ln w="11430"/>
                <a:solidFill>
                  <a:schemeClr val="accent1"/>
                </a:solidFill>
              </a:rPr>
              <a:t>Api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建库调用，不同的仓库走不同的集群，将仓库分开存储。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876256" y="3245557"/>
            <a:ext cx="18002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中心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机房，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一台或多台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015089" y="4783087"/>
            <a:ext cx="7224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pop</a:t>
            </a:r>
          </a:p>
        </p:txBody>
      </p:sp>
      <p:sp>
        <p:nvSpPr>
          <p:cNvPr id="116" name="矩形 115"/>
          <p:cNvSpPr/>
          <p:nvPr/>
        </p:nvSpPr>
        <p:spPr>
          <a:xfrm>
            <a:off x="1341940" y="4955095"/>
            <a:ext cx="7224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pop</a:t>
            </a:r>
          </a:p>
        </p:txBody>
      </p:sp>
      <p:sp>
        <p:nvSpPr>
          <p:cNvPr id="117" name="矩形 116"/>
          <p:cNvSpPr/>
          <p:nvPr/>
        </p:nvSpPr>
        <p:spPr>
          <a:xfrm>
            <a:off x="7092280" y="4832249"/>
            <a:ext cx="7224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pop</a:t>
            </a:r>
          </a:p>
        </p:txBody>
      </p:sp>
      <p:sp>
        <p:nvSpPr>
          <p:cNvPr id="118" name="流程图: 磁盘 117"/>
          <p:cNvSpPr/>
          <p:nvPr/>
        </p:nvSpPr>
        <p:spPr>
          <a:xfrm>
            <a:off x="129228" y="2285153"/>
            <a:ext cx="953194" cy="8788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中心数据库</a:t>
            </a:r>
            <a:endParaRPr lang="zh-CN" altLang="en-US" dirty="0"/>
          </a:p>
        </p:txBody>
      </p:sp>
      <p:sp>
        <p:nvSpPr>
          <p:cNvPr id="121" name="右箭头 120"/>
          <p:cNvSpPr/>
          <p:nvPr/>
        </p:nvSpPr>
        <p:spPr>
          <a:xfrm rot="18635906">
            <a:off x="551644" y="1940383"/>
            <a:ext cx="469066" cy="23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118857" y="2922546"/>
            <a:ext cx="66556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AB</a:t>
            </a:r>
            <a:r>
              <a:rPr lang="zh-CN" altLang="en-US" sz="11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仓库</a:t>
            </a:r>
            <a:endParaRPr lang="en-US" altLang="zh-CN" sz="11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75856" y="2980169"/>
            <a:ext cx="67037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CD</a:t>
            </a:r>
            <a:r>
              <a:rPr lang="zh-CN" altLang="en-US" sz="11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仓库</a:t>
            </a:r>
            <a:endParaRPr lang="en-US" altLang="zh-CN" sz="11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50737" y="2938215"/>
            <a:ext cx="65434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EF</a:t>
            </a:r>
            <a:r>
              <a:rPr lang="zh-CN" altLang="en-US" sz="11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仓库</a:t>
            </a:r>
            <a:endParaRPr lang="en-US" altLang="zh-CN" sz="11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799692" y="3327844"/>
            <a:ext cx="1296144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内部同步</a:t>
            </a:r>
            <a:r>
              <a:rPr lang="en-US" altLang="zh-CN" dirty="0" err="1" smtClean="0"/>
              <a:t>Rservers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3607894" y="3304984"/>
            <a:ext cx="1296144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内部同步</a:t>
            </a:r>
            <a:r>
              <a:rPr lang="en-US" altLang="zh-CN" dirty="0" err="1" smtClean="0"/>
              <a:t>Rservers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5473999" y="3333368"/>
            <a:ext cx="1296144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内部同步</a:t>
            </a:r>
            <a:r>
              <a:rPr lang="en-US" altLang="zh-CN" dirty="0" err="1" smtClean="0"/>
              <a:t>Rservers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39" idx="2"/>
            <a:endCxn id="11" idx="0"/>
          </p:cNvCxnSpPr>
          <p:nvPr/>
        </p:nvCxnSpPr>
        <p:spPr>
          <a:xfrm flipH="1">
            <a:off x="854587" y="3809040"/>
            <a:ext cx="3401379" cy="14201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0" idx="2"/>
            <a:endCxn id="11" idx="0"/>
          </p:cNvCxnSpPr>
          <p:nvPr/>
        </p:nvCxnSpPr>
        <p:spPr>
          <a:xfrm flipH="1">
            <a:off x="854587" y="3837424"/>
            <a:ext cx="5267484" cy="13917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8" idx="2"/>
            <a:endCxn id="14" idx="0"/>
          </p:cNvCxnSpPr>
          <p:nvPr/>
        </p:nvCxnSpPr>
        <p:spPr>
          <a:xfrm>
            <a:off x="2447764" y="3831900"/>
            <a:ext cx="1413382" cy="13973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8" idx="2"/>
            <a:endCxn id="13" idx="0"/>
          </p:cNvCxnSpPr>
          <p:nvPr/>
        </p:nvCxnSpPr>
        <p:spPr>
          <a:xfrm>
            <a:off x="2447764" y="3831900"/>
            <a:ext cx="2658485" cy="135402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8" idx="2"/>
          </p:cNvCxnSpPr>
          <p:nvPr/>
        </p:nvCxnSpPr>
        <p:spPr>
          <a:xfrm>
            <a:off x="2447764" y="3831900"/>
            <a:ext cx="4324965" cy="14107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8" idx="2"/>
            <a:endCxn id="15" idx="0"/>
          </p:cNvCxnSpPr>
          <p:nvPr/>
        </p:nvCxnSpPr>
        <p:spPr>
          <a:xfrm>
            <a:off x="2447764" y="3831900"/>
            <a:ext cx="5868652" cy="13973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67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0"/>
                            </p:stCondLst>
                            <p:childTnLst>
                              <p:par>
                                <p:cTn id="1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4" grpId="0" animBg="1"/>
      <p:bldP spid="23" grpId="0" animBg="1"/>
      <p:bldP spid="29" grpId="0" animBg="1"/>
      <p:bldP spid="91" grpId="0" animBg="1"/>
      <p:bldP spid="101" grpId="0"/>
      <p:bldP spid="114" grpId="0"/>
      <p:bldP spid="115" grpId="0"/>
      <p:bldP spid="116" grpId="0"/>
      <p:bldP spid="117" grpId="0"/>
      <p:bldP spid="38" grpId="0" animBg="1"/>
      <p:bldP spid="39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6912768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/>
              <a:t>系统架构整体架构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67544" y="1700808"/>
            <a:ext cx="8208912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1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、每个仓库为一个数据集合。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2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、每个 仓库分别 存放到不同的 服务器上，也可以一个仓库对应多个服务器，但是同步过程中，每个仓库的更新必须原子化，也就是说如果一个仓库存放在两台服务器上，则这个仓库同步过程必须是两个仓库同时更新才算是一次更新完成。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3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、支持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公钥加密和公钥管理、实现非对称加密安全功能。每台服务器上生成统一的公钥和秘钥对。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4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严格的权限管理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，保证源服务器对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pop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点服务器开方读模式。对写仓库服务器提供写权限。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5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、同步的仓库数据仅仅为模板，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po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p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点服务器通过模板和传入参数（</a:t>
            </a:r>
            <a:r>
              <a:rPr lang="en-US" altLang="zh-CN" sz="2400" dirty="0" err="1" smtClean="0">
                <a:ln w="11430"/>
                <a:solidFill>
                  <a:schemeClr val="accent1"/>
                </a:solidFill>
              </a:rPr>
              <a:t>json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）进行拼接操作，形成正式配置文件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endParaRPr lang="en-US" altLang="zh-CN" sz="2400" dirty="0" smtClean="0">
              <a:ln w="1143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68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7920879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/>
              <a:t>整体架构（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763688" y="3279837"/>
            <a:ext cx="1296144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Rserver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563888" y="3248980"/>
            <a:ext cx="1242138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Rserver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436096" y="3245557"/>
            <a:ext cx="1296144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Rserver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51520" y="5229200"/>
            <a:ext cx="1206134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Rserver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835696" y="5229200"/>
            <a:ext cx="1224136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Rserver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488370" y="5185928"/>
            <a:ext cx="1235757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Rserver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275856" y="5229200"/>
            <a:ext cx="117058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Rserver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740352" y="5229200"/>
            <a:ext cx="1152128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Rserver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084168" y="5229200"/>
            <a:ext cx="1310989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Rserver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8" idx="2"/>
            <a:endCxn id="11" idx="0"/>
          </p:cNvCxnSpPr>
          <p:nvPr/>
        </p:nvCxnSpPr>
        <p:spPr>
          <a:xfrm flipH="1">
            <a:off x="854587" y="3783893"/>
            <a:ext cx="1557173" cy="14453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9" idx="2"/>
            <a:endCxn id="12" idx="0"/>
          </p:cNvCxnSpPr>
          <p:nvPr/>
        </p:nvCxnSpPr>
        <p:spPr>
          <a:xfrm flipH="1">
            <a:off x="2447764" y="3809040"/>
            <a:ext cx="1808202" cy="14201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8" idx="2"/>
            <a:endCxn id="14" idx="0"/>
          </p:cNvCxnSpPr>
          <p:nvPr/>
        </p:nvCxnSpPr>
        <p:spPr>
          <a:xfrm>
            <a:off x="2447764" y="3831900"/>
            <a:ext cx="1413382" cy="13973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3" idx="0"/>
          </p:cNvCxnSpPr>
          <p:nvPr/>
        </p:nvCxnSpPr>
        <p:spPr>
          <a:xfrm>
            <a:off x="4184957" y="3753036"/>
            <a:ext cx="921292" cy="14328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2"/>
            <a:endCxn id="16" idx="0"/>
          </p:cNvCxnSpPr>
          <p:nvPr/>
        </p:nvCxnSpPr>
        <p:spPr>
          <a:xfrm>
            <a:off x="6084168" y="3749613"/>
            <a:ext cx="655495" cy="14795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2"/>
            <a:endCxn id="15" idx="0"/>
          </p:cNvCxnSpPr>
          <p:nvPr/>
        </p:nvCxnSpPr>
        <p:spPr>
          <a:xfrm>
            <a:off x="6084168" y="3749613"/>
            <a:ext cx="2232248" cy="14795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545795" y="1268760"/>
            <a:ext cx="1823717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23" name="圆角矩形 22"/>
          <p:cNvSpPr/>
          <p:nvPr/>
        </p:nvSpPr>
        <p:spPr>
          <a:xfrm>
            <a:off x="1943708" y="2220512"/>
            <a:ext cx="1332148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2113987" y="2147590"/>
            <a:ext cx="1332148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Wserver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3" idx="2"/>
            <a:endCxn id="8" idx="0"/>
          </p:cNvCxnSpPr>
          <p:nvPr/>
        </p:nvCxnSpPr>
        <p:spPr>
          <a:xfrm flipH="1">
            <a:off x="2411760" y="2724568"/>
            <a:ext cx="198022" cy="55526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3" idx="2"/>
            <a:endCxn id="9" idx="0"/>
          </p:cNvCxnSpPr>
          <p:nvPr/>
        </p:nvCxnSpPr>
        <p:spPr>
          <a:xfrm>
            <a:off x="2609782" y="2724568"/>
            <a:ext cx="1575175" cy="5244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3" idx="2"/>
            <a:endCxn id="10" idx="0"/>
          </p:cNvCxnSpPr>
          <p:nvPr/>
        </p:nvCxnSpPr>
        <p:spPr>
          <a:xfrm>
            <a:off x="2609782" y="2724568"/>
            <a:ext cx="3474386" cy="5209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4" idx="2"/>
            <a:endCxn id="23" idx="0"/>
          </p:cNvCxnSpPr>
          <p:nvPr/>
        </p:nvCxnSpPr>
        <p:spPr>
          <a:xfrm>
            <a:off x="1457654" y="1772816"/>
            <a:ext cx="1152128" cy="447696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4" idx="2"/>
            <a:endCxn id="29" idx="0"/>
          </p:cNvCxnSpPr>
          <p:nvPr/>
        </p:nvCxnSpPr>
        <p:spPr>
          <a:xfrm>
            <a:off x="1457654" y="1772816"/>
            <a:ext cx="1322407" cy="374774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4" idx="2"/>
            <a:endCxn id="11" idx="0"/>
          </p:cNvCxnSpPr>
          <p:nvPr/>
        </p:nvCxnSpPr>
        <p:spPr>
          <a:xfrm flipH="1">
            <a:off x="854587" y="1772816"/>
            <a:ext cx="603067" cy="3456384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>
            <a:off x="624047" y="1196752"/>
            <a:ext cx="1823717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Controler</a:t>
            </a:r>
            <a:r>
              <a:rPr lang="zh-CN" altLang="en-US" dirty="0" smtClean="0"/>
              <a:t>集群</a:t>
            </a:r>
            <a:endParaRPr lang="en-US" altLang="zh-CN" dirty="0" smtClean="0"/>
          </a:p>
        </p:txBody>
      </p:sp>
      <p:sp>
        <p:nvSpPr>
          <p:cNvPr id="101" name="矩形 100"/>
          <p:cNvSpPr/>
          <p:nvPr/>
        </p:nvSpPr>
        <p:spPr>
          <a:xfrm>
            <a:off x="3474287" y="1272211"/>
            <a:ext cx="300724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 err="1" smtClean="0">
                <a:ln w="11430"/>
                <a:solidFill>
                  <a:schemeClr val="accent1"/>
                </a:solidFill>
              </a:rPr>
              <a:t>Api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建库调用，不同的仓库走不同的集群，将仓库分开存储。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876256" y="3245557"/>
            <a:ext cx="18002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中心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机房，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一台或多台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015089" y="4783087"/>
            <a:ext cx="7224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pop</a:t>
            </a:r>
          </a:p>
        </p:txBody>
      </p:sp>
      <p:sp>
        <p:nvSpPr>
          <p:cNvPr id="116" name="矩形 115"/>
          <p:cNvSpPr/>
          <p:nvPr/>
        </p:nvSpPr>
        <p:spPr>
          <a:xfrm>
            <a:off x="1341940" y="4955095"/>
            <a:ext cx="7224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pop</a:t>
            </a:r>
          </a:p>
        </p:txBody>
      </p:sp>
      <p:sp>
        <p:nvSpPr>
          <p:cNvPr id="117" name="矩形 116"/>
          <p:cNvSpPr/>
          <p:nvPr/>
        </p:nvSpPr>
        <p:spPr>
          <a:xfrm>
            <a:off x="7092280" y="4832249"/>
            <a:ext cx="7224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pop</a:t>
            </a:r>
          </a:p>
        </p:txBody>
      </p:sp>
      <p:sp>
        <p:nvSpPr>
          <p:cNvPr id="118" name="流程图: 磁盘 117"/>
          <p:cNvSpPr/>
          <p:nvPr/>
        </p:nvSpPr>
        <p:spPr>
          <a:xfrm>
            <a:off x="129228" y="2285153"/>
            <a:ext cx="953194" cy="8788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中心数据库</a:t>
            </a:r>
            <a:endParaRPr lang="zh-CN" altLang="en-US" dirty="0"/>
          </a:p>
        </p:txBody>
      </p:sp>
      <p:sp>
        <p:nvSpPr>
          <p:cNvPr id="121" name="右箭头 120"/>
          <p:cNvSpPr/>
          <p:nvPr/>
        </p:nvSpPr>
        <p:spPr>
          <a:xfrm rot="18635906">
            <a:off x="551644" y="1940383"/>
            <a:ext cx="469066" cy="23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78220" y="2922546"/>
            <a:ext cx="134684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AB</a:t>
            </a:r>
            <a:r>
              <a:rPr lang="zh-CN" altLang="en-US" sz="11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仓库（配置</a:t>
            </a:r>
            <a:r>
              <a:rPr lang="en-US" altLang="zh-CN" sz="11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X</a:t>
            </a:r>
            <a:r>
              <a:rPr lang="zh-CN" altLang="en-US" sz="11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）</a:t>
            </a:r>
            <a:endParaRPr lang="en-US" altLang="zh-CN" sz="11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36821" y="2980169"/>
            <a:ext cx="1348447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AB</a:t>
            </a:r>
            <a:r>
              <a:rPr lang="zh-CN" altLang="en-US" sz="11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仓库（</a:t>
            </a:r>
            <a:r>
              <a:rPr lang="zh-CN" altLang="en-US" sz="11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配置</a:t>
            </a:r>
            <a:r>
              <a:rPr lang="en-US" altLang="zh-CN" sz="11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Y</a:t>
            </a:r>
            <a:r>
              <a:rPr lang="zh-CN" altLang="en-US" sz="11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）</a:t>
            </a:r>
            <a:endParaRPr lang="en-US" altLang="zh-CN" sz="11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50737" y="2938215"/>
            <a:ext cx="65434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EF</a:t>
            </a:r>
            <a:r>
              <a:rPr lang="zh-CN" altLang="en-US" sz="11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仓库</a:t>
            </a:r>
            <a:endParaRPr lang="en-US" altLang="zh-CN" sz="11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799692" y="3327844"/>
            <a:ext cx="1296144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内部同步</a:t>
            </a:r>
            <a:r>
              <a:rPr lang="en-US" altLang="zh-CN" dirty="0" err="1" smtClean="0"/>
              <a:t>Rservers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3607894" y="3304984"/>
            <a:ext cx="1296144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内部同步</a:t>
            </a:r>
            <a:r>
              <a:rPr lang="en-US" altLang="zh-CN" dirty="0" err="1" smtClean="0"/>
              <a:t>Rservers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5473999" y="3333368"/>
            <a:ext cx="1296144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内部同步</a:t>
            </a:r>
            <a:r>
              <a:rPr lang="en-US" altLang="zh-CN" dirty="0" err="1" smtClean="0"/>
              <a:t>Rservers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14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0"/>
                            </p:stCondLst>
                            <p:childTnLst>
                              <p:par>
                                <p:cTn id="1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4" grpId="0" animBg="1"/>
      <p:bldP spid="23" grpId="0" animBg="1"/>
      <p:bldP spid="29" grpId="0" animBg="1"/>
      <p:bldP spid="91" grpId="0" animBg="1"/>
      <p:bldP spid="101" grpId="0"/>
      <p:bldP spid="114" grpId="0"/>
      <p:bldP spid="115" grpId="0"/>
      <p:bldP spid="116" grpId="0"/>
      <p:bldP spid="117" grpId="0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6912768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/>
              <a:t>系统架构整体架构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67544" y="1700808"/>
            <a:ext cx="820891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1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、同步的仓库内容已经是生成好的配置文件。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2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、要求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服务器被拆分并绑定配置分组，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所有的配置信息都放在中心端管理，不同的服务器配置仓库指向源服务器的域名不同。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endParaRPr lang="en-US" altLang="zh-CN" sz="2400" dirty="0" smtClean="0">
              <a:ln w="1143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12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6912768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/>
              <a:t>对比两种</a:t>
            </a:r>
            <a:r>
              <a:rPr lang="zh-CN" altLang="en-US" dirty="0" smtClean="0"/>
              <a:t>架构优劣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67544" y="1700808"/>
            <a:ext cx="8208912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第一种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优点：相对配置管理简单，配置被分类，管理明确。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缺点：需要客户端实现更加复杂逻辑，且删除文件的问题，不在</a:t>
            </a:r>
            <a:r>
              <a:rPr lang="en-US" altLang="zh-CN" sz="2400" dirty="0" err="1" smtClean="0">
                <a:ln w="11430"/>
                <a:solidFill>
                  <a:schemeClr val="accent1"/>
                </a:solidFill>
              </a:rPr>
              <a:t>git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仓库管理范围内。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第二种：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优点：所有配置都统一纳入</a:t>
            </a:r>
            <a:r>
              <a:rPr lang="en-US" altLang="zh-CN" sz="2400" dirty="0" err="1" smtClean="0">
                <a:ln w="11430"/>
                <a:solidFill>
                  <a:schemeClr val="accent1"/>
                </a:solidFill>
              </a:rPr>
              <a:t>git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同步体系下。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zh-CN" altLang="en-US" sz="2400" dirty="0">
                <a:ln w="11430"/>
                <a:solidFill>
                  <a:schemeClr val="accent1"/>
                </a:solidFill>
              </a:rPr>
              <a:t>缺点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：配置信息管理复杂，需要收集服务器端信息数据。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endParaRPr lang="en-US" altLang="zh-CN" sz="2400" dirty="0" smtClean="0">
              <a:ln w="1143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63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6912768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/>
              <a:t>公钥秘钥对生成过程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67544" y="1700808"/>
            <a:ext cx="8208912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1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、建立密钥对（全网服务器唯一）</a:t>
            </a:r>
          </a:p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2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、配置</a:t>
            </a:r>
            <a:r>
              <a:rPr lang="en-US" altLang="zh-CN" sz="2400" dirty="0" err="1">
                <a:ln w="11430"/>
                <a:solidFill>
                  <a:schemeClr val="accent1"/>
                </a:solidFill>
              </a:rPr>
              <a:t>git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命名。</a:t>
            </a:r>
          </a:p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.</a:t>
            </a:r>
            <a:r>
              <a:rPr lang="en-US" altLang="zh-CN" sz="2400" dirty="0" err="1">
                <a:ln w="11430"/>
                <a:solidFill>
                  <a:schemeClr val="accent1"/>
                </a:solidFill>
              </a:rPr>
              <a:t>ssh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目录下</a:t>
            </a:r>
          </a:p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Host </a:t>
            </a:r>
            <a:r>
              <a:rPr lang="en-US" altLang="zh-CN" sz="2400" dirty="0" err="1">
                <a:ln w="11430"/>
                <a:solidFill>
                  <a:schemeClr val="accent1"/>
                </a:solidFill>
              </a:rPr>
              <a:t>gitserver</a:t>
            </a:r>
            <a:r>
              <a:rPr lang="en-US" altLang="zh-CN" sz="2400" dirty="0">
                <a:ln w="11430"/>
                <a:solidFill>
                  <a:schemeClr val="accent1"/>
                </a:solidFill>
              </a:rPr>
              <a:t> ##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可以随意命名，链接时使用这个名字  </a:t>
            </a:r>
          </a:p>
          <a:p>
            <a:r>
              <a:rPr lang="zh-CN" altLang="en-US" sz="2400" dirty="0">
                <a:ln w="11430"/>
                <a:solidFill>
                  <a:schemeClr val="accent1"/>
                </a:solidFill>
              </a:rPr>
              <a:t>    </a:t>
            </a:r>
            <a:r>
              <a:rPr lang="en-US" altLang="zh-CN" sz="2400" dirty="0" err="1">
                <a:ln w="11430"/>
                <a:solidFill>
                  <a:schemeClr val="accent1"/>
                </a:solidFill>
              </a:rPr>
              <a:t>HostName</a:t>
            </a:r>
            <a:r>
              <a:rPr lang="en-US" altLang="zh-CN" sz="2400" dirty="0">
                <a:ln w="11430"/>
                <a:solidFill>
                  <a:schemeClr val="accent1"/>
                </a:solidFill>
              </a:rPr>
              <a:t> 192.168.56.112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（上级服务器</a:t>
            </a:r>
            <a:r>
              <a:rPr lang="en-US" altLang="zh-CN" sz="2400" dirty="0" err="1">
                <a:ln w="11430"/>
                <a:solidFill>
                  <a:schemeClr val="accent1"/>
                </a:solidFill>
              </a:rPr>
              <a:t>ip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或指定域名）  </a:t>
            </a:r>
          </a:p>
          <a:p>
            <a:r>
              <a:rPr lang="zh-CN" altLang="en-US" sz="2400" dirty="0">
                <a:ln w="11430"/>
                <a:solidFill>
                  <a:schemeClr val="accent1"/>
                </a:solidFill>
              </a:rPr>
              <a:t>    </a:t>
            </a:r>
            <a:r>
              <a:rPr lang="en-US" altLang="zh-CN" sz="2400" dirty="0">
                <a:ln w="11430"/>
                <a:solidFill>
                  <a:schemeClr val="accent1"/>
                </a:solidFill>
              </a:rPr>
              <a:t>User root  </a:t>
            </a:r>
          </a:p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    Port 22  </a:t>
            </a:r>
          </a:p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    </a:t>
            </a:r>
            <a:r>
              <a:rPr lang="en-US" altLang="zh-CN" sz="2400" dirty="0" err="1">
                <a:ln w="11430"/>
                <a:solidFill>
                  <a:schemeClr val="accent1"/>
                </a:solidFill>
              </a:rPr>
              <a:t>IdentityFile</a:t>
            </a:r>
            <a:r>
              <a:rPr lang="en-US" altLang="zh-CN" sz="2400" dirty="0">
                <a:ln w="11430"/>
                <a:solidFill>
                  <a:schemeClr val="accent1"/>
                </a:solidFill>
              </a:rPr>
              <a:t> ~/.</a:t>
            </a:r>
            <a:r>
              <a:rPr lang="en-US" altLang="zh-CN" sz="2400" dirty="0" err="1">
                <a:ln w="11430"/>
                <a:solidFill>
                  <a:schemeClr val="accent1"/>
                </a:solidFill>
              </a:rPr>
              <a:t>ssh</a:t>
            </a:r>
            <a:r>
              <a:rPr lang="en-US" altLang="zh-CN" sz="2400" dirty="0">
                <a:ln w="11430"/>
                <a:solidFill>
                  <a:schemeClr val="accent1"/>
                </a:solidFill>
              </a:rPr>
              <a:t>/</a:t>
            </a:r>
            <a:r>
              <a:rPr lang="en-US" altLang="zh-CN" sz="2400" dirty="0" err="1">
                <a:ln w="11430"/>
                <a:solidFill>
                  <a:schemeClr val="accent1"/>
                </a:solidFill>
              </a:rPr>
              <a:t>id_rsa_second</a:t>
            </a:r>
            <a:r>
              <a:rPr lang="en-US" altLang="zh-CN" sz="2400" dirty="0">
                <a:ln w="11430"/>
                <a:solidFill>
                  <a:schemeClr val="accent1"/>
                </a:solidFill>
              </a:rPr>
              <a:t> </a:t>
            </a:r>
          </a:p>
          <a:p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3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、</a:t>
            </a:r>
            <a:r>
              <a:rPr lang="en-US" altLang="zh-CN" sz="2400" dirty="0" err="1">
                <a:ln w="11430"/>
                <a:solidFill>
                  <a:schemeClr val="accent1"/>
                </a:solidFill>
              </a:rPr>
              <a:t>git</a:t>
            </a:r>
            <a:r>
              <a:rPr lang="en-US" altLang="zh-CN" sz="2400" dirty="0">
                <a:ln w="11430"/>
                <a:solidFill>
                  <a:schemeClr val="accent1"/>
                </a:solidFill>
              </a:rPr>
              <a:t> clone   </a:t>
            </a:r>
            <a:r>
              <a:rPr lang="en-US" altLang="zh-CN" sz="2400" dirty="0" err="1">
                <a:ln w="11430"/>
                <a:solidFill>
                  <a:schemeClr val="accent1"/>
                </a:solidFill>
              </a:rPr>
              <a:t>root@gitserver</a:t>
            </a:r>
            <a:r>
              <a:rPr lang="en-US" altLang="zh-CN" sz="2400" dirty="0">
                <a:ln w="11430"/>
                <a:solidFill>
                  <a:schemeClr val="accent1"/>
                </a:solidFill>
              </a:rPr>
              <a:t>/</a:t>
            </a:r>
            <a:r>
              <a:rPr lang="en-US" altLang="zh-CN" sz="2400" dirty="0" err="1">
                <a:ln w="11430"/>
                <a:solidFill>
                  <a:schemeClr val="accent1"/>
                </a:solidFill>
              </a:rPr>
              <a:t>nginx.git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86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6912768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/>
              <a:t>模块划分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67544" y="1700808"/>
            <a:ext cx="820891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1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、配置模块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2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、仓库管理模块（模板管理）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3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、同步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模块（拼接模块）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4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check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及应用模块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81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支持（</a:t>
            </a:r>
            <a:r>
              <a:rPr lang="en-US" altLang="zh-CN" dirty="0"/>
              <a:t>GO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467544" y="1124745"/>
            <a:ext cx="80648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安装第三方库</a:t>
            </a:r>
          </a:p>
          <a:p>
            <a:r>
              <a:rPr lang="en-US" altLang="zh-CN" dirty="0"/>
              <a:t>git2go</a:t>
            </a:r>
            <a:r>
              <a:rPr lang="zh-CN" altLang="en-US" dirty="0"/>
              <a:t>是一个用</a:t>
            </a:r>
            <a:r>
              <a:rPr lang="en-US" altLang="zh-CN" dirty="0"/>
              <a:t>go</a:t>
            </a:r>
            <a:r>
              <a:rPr lang="zh-CN" altLang="en-US" dirty="0"/>
              <a:t>代码操作</a:t>
            </a:r>
            <a:r>
              <a:rPr lang="en-US" altLang="zh-CN" dirty="0" err="1"/>
              <a:t>git</a:t>
            </a:r>
            <a:r>
              <a:rPr lang="zh-CN" altLang="en-US" dirty="0"/>
              <a:t>的库，需要依赖于第三方库</a:t>
            </a:r>
            <a:r>
              <a:rPr lang="en-US" altLang="zh-CN" dirty="0" smtClean="0"/>
              <a:t>libgit2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/>
              <a:t>libgit2</a:t>
            </a:r>
            <a:r>
              <a:rPr lang="zh-CN" altLang="en-US" dirty="0"/>
              <a:t>前，先安装相应的包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yum -y install </a:t>
            </a:r>
            <a:r>
              <a:rPr lang="en-US" altLang="zh-CN" dirty="0" smtClean="0"/>
              <a:t>libssh2-devel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https://github.com/libgit2/libgit2 </a:t>
            </a:r>
            <a:r>
              <a:rPr lang="zh-CN" altLang="en-US" dirty="0"/>
              <a:t>下载</a:t>
            </a:r>
            <a:r>
              <a:rPr lang="en-US" altLang="zh-CN" dirty="0"/>
              <a:t>libgit2</a:t>
            </a:r>
            <a:r>
              <a:rPr lang="zh-CN" altLang="en-US" dirty="0"/>
              <a:t>的代码进行安装：</a:t>
            </a:r>
          </a:p>
          <a:p>
            <a:endParaRPr lang="zh-CN" altLang="en-US" dirty="0"/>
          </a:p>
          <a:p>
            <a:r>
              <a:rPr lang="en-US" altLang="zh-CN" dirty="0" err="1"/>
              <a:t>mkdir</a:t>
            </a:r>
            <a:r>
              <a:rPr lang="en-US" altLang="zh-CN" dirty="0"/>
              <a:t> build &amp;&amp; cd build</a:t>
            </a:r>
          </a:p>
          <a:p>
            <a:r>
              <a:rPr lang="en-US" altLang="zh-CN" dirty="0" err="1"/>
              <a:t>cmake</a:t>
            </a:r>
            <a:r>
              <a:rPr lang="en-US" altLang="zh-CN" dirty="0"/>
              <a:t> ..</a:t>
            </a:r>
          </a:p>
          <a:p>
            <a:r>
              <a:rPr lang="en-US" altLang="zh-CN" dirty="0" err="1"/>
              <a:t>cmake</a:t>
            </a:r>
            <a:r>
              <a:rPr lang="en-US" altLang="zh-CN" dirty="0"/>
              <a:t> --build . --target install</a:t>
            </a:r>
          </a:p>
          <a:p>
            <a:endParaRPr lang="en-US" altLang="zh-CN" dirty="0"/>
          </a:p>
          <a:p>
            <a:r>
              <a:rPr lang="zh-CN" altLang="en-US" dirty="0"/>
              <a:t>然后下载</a:t>
            </a:r>
            <a:r>
              <a:rPr lang="en-US" altLang="zh-CN" dirty="0"/>
              <a:t>git2go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r>
              <a:rPr lang="en-US" altLang="zh-CN" dirty="0"/>
              <a:t>go get -d github.com/libgit2/git2go</a:t>
            </a:r>
          </a:p>
          <a:p>
            <a:r>
              <a:rPr lang="en-US" altLang="zh-CN" dirty="0"/>
              <a:t>-d</a:t>
            </a:r>
            <a:r>
              <a:rPr lang="zh-CN" altLang="en-US" dirty="0"/>
              <a:t>表示只把代码下载不安装</a:t>
            </a:r>
          </a:p>
          <a:p>
            <a:r>
              <a:rPr lang="zh-CN" altLang="en-US" dirty="0"/>
              <a:t>进行</a:t>
            </a:r>
            <a:r>
              <a:rPr lang="en-US" altLang="zh-CN" dirty="0"/>
              <a:t>git2go</a:t>
            </a:r>
            <a:r>
              <a:rPr lang="zh-CN" altLang="en-US" dirty="0"/>
              <a:t>的目录，执行：</a:t>
            </a:r>
          </a:p>
          <a:p>
            <a:endParaRPr lang="zh-CN" altLang="en-US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checkout next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submodule update --</a:t>
            </a:r>
            <a:r>
              <a:rPr lang="en-US" altLang="zh-CN" dirty="0" err="1"/>
              <a:t>init</a:t>
            </a:r>
            <a:r>
              <a:rPr lang="en-US" altLang="zh-CN" dirty="0"/>
              <a:t> # get libgit2</a:t>
            </a:r>
          </a:p>
          <a:p>
            <a:r>
              <a:rPr lang="en-US" altLang="zh-CN" dirty="0"/>
              <a:t>make install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38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气流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904</TotalTime>
  <Words>740</Words>
  <Application>Microsoft Office PowerPoint</Application>
  <PresentationFormat>全屏显示(4:3)</PresentationFormat>
  <Paragraphs>154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气流</vt:lpstr>
      <vt:lpstr>Git服务实现配置同步架构设计</vt:lpstr>
      <vt:lpstr>整体架构（方式1）</vt:lpstr>
      <vt:lpstr>系统架构整体架构</vt:lpstr>
      <vt:lpstr>整体架构（方式2）</vt:lpstr>
      <vt:lpstr>系统架构整体架构</vt:lpstr>
      <vt:lpstr>对比两种架构优劣</vt:lpstr>
      <vt:lpstr>公钥秘钥对生成过程</vt:lpstr>
      <vt:lpstr>模块划分</vt:lpstr>
      <vt:lpstr>Git API支持（GO）</vt:lpstr>
      <vt:lpstr>Git API支持（GO）</vt:lpstr>
      <vt:lpstr>程序设计（CONTROLER）</vt:lpstr>
      <vt:lpstr>程序设计（SERVER）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Git架构设计</dc:title>
  <dc:creator>p</dc:creator>
  <cp:lastModifiedBy>p</cp:lastModifiedBy>
  <cp:revision>484</cp:revision>
  <dcterms:created xsi:type="dcterms:W3CDTF">2016-02-27T07:33:37Z</dcterms:created>
  <dcterms:modified xsi:type="dcterms:W3CDTF">2016-03-20T04:35:07Z</dcterms:modified>
</cp:coreProperties>
</file>