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9"/>
  </p:notesMasterIdLst>
  <p:sldIdLst>
    <p:sldId id="256" r:id="rId2"/>
    <p:sldId id="265" r:id="rId3"/>
    <p:sldId id="269" r:id="rId4"/>
    <p:sldId id="268" r:id="rId5"/>
    <p:sldId id="264" r:id="rId6"/>
    <p:sldId id="257" r:id="rId7"/>
    <p:sldId id="262" r:id="rId8"/>
    <p:sldId id="258" r:id="rId9"/>
    <p:sldId id="260" r:id="rId10"/>
    <p:sldId id="261" r:id="rId11"/>
    <p:sldId id="263" r:id="rId12"/>
    <p:sldId id="271" r:id="rId13"/>
    <p:sldId id="270" r:id="rId14"/>
    <p:sldId id="272" r:id="rId15"/>
    <p:sldId id="273" r:id="rId16"/>
    <p:sldId id="274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9503" autoAdjust="0"/>
  </p:normalViewPr>
  <p:slideViewPr>
    <p:cSldViewPr>
      <p:cViewPr>
        <p:scale>
          <a:sx n="125" d="100"/>
          <a:sy n="125" d="100"/>
        </p:scale>
        <p:origin x="-1224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E83F6-7C95-4BB3-95D7-FE0DF57460F9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FB2C8-FFCA-4E9A-AA60-739840B5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32040" y="5085184"/>
            <a:ext cx="2448272" cy="882119"/>
          </a:xfrm>
        </p:spPr>
        <p:txBody>
          <a:bodyPr/>
          <a:lstStyle/>
          <a:p>
            <a:r>
              <a:rPr lang="en-US" altLang="zh-CN" dirty="0" smtClean="0"/>
              <a:t>JDCDN</a:t>
            </a:r>
            <a:r>
              <a:rPr lang="zh-CN" altLang="en-US" dirty="0" smtClean="0"/>
              <a:t>研发组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服务实现配置同步架构</a:t>
            </a:r>
            <a:r>
              <a:rPr lang="zh-CN" altLang="en-US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4115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/>
              <a:t>controler</a:t>
            </a:r>
            <a:r>
              <a:rPr lang="zh-CN" altLang="en-US" dirty="0"/>
              <a:t>的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668394" y="1521768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1520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702526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2636" y="461984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956426" y="512945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858846" y="512562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2"/>
            <a:endCxn id="8" idx="0"/>
          </p:cNvCxnSpPr>
          <p:nvPr/>
        </p:nvCxnSpPr>
        <p:spPr>
          <a:xfrm flipH="1">
            <a:off x="791580" y="2241848"/>
            <a:ext cx="704906" cy="628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9" idx="0"/>
          </p:cNvCxnSpPr>
          <p:nvPr/>
        </p:nvCxnSpPr>
        <p:spPr>
          <a:xfrm>
            <a:off x="1496486" y="2241848"/>
            <a:ext cx="746100" cy="628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11" idx="0"/>
          </p:cNvCxnSpPr>
          <p:nvPr/>
        </p:nvCxnSpPr>
        <p:spPr>
          <a:xfrm flipH="1">
            <a:off x="592696" y="3374312"/>
            <a:ext cx="198884" cy="12455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2" idx="0"/>
          </p:cNvCxnSpPr>
          <p:nvPr/>
        </p:nvCxnSpPr>
        <p:spPr>
          <a:xfrm>
            <a:off x="791580" y="3374312"/>
            <a:ext cx="704906" cy="17551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36" idx="0"/>
          </p:cNvCxnSpPr>
          <p:nvPr/>
        </p:nvCxnSpPr>
        <p:spPr>
          <a:xfrm>
            <a:off x="2242586" y="3374312"/>
            <a:ext cx="0" cy="11324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>
            <a:off x="2242586" y="3374312"/>
            <a:ext cx="1156320" cy="17513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2526" y="450677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2555776" y="1546864"/>
            <a:ext cx="2175413" cy="6949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Controler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（本地库）</a:t>
            </a:r>
            <a:endParaRPr lang="en-US" altLang="zh-CN" dirty="0" smtClean="0"/>
          </a:p>
        </p:txBody>
      </p:sp>
      <p:sp>
        <p:nvSpPr>
          <p:cNvPr id="60" name="矩形 59"/>
          <p:cNvSpPr/>
          <p:nvPr/>
        </p:nvSpPr>
        <p:spPr>
          <a:xfrm>
            <a:off x="4860032" y="1113004"/>
            <a:ext cx="4283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、控制端本身是无状态的。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所有的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调用全部是通过数据库存放的数据来完成的。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存放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元数据。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包括：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）所有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）机房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）各个服务器指定的上级节点信息（以便分发公钥）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）各个服务器对仓库的权限控制信息。（以便进行权限控制）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）各个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边缘服务器的配置分组信息。（其中包含配置验证和生效流程）以便确定需要进行何种分组配置。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根据配置下发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任务，实现读写权限的控制，公钥分发功能。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4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3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/>
              <a:t>controler</a:t>
            </a:r>
            <a:r>
              <a:rPr lang="zh-CN" altLang="en-US" dirty="0"/>
              <a:t>的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668394" y="1521768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1520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702526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2636" y="461984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956426" y="512945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858846" y="512562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2"/>
            <a:endCxn id="8" idx="0"/>
          </p:cNvCxnSpPr>
          <p:nvPr/>
        </p:nvCxnSpPr>
        <p:spPr>
          <a:xfrm flipH="1">
            <a:off x="791580" y="2241848"/>
            <a:ext cx="704906" cy="628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9" idx="0"/>
          </p:cNvCxnSpPr>
          <p:nvPr/>
        </p:nvCxnSpPr>
        <p:spPr>
          <a:xfrm>
            <a:off x="1496486" y="2241848"/>
            <a:ext cx="746100" cy="628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11" idx="0"/>
          </p:cNvCxnSpPr>
          <p:nvPr/>
        </p:nvCxnSpPr>
        <p:spPr>
          <a:xfrm flipH="1">
            <a:off x="592696" y="3374312"/>
            <a:ext cx="198884" cy="12455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2" idx="0"/>
          </p:cNvCxnSpPr>
          <p:nvPr/>
        </p:nvCxnSpPr>
        <p:spPr>
          <a:xfrm>
            <a:off x="791580" y="3374312"/>
            <a:ext cx="704906" cy="17551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36" idx="0"/>
          </p:cNvCxnSpPr>
          <p:nvPr/>
        </p:nvCxnSpPr>
        <p:spPr>
          <a:xfrm>
            <a:off x="2242586" y="3374312"/>
            <a:ext cx="0" cy="11324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>
            <a:off x="2242586" y="3374312"/>
            <a:ext cx="1156320" cy="17513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2526" y="450677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2684619" y="2175272"/>
            <a:ext cx="2175413" cy="6949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Controler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（本地库）</a:t>
            </a:r>
            <a:endParaRPr lang="en-US" altLang="zh-CN" dirty="0" smtClean="0"/>
          </a:p>
        </p:txBody>
      </p:sp>
      <p:sp>
        <p:nvSpPr>
          <p:cNvPr id="60" name="矩形 59"/>
          <p:cNvSpPr/>
          <p:nvPr/>
        </p:nvSpPr>
        <p:spPr>
          <a:xfrm>
            <a:off x="4860032" y="1457923"/>
            <a:ext cx="42839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一旦进行了配置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更改，则如下流程。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）推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送至一级服务器并进行结果反馈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）推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送到二级</a:t>
            </a:r>
            <a:r>
              <a:rPr lang="en-US" altLang="zh-CN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仓库并反馈同步结果。</a:t>
            </a: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）根据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确定的服务器的更新范围进一步下发到</a:t>
            </a:r>
            <a:r>
              <a:rPr lang="en-US" altLang="zh-CN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，并反馈结果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。这个步骤中需要知道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 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原有版本号是什么，新的版本号是什么，并作对比看是否一致，如果不一致就进行更新。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）最后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再通过配置生效来实现配置的更新。</a:t>
            </a: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）如果配置验证有问题，则可以直接控制服务器进行回滚操作，该操作首先通过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controler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控制本地库将版本号回滚到上一个版本。并走以上流程将服务器版本重新刷新一次。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8" name="直接箭头连接符 17"/>
          <p:cNvCxnSpPr>
            <a:stCxn id="47" idx="0"/>
            <a:endCxn id="4" idx="3"/>
          </p:cNvCxnSpPr>
          <p:nvPr/>
        </p:nvCxnSpPr>
        <p:spPr>
          <a:xfrm flipH="1" flipV="1">
            <a:off x="2324578" y="1881808"/>
            <a:ext cx="1447748" cy="2934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79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36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1206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/>
              <a:t>权限</a:t>
            </a:r>
            <a:r>
              <a:rPr lang="zh-CN" altLang="en-US" dirty="0" smtClean="0"/>
              <a:t>相关配置过程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683568" y="1340768"/>
            <a:ext cx="78488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、安装和配置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（所有服务器）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、生成公钥（所有服务器）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、安装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gitolite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级、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、将公钥传到相应的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gitolite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keydir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目录中（二级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、配置权限。（所有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、所有以上操作都必须在服务器分类基础上。</a:t>
            </a:r>
            <a:endParaRPr lang="en-US" altLang="zh-CN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）控制端 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controler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（读写权限的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77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支持（</a:t>
            </a:r>
            <a:r>
              <a:rPr lang="en-US" altLang="zh-CN" dirty="0"/>
              <a:t>GO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67544" y="1124745"/>
            <a:ext cx="80648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安装第三方库</a:t>
            </a:r>
          </a:p>
          <a:p>
            <a:r>
              <a:rPr lang="en-US" altLang="zh-CN" dirty="0"/>
              <a:t>git2go</a:t>
            </a:r>
            <a:r>
              <a:rPr lang="zh-CN" altLang="en-US" dirty="0"/>
              <a:t>是一个用</a:t>
            </a:r>
            <a:r>
              <a:rPr lang="en-US" altLang="zh-CN" dirty="0"/>
              <a:t>go</a:t>
            </a:r>
            <a:r>
              <a:rPr lang="zh-CN" altLang="en-US" dirty="0"/>
              <a:t>代码操作</a:t>
            </a:r>
            <a:r>
              <a:rPr lang="en-US" altLang="zh-CN" dirty="0" err="1"/>
              <a:t>git</a:t>
            </a:r>
            <a:r>
              <a:rPr lang="zh-CN" altLang="en-US" dirty="0"/>
              <a:t>的库，需要依赖于第三方库</a:t>
            </a:r>
            <a:r>
              <a:rPr lang="en-US" altLang="zh-CN" dirty="0" smtClean="0"/>
              <a:t>libgit2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libgit2</a:t>
            </a:r>
            <a:r>
              <a:rPr lang="zh-CN" altLang="en-US" dirty="0"/>
              <a:t>前，先安装相应的包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yum -y install </a:t>
            </a:r>
            <a:r>
              <a:rPr lang="en-US" altLang="zh-CN" dirty="0" smtClean="0"/>
              <a:t>libssh2-devel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https://github.com/libgit2/libgit2 </a:t>
            </a:r>
            <a:r>
              <a:rPr lang="zh-CN" altLang="en-US" dirty="0"/>
              <a:t>下载</a:t>
            </a:r>
            <a:r>
              <a:rPr lang="en-US" altLang="zh-CN" dirty="0"/>
              <a:t>libgit2</a:t>
            </a:r>
            <a:r>
              <a:rPr lang="zh-CN" altLang="en-US" dirty="0"/>
              <a:t>的代码进行安装：</a:t>
            </a:r>
          </a:p>
          <a:p>
            <a:endParaRPr lang="zh-CN" altLang="en-US" dirty="0"/>
          </a:p>
          <a:p>
            <a:r>
              <a:rPr lang="en-US" altLang="zh-CN" dirty="0" err="1"/>
              <a:t>mkdir</a:t>
            </a:r>
            <a:r>
              <a:rPr lang="en-US" altLang="zh-CN" dirty="0"/>
              <a:t> build &amp;&amp; cd build</a:t>
            </a:r>
          </a:p>
          <a:p>
            <a:r>
              <a:rPr lang="en-US" altLang="zh-CN" dirty="0" err="1"/>
              <a:t>cmake</a:t>
            </a:r>
            <a:r>
              <a:rPr lang="en-US" altLang="zh-CN" dirty="0"/>
              <a:t> ..</a:t>
            </a:r>
          </a:p>
          <a:p>
            <a:r>
              <a:rPr lang="en-US" altLang="zh-CN" dirty="0" err="1"/>
              <a:t>cmake</a:t>
            </a:r>
            <a:r>
              <a:rPr lang="en-US" altLang="zh-CN" dirty="0"/>
              <a:t> --build . --target install</a:t>
            </a:r>
          </a:p>
          <a:p>
            <a:endParaRPr lang="en-US" altLang="zh-CN" dirty="0"/>
          </a:p>
          <a:p>
            <a:r>
              <a:rPr lang="zh-CN" altLang="en-US" dirty="0"/>
              <a:t>然后下载</a:t>
            </a:r>
            <a:r>
              <a:rPr lang="en-US" altLang="zh-CN" dirty="0"/>
              <a:t>git2go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en-US" altLang="zh-CN" dirty="0"/>
              <a:t>go get -d github.com/libgit2/git2go</a:t>
            </a:r>
          </a:p>
          <a:p>
            <a:r>
              <a:rPr lang="en-US" altLang="zh-CN" dirty="0"/>
              <a:t>-d</a:t>
            </a:r>
            <a:r>
              <a:rPr lang="zh-CN" altLang="en-US" dirty="0"/>
              <a:t>表示只把代码下载不安装</a:t>
            </a:r>
          </a:p>
          <a:p>
            <a:r>
              <a:rPr lang="zh-CN" altLang="en-US" dirty="0"/>
              <a:t>进行</a:t>
            </a:r>
            <a:r>
              <a:rPr lang="en-US" altLang="zh-CN" dirty="0"/>
              <a:t>git2go</a:t>
            </a:r>
            <a:r>
              <a:rPr lang="zh-CN" altLang="en-US" dirty="0"/>
              <a:t>的目录，执行：</a:t>
            </a:r>
          </a:p>
          <a:p>
            <a:endParaRPr lang="zh-CN" altLang="en-US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checkout next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submodule update --</a:t>
            </a:r>
            <a:r>
              <a:rPr lang="en-US" altLang="zh-CN" dirty="0" err="1"/>
              <a:t>init</a:t>
            </a:r>
            <a:r>
              <a:rPr lang="en-US" altLang="zh-CN" dirty="0"/>
              <a:t> # get libgit2</a:t>
            </a:r>
          </a:p>
          <a:p>
            <a:r>
              <a:rPr lang="en-US" altLang="zh-CN" dirty="0"/>
              <a:t>make install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38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支持（</a:t>
            </a:r>
            <a:r>
              <a:rPr lang="en-US" altLang="zh-CN" dirty="0"/>
              <a:t>GO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67544" y="1124745"/>
            <a:ext cx="80648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测试代码： 创建仓库</a:t>
            </a:r>
            <a:endParaRPr lang="en-US" altLang="zh-CN" dirty="0" smtClean="0"/>
          </a:p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createRepo</a:t>
            </a:r>
            <a:r>
              <a:rPr lang="en-US" altLang="zh-CN" dirty="0"/>
              <a:t>() *</a:t>
            </a:r>
            <a:r>
              <a:rPr lang="en-US" altLang="zh-CN" dirty="0" err="1"/>
              <a:t>git.Repository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// figure out where we can create the test repo</a:t>
            </a:r>
          </a:p>
          <a:p>
            <a:r>
              <a:rPr lang="en-US" altLang="zh-CN" dirty="0"/>
              <a:t>	// path, err := </a:t>
            </a:r>
            <a:r>
              <a:rPr lang="en-US" altLang="zh-CN" dirty="0" err="1"/>
              <a:t>ioutil.TempDir</a:t>
            </a:r>
            <a:r>
              <a:rPr lang="en-US" altLang="zh-CN" dirty="0"/>
              <a:t>(".", "git2go")</a:t>
            </a:r>
          </a:p>
          <a:p>
            <a:r>
              <a:rPr lang="en-US" altLang="zh-CN" dirty="0"/>
              <a:t>	// </a:t>
            </a:r>
            <a:r>
              <a:rPr lang="en-US" altLang="zh-CN" dirty="0" err="1"/>
              <a:t>checkFatal</a:t>
            </a:r>
            <a:r>
              <a:rPr lang="en-US" altLang="zh-CN" dirty="0"/>
              <a:t>(err)</a:t>
            </a:r>
          </a:p>
          <a:p>
            <a:r>
              <a:rPr lang="en-US" altLang="zh-CN" dirty="0"/>
              <a:t>	path := "./git2go"</a:t>
            </a:r>
          </a:p>
          <a:p>
            <a:r>
              <a:rPr lang="en-US" altLang="zh-CN" dirty="0"/>
              <a:t>	repo, err := </a:t>
            </a:r>
            <a:r>
              <a:rPr lang="en-US" altLang="zh-CN" dirty="0" err="1"/>
              <a:t>git.InitRepository</a:t>
            </a:r>
            <a:r>
              <a:rPr lang="en-US" altLang="zh-CN" dirty="0"/>
              <a:t>(path, false)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checkFatal</a:t>
            </a:r>
            <a:r>
              <a:rPr lang="en-US" altLang="zh-CN" dirty="0"/>
              <a:t>(err)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tmpfile</a:t>
            </a:r>
            <a:r>
              <a:rPr lang="en-US" altLang="zh-CN" dirty="0"/>
              <a:t> := "README"</a:t>
            </a:r>
          </a:p>
          <a:p>
            <a:r>
              <a:rPr lang="en-US" altLang="zh-CN" dirty="0"/>
              <a:t>	err = </a:t>
            </a:r>
            <a:r>
              <a:rPr lang="en-US" altLang="zh-CN" dirty="0" err="1"/>
              <a:t>ioutil.WriteFile</a:t>
            </a:r>
            <a:r>
              <a:rPr lang="en-US" altLang="zh-CN" dirty="0"/>
              <a:t>(path+"/"+</a:t>
            </a:r>
            <a:r>
              <a:rPr lang="en-US" altLang="zh-CN" dirty="0" err="1"/>
              <a:t>tmpfile</a:t>
            </a:r>
            <a:r>
              <a:rPr lang="en-US" altLang="zh-CN" dirty="0"/>
              <a:t>, []byte("foo\n"), 0644)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checkFatal</a:t>
            </a:r>
            <a:r>
              <a:rPr lang="en-US" altLang="zh-CN" dirty="0"/>
              <a:t>(err)</a:t>
            </a:r>
          </a:p>
          <a:p>
            <a:endParaRPr lang="en-US" altLang="zh-CN" dirty="0"/>
          </a:p>
          <a:p>
            <a:r>
              <a:rPr lang="en-US" altLang="zh-CN" dirty="0"/>
              <a:t>	return repo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70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568952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 smtClean="0"/>
              <a:t>程序设计（</a:t>
            </a:r>
            <a:r>
              <a:rPr lang="en-US" altLang="zh-CN" dirty="0"/>
              <a:t>S</a:t>
            </a:r>
            <a:r>
              <a:rPr lang="en-US" altLang="zh-CN" dirty="0" smtClean="0"/>
              <a:t>erver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6" name="圆角矩形 15"/>
          <p:cNvSpPr/>
          <p:nvPr/>
        </p:nvSpPr>
        <p:spPr>
          <a:xfrm>
            <a:off x="620078" y="1547783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Template management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644008" y="1572106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Authority </a:t>
            </a:r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20078" y="3708023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</a:p>
          <a:p>
            <a:pPr algn="ctr"/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644008" y="3708023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</a:t>
            </a:r>
          </a:p>
          <a:p>
            <a:pPr algn="ctr"/>
            <a:r>
              <a:rPr lang="en-US" altLang="zh-CN" dirty="0" smtClean="0"/>
              <a:t>record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987824" y="1542355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</a:t>
            </a:r>
            <a:endParaRPr lang="zh-CN" altLang="en-US" sz="1400" dirty="0"/>
          </a:p>
        </p:txBody>
      </p:sp>
      <p:sp>
        <p:nvSpPr>
          <p:cNvPr id="38" name="圆角矩形 37"/>
          <p:cNvSpPr/>
          <p:nvPr/>
        </p:nvSpPr>
        <p:spPr>
          <a:xfrm>
            <a:off x="2987824" y="1739041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</a:t>
            </a:r>
            <a:endParaRPr lang="zh-CN" altLang="en-US" sz="1400" dirty="0"/>
          </a:p>
        </p:txBody>
      </p:sp>
      <p:sp>
        <p:nvSpPr>
          <p:cNvPr id="39" name="圆角矩形 38"/>
          <p:cNvSpPr/>
          <p:nvPr/>
        </p:nvSpPr>
        <p:spPr>
          <a:xfrm>
            <a:off x="2987824" y="1928366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Modify</a:t>
            </a:r>
            <a:endParaRPr lang="zh-CN" altLang="en-US" sz="1400" dirty="0"/>
          </a:p>
        </p:txBody>
      </p:sp>
      <p:sp>
        <p:nvSpPr>
          <p:cNvPr id="40" name="圆角矩形 39"/>
          <p:cNvSpPr/>
          <p:nvPr/>
        </p:nvSpPr>
        <p:spPr>
          <a:xfrm>
            <a:off x="7164288" y="1444012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</a:t>
            </a:r>
            <a:endParaRPr lang="zh-CN" altLang="en-US" sz="1400" dirty="0"/>
          </a:p>
        </p:txBody>
      </p:sp>
      <p:sp>
        <p:nvSpPr>
          <p:cNvPr id="41" name="圆角矩形 40"/>
          <p:cNvSpPr/>
          <p:nvPr/>
        </p:nvSpPr>
        <p:spPr>
          <a:xfrm>
            <a:off x="7164288" y="1640698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</a:t>
            </a:r>
            <a:endParaRPr lang="zh-CN" altLang="en-US" sz="1400" dirty="0"/>
          </a:p>
        </p:txBody>
      </p:sp>
      <p:sp>
        <p:nvSpPr>
          <p:cNvPr id="42" name="圆角矩形 41"/>
          <p:cNvSpPr/>
          <p:nvPr/>
        </p:nvSpPr>
        <p:spPr>
          <a:xfrm>
            <a:off x="7164288" y="1830023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Modify</a:t>
            </a:r>
            <a:endParaRPr lang="zh-CN" altLang="en-US" sz="1400" dirty="0"/>
          </a:p>
        </p:txBody>
      </p:sp>
      <p:sp>
        <p:nvSpPr>
          <p:cNvPr id="43" name="圆角矩形 42"/>
          <p:cNvSpPr/>
          <p:nvPr/>
        </p:nvSpPr>
        <p:spPr>
          <a:xfrm>
            <a:off x="7164288" y="2026709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Push</a:t>
            </a:r>
            <a:endParaRPr lang="zh-CN" altLang="en-US" sz="1400" dirty="0"/>
          </a:p>
        </p:txBody>
      </p:sp>
      <p:sp>
        <p:nvSpPr>
          <p:cNvPr id="44" name="圆角矩形 43"/>
          <p:cNvSpPr/>
          <p:nvPr/>
        </p:nvSpPr>
        <p:spPr>
          <a:xfrm>
            <a:off x="7164288" y="2216034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Check</a:t>
            </a:r>
            <a:endParaRPr lang="zh-CN" altLang="en-US" sz="1400" dirty="0"/>
          </a:p>
        </p:txBody>
      </p:sp>
      <p:sp>
        <p:nvSpPr>
          <p:cNvPr id="48" name="圆角矩形 47"/>
          <p:cNvSpPr/>
          <p:nvPr/>
        </p:nvSpPr>
        <p:spPr>
          <a:xfrm>
            <a:off x="2961804" y="3876705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Push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2961804" y="4066030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Check</a:t>
            </a:r>
            <a:endParaRPr lang="zh-CN" altLang="en-US" sz="1400" dirty="0"/>
          </a:p>
        </p:txBody>
      </p:sp>
      <p:cxnSp>
        <p:nvCxnSpPr>
          <p:cNvPr id="12" name="直接箭头连接符 11"/>
          <p:cNvCxnSpPr>
            <a:stCxn id="16" idx="3"/>
            <a:endCxn id="10" idx="1"/>
          </p:cNvCxnSpPr>
          <p:nvPr/>
        </p:nvCxnSpPr>
        <p:spPr>
          <a:xfrm flipV="1">
            <a:off x="2348270" y="1640698"/>
            <a:ext cx="639554" cy="25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6" idx="3"/>
            <a:endCxn id="38" idx="1"/>
          </p:cNvCxnSpPr>
          <p:nvPr/>
        </p:nvCxnSpPr>
        <p:spPr>
          <a:xfrm flipV="1">
            <a:off x="2348270" y="1837384"/>
            <a:ext cx="639554" cy="55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39" idx="1"/>
          </p:cNvCxnSpPr>
          <p:nvPr/>
        </p:nvCxnSpPr>
        <p:spPr>
          <a:xfrm>
            <a:off x="2348270" y="1892509"/>
            <a:ext cx="639554" cy="13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8" idx="3"/>
            <a:endCxn id="40" idx="1"/>
          </p:cNvCxnSpPr>
          <p:nvPr/>
        </p:nvCxnSpPr>
        <p:spPr>
          <a:xfrm flipV="1">
            <a:off x="6372200" y="1542355"/>
            <a:ext cx="792088" cy="374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1" idx="1"/>
          </p:cNvCxnSpPr>
          <p:nvPr/>
        </p:nvCxnSpPr>
        <p:spPr>
          <a:xfrm flipV="1">
            <a:off x="6372200" y="1739041"/>
            <a:ext cx="792088" cy="177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8" idx="3"/>
            <a:endCxn id="42" idx="1"/>
          </p:cNvCxnSpPr>
          <p:nvPr/>
        </p:nvCxnSpPr>
        <p:spPr>
          <a:xfrm>
            <a:off x="6372200" y="1916832"/>
            <a:ext cx="792088" cy="11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8" idx="3"/>
            <a:endCxn id="43" idx="1"/>
          </p:cNvCxnSpPr>
          <p:nvPr/>
        </p:nvCxnSpPr>
        <p:spPr>
          <a:xfrm>
            <a:off x="6372200" y="1916832"/>
            <a:ext cx="792088" cy="208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/>
          <p:cNvCxnSpPr>
            <a:stCxn id="18" idx="3"/>
            <a:endCxn id="44" idx="1"/>
          </p:cNvCxnSpPr>
          <p:nvPr/>
        </p:nvCxnSpPr>
        <p:spPr>
          <a:xfrm>
            <a:off x="6372200" y="1916832"/>
            <a:ext cx="792088" cy="39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直接箭头连接符 1037"/>
          <p:cNvCxnSpPr>
            <a:stCxn id="19" idx="3"/>
            <a:endCxn id="48" idx="1"/>
          </p:cNvCxnSpPr>
          <p:nvPr/>
        </p:nvCxnSpPr>
        <p:spPr>
          <a:xfrm flipV="1">
            <a:off x="2348270" y="3975048"/>
            <a:ext cx="613534" cy="7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接箭头连接符 1039"/>
          <p:cNvCxnSpPr>
            <a:stCxn id="19" idx="3"/>
            <a:endCxn id="49" idx="1"/>
          </p:cNvCxnSpPr>
          <p:nvPr/>
        </p:nvCxnSpPr>
        <p:spPr>
          <a:xfrm>
            <a:off x="2348270" y="4052749"/>
            <a:ext cx="613534" cy="111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矩形 1050"/>
          <p:cNvSpPr/>
          <p:nvPr/>
        </p:nvSpPr>
        <p:spPr>
          <a:xfrm>
            <a:off x="2483768" y="2555895"/>
            <a:ext cx="3384376" cy="7912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配置数据库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根据不同权限确定权限、公钥位置、任务处理</a:t>
            </a:r>
            <a:endParaRPr lang="en-US" altLang="zh-CN" sz="1200" dirty="0" smtClean="0"/>
          </a:p>
        </p:txBody>
      </p:sp>
      <p:cxnSp>
        <p:nvCxnSpPr>
          <p:cNvPr id="1070" name="直接连接符 1069"/>
          <p:cNvCxnSpPr>
            <a:stCxn id="18" idx="2"/>
            <a:endCxn id="1051" idx="0"/>
          </p:cNvCxnSpPr>
          <p:nvPr/>
        </p:nvCxnSpPr>
        <p:spPr>
          <a:xfrm flipH="1">
            <a:off x="4175956" y="2261557"/>
            <a:ext cx="1332148" cy="29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直接连接符 1076"/>
          <p:cNvCxnSpPr>
            <a:stCxn id="16" idx="2"/>
            <a:endCxn id="1051" idx="0"/>
          </p:cNvCxnSpPr>
          <p:nvPr/>
        </p:nvCxnSpPr>
        <p:spPr>
          <a:xfrm>
            <a:off x="1484174" y="2237234"/>
            <a:ext cx="2691782" cy="3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9" idx="0"/>
            <a:endCxn id="1051" idx="2"/>
          </p:cNvCxnSpPr>
          <p:nvPr/>
        </p:nvCxnSpPr>
        <p:spPr>
          <a:xfrm flipV="1">
            <a:off x="1484174" y="3347142"/>
            <a:ext cx="2691782" cy="36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20" idx="0"/>
            <a:endCxn id="1051" idx="2"/>
          </p:cNvCxnSpPr>
          <p:nvPr/>
        </p:nvCxnSpPr>
        <p:spPr>
          <a:xfrm flipH="1" flipV="1">
            <a:off x="4175956" y="3347142"/>
            <a:ext cx="1332148" cy="36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2959100" y="4262439"/>
            <a:ext cx="964828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Rollback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60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 smtClean="0"/>
              <a:t>程序设计（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451621" y="2204864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Configworker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41276" y="3566587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GitWorker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99085" y="5452647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ServerWorker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04221" y="2097722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负责获取服务器所有相关配置，其中包括</a:t>
            </a:r>
            <a:endParaRPr lang="en-US" altLang="zh-CN" dirty="0" smtClean="0"/>
          </a:p>
          <a:p>
            <a:r>
              <a:rPr lang="zh-CN" altLang="en-US" dirty="0" smtClean="0"/>
              <a:t>服务器信息、</a:t>
            </a:r>
            <a:r>
              <a:rPr lang="en-US" altLang="zh-CN" dirty="0" smtClean="0"/>
              <a:t>repo</a:t>
            </a:r>
            <a:r>
              <a:rPr lang="zh-CN" altLang="en-US" dirty="0" smtClean="0"/>
              <a:t>信息、权限信息等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9772" y="3459445"/>
            <a:ext cx="468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负责所有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相关操作接口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89745" y="5062539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负责所有服务器相关操作，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reload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19" y="5653538"/>
            <a:ext cx="26479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12835"/>
            <a:ext cx="2381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46" y="836712"/>
            <a:ext cx="39528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11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32040" y="5085184"/>
            <a:ext cx="2448272" cy="882119"/>
          </a:xfrm>
        </p:spPr>
        <p:txBody>
          <a:bodyPr/>
          <a:lstStyle/>
          <a:p>
            <a:r>
              <a:rPr lang="en-US" altLang="zh-CN" dirty="0" smtClean="0"/>
              <a:t>JDCDN</a:t>
            </a:r>
            <a:r>
              <a:rPr lang="zh-CN" altLang="en-US" dirty="0" smtClean="0"/>
              <a:t>研发组</a:t>
            </a:r>
            <a:endParaRPr lang="en-US" altLang="zh-CN" dirty="0" smtClean="0"/>
          </a:p>
          <a:p>
            <a:r>
              <a:rPr lang="en-US" altLang="zh-CN" dirty="0" smtClean="0"/>
              <a:t>2016/02/27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0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23528" y="256456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特点描述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323528" y="1412776"/>
            <a:ext cx="8208912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、结构简单：仓库本身是赋予特殊权限的文件目录，目录以一定的存储结构实现。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、信息封闭：仓库中记录全部分支的信息副本，并存放到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.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git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目录中，此目录很重要，如果丢弃了，需要迅速重建。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、实现版本控制：对每个版本都对本版本进行计算出一个校验值作为版本号。因此可对其进行管理实现版本的更新。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安全方面：权限针对仓库进行、同步等权限要求仓库中存放权限信息和公钥信息。也就是说，如果采用非对称加密形式验证方式来实现同步和更新过程，既需要依赖非对称加密公钥和私钥，又需要对仓库必须具有相应的权限（读和写等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5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、所有配置本地存放，不依赖于服务器端。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6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、已经有一定的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api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支持。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4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723147" y="1512874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commit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23528" y="256456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基本存储结构</a:t>
            </a:r>
            <a:endParaRPr lang="en-US" altLang="zh-CN" dirty="0"/>
          </a:p>
        </p:txBody>
      </p:sp>
      <p:sp>
        <p:nvSpPr>
          <p:cNvPr id="93" name="矩形 92"/>
          <p:cNvSpPr/>
          <p:nvPr/>
        </p:nvSpPr>
        <p:spPr>
          <a:xfrm>
            <a:off x="169334" y="3186348"/>
            <a:ext cx="2982050" cy="15121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6961" y="3746586"/>
            <a:ext cx="639813" cy="235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endParaRPr lang="zh-CN" altLang="en-US" dirty="0"/>
          </a:p>
        </p:txBody>
      </p:sp>
      <p:sp>
        <p:nvSpPr>
          <p:cNvPr id="95" name="圆角矩形 94"/>
          <p:cNvSpPr/>
          <p:nvPr/>
        </p:nvSpPr>
        <p:spPr>
          <a:xfrm>
            <a:off x="1180766" y="3258356"/>
            <a:ext cx="72936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tree</a:t>
            </a:r>
            <a:endParaRPr lang="zh-CN" altLang="en-US" dirty="0"/>
          </a:p>
        </p:txBody>
      </p:sp>
      <p:cxnSp>
        <p:nvCxnSpPr>
          <p:cNvPr id="96" name="直接连接符 95"/>
          <p:cNvCxnSpPr>
            <a:stCxn id="95" idx="2"/>
            <a:endCxn id="94" idx="0"/>
          </p:cNvCxnSpPr>
          <p:nvPr/>
        </p:nvCxnSpPr>
        <p:spPr>
          <a:xfrm flipH="1">
            <a:off x="916868" y="3474380"/>
            <a:ext cx="628582" cy="27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95" idx="2"/>
            <a:endCxn id="101" idx="0"/>
          </p:cNvCxnSpPr>
          <p:nvPr/>
        </p:nvCxnSpPr>
        <p:spPr>
          <a:xfrm>
            <a:off x="1545450" y="3474380"/>
            <a:ext cx="313146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101" idx="2"/>
            <a:endCxn id="102" idx="0"/>
          </p:cNvCxnSpPr>
          <p:nvPr/>
        </p:nvCxnSpPr>
        <p:spPr>
          <a:xfrm flipH="1">
            <a:off x="911827" y="3942432"/>
            <a:ext cx="946769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01" idx="2"/>
            <a:endCxn id="103" idx="0"/>
          </p:cNvCxnSpPr>
          <p:nvPr/>
        </p:nvCxnSpPr>
        <p:spPr>
          <a:xfrm flipH="1">
            <a:off x="1813819" y="3942432"/>
            <a:ext cx="44777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101" idx="2"/>
            <a:endCxn id="104" idx="0"/>
          </p:cNvCxnSpPr>
          <p:nvPr/>
        </p:nvCxnSpPr>
        <p:spPr>
          <a:xfrm>
            <a:off x="1858596" y="3942432"/>
            <a:ext cx="875501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1493912" y="3726408"/>
            <a:ext cx="72936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tree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591920" y="4338476"/>
            <a:ext cx="639813" cy="235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493912" y="4338476"/>
            <a:ext cx="639813" cy="235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2414190" y="4338476"/>
            <a:ext cx="639813" cy="235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3275856" y="2487098"/>
            <a:ext cx="5650906" cy="24622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、每个分支中都存放一系列数据结构，结构本身称为为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2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、每个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都有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parent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的概念。每一个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对象的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parent</a:t>
            </a: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指向前面一个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对象。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、其中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HEAD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的概念，则指向该分支中最后一个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对象。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对象里面存储了一个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hash tree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结构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通常我们所说的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tree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就是文件夹的概念，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blob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指的就是文件。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为每一个 对象都存储为一个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hash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值。另外还包含一些属性。例如分支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的属主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author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、提交者</a:t>
            </a:r>
            <a:r>
              <a:rPr lang="en-US" altLang="zh-CN" sz="1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commiter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，邮箱、提交时间戳等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5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、所有操作都在本地执行。且分为三个工作区和三种状态。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Unstage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stage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</a:t>
            </a:r>
            <a:r>
              <a:rPr lang="en-US" altLang="zh-CN" sz="1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commited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6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、所有的对象都采用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sha-1 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校验和做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hash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运算。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34633" y="1512873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commit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5976" y="1514447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commit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04637" y="1512872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commit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43" idx="1"/>
            <a:endCxn id="42" idx="3"/>
          </p:cNvCxnSpPr>
          <p:nvPr/>
        </p:nvCxnSpPr>
        <p:spPr>
          <a:xfrm flipH="1">
            <a:off x="5589479" y="1750855"/>
            <a:ext cx="615158" cy="1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2" idx="1"/>
            <a:endCxn id="41" idx="3"/>
          </p:cNvCxnSpPr>
          <p:nvPr/>
        </p:nvCxnSpPr>
        <p:spPr>
          <a:xfrm flipH="1" flipV="1">
            <a:off x="3768136" y="1750856"/>
            <a:ext cx="587840" cy="1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1" idx="1"/>
            <a:endCxn id="23" idx="3"/>
          </p:cNvCxnSpPr>
          <p:nvPr/>
        </p:nvCxnSpPr>
        <p:spPr>
          <a:xfrm flipH="1">
            <a:off x="1956650" y="1750856"/>
            <a:ext cx="57798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6830" y="642868"/>
            <a:ext cx="77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HEAD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4" idx="2"/>
            <a:endCxn id="43" idx="0"/>
          </p:cNvCxnSpPr>
          <p:nvPr/>
        </p:nvCxnSpPr>
        <p:spPr>
          <a:xfrm flipH="1">
            <a:off x="6821389" y="1012200"/>
            <a:ext cx="804395" cy="500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剪去对角的矩形 23"/>
          <p:cNvSpPr/>
          <p:nvPr/>
        </p:nvSpPr>
        <p:spPr>
          <a:xfrm>
            <a:off x="283612" y="5733256"/>
            <a:ext cx="1418411" cy="576064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Working directory</a:t>
            </a:r>
            <a:endParaRPr lang="zh-CN" altLang="en-US" dirty="0"/>
          </a:p>
        </p:txBody>
      </p:sp>
      <p:sp>
        <p:nvSpPr>
          <p:cNvPr id="25" name="剪去单角的矩形 24"/>
          <p:cNvSpPr/>
          <p:nvPr/>
        </p:nvSpPr>
        <p:spPr>
          <a:xfrm>
            <a:off x="3474322" y="5733256"/>
            <a:ext cx="1389902" cy="576064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Staging area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60232" y="5733256"/>
            <a:ext cx="1457301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history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上箭头 26"/>
          <p:cNvSpPr/>
          <p:nvPr/>
        </p:nvSpPr>
        <p:spPr>
          <a:xfrm>
            <a:off x="815510" y="2018327"/>
            <a:ext cx="998308" cy="1122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1702023" y="5877272"/>
            <a:ext cx="1696099" cy="2880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执行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add --all</a:t>
            </a:r>
            <a:endParaRPr lang="zh-CN" alt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6" name="右箭头 65"/>
          <p:cNvSpPr/>
          <p:nvPr/>
        </p:nvSpPr>
        <p:spPr>
          <a:xfrm>
            <a:off x="1249217" y="6453336"/>
            <a:ext cx="4713433" cy="2880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执行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commit -am “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</a:t>
            </a:r>
            <a:endParaRPr lang="zh-CN" alt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7" name="右箭头 66"/>
          <p:cNvSpPr/>
          <p:nvPr/>
        </p:nvSpPr>
        <p:spPr>
          <a:xfrm>
            <a:off x="4864224" y="5877272"/>
            <a:ext cx="1696099" cy="2880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执行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commt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–m “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</a:t>
            </a:r>
            <a:endParaRPr lang="zh-CN" alt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51920" y="2204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327395" y="5210036"/>
            <a:ext cx="36837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个工作区域</a:t>
            </a:r>
            <a:endParaRPr lang="zh-CN" altLang="en-US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5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23528" y="256456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基本存储结构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107" name="TextBox 106"/>
          <p:cNvSpPr txBox="1"/>
          <p:nvPr/>
        </p:nvSpPr>
        <p:spPr>
          <a:xfrm>
            <a:off x="681708" y="1268760"/>
            <a:ext cx="828092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以下是</a:t>
            </a:r>
            <a:r>
              <a:rPr lang="en-US" altLang="zh-CN" sz="1100" dirty="0" smtClean="0"/>
              <a:t>.</a:t>
            </a:r>
            <a:r>
              <a:rPr lang="en-US" altLang="zh-CN" sz="1100" dirty="0" err="1" smtClean="0"/>
              <a:t>git</a:t>
            </a:r>
            <a:r>
              <a:rPr lang="zh-CN" altLang="en-US" sz="1100" dirty="0" smtClean="0"/>
              <a:t>目录中文件结构，通过文件可以找到内部的数据结构</a:t>
            </a:r>
            <a:endParaRPr lang="en-US" altLang="zh-CN" sz="1100" dirty="0" smtClean="0"/>
          </a:p>
          <a:p>
            <a:r>
              <a:rPr lang="en-US" altLang="zh-CN" sz="1100" dirty="0" smtClean="0"/>
              <a:t>-sh-4.1</a:t>
            </a:r>
            <a:r>
              <a:rPr lang="en-US" altLang="zh-CN" sz="1100" dirty="0"/>
              <a:t>$ cat HEAD 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ref: refs/heads/master</a:t>
            </a:r>
          </a:p>
          <a:p>
            <a:r>
              <a:rPr lang="en-US" altLang="zh-CN" sz="1100" dirty="0"/>
              <a:t>-sh-4.1$ cat refs/heads/master 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ed20d02e7fa20bcf2200d88a65c139921a633088</a:t>
            </a:r>
          </a:p>
          <a:p>
            <a:r>
              <a:rPr lang="en-US" altLang="zh-CN" sz="1100" dirty="0"/>
              <a:t>-sh-4.1$ </a:t>
            </a:r>
            <a:r>
              <a:rPr lang="en-US" altLang="zh-CN" sz="1100" dirty="0" err="1"/>
              <a:t>git</a:t>
            </a:r>
            <a:r>
              <a:rPr lang="en-US" altLang="zh-CN" sz="1100" dirty="0"/>
              <a:t> cat-file -t ed20d02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commit</a:t>
            </a:r>
          </a:p>
          <a:p>
            <a:r>
              <a:rPr lang="en-US" altLang="zh-CN" sz="1100" dirty="0"/>
              <a:t>-sh-4.1$ </a:t>
            </a:r>
            <a:r>
              <a:rPr lang="en-US" altLang="zh-CN" sz="1100" dirty="0" err="1"/>
              <a:t>git</a:t>
            </a:r>
            <a:r>
              <a:rPr lang="en-US" altLang="zh-CN" sz="1100" dirty="0"/>
              <a:t> cat-file -p ed20d02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tree 06542478cc6f1da5f282534b3b76966a5c70d1df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parent 0d12bd6ef5113635dbc17eaf7038a591859ef9a3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author </a:t>
            </a:r>
            <a:r>
              <a:rPr lang="en-US" altLang="zh-CN" sz="1100" dirty="0" err="1">
                <a:solidFill>
                  <a:srgbClr val="FF0000"/>
                </a:solidFill>
              </a:rPr>
              <a:t>Sitaram</a:t>
            </a:r>
            <a:r>
              <a:rPr lang="en-US" altLang="zh-CN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 err="1">
                <a:solidFill>
                  <a:srgbClr val="FF0000"/>
                </a:solidFill>
              </a:rPr>
              <a:t>Chamarty</a:t>
            </a:r>
            <a:r>
              <a:rPr lang="en-US" altLang="zh-CN" sz="1100" dirty="0">
                <a:solidFill>
                  <a:srgbClr val="FF0000"/>
                </a:solidFill>
              </a:rPr>
              <a:t> &lt;sitaram@atc.tcs.com&gt; 1456182179 +0530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committer </a:t>
            </a:r>
            <a:r>
              <a:rPr lang="en-US" altLang="zh-CN" sz="1100" dirty="0" err="1">
                <a:solidFill>
                  <a:srgbClr val="FF0000"/>
                </a:solidFill>
              </a:rPr>
              <a:t>Sitaram</a:t>
            </a:r>
            <a:r>
              <a:rPr lang="en-US" altLang="zh-CN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 err="1">
                <a:solidFill>
                  <a:srgbClr val="FF0000"/>
                </a:solidFill>
              </a:rPr>
              <a:t>Chamarty</a:t>
            </a:r>
            <a:r>
              <a:rPr lang="en-US" altLang="zh-CN" sz="1100" dirty="0">
                <a:solidFill>
                  <a:srgbClr val="FF0000"/>
                </a:solidFill>
              </a:rPr>
              <a:t> &lt;sitaram@atc.tcs.com&gt; 1456182229 +0530</a:t>
            </a:r>
          </a:p>
          <a:p>
            <a:endParaRPr lang="en-US" altLang="zh-CN" sz="1100" dirty="0"/>
          </a:p>
          <a:p>
            <a:r>
              <a:rPr lang="en-US" altLang="zh-CN" sz="1100" dirty="0"/>
              <a:t>oops!  </a:t>
            </a:r>
            <a:r>
              <a:rPr lang="en-US" altLang="zh-CN" sz="1100" dirty="0" err="1"/>
              <a:t>perl</a:t>
            </a:r>
            <a:r>
              <a:rPr lang="en-US" altLang="zh-CN" sz="1100" dirty="0"/>
              <a:t> version need not be that high; remove 'use' line</a:t>
            </a:r>
          </a:p>
          <a:p>
            <a:endParaRPr lang="en-US" altLang="zh-CN" sz="1100" dirty="0"/>
          </a:p>
          <a:p>
            <a:r>
              <a:rPr lang="en-US" altLang="zh-CN" sz="1100" dirty="0"/>
              <a:t>(thanks for Johnson Earls for catching this!)</a:t>
            </a:r>
          </a:p>
          <a:p>
            <a:r>
              <a:rPr lang="en-US" altLang="zh-CN" sz="1100" dirty="0"/>
              <a:t>-sh-4.1$ </a:t>
            </a:r>
            <a:r>
              <a:rPr lang="en-US" altLang="zh-CN" sz="1100" dirty="0" err="1"/>
              <a:t>git</a:t>
            </a:r>
            <a:r>
              <a:rPr lang="en-US" altLang="zh-CN" sz="1100" dirty="0"/>
              <a:t> cat-file -t 06542478cc6f1da5f28253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tree</a:t>
            </a:r>
          </a:p>
          <a:p>
            <a:r>
              <a:rPr lang="en-US" altLang="zh-CN" sz="1100" dirty="0"/>
              <a:t>-sh-4.1$ </a:t>
            </a:r>
            <a:r>
              <a:rPr lang="en-US" altLang="zh-CN" sz="1100" dirty="0" err="1"/>
              <a:t>git</a:t>
            </a:r>
            <a:r>
              <a:rPr lang="en-US" altLang="zh-CN" sz="1100" dirty="0"/>
              <a:t> cat-file -p 06542478cc6f1da5f28253</a:t>
            </a:r>
          </a:p>
          <a:p>
            <a:r>
              <a:rPr lang="en-US" altLang="zh-CN" sz="1100" dirty="0"/>
              <a:t>100644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494ba214afd2f5881196a29bc831c06135da10fb    CHANGELOG</a:t>
            </a:r>
          </a:p>
          <a:p>
            <a:r>
              <a:rPr lang="en-US" altLang="zh-CN" sz="1100" dirty="0"/>
              <a:t>100644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11009ba79f8bf177b55ce063f354f7a6f2f46455    CONTRIBUTING</a:t>
            </a:r>
          </a:p>
          <a:p>
            <a:r>
              <a:rPr lang="en-US" altLang="zh-CN" sz="1100" dirty="0"/>
              <a:t>100644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7d5393a1212da0841e28e2f74883cb40fbd75a1f    COPYING</a:t>
            </a:r>
          </a:p>
          <a:p>
            <a:r>
              <a:rPr lang="en-US" altLang="zh-CN" sz="1100" dirty="0"/>
              <a:t>120000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73dfc3364c10dfff63c8c4cf04aae22ec6d4ff03    ISSUE_TEMPLATE</a:t>
            </a:r>
          </a:p>
          <a:p>
            <a:r>
              <a:rPr lang="en-US" altLang="zh-CN" sz="1100" dirty="0"/>
              <a:t>120000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73dfc3364c10dfff63c8c4cf04aae22ec6d4ff03    PULL_REQUEST_TEMPLATE</a:t>
            </a:r>
          </a:p>
          <a:p>
            <a:r>
              <a:rPr lang="en-US" altLang="zh-CN" sz="1100" dirty="0"/>
              <a:t>100644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a211fab415289310ec007d96f7b7d5274bf7b079    </a:t>
            </a:r>
            <a:r>
              <a:rPr lang="en-US" altLang="zh-CN" sz="1100" dirty="0" err="1"/>
              <a:t>README.markdown</a:t>
            </a:r>
            <a:endParaRPr lang="en-US" altLang="zh-CN" sz="1100" dirty="0"/>
          </a:p>
          <a:p>
            <a:r>
              <a:rPr lang="en-US" altLang="zh-CN" sz="1100" dirty="0"/>
              <a:t>100755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508c6fd2e3627790ef0e0285890ca8169ba8522a    check-g2-compat</a:t>
            </a:r>
          </a:p>
          <a:p>
            <a:r>
              <a:rPr lang="en-US" altLang="zh-CN" sz="1100" dirty="0"/>
              <a:t>040000 </a:t>
            </a:r>
            <a:r>
              <a:rPr lang="en-US" altLang="zh-CN" sz="1100" dirty="0">
                <a:solidFill>
                  <a:srgbClr val="FF0000"/>
                </a:solidFill>
              </a:rPr>
              <a:t>tree</a:t>
            </a:r>
            <a:r>
              <a:rPr lang="en-US" altLang="zh-CN" sz="1100" dirty="0"/>
              <a:t> 91b2a9e0b2446342d5eed0cf86ef5e72b744d5b2    </a:t>
            </a:r>
            <a:r>
              <a:rPr lang="en-US" altLang="zh-CN" sz="1100" dirty="0" err="1"/>
              <a:t>contrib</a:t>
            </a:r>
            <a:endParaRPr lang="en-US" altLang="zh-CN" sz="1100" dirty="0"/>
          </a:p>
          <a:p>
            <a:r>
              <a:rPr lang="en-US" altLang="zh-CN" sz="1100" dirty="0"/>
              <a:t>100755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9b92f6857da6d6629b1b6cb889a0d87909bcc1ae    convert-</a:t>
            </a:r>
            <a:r>
              <a:rPr lang="en-US" altLang="zh-CN" sz="1100" dirty="0" err="1"/>
              <a:t>gitosis</a:t>
            </a:r>
            <a:r>
              <a:rPr lang="en-US" altLang="zh-CN" sz="1100" dirty="0"/>
              <a:t>-</a:t>
            </a:r>
            <a:r>
              <a:rPr lang="en-US" altLang="zh-CN" sz="1100" dirty="0" err="1"/>
              <a:t>conf</a:t>
            </a:r>
            <a:endParaRPr lang="en-US" altLang="zh-CN" sz="1100" dirty="0"/>
          </a:p>
          <a:p>
            <a:r>
              <a:rPr lang="en-US" altLang="zh-CN" sz="1100" dirty="0"/>
              <a:t>100755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98d8aee9c34da419fb99b719904568a346725f51    install</a:t>
            </a:r>
          </a:p>
          <a:p>
            <a:r>
              <a:rPr lang="en-US" altLang="zh-CN" sz="1100" dirty="0"/>
              <a:t>040000 </a:t>
            </a:r>
            <a:r>
              <a:rPr lang="en-US" altLang="zh-CN" sz="1100" dirty="0">
                <a:solidFill>
                  <a:srgbClr val="FF0000"/>
                </a:solidFill>
              </a:rPr>
              <a:t>tree</a:t>
            </a:r>
            <a:r>
              <a:rPr lang="en-US" altLang="zh-CN" sz="1100" dirty="0"/>
              <a:t> 09b65cd7ff4ba4750749545d9051eb89ace1677b    </a:t>
            </a:r>
            <a:r>
              <a:rPr lang="en-US" altLang="zh-CN" sz="1100" dirty="0" err="1"/>
              <a:t>src</a:t>
            </a:r>
            <a:endParaRPr lang="en-US" altLang="zh-CN" sz="1100" dirty="0"/>
          </a:p>
          <a:p>
            <a:r>
              <a:rPr lang="en-US" altLang="zh-CN" sz="1100" dirty="0"/>
              <a:t>040000 </a:t>
            </a:r>
            <a:r>
              <a:rPr lang="en-US" altLang="zh-CN" sz="1100" dirty="0">
                <a:solidFill>
                  <a:srgbClr val="FF0000"/>
                </a:solidFill>
              </a:rPr>
              <a:t>tree</a:t>
            </a:r>
            <a:r>
              <a:rPr lang="en-US" altLang="zh-CN" sz="1100" dirty="0"/>
              <a:t> a0486263b5273b7ce3af800fd5f7ed747b576416    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940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6912768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系统架构特点说明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7544" y="1700808"/>
            <a:ext cx="8208912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可分布式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部署、实现同步分级，满足就近同步原则。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、在多级系统中，每一级别的服务器都可以部署为集群。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、支持公钥加密和公钥管理、实现非对称加密安全功能。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、严格的权限管理，将保证版本库的读写分离。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5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建立一套数据库，控制中心控制端可以分布式部署。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6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结合界面功能，可实现可视化控制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7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、对每一步都进行反馈，实现同步过程中状态监控和报警机制。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8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、可以使用分支结构来实现三种配置文件库管理。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Test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库、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O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nline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库、预发布测试库。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9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、可使用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tag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来实现线上库的记录和标识。（每更新一个版本就创建一个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tag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并做好记录。）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1" y="116633"/>
            <a:ext cx="3528392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整体架构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75856" y="1052736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475656" y="270892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63888" y="271274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796136" y="271274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51520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835696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644008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75856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740352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315037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2"/>
            <a:endCxn id="8" idx="0"/>
          </p:cNvCxnSpPr>
          <p:nvPr/>
        </p:nvCxnSpPr>
        <p:spPr>
          <a:xfrm flipH="1">
            <a:off x="2015716" y="1772816"/>
            <a:ext cx="2088232" cy="936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9" idx="0"/>
          </p:cNvCxnSpPr>
          <p:nvPr/>
        </p:nvCxnSpPr>
        <p:spPr>
          <a:xfrm>
            <a:off x="4103948" y="1772816"/>
            <a:ext cx="0" cy="9399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4" idx="1"/>
            <a:endCxn id="4" idx="3"/>
          </p:cNvCxnSpPr>
          <p:nvPr/>
        </p:nvCxnSpPr>
        <p:spPr>
          <a:xfrm flipH="1" flipV="1">
            <a:off x="4932040" y="1412776"/>
            <a:ext cx="2333771" cy="8891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11" idx="0"/>
          </p:cNvCxnSpPr>
          <p:nvPr/>
        </p:nvCxnSpPr>
        <p:spPr>
          <a:xfrm flipH="1">
            <a:off x="791580" y="3212976"/>
            <a:ext cx="1224136" cy="201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2" idx="0"/>
          </p:cNvCxnSpPr>
          <p:nvPr/>
        </p:nvCxnSpPr>
        <p:spPr>
          <a:xfrm>
            <a:off x="2015716" y="3212976"/>
            <a:ext cx="360040" cy="201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4" idx="0"/>
          </p:cNvCxnSpPr>
          <p:nvPr/>
        </p:nvCxnSpPr>
        <p:spPr>
          <a:xfrm flipH="1">
            <a:off x="3815916" y="3216796"/>
            <a:ext cx="288032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>
            <a:off x="4103948" y="3216796"/>
            <a:ext cx="1080120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6" idx="0"/>
          </p:cNvCxnSpPr>
          <p:nvPr/>
        </p:nvCxnSpPr>
        <p:spPr>
          <a:xfrm>
            <a:off x="6336196" y="3216796"/>
            <a:ext cx="518901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  <a:endCxn id="15" idx="0"/>
          </p:cNvCxnSpPr>
          <p:nvPr/>
        </p:nvCxnSpPr>
        <p:spPr>
          <a:xfrm>
            <a:off x="6336196" y="3216796"/>
            <a:ext cx="1944216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7265811" y="2049848"/>
            <a:ext cx="1823717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Controler</a:t>
            </a:r>
            <a:endParaRPr lang="en-US" altLang="zh-CN" dirty="0" smtClean="0"/>
          </a:p>
        </p:txBody>
      </p:sp>
      <p:cxnSp>
        <p:nvCxnSpPr>
          <p:cNvPr id="35" name="直接箭头连接符 34"/>
          <p:cNvCxnSpPr>
            <a:stCxn id="4" idx="2"/>
            <a:endCxn id="10" idx="0"/>
          </p:cNvCxnSpPr>
          <p:nvPr/>
        </p:nvCxnSpPr>
        <p:spPr>
          <a:xfrm>
            <a:off x="4103948" y="1772816"/>
            <a:ext cx="2232248" cy="9399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883074" y="355556"/>
            <a:ext cx="285046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、系统分级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、公钥控制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级间权限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控制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err="1">
                <a:ln w="11430"/>
                <a:solidFill>
                  <a:schemeClr val="accent1"/>
                </a:solidFill>
              </a:rPr>
              <a:t>controler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的功能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</p:txBody>
      </p:sp>
      <p:cxnSp>
        <p:nvCxnSpPr>
          <p:cNvPr id="46" name="直接箭头连接符 45"/>
          <p:cNvCxnSpPr>
            <a:stCxn id="34" idx="1"/>
            <a:endCxn id="10" idx="3"/>
          </p:cNvCxnSpPr>
          <p:nvPr/>
        </p:nvCxnSpPr>
        <p:spPr>
          <a:xfrm flipH="1">
            <a:off x="6876256" y="2301876"/>
            <a:ext cx="389555" cy="6628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4" idx="1"/>
            <a:endCxn id="15" idx="0"/>
          </p:cNvCxnSpPr>
          <p:nvPr/>
        </p:nvCxnSpPr>
        <p:spPr>
          <a:xfrm>
            <a:off x="7265811" y="2301876"/>
            <a:ext cx="1014601" cy="29273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2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4" grpId="0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1" y="116633"/>
            <a:ext cx="3528392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/>
              <a:t>系统分级</a:t>
            </a:r>
          </a:p>
        </p:txBody>
      </p:sp>
      <p:sp>
        <p:nvSpPr>
          <p:cNvPr id="6" name="矩形 5"/>
          <p:cNvSpPr/>
          <p:nvPr/>
        </p:nvSpPr>
        <p:spPr>
          <a:xfrm>
            <a:off x="329258" y="1589341"/>
            <a:ext cx="8568951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首先</a:t>
            </a:r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将系统分为</a:t>
            </a:r>
            <a:r>
              <a:rPr lang="en-US" altLang="zh-CN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层，各层作用如下：</a:t>
            </a:r>
          </a:p>
          <a:p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一、第一层建立集群仓库，即建立总的仓库，将所有配置都增加到该仓库中。（注意该仓库可以进行集群部署）</a:t>
            </a:r>
          </a:p>
          <a:p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二、第二层是第二级仓库集群，部署到各地机房，作用是将配置信息和仓库数据同步到各地机房中去，达到分布式部署，减少带宽开销和就近同步加速的目的。（注意该仓库可以进行集群部署）</a:t>
            </a:r>
          </a:p>
          <a:p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三、第三层则是客户端，即全网相关服务器，针对数据来源则是从二级仓库同步数据。</a:t>
            </a:r>
          </a:p>
          <a:p>
            <a:endParaRPr lang="zh-CN" alt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21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7200799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/>
              <a:t>公钥</a:t>
            </a:r>
            <a:r>
              <a:rPr lang="zh-CN" altLang="en-US" dirty="0" smtClean="0"/>
              <a:t>控制和管理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932040" y="1775148"/>
            <a:ext cx="36729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公钥通过系统调用进行控制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将公钥放到哪里去是根据层级进行的。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原则上是通过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配置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服务源来控制的。根据分层得出的基本原则如下：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、低一层的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服务源只能配置成其上一级源，不能跳级进行配置。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、根据配置的上级源来将进行公钥输出，上一级源手中存放该公钥。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、没有被配置为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源的服务器，不存放公钥。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051720" y="1412776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erver0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1115616" y="3068960"/>
            <a:ext cx="129738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Server1</a:t>
            </a:r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059832" y="3072780"/>
            <a:ext cx="1368152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Server2</a:t>
            </a:r>
            <a:endParaRPr lang="en-US" altLang="zh-CN" dirty="0"/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29" name="圆角矩形 28"/>
          <p:cNvSpPr/>
          <p:nvPr/>
        </p:nvSpPr>
        <p:spPr>
          <a:xfrm>
            <a:off x="683568" y="4797152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Client1</a:t>
            </a:r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3563888" y="4797152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Client2</a:t>
            </a:r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5" idx="0"/>
            <a:endCxn id="23" idx="2"/>
          </p:cNvCxnSpPr>
          <p:nvPr/>
        </p:nvCxnSpPr>
        <p:spPr>
          <a:xfrm flipV="1">
            <a:off x="1764308" y="2132856"/>
            <a:ext cx="1115504" cy="936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0"/>
            <a:endCxn id="23" idx="2"/>
          </p:cNvCxnSpPr>
          <p:nvPr/>
        </p:nvCxnSpPr>
        <p:spPr>
          <a:xfrm flipH="1" flipV="1">
            <a:off x="2879812" y="2132856"/>
            <a:ext cx="864096" cy="9399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0"/>
            <a:endCxn id="25" idx="2"/>
          </p:cNvCxnSpPr>
          <p:nvPr/>
        </p:nvCxnSpPr>
        <p:spPr>
          <a:xfrm flipV="1">
            <a:off x="1223628" y="3573016"/>
            <a:ext cx="540680" cy="1224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0"/>
            <a:endCxn id="27" idx="2"/>
          </p:cNvCxnSpPr>
          <p:nvPr/>
        </p:nvCxnSpPr>
        <p:spPr>
          <a:xfrm flipH="1" flipV="1">
            <a:off x="3743908" y="3576836"/>
            <a:ext cx="360040" cy="1220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9" idx="0"/>
            <a:endCxn id="27" idx="2"/>
          </p:cNvCxnSpPr>
          <p:nvPr/>
        </p:nvCxnSpPr>
        <p:spPr>
          <a:xfrm flipV="1">
            <a:off x="1223628" y="3576836"/>
            <a:ext cx="2520280" cy="1220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1" idx="0"/>
            <a:endCxn id="25" idx="2"/>
          </p:cNvCxnSpPr>
          <p:nvPr/>
        </p:nvCxnSpPr>
        <p:spPr>
          <a:xfrm flipH="1" flipV="1">
            <a:off x="1764308" y="3573016"/>
            <a:ext cx="2339640" cy="1224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701176" y="1551484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Gitolite</a:t>
            </a:r>
            <a:endParaRPr lang="en-US" altLang="zh-CN" sz="900" dirty="0" smtClean="0"/>
          </a:p>
          <a:p>
            <a:pPr algn="ctr"/>
            <a:r>
              <a:rPr lang="zh-CN" altLang="en-US" sz="900" dirty="0" smtClean="0"/>
              <a:t>配置可分离</a:t>
            </a:r>
            <a:endParaRPr lang="zh-CN" altLang="en-US" sz="900" dirty="0"/>
          </a:p>
        </p:txBody>
      </p:sp>
      <p:sp>
        <p:nvSpPr>
          <p:cNvPr id="16" name="椭圆 15"/>
          <p:cNvSpPr/>
          <p:nvPr/>
        </p:nvSpPr>
        <p:spPr>
          <a:xfrm>
            <a:off x="726034" y="2628578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Gitolite</a:t>
            </a:r>
            <a:endParaRPr lang="en-US" altLang="zh-CN" sz="900" dirty="0"/>
          </a:p>
          <a:p>
            <a:pPr algn="ctr"/>
            <a:r>
              <a:rPr lang="zh-CN" altLang="en-US" sz="900" dirty="0"/>
              <a:t>配置可</a:t>
            </a:r>
            <a:r>
              <a:rPr lang="zh-CN" altLang="en-US" sz="900" dirty="0" smtClean="0"/>
              <a:t>分离</a:t>
            </a:r>
            <a:endParaRPr lang="zh-CN" altLang="en-US" sz="900" dirty="0"/>
          </a:p>
        </p:txBody>
      </p:sp>
      <p:sp>
        <p:nvSpPr>
          <p:cNvPr id="17" name="椭圆 16"/>
          <p:cNvSpPr/>
          <p:nvPr/>
        </p:nvSpPr>
        <p:spPr>
          <a:xfrm>
            <a:off x="3720294" y="2636912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Gitolite</a:t>
            </a:r>
            <a:endParaRPr lang="en-US" altLang="zh-CN" sz="900" dirty="0"/>
          </a:p>
          <a:p>
            <a:pPr algn="ctr"/>
            <a:r>
              <a:rPr lang="zh-CN" altLang="en-US" sz="900" dirty="0"/>
              <a:t>配置可</a:t>
            </a:r>
            <a:r>
              <a:rPr lang="zh-CN" altLang="en-US" sz="900" dirty="0" smtClean="0"/>
              <a:t>分离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353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5472607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/>
              <a:t>级间权限控制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852092" y="1268760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级仓库</a:t>
            </a:r>
            <a:r>
              <a:rPr lang="en-US" altLang="zh-CN" dirty="0"/>
              <a:t>S</a:t>
            </a:r>
            <a:r>
              <a:rPr lang="en-US" altLang="zh-CN" dirty="0" smtClean="0"/>
              <a:t>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11560" y="2712740"/>
            <a:ext cx="2320652" cy="10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  <a:p>
            <a:pPr algn="ctr"/>
            <a:r>
              <a:rPr lang="zh-CN" altLang="en-US" dirty="0"/>
              <a:t>对上级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读权限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09624" y="4509120"/>
            <a:ext cx="1582675" cy="13582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r>
              <a:rPr lang="zh-CN" altLang="en-US" dirty="0"/>
              <a:t>对上级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读权限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9" idx="0"/>
          </p:cNvCxnSpPr>
          <p:nvPr/>
        </p:nvCxnSpPr>
        <p:spPr>
          <a:xfrm flipH="1">
            <a:off x="1771886" y="1988840"/>
            <a:ext cx="908298" cy="723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4" idx="0"/>
          </p:cNvCxnSpPr>
          <p:nvPr/>
        </p:nvCxnSpPr>
        <p:spPr>
          <a:xfrm flipH="1">
            <a:off x="1100962" y="3789040"/>
            <a:ext cx="670924" cy="7200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41" idx="0"/>
          </p:cNvCxnSpPr>
          <p:nvPr/>
        </p:nvCxnSpPr>
        <p:spPr>
          <a:xfrm>
            <a:off x="1771886" y="3789040"/>
            <a:ext cx="2021831" cy="720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940152" y="2204864"/>
            <a:ext cx="2880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、由于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都是同步方，因此他们对上级的仓库访问权限都被设置为只读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、单独的控制端，对一级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有写权限。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箭头连接符 24"/>
          <p:cNvCxnSpPr>
            <a:stCxn id="27" idx="0"/>
            <a:endCxn id="4" idx="2"/>
          </p:cNvCxnSpPr>
          <p:nvPr/>
        </p:nvCxnSpPr>
        <p:spPr>
          <a:xfrm flipH="1" flipV="1">
            <a:off x="2680184" y="1988840"/>
            <a:ext cx="1929775" cy="723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3472272" y="2712740"/>
            <a:ext cx="2275373" cy="10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Controler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具有写第一级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的权限</a:t>
            </a:r>
            <a:endParaRPr lang="en-US" altLang="zh-CN" dirty="0" smtClean="0"/>
          </a:p>
        </p:txBody>
      </p:sp>
      <p:sp>
        <p:nvSpPr>
          <p:cNvPr id="41" name="圆角矩形 40"/>
          <p:cNvSpPr/>
          <p:nvPr/>
        </p:nvSpPr>
        <p:spPr>
          <a:xfrm>
            <a:off x="3002379" y="4509740"/>
            <a:ext cx="1582675" cy="13582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r>
              <a:rPr lang="zh-CN" altLang="en-US" dirty="0"/>
              <a:t>对上级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读权限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508276" y="1412776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Gitolite</a:t>
            </a:r>
            <a:endParaRPr lang="en-US" altLang="zh-CN" sz="900" dirty="0" smtClean="0"/>
          </a:p>
          <a:p>
            <a:pPr algn="ctr"/>
            <a:r>
              <a:rPr lang="zh-CN" altLang="en-US" sz="900" dirty="0" smtClean="0"/>
              <a:t>配置可分离</a:t>
            </a:r>
            <a:endParaRPr lang="zh-CN" altLang="en-US" sz="900" dirty="0"/>
          </a:p>
        </p:txBody>
      </p:sp>
      <p:sp>
        <p:nvSpPr>
          <p:cNvPr id="15" name="椭圆 14"/>
          <p:cNvSpPr/>
          <p:nvPr/>
        </p:nvSpPr>
        <p:spPr>
          <a:xfrm>
            <a:off x="691766" y="2280692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Gitolite</a:t>
            </a:r>
            <a:endParaRPr lang="en-US" altLang="zh-CN" sz="900" dirty="0"/>
          </a:p>
          <a:p>
            <a:pPr algn="ctr"/>
            <a:r>
              <a:rPr lang="zh-CN" altLang="en-US" sz="900" dirty="0"/>
              <a:t>配置可</a:t>
            </a:r>
            <a:r>
              <a:rPr lang="zh-CN" altLang="en-US" sz="900" dirty="0" smtClean="0"/>
              <a:t>分离</a:t>
            </a:r>
            <a:endParaRPr lang="zh-CN" altLang="en-US" sz="900" dirty="0"/>
          </a:p>
        </p:txBody>
      </p:sp>
      <p:sp>
        <p:nvSpPr>
          <p:cNvPr id="16" name="椭圆 15"/>
          <p:cNvSpPr/>
          <p:nvPr/>
        </p:nvSpPr>
        <p:spPr>
          <a:xfrm>
            <a:off x="4427984" y="2280692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Gitolite</a:t>
            </a:r>
            <a:endParaRPr lang="en-US" altLang="zh-CN" sz="900" dirty="0"/>
          </a:p>
          <a:p>
            <a:pPr algn="ctr"/>
            <a:r>
              <a:rPr lang="zh-CN" altLang="en-US" sz="900" dirty="0"/>
              <a:t>配置可</a:t>
            </a:r>
            <a:r>
              <a:rPr lang="zh-CN" altLang="en-US" sz="900" dirty="0" smtClean="0"/>
              <a:t>分离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044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 animBg="1"/>
      <p:bldP spid="14" grpId="0" animBg="1"/>
      <p:bldP spid="27" grpId="0" animBg="1"/>
      <p:bldP spid="41" grpId="0" animBg="1"/>
    </p:bldLst>
  </p:timing>
</p:sld>
</file>

<file path=ppt/theme/theme1.xml><?xml version="1.0" encoding="utf-8"?>
<a:theme xmlns:a="http://schemas.openxmlformats.org/drawingml/2006/main" name="气流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723</TotalTime>
  <Words>1719</Words>
  <Application>Microsoft Office PowerPoint</Application>
  <PresentationFormat>全屏显示(4:3)</PresentationFormat>
  <Paragraphs>262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气流</vt:lpstr>
      <vt:lpstr>Git服务实现配置同步架构设计</vt:lpstr>
      <vt:lpstr>Git特点描述</vt:lpstr>
      <vt:lpstr>Git基本存储结构</vt:lpstr>
      <vt:lpstr>Git基本存储结构2</vt:lpstr>
      <vt:lpstr>系统架构特点说明</vt:lpstr>
      <vt:lpstr>整体架构</vt:lpstr>
      <vt:lpstr>系统分级</vt:lpstr>
      <vt:lpstr>公钥控制和管理</vt:lpstr>
      <vt:lpstr>级间权限控制</vt:lpstr>
      <vt:lpstr>controler的功能1</vt:lpstr>
      <vt:lpstr>controler的功能2</vt:lpstr>
      <vt:lpstr>权限相关配置过程</vt:lpstr>
      <vt:lpstr>Git API支持（GO）</vt:lpstr>
      <vt:lpstr>Git API支持（GO）</vt:lpstr>
      <vt:lpstr>程序设计（Server）</vt:lpstr>
      <vt:lpstr>程序设计（Client）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Git架构设计</dc:title>
  <dc:creator>p</dc:creator>
  <cp:lastModifiedBy>p</cp:lastModifiedBy>
  <cp:revision>273</cp:revision>
  <dcterms:created xsi:type="dcterms:W3CDTF">2016-02-27T07:33:37Z</dcterms:created>
  <dcterms:modified xsi:type="dcterms:W3CDTF">2016-03-11T02:38:46Z</dcterms:modified>
</cp:coreProperties>
</file>