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1" r:id="rId6"/>
    <p:sldId id="263" r:id="rId7"/>
    <p:sldId id="271" r:id="rId8"/>
    <p:sldId id="270" r:id="rId9"/>
    <p:sldId id="272" r:id="rId10"/>
    <p:sldId id="275" r:id="rId11"/>
    <p:sldId id="276" r:id="rId12"/>
    <p:sldId id="277" r:id="rId13"/>
    <p:sldId id="273" r:id="rId14"/>
    <p:sldId id="27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655" autoAdjust="0"/>
  </p:normalViewPr>
  <p:slideViewPr>
    <p:cSldViewPr>
      <p:cViewPr>
        <p:scale>
          <a:sx n="125" d="100"/>
          <a:sy n="125" d="100"/>
        </p:scale>
        <p:origin x="-12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服务实现配置同步架构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数据库设计</a:t>
            </a:r>
            <a:r>
              <a:rPr lang="zh-CN" altLang="en-US" dirty="0" smtClean="0"/>
              <a:t>相关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23528" y="128407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63688" y="5265204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服务器信息表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48264" y="1284074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配置分组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216078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模板操作历史表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16980" y="4956482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权限表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427984" y="4797152"/>
            <a:ext cx="228899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服务器信息中包含权限部分关联权限表，根据权限下发秘钥和参与权限配置</a:t>
            </a:r>
            <a:endParaRPr lang="zh-CN" altLang="en-US" sz="1100" dirty="0"/>
          </a:p>
        </p:txBody>
      </p:sp>
      <p:sp>
        <p:nvSpPr>
          <p:cNvPr id="15" name="右箭头 14"/>
          <p:cNvSpPr/>
          <p:nvPr/>
        </p:nvSpPr>
        <p:spPr>
          <a:xfrm>
            <a:off x="2116168" y="1268760"/>
            <a:ext cx="4832096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模板表关联配置表，配置表中包含了文件名称，配置分组等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>
            <a:off x="387976" y="249289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配置组信息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20917947">
            <a:off x="2094922" y="1968932"/>
            <a:ext cx="4959924" cy="4491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模板表关联配置表，配置表中包含了文件名称，配置分组等</a:t>
            </a:r>
            <a:endParaRPr lang="zh-CN" altLang="en-US" sz="1100" dirty="0"/>
          </a:p>
        </p:txBody>
      </p:sp>
      <p:sp>
        <p:nvSpPr>
          <p:cNvPr id="18" name="右箭头 17"/>
          <p:cNvSpPr/>
          <p:nvPr/>
        </p:nvSpPr>
        <p:spPr>
          <a:xfrm rot="3372090">
            <a:off x="670117" y="3890738"/>
            <a:ext cx="2542738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服务器信息关联配置组，服务器</a:t>
            </a:r>
            <a:r>
              <a:rPr lang="en-US" altLang="zh-CN" sz="1100" dirty="0" smtClean="0"/>
              <a:t>check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reload</a:t>
            </a:r>
            <a:r>
              <a:rPr lang="zh-CN" altLang="en-US" sz="1100" dirty="0" smtClean="0"/>
              <a:t>方案信息等</a:t>
            </a:r>
            <a:endParaRPr lang="zh-CN" altLang="en-US" sz="1100" dirty="0"/>
          </a:p>
        </p:txBody>
      </p:sp>
      <p:sp>
        <p:nvSpPr>
          <p:cNvPr id="19" name="圆角矩形 18"/>
          <p:cNvSpPr/>
          <p:nvPr/>
        </p:nvSpPr>
        <p:spPr>
          <a:xfrm>
            <a:off x="4355976" y="3782515"/>
            <a:ext cx="1728192" cy="65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Reload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方式表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20593440">
            <a:off x="2640862" y="4704459"/>
            <a:ext cx="2510989" cy="4824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服务器操作相关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7164288" y="375371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配置变更历史表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703208" y="573325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权限变更历史表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模板表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7544" y="1124745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CREATE </a:t>
            </a:r>
            <a:r>
              <a:rPr lang="en-US" altLang="zh-CN" dirty="0"/>
              <a:t>TABLE `</a:t>
            </a:r>
            <a:r>
              <a:rPr lang="en-US" altLang="zh-CN" dirty="0" err="1"/>
              <a:t>filemodule</a:t>
            </a:r>
            <a:r>
              <a:rPr lang="en-US" altLang="zh-CN" dirty="0"/>
              <a:t>` (</a:t>
            </a:r>
          </a:p>
          <a:p>
            <a:r>
              <a:rPr lang="en-US" altLang="zh-CN" dirty="0"/>
              <a:t>`id` </a:t>
            </a:r>
            <a:r>
              <a:rPr lang="en-US" altLang="zh-CN" dirty="0" err="1"/>
              <a:t>int</a:t>
            </a:r>
            <a:r>
              <a:rPr lang="en-US" altLang="zh-CN" dirty="0"/>
              <a:t>(11) NOT NULL AUTO_INCREMENT, </a:t>
            </a:r>
          </a:p>
          <a:p>
            <a:r>
              <a:rPr lang="en-US" altLang="zh-CN" dirty="0"/>
              <a:t>`name` varchar(50) NOT NULL, //</a:t>
            </a:r>
            <a:r>
              <a:rPr lang="zh-CN" altLang="en-US" dirty="0"/>
              <a:t>模版英文名称</a:t>
            </a:r>
          </a:p>
          <a:p>
            <a:r>
              <a:rPr lang="en-US" altLang="zh-CN" dirty="0"/>
              <a:t>`</a:t>
            </a:r>
            <a:r>
              <a:rPr lang="en-US" altLang="zh-CN" dirty="0" err="1"/>
              <a:t>chname</a:t>
            </a:r>
            <a:r>
              <a:rPr lang="en-US" altLang="zh-CN" dirty="0"/>
              <a:t>` varchar(50) NOT NULL, //</a:t>
            </a:r>
            <a:r>
              <a:rPr lang="zh-CN" altLang="en-US" dirty="0"/>
              <a:t>模版中文名称</a:t>
            </a:r>
          </a:p>
          <a:p>
            <a:r>
              <a:rPr lang="en-US" altLang="zh-CN" dirty="0"/>
              <a:t>`</a:t>
            </a:r>
            <a:r>
              <a:rPr lang="en-US" altLang="zh-CN" dirty="0" err="1"/>
              <a:t>modulepath</a:t>
            </a:r>
            <a:r>
              <a:rPr lang="en-US" altLang="zh-CN" dirty="0"/>
              <a:t>` varchar(200) NOT NULL, //</a:t>
            </a:r>
            <a:r>
              <a:rPr lang="zh-CN" altLang="en-US" dirty="0"/>
              <a:t>模板文件所在路径（全路径）</a:t>
            </a:r>
          </a:p>
          <a:p>
            <a:r>
              <a:rPr lang="en-US" altLang="zh-CN" dirty="0"/>
              <a:t>`description` varchar(200) NOT NULL, //</a:t>
            </a:r>
            <a:r>
              <a:rPr lang="zh-CN" altLang="en-US" dirty="0"/>
              <a:t>模板描述</a:t>
            </a:r>
          </a:p>
          <a:p>
            <a:r>
              <a:rPr lang="en-US" altLang="zh-CN" dirty="0"/>
              <a:t>`parameter` varchar(50) NOT NULL, //</a:t>
            </a:r>
            <a:r>
              <a:rPr lang="zh-CN" altLang="en-US" dirty="0"/>
              <a:t>模板参数（</a:t>
            </a:r>
            <a:r>
              <a:rPr lang="en-US" altLang="zh-CN" dirty="0" err="1"/>
              <a:t>json</a:t>
            </a:r>
            <a:r>
              <a:rPr lang="zh-CN" altLang="en-US" dirty="0"/>
              <a:t>形式）</a:t>
            </a:r>
          </a:p>
          <a:p>
            <a:r>
              <a:rPr lang="en-US" altLang="zh-CN" dirty="0"/>
              <a:t>`</a:t>
            </a:r>
            <a:r>
              <a:rPr lang="en-US" altLang="zh-CN" dirty="0" err="1"/>
              <a:t>createtime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 NOT NULL, //</a:t>
            </a:r>
            <a:r>
              <a:rPr lang="zh-CN" altLang="en-US" dirty="0"/>
              <a:t>模板创建时间</a:t>
            </a:r>
          </a:p>
          <a:p>
            <a:r>
              <a:rPr lang="en-US" altLang="zh-CN" dirty="0"/>
              <a:t>`</a:t>
            </a:r>
            <a:r>
              <a:rPr lang="en-US" altLang="zh-CN" dirty="0" err="1"/>
              <a:t>updatetime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 NOT NULL, //</a:t>
            </a:r>
            <a:r>
              <a:rPr lang="zh-CN" altLang="en-US" dirty="0"/>
              <a:t>模板修改时间</a:t>
            </a:r>
          </a:p>
          <a:p>
            <a:r>
              <a:rPr lang="en-US" altLang="zh-CN" dirty="0"/>
              <a:t>PRIMARY KEY (`id`)</a:t>
            </a:r>
          </a:p>
          <a:p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AUTO_INCREMENT=1 DEFAULT CHARSET=utf8;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配置</a:t>
            </a:r>
            <a:r>
              <a:rPr lang="zh-CN" altLang="en-US" dirty="0" smtClean="0"/>
              <a:t>分组表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7544" y="1124745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CREATE TABLE `</a:t>
            </a:r>
            <a:r>
              <a:rPr lang="en-US" altLang="zh-CN" dirty="0" err="1"/>
              <a:t>configfile</a:t>
            </a:r>
            <a:r>
              <a:rPr lang="en-US" altLang="zh-CN" dirty="0"/>
              <a:t>` (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`id` </a:t>
            </a:r>
            <a:r>
              <a:rPr lang="en-US" altLang="zh-CN" dirty="0" err="1"/>
              <a:t>int</a:t>
            </a:r>
            <a:r>
              <a:rPr lang="en-US" altLang="zh-CN" dirty="0"/>
              <a:t>(11) NOT NULL AUTO_INCREMENT,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`name` varchar(50) NOT NULL, //</a:t>
            </a:r>
            <a:r>
              <a:rPr lang="zh-CN" altLang="en-US" dirty="0"/>
              <a:t>名称（由模板名称拼写而来）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</a:t>
            </a:r>
            <a:r>
              <a:rPr lang="en-US" altLang="zh-CN" dirty="0" err="1"/>
              <a:t>modname</a:t>
            </a:r>
            <a:r>
              <a:rPr lang="en-US" altLang="zh-CN" dirty="0"/>
              <a:t>` varchar(50) NOT NULL, //</a:t>
            </a:r>
            <a:r>
              <a:rPr lang="zh-CN" altLang="en-US" dirty="0"/>
              <a:t>使用模板名称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</a:t>
            </a:r>
            <a:r>
              <a:rPr lang="en-US" altLang="zh-CN" dirty="0" err="1"/>
              <a:t>filepath</a:t>
            </a:r>
            <a:r>
              <a:rPr lang="en-US" altLang="zh-CN" dirty="0"/>
              <a:t>` varchar(200) NOT NULL, //</a:t>
            </a:r>
            <a:r>
              <a:rPr lang="zh-CN" altLang="en-US" dirty="0"/>
              <a:t>配置文件路径（全路径） </a:t>
            </a:r>
            <a:r>
              <a:rPr lang="en-US" altLang="zh-CN" dirty="0"/>
              <a:t>/export/servers/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`</a:t>
            </a:r>
            <a:r>
              <a:rPr lang="en-US" altLang="zh-CN" dirty="0" err="1"/>
              <a:t>remotefilepath</a:t>
            </a:r>
            <a:r>
              <a:rPr lang="en-US" altLang="zh-CN" dirty="0"/>
              <a:t>` varchar(200) NOT NULL, //</a:t>
            </a:r>
            <a:r>
              <a:rPr lang="zh-CN" altLang="en-US" dirty="0"/>
              <a:t>配置远程文件路径（全路径） </a:t>
            </a:r>
            <a:r>
              <a:rPr lang="en-US" altLang="zh-CN" dirty="0"/>
              <a:t>/export/server/UCCMS/</a:t>
            </a:r>
            <a:r>
              <a:rPr lang="en-US" altLang="zh-CN" dirty="0" err="1"/>
              <a:t>configfile</a:t>
            </a:r>
            <a:r>
              <a:rPr lang="en-US" altLang="zh-CN" dirty="0"/>
              <a:t>/CDN_LEVE2CACHE_NGINX_MAIN_nginx/1/20160107123345/export/servers/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nginx.conf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`</a:t>
            </a:r>
            <a:r>
              <a:rPr lang="en-US" altLang="zh-CN" dirty="0" err="1"/>
              <a:t>filewebpath</a:t>
            </a:r>
            <a:r>
              <a:rPr lang="en-US" altLang="zh-CN" dirty="0"/>
              <a:t>` varchar(200) NOT NULL, //</a:t>
            </a:r>
            <a:r>
              <a:rPr lang="zh-CN" altLang="en-US" dirty="0"/>
              <a:t>配置文件下载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`</a:t>
            </a:r>
            <a:r>
              <a:rPr lang="en-US" altLang="zh-CN" dirty="0"/>
              <a:t>parameter` varchar(50) NOT NULL, //</a:t>
            </a:r>
            <a:r>
              <a:rPr lang="zh-CN" altLang="en-US" dirty="0"/>
              <a:t>模板参数（</a:t>
            </a:r>
            <a:r>
              <a:rPr lang="en-US" altLang="zh-CN" dirty="0" err="1"/>
              <a:t>json</a:t>
            </a:r>
            <a:r>
              <a:rPr lang="zh-CN" altLang="en-US" dirty="0"/>
              <a:t>形式）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`filemd5` varchar(50) NOT NULL, //</a:t>
            </a:r>
            <a:r>
              <a:rPr lang="zh-CN" altLang="en-US" dirty="0"/>
              <a:t>文件的</a:t>
            </a:r>
            <a:r>
              <a:rPr lang="en-US" altLang="zh-CN" dirty="0"/>
              <a:t>md5</a:t>
            </a:r>
            <a:r>
              <a:rPr lang="zh-CN" altLang="en-US" dirty="0"/>
              <a:t>值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</a:t>
            </a:r>
            <a:r>
              <a:rPr lang="en-US" altLang="zh-CN" dirty="0" err="1"/>
              <a:t>versionid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(11) NOT NULL, //</a:t>
            </a:r>
            <a:r>
              <a:rPr lang="zh-CN" altLang="en-US" dirty="0"/>
              <a:t>版本号，每次初始值为</a:t>
            </a:r>
            <a:r>
              <a:rPr lang="en-US" altLang="zh-CN" dirty="0"/>
              <a:t>1 </a:t>
            </a:r>
            <a:r>
              <a:rPr lang="zh-CN" altLang="en-US" dirty="0"/>
              <a:t>，每次增加一个就</a:t>
            </a:r>
            <a:r>
              <a:rPr lang="en-US" altLang="zh-CN" dirty="0"/>
              <a:t>+1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`description` varchar(200) NOT NULL, //</a:t>
            </a:r>
            <a:r>
              <a:rPr lang="zh-CN" altLang="en-US" dirty="0"/>
              <a:t>文件描述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</a:t>
            </a:r>
            <a:r>
              <a:rPr lang="en-US" altLang="zh-CN" dirty="0" err="1"/>
              <a:t>createtime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 NOT NULL, //</a:t>
            </a:r>
            <a:r>
              <a:rPr lang="zh-CN" altLang="en-US" dirty="0"/>
              <a:t>文件创建时间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`</a:t>
            </a:r>
            <a:r>
              <a:rPr lang="en-US" altLang="zh-CN" dirty="0" err="1"/>
              <a:t>updatetime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 NOT NULL, //</a:t>
            </a:r>
            <a:r>
              <a:rPr lang="zh-CN" altLang="en-US" dirty="0"/>
              <a:t>文件修改时间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PRIMARY KEY (`id`)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AUTO_INCREMENT=1 DEFAULT CHARSET=utf8;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1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568952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6" name="圆角矩形 15"/>
          <p:cNvSpPr/>
          <p:nvPr/>
        </p:nvSpPr>
        <p:spPr>
          <a:xfrm>
            <a:off x="620078" y="154778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Template management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644008" y="1572106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Authority </a:t>
            </a:r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007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</a:p>
          <a:p>
            <a:pPr algn="ctr"/>
            <a:r>
              <a:rPr lang="en-US" altLang="zh-CN" dirty="0" smtClean="0"/>
              <a:t>management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644008" y="3708023"/>
            <a:ext cx="1728192" cy="689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</a:p>
          <a:p>
            <a:pPr algn="ctr"/>
            <a:r>
              <a:rPr lang="en-US" altLang="zh-CN" dirty="0" smtClean="0"/>
              <a:t>record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87824" y="154235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2987824" y="1739041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2987824" y="1928366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7164288" y="1444012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7164288" y="1640698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7164288" y="1830023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Modify</a:t>
            </a:r>
            <a:endParaRPr lang="zh-CN" altLang="en-US" sz="1400" dirty="0"/>
          </a:p>
        </p:txBody>
      </p:sp>
      <p:sp>
        <p:nvSpPr>
          <p:cNvPr id="43" name="圆角矩形 42"/>
          <p:cNvSpPr/>
          <p:nvPr/>
        </p:nvSpPr>
        <p:spPr>
          <a:xfrm>
            <a:off x="7164288" y="2026709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4" name="圆角矩形 43"/>
          <p:cNvSpPr/>
          <p:nvPr/>
        </p:nvSpPr>
        <p:spPr>
          <a:xfrm>
            <a:off x="7164288" y="2216034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961804" y="3876705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Push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961804" y="4066030"/>
            <a:ext cx="864096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Check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16" idx="3"/>
            <a:endCxn id="10" idx="1"/>
          </p:cNvCxnSpPr>
          <p:nvPr/>
        </p:nvCxnSpPr>
        <p:spPr>
          <a:xfrm flipV="1">
            <a:off x="2348270" y="1640698"/>
            <a:ext cx="639554" cy="25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6" idx="3"/>
            <a:endCxn id="38" idx="1"/>
          </p:cNvCxnSpPr>
          <p:nvPr/>
        </p:nvCxnSpPr>
        <p:spPr>
          <a:xfrm flipV="1">
            <a:off x="2348270" y="1837384"/>
            <a:ext cx="639554" cy="5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39" idx="1"/>
          </p:cNvCxnSpPr>
          <p:nvPr/>
        </p:nvCxnSpPr>
        <p:spPr>
          <a:xfrm>
            <a:off x="2348270" y="1892509"/>
            <a:ext cx="639554" cy="13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40" idx="1"/>
          </p:cNvCxnSpPr>
          <p:nvPr/>
        </p:nvCxnSpPr>
        <p:spPr>
          <a:xfrm flipV="1">
            <a:off x="6372200" y="1542355"/>
            <a:ext cx="792088" cy="37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1" idx="1"/>
          </p:cNvCxnSpPr>
          <p:nvPr/>
        </p:nvCxnSpPr>
        <p:spPr>
          <a:xfrm flipV="1">
            <a:off x="6372200" y="1739041"/>
            <a:ext cx="792088" cy="177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8" idx="3"/>
            <a:endCxn id="42" idx="1"/>
          </p:cNvCxnSpPr>
          <p:nvPr/>
        </p:nvCxnSpPr>
        <p:spPr>
          <a:xfrm>
            <a:off x="6372200" y="1916832"/>
            <a:ext cx="792088" cy="1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3"/>
            <a:endCxn id="43" idx="1"/>
          </p:cNvCxnSpPr>
          <p:nvPr/>
        </p:nvCxnSpPr>
        <p:spPr>
          <a:xfrm>
            <a:off x="6372200" y="1916832"/>
            <a:ext cx="792088" cy="20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>
            <a:stCxn id="18" idx="3"/>
            <a:endCxn id="44" idx="1"/>
          </p:cNvCxnSpPr>
          <p:nvPr/>
        </p:nvCxnSpPr>
        <p:spPr>
          <a:xfrm>
            <a:off x="6372200" y="1916832"/>
            <a:ext cx="792088" cy="39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19" idx="3"/>
            <a:endCxn id="48" idx="1"/>
          </p:cNvCxnSpPr>
          <p:nvPr/>
        </p:nvCxnSpPr>
        <p:spPr>
          <a:xfrm flipV="1">
            <a:off x="2348270" y="3975048"/>
            <a:ext cx="61353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19" idx="3"/>
            <a:endCxn id="49" idx="1"/>
          </p:cNvCxnSpPr>
          <p:nvPr/>
        </p:nvCxnSpPr>
        <p:spPr>
          <a:xfrm>
            <a:off x="2348270" y="4052749"/>
            <a:ext cx="613534" cy="111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矩形 1050"/>
          <p:cNvSpPr/>
          <p:nvPr/>
        </p:nvSpPr>
        <p:spPr>
          <a:xfrm>
            <a:off x="2483768" y="2555895"/>
            <a:ext cx="3384376" cy="791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配置数据库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根据不同权限确定权限、公钥位置、任务处理</a:t>
            </a:r>
            <a:endParaRPr lang="en-US" altLang="zh-CN" sz="1200" dirty="0" smtClean="0"/>
          </a:p>
        </p:txBody>
      </p:sp>
      <p:cxnSp>
        <p:nvCxnSpPr>
          <p:cNvPr id="1070" name="直接连接符 1069"/>
          <p:cNvCxnSpPr>
            <a:stCxn id="18" idx="2"/>
            <a:endCxn id="1051" idx="0"/>
          </p:cNvCxnSpPr>
          <p:nvPr/>
        </p:nvCxnSpPr>
        <p:spPr>
          <a:xfrm flipH="1">
            <a:off x="4175956" y="2261557"/>
            <a:ext cx="1332148" cy="2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连接符 1076"/>
          <p:cNvCxnSpPr>
            <a:stCxn id="16" idx="2"/>
            <a:endCxn id="1051" idx="0"/>
          </p:cNvCxnSpPr>
          <p:nvPr/>
        </p:nvCxnSpPr>
        <p:spPr>
          <a:xfrm>
            <a:off x="1484174" y="2237234"/>
            <a:ext cx="2691782" cy="3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9" idx="0"/>
            <a:endCxn id="1051" idx="2"/>
          </p:cNvCxnSpPr>
          <p:nvPr/>
        </p:nvCxnSpPr>
        <p:spPr>
          <a:xfrm flipV="1">
            <a:off x="1484174" y="3347142"/>
            <a:ext cx="2691782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20" idx="0"/>
            <a:endCxn id="1051" idx="2"/>
          </p:cNvCxnSpPr>
          <p:nvPr/>
        </p:nvCxnSpPr>
        <p:spPr>
          <a:xfrm flipH="1" flipV="1">
            <a:off x="4175956" y="3347142"/>
            <a:ext cx="1332148" cy="3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2959100" y="4262439"/>
            <a:ext cx="964828" cy="1966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Rollback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451621" y="2204864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Configworker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1276" y="356658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GitWorker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9085" y="5452647"/>
            <a:ext cx="172819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ServerWorker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04221" y="2097722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负责获取服务器所有相关配置，其中包括</a:t>
            </a:r>
            <a:endParaRPr lang="en-US" altLang="zh-CN" dirty="0" smtClean="0"/>
          </a:p>
          <a:p>
            <a:r>
              <a:rPr lang="zh-CN" altLang="en-US" dirty="0" smtClean="0"/>
              <a:t>服务器信息、</a:t>
            </a:r>
            <a:r>
              <a:rPr lang="en-US" altLang="zh-CN" dirty="0" smtClean="0"/>
              <a:t>repo</a:t>
            </a:r>
            <a:r>
              <a:rPr lang="zh-CN" altLang="en-US" dirty="0" smtClean="0"/>
              <a:t>信息、权限信息等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9772" y="3459445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相关操作接口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9745" y="5062539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负责所有服务器相关操作，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rollback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9" y="5653538"/>
            <a:ext cx="26479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2835"/>
            <a:ext cx="2381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46" y="836712"/>
            <a:ext cx="3952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1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  <a:p>
            <a:r>
              <a:rPr lang="en-US" altLang="zh-CN" dirty="0" smtClean="0"/>
              <a:t>2016/02/27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912768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系统架构特点说明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700808"/>
            <a:ext cx="82089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、集中式部署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SERVER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端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支持公钥加密和公钥管理、实现非对称加密安全功能。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3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严格的权限管理，将保证版本库的读写分离。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4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建立一套数据库，控制中心控制端可以分布式部署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5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、结合界面功能，可实现可视化控制。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6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对每一步都进行反馈，实现同步过程中状态监控和报警机制。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7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可使用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来实现线上库的记录和标识。（每更新一个版本就创建一个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tag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并做好记录。）</a:t>
            </a:r>
            <a:endParaRPr lang="en-US" altLang="zh-CN" sz="2400" dirty="0">
              <a:ln w="11430"/>
              <a:solidFill>
                <a:schemeClr val="accent1"/>
              </a:solidFill>
            </a:endParaRPr>
          </a:p>
          <a:p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1" y="116633"/>
            <a:ext cx="3528392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75656" y="270892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96136" y="271274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1520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3569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44008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5856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740352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315037" y="5229200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791580" y="3212976"/>
            <a:ext cx="1224136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2015716" y="3212976"/>
            <a:ext cx="36004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4" idx="0"/>
          </p:cNvCxnSpPr>
          <p:nvPr/>
        </p:nvCxnSpPr>
        <p:spPr>
          <a:xfrm flipH="1">
            <a:off x="3815916" y="3216796"/>
            <a:ext cx="288032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4103948" y="3216796"/>
            <a:ext cx="1080120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6" idx="0"/>
          </p:cNvCxnSpPr>
          <p:nvPr/>
        </p:nvCxnSpPr>
        <p:spPr>
          <a:xfrm>
            <a:off x="6336196" y="3216796"/>
            <a:ext cx="518901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  <a:endCxn id="15" idx="0"/>
          </p:cNvCxnSpPr>
          <p:nvPr/>
        </p:nvCxnSpPr>
        <p:spPr>
          <a:xfrm>
            <a:off x="6336196" y="3216796"/>
            <a:ext cx="1944216" cy="20124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265811" y="2049848"/>
            <a:ext cx="1823717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3279746" y="332656"/>
            <a:ext cx="600837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1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</a:t>
            </a:r>
            <a:r>
              <a:rPr lang="zh-CN" altLang="en-US" sz="2400" dirty="0">
                <a:ln w="11430"/>
                <a:solidFill>
                  <a:schemeClr val="accent1"/>
                </a:solidFill>
              </a:rPr>
              <a:t>公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钥控制。使用程序生成统一的公钥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和秘钥，并存放到每台服务器的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指定位置，修改</a:t>
            </a:r>
            <a:r>
              <a:rPr lang="en-US" altLang="zh-CN" sz="2400" dirty="0" err="1" smtClean="0">
                <a:ln w="11430"/>
                <a:solidFill>
                  <a:schemeClr val="accent1"/>
                </a:solidFill>
              </a:rPr>
              <a:t>ssh_config</a:t>
            </a:r>
            <a:r>
              <a:rPr lang="en-US" altLang="zh-CN" sz="2400" dirty="0" smtClean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指定认证文件。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  <a:p>
            <a:r>
              <a:rPr lang="en-US" altLang="zh-CN" sz="2400" dirty="0">
                <a:ln w="11430"/>
                <a:solidFill>
                  <a:schemeClr val="accent1"/>
                </a:solidFill>
              </a:rPr>
              <a:t>2</a:t>
            </a:r>
            <a:r>
              <a:rPr lang="zh-CN" altLang="en-US" sz="2400" dirty="0" smtClean="0">
                <a:ln w="11430"/>
                <a:solidFill>
                  <a:schemeClr val="accent1"/>
                </a:solidFill>
              </a:rPr>
              <a:t>、对服务器进行分组实现权限控制。</a:t>
            </a:r>
            <a:endParaRPr lang="en-US" altLang="zh-CN" sz="2400" dirty="0" smtClean="0">
              <a:ln w="11430"/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>
            <a:stCxn id="34" idx="1"/>
            <a:endCxn id="10" idx="3"/>
          </p:cNvCxnSpPr>
          <p:nvPr/>
        </p:nvCxnSpPr>
        <p:spPr>
          <a:xfrm flipH="1">
            <a:off x="6876256" y="2301876"/>
            <a:ext cx="389555" cy="662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1"/>
            <a:endCxn id="15" idx="0"/>
          </p:cNvCxnSpPr>
          <p:nvPr/>
        </p:nvCxnSpPr>
        <p:spPr>
          <a:xfrm>
            <a:off x="7265811" y="2301876"/>
            <a:ext cx="1014601" cy="29273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7200799" cy="1080120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/>
              <a:t>公钥</a:t>
            </a:r>
            <a:r>
              <a:rPr lang="zh-CN" altLang="en-US" dirty="0" smtClean="0"/>
              <a:t>控制和管理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2040" y="1775148"/>
            <a:ext cx="3672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11430"/>
                <a:solidFill>
                  <a:schemeClr val="accent1"/>
                </a:solidFill>
              </a:rPr>
              <a:t>公钥控制。使用程序生成统一的公</a:t>
            </a:r>
            <a:r>
              <a:rPr lang="zh-CN" altLang="en-US" dirty="0" smtClean="0">
                <a:ln w="11430"/>
                <a:solidFill>
                  <a:schemeClr val="accent1"/>
                </a:solidFill>
              </a:rPr>
              <a:t>钥和</a:t>
            </a:r>
            <a:r>
              <a:rPr lang="zh-CN" altLang="en-US" dirty="0">
                <a:ln w="11430"/>
                <a:solidFill>
                  <a:schemeClr val="accent1"/>
                </a:solidFill>
              </a:rPr>
              <a:t>秘钥，并存放到每台服务器的</a:t>
            </a:r>
            <a:endParaRPr lang="en-US" altLang="zh-CN" dirty="0">
              <a:ln w="11430"/>
              <a:solidFill>
                <a:schemeClr val="accent1"/>
              </a:solidFill>
            </a:endParaRPr>
          </a:p>
          <a:p>
            <a:r>
              <a:rPr lang="zh-CN" altLang="en-US" dirty="0">
                <a:ln w="11430"/>
                <a:solidFill>
                  <a:schemeClr val="accent1"/>
                </a:solidFill>
              </a:rPr>
              <a:t>指定位置，修改</a:t>
            </a:r>
            <a:r>
              <a:rPr lang="en-US" altLang="zh-CN" dirty="0" err="1">
                <a:ln w="11430"/>
                <a:solidFill>
                  <a:schemeClr val="accent1"/>
                </a:solidFill>
              </a:rPr>
              <a:t>ssh_config</a:t>
            </a:r>
            <a:r>
              <a:rPr lang="en-US" altLang="zh-CN" dirty="0">
                <a:ln w="11430"/>
                <a:solidFill>
                  <a:schemeClr val="accent1"/>
                </a:solidFill>
              </a:rPr>
              <a:t> </a:t>
            </a:r>
            <a:r>
              <a:rPr lang="zh-CN" altLang="en-US" dirty="0">
                <a:ln w="11430"/>
                <a:solidFill>
                  <a:schemeClr val="accent1"/>
                </a:solidFill>
              </a:rPr>
              <a:t>指定认证文件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。实现公钥统一。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15616" y="3068960"/>
            <a:ext cx="1297384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059832" y="3072780"/>
            <a:ext cx="1368152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Server2</a:t>
            </a:r>
            <a:endParaRPr lang="en-US" altLang="zh-CN" dirty="0"/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68356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563888" y="4797152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</a:p>
          <a:p>
            <a:pPr algn="ctr"/>
            <a:r>
              <a:rPr lang="zh-CN" altLang="en-US" dirty="0"/>
              <a:t>机房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9" idx="0"/>
            <a:endCxn id="25" idx="2"/>
          </p:cNvCxnSpPr>
          <p:nvPr/>
        </p:nvCxnSpPr>
        <p:spPr>
          <a:xfrm flipV="1">
            <a:off x="1223628" y="3573016"/>
            <a:ext cx="54068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0"/>
            <a:endCxn id="27" idx="2"/>
          </p:cNvCxnSpPr>
          <p:nvPr/>
        </p:nvCxnSpPr>
        <p:spPr>
          <a:xfrm flipH="1" flipV="1">
            <a:off x="3743908" y="3576836"/>
            <a:ext cx="36004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0"/>
            <a:endCxn id="27" idx="2"/>
          </p:cNvCxnSpPr>
          <p:nvPr/>
        </p:nvCxnSpPr>
        <p:spPr>
          <a:xfrm flipV="1">
            <a:off x="1223628" y="3576836"/>
            <a:ext cx="2520280" cy="12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0"/>
            <a:endCxn id="25" idx="2"/>
          </p:cNvCxnSpPr>
          <p:nvPr/>
        </p:nvCxnSpPr>
        <p:spPr>
          <a:xfrm flipH="1" flipV="1">
            <a:off x="1764308" y="3573016"/>
            <a:ext cx="2339640" cy="12241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26034" y="2628578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3720294" y="2636912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Gitolite</a:t>
            </a:r>
            <a:endParaRPr lang="en-US" altLang="zh-CN" sz="900" dirty="0"/>
          </a:p>
          <a:p>
            <a:pPr algn="ctr"/>
            <a:r>
              <a:rPr lang="zh-CN" altLang="en-US" sz="900" dirty="0"/>
              <a:t>配置可</a:t>
            </a:r>
            <a:r>
              <a:rPr lang="zh-CN" altLang="en-US" sz="900" dirty="0" smtClean="0"/>
              <a:t>分离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35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 animBg="1"/>
      <p:bldP spid="2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2"/>
            <a:endCxn id="11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2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6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3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sp>
        <p:nvSpPr>
          <p:cNvPr id="60" name="矩形 59"/>
          <p:cNvSpPr/>
          <p:nvPr/>
        </p:nvSpPr>
        <p:spPr>
          <a:xfrm>
            <a:off x="4860032" y="1113004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、控制端本身是无状态的。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调用全部是通过数据库存放的数据来完成的。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元数据。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）所有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）机房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）各个服务器指定的上级节点信息（以便分发公钥）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）各个服务器对仓库的权限控制信息。（以便进行权限控制）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）各个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边缘服务器的配置分组信息。（其中包含配置验证和生效流程）以便确定需要进行何种分组配置。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根据配置下发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任务，实现读写权限的控制，公钥分发功能。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stCxn id="47" idx="2"/>
            <a:endCxn id="9" idx="0"/>
          </p:cNvCxnSpPr>
          <p:nvPr/>
        </p:nvCxnSpPr>
        <p:spPr>
          <a:xfrm flipH="1">
            <a:off x="2242586" y="2241848"/>
            <a:ext cx="1400897" cy="62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7" idx="2"/>
            <a:endCxn id="8" idx="0"/>
          </p:cNvCxnSpPr>
          <p:nvPr/>
        </p:nvCxnSpPr>
        <p:spPr>
          <a:xfrm flipH="1">
            <a:off x="791580" y="2241848"/>
            <a:ext cx="2851903" cy="62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1" grpId="0" animBg="1"/>
      <p:bldP spid="12" grpId="0" animBg="1"/>
      <p:bldP spid="13" grpId="0" animBg="1"/>
      <p:bldP spid="3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/>
              <a:t>controler</a:t>
            </a:r>
            <a:r>
              <a:rPr lang="zh-CN" altLang="en-US" dirty="0"/>
              <a:t>的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60" name="矩形 59"/>
          <p:cNvSpPr/>
          <p:nvPr/>
        </p:nvSpPr>
        <p:spPr>
          <a:xfrm>
            <a:off x="4860032" y="1457923"/>
            <a:ext cx="4283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一旦进行了配置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更改，则如下流程。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）推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送至一级服务器并进行结果反馈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）根据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确定的服务器的更新范围进一步下发到</a:t>
            </a:r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，并反馈结果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。这个步骤中需要知道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 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原有版本号是什么，新的版本号是什么，并作对比看是否一致，如果不一致就进行更新。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最后</a:t>
            </a:r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再通过配置生效来实现配置的更新。</a:t>
            </a:r>
          </a:p>
          <a:p>
            <a:r>
              <a:rPr lang="en-US" altLang="zh-CN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如果配置验证有问题，则可以直接控制服务器进行回滚操作，该操作首先通过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控制本地库将版本号回滚到上一个版本。并走以上流程将服务器版本重新刷新一次。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1520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702526" y="287025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2636" y="461984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956426" y="5129458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858846" y="512562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9" idx="2"/>
            <a:endCxn id="23" idx="0"/>
          </p:cNvCxnSpPr>
          <p:nvPr/>
        </p:nvCxnSpPr>
        <p:spPr>
          <a:xfrm flipH="1">
            <a:off x="592696" y="3374312"/>
            <a:ext cx="198884" cy="12455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  <a:endCxn id="25" idx="0"/>
          </p:cNvCxnSpPr>
          <p:nvPr/>
        </p:nvCxnSpPr>
        <p:spPr>
          <a:xfrm>
            <a:off x="791580" y="3374312"/>
            <a:ext cx="704906" cy="1755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2"/>
            <a:endCxn id="32" idx="0"/>
          </p:cNvCxnSpPr>
          <p:nvPr/>
        </p:nvCxnSpPr>
        <p:spPr>
          <a:xfrm>
            <a:off x="2242586" y="3374312"/>
            <a:ext cx="0" cy="11324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2"/>
            <a:endCxn id="27" idx="0"/>
          </p:cNvCxnSpPr>
          <p:nvPr/>
        </p:nvCxnSpPr>
        <p:spPr>
          <a:xfrm>
            <a:off x="2242586" y="3374312"/>
            <a:ext cx="1156320" cy="1751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702526" y="4506776"/>
            <a:ext cx="1080120" cy="5040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555776" y="1546864"/>
            <a:ext cx="2175413" cy="6949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（本地库）</a:t>
            </a:r>
            <a:endParaRPr lang="en-US" altLang="zh-CN" dirty="0" smtClean="0"/>
          </a:p>
        </p:txBody>
      </p:sp>
      <p:cxnSp>
        <p:nvCxnSpPr>
          <p:cNvPr id="34" name="直接箭头连接符 33"/>
          <p:cNvCxnSpPr>
            <a:stCxn id="33" idx="2"/>
            <a:endCxn id="21" idx="0"/>
          </p:cNvCxnSpPr>
          <p:nvPr/>
        </p:nvCxnSpPr>
        <p:spPr>
          <a:xfrm flipH="1">
            <a:off x="2242586" y="2241848"/>
            <a:ext cx="1400897" cy="62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2"/>
            <a:endCxn id="19" idx="0"/>
          </p:cNvCxnSpPr>
          <p:nvPr/>
        </p:nvCxnSpPr>
        <p:spPr>
          <a:xfrm flipH="1">
            <a:off x="791580" y="2241848"/>
            <a:ext cx="2851903" cy="628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1" grpId="0" animBg="1"/>
      <p:bldP spid="23" grpId="0" animBg="1"/>
      <p:bldP spid="25" grpId="0" animBg="1"/>
      <p:bldP spid="27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1206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/>
              <a:t>权限</a:t>
            </a:r>
            <a:r>
              <a:rPr lang="zh-CN" altLang="en-US" dirty="0" smtClean="0"/>
              <a:t>相关配置过程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83568" y="1340768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、安装和配置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（所有服务器）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、生成公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钥 （程序实现，并将该公钥传到服务端）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、安装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级、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、将公钥传到相应的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gitolite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keydir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、配置权限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、所有以上操作都必须在服务器分类基础上。</a:t>
            </a:r>
            <a:endParaRPr lang="en-US" altLang="zh-CN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server1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控制端 </a:t>
            </a:r>
            <a:r>
              <a:rPr lang="en-US" altLang="zh-CN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controler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（读写权限的</a:t>
            </a:r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client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7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安装第三方库</a:t>
            </a:r>
          </a:p>
          <a:p>
            <a:r>
              <a:rPr lang="en-US" altLang="zh-CN" dirty="0"/>
              <a:t>git2go</a:t>
            </a:r>
            <a:r>
              <a:rPr lang="zh-CN" altLang="en-US" dirty="0"/>
              <a:t>是一个用</a:t>
            </a:r>
            <a:r>
              <a:rPr lang="en-US" altLang="zh-CN" dirty="0"/>
              <a:t>go</a:t>
            </a:r>
            <a:r>
              <a:rPr lang="zh-CN" altLang="en-US" dirty="0"/>
              <a:t>代码操作</a:t>
            </a:r>
            <a:r>
              <a:rPr lang="en-US" altLang="zh-CN" dirty="0" err="1"/>
              <a:t>git</a:t>
            </a:r>
            <a:r>
              <a:rPr lang="zh-CN" altLang="en-US" dirty="0"/>
              <a:t>的库，需要依赖于第三方库</a:t>
            </a:r>
            <a:r>
              <a:rPr lang="en-US" altLang="zh-CN" dirty="0" smtClean="0"/>
              <a:t>libgit2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libgit2</a:t>
            </a:r>
            <a:r>
              <a:rPr lang="zh-CN" altLang="en-US" dirty="0"/>
              <a:t>前，先安装相应的包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yum -y install </a:t>
            </a:r>
            <a:r>
              <a:rPr lang="en-US" altLang="zh-CN" dirty="0" smtClean="0"/>
              <a:t>libssh2-devel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https://github.com/libgit2/libgit2 </a:t>
            </a:r>
            <a:r>
              <a:rPr lang="zh-CN" altLang="en-US" dirty="0"/>
              <a:t>下载</a:t>
            </a:r>
            <a:r>
              <a:rPr lang="en-US" altLang="zh-CN" dirty="0"/>
              <a:t>libgit2</a:t>
            </a:r>
            <a:r>
              <a:rPr lang="zh-CN" altLang="en-US" dirty="0"/>
              <a:t>的代码进行安装：</a:t>
            </a:r>
          </a:p>
          <a:p>
            <a:endParaRPr lang="zh-CN" altLang="en-US" dirty="0"/>
          </a:p>
          <a:p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r>
              <a:rPr lang="en-US" altLang="zh-CN" dirty="0" err="1"/>
              <a:t>cmake</a:t>
            </a:r>
            <a:r>
              <a:rPr lang="en-US" altLang="zh-CN" dirty="0"/>
              <a:t> --build . --target install</a:t>
            </a:r>
          </a:p>
          <a:p>
            <a:endParaRPr lang="en-US" altLang="zh-CN" dirty="0"/>
          </a:p>
          <a:p>
            <a:r>
              <a:rPr lang="zh-CN" altLang="en-US" dirty="0"/>
              <a:t>然后下载</a:t>
            </a:r>
            <a:r>
              <a:rPr lang="en-US" altLang="zh-CN" dirty="0"/>
              <a:t>git2go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go get -d github.com/libgit2/git2go</a:t>
            </a:r>
          </a:p>
          <a:p>
            <a:r>
              <a:rPr lang="en-US" altLang="zh-CN" dirty="0"/>
              <a:t>-d</a:t>
            </a:r>
            <a:r>
              <a:rPr lang="zh-CN" altLang="en-US" dirty="0"/>
              <a:t>表示只把代码下载不安装</a:t>
            </a:r>
          </a:p>
          <a:p>
            <a:r>
              <a:rPr lang="zh-CN" altLang="en-US" dirty="0"/>
              <a:t>进行</a:t>
            </a:r>
            <a:r>
              <a:rPr lang="en-US" altLang="zh-CN" dirty="0"/>
              <a:t>git2go</a:t>
            </a:r>
            <a:r>
              <a:rPr lang="zh-CN" altLang="en-US" dirty="0"/>
              <a:t>的目录，执行：</a:t>
            </a:r>
          </a:p>
          <a:p>
            <a:endParaRPr lang="zh-CN" altLang="en-US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next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# get libgit2</a:t>
            </a:r>
          </a:p>
          <a:p>
            <a:r>
              <a:rPr lang="en-US" altLang="zh-CN" dirty="0"/>
              <a:t>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3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支持（</a:t>
            </a:r>
            <a:r>
              <a:rPr lang="en-US" altLang="zh-CN" dirty="0"/>
              <a:t>GO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7544" y="1124745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测试代码： 创建仓库</a:t>
            </a:r>
            <a:endParaRPr lang="en-US" altLang="zh-CN" dirty="0" smtClean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createRepo</a:t>
            </a:r>
            <a:r>
              <a:rPr lang="en-US" altLang="zh-CN" dirty="0"/>
              <a:t>() *</a:t>
            </a:r>
            <a:r>
              <a:rPr lang="en-US" altLang="zh-CN" dirty="0" err="1"/>
              <a:t>git.Repository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// figure out where we can create the test repo</a:t>
            </a:r>
          </a:p>
          <a:p>
            <a:r>
              <a:rPr lang="en-US" altLang="zh-CN" dirty="0"/>
              <a:t>	// path, err := </a:t>
            </a:r>
            <a:r>
              <a:rPr lang="en-US" altLang="zh-CN" dirty="0" err="1"/>
              <a:t>ioutil.TempDir</a:t>
            </a:r>
            <a:r>
              <a:rPr lang="en-US" altLang="zh-CN" dirty="0"/>
              <a:t>(".", "git2go")</a:t>
            </a:r>
          </a:p>
          <a:p>
            <a:r>
              <a:rPr lang="en-US" altLang="zh-CN" dirty="0"/>
              <a:t>	// 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r>
              <a:rPr lang="en-US" altLang="zh-CN" dirty="0"/>
              <a:t>	path := "./git2go"</a:t>
            </a:r>
          </a:p>
          <a:p>
            <a:r>
              <a:rPr lang="en-US" altLang="zh-CN" dirty="0"/>
              <a:t>	repo, err := </a:t>
            </a:r>
            <a:r>
              <a:rPr lang="en-US" altLang="zh-CN" dirty="0" err="1"/>
              <a:t>git.InitRepository</a:t>
            </a:r>
            <a:r>
              <a:rPr lang="en-US" altLang="zh-CN" dirty="0"/>
              <a:t>(path, false)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tmpfile</a:t>
            </a:r>
            <a:r>
              <a:rPr lang="en-US" altLang="zh-CN" dirty="0"/>
              <a:t> := "README"</a:t>
            </a:r>
          </a:p>
          <a:p>
            <a:r>
              <a:rPr lang="en-US" altLang="zh-CN" dirty="0"/>
              <a:t>	err = </a:t>
            </a:r>
            <a:r>
              <a:rPr lang="en-US" altLang="zh-CN" dirty="0" err="1"/>
              <a:t>ioutil.WriteFile</a:t>
            </a:r>
            <a:r>
              <a:rPr lang="en-US" altLang="zh-CN" dirty="0"/>
              <a:t>(path+"/"+</a:t>
            </a:r>
            <a:r>
              <a:rPr lang="en-US" altLang="zh-CN" dirty="0" err="1"/>
              <a:t>tmpfile</a:t>
            </a:r>
            <a:r>
              <a:rPr lang="en-US" altLang="zh-CN" dirty="0"/>
              <a:t>, []byte("foo\n"), 0644)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checkFatal</a:t>
            </a:r>
            <a:r>
              <a:rPr lang="en-US" altLang="zh-CN" dirty="0"/>
              <a:t>(err)</a:t>
            </a:r>
          </a:p>
          <a:p>
            <a:endParaRPr lang="en-US" altLang="zh-CN" dirty="0"/>
          </a:p>
          <a:p>
            <a:r>
              <a:rPr lang="en-US" altLang="zh-CN" dirty="0"/>
              <a:t>	return repo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755</TotalTime>
  <Words>1065</Words>
  <Application>Microsoft Office PowerPoint</Application>
  <PresentationFormat>全屏显示(4:3)</PresentationFormat>
  <Paragraphs>183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气流</vt:lpstr>
      <vt:lpstr>Git服务实现配置同步架构设计</vt:lpstr>
      <vt:lpstr>系统架构特点说明</vt:lpstr>
      <vt:lpstr>整体架构</vt:lpstr>
      <vt:lpstr>公钥控制和管理</vt:lpstr>
      <vt:lpstr>controler的功能1</vt:lpstr>
      <vt:lpstr>controler的功能2</vt:lpstr>
      <vt:lpstr>权限相关配置过程</vt:lpstr>
      <vt:lpstr>Git API支持（GO）</vt:lpstr>
      <vt:lpstr>Git API支持（GO）</vt:lpstr>
      <vt:lpstr>数据库设计相关</vt:lpstr>
      <vt:lpstr>模板表</vt:lpstr>
      <vt:lpstr>配置分组表</vt:lpstr>
      <vt:lpstr>程序设计（Server）</vt:lpstr>
      <vt:lpstr>程序设计（Client）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299</cp:revision>
  <dcterms:created xsi:type="dcterms:W3CDTF">2016-02-27T07:33:37Z</dcterms:created>
  <dcterms:modified xsi:type="dcterms:W3CDTF">2016-03-17T10:44:56Z</dcterms:modified>
</cp:coreProperties>
</file>