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8"/>
  </p:notesMasterIdLst>
  <p:sldIdLst>
    <p:sldId id="256" r:id="rId2"/>
    <p:sldId id="278" r:id="rId3"/>
    <p:sldId id="264" r:id="rId4"/>
    <p:sldId id="283" r:id="rId5"/>
    <p:sldId id="279" r:id="rId6"/>
    <p:sldId id="280" r:id="rId7"/>
    <p:sldId id="281" r:id="rId8"/>
    <p:sldId id="282" r:id="rId9"/>
    <p:sldId id="284" r:id="rId10"/>
    <p:sldId id="285" r:id="rId11"/>
    <p:sldId id="270" r:id="rId12"/>
    <p:sldId id="272" r:id="rId13"/>
    <p:sldId id="275" r:id="rId14"/>
    <p:sldId id="273" r:id="rId15"/>
    <p:sldId id="274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8655" autoAdjust="0"/>
  </p:normalViewPr>
  <p:slideViewPr>
    <p:cSldViewPr>
      <p:cViewPr>
        <p:scale>
          <a:sx n="100" d="100"/>
          <a:sy n="100" d="100"/>
        </p:scale>
        <p:origin x="-504" y="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E83F6-7C95-4BB3-95D7-FE0DF57460F9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FB2C8-FFCA-4E9A-AA60-739840B5E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2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932040" y="5085184"/>
            <a:ext cx="2448272" cy="882119"/>
          </a:xfrm>
        </p:spPr>
        <p:txBody>
          <a:bodyPr/>
          <a:lstStyle/>
          <a:p>
            <a:r>
              <a:rPr lang="en-US" altLang="zh-CN" dirty="0" smtClean="0"/>
              <a:t>JDCDN</a:t>
            </a:r>
            <a:r>
              <a:rPr lang="zh-CN" altLang="en-US" dirty="0" smtClean="0"/>
              <a:t>研发组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03648" y="1700808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服务实现配置同步架构</a:t>
            </a:r>
            <a:r>
              <a:rPr lang="zh-CN" altLang="en-US" dirty="0"/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41159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7992888" cy="1080120"/>
          </a:xfrm>
        </p:spPr>
        <p:txBody>
          <a:bodyPr/>
          <a:lstStyle/>
          <a:p>
            <a:pPr marL="182880" indent="0">
              <a:buNone/>
            </a:pPr>
            <a:r>
              <a:rPr lang="en-US" altLang="zh-CN" dirty="0" smtClean="0"/>
              <a:t>check</a:t>
            </a:r>
            <a:r>
              <a:rPr lang="zh-CN" altLang="en-US" dirty="0"/>
              <a:t>及应用模块</a:t>
            </a:r>
            <a:r>
              <a:rPr lang="en-US" altLang="zh-CN" dirty="0">
                <a:ln w="11430"/>
                <a:solidFill>
                  <a:schemeClr val="accent1"/>
                </a:solidFill>
              </a:rPr>
              <a:t/>
            </a:r>
            <a:br>
              <a:rPr lang="en-US" altLang="zh-CN" dirty="0">
                <a:ln w="11430"/>
                <a:solidFill>
                  <a:schemeClr val="accent1"/>
                </a:solidFill>
              </a:rPr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700808"/>
            <a:ext cx="8208912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1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、同步完成后，可分批次调用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check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模块。实现相应检查机制。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ln w="11430"/>
                <a:solidFill>
                  <a:schemeClr val="accent1"/>
                </a:solidFill>
              </a:rPr>
              <a:t>【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11】 &lt;10&gt;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2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、检查后需反馈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check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结果给服务端。</a:t>
            </a:r>
            <a:r>
              <a:rPr lang="en-US" altLang="zh-CN" sz="2400" dirty="0">
                <a:ln w="11430"/>
                <a:solidFill>
                  <a:schemeClr val="accent1"/>
                </a:solidFill>
              </a:rPr>
              <a:t> 【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12】 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3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 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如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check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结果不对，则重新进行以上流程（从修改配置开始）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4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check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应用正确之后，触发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reload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流程。</a:t>
            </a:r>
            <a:r>
              <a:rPr lang="en-US" altLang="zh-CN" sz="2400" dirty="0">
                <a:ln w="11430"/>
                <a:solidFill>
                  <a:schemeClr val="accent1"/>
                </a:solidFill>
              </a:rPr>
              <a:t>【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12】 &lt;11&gt;</a:t>
            </a: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5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、如出现重大问题，则进入快速回滚流程。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ln w="11430"/>
                <a:solidFill>
                  <a:schemeClr val="accent1"/>
                </a:solidFill>
              </a:rPr>
              <a:t>&lt;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12&gt;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该流程首先将任务回滚，然后进行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reload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过程。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endParaRPr lang="en-US" altLang="zh-CN" sz="2400" dirty="0">
              <a:ln w="1143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2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支持（</a:t>
            </a:r>
            <a:r>
              <a:rPr lang="en-US" altLang="zh-CN" dirty="0"/>
              <a:t>GO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467544" y="1124745"/>
            <a:ext cx="80648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安装第三方库</a:t>
            </a:r>
          </a:p>
          <a:p>
            <a:r>
              <a:rPr lang="en-US" altLang="zh-CN" dirty="0"/>
              <a:t>git2go</a:t>
            </a:r>
            <a:r>
              <a:rPr lang="zh-CN" altLang="en-US" dirty="0"/>
              <a:t>是一个用</a:t>
            </a:r>
            <a:r>
              <a:rPr lang="en-US" altLang="zh-CN" dirty="0"/>
              <a:t>go</a:t>
            </a:r>
            <a:r>
              <a:rPr lang="zh-CN" altLang="en-US" dirty="0"/>
              <a:t>代码操作</a:t>
            </a:r>
            <a:r>
              <a:rPr lang="en-US" altLang="zh-CN" dirty="0" err="1"/>
              <a:t>git</a:t>
            </a:r>
            <a:r>
              <a:rPr lang="zh-CN" altLang="en-US" dirty="0"/>
              <a:t>的库，需要依赖于第三方库</a:t>
            </a:r>
            <a:r>
              <a:rPr lang="en-US" altLang="zh-CN" dirty="0" smtClean="0"/>
              <a:t>libgit2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/>
              <a:t>libgit2</a:t>
            </a:r>
            <a:r>
              <a:rPr lang="zh-CN" altLang="en-US" dirty="0"/>
              <a:t>前，先安装相应的包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yum -y install </a:t>
            </a:r>
            <a:r>
              <a:rPr lang="en-US" altLang="zh-CN" dirty="0" smtClean="0"/>
              <a:t>libssh2-devel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https://github.com/libgit2/libgit2 </a:t>
            </a:r>
            <a:r>
              <a:rPr lang="zh-CN" altLang="en-US" dirty="0"/>
              <a:t>下载</a:t>
            </a:r>
            <a:r>
              <a:rPr lang="en-US" altLang="zh-CN" dirty="0"/>
              <a:t>libgit2</a:t>
            </a:r>
            <a:r>
              <a:rPr lang="zh-CN" altLang="en-US" dirty="0"/>
              <a:t>的代码进行安装：</a:t>
            </a:r>
          </a:p>
          <a:p>
            <a:endParaRPr lang="zh-CN" altLang="en-US" dirty="0"/>
          </a:p>
          <a:p>
            <a:r>
              <a:rPr lang="en-US" altLang="zh-CN" dirty="0" err="1"/>
              <a:t>mkdir</a:t>
            </a:r>
            <a:r>
              <a:rPr lang="en-US" altLang="zh-CN" dirty="0"/>
              <a:t> build &amp;&amp; cd build</a:t>
            </a:r>
          </a:p>
          <a:p>
            <a:r>
              <a:rPr lang="en-US" altLang="zh-CN" dirty="0" err="1"/>
              <a:t>cmake</a:t>
            </a:r>
            <a:r>
              <a:rPr lang="en-US" altLang="zh-CN" dirty="0"/>
              <a:t> ..</a:t>
            </a:r>
          </a:p>
          <a:p>
            <a:r>
              <a:rPr lang="en-US" altLang="zh-CN" dirty="0" err="1"/>
              <a:t>cmake</a:t>
            </a:r>
            <a:r>
              <a:rPr lang="en-US" altLang="zh-CN" dirty="0"/>
              <a:t> --build . --target install</a:t>
            </a:r>
          </a:p>
          <a:p>
            <a:endParaRPr lang="en-US" altLang="zh-CN" dirty="0"/>
          </a:p>
          <a:p>
            <a:r>
              <a:rPr lang="zh-CN" altLang="en-US" dirty="0"/>
              <a:t>然后下载</a:t>
            </a:r>
            <a:r>
              <a:rPr lang="en-US" altLang="zh-CN" dirty="0"/>
              <a:t>git2go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r>
              <a:rPr lang="en-US" altLang="zh-CN" dirty="0"/>
              <a:t>go get -d github.com/libgit2/git2go</a:t>
            </a:r>
          </a:p>
          <a:p>
            <a:r>
              <a:rPr lang="en-US" altLang="zh-CN" dirty="0"/>
              <a:t>-d</a:t>
            </a:r>
            <a:r>
              <a:rPr lang="zh-CN" altLang="en-US" dirty="0"/>
              <a:t>表示只把代码下载不安装</a:t>
            </a:r>
          </a:p>
          <a:p>
            <a:r>
              <a:rPr lang="zh-CN" altLang="en-US" dirty="0"/>
              <a:t>进行</a:t>
            </a:r>
            <a:r>
              <a:rPr lang="en-US" altLang="zh-CN" dirty="0"/>
              <a:t>git2go</a:t>
            </a:r>
            <a:r>
              <a:rPr lang="zh-CN" altLang="en-US" dirty="0"/>
              <a:t>的目录，执行：</a:t>
            </a:r>
          </a:p>
          <a:p>
            <a:endParaRPr lang="zh-CN" altLang="en-US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checkout next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submodule update --</a:t>
            </a:r>
            <a:r>
              <a:rPr lang="en-US" altLang="zh-CN" dirty="0" err="1"/>
              <a:t>init</a:t>
            </a:r>
            <a:r>
              <a:rPr lang="en-US" altLang="zh-CN" dirty="0"/>
              <a:t> # get libgit2</a:t>
            </a:r>
          </a:p>
          <a:p>
            <a:r>
              <a:rPr lang="en-US" altLang="zh-CN" dirty="0"/>
              <a:t>make install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38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支持（</a:t>
            </a:r>
            <a:r>
              <a:rPr lang="en-US" altLang="zh-CN" dirty="0"/>
              <a:t>GO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467544" y="1124745"/>
            <a:ext cx="80648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测试代码： 创建仓库</a:t>
            </a:r>
            <a:endParaRPr lang="en-US" altLang="zh-CN" dirty="0" smtClean="0"/>
          </a:p>
          <a:p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createRepo</a:t>
            </a:r>
            <a:r>
              <a:rPr lang="en-US" altLang="zh-CN" dirty="0"/>
              <a:t>() *</a:t>
            </a:r>
            <a:r>
              <a:rPr lang="en-US" altLang="zh-CN" dirty="0" err="1"/>
              <a:t>git.Repository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// figure out where we can create the test repo</a:t>
            </a:r>
          </a:p>
          <a:p>
            <a:r>
              <a:rPr lang="en-US" altLang="zh-CN" dirty="0"/>
              <a:t>	// path, err := </a:t>
            </a:r>
            <a:r>
              <a:rPr lang="en-US" altLang="zh-CN" dirty="0" err="1"/>
              <a:t>ioutil.TempDir</a:t>
            </a:r>
            <a:r>
              <a:rPr lang="en-US" altLang="zh-CN" dirty="0"/>
              <a:t>(".", "git2go")</a:t>
            </a:r>
          </a:p>
          <a:p>
            <a:r>
              <a:rPr lang="en-US" altLang="zh-CN" dirty="0"/>
              <a:t>	// </a:t>
            </a:r>
            <a:r>
              <a:rPr lang="en-US" altLang="zh-CN" dirty="0" err="1"/>
              <a:t>checkFatal</a:t>
            </a:r>
            <a:r>
              <a:rPr lang="en-US" altLang="zh-CN" dirty="0"/>
              <a:t>(err)</a:t>
            </a:r>
          </a:p>
          <a:p>
            <a:r>
              <a:rPr lang="en-US" altLang="zh-CN" dirty="0"/>
              <a:t>	path := "./git2go"</a:t>
            </a:r>
          </a:p>
          <a:p>
            <a:r>
              <a:rPr lang="en-US" altLang="zh-CN" dirty="0"/>
              <a:t>	repo, err := </a:t>
            </a:r>
            <a:r>
              <a:rPr lang="en-US" altLang="zh-CN" dirty="0" err="1"/>
              <a:t>git.InitRepository</a:t>
            </a:r>
            <a:r>
              <a:rPr lang="en-US" altLang="zh-CN" dirty="0"/>
              <a:t>(path, false)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checkFatal</a:t>
            </a:r>
            <a:r>
              <a:rPr lang="en-US" altLang="zh-CN" dirty="0"/>
              <a:t>(err)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tmpfile</a:t>
            </a:r>
            <a:r>
              <a:rPr lang="en-US" altLang="zh-CN" dirty="0"/>
              <a:t> := "README"</a:t>
            </a:r>
          </a:p>
          <a:p>
            <a:r>
              <a:rPr lang="en-US" altLang="zh-CN" dirty="0"/>
              <a:t>	err = </a:t>
            </a:r>
            <a:r>
              <a:rPr lang="en-US" altLang="zh-CN" dirty="0" err="1"/>
              <a:t>ioutil.WriteFile</a:t>
            </a:r>
            <a:r>
              <a:rPr lang="en-US" altLang="zh-CN" dirty="0"/>
              <a:t>(path+"/"+</a:t>
            </a:r>
            <a:r>
              <a:rPr lang="en-US" altLang="zh-CN" dirty="0" err="1"/>
              <a:t>tmpfile</a:t>
            </a:r>
            <a:r>
              <a:rPr lang="en-US" altLang="zh-CN" dirty="0"/>
              <a:t>, []byte("foo\n"), 0644)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checkFatal</a:t>
            </a:r>
            <a:r>
              <a:rPr lang="en-US" altLang="zh-CN" dirty="0"/>
              <a:t>(err)</a:t>
            </a:r>
          </a:p>
          <a:p>
            <a:endParaRPr lang="en-US" altLang="zh-CN" dirty="0"/>
          </a:p>
          <a:p>
            <a:r>
              <a:rPr lang="en-US" altLang="zh-CN" dirty="0"/>
              <a:t>	return repo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70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zh-CN" altLang="en-US" dirty="0" smtClean="0"/>
              <a:t>数据库设计相关</a:t>
            </a:r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323528" y="1284073"/>
            <a:ext cx="1728192" cy="68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模板表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763688" y="5265204"/>
            <a:ext cx="1728192" cy="68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服务器信息表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948264" y="1284074"/>
            <a:ext cx="1728192" cy="68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配置分组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948264" y="2160786"/>
            <a:ext cx="1728192" cy="68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模板操作历史表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716980" y="4956482"/>
            <a:ext cx="1728192" cy="68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权限表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4427984" y="4797152"/>
            <a:ext cx="2288996" cy="936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服务器信息中包含权限部分关联权限表，根据权限下发秘钥和参与权限配置</a:t>
            </a:r>
            <a:endParaRPr lang="zh-CN" altLang="en-US" sz="1100" dirty="0"/>
          </a:p>
        </p:txBody>
      </p:sp>
      <p:sp>
        <p:nvSpPr>
          <p:cNvPr id="15" name="右箭头 14"/>
          <p:cNvSpPr/>
          <p:nvPr/>
        </p:nvSpPr>
        <p:spPr>
          <a:xfrm>
            <a:off x="2116168" y="1268760"/>
            <a:ext cx="4832096" cy="5040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模板表关联配置表，配置表中包含了文件名称，配置分组等</a:t>
            </a:r>
            <a:endParaRPr lang="zh-CN" altLang="en-US" sz="1100" dirty="0"/>
          </a:p>
        </p:txBody>
      </p:sp>
      <p:sp>
        <p:nvSpPr>
          <p:cNvPr id="16" name="圆角矩形 15"/>
          <p:cNvSpPr/>
          <p:nvPr/>
        </p:nvSpPr>
        <p:spPr>
          <a:xfrm>
            <a:off x="387976" y="2492896"/>
            <a:ext cx="1728192" cy="68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配置组信息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 rot="20917947">
            <a:off x="2094922" y="1968932"/>
            <a:ext cx="4959924" cy="4491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模板表关联配置表，配置表中包含了文件名称，配置分组等</a:t>
            </a:r>
            <a:endParaRPr lang="zh-CN" altLang="en-US" sz="1100" dirty="0"/>
          </a:p>
        </p:txBody>
      </p:sp>
      <p:sp>
        <p:nvSpPr>
          <p:cNvPr id="18" name="右箭头 17"/>
          <p:cNvSpPr/>
          <p:nvPr/>
        </p:nvSpPr>
        <p:spPr>
          <a:xfrm rot="3372090">
            <a:off x="670117" y="3890738"/>
            <a:ext cx="2542738" cy="720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服务器信息关联配置组，服务器</a:t>
            </a:r>
            <a:r>
              <a:rPr lang="en-US" altLang="zh-CN" sz="1100" dirty="0" smtClean="0"/>
              <a:t>check</a:t>
            </a:r>
            <a:r>
              <a:rPr lang="zh-CN" altLang="en-US" sz="1100" dirty="0" smtClean="0"/>
              <a:t>和</a:t>
            </a:r>
            <a:r>
              <a:rPr lang="en-US" altLang="zh-CN" sz="1100" dirty="0" smtClean="0"/>
              <a:t>reload</a:t>
            </a:r>
            <a:r>
              <a:rPr lang="zh-CN" altLang="en-US" sz="1100" dirty="0" smtClean="0"/>
              <a:t>方案信息等</a:t>
            </a:r>
            <a:endParaRPr lang="zh-CN" altLang="en-US" sz="1100" dirty="0"/>
          </a:p>
        </p:txBody>
      </p:sp>
      <p:sp>
        <p:nvSpPr>
          <p:cNvPr id="19" name="圆角矩形 18"/>
          <p:cNvSpPr/>
          <p:nvPr/>
        </p:nvSpPr>
        <p:spPr>
          <a:xfrm>
            <a:off x="4355976" y="3782515"/>
            <a:ext cx="1728192" cy="659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Reload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方式表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 rot="20593440">
            <a:off x="2640862" y="4704459"/>
            <a:ext cx="2510989" cy="48242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服务器操作相关</a:t>
            </a:r>
            <a:endParaRPr lang="zh-CN" altLang="en-US" sz="1100" dirty="0"/>
          </a:p>
        </p:txBody>
      </p:sp>
      <p:sp>
        <p:nvSpPr>
          <p:cNvPr id="22" name="圆角矩形 21"/>
          <p:cNvSpPr/>
          <p:nvPr/>
        </p:nvSpPr>
        <p:spPr>
          <a:xfrm>
            <a:off x="2320230" y="2856549"/>
            <a:ext cx="1728192" cy="68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配置变更历史表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6703208" y="5733256"/>
            <a:ext cx="1728192" cy="68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权限变更历史表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36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8568952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zh-CN" altLang="en-US" dirty="0" smtClean="0"/>
              <a:t>程序设计（</a:t>
            </a:r>
            <a:r>
              <a:rPr lang="en-US" altLang="zh-CN" dirty="0" smtClean="0"/>
              <a:t>CONTROLER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16" name="圆角矩形 15"/>
          <p:cNvSpPr/>
          <p:nvPr/>
        </p:nvSpPr>
        <p:spPr>
          <a:xfrm>
            <a:off x="620078" y="1547783"/>
            <a:ext cx="1728192" cy="68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Template management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644008" y="1572106"/>
            <a:ext cx="1728192" cy="68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Authority </a:t>
            </a:r>
            <a:r>
              <a:rPr lang="en-US" altLang="zh-CN" dirty="0" smtClean="0"/>
              <a:t>management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20078" y="3708023"/>
            <a:ext cx="1728192" cy="68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</a:p>
          <a:p>
            <a:pPr algn="ctr"/>
            <a:r>
              <a:rPr lang="en-US" altLang="zh-CN" dirty="0" smtClean="0"/>
              <a:t>management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4644008" y="3708023"/>
            <a:ext cx="1728192" cy="68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</a:t>
            </a:r>
          </a:p>
          <a:p>
            <a:pPr algn="ctr"/>
            <a:r>
              <a:rPr lang="en-US" altLang="zh-CN" dirty="0" smtClean="0"/>
              <a:t>record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987824" y="1542355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</a:t>
            </a:r>
            <a:endParaRPr lang="zh-CN" altLang="en-US" sz="1400" dirty="0"/>
          </a:p>
        </p:txBody>
      </p:sp>
      <p:sp>
        <p:nvSpPr>
          <p:cNvPr id="38" name="圆角矩形 37"/>
          <p:cNvSpPr/>
          <p:nvPr/>
        </p:nvSpPr>
        <p:spPr>
          <a:xfrm>
            <a:off x="2987824" y="1739041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Delete</a:t>
            </a:r>
            <a:endParaRPr lang="zh-CN" altLang="en-US" sz="1400" dirty="0"/>
          </a:p>
        </p:txBody>
      </p:sp>
      <p:sp>
        <p:nvSpPr>
          <p:cNvPr id="39" name="圆角矩形 38"/>
          <p:cNvSpPr/>
          <p:nvPr/>
        </p:nvSpPr>
        <p:spPr>
          <a:xfrm>
            <a:off x="2987824" y="1928366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Modify</a:t>
            </a:r>
            <a:endParaRPr lang="zh-CN" altLang="en-US" sz="1400" dirty="0"/>
          </a:p>
        </p:txBody>
      </p:sp>
      <p:sp>
        <p:nvSpPr>
          <p:cNvPr id="40" name="圆角矩形 39"/>
          <p:cNvSpPr/>
          <p:nvPr/>
        </p:nvSpPr>
        <p:spPr>
          <a:xfrm>
            <a:off x="7164288" y="1444012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</a:t>
            </a:r>
            <a:endParaRPr lang="zh-CN" altLang="en-US" sz="1400" dirty="0"/>
          </a:p>
        </p:txBody>
      </p:sp>
      <p:sp>
        <p:nvSpPr>
          <p:cNvPr id="41" name="圆角矩形 40"/>
          <p:cNvSpPr/>
          <p:nvPr/>
        </p:nvSpPr>
        <p:spPr>
          <a:xfrm>
            <a:off x="7164288" y="1640698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Delete</a:t>
            </a:r>
            <a:endParaRPr lang="zh-CN" altLang="en-US" sz="1400" dirty="0"/>
          </a:p>
        </p:txBody>
      </p:sp>
      <p:sp>
        <p:nvSpPr>
          <p:cNvPr id="42" name="圆角矩形 41"/>
          <p:cNvSpPr/>
          <p:nvPr/>
        </p:nvSpPr>
        <p:spPr>
          <a:xfrm>
            <a:off x="7164288" y="1830023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Modify</a:t>
            </a:r>
            <a:endParaRPr lang="zh-CN" altLang="en-US" sz="1400" dirty="0"/>
          </a:p>
        </p:txBody>
      </p:sp>
      <p:sp>
        <p:nvSpPr>
          <p:cNvPr id="43" name="圆角矩形 42"/>
          <p:cNvSpPr/>
          <p:nvPr/>
        </p:nvSpPr>
        <p:spPr>
          <a:xfrm>
            <a:off x="7164288" y="2026709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Push</a:t>
            </a:r>
            <a:endParaRPr lang="zh-CN" altLang="en-US" sz="1400" dirty="0"/>
          </a:p>
        </p:txBody>
      </p:sp>
      <p:sp>
        <p:nvSpPr>
          <p:cNvPr id="44" name="圆角矩形 43"/>
          <p:cNvSpPr/>
          <p:nvPr/>
        </p:nvSpPr>
        <p:spPr>
          <a:xfrm>
            <a:off x="7164288" y="2216034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Check</a:t>
            </a:r>
            <a:endParaRPr lang="zh-CN" altLang="en-US" sz="1400" dirty="0"/>
          </a:p>
        </p:txBody>
      </p:sp>
      <p:sp>
        <p:nvSpPr>
          <p:cNvPr id="48" name="圆角矩形 47"/>
          <p:cNvSpPr/>
          <p:nvPr/>
        </p:nvSpPr>
        <p:spPr>
          <a:xfrm>
            <a:off x="2961804" y="3876705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Push</a:t>
            </a:r>
            <a:endParaRPr lang="zh-CN" altLang="en-US" sz="1400" dirty="0"/>
          </a:p>
        </p:txBody>
      </p:sp>
      <p:sp>
        <p:nvSpPr>
          <p:cNvPr id="49" name="圆角矩形 48"/>
          <p:cNvSpPr/>
          <p:nvPr/>
        </p:nvSpPr>
        <p:spPr>
          <a:xfrm>
            <a:off x="2961804" y="4066030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Check</a:t>
            </a:r>
            <a:endParaRPr lang="zh-CN" altLang="en-US" sz="1400" dirty="0"/>
          </a:p>
        </p:txBody>
      </p:sp>
      <p:cxnSp>
        <p:nvCxnSpPr>
          <p:cNvPr id="12" name="直接箭头连接符 11"/>
          <p:cNvCxnSpPr>
            <a:stCxn id="16" idx="3"/>
            <a:endCxn id="10" idx="1"/>
          </p:cNvCxnSpPr>
          <p:nvPr/>
        </p:nvCxnSpPr>
        <p:spPr>
          <a:xfrm flipV="1">
            <a:off x="2348270" y="1640698"/>
            <a:ext cx="639554" cy="25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6" idx="3"/>
            <a:endCxn id="38" idx="1"/>
          </p:cNvCxnSpPr>
          <p:nvPr/>
        </p:nvCxnSpPr>
        <p:spPr>
          <a:xfrm flipV="1">
            <a:off x="2348270" y="1837384"/>
            <a:ext cx="639554" cy="55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39" idx="1"/>
          </p:cNvCxnSpPr>
          <p:nvPr/>
        </p:nvCxnSpPr>
        <p:spPr>
          <a:xfrm>
            <a:off x="2348270" y="1892509"/>
            <a:ext cx="639554" cy="13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8" idx="3"/>
            <a:endCxn id="40" idx="1"/>
          </p:cNvCxnSpPr>
          <p:nvPr/>
        </p:nvCxnSpPr>
        <p:spPr>
          <a:xfrm flipV="1">
            <a:off x="6372200" y="1542355"/>
            <a:ext cx="792088" cy="374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8" idx="3"/>
            <a:endCxn id="41" idx="1"/>
          </p:cNvCxnSpPr>
          <p:nvPr/>
        </p:nvCxnSpPr>
        <p:spPr>
          <a:xfrm flipV="1">
            <a:off x="6372200" y="1739041"/>
            <a:ext cx="792088" cy="177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8" idx="3"/>
            <a:endCxn id="42" idx="1"/>
          </p:cNvCxnSpPr>
          <p:nvPr/>
        </p:nvCxnSpPr>
        <p:spPr>
          <a:xfrm>
            <a:off x="6372200" y="1916832"/>
            <a:ext cx="792088" cy="11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8" idx="3"/>
            <a:endCxn id="43" idx="1"/>
          </p:cNvCxnSpPr>
          <p:nvPr/>
        </p:nvCxnSpPr>
        <p:spPr>
          <a:xfrm>
            <a:off x="6372200" y="1916832"/>
            <a:ext cx="792088" cy="208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箭头连接符 1023"/>
          <p:cNvCxnSpPr>
            <a:stCxn id="18" idx="3"/>
            <a:endCxn id="44" idx="1"/>
          </p:cNvCxnSpPr>
          <p:nvPr/>
        </p:nvCxnSpPr>
        <p:spPr>
          <a:xfrm>
            <a:off x="6372200" y="1916832"/>
            <a:ext cx="792088" cy="397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直接箭头连接符 1037"/>
          <p:cNvCxnSpPr>
            <a:stCxn id="19" idx="3"/>
            <a:endCxn id="48" idx="1"/>
          </p:cNvCxnSpPr>
          <p:nvPr/>
        </p:nvCxnSpPr>
        <p:spPr>
          <a:xfrm flipV="1">
            <a:off x="2348270" y="3975048"/>
            <a:ext cx="613534" cy="77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直接箭头连接符 1039"/>
          <p:cNvCxnSpPr>
            <a:stCxn id="19" idx="3"/>
            <a:endCxn id="49" idx="1"/>
          </p:cNvCxnSpPr>
          <p:nvPr/>
        </p:nvCxnSpPr>
        <p:spPr>
          <a:xfrm>
            <a:off x="2348270" y="4052749"/>
            <a:ext cx="613534" cy="111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矩形 1050"/>
          <p:cNvSpPr/>
          <p:nvPr/>
        </p:nvSpPr>
        <p:spPr>
          <a:xfrm>
            <a:off x="2483768" y="2555895"/>
            <a:ext cx="3384376" cy="7912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配置数据库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根据不同权限确定权限、公钥位置、任务处理</a:t>
            </a:r>
            <a:endParaRPr lang="en-US" altLang="zh-CN" sz="1200" dirty="0" smtClean="0"/>
          </a:p>
        </p:txBody>
      </p:sp>
      <p:cxnSp>
        <p:nvCxnSpPr>
          <p:cNvPr id="1070" name="直接连接符 1069"/>
          <p:cNvCxnSpPr>
            <a:stCxn id="18" idx="2"/>
            <a:endCxn id="1051" idx="0"/>
          </p:cNvCxnSpPr>
          <p:nvPr/>
        </p:nvCxnSpPr>
        <p:spPr>
          <a:xfrm flipH="1">
            <a:off x="4175956" y="2261557"/>
            <a:ext cx="1332148" cy="294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直接连接符 1076"/>
          <p:cNvCxnSpPr>
            <a:stCxn id="16" idx="2"/>
            <a:endCxn id="1051" idx="0"/>
          </p:cNvCxnSpPr>
          <p:nvPr/>
        </p:nvCxnSpPr>
        <p:spPr>
          <a:xfrm>
            <a:off x="1484174" y="2237234"/>
            <a:ext cx="2691782" cy="3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9" idx="0"/>
            <a:endCxn id="1051" idx="2"/>
          </p:cNvCxnSpPr>
          <p:nvPr/>
        </p:nvCxnSpPr>
        <p:spPr>
          <a:xfrm flipV="1">
            <a:off x="1484174" y="3347142"/>
            <a:ext cx="2691782" cy="360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20" idx="0"/>
            <a:endCxn id="1051" idx="2"/>
          </p:cNvCxnSpPr>
          <p:nvPr/>
        </p:nvCxnSpPr>
        <p:spPr>
          <a:xfrm flipH="1" flipV="1">
            <a:off x="4175956" y="3347142"/>
            <a:ext cx="1332148" cy="360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圆角矩形 128"/>
          <p:cNvSpPr/>
          <p:nvPr/>
        </p:nvSpPr>
        <p:spPr>
          <a:xfrm>
            <a:off x="2959100" y="4262439"/>
            <a:ext cx="964828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Rollback</a:t>
            </a:r>
            <a:endParaRPr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2901454" y="3680019"/>
            <a:ext cx="1080120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Schedule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60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zh-CN" altLang="en-US" dirty="0" smtClean="0"/>
              <a:t>程序设计（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451621" y="2204864"/>
            <a:ext cx="172819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Configworker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41276" y="3566587"/>
            <a:ext cx="172819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GitWorker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99085" y="5452647"/>
            <a:ext cx="172819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ServerWorker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04221" y="2097722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负责获取服务器所有相关配置，其中包括</a:t>
            </a:r>
            <a:endParaRPr lang="en-US" altLang="zh-CN" dirty="0" smtClean="0"/>
          </a:p>
          <a:p>
            <a:r>
              <a:rPr lang="zh-CN" altLang="en-US" dirty="0" smtClean="0"/>
              <a:t>服务器信息、</a:t>
            </a:r>
            <a:r>
              <a:rPr lang="en-US" altLang="zh-CN" dirty="0" smtClean="0"/>
              <a:t>repo</a:t>
            </a:r>
            <a:r>
              <a:rPr lang="zh-CN" altLang="en-US" dirty="0" smtClean="0"/>
              <a:t>信息、权限信息等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9772" y="3459445"/>
            <a:ext cx="4680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负责所有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相关操作接口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89745" y="5062539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负责所有服务器相关操作，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reload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rollback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519" y="5653538"/>
            <a:ext cx="26479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312835"/>
            <a:ext cx="2381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946" y="836712"/>
            <a:ext cx="39528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11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932040" y="5085184"/>
            <a:ext cx="2448272" cy="882119"/>
          </a:xfrm>
        </p:spPr>
        <p:txBody>
          <a:bodyPr/>
          <a:lstStyle/>
          <a:p>
            <a:r>
              <a:rPr lang="en-US" altLang="zh-CN" dirty="0" smtClean="0"/>
              <a:t>JDCDN</a:t>
            </a:r>
            <a:r>
              <a:rPr lang="zh-CN" altLang="en-US" dirty="0" smtClean="0"/>
              <a:t>研发组</a:t>
            </a:r>
            <a:endParaRPr lang="en-US" altLang="zh-CN" dirty="0" smtClean="0"/>
          </a:p>
          <a:p>
            <a:r>
              <a:rPr lang="en-US" altLang="zh-CN" dirty="0" smtClean="0"/>
              <a:t>2016/02/27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03648" y="1700808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00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1" y="116633"/>
            <a:ext cx="3528392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/>
              <a:t>整体架构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763688" y="3279837"/>
            <a:ext cx="1296144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Rserver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563888" y="3248980"/>
            <a:ext cx="1242138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Rserver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436096" y="3245557"/>
            <a:ext cx="1296144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Rserver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51520" y="5229200"/>
            <a:ext cx="1206134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Rserver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835696" y="5229200"/>
            <a:ext cx="1224136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Rserver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488370" y="5185928"/>
            <a:ext cx="1235757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Rserver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275856" y="5229200"/>
            <a:ext cx="117058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Rserver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740352" y="5229200"/>
            <a:ext cx="1152128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Rserver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084168" y="5229200"/>
            <a:ext cx="1310989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Rserver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8" idx="2"/>
            <a:endCxn id="11" idx="0"/>
          </p:cNvCxnSpPr>
          <p:nvPr/>
        </p:nvCxnSpPr>
        <p:spPr>
          <a:xfrm flipH="1">
            <a:off x="854587" y="3783893"/>
            <a:ext cx="1557173" cy="144530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2"/>
            <a:endCxn id="12" idx="0"/>
          </p:cNvCxnSpPr>
          <p:nvPr/>
        </p:nvCxnSpPr>
        <p:spPr>
          <a:xfrm>
            <a:off x="2411760" y="3783893"/>
            <a:ext cx="36004" cy="144530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14" idx="0"/>
          </p:cNvCxnSpPr>
          <p:nvPr/>
        </p:nvCxnSpPr>
        <p:spPr>
          <a:xfrm flipH="1">
            <a:off x="3861146" y="3753036"/>
            <a:ext cx="323811" cy="14761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3" idx="0"/>
          </p:cNvCxnSpPr>
          <p:nvPr/>
        </p:nvCxnSpPr>
        <p:spPr>
          <a:xfrm>
            <a:off x="4184957" y="3753036"/>
            <a:ext cx="921292" cy="14328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2"/>
            <a:endCxn id="16" idx="0"/>
          </p:cNvCxnSpPr>
          <p:nvPr/>
        </p:nvCxnSpPr>
        <p:spPr>
          <a:xfrm>
            <a:off x="6084168" y="3749613"/>
            <a:ext cx="655495" cy="14795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2"/>
            <a:endCxn id="15" idx="0"/>
          </p:cNvCxnSpPr>
          <p:nvPr/>
        </p:nvCxnSpPr>
        <p:spPr>
          <a:xfrm>
            <a:off x="6084168" y="3749613"/>
            <a:ext cx="2232248" cy="14795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545795" y="1268760"/>
            <a:ext cx="1823717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23" name="圆角矩形 22"/>
          <p:cNvSpPr/>
          <p:nvPr/>
        </p:nvSpPr>
        <p:spPr>
          <a:xfrm>
            <a:off x="1943708" y="2220512"/>
            <a:ext cx="1332148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2113987" y="2147590"/>
            <a:ext cx="1332148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Wserver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23" idx="2"/>
            <a:endCxn id="8" idx="0"/>
          </p:cNvCxnSpPr>
          <p:nvPr/>
        </p:nvCxnSpPr>
        <p:spPr>
          <a:xfrm flipH="1">
            <a:off x="2411760" y="2724568"/>
            <a:ext cx="198022" cy="55526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3" idx="2"/>
            <a:endCxn id="9" idx="0"/>
          </p:cNvCxnSpPr>
          <p:nvPr/>
        </p:nvCxnSpPr>
        <p:spPr>
          <a:xfrm>
            <a:off x="2609782" y="2724568"/>
            <a:ext cx="1575175" cy="5244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3" idx="2"/>
            <a:endCxn id="10" idx="0"/>
          </p:cNvCxnSpPr>
          <p:nvPr/>
        </p:nvCxnSpPr>
        <p:spPr>
          <a:xfrm>
            <a:off x="2609782" y="2724568"/>
            <a:ext cx="3474386" cy="5209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4" idx="2"/>
            <a:endCxn id="23" idx="0"/>
          </p:cNvCxnSpPr>
          <p:nvPr/>
        </p:nvCxnSpPr>
        <p:spPr>
          <a:xfrm>
            <a:off x="1457654" y="1772816"/>
            <a:ext cx="1152128" cy="447696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4" idx="2"/>
            <a:endCxn id="29" idx="0"/>
          </p:cNvCxnSpPr>
          <p:nvPr/>
        </p:nvCxnSpPr>
        <p:spPr>
          <a:xfrm>
            <a:off x="1457654" y="1772816"/>
            <a:ext cx="1322407" cy="374774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4" idx="2"/>
            <a:endCxn id="11" idx="0"/>
          </p:cNvCxnSpPr>
          <p:nvPr/>
        </p:nvCxnSpPr>
        <p:spPr>
          <a:xfrm flipH="1">
            <a:off x="854587" y="1772816"/>
            <a:ext cx="603067" cy="3456384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>
            <a:off x="624047" y="1196752"/>
            <a:ext cx="1823717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Controler</a:t>
            </a:r>
            <a:r>
              <a:rPr lang="zh-CN" altLang="en-US" dirty="0" smtClean="0"/>
              <a:t>集群</a:t>
            </a:r>
            <a:endParaRPr lang="en-US" altLang="zh-CN" dirty="0" smtClean="0"/>
          </a:p>
        </p:txBody>
      </p:sp>
      <p:sp>
        <p:nvSpPr>
          <p:cNvPr id="101" name="矩形 100"/>
          <p:cNvSpPr/>
          <p:nvPr/>
        </p:nvSpPr>
        <p:spPr>
          <a:xfrm>
            <a:off x="2555776" y="1448780"/>
            <a:ext cx="30072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集群要有锁的概念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876256" y="3245557"/>
            <a:ext cx="30072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中心机房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015089" y="4783087"/>
            <a:ext cx="7224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pop</a:t>
            </a:r>
          </a:p>
        </p:txBody>
      </p:sp>
      <p:sp>
        <p:nvSpPr>
          <p:cNvPr id="116" name="矩形 115"/>
          <p:cNvSpPr/>
          <p:nvPr/>
        </p:nvSpPr>
        <p:spPr>
          <a:xfrm>
            <a:off x="1341940" y="4955095"/>
            <a:ext cx="7224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pop</a:t>
            </a:r>
          </a:p>
        </p:txBody>
      </p:sp>
      <p:sp>
        <p:nvSpPr>
          <p:cNvPr id="117" name="矩形 116"/>
          <p:cNvSpPr/>
          <p:nvPr/>
        </p:nvSpPr>
        <p:spPr>
          <a:xfrm>
            <a:off x="7092280" y="4832249"/>
            <a:ext cx="7224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pop</a:t>
            </a:r>
          </a:p>
        </p:txBody>
      </p:sp>
      <p:sp>
        <p:nvSpPr>
          <p:cNvPr id="118" name="流程图: 磁盘 117"/>
          <p:cNvSpPr/>
          <p:nvPr/>
        </p:nvSpPr>
        <p:spPr>
          <a:xfrm>
            <a:off x="129228" y="2285153"/>
            <a:ext cx="953194" cy="8788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中心数据库</a:t>
            </a:r>
            <a:endParaRPr lang="zh-CN" altLang="en-US" dirty="0"/>
          </a:p>
        </p:txBody>
      </p:sp>
      <p:sp>
        <p:nvSpPr>
          <p:cNvPr id="121" name="右箭头 120"/>
          <p:cNvSpPr/>
          <p:nvPr/>
        </p:nvSpPr>
        <p:spPr>
          <a:xfrm rot="18635906">
            <a:off x="551644" y="1940383"/>
            <a:ext cx="469066" cy="23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67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0"/>
                            </p:stCondLst>
                            <p:childTnLst>
                              <p:par>
                                <p:cTn id="1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4" grpId="0" animBg="1"/>
      <p:bldP spid="23" grpId="0" animBg="1"/>
      <p:bldP spid="29" grpId="0" animBg="1"/>
      <p:bldP spid="91" grpId="0" animBg="1"/>
      <p:bldP spid="101" grpId="0"/>
      <p:bldP spid="114" grpId="0"/>
      <p:bldP spid="115" grpId="0"/>
      <p:bldP spid="116" grpId="0"/>
      <p:bldP spid="1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6912768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/>
              <a:t>系统架构整体架构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67544" y="1700808"/>
            <a:ext cx="8208912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1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2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个端的概念，一个是控制端、一个是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server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端。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2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、控制端负责整体调度和一系列外部调用</a:t>
            </a:r>
            <a:r>
              <a:rPr lang="en-US" altLang="zh-CN" sz="2400" dirty="0" err="1" smtClean="0">
                <a:ln w="11430"/>
                <a:solidFill>
                  <a:schemeClr val="accent1"/>
                </a:solidFill>
              </a:rPr>
              <a:t>api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功能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3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server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端主要分为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3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种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，初步设计为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2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层，但是可分化为多层，部署内部</a:t>
            </a:r>
            <a:r>
              <a:rPr lang="en-US" altLang="zh-CN" sz="2400" dirty="0" err="1" smtClean="0">
                <a:ln w="11430"/>
                <a:solidFill>
                  <a:schemeClr val="accent1"/>
                </a:solidFill>
              </a:rPr>
              <a:t>api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接口，提供一系列内部调用。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4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、支持公钥加密和公钥管理、实现非对称加密安全功能。每台服务器上生成统一的公钥和秘钥对。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5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、严格的权限管理，将保证版本库的读写分离。权限上只有两种权限。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6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建立一套数据库，控制中心控制端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可以进行集群部署。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endParaRPr lang="en-US" altLang="zh-CN" sz="2400" dirty="0" smtClean="0">
              <a:ln w="1143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6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6912768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/>
              <a:t>模块划分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67544" y="1700808"/>
            <a:ext cx="820891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1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、配置模块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2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、模板管理及文件管理模块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3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、同步模块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4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check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及应用模块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81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7992888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/>
              <a:t>配置模块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700808"/>
            <a:ext cx="8208912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1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、除控制端外，所有服务器配置均配置控制端域名及端口即可。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2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、服务器角色划分（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3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种角色）根据数据库中的数据获得。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3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、根据在数据库中的角色，获取相应的服务器配置，并实施。获取的数据中包括、角色级别及关联，读写权限及配置、是否触发公钥私钥生成等。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4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、控制端提供配置生效接口。一次性建立整个配置关系体系。（过程中会分多步骤）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22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7992888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/>
              <a:t>配置流程详解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700808"/>
            <a:ext cx="8208912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1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server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端请求</a:t>
            </a:r>
            <a:r>
              <a:rPr lang="en-US" altLang="zh-CN" sz="2400" dirty="0" err="1" smtClean="0">
                <a:ln w="11430"/>
                <a:solidFill>
                  <a:schemeClr val="accent1"/>
                </a:solidFill>
              </a:rPr>
              <a:t>controler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 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获取角色相关信息。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【1】</a:t>
            </a: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2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、应用该信息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【2】</a:t>
            </a: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3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en-US" altLang="zh-CN" sz="2400" dirty="0" err="1" smtClean="0">
                <a:ln w="11430"/>
                <a:solidFill>
                  <a:schemeClr val="accent1"/>
                </a:solidFill>
              </a:rPr>
              <a:t>Wserver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服务器获取信息后，生成公钥和私钥。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&lt;2&gt;</a:t>
            </a: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4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en-US" altLang="zh-CN" sz="2400" dirty="0" err="1">
                <a:ln w="11430"/>
                <a:solidFill>
                  <a:schemeClr val="accent1"/>
                </a:solidFill>
              </a:rPr>
              <a:t>R</a:t>
            </a:r>
            <a:r>
              <a:rPr lang="en-US" altLang="zh-CN" sz="2400" dirty="0" err="1" smtClean="0">
                <a:ln w="11430"/>
                <a:solidFill>
                  <a:schemeClr val="accent1"/>
                </a:solidFill>
              </a:rPr>
              <a:t>server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一级服务器获取信息后、触发建库过程（包括模板目录），授权过程等。</a:t>
            </a:r>
            <a:r>
              <a:rPr lang="en-US" altLang="zh-CN" sz="2400" dirty="0">
                <a:ln w="11430"/>
                <a:solidFill>
                  <a:schemeClr val="accent1"/>
                </a:solidFill>
              </a:rPr>
              <a:t> &lt;1&gt;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5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en-US" altLang="zh-CN" sz="2400" dirty="0" err="1" smtClean="0">
                <a:ln w="11430"/>
                <a:solidFill>
                  <a:schemeClr val="accent1"/>
                </a:solidFill>
              </a:rPr>
              <a:t>Rserver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二级服务器获取信息后，生成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公钥和私钥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。</a:t>
            </a:r>
            <a:r>
              <a:rPr lang="en-US" altLang="zh-CN" sz="2400" dirty="0">
                <a:ln w="11430"/>
                <a:solidFill>
                  <a:schemeClr val="accent1"/>
                </a:solidFill>
              </a:rPr>
              <a:t> 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&lt;3&gt;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endParaRPr lang="en-US" altLang="zh-CN" sz="2400" dirty="0" smtClean="0">
              <a:ln w="1143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2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7992888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/>
              <a:t>配置层级及结构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700808"/>
            <a:ext cx="8208912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配置信息：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1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、服务器分类、</a:t>
            </a:r>
            <a:r>
              <a:rPr lang="en-US" altLang="zh-CN" sz="2400" dirty="0" err="1" smtClean="0">
                <a:ln w="11430"/>
                <a:solidFill>
                  <a:schemeClr val="accent1"/>
                </a:solidFill>
              </a:rPr>
              <a:t>controler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 or server</a:t>
            </a: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2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Server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层级 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level 1 or 2  parent 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列表 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1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2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3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3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、完成度  配置完成度  同步完成度  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check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完成度  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reload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完成度。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4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、读写权限  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read or write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5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server 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是写权限，级别为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1 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是一份儿配置。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Server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是读权限级别为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1 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是一份儿配置，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server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是读权限级别为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2 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是一份儿配置。三种服务器三种配置。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6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、配置顺序、一级</a:t>
            </a:r>
            <a:r>
              <a:rPr lang="en-US" altLang="zh-CN" sz="2400" dirty="0" err="1" smtClean="0">
                <a:ln w="11430"/>
                <a:solidFill>
                  <a:schemeClr val="accent1"/>
                </a:solidFill>
              </a:rPr>
              <a:t>Rserver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 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、一级</a:t>
            </a:r>
            <a:r>
              <a:rPr lang="en-US" altLang="zh-CN" sz="2400" dirty="0" err="1" smtClean="0">
                <a:ln w="11430"/>
                <a:solidFill>
                  <a:schemeClr val="accent1"/>
                </a:solidFill>
              </a:rPr>
              <a:t>Wserver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、二级</a:t>
            </a:r>
            <a:r>
              <a:rPr lang="en-US" altLang="zh-CN" sz="2400" dirty="0" err="1" smtClean="0">
                <a:ln w="11430"/>
                <a:solidFill>
                  <a:schemeClr val="accent1"/>
                </a:solidFill>
              </a:rPr>
              <a:t>Rserver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endParaRPr lang="en-US" altLang="zh-CN" sz="2400" dirty="0" smtClean="0">
              <a:ln w="1143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31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7992888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/>
              <a:t>模板及文件管理模块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700808"/>
            <a:ext cx="8208912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1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en-US" altLang="zh-CN" sz="2400" dirty="0" err="1" smtClean="0">
                <a:ln w="11430"/>
                <a:solidFill>
                  <a:schemeClr val="accent1"/>
                </a:solidFill>
              </a:rPr>
              <a:t>Wserver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端部署模板文件目录，拉取一份儿模板。</a:t>
            </a:r>
            <a:r>
              <a:rPr lang="en-US" altLang="zh-CN" sz="2400" dirty="0">
                <a:ln w="11430"/>
                <a:solidFill>
                  <a:schemeClr val="accent1"/>
                </a:solidFill>
              </a:rPr>
              <a:t> 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【3】</a:t>
            </a:r>
            <a:r>
              <a:rPr lang="en-US" altLang="zh-CN" sz="2400" dirty="0">
                <a:ln w="11430"/>
                <a:solidFill>
                  <a:schemeClr val="accent1"/>
                </a:solidFill>
              </a:rPr>
              <a:t> 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&lt;4&gt;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2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en-US" altLang="zh-CN" sz="2400" dirty="0" err="1" smtClean="0">
                <a:ln w="11430"/>
                <a:solidFill>
                  <a:schemeClr val="accent1"/>
                </a:solidFill>
              </a:rPr>
              <a:t>Wserver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端 如果模板库不存在，就修改本地上传一份儿到服务端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【4】</a:t>
            </a:r>
            <a:r>
              <a:rPr lang="en-US" altLang="zh-CN" sz="2400" dirty="0">
                <a:ln w="11430"/>
                <a:solidFill>
                  <a:schemeClr val="accent1"/>
                </a:solidFill>
              </a:rPr>
              <a:t> 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&lt;5&gt;</a:t>
            </a: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3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、模板本身是需要数据库管理和支持。制作模板流程。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ln w="11430"/>
                <a:solidFill>
                  <a:schemeClr val="accent1"/>
                </a:solidFill>
              </a:rPr>
              <a:t>【5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】</a:t>
            </a:r>
            <a:r>
              <a:rPr lang="en-US" altLang="zh-CN" sz="2400" dirty="0">
                <a:ln w="11430"/>
                <a:solidFill>
                  <a:schemeClr val="accent1"/>
                </a:solidFill>
              </a:rPr>
              <a:t> 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&lt;6&gt;</a:t>
            </a: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4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、根据模板生成文件流程，使用模板名称，生成文件名称，文件归属哪一个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repo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。</a:t>
            </a:r>
            <a:r>
              <a:rPr lang="en-US" altLang="zh-CN" sz="2400" dirty="0">
                <a:ln w="11430"/>
                <a:solidFill>
                  <a:schemeClr val="accent1"/>
                </a:solidFill>
              </a:rPr>
              <a:t> 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【6】</a:t>
            </a:r>
            <a:r>
              <a:rPr lang="en-US" altLang="zh-CN" sz="2400" dirty="0">
                <a:ln w="11430"/>
                <a:solidFill>
                  <a:schemeClr val="accent1"/>
                </a:solidFill>
              </a:rPr>
              <a:t> 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&lt;7&gt;</a:t>
            </a: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5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、修改完成之后，进入提交流程。</a:t>
            </a:r>
            <a:r>
              <a:rPr lang="en-US" altLang="zh-CN" sz="2400" dirty="0">
                <a:ln w="11430"/>
                <a:solidFill>
                  <a:schemeClr val="accent1"/>
                </a:solidFill>
              </a:rPr>
              <a:t> 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【7】</a:t>
            </a:r>
            <a:r>
              <a:rPr lang="en-US" altLang="zh-CN" sz="2400" dirty="0">
                <a:ln w="11430"/>
                <a:solidFill>
                  <a:schemeClr val="accent1"/>
                </a:solidFill>
              </a:rPr>
              <a:t> 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&lt;8&gt;</a:t>
            </a: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6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en-US" altLang="zh-CN" sz="2400" dirty="0" err="1" smtClean="0">
                <a:ln w="11430"/>
                <a:solidFill>
                  <a:schemeClr val="accent1"/>
                </a:solidFill>
              </a:rPr>
              <a:t>Rserver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第一级，更新版本信息到数据库。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8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7992888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/>
              <a:t>同步模块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700808"/>
            <a:ext cx="8208912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1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en-US" altLang="zh-CN" sz="2400" dirty="0" err="1" smtClean="0">
                <a:ln w="11430"/>
                <a:solidFill>
                  <a:schemeClr val="accent1"/>
                </a:solidFill>
              </a:rPr>
              <a:t>Rserver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第二级，定时探测和第一级的版本区别，并实现报警机制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【8】 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2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en-US" altLang="zh-CN" sz="2400" dirty="0">
                <a:ln w="11430"/>
                <a:solidFill>
                  <a:schemeClr val="accent1"/>
                </a:solidFill>
              </a:rPr>
              <a:t> </a:t>
            </a:r>
            <a:r>
              <a:rPr lang="en-US" altLang="zh-CN" sz="2400" dirty="0" err="1">
                <a:ln w="11430"/>
                <a:solidFill>
                  <a:schemeClr val="accent1"/>
                </a:solidFill>
              </a:rPr>
              <a:t>Rserver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第二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级，可实现同步接口。通过调用控制端的批量同步接口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【9】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实现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 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同步过程。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Pull 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（源，仓库名称，</a:t>
            </a:r>
            <a:r>
              <a:rPr lang="en-US" altLang="zh-CN" sz="2400" dirty="0" err="1" smtClean="0">
                <a:ln w="11430"/>
                <a:solidFill>
                  <a:schemeClr val="accent1"/>
                </a:solidFill>
              </a:rPr>
              <a:t>url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等信息）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&lt;9&gt;</a:t>
            </a: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3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、同步完成后要有成功和失败反馈，及重试机制等。</a:t>
            </a:r>
            <a:r>
              <a:rPr lang="en-US" altLang="zh-CN" sz="2400" dirty="0">
                <a:ln w="11430"/>
                <a:solidFill>
                  <a:schemeClr val="accent1"/>
                </a:solidFill>
              </a:rPr>
              <a:t> 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【10】 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1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气流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866</TotalTime>
  <Words>1136</Words>
  <Application>Microsoft Office PowerPoint</Application>
  <PresentationFormat>全屏显示(4:3)</PresentationFormat>
  <Paragraphs>153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气流</vt:lpstr>
      <vt:lpstr>Git服务实现配置同步架构设计</vt:lpstr>
      <vt:lpstr>整体架构</vt:lpstr>
      <vt:lpstr>系统架构整体架构</vt:lpstr>
      <vt:lpstr>模块划分</vt:lpstr>
      <vt:lpstr>配置模块</vt:lpstr>
      <vt:lpstr>配置流程详解</vt:lpstr>
      <vt:lpstr>配置层级及结构</vt:lpstr>
      <vt:lpstr>模板及文件管理模块</vt:lpstr>
      <vt:lpstr>同步模块</vt:lpstr>
      <vt:lpstr>check及应用模块 </vt:lpstr>
      <vt:lpstr>Git API支持（GO）</vt:lpstr>
      <vt:lpstr>Git API支持（GO）</vt:lpstr>
      <vt:lpstr>数据库设计相关</vt:lpstr>
      <vt:lpstr>程序设计（CONTROLER）</vt:lpstr>
      <vt:lpstr>程序设计（SERVER）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Git架构设计</dc:title>
  <dc:creator>p</dc:creator>
  <cp:lastModifiedBy>p</cp:lastModifiedBy>
  <cp:revision>446</cp:revision>
  <dcterms:created xsi:type="dcterms:W3CDTF">2016-02-27T07:33:37Z</dcterms:created>
  <dcterms:modified xsi:type="dcterms:W3CDTF">2016-03-17T14:24:55Z</dcterms:modified>
</cp:coreProperties>
</file>