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77"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8/18/2019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8/18/2019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8/18/2019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8/18/2019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8/18/2019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E018-40E9-473B-916E-22B84294CBD9}"/>
              </a:ext>
            </a:extLst>
          </p:cNvPr>
          <p:cNvSpPr>
            <a:spLocks noGrp="1"/>
          </p:cNvSpPr>
          <p:nvPr>
            <p:ph type="ctrTitle"/>
          </p:nvPr>
        </p:nvSpPr>
        <p:spPr/>
        <p:txBody>
          <a:bodyPr/>
          <a:lstStyle/>
          <a:p>
            <a:r>
              <a:rPr lang="en-US" dirty="0"/>
              <a:t>Talent Management Analysis</a:t>
            </a:r>
          </a:p>
        </p:txBody>
      </p:sp>
      <p:sp>
        <p:nvSpPr>
          <p:cNvPr id="3" name="Subtitle 2">
            <a:extLst>
              <a:ext uri="{FF2B5EF4-FFF2-40B4-BE49-F238E27FC236}">
                <a16:creationId xmlns:a16="http://schemas.microsoft.com/office/drawing/2014/main" id="{288E930D-52F4-4F3A-B630-85A0660DD766}"/>
              </a:ext>
            </a:extLst>
          </p:cNvPr>
          <p:cNvSpPr>
            <a:spLocks noGrp="1"/>
          </p:cNvSpPr>
          <p:nvPr>
            <p:ph type="subTitle" idx="1"/>
          </p:nvPr>
        </p:nvSpPr>
        <p:spPr/>
        <p:txBody>
          <a:bodyPr/>
          <a:lstStyle/>
          <a:p>
            <a:r>
              <a:rPr lang="en-US" dirty="0"/>
              <a:t>Allison Roderick</a:t>
            </a:r>
          </a:p>
        </p:txBody>
      </p:sp>
    </p:spTree>
    <p:extLst>
      <p:ext uri="{BB962C8B-B14F-4D97-AF65-F5344CB8AC3E}">
        <p14:creationId xmlns:p14="http://schemas.microsoft.com/office/powerpoint/2010/main" val="333169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D077-3666-40CA-9457-E8185C36CC3B}"/>
              </a:ext>
            </a:extLst>
          </p:cNvPr>
          <p:cNvSpPr>
            <a:spLocks noGrp="1"/>
          </p:cNvSpPr>
          <p:nvPr>
            <p:ph type="title"/>
          </p:nvPr>
        </p:nvSpPr>
        <p:spPr/>
        <p:txBody>
          <a:bodyPr/>
          <a:lstStyle/>
          <a:p>
            <a:r>
              <a:rPr lang="en-US" dirty="0"/>
              <a:t>The Model – Naïve Bayes</a:t>
            </a:r>
          </a:p>
        </p:txBody>
      </p:sp>
      <p:sp>
        <p:nvSpPr>
          <p:cNvPr id="3" name="Content Placeholder 2">
            <a:extLst>
              <a:ext uri="{FF2B5EF4-FFF2-40B4-BE49-F238E27FC236}">
                <a16:creationId xmlns:a16="http://schemas.microsoft.com/office/drawing/2014/main" id="{D85918E9-1090-4606-A269-8C23EADB1E57}"/>
              </a:ext>
            </a:extLst>
          </p:cNvPr>
          <p:cNvSpPr>
            <a:spLocks noGrp="1"/>
          </p:cNvSpPr>
          <p:nvPr>
            <p:ph idx="1"/>
          </p:nvPr>
        </p:nvSpPr>
        <p:spPr/>
        <p:txBody>
          <a:bodyPr>
            <a:normAutofit fontScale="85000" lnSpcReduction="10000"/>
          </a:bodyPr>
          <a:lstStyle/>
          <a:p>
            <a:r>
              <a:rPr lang="en-US" dirty="0"/>
              <a:t>Pros: simple, good for binary classification</a:t>
            </a:r>
          </a:p>
          <a:p>
            <a:r>
              <a:rPr lang="en-US" dirty="0"/>
              <a:t>Cons: assumption that all variables are independent may not be ideal</a:t>
            </a:r>
          </a:p>
          <a:p>
            <a:r>
              <a:rPr lang="en-US" dirty="0"/>
              <a:t>Variables included: Monthly Income, Job Level, Total Working Years, Years in Current Role, Job Involvement, Years with </a:t>
            </a:r>
            <a:r>
              <a:rPr lang="en-US" dirty="0" err="1"/>
              <a:t>Curr</a:t>
            </a:r>
            <a:r>
              <a:rPr lang="en-US" dirty="0"/>
              <a:t> Manager, Job Satisfaction, Stock Option Level, Age, Distance From Home, Work Life Balance, Environment Satisfaction, Over Time, Role (last word of Job Role), Number Companies Worked, Years at Company, Training Times Last Year, Marital Status, Department, Business Travel</a:t>
            </a:r>
          </a:p>
          <a:p>
            <a:r>
              <a:rPr lang="en-US" dirty="0"/>
              <a:t>Process:</a:t>
            </a:r>
          </a:p>
          <a:p>
            <a:pPr lvl="1"/>
            <a:r>
              <a:rPr lang="en-US" dirty="0"/>
              <a:t>Removed unique combinations of low-volume categorical data (e.g. one HR Manager who is Non-Travel)</a:t>
            </a:r>
          </a:p>
          <a:p>
            <a:pPr lvl="1"/>
            <a:r>
              <a:rPr lang="en-US" dirty="0"/>
              <a:t>Subset data into 50/50 train/test split</a:t>
            </a:r>
          </a:p>
          <a:p>
            <a:pPr lvl="1"/>
            <a:r>
              <a:rPr lang="en-US" dirty="0"/>
              <a:t>Train the model</a:t>
            </a:r>
          </a:p>
          <a:p>
            <a:pPr lvl="1"/>
            <a:r>
              <a:rPr lang="en-US" dirty="0"/>
              <a:t>Assess metrics such as accuracy, specificity, and sensitivity</a:t>
            </a:r>
          </a:p>
        </p:txBody>
      </p:sp>
    </p:spTree>
    <p:extLst>
      <p:ext uri="{BB962C8B-B14F-4D97-AF65-F5344CB8AC3E}">
        <p14:creationId xmlns:p14="http://schemas.microsoft.com/office/powerpoint/2010/main" val="125317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419A4-300C-440C-8BD6-59DB2335DCB1}"/>
              </a:ext>
            </a:extLst>
          </p:cNvPr>
          <p:cNvSpPr>
            <a:spLocks noGrp="1"/>
          </p:cNvSpPr>
          <p:nvPr>
            <p:ph type="title"/>
          </p:nvPr>
        </p:nvSpPr>
        <p:spPr/>
        <p:txBody>
          <a:bodyPr/>
          <a:lstStyle/>
          <a:p>
            <a:r>
              <a:rPr lang="en-US" dirty="0"/>
              <a:t>Model Performance</a:t>
            </a:r>
          </a:p>
        </p:txBody>
      </p:sp>
      <p:graphicFrame>
        <p:nvGraphicFramePr>
          <p:cNvPr id="7" name="Content Placeholder 6">
            <a:extLst>
              <a:ext uri="{FF2B5EF4-FFF2-40B4-BE49-F238E27FC236}">
                <a16:creationId xmlns:a16="http://schemas.microsoft.com/office/drawing/2014/main" id="{E2683B85-026F-48A4-9FD0-8946DC5839B8}"/>
              </a:ext>
            </a:extLst>
          </p:cNvPr>
          <p:cNvGraphicFramePr>
            <a:graphicFrameLocks noGrp="1"/>
          </p:cNvGraphicFramePr>
          <p:nvPr>
            <p:ph idx="1"/>
            <p:extLst>
              <p:ext uri="{D42A27DB-BD31-4B8C-83A1-F6EECF244321}">
                <p14:modId xmlns:p14="http://schemas.microsoft.com/office/powerpoint/2010/main" val="2378390133"/>
              </p:ext>
            </p:extLst>
          </p:nvPr>
        </p:nvGraphicFramePr>
        <p:xfrm>
          <a:off x="775158" y="2088006"/>
          <a:ext cx="6157916" cy="2681988"/>
        </p:xfrm>
        <a:graphic>
          <a:graphicData uri="http://schemas.openxmlformats.org/drawingml/2006/table">
            <a:tbl>
              <a:tblPr firstRow="1" bandRow="1">
                <a:tableStyleId>{5C22544A-7EE6-4342-B048-85BDC9FD1C3A}</a:tableStyleId>
              </a:tblPr>
              <a:tblGrid>
                <a:gridCol w="1539479">
                  <a:extLst>
                    <a:ext uri="{9D8B030D-6E8A-4147-A177-3AD203B41FA5}">
                      <a16:colId xmlns:a16="http://schemas.microsoft.com/office/drawing/2014/main" val="834972263"/>
                    </a:ext>
                  </a:extLst>
                </a:gridCol>
                <a:gridCol w="1539479">
                  <a:extLst>
                    <a:ext uri="{9D8B030D-6E8A-4147-A177-3AD203B41FA5}">
                      <a16:colId xmlns:a16="http://schemas.microsoft.com/office/drawing/2014/main" val="2607322802"/>
                    </a:ext>
                  </a:extLst>
                </a:gridCol>
                <a:gridCol w="1539479">
                  <a:extLst>
                    <a:ext uri="{9D8B030D-6E8A-4147-A177-3AD203B41FA5}">
                      <a16:colId xmlns:a16="http://schemas.microsoft.com/office/drawing/2014/main" val="1603361829"/>
                    </a:ext>
                  </a:extLst>
                </a:gridCol>
                <a:gridCol w="1539479">
                  <a:extLst>
                    <a:ext uri="{9D8B030D-6E8A-4147-A177-3AD203B41FA5}">
                      <a16:colId xmlns:a16="http://schemas.microsoft.com/office/drawing/2014/main" val="114067586"/>
                    </a:ext>
                  </a:extLst>
                </a:gridCol>
              </a:tblGrid>
              <a:tr h="670497">
                <a:tc rowSpan="4">
                  <a:txBody>
                    <a:bodyPr/>
                    <a:lstStyle/>
                    <a:p>
                      <a:pPr algn="ctr"/>
                      <a:r>
                        <a:rPr lang="en-US" sz="3200" dirty="0"/>
                        <a:t>Prediction</a:t>
                      </a:r>
                    </a:p>
                  </a:txBody>
                  <a:tcPr vert="vert270" anchor="ctr"/>
                </a:tc>
                <a:tc gridSpan="3">
                  <a:txBody>
                    <a:bodyPr/>
                    <a:lstStyle/>
                    <a:p>
                      <a:pPr algn="ctr"/>
                      <a:r>
                        <a:rPr lang="en-US" sz="3200" dirty="0"/>
                        <a:t>Actual</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65838558"/>
                  </a:ext>
                </a:extLst>
              </a:tr>
              <a:tr h="670497">
                <a:tc vMerge="1">
                  <a:txBody>
                    <a:bodyPr/>
                    <a:lstStyle/>
                    <a:p>
                      <a:endParaRPr lang="en-US"/>
                    </a:p>
                  </a:txBody>
                  <a:tcPr/>
                </a:tc>
                <a:tc>
                  <a:txBody>
                    <a:bodyPr/>
                    <a:lstStyle/>
                    <a:p>
                      <a:pPr algn="ctr"/>
                      <a:r>
                        <a:rPr lang="en-US" b="1" dirty="0"/>
                        <a:t>Attrition</a:t>
                      </a:r>
                    </a:p>
                  </a:txBody>
                  <a:tcPr anchor="ctr"/>
                </a:tc>
                <a:tc>
                  <a:txBody>
                    <a:bodyPr/>
                    <a:lstStyle/>
                    <a:p>
                      <a:pPr algn="ctr"/>
                      <a:r>
                        <a:rPr lang="en-US" b="1" dirty="0"/>
                        <a:t>No</a:t>
                      </a:r>
                    </a:p>
                  </a:txBody>
                  <a:tcPr anchor="ctr"/>
                </a:tc>
                <a:tc>
                  <a:txBody>
                    <a:bodyPr/>
                    <a:lstStyle/>
                    <a:p>
                      <a:pPr algn="ctr"/>
                      <a:r>
                        <a:rPr lang="en-US" b="1" dirty="0"/>
                        <a:t>Yes</a:t>
                      </a:r>
                    </a:p>
                  </a:txBody>
                  <a:tcPr anchor="ctr"/>
                </a:tc>
                <a:extLst>
                  <a:ext uri="{0D108BD9-81ED-4DB2-BD59-A6C34878D82A}">
                    <a16:rowId xmlns:a16="http://schemas.microsoft.com/office/drawing/2014/main" val="1563014036"/>
                  </a:ext>
                </a:extLst>
              </a:tr>
              <a:tr h="670497">
                <a:tc vMerge="1">
                  <a:txBody>
                    <a:bodyPr/>
                    <a:lstStyle/>
                    <a:p>
                      <a:endParaRPr lang="en-US"/>
                    </a:p>
                  </a:txBody>
                  <a:tcPr/>
                </a:tc>
                <a:tc>
                  <a:txBody>
                    <a:bodyPr/>
                    <a:lstStyle/>
                    <a:p>
                      <a:pPr algn="ctr"/>
                      <a:r>
                        <a:rPr lang="en-US" b="1" dirty="0"/>
                        <a:t>No</a:t>
                      </a:r>
                    </a:p>
                  </a:txBody>
                  <a:tcPr anchor="ctr"/>
                </a:tc>
                <a:tc>
                  <a:txBody>
                    <a:bodyPr/>
                    <a:lstStyle/>
                    <a:p>
                      <a:pPr algn="ctr"/>
                      <a:r>
                        <a:rPr lang="en-US" dirty="0"/>
                        <a:t>310</a:t>
                      </a:r>
                    </a:p>
                  </a:txBody>
                  <a:tcPr anchor="ctr"/>
                </a:tc>
                <a:tc>
                  <a:txBody>
                    <a:bodyPr/>
                    <a:lstStyle/>
                    <a:p>
                      <a:pPr algn="ctr"/>
                      <a:r>
                        <a:rPr lang="en-US" dirty="0"/>
                        <a:t>19</a:t>
                      </a:r>
                    </a:p>
                  </a:txBody>
                  <a:tcPr anchor="ctr"/>
                </a:tc>
                <a:extLst>
                  <a:ext uri="{0D108BD9-81ED-4DB2-BD59-A6C34878D82A}">
                    <a16:rowId xmlns:a16="http://schemas.microsoft.com/office/drawing/2014/main" val="83906644"/>
                  </a:ext>
                </a:extLst>
              </a:tr>
              <a:tr h="670497">
                <a:tc vMerge="1">
                  <a:txBody>
                    <a:bodyPr/>
                    <a:lstStyle/>
                    <a:p>
                      <a:endParaRPr lang="en-US" dirty="0"/>
                    </a:p>
                  </a:txBody>
                  <a:tcPr/>
                </a:tc>
                <a:tc>
                  <a:txBody>
                    <a:bodyPr/>
                    <a:lstStyle/>
                    <a:p>
                      <a:pPr algn="ctr"/>
                      <a:r>
                        <a:rPr lang="en-US" b="1" dirty="0"/>
                        <a:t>Yes</a:t>
                      </a:r>
                    </a:p>
                  </a:txBody>
                  <a:tcPr anchor="ctr"/>
                </a:tc>
                <a:tc>
                  <a:txBody>
                    <a:bodyPr/>
                    <a:lstStyle/>
                    <a:p>
                      <a:pPr algn="ctr"/>
                      <a:r>
                        <a:rPr lang="en-US" dirty="0"/>
                        <a:t>39</a:t>
                      </a:r>
                    </a:p>
                  </a:txBody>
                  <a:tcPr anchor="ctr"/>
                </a:tc>
                <a:tc>
                  <a:txBody>
                    <a:bodyPr/>
                    <a:lstStyle/>
                    <a:p>
                      <a:pPr algn="ctr"/>
                      <a:r>
                        <a:rPr lang="en-US" dirty="0"/>
                        <a:t>37</a:t>
                      </a:r>
                    </a:p>
                  </a:txBody>
                  <a:tcPr anchor="ctr"/>
                </a:tc>
                <a:extLst>
                  <a:ext uri="{0D108BD9-81ED-4DB2-BD59-A6C34878D82A}">
                    <a16:rowId xmlns:a16="http://schemas.microsoft.com/office/drawing/2014/main" val="3355392412"/>
                  </a:ext>
                </a:extLst>
              </a:tr>
            </a:tbl>
          </a:graphicData>
        </a:graphic>
      </p:graphicFrame>
      <p:sp>
        <p:nvSpPr>
          <p:cNvPr id="6" name="Text Placeholder 5">
            <a:extLst>
              <a:ext uri="{FF2B5EF4-FFF2-40B4-BE49-F238E27FC236}">
                <a16:creationId xmlns:a16="http://schemas.microsoft.com/office/drawing/2014/main" id="{57A78B85-6AA4-41CD-9263-0620160FFCDD}"/>
              </a:ext>
            </a:extLst>
          </p:cNvPr>
          <p:cNvSpPr>
            <a:spLocks noGrp="1"/>
          </p:cNvSpPr>
          <p:nvPr>
            <p:ph type="body" sz="half" idx="2"/>
          </p:nvPr>
        </p:nvSpPr>
        <p:spPr>
          <a:xfrm>
            <a:off x="8337885" y="1741336"/>
            <a:ext cx="3567603" cy="4952072"/>
          </a:xfrm>
        </p:spPr>
        <p:txBody>
          <a:bodyPr>
            <a:normAutofit/>
          </a:bodyPr>
          <a:lstStyle/>
          <a:p>
            <a:pPr marL="285750" indent="-285750">
              <a:buClr>
                <a:schemeClr val="bg2"/>
              </a:buClr>
              <a:buFont typeface="Arial" panose="020B0604020202020204" pitchFamily="34" charset="0"/>
              <a:buChar char="•"/>
            </a:pPr>
            <a:r>
              <a:rPr lang="en-US" dirty="0"/>
              <a:t>Accuracy: 85.7%</a:t>
            </a:r>
          </a:p>
          <a:p>
            <a:pPr marL="285750" indent="-285750">
              <a:buClr>
                <a:schemeClr val="bg2"/>
              </a:buClr>
              <a:buFont typeface="Arial" panose="020B0604020202020204" pitchFamily="34" charset="0"/>
              <a:buChar char="•"/>
            </a:pPr>
            <a:r>
              <a:rPr lang="en-US" dirty="0"/>
              <a:t>Sensitivity (true positive* rate): 88.8%</a:t>
            </a:r>
          </a:p>
          <a:p>
            <a:pPr marL="285750" indent="-285750">
              <a:buClr>
                <a:schemeClr val="bg2"/>
              </a:buClr>
              <a:buFont typeface="Arial" panose="020B0604020202020204" pitchFamily="34" charset="0"/>
              <a:buChar char="•"/>
            </a:pPr>
            <a:r>
              <a:rPr lang="en-US" dirty="0"/>
              <a:t>Specificity (true negative rate): 66.1%</a:t>
            </a:r>
          </a:p>
          <a:p>
            <a:pPr marL="285750" indent="-285750">
              <a:buClr>
                <a:schemeClr val="bg2"/>
              </a:buClr>
              <a:buFont typeface="Arial" panose="020B0604020202020204" pitchFamily="34" charset="0"/>
              <a:buChar char="•"/>
            </a:pPr>
            <a:r>
              <a:rPr lang="en-US" dirty="0"/>
              <a:t>We experience a lower Specificity due to the fact that, in the training dataset, there was an overall attrition rate of approximately 16%</a:t>
            </a:r>
          </a:p>
          <a:p>
            <a:pPr marL="285750" indent="-285750">
              <a:buClr>
                <a:schemeClr val="bg2"/>
              </a:buClr>
              <a:buFont typeface="Arial" panose="020B0604020202020204" pitchFamily="34" charset="0"/>
              <a:buChar char="•"/>
            </a:pPr>
            <a:endParaRPr lang="en-US" dirty="0"/>
          </a:p>
          <a:p>
            <a:pPr>
              <a:buClr>
                <a:schemeClr val="bg2"/>
              </a:buClr>
            </a:pPr>
            <a:endParaRPr lang="en-US" dirty="0"/>
          </a:p>
          <a:p>
            <a:pPr marL="285750" indent="-285750">
              <a:buClr>
                <a:schemeClr val="bg2"/>
              </a:buClr>
              <a:buFont typeface="Arial" panose="020B0604020202020204" pitchFamily="34" charset="0"/>
              <a:buChar char="•"/>
            </a:pPr>
            <a:endParaRPr lang="en-US" dirty="0"/>
          </a:p>
          <a:p>
            <a:pPr marL="285750" indent="-285750">
              <a:buClr>
                <a:schemeClr val="bg2"/>
              </a:buClr>
              <a:buFont typeface="Arial" panose="020B0604020202020204" pitchFamily="34" charset="0"/>
              <a:buChar char="•"/>
            </a:pPr>
            <a:endParaRPr lang="en-US" dirty="0"/>
          </a:p>
          <a:p>
            <a:pPr>
              <a:buClr>
                <a:schemeClr val="bg2"/>
              </a:buClr>
            </a:pPr>
            <a:r>
              <a:rPr lang="en-US" dirty="0"/>
              <a:t>* Positive is “No” Attrition</a:t>
            </a:r>
          </a:p>
        </p:txBody>
      </p:sp>
    </p:spTree>
    <p:extLst>
      <p:ext uri="{BB962C8B-B14F-4D97-AF65-F5344CB8AC3E}">
        <p14:creationId xmlns:p14="http://schemas.microsoft.com/office/powerpoint/2010/main" val="292369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0E6A66-9492-49A8-B606-6F32AB8CB905}"/>
              </a:ext>
            </a:extLst>
          </p:cNvPr>
          <p:cNvPicPr>
            <a:picLocks noChangeAspect="1"/>
          </p:cNvPicPr>
          <p:nvPr/>
        </p:nvPicPr>
        <p:blipFill>
          <a:blip r:embed="rId2"/>
          <a:stretch>
            <a:fillRect/>
          </a:stretch>
        </p:blipFill>
        <p:spPr>
          <a:xfrm>
            <a:off x="1387028" y="0"/>
            <a:ext cx="9417944" cy="6897801"/>
          </a:xfrm>
          <a:prstGeom prst="rect">
            <a:avLst/>
          </a:prstGeom>
        </p:spPr>
      </p:pic>
      <p:sp>
        <p:nvSpPr>
          <p:cNvPr id="7" name="TextBox 6">
            <a:extLst>
              <a:ext uri="{FF2B5EF4-FFF2-40B4-BE49-F238E27FC236}">
                <a16:creationId xmlns:a16="http://schemas.microsoft.com/office/drawing/2014/main" id="{99DA43F8-9594-465F-AEC5-F0B6CE4E1CE9}"/>
              </a:ext>
            </a:extLst>
          </p:cNvPr>
          <p:cNvSpPr txBox="1"/>
          <p:nvPr/>
        </p:nvSpPr>
        <p:spPr>
          <a:xfrm>
            <a:off x="1517831" y="484632"/>
            <a:ext cx="391454" cy="338554"/>
          </a:xfrm>
          <a:prstGeom prst="rect">
            <a:avLst/>
          </a:prstGeom>
          <a:noFill/>
        </p:spPr>
        <p:txBody>
          <a:bodyPr wrap="none" rtlCol="0">
            <a:spAutoFit/>
          </a:bodyPr>
          <a:lstStyle/>
          <a:p>
            <a:r>
              <a:rPr lang="en-US" sz="1600" dirty="0">
                <a:solidFill>
                  <a:schemeClr val="accent1"/>
                </a:solidFill>
                <a:latin typeface="+mj-lt"/>
              </a:rPr>
              <a:t>#1</a:t>
            </a:r>
            <a:endParaRPr lang="en-US" dirty="0">
              <a:solidFill>
                <a:schemeClr val="accent1"/>
              </a:solidFill>
              <a:latin typeface="+mj-lt"/>
            </a:endParaRPr>
          </a:p>
        </p:txBody>
      </p:sp>
      <p:sp>
        <p:nvSpPr>
          <p:cNvPr id="8" name="TextBox 7">
            <a:extLst>
              <a:ext uri="{FF2B5EF4-FFF2-40B4-BE49-F238E27FC236}">
                <a16:creationId xmlns:a16="http://schemas.microsoft.com/office/drawing/2014/main" id="{BC96B143-3AA8-4873-9B89-7453B638073B}"/>
              </a:ext>
            </a:extLst>
          </p:cNvPr>
          <p:cNvSpPr txBox="1"/>
          <p:nvPr/>
        </p:nvSpPr>
        <p:spPr>
          <a:xfrm>
            <a:off x="1517831" y="772894"/>
            <a:ext cx="415498" cy="338554"/>
          </a:xfrm>
          <a:prstGeom prst="rect">
            <a:avLst/>
          </a:prstGeom>
          <a:noFill/>
        </p:spPr>
        <p:txBody>
          <a:bodyPr wrap="none" rtlCol="0">
            <a:spAutoFit/>
          </a:bodyPr>
          <a:lstStyle/>
          <a:p>
            <a:r>
              <a:rPr lang="en-US" sz="1600" dirty="0">
                <a:solidFill>
                  <a:schemeClr val="accent1"/>
                </a:solidFill>
                <a:latin typeface="+mj-lt"/>
              </a:rPr>
              <a:t>#2</a:t>
            </a:r>
            <a:endParaRPr lang="en-US" dirty="0">
              <a:solidFill>
                <a:schemeClr val="accent1"/>
              </a:solidFill>
              <a:latin typeface="+mj-lt"/>
            </a:endParaRPr>
          </a:p>
        </p:txBody>
      </p:sp>
      <p:sp>
        <p:nvSpPr>
          <p:cNvPr id="9" name="TextBox 8">
            <a:extLst>
              <a:ext uri="{FF2B5EF4-FFF2-40B4-BE49-F238E27FC236}">
                <a16:creationId xmlns:a16="http://schemas.microsoft.com/office/drawing/2014/main" id="{4F1895BD-EBFF-457B-B73D-2ABDA0C7BD2B}"/>
              </a:ext>
            </a:extLst>
          </p:cNvPr>
          <p:cNvSpPr txBox="1"/>
          <p:nvPr/>
        </p:nvSpPr>
        <p:spPr>
          <a:xfrm>
            <a:off x="1517831" y="1061156"/>
            <a:ext cx="421910" cy="338554"/>
          </a:xfrm>
          <a:prstGeom prst="rect">
            <a:avLst/>
          </a:prstGeom>
          <a:noFill/>
        </p:spPr>
        <p:txBody>
          <a:bodyPr wrap="none" rtlCol="0">
            <a:spAutoFit/>
          </a:bodyPr>
          <a:lstStyle/>
          <a:p>
            <a:r>
              <a:rPr lang="en-US" sz="1600" dirty="0">
                <a:solidFill>
                  <a:schemeClr val="accent1"/>
                </a:solidFill>
                <a:latin typeface="+mj-lt"/>
              </a:rPr>
              <a:t>#3</a:t>
            </a:r>
            <a:endParaRPr lang="en-US" dirty="0">
              <a:solidFill>
                <a:schemeClr val="accent1"/>
              </a:solidFill>
              <a:latin typeface="+mj-lt"/>
            </a:endParaRPr>
          </a:p>
        </p:txBody>
      </p:sp>
    </p:spTree>
    <p:extLst>
      <p:ext uri="{BB962C8B-B14F-4D97-AF65-F5344CB8AC3E}">
        <p14:creationId xmlns:p14="http://schemas.microsoft.com/office/powerpoint/2010/main" val="14412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4E77B-5240-4772-AE94-EF023D9ED786}"/>
              </a:ext>
            </a:extLst>
          </p:cNvPr>
          <p:cNvSpPr>
            <a:spLocks noGrp="1"/>
          </p:cNvSpPr>
          <p:nvPr>
            <p:ph type="title"/>
          </p:nvPr>
        </p:nvSpPr>
        <p:spPr/>
        <p:txBody>
          <a:bodyPr/>
          <a:lstStyle/>
          <a:p>
            <a:r>
              <a:rPr lang="en-US" dirty="0"/>
              <a:t>Monthly Income</a:t>
            </a:r>
          </a:p>
        </p:txBody>
      </p:sp>
      <p:sp>
        <p:nvSpPr>
          <p:cNvPr id="5" name="Text Placeholder 4">
            <a:extLst>
              <a:ext uri="{FF2B5EF4-FFF2-40B4-BE49-F238E27FC236}">
                <a16:creationId xmlns:a16="http://schemas.microsoft.com/office/drawing/2014/main" id="{DA2A39AF-5149-474F-BDE7-DB7972BCB38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660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2E743-C21A-48CC-AB02-99A2B919120F}"/>
              </a:ext>
            </a:extLst>
          </p:cNvPr>
          <p:cNvSpPr>
            <a:spLocks noGrp="1"/>
          </p:cNvSpPr>
          <p:nvPr>
            <p:ph type="title"/>
          </p:nvPr>
        </p:nvSpPr>
        <p:spPr/>
        <p:txBody>
          <a:bodyPr>
            <a:normAutofit fontScale="90000"/>
          </a:bodyPr>
          <a:lstStyle/>
          <a:p>
            <a:r>
              <a:rPr lang="en-US" dirty="0"/>
              <a:t>What Variables are associated with monthly income?</a:t>
            </a:r>
          </a:p>
        </p:txBody>
      </p:sp>
      <p:sp>
        <p:nvSpPr>
          <p:cNvPr id="7" name="Text Placeholder 6">
            <a:extLst>
              <a:ext uri="{FF2B5EF4-FFF2-40B4-BE49-F238E27FC236}">
                <a16:creationId xmlns:a16="http://schemas.microsoft.com/office/drawing/2014/main" id="{1BCD82B1-BF9A-43DB-9EF4-AE8174F63ED9}"/>
              </a:ext>
            </a:extLst>
          </p:cNvPr>
          <p:cNvSpPr>
            <a:spLocks noGrp="1"/>
          </p:cNvSpPr>
          <p:nvPr>
            <p:ph type="body" sz="half" idx="2"/>
          </p:nvPr>
        </p:nvSpPr>
        <p:spPr/>
        <p:txBody>
          <a:bodyPr>
            <a:normAutofit/>
          </a:bodyPr>
          <a:lstStyle/>
          <a:p>
            <a:pPr marL="285750" indent="-285750">
              <a:buClr>
                <a:schemeClr val="bg2"/>
              </a:buClr>
              <a:buFont typeface="Arial" panose="020B0604020202020204" pitchFamily="34" charset="0"/>
              <a:buChar char="•"/>
            </a:pPr>
            <a:r>
              <a:rPr lang="en-US" dirty="0"/>
              <a:t>Examine linear models for each numeric variable with </a:t>
            </a:r>
            <a:r>
              <a:rPr lang="en-US" dirty="0" err="1"/>
              <a:t>MonthlyIncome</a:t>
            </a:r>
            <a:r>
              <a:rPr lang="en-US" dirty="0"/>
              <a:t> as the response</a:t>
            </a:r>
          </a:p>
          <a:p>
            <a:pPr marL="285750" indent="-285750">
              <a:buClr>
                <a:schemeClr val="bg2"/>
              </a:buClr>
              <a:buFont typeface="Arial" panose="020B0604020202020204" pitchFamily="34" charset="0"/>
              <a:buChar char="•"/>
            </a:pPr>
            <a:r>
              <a:rPr lang="en-US" dirty="0" err="1"/>
              <a:t>MonthlyIncome</a:t>
            </a:r>
            <a:r>
              <a:rPr lang="en-US" dirty="0"/>
              <a:t> is right-skewed, but we feel comfortable that we have a large enough overall sample size to draw conclusions from</a:t>
            </a:r>
          </a:p>
          <a:p>
            <a:pPr marL="285750" indent="-285750">
              <a:buClr>
                <a:schemeClr val="bg2"/>
              </a:buClr>
              <a:buFont typeface="Arial" panose="020B0604020202020204" pitchFamily="34" charset="0"/>
              <a:buChar char="•"/>
            </a:pPr>
            <a:r>
              <a:rPr lang="en-US" dirty="0"/>
              <a:t>For preliminary consideration in predictive model, we include all variables with p-value &lt; 10%</a:t>
            </a:r>
          </a:p>
        </p:txBody>
      </p:sp>
      <p:graphicFrame>
        <p:nvGraphicFramePr>
          <p:cNvPr id="12" name="Content Placeholder 11">
            <a:extLst>
              <a:ext uri="{FF2B5EF4-FFF2-40B4-BE49-F238E27FC236}">
                <a16:creationId xmlns:a16="http://schemas.microsoft.com/office/drawing/2014/main" id="{1D7634A2-AC31-4769-9626-643A07A46CF1}"/>
              </a:ext>
            </a:extLst>
          </p:cNvPr>
          <p:cNvGraphicFramePr>
            <a:graphicFrameLocks noGrp="1"/>
          </p:cNvGraphicFramePr>
          <p:nvPr>
            <p:ph idx="1"/>
            <p:extLst>
              <p:ext uri="{D42A27DB-BD31-4B8C-83A1-F6EECF244321}">
                <p14:modId xmlns:p14="http://schemas.microsoft.com/office/powerpoint/2010/main" val="3090524743"/>
              </p:ext>
            </p:extLst>
          </p:nvPr>
        </p:nvGraphicFramePr>
        <p:xfrm>
          <a:off x="298831" y="998728"/>
          <a:ext cx="3472990" cy="4820920"/>
        </p:xfrm>
        <a:graphic>
          <a:graphicData uri="http://schemas.openxmlformats.org/drawingml/2006/table">
            <a:tbl>
              <a:tblPr firstRow="1" bandRow="1">
                <a:tableStyleId>{5C22544A-7EE6-4342-B048-85BDC9FD1C3A}</a:tableStyleId>
              </a:tblPr>
              <a:tblGrid>
                <a:gridCol w="1693164">
                  <a:extLst>
                    <a:ext uri="{9D8B030D-6E8A-4147-A177-3AD203B41FA5}">
                      <a16:colId xmlns:a16="http://schemas.microsoft.com/office/drawing/2014/main" val="594793055"/>
                    </a:ext>
                  </a:extLst>
                </a:gridCol>
                <a:gridCol w="889913">
                  <a:extLst>
                    <a:ext uri="{9D8B030D-6E8A-4147-A177-3AD203B41FA5}">
                      <a16:colId xmlns:a16="http://schemas.microsoft.com/office/drawing/2014/main" val="625406540"/>
                    </a:ext>
                  </a:extLst>
                </a:gridCol>
                <a:gridCol w="889913">
                  <a:extLst>
                    <a:ext uri="{9D8B030D-6E8A-4147-A177-3AD203B41FA5}">
                      <a16:colId xmlns:a16="http://schemas.microsoft.com/office/drawing/2014/main" val="3529047631"/>
                    </a:ext>
                  </a:extLst>
                </a:gridCol>
              </a:tblGrid>
              <a:tr h="370840">
                <a:tc>
                  <a:txBody>
                    <a:bodyPr/>
                    <a:lstStyle/>
                    <a:p>
                      <a:r>
                        <a:rPr lang="en-US" sz="1200" dirty="0">
                          <a:solidFill>
                            <a:schemeClr val="tx1">
                              <a:lumMod val="95000"/>
                              <a:lumOff val="5000"/>
                            </a:schemeClr>
                          </a:solidFill>
                          <a:latin typeface="+mn-lt"/>
                        </a:rPr>
                        <a:t>Variable</a:t>
                      </a:r>
                    </a:p>
                  </a:txBody>
                  <a:tcPr/>
                </a:tc>
                <a:tc>
                  <a:txBody>
                    <a:bodyPr/>
                    <a:lstStyle/>
                    <a:p>
                      <a:r>
                        <a:rPr lang="en-US" sz="1200" dirty="0">
                          <a:solidFill>
                            <a:schemeClr val="tx1">
                              <a:lumMod val="95000"/>
                              <a:lumOff val="5000"/>
                            </a:schemeClr>
                          </a:solidFill>
                          <a:latin typeface="+mn-lt"/>
                        </a:rPr>
                        <a:t>R²</a:t>
                      </a:r>
                    </a:p>
                  </a:txBody>
                  <a:tcPr/>
                </a:tc>
                <a:tc>
                  <a:txBody>
                    <a:bodyPr/>
                    <a:lstStyle/>
                    <a:p>
                      <a:r>
                        <a:rPr lang="en-US" sz="1200" dirty="0">
                          <a:solidFill>
                            <a:schemeClr val="tx1">
                              <a:lumMod val="95000"/>
                              <a:lumOff val="5000"/>
                            </a:schemeClr>
                          </a:solidFill>
                          <a:latin typeface="+mn-lt"/>
                        </a:rPr>
                        <a:t>P-Value</a:t>
                      </a:r>
                    </a:p>
                  </a:txBody>
                  <a:tcPr/>
                </a:tc>
                <a:extLst>
                  <a:ext uri="{0D108BD9-81ED-4DB2-BD59-A6C34878D82A}">
                    <a16:rowId xmlns:a16="http://schemas.microsoft.com/office/drawing/2014/main" val="4048160774"/>
                  </a:ext>
                </a:extLst>
              </a:tr>
              <a:tr h="370840">
                <a:tc>
                  <a:txBody>
                    <a:bodyPr/>
                    <a:lstStyle/>
                    <a:p>
                      <a:pPr algn="l" fontAlgn="ctr"/>
                      <a:r>
                        <a:rPr lang="en-US" sz="1200" b="0" i="0" u="none" strike="noStrike" dirty="0" err="1">
                          <a:solidFill>
                            <a:schemeClr val="tx1">
                              <a:lumMod val="95000"/>
                              <a:lumOff val="5000"/>
                            </a:schemeClr>
                          </a:solidFill>
                          <a:effectLst/>
                          <a:latin typeface="+mn-lt"/>
                        </a:rPr>
                        <a:t>JobLevel</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90.6%</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1354652189"/>
                  </a:ext>
                </a:extLst>
              </a:tr>
              <a:tr h="370840">
                <a:tc>
                  <a:txBody>
                    <a:bodyPr/>
                    <a:lstStyle/>
                    <a:p>
                      <a:pPr algn="l" fontAlgn="ctr"/>
                      <a:r>
                        <a:rPr lang="en-US" sz="1200" b="0" i="0" u="none" strike="noStrike" dirty="0" err="1">
                          <a:solidFill>
                            <a:schemeClr val="tx1">
                              <a:lumMod val="95000"/>
                              <a:lumOff val="5000"/>
                            </a:schemeClr>
                          </a:solidFill>
                          <a:effectLst/>
                          <a:latin typeface="+mn-lt"/>
                        </a:rPr>
                        <a:t>TotalWorkingYears</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60.6%</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3558526308"/>
                  </a:ext>
                </a:extLst>
              </a:tr>
              <a:tr h="370840">
                <a:tc>
                  <a:txBody>
                    <a:bodyPr/>
                    <a:lstStyle/>
                    <a:p>
                      <a:pPr algn="l" fontAlgn="ctr"/>
                      <a:r>
                        <a:rPr lang="en-US" sz="1200" b="0" i="0" u="none" strike="noStrike" dirty="0" err="1">
                          <a:solidFill>
                            <a:schemeClr val="tx1">
                              <a:lumMod val="95000"/>
                              <a:lumOff val="5000"/>
                            </a:schemeClr>
                          </a:solidFill>
                          <a:effectLst/>
                          <a:latin typeface="+mn-lt"/>
                        </a:rPr>
                        <a:t>YearsAtCompany</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24.1%</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387214884"/>
                  </a:ext>
                </a:extLst>
              </a:tr>
              <a:tr h="370840">
                <a:tc>
                  <a:txBody>
                    <a:bodyPr/>
                    <a:lstStyle/>
                    <a:p>
                      <a:pPr algn="l" fontAlgn="ctr"/>
                      <a:r>
                        <a:rPr lang="en-US" sz="1200" b="0" i="0" u="none" strike="noStrike" dirty="0" err="1">
                          <a:solidFill>
                            <a:schemeClr val="tx1">
                              <a:lumMod val="95000"/>
                              <a:lumOff val="5000"/>
                            </a:schemeClr>
                          </a:solidFill>
                          <a:effectLst/>
                          <a:latin typeface="+mn-lt"/>
                        </a:rPr>
                        <a:t>YearsInCurrentRole</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13.1%</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390468"/>
                  </a:ext>
                </a:extLst>
              </a:tr>
              <a:tr h="370840">
                <a:tc>
                  <a:txBody>
                    <a:bodyPr/>
                    <a:lstStyle/>
                    <a:p>
                      <a:pPr algn="l" fontAlgn="ctr"/>
                      <a:r>
                        <a:rPr lang="en-US" sz="1200" b="0" i="0" u="none" strike="noStrike" dirty="0" err="1">
                          <a:solidFill>
                            <a:schemeClr val="tx1">
                              <a:lumMod val="95000"/>
                              <a:lumOff val="5000"/>
                            </a:schemeClr>
                          </a:solidFill>
                          <a:effectLst/>
                          <a:latin typeface="+mn-lt"/>
                        </a:rPr>
                        <a:t>YearsSinceLastPromotion</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10.0%</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735155931"/>
                  </a:ext>
                </a:extLst>
              </a:tr>
              <a:tr h="370840">
                <a:tc>
                  <a:txBody>
                    <a:bodyPr/>
                    <a:lstStyle/>
                    <a:p>
                      <a:pPr algn="l" fontAlgn="ctr"/>
                      <a:r>
                        <a:rPr lang="en-US" sz="1200" b="0" i="0" u="none" strike="noStrike" dirty="0" err="1">
                          <a:solidFill>
                            <a:schemeClr val="tx1">
                              <a:lumMod val="95000"/>
                              <a:lumOff val="5000"/>
                            </a:schemeClr>
                          </a:solidFill>
                          <a:effectLst/>
                          <a:latin typeface="+mn-lt"/>
                        </a:rPr>
                        <a:t>YearsWithCurrManager</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10.8%</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318910541"/>
                  </a:ext>
                </a:extLst>
              </a:tr>
              <a:tr h="370840">
                <a:tc>
                  <a:txBody>
                    <a:bodyPr/>
                    <a:lstStyle/>
                    <a:p>
                      <a:pPr algn="l" fontAlgn="ctr"/>
                      <a:r>
                        <a:rPr lang="en-US" sz="1200" b="0" i="0" u="none" strike="noStrike" dirty="0">
                          <a:solidFill>
                            <a:schemeClr val="tx1">
                              <a:lumMod val="95000"/>
                              <a:lumOff val="5000"/>
                            </a:schemeClr>
                          </a:solidFill>
                          <a:effectLst/>
                          <a:latin typeface="+mn-lt"/>
                        </a:rPr>
                        <a:t>Age</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23.5%</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4015261468"/>
                  </a:ext>
                </a:extLst>
              </a:tr>
              <a:tr h="370840">
                <a:tc>
                  <a:txBody>
                    <a:bodyPr/>
                    <a:lstStyle/>
                    <a:p>
                      <a:pPr algn="l" fontAlgn="ctr"/>
                      <a:r>
                        <a:rPr lang="en-US" sz="1200" b="0" i="0" u="none" strike="noStrike" dirty="0" err="1">
                          <a:solidFill>
                            <a:schemeClr val="tx1">
                              <a:lumMod val="95000"/>
                              <a:lumOff val="5000"/>
                            </a:schemeClr>
                          </a:solidFill>
                          <a:effectLst/>
                          <a:latin typeface="+mn-lt"/>
                        </a:rPr>
                        <a:t>NumCompaniesWorked</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2.4%</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711376919"/>
                  </a:ext>
                </a:extLst>
              </a:tr>
              <a:tr h="370840">
                <a:tc>
                  <a:txBody>
                    <a:bodyPr/>
                    <a:lstStyle/>
                    <a:p>
                      <a:pPr algn="l" fontAlgn="ctr"/>
                      <a:r>
                        <a:rPr lang="en-US" sz="1200" b="0" i="0" u="none" strike="noStrike" dirty="0">
                          <a:solidFill>
                            <a:schemeClr val="tx1">
                              <a:lumMod val="95000"/>
                              <a:lumOff val="5000"/>
                            </a:schemeClr>
                          </a:solidFill>
                          <a:effectLst/>
                          <a:latin typeface="+mn-lt"/>
                        </a:rPr>
                        <a:t>Education</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1.6%</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814833574"/>
                  </a:ext>
                </a:extLst>
              </a:tr>
              <a:tr h="370840">
                <a:tc>
                  <a:txBody>
                    <a:bodyPr/>
                    <a:lstStyle/>
                    <a:p>
                      <a:pPr algn="l" fontAlgn="ctr"/>
                      <a:r>
                        <a:rPr lang="en-US" sz="1200" b="0" i="0" u="none" strike="noStrike" dirty="0" err="1">
                          <a:solidFill>
                            <a:schemeClr val="tx1">
                              <a:lumMod val="95000"/>
                              <a:lumOff val="5000"/>
                            </a:schemeClr>
                          </a:solidFill>
                          <a:effectLst/>
                          <a:latin typeface="+mn-lt"/>
                        </a:rPr>
                        <a:t>MonthlyRate</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0.4%</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5.7% </a:t>
                      </a:r>
                    </a:p>
                  </a:txBody>
                  <a:tcPr marL="7620" marR="7620" marT="7620" marB="0" anchor="ctr"/>
                </a:tc>
                <a:extLst>
                  <a:ext uri="{0D108BD9-81ED-4DB2-BD59-A6C34878D82A}">
                    <a16:rowId xmlns:a16="http://schemas.microsoft.com/office/drawing/2014/main" val="1042300452"/>
                  </a:ext>
                </a:extLst>
              </a:tr>
              <a:tr h="370840">
                <a:tc>
                  <a:txBody>
                    <a:bodyPr/>
                    <a:lstStyle/>
                    <a:p>
                      <a:pPr algn="l" fontAlgn="ctr"/>
                      <a:r>
                        <a:rPr lang="en-US" sz="1200" b="0" i="0" u="none" strike="noStrike" dirty="0" err="1">
                          <a:solidFill>
                            <a:schemeClr val="tx1">
                              <a:lumMod val="95000"/>
                              <a:lumOff val="5000"/>
                            </a:schemeClr>
                          </a:solidFill>
                          <a:effectLst/>
                          <a:latin typeface="+mn-lt"/>
                        </a:rPr>
                        <a:t>PercentSalaryHike</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0.3%</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11.2% </a:t>
                      </a:r>
                    </a:p>
                  </a:txBody>
                  <a:tcPr marL="7620" marR="7620" marT="7620" marB="0" anchor="ctr"/>
                </a:tc>
                <a:extLst>
                  <a:ext uri="{0D108BD9-81ED-4DB2-BD59-A6C34878D82A}">
                    <a16:rowId xmlns:a16="http://schemas.microsoft.com/office/drawing/2014/main" val="3535504101"/>
                  </a:ext>
                </a:extLst>
              </a:tr>
              <a:tr h="370840">
                <a:tc>
                  <a:txBody>
                    <a:bodyPr/>
                    <a:lstStyle/>
                    <a:p>
                      <a:pPr algn="l" fontAlgn="ctr"/>
                      <a:r>
                        <a:rPr lang="en-US" sz="1200" b="0" i="0" u="none" strike="noStrike" dirty="0" err="1">
                          <a:solidFill>
                            <a:schemeClr val="tx1">
                              <a:lumMod val="95000"/>
                              <a:lumOff val="5000"/>
                            </a:schemeClr>
                          </a:solidFill>
                          <a:effectLst/>
                          <a:latin typeface="+mn-lt"/>
                        </a:rPr>
                        <a:t>JobSatisfaction</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0.3%</a:t>
                      </a:r>
                    </a:p>
                  </a:txBody>
                  <a:tcPr marL="7620" marR="7620" marT="7620" marB="0" anchor="ctr"/>
                </a:tc>
                <a:tc>
                  <a:txBody>
                    <a:bodyPr/>
                    <a:lstStyle/>
                    <a:p>
                      <a:pPr algn="r" fontAlgn="ctr"/>
                      <a:r>
                        <a:rPr lang="en-US" sz="1200" b="0" i="0" u="none" strike="noStrike" dirty="0">
                          <a:solidFill>
                            <a:schemeClr val="tx1">
                              <a:lumMod val="95000"/>
                              <a:lumOff val="5000"/>
                            </a:schemeClr>
                          </a:solidFill>
                          <a:effectLst/>
                          <a:latin typeface="+mn-lt"/>
                        </a:rPr>
                        <a:t>11.7% </a:t>
                      </a:r>
                    </a:p>
                  </a:txBody>
                  <a:tcPr marL="7620" marR="7620" marT="7620" marB="0" anchor="ctr"/>
                </a:tc>
                <a:extLst>
                  <a:ext uri="{0D108BD9-81ED-4DB2-BD59-A6C34878D82A}">
                    <a16:rowId xmlns:a16="http://schemas.microsoft.com/office/drawing/2014/main" val="1270070824"/>
                  </a:ext>
                </a:extLst>
              </a:tr>
            </a:tbl>
          </a:graphicData>
        </a:graphic>
      </p:graphicFrame>
      <p:graphicFrame>
        <p:nvGraphicFramePr>
          <p:cNvPr id="9" name="Content Placeholder 11">
            <a:extLst>
              <a:ext uri="{FF2B5EF4-FFF2-40B4-BE49-F238E27FC236}">
                <a16:creationId xmlns:a16="http://schemas.microsoft.com/office/drawing/2014/main" id="{F00BDD7C-5ED9-46A3-9989-0BFF601EC965}"/>
              </a:ext>
            </a:extLst>
          </p:cNvPr>
          <p:cNvGraphicFramePr>
            <a:graphicFrameLocks/>
          </p:cNvGraphicFramePr>
          <p:nvPr>
            <p:extLst>
              <p:ext uri="{D42A27DB-BD31-4B8C-83A1-F6EECF244321}">
                <p14:modId xmlns:p14="http://schemas.microsoft.com/office/powerpoint/2010/main" val="3514692650"/>
              </p:ext>
            </p:extLst>
          </p:nvPr>
        </p:nvGraphicFramePr>
        <p:xfrm>
          <a:off x="3854116" y="998728"/>
          <a:ext cx="3472990" cy="4820920"/>
        </p:xfrm>
        <a:graphic>
          <a:graphicData uri="http://schemas.openxmlformats.org/drawingml/2006/table">
            <a:tbl>
              <a:tblPr firstRow="1" bandRow="1">
                <a:tableStyleId>{5C22544A-7EE6-4342-B048-85BDC9FD1C3A}</a:tableStyleId>
              </a:tblPr>
              <a:tblGrid>
                <a:gridCol w="1693164">
                  <a:extLst>
                    <a:ext uri="{9D8B030D-6E8A-4147-A177-3AD203B41FA5}">
                      <a16:colId xmlns:a16="http://schemas.microsoft.com/office/drawing/2014/main" val="594793055"/>
                    </a:ext>
                  </a:extLst>
                </a:gridCol>
                <a:gridCol w="889913">
                  <a:extLst>
                    <a:ext uri="{9D8B030D-6E8A-4147-A177-3AD203B41FA5}">
                      <a16:colId xmlns:a16="http://schemas.microsoft.com/office/drawing/2014/main" val="625406540"/>
                    </a:ext>
                  </a:extLst>
                </a:gridCol>
                <a:gridCol w="889913">
                  <a:extLst>
                    <a:ext uri="{9D8B030D-6E8A-4147-A177-3AD203B41FA5}">
                      <a16:colId xmlns:a16="http://schemas.microsoft.com/office/drawing/2014/main" val="3529047631"/>
                    </a:ext>
                  </a:extLst>
                </a:gridCol>
              </a:tblGrid>
              <a:tr h="370840">
                <a:tc>
                  <a:txBody>
                    <a:bodyPr/>
                    <a:lstStyle/>
                    <a:p>
                      <a:r>
                        <a:rPr lang="en-US" sz="1200" dirty="0">
                          <a:solidFill>
                            <a:schemeClr val="tx1">
                              <a:lumMod val="95000"/>
                              <a:lumOff val="5000"/>
                            </a:schemeClr>
                          </a:solidFill>
                          <a:latin typeface="+mn-lt"/>
                        </a:rPr>
                        <a:t>Variable (</a:t>
                      </a:r>
                      <a:r>
                        <a:rPr lang="en-US" sz="1200" dirty="0" err="1">
                          <a:solidFill>
                            <a:schemeClr val="tx1">
                              <a:lumMod val="95000"/>
                              <a:lumOff val="5000"/>
                            </a:schemeClr>
                          </a:solidFill>
                          <a:latin typeface="+mn-lt"/>
                        </a:rPr>
                        <a:t>ctd</a:t>
                      </a:r>
                      <a:r>
                        <a:rPr lang="en-US" sz="1200" dirty="0">
                          <a:solidFill>
                            <a:schemeClr val="tx1">
                              <a:lumMod val="95000"/>
                              <a:lumOff val="5000"/>
                            </a:schemeClr>
                          </a:solidFill>
                          <a:latin typeface="+mn-lt"/>
                        </a:rPr>
                        <a:t>)</a:t>
                      </a:r>
                    </a:p>
                  </a:txBody>
                  <a:tcPr/>
                </a:tc>
                <a:tc>
                  <a:txBody>
                    <a:bodyPr/>
                    <a:lstStyle/>
                    <a:p>
                      <a:r>
                        <a:rPr lang="en-US" sz="1200" dirty="0">
                          <a:solidFill>
                            <a:schemeClr val="tx1">
                              <a:lumMod val="95000"/>
                              <a:lumOff val="5000"/>
                            </a:schemeClr>
                          </a:solidFill>
                          <a:latin typeface="+mn-lt"/>
                        </a:rPr>
                        <a:t>R²</a:t>
                      </a:r>
                    </a:p>
                  </a:txBody>
                  <a:tcPr/>
                </a:tc>
                <a:tc>
                  <a:txBody>
                    <a:bodyPr/>
                    <a:lstStyle/>
                    <a:p>
                      <a:r>
                        <a:rPr lang="en-US" sz="1200" dirty="0">
                          <a:solidFill>
                            <a:schemeClr val="tx1">
                              <a:lumMod val="95000"/>
                              <a:lumOff val="5000"/>
                            </a:schemeClr>
                          </a:solidFill>
                          <a:latin typeface="+mn-lt"/>
                        </a:rPr>
                        <a:t>P-Value</a:t>
                      </a:r>
                    </a:p>
                  </a:txBody>
                  <a:tcPr/>
                </a:tc>
                <a:extLst>
                  <a:ext uri="{0D108BD9-81ED-4DB2-BD59-A6C34878D82A}">
                    <a16:rowId xmlns:a16="http://schemas.microsoft.com/office/drawing/2014/main" val="4048160774"/>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PerformanceRating</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0.2%</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20.4% </a:t>
                      </a:r>
                    </a:p>
                  </a:txBody>
                  <a:tcPr marL="7620" marR="7620" marT="7620" marB="0" anchor="ctr"/>
                </a:tc>
                <a:extLst>
                  <a:ext uri="{0D108BD9-81ED-4DB2-BD59-A6C34878D82A}">
                    <a16:rowId xmlns:a16="http://schemas.microsoft.com/office/drawing/2014/main" val="1354652189"/>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TrainingTimesLastYear</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0.2%</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25.0% </a:t>
                      </a:r>
                    </a:p>
                  </a:txBody>
                  <a:tcPr marL="7620" marR="7620" marT="7620" marB="0" anchor="ctr"/>
                </a:tc>
                <a:extLst>
                  <a:ext uri="{0D108BD9-81ED-4DB2-BD59-A6C34878D82A}">
                    <a16:rowId xmlns:a16="http://schemas.microsoft.com/office/drawing/2014/main" val="3558526308"/>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EmployeeNumber</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0.1%</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31.4% </a:t>
                      </a:r>
                    </a:p>
                  </a:txBody>
                  <a:tcPr marL="7620" marR="7620" marT="7620" marB="0" anchor="ctr"/>
                </a:tc>
                <a:extLst>
                  <a:ext uri="{0D108BD9-81ED-4DB2-BD59-A6C34878D82A}">
                    <a16:rowId xmlns:a16="http://schemas.microsoft.com/office/drawing/2014/main" val="2387214884"/>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WorkLifeBalance</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54.0% </a:t>
                      </a:r>
                    </a:p>
                  </a:txBody>
                  <a:tcPr marL="7620" marR="7620" marT="7620" marB="0" anchor="ctr"/>
                </a:tc>
                <a:extLst>
                  <a:ext uri="{0D108BD9-81ED-4DB2-BD59-A6C34878D82A}">
                    <a16:rowId xmlns:a16="http://schemas.microsoft.com/office/drawing/2014/main" val="2390468"/>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StockOptionLevel</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57.8% </a:t>
                      </a:r>
                    </a:p>
                  </a:txBody>
                  <a:tcPr marL="7620" marR="7620" marT="7620" marB="0" anchor="ctr"/>
                </a:tc>
                <a:extLst>
                  <a:ext uri="{0D108BD9-81ED-4DB2-BD59-A6C34878D82A}">
                    <a16:rowId xmlns:a16="http://schemas.microsoft.com/office/drawing/2014/main" val="2735155931"/>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EnvironmentSatisfaction</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61.9% </a:t>
                      </a:r>
                    </a:p>
                  </a:txBody>
                  <a:tcPr marL="7620" marR="7620" marT="7620" marB="0" anchor="ctr"/>
                </a:tc>
                <a:extLst>
                  <a:ext uri="{0D108BD9-81ED-4DB2-BD59-A6C34878D82A}">
                    <a16:rowId xmlns:a16="http://schemas.microsoft.com/office/drawing/2014/main" val="2318910541"/>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DistanceFromHome</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84.4% </a:t>
                      </a:r>
                    </a:p>
                  </a:txBody>
                  <a:tcPr marL="7620" marR="7620" marT="7620" marB="0" anchor="ctr"/>
                </a:tc>
                <a:extLst>
                  <a:ext uri="{0D108BD9-81ED-4DB2-BD59-A6C34878D82A}">
                    <a16:rowId xmlns:a16="http://schemas.microsoft.com/office/drawing/2014/main" val="4015261468"/>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RelationshipSatisfaction</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90.9% </a:t>
                      </a:r>
                    </a:p>
                  </a:txBody>
                  <a:tcPr marL="7620" marR="7620" marT="7620" marB="0" anchor="ctr"/>
                </a:tc>
                <a:extLst>
                  <a:ext uri="{0D108BD9-81ED-4DB2-BD59-A6C34878D82A}">
                    <a16:rowId xmlns:a16="http://schemas.microsoft.com/office/drawing/2014/main" val="2711376919"/>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HourlyRate</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94.4% </a:t>
                      </a:r>
                    </a:p>
                  </a:txBody>
                  <a:tcPr marL="7620" marR="7620" marT="7620" marB="0" anchor="ctr"/>
                </a:tc>
                <a:extLst>
                  <a:ext uri="{0D108BD9-81ED-4DB2-BD59-A6C34878D82A}">
                    <a16:rowId xmlns:a16="http://schemas.microsoft.com/office/drawing/2014/main" val="814833574"/>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JobInvolvement</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98.9% </a:t>
                      </a:r>
                    </a:p>
                  </a:txBody>
                  <a:tcPr marL="7620" marR="7620" marT="7620" marB="0" anchor="ctr"/>
                </a:tc>
                <a:extLst>
                  <a:ext uri="{0D108BD9-81ED-4DB2-BD59-A6C34878D82A}">
                    <a16:rowId xmlns:a16="http://schemas.microsoft.com/office/drawing/2014/main" val="1042300452"/>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DailyRate</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0.0%</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99.8%</a:t>
                      </a:r>
                    </a:p>
                  </a:txBody>
                  <a:tcPr marL="7620" marR="7620" marT="7620" marB="0" anchor="ctr"/>
                </a:tc>
                <a:extLst>
                  <a:ext uri="{0D108BD9-81ED-4DB2-BD59-A6C34878D82A}">
                    <a16:rowId xmlns:a16="http://schemas.microsoft.com/office/drawing/2014/main" val="3535504101"/>
                  </a:ext>
                </a:extLst>
              </a:tr>
              <a:tr h="370840">
                <a:tc>
                  <a:txBody>
                    <a:bodyPr/>
                    <a:lstStyle/>
                    <a:p>
                      <a:pPr marL="0" algn="l" defTabSz="914400" rtl="0" eaLnBrk="1" fontAlgn="ctr" latinLnBrk="0" hangingPunct="1"/>
                      <a:r>
                        <a:rPr lang="en-US" sz="1200" b="0" i="0" u="none" strike="noStrike" kern="1200" dirty="0" err="1">
                          <a:solidFill>
                            <a:schemeClr val="tx1">
                              <a:lumMod val="95000"/>
                              <a:lumOff val="5000"/>
                            </a:schemeClr>
                          </a:solidFill>
                          <a:effectLst/>
                          <a:latin typeface="+mn-lt"/>
                          <a:ea typeface="+mn-ea"/>
                          <a:cs typeface="+mn-cs"/>
                        </a:rPr>
                        <a:t>PerformanceRating</a:t>
                      </a:r>
                      <a:endParaRPr lang="en-US" sz="12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0.2%</a:t>
                      </a:r>
                    </a:p>
                  </a:txBody>
                  <a:tcPr marL="7620" marR="7620" marT="7620" marB="0" anchor="ctr"/>
                </a:tc>
                <a:tc>
                  <a:txBody>
                    <a:bodyPr/>
                    <a:lstStyle/>
                    <a:p>
                      <a:pPr marL="0" algn="l" defTabSz="914400" rtl="0" eaLnBrk="1" fontAlgn="ctr" latinLnBrk="0" hangingPunct="1"/>
                      <a:r>
                        <a:rPr lang="en-US" sz="1200" b="0" i="0" u="none" strike="noStrike" kern="1200" dirty="0">
                          <a:solidFill>
                            <a:schemeClr val="tx1">
                              <a:lumMod val="95000"/>
                              <a:lumOff val="5000"/>
                            </a:schemeClr>
                          </a:solidFill>
                          <a:effectLst/>
                          <a:latin typeface="+mn-lt"/>
                          <a:ea typeface="+mn-ea"/>
                          <a:cs typeface="+mn-cs"/>
                        </a:rPr>
                        <a:t>20.4% </a:t>
                      </a:r>
                    </a:p>
                  </a:txBody>
                  <a:tcPr marL="7620" marR="7620" marT="7620" marB="0" anchor="ctr"/>
                </a:tc>
                <a:extLst>
                  <a:ext uri="{0D108BD9-81ED-4DB2-BD59-A6C34878D82A}">
                    <a16:rowId xmlns:a16="http://schemas.microsoft.com/office/drawing/2014/main" val="1270070824"/>
                  </a:ext>
                </a:extLst>
              </a:tr>
            </a:tbl>
          </a:graphicData>
        </a:graphic>
      </p:graphicFrame>
      <p:sp>
        <p:nvSpPr>
          <p:cNvPr id="10" name="Rectangle: Rounded Corners 9">
            <a:extLst>
              <a:ext uri="{FF2B5EF4-FFF2-40B4-BE49-F238E27FC236}">
                <a16:creationId xmlns:a16="http://schemas.microsoft.com/office/drawing/2014/main" id="{125FC96A-766C-49B0-8AE0-9FAA6502F2C1}"/>
              </a:ext>
            </a:extLst>
          </p:cNvPr>
          <p:cNvSpPr/>
          <p:nvPr/>
        </p:nvSpPr>
        <p:spPr>
          <a:xfrm>
            <a:off x="82296" y="1243584"/>
            <a:ext cx="3904488" cy="396849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31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742E71-ABD8-4288-BA03-D731E0F9CE1C}"/>
              </a:ext>
            </a:extLst>
          </p:cNvPr>
          <p:cNvPicPr>
            <a:picLocks noChangeAspect="1"/>
          </p:cNvPicPr>
          <p:nvPr/>
        </p:nvPicPr>
        <p:blipFill>
          <a:blip r:embed="rId2"/>
          <a:stretch>
            <a:fillRect/>
          </a:stretch>
        </p:blipFill>
        <p:spPr>
          <a:xfrm>
            <a:off x="1966336" y="404390"/>
            <a:ext cx="8259328" cy="6049219"/>
          </a:xfrm>
          <a:prstGeom prst="rect">
            <a:avLst/>
          </a:prstGeom>
        </p:spPr>
      </p:pic>
    </p:spTree>
    <p:extLst>
      <p:ext uri="{BB962C8B-B14F-4D97-AF65-F5344CB8AC3E}">
        <p14:creationId xmlns:p14="http://schemas.microsoft.com/office/powerpoint/2010/main" val="105829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BD0678-310D-4CD3-B59F-5E0420262DFE}"/>
              </a:ext>
            </a:extLst>
          </p:cNvPr>
          <p:cNvPicPr>
            <a:picLocks noChangeAspect="1"/>
          </p:cNvPicPr>
          <p:nvPr/>
        </p:nvPicPr>
        <p:blipFill>
          <a:blip r:embed="rId2"/>
          <a:stretch>
            <a:fillRect/>
          </a:stretch>
        </p:blipFill>
        <p:spPr>
          <a:xfrm>
            <a:off x="1966336" y="404390"/>
            <a:ext cx="8259328" cy="6049219"/>
          </a:xfrm>
          <a:prstGeom prst="rect">
            <a:avLst/>
          </a:prstGeom>
        </p:spPr>
      </p:pic>
    </p:spTree>
    <p:extLst>
      <p:ext uri="{BB962C8B-B14F-4D97-AF65-F5344CB8AC3E}">
        <p14:creationId xmlns:p14="http://schemas.microsoft.com/office/powerpoint/2010/main" val="195050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8060-F9A1-4150-AE2E-DAAA09C846CE}"/>
              </a:ext>
            </a:extLst>
          </p:cNvPr>
          <p:cNvSpPr>
            <a:spLocks noGrp="1"/>
          </p:cNvSpPr>
          <p:nvPr>
            <p:ph type="title"/>
          </p:nvPr>
        </p:nvSpPr>
        <p:spPr/>
        <p:txBody>
          <a:bodyPr>
            <a:normAutofit fontScale="90000"/>
          </a:bodyPr>
          <a:lstStyle/>
          <a:p>
            <a:r>
              <a:rPr lang="en-US" dirty="0"/>
              <a:t>What Variables are associated with monthly income?</a:t>
            </a:r>
          </a:p>
        </p:txBody>
      </p:sp>
      <p:sp>
        <p:nvSpPr>
          <p:cNvPr id="4" name="Text Placeholder 3">
            <a:extLst>
              <a:ext uri="{FF2B5EF4-FFF2-40B4-BE49-F238E27FC236}">
                <a16:creationId xmlns:a16="http://schemas.microsoft.com/office/drawing/2014/main" id="{7DE7F198-2E9F-4761-A617-A1E5C4E13DCE}"/>
              </a:ext>
            </a:extLst>
          </p:cNvPr>
          <p:cNvSpPr>
            <a:spLocks noGrp="1"/>
          </p:cNvSpPr>
          <p:nvPr>
            <p:ph type="body" sz="half" idx="2"/>
          </p:nvPr>
        </p:nvSpPr>
        <p:spPr/>
        <p:txBody>
          <a:bodyPr>
            <a:normAutofit lnSpcReduction="10000"/>
          </a:bodyPr>
          <a:lstStyle/>
          <a:p>
            <a:pPr marL="285750" indent="-285750">
              <a:buClr>
                <a:schemeClr val="bg2"/>
              </a:buClr>
              <a:buFont typeface="Arial" panose="020B0604020202020204" pitchFamily="34" charset="0"/>
              <a:buChar char="•"/>
            </a:pPr>
            <a:r>
              <a:rPr lang="en-US" dirty="0"/>
              <a:t>Perform Kruskal-Wallis Tests on each categorical variable to determine if the distributions of Monthly Income are the same by category</a:t>
            </a:r>
          </a:p>
          <a:p>
            <a:pPr marL="285750" indent="-285750">
              <a:buClr>
                <a:schemeClr val="bg2"/>
              </a:buClr>
              <a:buFont typeface="Arial" panose="020B0604020202020204" pitchFamily="34" charset="0"/>
              <a:buChar char="•"/>
            </a:pPr>
            <a:r>
              <a:rPr lang="en-US" dirty="0"/>
              <a:t>Since Monthly Income is right-skewed and some of the individual categories have small sample sizes (e.g. Human Resources Department), we use Kruskal-Wallis</a:t>
            </a:r>
          </a:p>
          <a:p>
            <a:pPr marL="285750" indent="-285750">
              <a:buClr>
                <a:schemeClr val="bg2"/>
              </a:buClr>
              <a:buFont typeface="Arial" panose="020B0604020202020204" pitchFamily="34" charset="0"/>
              <a:buChar char="•"/>
            </a:pPr>
            <a:r>
              <a:rPr lang="en-US" dirty="0"/>
              <a:t>For preliminary consideration in predictive model, we include all variables with p-value &lt; 10%</a:t>
            </a:r>
          </a:p>
          <a:p>
            <a:pPr marL="285750" indent="-285750">
              <a:buClr>
                <a:schemeClr val="bg2"/>
              </a:buClr>
              <a:buFont typeface="Arial" panose="020B0604020202020204" pitchFamily="34" charset="0"/>
              <a:buChar char="•"/>
            </a:pPr>
            <a:endParaRPr lang="en-US" dirty="0"/>
          </a:p>
        </p:txBody>
      </p:sp>
      <p:graphicFrame>
        <p:nvGraphicFramePr>
          <p:cNvPr id="5" name="Content Placeholder 11">
            <a:extLst>
              <a:ext uri="{FF2B5EF4-FFF2-40B4-BE49-F238E27FC236}">
                <a16:creationId xmlns:a16="http://schemas.microsoft.com/office/drawing/2014/main" id="{E114F42B-2B20-413D-822D-04F7539C74D1}"/>
              </a:ext>
            </a:extLst>
          </p:cNvPr>
          <p:cNvGraphicFramePr>
            <a:graphicFrameLocks/>
          </p:cNvGraphicFramePr>
          <p:nvPr>
            <p:extLst>
              <p:ext uri="{D42A27DB-BD31-4B8C-83A1-F6EECF244321}">
                <p14:modId xmlns:p14="http://schemas.microsoft.com/office/powerpoint/2010/main" val="1513016262"/>
              </p:ext>
            </p:extLst>
          </p:nvPr>
        </p:nvGraphicFramePr>
        <p:xfrm>
          <a:off x="1697862" y="1520190"/>
          <a:ext cx="4181729" cy="3070860"/>
        </p:xfrm>
        <a:graphic>
          <a:graphicData uri="http://schemas.openxmlformats.org/drawingml/2006/table">
            <a:tbl>
              <a:tblPr firstRow="1" bandRow="1">
                <a:tableStyleId>{5C22544A-7EE6-4342-B048-85BDC9FD1C3A}</a:tableStyleId>
              </a:tblPr>
              <a:tblGrid>
                <a:gridCol w="2741053">
                  <a:extLst>
                    <a:ext uri="{9D8B030D-6E8A-4147-A177-3AD203B41FA5}">
                      <a16:colId xmlns:a16="http://schemas.microsoft.com/office/drawing/2014/main" val="594793055"/>
                    </a:ext>
                  </a:extLst>
                </a:gridCol>
                <a:gridCol w="1440676">
                  <a:extLst>
                    <a:ext uri="{9D8B030D-6E8A-4147-A177-3AD203B41FA5}">
                      <a16:colId xmlns:a16="http://schemas.microsoft.com/office/drawing/2014/main" val="3529047631"/>
                    </a:ext>
                  </a:extLst>
                </a:gridCol>
              </a:tblGrid>
              <a:tr h="370840">
                <a:tc>
                  <a:txBody>
                    <a:bodyPr/>
                    <a:lstStyle/>
                    <a:p>
                      <a:r>
                        <a:rPr lang="en-US" sz="2400" dirty="0">
                          <a:solidFill>
                            <a:schemeClr val="tx1">
                              <a:lumMod val="95000"/>
                              <a:lumOff val="5000"/>
                            </a:schemeClr>
                          </a:solidFill>
                          <a:latin typeface="+mn-lt"/>
                        </a:rPr>
                        <a:t>Variable</a:t>
                      </a:r>
                    </a:p>
                  </a:txBody>
                  <a:tcPr/>
                </a:tc>
                <a:tc>
                  <a:txBody>
                    <a:bodyPr/>
                    <a:lstStyle/>
                    <a:p>
                      <a:r>
                        <a:rPr lang="en-US" sz="2400" dirty="0">
                          <a:solidFill>
                            <a:schemeClr val="tx1">
                              <a:lumMod val="95000"/>
                              <a:lumOff val="5000"/>
                            </a:schemeClr>
                          </a:solidFill>
                          <a:latin typeface="+mn-lt"/>
                        </a:rPr>
                        <a:t>P-Value</a:t>
                      </a:r>
                    </a:p>
                  </a:txBody>
                  <a:tcPr/>
                </a:tc>
                <a:extLst>
                  <a:ext uri="{0D108BD9-81ED-4DB2-BD59-A6C34878D82A}">
                    <a16:rowId xmlns:a16="http://schemas.microsoft.com/office/drawing/2014/main" val="4048160774"/>
                  </a:ext>
                </a:extLst>
              </a:tr>
              <a:tr h="370840">
                <a:tc>
                  <a:txBody>
                    <a:bodyPr/>
                    <a:lstStyle/>
                    <a:p>
                      <a:pPr algn="l" fontAlgn="ctr"/>
                      <a:r>
                        <a:rPr lang="en-US" sz="2400" b="0" i="0" u="none" strike="noStrike" dirty="0">
                          <a:solidFill>
                            <a:schemeClr val="tx1">
                              <a:lumMod val="95000"/>
                              <a:lumOff val="5000"/>
                            </a:schemeClr>
                          </a:solidFill>
                          <a:effectLst/>
                          <a:latin typeface="+mn-lt"/>
                        </a:rPr>
                        <a:t>Role</a:t>
                      </a:r>
                    </a:p>
                  </a:txBody>
                  <a:tcPr marL="7620" marR="7620" marT="7620" marB="0" anchor="ctr"/>
                </a:tc>
                <a:tc>
                  <a:txBody>
                    <a:bodyPr/>
                    <a:lstStyle/>
                    <a:p>
                      <a:pPr algn="r" fontAlgn="ctr"/>
                      <a:r>
                        <a:rPr lang="en-US" sz="24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1354652189"/>
                  </a:ext>
                </a:extLst>
              </a:tr>
              <a:tr h="370840">
                <a:tc>
                  <a:txBody>
                    <a:bodyPr/>
                    <a:lstStyle/>
                    <a:p>
                      <a:pPr algn="l" fontAlgn="ctr"/>
                      <a:r>
                        <a:rPr lang="en-US" sz="2400" b="0" i="0" u="none" strike="noStrike" dirty="0">
                          <a:solidFill>
                            <a:schemeClr val="tx1">
                              <a:lumMod val="95000"/>
                              <a:lumOff val="5000"/>
                            </a:schemeClr>
                          </a:solidFill>
                          <a:effectLst/>
                          <a:latin typeface="+mn-lt"/>
                        </a:rPr>
                        <a:t>Department</a:t>
                      </a:r>
                    </a:p>
                  </a:txBody>
                  <a:tcPr marL="7620" marR="7620" marT="7620" marB="0" anchor="ctr"/>
                </a:tc>
                <a:tc>
                  <a:txBody>
                    <a:bodyPr/>
                    <a:lstStyle/>
                    <a:p>
                      <a:pPr algn="r" fontAlgn="ctr"/>
                      <a:r>
                        <a:rPr lang="en-US" sz="24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3558526308"/>
                  </a:ext>
                </a:extLst>
              </a:tr>
              <a:tr h="370840">
                <a:tc>
                  <a:txBody>
                    <a:bodyPr/>
                    <a:lstStyle/>
                    <a:p>
                      <a:pPr algn="l" fontAlgn="ctr"/>
                      <a:r>
                        <a:rPr lang="en-US" sz="2400" b="0" i="0" u="none" strike="noStrike" dirty="0" err="1">
                          <a:solidFill>
                            <a:schemeClr val="tx1">
                              <a:lumMod val="95000"/>
                              <a:lumOff val="5000"/>
                            </a:schemeClr>
                          </a:solidFill>
                          <a:effectLst/>
                          <a:latin typeface="+mn-lt"/>
                        </a:rPr>
                        <a:t>EducationField</a:t>
                      </a:r>
                      <a:endParaRPr lang="en-US" sz="24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2400" b="0" i="0" u="none" strike="noStrike" dirty="0">
                          <a:solidFill>
                            <a:schemeClr val="tx1">
                              <a:lumMod val="95000"/>
                              <a:lumOff val="5000"/>
                            </a:schemeClr>
                          </a:solidFill>
                          <a:effectLst/>
                          <a:latin typeface="+mn-lt"/>
                        </a:rPr>
                        <a:t>0.8% </a:t>
                      </a:r>
                    </a:p>
                  </a:txBody>
                  <a:tcPr marL="7620" marR="7620" marT="7620" marB="0" anchor="ctr"/>
                </a:tc>
                <a:extLst>
                  <a:ext uri="{0D108BD9-81ED-4DB2-BD59-A6C34878D82A}">
                    <a16:rowId xmlns:a16="http://schemas.microsoft.com/office/drawing/2014/main" val="2387214884"/>
                  </a:ext>
                </a:extLst>
              </a:tr>
              <a:tr h="370840">
                <a:tc>
                  <a:txBody>
                    <a:bodyPr/>
                    <a:lstStyle/>
                    <a:p>
                      <a:pPr algn="l" fontAlgn="ctr"/>
                      <a:r>
                        <a:rPr lang="en-US" sz="2400" b="0" i="0" u="none" strike="noStrike" dirty="0" err="1">
                          <a:solidFill>
                            <a:schemeClr val="tx1">
                              <a:lumMod val="95000"/>
                              <a:lumOff val="5000"/>
                            </a:schemeClr>
                          </a:solidFill>
                          <a:effectLst/>
                          <a:latin typeface="+mn-lt"/>
                        </a:rPr>
                        <a:t>MaritalStatus</a:t>
                      </a:r>
                      <a:endParaRPr lang="en-US" sz="24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2400" b="0" i="0" u="none" strike="noStrike" dirty="0">
                          <a:solidFill>
                            <a:schemeClr val="tx1">
                              <a:lumMod val="95000"/>
                              <a:lumOff val="5000"/>
                            </a:schemeClr>
                          </a:solidFill>
                          <a:effectLst/>
                          <a:latin typeface="+mn-lt"/>
                        </a:rPr>
                        <a:t>0.9% </a:t>
                      </a:r>
                    </a:p>
                  </a:txBody>
                  <a:tcPr marL="7620" marR="7620" marT="7620" marB="0" anchor="ctr"/>
                </a:tc>
                <a:extLst>
                  <a:ext uri="{0D108BD9-81ED-4DB2-BD59-A6C34878D82A}">
                    <a16:rowId xmlns:a16="http://schemas.microsoft.com/office/drawing/2014/main" val="2390468"/>
                  </a:ext>
                </a:extLst>
              </a:tr>
              <a:tr h="370840">
                <a:tc>
                  <a:txBody>
                    <a:bodyPr/>
                    <a:lstStyle/>
                    <a:p>
                      <a:pPr algn="l" fontAlgn="ctr"/>
                      <a:r>
                        <a:rPr lang="en-US" sz="2400" b="0" i="0" u="none" strike="noStrike" dirty="0">
                          <a:solidFill>
                            <a:schemeClr val="tx1">
                              <a:lumMod val="95000"/>
                              <a:lumOff val="5000"/>
                            </a:schemeClr>
                          </a:solidFill>
                          <a:effectLst/>
                          <a:latin typeface="+mn-lt"/>
                        </a:rPr>
                        <a:t>Gender</a:t>
                      </a:r>
                    </a:p>
                  </a:txBody>
                  <a:tcPr marL="7620" marR="7620" marT="7620" marB="0" anchor="ctr"/>
                </a:tc>
                <a:tc>
                  <a:txBody>
                    <a:bodyPr/>
                    <a:lstStyle/>
                    <a:p>
                      <a:pPr algn="r" fontAlgn="ctr"/>
                      <a:r>
                        <a:rPr lang="en-US" sz="2400" b="0" i="0" u="none" strike="noStrike" dirty="0">
                          <a:solidFill>
                            <a:schemeClr val="tx1">
                              <a:lumMod val="95000"/>
                              <a:lumOff val="5000"/>
                            </a:schemeClr>
                          </a:solidFill>
                          <a:effectLst/>
                          <a:latin typeface="+mn-lt"/>
                        </a:rPr>
                        <a:t>4.6% </a:t>
                      </a:r>
                    </a:p>
                  </a:txBody>
                  <a:tcPr marL="7620" marR="7620" marT="7620" marB="0" anchor="ctr"/>
                </a:tc>
                <a:extLst>
                  <a:ext uri="{0D108BD9-81ED-4DB2-BD59-A6C34878D82A}">
                    <a16:rowId xmlns:a16="http://schemas.microsoft.com/office/drawing/2014/main" val="2735155931"/>
                  </a:ext>
                </a:extLst>
              </a:tr>
              <a:tr h="370840">
                <a:tc>
                  <a:txBody>
                    <a:bodyPr/>
                    <a:lstStyle/>
                    <a:p>
                      <a:pPr algn="l" fontAlgn="ctr"/>
                      <a:r>
                        <a:rPr lang="en-US" sz="2400" b="0" i="0" u="none" strike="noStrike" dirty="0" err="1">
                          <a:solidFill>
                            <a:schemeClr val="tx1">
                              <a:lumMod val="95000"/>
                              <a:lumOff val="5000"/>
                            </a:schemeClr>
                          </a:solidFill>
                          <a:effectLst/>
                          <a:latin typeface="+mn-lt"/>
                        </a:rPr>
                        <a:t>BusinessTravel</a:t>
                      </a:r>
                      <a:endParaRPr lang="en-US" sz="24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2400" b="0" i="0" u="none" strike="noStrike" dirty="0">
                          <a:solidFill>
                            <a:schemeClr val="tx1">
                              <a:lumMod val="95000"/>
                              <a:lumOff val="5000"/>
                            </a:schemeClr>
                          </a:solidFill>
                          <a:effectLst/>
                          <a:latin typeface="+mn-lt"/>
                        </a:rPr>
                        <a:t>32.6% </a:t>
                      </a:r>
                    </a:p>
                  </a:txBody>
                  <a:tcPr marL="7620" marR="7620" marT="7620" marB="0" anchor="ctr"/>
                </a:tc>
                <a:extLst>
                  <a:ext uri="{0D108BD9-81ED-4DB2-BD59-A6C34878D82A}">
                    <a16:rowId xmlns:a16="http://schemas.microsoft.com/office/drawing/2014/main" val="2318910541"/>
                  </a:ext>
                </a:extLst>
              </a:tr>
              <a:tr h="370840">
                <a:tc>
                  <a:txBody>
                    <a:bodyPr/>
                    <a:lstStyle/>
                    <a:p>
                      <a:pPr algn="l" fontAlgn="ctr"/>
                      <a:r>
                        <a:rPr lang="en-US" sz="2400" b="0" i="0" u="none" strike="noStrike" dirty="0" err="1">
                          <a:solidFill>
                            <a:schemeClr val="tx1">
                              <a:lumMod val="95000"/>
                              <a:lumOff val="5000"/>
                            </a:schemeClr>
                          </a:solidFill>
                          <a:effectLst/>
                          <a:latin typeface="+mn-lt"/>
                        </a:rPr>
                        <a:t>OverTime</a:t>
                      </a:r>
                      <a:endParaRPr lang="en-US" sz="24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r>
                        <a:rPr lang="en-US" sz="2400" b="0" i="0" u="none" strike="noStrike" dirty="0">
                          <a:solidFill>
                            <a:schemeClr val="tx1">
                              <a:lumMod val="95000"/>
                              <a:lumOff val="5000"/>
                            </a:schemeClr>
                          </a:solidFill>
                          <a:effectLst/>
                          <a:latin typeface="+mn-lt"/>
                        </a:rPr>
                        <a:t>61.6%</a:t>
                      </a:r>
                    </a:p>
                  </a:txBody>
                  <a:tcPr marL="7620" marR="7620" marT="7620" marB="0" anchor="ctr"/>
                </a:tc>
                <a:extLst>
                  <a:ext uri="{0D108BD9-81ED-4DB2-BD59-A6C34878D82A}">
                    <a16:rowId xmlns:a16="http://schemas.microsoft.com/office/drawing/2014/main" val="4015261468"/>
                  </a:ext>
                </a:extLst>
              </a:tr>
            </a:tbl>
          </a:graphicData>
        </a:graphic>
      </p:graphicFrame>
      <p:sp>
        <p:nvSpPr>
          <p:cNvPr id="6" name="Rectangle: Rounded Corners 5">
            <a:extLst>
              <a:ext uri="{FF2B5EF4-FFF2-40B4-BE49-F238E27FC236}">
                <a16:creationId xmlns:a16="http://schemas.microsoft.com/office/drawing/2014/main" id="{8D3FC8E6-6446-4B70-8654-8592776139B7}"/>
              </a:ext>
            </a:extLst>
          </p:cNvPr>
          <p:cNvSpPr/>
          <p:nvPr/>
        </p:nvSpPr>
        <p:spPr>
          <a:xfrm>
            <a:off x="1520636" y="1921128"/>
            <a:ext cx="4575363" cy="199250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76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FC81A1-4864-4C3D-AEBB-DE535399380E}"/>
              </a:ext>
            </a:extLst>
          </p:cNvPr>
          <p:cNvPicPr>
            <a:picLocks noChangeAspect="1"/>
          </p:cNvPicPr>
          <p:nvPr/>
        </p:nvPicPr>
        <p:blipFill>
          <a:blip r:embed="rId2"/>
          <a:stretch>
            <a:fillRect/>
          </a:stretch>
        </p:blipFill>
        <p:spPr>
          <a:xfrm>
            <a:off x="1966336" y="404390"/>
            <a:ext cx="8259328" cy="6049219"/>
          </a:xfrm>
          <a:prstGeom prst="rect">
            <a:avLst/>
          </a:prstGeom>
        </p:spPr>
      </p:pic>
    </p:spTree>
    <p:extLst>
      <p:ext uri="{BB962C8B-B14F-4D97-AF65-F5344CB8AC3E}">
        <p14:creationId xmlns:p14="http://schemas.microsoft.com/office/powerpoint/2010/main" val="266529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BFEBEC-AE3D-4F9C-AD17-46C89C62DB91}"/>
              </a:ext>
            </a:extLst>
          </p:cNvPr>
          <p:cNvPicPr>
            <a:picLocks noChangeAspect="1"/>
          </p:cNvPicPr>
          <p:nvPr/>
        </p:nvPicPr>
        <p:blipFill>
          <a:blip r:embed="rId2"/>
          <a:stretch>
            <a:fillRect/>
          </a:stretch>
        </p:blipFill>
        <p:spPr>
          <a:xfrm>
            <a:off x="1966336" y="404390"/>
            <a:ext cx="8259328" cy="6049219"/>
          </a:xfrm>
          <a:prstGeom prst="rect">
            <a:avLst/>
          </a:prstGeom>
        </p:spPr>
      </p:pic>
    </p:spTree>
    <p:extLst>
      <p:ext uri="{BB962C8B-B14F-4D97-AF65-F5344CB8AC3E}">
        <p14:creationId xmlns:p14="http://schemas.microsoft.com/office/powerpoint/2010/main" val="383487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531C57-9B42-4741-A026-78F3D6D982D6}"/>
              </a:ext>
            </a:extLst>
          </p:cNvPr>
          <p:cNvSpPr>
            <a:spLocks noGrp="1"/>
          </p:cNvSpPr>
          <p:nvPr>
            <p:ph type="title"/>
          </p:nvPr>
        </p:nvSpPr>
        <p:spPr/>
        <p:txBody>
          <a:bodyPr>
            <a:normAutofit/>
          </a:bodyPr>
          <a:lstStyle/>
          <a:p>
            <a:r>
              <a:rPr lang="en-US" dirty="0"/>
              <a:t>Frito-Lay &amp; </a:t>
            </a:r>
            <a:r>
              <a:rPr lang="en-US" dirty="0" err="1"/>
              <a:t>DDSAnalytics</a:t>
            </a:r>
            <a:r>
              <a:rPr lang="en-US" dirty="0"/>
              <a:t>: Partnership in Data Science</a:t>
            </a:r>
          </a:p>
        </p:txBody>
      </p:sp>
      <p:sp>
        <p:nvSpPr>
          <p:cNvPr id="7" name="Text Placeholder 6">
            <a:extLst>
              <a:ext uri="{FF2B5EF4-FFF2-40B4-BE49-F238E27FC236}">
                <a16:creationId xmlns:a16="http://schemas.microsoft.com/office/drawing/2014/main" id="{F1B28D5B-4F56-4EF3-945C-C05AA69BD89E}"/>
              </a:ext>
            </a:extLst>
          </p:cNvPr>
          <p:cNvSpPr>
            <a:spLocks noGrp="1"/>
          </p:cNvSpPr>
          <p:nvPr>
            <p:ph type="body" idx="1"/>
          </p:nvPr>
        </p:nvSpPr>
        <p:spPr/>
        <p:txBody>
          <a:bodyPr/>
          <a:lstStyle/>
          <a:p>
            <a:r>
              <a:rPr lang="en-US" dirty="0"/>
              <a:t>Who You Are</a:t>
            </a:r>
          </a:p>
        </p:txBody>
      </p:sp>
      <p:sp>
        <p:nvSpPr>
          <p:cNvPr id="8" name="Content Placeholder 7">
            <a:extLst>
              <a:ext uri="{FF2B5EF4-FFF2-40B4-BE49-F238E27FC236}">
                <a16:creationId xmlns:a16="http://schemas.microsoft.com/office/drawing/2014/main" id="{2818CBDF-6EF1-4228-80ED-4CA015D3A32E}"/>
              </a:ext>
            </a:extLst>
          </p:cNvPr>
          <p:cNvSpPr>
            <a:spLocks noGrp="1"/>
          </p:cNvSpPr>
          <p:nvPr>
            <p:ph sz="half" idx="2"/>
          </p:nvPr>
        </p:nvSpPr>
        <p:spPr/>
        <p:txBody>
          <a:bodyPr/>
          <a:lstStyle/>
          <a:p>
            <a:r>
              <a:rPr lang="en-US" dirty="0"/>
              <a:t>Frito-Lay has over 10,000 employees across multiple departments and at multiple levels.</a:t>
            </a:r>
          </a:p>
          <a:p>
            <a:r>
              <a:rPr lang="en-US" dirty="0"/>
              <a:t>The company is looking to utilize data science to understand and reduce voluntary employee attrition.</a:t>
            </a:r>
          </a:p>
        </p:txBody>
      </p:sp>
      <p:sp>
        <p:nvSpPr>
          <p:cNvPr id="9" name="Text Placeholder 8">
            <a:extLst>
              <a:ext uri="{FF2B5EF4-FFF2-40B4-BE49-F238E27FC236}">
                <a16:creationId xmlns:a16="http://schemas.microsoft.com/office/drawing/2014/main" id="{E412E8E8-4AF6-40F2-A39E-344415D480DD}"/>
              </a:ext>
            </a:extLst>
          </p:cNvPr>
          <p:cNvSpPr>
            <a:spLocks noGrp="1"/>
          </p:cNvSpPr>
          <p:nvPr>
            <p:ph type="body" sz="quarter" idx="3"/>
          </p:nvPr>
        </p:nvSpPr>
        <p:spPr/>
        <p:txBody>
          <a:bodyPr/>
          <a:lstStyle/>
          <a:p>
            <a:r>
              <a:rPr lang="en-US" dirty="0"/>
              <a:t>Who We Are</a:t>
            </a:r>
          </a:p>
        </p:txBody>
      </p:sp>
      <p:sp>
        <p:nvSpPr>
          <p:cNvPr id="10" name="Content Placeholder 9">
            <a:extLst>
              <a:ext uri="{FF2B5EF4-FFF2-40B4-BE49-F238E27FC236}">
                <a16:creationId xmlns:a16="http://schemas.microsoft.com/office/drawing/2014/main" id="{7A93A7BD-9082-4907-8DE3-DEE298FB6F84}"/>
              </a:ext>
            </a:extLst>
          </p:cNvPr>
          <p:cNvSpPr>
            <a:spLocks noGrp="1"/>
          </p:cNvSpPr>
          <p:nvPr>
            <p:ph sz="quarter" idx="4"/>
          </p:nvPr>
        </p:nvSpPr>
        <p:spPr>
          <a:xfrm>
            <a:off x="6633864" y="2909102"/>
            <a:ext cx="4800600" cy="2996398"/>
          </a:xfrm>
        </p:spPr>
        <p:txBody>
          <a:bodyPr/>
          <a:lstStyle/>
          <a:p>
            <a:r>
              <a:rPr lang="en-US" dirty="0"/>
              <a:t>For over a decade and for dozens of customers, </a:t>
            </a:r>
            <a:r>
              <a:rPr lang="en-US" dirty="0" err="1"/>
              <a:t>DDSAnalytics</a:t>
            </a:r>
            <a:r>
              <a:rPr lang="en-US" dirty="0"/>
              <a:t> has specialized in using data science to provide talent management solutions.</a:t>
            </a:r>
          </a:p>
        </p:txBody>
      </p:sp>
    </p:spTree>
    <p:extLst>
      <p:ext uri="{BB962C8B-B14F-4D97-AF65-F5344CB8AC3E}">
        <p14:creationId xmlns:p14="http://schemas.microsoft.com/office/powerpoint/2010/main" val="4185143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D077-3666-40CA-9457-E8185C36CC3B}"/>
              </a:ext>
            </a:extLst>
          </p:cNvPr>
          <p:cNvSpPr>
            <a:spLocks noGrp="1"/>
          </p:cNvSpPr>
          <p:nvPr>
            <p:ph type="title"/>
          </p:nvPr>
        </p:nvSpPr>
        <p:spPr/>
        <p:txBody>
          <a:bodyPr/>
          <a:lstStyle/>
          <a:p>
            <a:r>
              <a:rPr lang="en-US" dirty="0"/>
              <a:t>The Model – Multiple Linear Regression</a:t>
            </a:r>
          </a:p>
        </p:txBody>
      </p:sp>
      <p:sp>
        <p:nvSpPr>
          <p:cNvPr id="3" name="Content Placeholder 2">
            <a:extLst>
              <a:ext uri="{FF2B5EF4-FFF2-40B4-BE49-F238E27FC236}">
                <a16:creationId xmlns:a16="http://schemas.microsoft.com/office/drawing/2014/main" id="{D85918E9-1090-4606-A269-8C23EADB1E57}"/>
              </a:ext>
            </a:extLst>
          </p:cNvPr>
          <p:cNvSpPr>
            <a:spLocks noGrp="1"/>
          </p:cNvSpPr>
          <p:nvPr>
            <p:ph idx="1"/>
          </p:nvPr>
        </p:nvSpPr>
        <p:spPr/>
        <p:txBody>
          <a:bodyPr>
            <a:normAutofit fontScale="92500" lnSpcReduction="10000"/>
          </a:bodyPr>
          <a:lstStyle/>
          <a:p>
            <a:r>
              <a:rPr lang="en-US" dirty="0"/>
              <a:t>Variables included for consideration: Job Level, Number Companies Worked, Education, Role, Department, Education Field, Marital Status, Gender</a:t>
            </a:r>
          </a:p>
          <a:p>
            <a:r>
              <a:rPr lang="en-US" dirty="0"/>
              <a:t>Used stepwise selection to narrow down variables</a:t>
            </a:r>
          </a:p>
          <a:p>
            <a:r>
              <a:rPr lang="en-US" dirty="0"/>
              <a:t>Variables in final model, which are the top 4 predictive factors of Monthly Income</a:t>
            </a:r>
          </a:p>
          <a:p>
            <a:pPr marL="800100" lvl="1" indent="-342900">
              <a:buFont typeface="+mj-lt"/>
              <a:buAutoNum type="arabicPeriod"/>
            </a:pPr>
            <a:r>
              <a:rPr lang="en-US" dirty="0"/>
              <a:t>Job Level</a:t>
            </a:r>
          </a:p>
          <a:p>
            <a:pPr marL="800100" lvl="1" indent="-342900">
              <a:buFont typeface="+mj-lt"/>
              <a:buAutoNum type="arabicPeriod"/>
            </a:pPr>
            <a:r>
              <a:rPr lang="en-US" dirty="0"/>
              <a:t>Role</a:t>
            </a:r>
          </a:p>
          <a:p>
            <a:pPr marL="800100" lvl="1" indent="-342900">
              <a:buFont typeface="+mj-lt"/>
              <a:buAutoNum type="arabicPeriod"/>
            </a:pPr>
            <a:r>
              <a:rPr lang="en-US" dirty="0"/>
              <a:t>Number of Companies Worked</a:t>
            </a:r>
          </a:p>
          <a:p>
            <a:pPr marL="800100" lvl="1" indent="-342900">
              <a:buFont typeface="+mj-lt"/>
              <a:buAutoNum type="arabicPeriod"/>
            </a:pPr>
            <a:r>
              <a:rPr lang="en-US" dirty="0"/>
              <a:t>Gender</a:t>
            </a:r>
          </a:p>
          <a:p>
            <a:r>
              <a:rPr lang="en-US" dirty="0"/>
              <a:t>The model with these predictors explains 92% of the variation in Monthly Income</a:t>
            </a:r>
          </a:p>
          <a:p>
            <a:r>
              <a:rPr lang="en-US" dirty="0"/>
              <a:t>RMSE is $1,268</a:t>
            </a:r>
          </a:p>
        </p:txBody>
      </p:sp>
    </p:spTree>
    <p:extLst>
      <p:ext uri="{BB962C8B-B14F-4D97-AF65-F5344CB8AC3E}">
        <p14:creationId xmlns:p14="http://schemas.microsoft.com/office/powerpoint/2010/main" val="75435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ACAF4C-C149-41DE-8BF6-62EB68E00708}"/>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31D96ECA-4ED4-424C-A602-56CCE223AC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22248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6021838-AD03-4826-B207-E4C3A00FFDAE}"/>
              </a:ext>
            </a:extLst>
          </p:cNvPr>
          <p:cNvSpPr>
            <a:spLocks noGrp="1"/>
          </p:cNvSpPr>
          <p:nvPr>
            <p:ph type="body" idx="1"/>
          </p:nvPr>
        </p:nvSpPr>
        <p:spPr>
          <a:xfrm>
            <a:off x="1257300" y="636235"/>
            <a:ext cx="4800600" cy="632529"/>
          </a:xfrm>
        </p:spPr>
        <p:txBody>
          <a:bodyPr/>
          <a:lstStyle/>
          <a:p>
            <a:r>
              <a:rPr lang="en-US" dirty="0"/>
              <a:t>Attrition</a:t>
            </a:r>
          </a:p>
        </p:txBody>
      </p:sp>
      <p:sp>
        <p:nvSpPr>
          <p:cNvPr id="10" name="Content Placeholder 9">
            <a:extLst>
              <a:ext uri="{FF2B5EF4-FFF2-40B4-BE49-F238E27FC236}">
                <a16:creationId xmlns:a16="http://schemas.microsoft.com/office/drawing/2014/main" id="{6861B669-1541-4AC1-8DFE-6CFD257E155F}"/>
              </a:ext>
            </a:extLst>
          </p:cNvPr>
          <p:cNvSpPr>
            <a:spLocks noGrp="1"/>
          </p:cNvSpPr>
          <p:nvPr>
            <p:ph sz="half" idx="2"/>
          </p:nvPr>
        </p:nvSpPr>
        <p:spPr>
          <a:xfrm>
            <a:off x="1257300" y="1517904"/>
            <a:ext cx="4800600" cy="4387596"/>
          </a:xfrm>
        </p:spPr>
        <p:txBody>
          <a:bodyPr>
            <a:normAutofit fontScale="92500" lnSpcReduction="10000"/>
          </a:bodyPr>
          <a:lstStyle/>
          <a:p>
            <a:r>
              <a:rPr lang="en-US" dirty="0"/>
              <a:t>Assess voluntary Attrition for factors you can control</a:t>
            </a:r>
          </a:p>
          <a:p>
            <a:pPr lvl="1"/>
            <a:r>
              <a:rPr lang="en-US" dirty="0"/>
              <a:t>Stock Option Level</a:t>
            </a:r>
          </a:p>
          <a:p>
            <a:pPr lvl="1"/>
            <a:r>
              <a:rPr lang="en-US" dirty="0"/>
              <a:t>Over Time</a:t>
            </a:r>
          </a:p>
          <a:p>
            <a:pPr lvl="1"/>
            <a:r>
              <a:rPr lang="en-US" dirty="0"/>
              <a:t>Monthly Income</a:t>
            </a:r>
          </a:p>
          <a:p>
            <a:r>
              <a:rPr lang="en-US" dirty="0"/>
              <a:t>Focus on mitigating these factors at the Role and Department level</a:t>
            </a:r>
          </a:p>
          <a:p>
            <a:r>
              <a:rPr lang="en-US" dirty="0"/>
              <a:t>Monitor potential attritions through the predicted dataset we provided</a:t>
            </a:r>
          </a:p>
          <a:p>
            <a:r>
              <a:rPr lang="en-US" dirty="0"/>
              <a:t>Assess accuracy of these predictions at a later date and recalibrate model</a:t>
            </a:r>
          </a:p>
          <a:p>
            <a:r>
              <a:rPr lang="en-US" dirty="0"/>
              <a:t>Question the importance of variables such as Marital Status</a:t>
            </a:r>
          </a:p>
          <a:p>
            <a:pPr lvl="1"/>
            <a:endParaRPr lang="en-US" dirty="0"/>
          </a:p>
          <a:p>
            <a:pPr marL="457200" lvl="1" indent="0">
              <a:buNone/>
            </a:pPr>
            <a:endParaRPr lang="en-US" dirty="0"/>
          </a:p>
        </p:txBody>
      </p:sp>
      <p:sp>
        <p:nvSpPr>
          <p:cNvPr id="11" name="Text Placeholder 10">
            <a:extLst>
              <a:ext uri="{FF2B5EF4-FFF2-40B4-BE49-F238E27FC236}">
                <a16:creationId xmlns:a16="http://schemas.microsoft.com/office/drawing/2014/main" id="{92846FF5-2CA2-4272-95A9-AA99DD905270}"/>
              </a:ext>
            </a:extLst>
          </p:cNvPr>
          <p:cNvSpPr>
            <a:spLocks noGrp="1"/>
          </p:cNvSpPr>
          <p:nvPr>
            <p:ph type="body" sz="quarter" idx="3"/>
          </p:nvPr>
        </p:nvSpPr>
        <p:spPr>
          <a:xfrm>
            <a:off x="6633864" y="636234"/>
            <a:ext cx="4800600" cy="632529"/>
          </a:xfrm>
        </p:spPr>
        <p:txBody>
          <a:bodyPr/>
          <a:lstStyle/>
          <a:p>
            <a:r>
              <a:rPr lang="en-US" dirty="0"/>
              <a:t>Income</a:t>
            </a:r>
          </a:p>
        </p:txBody>
      </p:sp>
      <p:sp>
        <p:nvSpPr>
          <p:cNvPr id="12" name="Content Placeholder 11">
            <a:extLst>
              <a:ext uri="{FF2B5EF4-FFF2-40B4-BE49-F238E27FC236}">
                <a16:creationId xmlns:a16="http://schemas.microsoft.com/office/drawing/2014/main" id="{2018ECD7-E618-401A-B823-C9AF8B8CF286}"/>
              </a:ext>
            </a:extLst>
          </p:cNvPr>
          <p:cNvSpPr>
            <a:spLocks noGrp="1"/>
          </p:cNvSpPr>
          <p:nvPr>
            <p:ph sz="quarter" idx="4"/>
          </p:nvPr>
        </p:nvSpPr>
        <p:spPr>
          <a:xfrm>
            <a:off x="6633864" y="1517904"/>
            <a:ext cx="4800600" cy="4387596"/>
          </a:xfrm>
        </p:spPr>
        <p:txBody>
          <a:bodyPr>
            <a:normAutofit fontScale="92500" lnSpcReduction="10000"/>
          </a:bodyPr>
          <a:lstStyle/>
          <a:p>
            <a:r>
              <a:rPr lang="en-US" dirty="0"/>
              <a:t>Anticipate employee income demands, utilizing our predictive model</a:t>
            </a:r>
          </a:p>
          <a:p>
            <a:r>
              <a:rPr lang="en-US" dirty="0"/>
              <a:t>Examine income differences by Gender</a:t>
            </a:r>
          </a:p>
          <a:p>
            <a:r>
              <a:rPr lang="en-US" dirty="0"/>
              <a:t>Research market salaries by role to ensure competitiveness</a:t>
            </a:r>
          </a:p>
        </p:txBody>
      </p:sp>
    </p:spTree>
    <p:extLst>
      <p:ext uri="{BB962C8B-B14F-4D97-AF65-F5344CB8AC3E}">
        <p14:creationId xmlns:p14="http://schemas.microsoft.com/office/powerpoint/2010/main" val="359369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8457-82DC-4FDF-9066-E90A6179B592}"/>
              </a:ext>
            </a:extLst>
          </p:cNvPr>
          <p:cNvSpPr>
            <a:spLocks noGrp="1"/>
          </p:cNvSpPr>
          <p:nvPr>
            <p:ph type="title"/>
          </p:nvPr>
        </p:nvSpPr>
        <p:spPr/>
        <p:txBody>
          <a:bodyPr/>
          <a:lstStyle/>
          <a:p>
            <a:r>
              <a:rPr lang="en-US" dirty="0"/>
              <a:t>What We Offer</a:t>
            </a:r>
          </a:p>
        </p:txBody>
      </p:sp>
      <p:sp>
        <p:nvSpPr>
          <p:cNvPr id="7" name="Content Placeholder 6">
            <a:extLst>
              <a:ext uri="{FF2B5EF4-FFF2-40B4-BE49-F238E27FC236}">
                <a16:creationId xmlns:a16="http://schemas.microsoft.com/office/drawing/2014/main" id="{3341F4FC-18D3-495E-9C09-85CA2F2DB081}"/>
              </a:ext>
            </a:extLst>
          </p:cNvPr>
          <p:cNvSpPr>
            <a:spLocks noGrp="1"/>
          </p:cNvSpPr>
          <p:nvPr>
            <p:ph idx="1"/>
          </p:nvPr>
        </p:nvSpPr>
        <p:spPr/>
        <p:txBody>
          <a:bodyPr>
            <a:normAutofit/>
          </a:bodyPr>
          <a:lstStyle/>
          <a:p>
            <a:r>
              <a:rPr lang="en-US" sz="2800" dirty="0"/>
              <a:t>Identify top factors contributing to Attrition</a:t>
            </a:r>
          </a:p>
          <a:p>
            <a:r>
              <a:rPr lang="en-US" sz="2800" dirty="0"/>
              <a:t>Identify top factors that predict Monthly Income</a:t>
            </a:r>
          </a:p>
          <a:p>
            <a:r>
              <a:rPr lang="en-US" sz="2800" dirty="0"/>
              <a:t>Provide predicted values on subset of employees</a:t>
            </a:r>
          </a:p>
          <a:p>
            <a:r>
              <a:rPr lang="en-US" sz="2800" dirty="0"/>
              <a:t>Provide insight to help mitigate voluntary employee Attrition</a:t>
            </a:r>
          </a:p>
        </p:txBody>
      </p:sp>
    </p:spTree>
    <p:extLst>
      <p:ext uri="{BB962C8B-B14F-4D97-AF65-F5344CB8AC3E}">
        <p14:creationId xmlns:p14="http://schemas.microsoft.com/office/powerpoint/2010/main" val="32253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4E77B-5240-4772-AE94-EF023D9ED786}"/>
              </a:ext>
            </a:extLst>
          </p:cNvPr>
          <p:cNvSpPr>
            <a:spLocks noGrp="1"/>
          </p:cNvSpPr>
          <p:nvPr>
            <p:ph type="title"/>
          </p:nvPr>
        </p:nvSpPr>
        <p:spPr/>
        <p:txBody>
          <a:bodyPr/>
          <a:lstStyle/>
          <a:p>
            <a:r>
              <a:rPr lang="en-US" dirty="0"/>
              <a:t>Attrition</a:t>
            </a:r>
          </a:p>
        </p:txBody>
      </p:sp>
      <p:sp>
        <p:nvSpPr>
          <p:cNvPr id="5" name="Text Placeholder 4">
            <a:extLst>
              <a:ext uri="{FF2B5EF4-FFF2-40B4-BE49-F238E27FC236}">
                <a16:creationId xmlns:a16="http://schemas.microsoft.com/office/drawing/2014/main" id="{DA2A39AF-5149-474F-BDE7-DB7972BCB38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503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2E743-C21A-48CC-AB02-99A2B919120F}"/>
              </a:ext>
            </a:extLst>
          </p:cNvPr>
          <p:cNvSpPr>
            <a:spLocks noGrp="1"/>
          </p:cNvSpPr>
          <p:nvPr>
            <p:ph type="title"/>
          </p:nvPr>
        </p:nvSpPr>
        <p:spPr/>
        <p:txBody>
          <a:bodyPr>
            <a:normAutofit fontScale="90000"/>
          </a:bodyPr>
          <a:lstStyle/>
          <a:p>
            <a:r>
              <a:rPr lang="en-US" dirty="0"/>
              <a:t>What Variables are highly associated with Attrition?</a:t>
            </a:r>
          </a:p>
        </p:txBody>
      </p:sp>
      <p:sp>
        <p:nvSpPr>
          <p:cNvPr id="7" name="Text Placeholder 6">
            <a:extLst>
              <a:ext uri="{FF2B5EF4-FFF2-40B4-BE49-F238E27FC236}">
                <a16:creationId xmlns:a16="http://schemas.microsoft.com/office/drawing/2014/main" id="{1BCD82B1-BF9A-43DB-9EF4-AE8174F63ED9}"/>
              </a:ext>
            </a:extLst>
          </p:cNvPr>
          <p:cNvSpPr>
            <a:spLocks noGrp="1"/>
          </p:cNvSpPr>
          <p:nvPr>
            <p:ph type="body" sz="half" idx="2"/>
          </p:nvPr>
        </p:nvSpPr>
        <p:spPr/>
        <p:txBody>
          <a:bodyPr/>
          <a:lstStyle/>
          <a:p>
            <a:pPr marL="285750" indent="-285750">
              <a:buClr>
                <a:schemeClr val="bg2"/>
              </a:buClr>
              <a:buFont typeface="Arial" panose="020B0604020202020204" pitchFamily="34" charset="0"/>
              <a:buChar char="•"/>
            </a:pPr>
            <a:r>
              <a:rPr lang="en-US" dirty="0"/>
              <a:t>Welch’s Two Sample T Tests on each of the numeric variables</a:t>
            </a:r>
          </a:p>
          <a:p>
            <a:pPr marL="285750" indent="-285750">
              <a:buClr>
                <a:schemeClr val="bg2"/>
              </a:buClr>
              <a:buFont typeface="Arial" panose="020B0604020202020204" pitchFamily="34" charset="0"/>
              <a:buChar char="•"/>
            </a:pPr>
            <a:r>
              <a:rPr lang="en-US" dirty="0"/>
              <a:t>P-value explains the likelihood of observing at least as extreme of difference in the mean of the variable when the employee </a:t>
            </a:r>
            <a:r>
              <a:rPr lang="en-US" dirty="0" err="1"/>
              <a:t>attrited</a:t>
            </a:r>
            <a:r>
              <a:rPr lang="en-US" dirty="0"/>
              <a:t> vs when they did not attrite</a:t>
            </a:r>
          </a:p>
          <a:p>
            <a:pPr marL="285750" indent="-285750">
              <a:buClr>
                <a:schemeClr val="bg2"/>
              </a:buClr>
              <a:buFont typeface="Arial" panose="020B0604020202020204" pitchFamily="34" charset="0"/>
              <a:buChar char="•"/>
            </a:pPr>
            <a:r>
              <a:rPr lang="en-US" dirty="0"/>
              <a:t>For preliminary consideration in predictive model, we include all variables with p-value &lt; 10%</a:t>
            </a:r>
          </a:p>
        </p:txBody>
      </p:sp>
      <p:graphicFrame>
        <p:nvGraphicFramePr>
          <p:cNvPr id="12" name="Content Placeholder 11">
            <a:extLst>
              <a:ext uri="{FF2B5EF4-FFF2-40B4-BE49-F238E27FC236}">
                <a16:creationId xmlns:a16="http://schemas.microsoft.com/office/drawing/2014/main" id="{1D7634A2-AC31-4769-9626-643A07A46CF1}"/>
              </a:ext>
            </a:extLst>
          </p:cNvPr>
          <p:cNvGraphicFramePr>
            <a:graphicFrameLocks noGrp="1"/>
          </p:cNvGraphicFramePr>
          <p:nvPr>
            <p:ph idx="1"/>
            <p:extLst>
              <p:ext uri="{D42A27DB-BD31-4B8C-83A1-F6EECF244321}">
                <p14:modId xmlns:p14="http://schemas.microsoft.com/office/powerpoint/2010/main" val="3982861504"/>
              </p:ext>
            </p:extLst>
          </p:nvPr>
        </p:nvGraphicFramePr>
        <p:xfrm>
          <a:off x="765175" y="920750"/>
          <a:ext cx="2679066" cy="4851400"/>
        </p:xfrm>
        <a:graphic>
          <a:graphicData uri="http://schemas.openxmlformats.org/drawingml/2006/table">
            <a:tbl>
              <a:tblPr firstRow="1" bandRow="1">
                <a:tableStyleId>{5C22544A-7EE6-4342-B048-85BDC9FD1C3A}</a:tableStyleId>
              </a:tblPr>
              <a:tblGrid>
                <a:gridCol w="1756083">
                  <a:extLst>
                    <a:ext uri="{9D8B030D-6E8A-4147-A177-3AD203B41FA5}">
                      <a16:colId xmlns:a16="http://schemas.microsoft.com/office/drawing/2014/main" val="594793055"/>
                    </a:ext>
                  </a:extLst>
                </a:gridCol>
                <a:gridCol w="922983">
                  <a:extLst>
                    <a:ext uri="{9D8B030D-6E8A-4147-A177-3AD203B41FA5}">
                      <a16:colId xmlns:a16="http://schemas.microsoft.com/office/drawing/2014/main" val="3529047631"/>
                    </a:ext>
                  </a:extLst>
                </a:gridCol>
              </a:tblGrid>
              <a:tr h="370840">
                <a:tc>
                  <a:txBody>
                    <a:bodyPr/>
                    <a:lstStyle/>
                    <a:p>
                      <a:r>
                        <a:rPr lang="en-US" sz="1200" dirty="0">
                          <a:solidFill>
                            <a:schemeClr val="tx1">
                              <a:lumMod val="95000"/>
                              <a:lumOff val="5000"/>
                            </a:schemeClr>
                          </a:solidFill>
                          <a:latin typeface="+mn-lt"/>
                        </a:rPr>
                        <a:t>Variable</a:t>
                      </a:r>
                    </a:p>
                  </a:txBody>
                  <a:tcPr/>
                </a:tc>
                <a:tc>
                  <a:txBody>
                    <a:bodyPr/>
                    <a:lstStyle/>
                    <a:p>
                      <a:r>
                        <a:rPr lang="en-US" sz="1200" dirty="0">
                          <a:solidFill>
                            <a:schemeClr val="tx1">
                              <a:lumMod val="95000"/>
                              <a:lumOff val="5000"/>
                            </a:schemeClr>
                          </a:solidFill>
                          <a:latin typeface="+mn-lt"/>
                        </a:rPr>
                        <a:t>P-Value</a:t>
                      </a:r>
                    </a:p>
                  </a:txBody>
                  <a:tcPr/>
                </a:tc>
                <a:extLst>
                  <a:ext uri="{0D108BD9-81ED-4DB2-BD59-A6C34878D82A}">
                    <a16:rowId xmlns:a16="http://schemas.microsoft.com/office/drawing/2014/main" val="4048160774"/>
                  </a:ext>
                </a:extLst>
              </a:tr>
              <a:tr h="370840">
                <a:tc>
                  <a:txBody>
                    <a:bodyPr/>
                    <a:lstStyle/>
                    <a:p>
                      <a:pPr algn="l" fontAlgn="ctr"/>
                      <a:r>
                        <a:rPr lang="en-US" sz="1200" b="0" i="0" u="none" strike="noStrike" dirty="0" err="1">
                          <a:solidFill>
                            <a:schemeClr val="tx1">
                              <a:lumMod val="95000"/>
                              <a:lumOff val="5000"/>
                            </a:schemeClr>
                          </a:solidFill>
                          <a:effectLst/>
                          <a:latin typeface="+mn-lt"/>
                        </a:rPr>
                        <a:t>MonthlyIncome</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1354652189"/>
                  </a:ext>
                </a:extLst>
              </a:tr>
              <a:tr h="370840">
                <a:tc>
                  <a:txBody>
                    <a:bodyPr/>
                    <a:lstStyle/>
                    <a:p>
                      <a:pPr algn="l" fontAlgn="ctr"/>
                      <a:endParaRPr lang="en-US" sz="1200" b="0" i="0" u="none" strike="noStrike" dirty="0">
                        <a:solidFill>
                          <a:schemeClr val="tx1">
                            <a:lumMod val="95000"/>
                            <a:lumOff val="5000"/>
                          </a:schemeClr>
                        </a:solidFill>
                        <a:effectLst/>
                        <a:latin typeface="+mn-lt"/>
                      </a:endParaRPr>
                    </a:p>
                    <a:p>
                      <a:pPr algn="l" fontAlgn="ctr"/>
                      <a:r>
                        <a:rPr lang="en-US" sz="1200" b="0" i="0" u="none" strike="noStrike" dirty="0" err="1">
                          <a:solidFill>
                            <a:schemeClr val="tx1">
                              <a:lumMod val="95000"/>
                              <a:lumOff val="5000"/>
                            </a:schemeClr>
                          </a:solidFill>
                          <a:effectLst/>
                          <a:latin typeface="+mn-lt"/>
                        </a:rPr>
                        <a:t>JobLevel</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3558526308"/>
                  </a:ext>
                </a:extLst>
              </a:tr>
              <a:tr h="370840">
                <a:tc>
                  <a:txBody>
                    <a:bodyPr/>
                    <a:lstStyle/>
                    <a:p>
                      <a:pPr algn="l" fontAlgn="ctr"/>
                      <a:endParaRPr lang="en-US" sz="1200" b="0" i="0" u="none" strike="noStrike" dirty="0">
                        <a:solidFill>
                          <a:schemeClr val="tx1">
                            <a:lumMod val="95000"/>
                            <a:lumOff val="5000"/>
                          </a:schemeClr>
                        </a:solidFill>
                        <a:effectLst/>
                        <a:latin typeface="+mn-lt"/>
                      </a:endParaRPr>
                    </a:p>
                    <a:p>
                      <a:pPr algn="l" fontAlgn="ctr"/>
                      <a:r>
                        <a:rPr lang="en-US" sz="1200" b="0" i="0" u="none" strike="noStrike" dirty="0" err="1">
                          <a:solidFill>
                            <a:schemeClr val="tx1">
                              <a:lumMod val="95000"/>
                              <a:lumOff val="5000"/>
                            </a:schemeClr>
                          </a:solidFill>
                          <a:effectLst/>
                          <a:latin typeface="+mn-lt"/>
                        </a:rPr>
                        <a:t>TotalWorkingYears</a:t>
                      </a:r>
                      <a:endParaRPr lang="en-US" sz="1200" b="0" i="0" u="none" strike="noStrike" dirty="0">
                        <a:solidFill>
                          <a:schemeClr val="tx1">
                            <a:lumMod val="95000"/>
                            <a:lumOff val="5000"/>
                          </a:schemeClr>
                        </a:solidFill>
                        <a:effectLst/>
                        <a:latin typeface="+mn-lt"/>
                      </a:endParaRP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387214884"/>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YearsInCurrentRole</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390468"/>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JobInvolvement</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735155931"/>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YearsWithCurrManager</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318910541"/>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StockOptionLevel</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4015261468"/>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Age</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2711376919"/>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YearsAtCompany</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0.0% </a:t>
                      </a:r>
                    </a:p>
                  </a:txBody>
                  <a:tcPr marL="7620" marR="7620" marT="7620" marB="0" anchor="ctr"/>
                </a:tc>
                <a:extLst>
                  <a:ext uri="{0D108BD9-81ED-4DB2-BD59-A6C34878D82A}">
                    <a16:rowId xmlns:a16="http://schemas.microsoft.com/office/drawing/2014/main" val="814833574"/>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JobSatisfaction</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0.1% </a:t>
                      </a:r>
                    </a:p>
                  </a:txBody>
                  <a:tcPr marL="7620" marR="7620" marT="7620" marB="0" anchor="ctr"/>
                </a:tc>
                <a:extLst>
                  <a:ext uri="{0D108BD9-81ED-4DB2-BD59-A6C34878D82A}">
                    <a16:rowId xmlns:a16="http://schemas.microsoft.com/office/drawing/2014/main" val="1042300452"/>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DistanceFromHome</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1.6% </a:t>
                      </a:r>
                    </a:p>
                  </a:txBody>
                  <a:tcPr marL="7620" marR="7620" marT="7620" marB="0" anchor="ctr"/>
                </a:tc>
                <a:extLst>
                  <a:ext uri="{0D108BD9-81ED-4DB2-BD59-A6C34878D82A}">
                    <a16:rowId xmlns:a16="http://schemas.microsoft.com/office/drawing/2014/main" val="3535504101"/>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WorkLifeBalance</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1.9% </a:t>
                      </a:r>
                    </a:p>
                  </a:txBody>
                  <a:tcPr marL="7620" marR="7620" marT="7620" marB="0" anchor="ctr"/>
                </a:tc>
                <a:extLst>
                  <a:ext uri="{0D108BD9-81ED-4DB2-BD59-A6C34878D82A}">
                    <a16:rowId xmlns:a16="http://schemas.microsoft.com/office/drawing/2014/main" val="1270070824"/>
                  </a:ext>
                </a:extLst>
              </a:tr>
            </a:tbl>
          </a:graphicData>
        </a:graphic>
      </p:graphicFrame>
      <p:graphicFrame>
        <p:nvGraphicFramePr>
          <p:cNvPr id="13" name="Content Placeholder 11">
            <a:extLst>
              <a:ext uri="{FF2B5EF4-FFF2-40B4-BE49-F238E27FC236}">
                <a16:creationId xmlns:a16="http://schemas.microsoft.com/office/drawing/2014/main" id="{B0C84876-0F9B-4FF6-A2C5-B7BB333F3941}"/>
              </a:ext>
            </a:extLst>
          </p:cNvPr>
          <p:cNvGraphicFramePr>
            <a:graphicFrameLocks/>
          </p:cNvGraphicFramePr>
          <p:nvPr>
            <p:extLst>
              <p:ext uri="{D42A27DB-BD31-4B8C-83A1-F6EECF244321}">
                <p14:modId xmlns:p14="http://schemas.microsoft.com/office/powerpoint/2010/main" val="3962496460"/>
              </p:ext>
            </p:extLst>
          </p:nvPr>
        </p:nvGraphicFramePr>
        <p:xfrm>
          <a:off x="3731797" y="920750"/>
          <a:ext cx="2679066" cy="4851400"/>
        </p:xfrm>
        <a:graphic>
          <a:graphicData uri="http://schemas.openxmlformats.org/drawingml/2006/table">
            <a:tbl>
              <a:tblPr firstRow="1" bandRow="1">
                <a:tableStyleId>{5C22544A-7EE6-4342-B048-85BDC9FD1C3A}</a:tableStyleId>
              </a:tblPr>
              <a:tblGrid>
                <a:gridCol w="1756083">
                  <a:extLst>
                    <a:ext uri="{9D8B030D-6E8A-4147-A177-3AD203B41FA5}">
                      <a16:colId xmlns:a16="http://schemas.microsoft.com/office/drawing/2014/main" val="594793055"/>
                    </a:ext>
                  </a:extLst>
                </a:gridCol>
                <a:gridCol w="922983">
                  <a:extLst>
                    <a:ext uri="{9D8B030D-6E8A-4147-A177-3AD203B41FA5}">
                      <a16:colId xmlns:a16="http://schemas.microsoft.com/office/drawing/2014/main" val="3529047631"/>
                    </a:ext>
                  </a:extLst>
                </a:gridCol>
              </a:tblGrid>
              <a:tr h="370840">
                <a:tc>
                  <a:txBody>
                    <a:bodyPr/>
                    <a:lstStyle/>
                    <a:p>
                      <a:r>
                        <a:rPr lang="en-US" sz="1200" dirty="0">
                          <a:solidFill>
                            <a:schemeClr val="tx1">
                              <a:lumMod val="95000"/>
                              <a:lumOff val="5000"/>
                            </a:schemeClr>
                          </a:solidFill>
                          <a:latin typeface="+mn-lt"/>
                        </a:rPr>
                        <a:t>Variable (</a:t>
                      </a:r>
                      <a:r>
                        <a:rPr lang="en-US" sz="1200" dirty="0" err="1">
                          <a:solidFill>
                            <a:schemeClr val="tx1">
                              <a:lumMod val="95000"/>
                              <a:lumOff val="5000"/>
                            </a:schemeClr>
                          </a:solidFill>
                          <a:latin typeface="+mn-lt"/>
                        </a:rPr>
                        <a:t>ctd</a:t>
                      </a:r>
                      <a:r>
                        <a:rPr lang="en-US" sz="1200" dirty="0">
                          <a:solidFill>
                            <a:schemeClr val="tx1">
                              <a:lumMod val="95000"/>
                              <a:lumOff val="5000"/>
                            </a:schemeClr>
                          </a:solidFill>
                          <a:latin typeface="+mn-lt"/>
                        </a:rPr>
                        <a:t>)</a:t>
                      </a:r>
                    </a:p>
                  </a:txBody>
                  <a:tcPr/>
                </a:tc>
                <a:tc>
                  <a:txBody>
                    <a:bodyPr/>
                    <a:lstStyle/>
                    <a:p>
                      <a:r>
                        <a:rPr lang="en-US" sz="1200" dirty="0">
                          <a:solidFill>
                            <a:schemeClr val="tx1">
                              <a:lumMod val="95000"/>
                              <a:lumOff val="5000"/>
                            </a:schemeClr>
                          </a:solidFill>
                          <a:latin typeface="+mn-lt"/>
                        </a:rPr>
                        <a:t>P-Value</a:t>
                      </a:r>
                    </a:p>
                  </a:txBody>
                  <a:tcPr/>
                </a:tc>
                <a:extLst>
                  <a:ext uri="{0D108BD9-81ED-4DB2-BD59-A6C34878D82A}">
                    <a16:rowId xmlns:a16="http://schemas.microsoft.com/office/drawing/2014/main" val="4048160774"/>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WorkLifeBalance</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1.9% </a:t>
                      </a:r>
                    </a:p>
                  </a:txBody>
                  <a:tcPr marL="7620" marR="7620" marT="7620" marB="0" anchor="ctr"/>
                </a:tc>
                <a:extLst>
                  <a:ext uri="{0D108BD9-81ED-4DB2-BD59-A6C34878D82A}">
                    <a16:rowId xmlns:a16="http://schemas.microsoft.com/office/drawing/2014/main" val="1354652189"/>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EnvironmentSatisfaction</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3.4% </a:t>
                      </a:r>
                    </a:p>
                  </a:txBody>
                  <a:tcPr marL="7620" marR="7620" marT="7620" marB="0" anchor="ctr"/>
                </a:tc>
                <a:extLst>
                  <a:ext uri="{0D108BD9-81ED-4DB2-BD59-A6C34878D82A}">
                    <a16:rowId xmlns:a16="http://schemas.microsoft.com/office/drawing/2014/main" val="3558526308"/>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TrainingTimesLastYear</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5.9% </a:t>
                      </a:r>
                    </a:p>
                  </a:txBody>
                  <a:tcPr marL="7620" marR="7620" marT="7620" marB="0" anchor="ctr"/>
                </a:tc>
                <a:extLst>
                  <a:ext uri="{0D108BD9-81ED-4DB2-BD59-A6C34878D82A}">
                    <a16:rowId xmlns:a16="http://schemas.microsoft.com/office/drawing/2014/main" val="2387214884"/>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NumCompaniesWorked</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9.8% </a:t>
                      </a:r>
                    </a:p>
                  </a:txBody>
                  <a:tcPr marL="7620" marR="7620" marT="7620" marB="0" anchor="ctr"/>
                </a:tc>
                <a:extLst>
                  <a:ext uri="{0D108BD9-81ED-4DB2-BD59-A6C34878D82A}">
                    <a16:rowId xmlns:a16="http://schemas.microsoft.com/office/drawing/2014/main" val="2390468"/>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Education</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14.2% </a:t>
                      </a:r>
                    </a:p>
                  </a:txBody>
                  <a:tcPr marL="7620" marR="7620" marT="7620" marB="0" anchor="ctr"/>
                </a:tc>
                <a:extLst>
                  <a:ext uri="{0D108BD9-81ED-4DB2-BD59-A6C34878D82A}">
                    <a16:rowId xmlns:a16="http://schemas.microsoft.com/office/drawing/2014/main" val="2735155931"/>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MonthlyRate</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19.8% </a:t>
                      </a:r>
                    </a:p>
                  </a:txBody>
                  <a:tcPr marL="7620" marR="7620" marT="7620" marB="0" anchor="ctr"/>
                </a:tc>
                <a:extLst>
                  <a:ext uri="{0D108BD9-81ED-4DB2-BD59-A6C34878D82A}">
                    <a16:rowId xmlns:a16="http://schemas.microsoft.com/office/drawing/2014/main" val="2318910541"/>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RelationshipSatisfaction</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26.4% </a:t>
                      </a:r>
                    </a:p>
                  </a:txBody>
                  <a:tcPr marL="7620" marR="7620" marT="7620" marB="0" anchor="ctr"/>
                </a:tc>
                <a:extLst>
                  <a:ext uri="{0D108BD9-81ED-4DB2-BD59-A6C34878D82A}">
                    <a16:rowId xmlns:a16="http://schemas.microsoft.com/office/drawing/2014/main" val="4015261468"/>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HourlyRate</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27.4% </a:t>
                      </a:r>
                    </a:p>
                  </a:txBody>
                  <a:tcPr marL="7620" marR="7620" marT="7620" marB="0" anchor="ctr"/>
                </a:tc>
                <a:extLst>
                  <a:ext uri="{0D108BD9-81ED-4DB2-BD59-A6C34878D82A}">
                    <a16:rowId xmlns:a16="http://schemas.microsoft.com/office/drawing/2014/main" val="2711376919"/>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DailyRate</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31.9% </a:t>
                      </a:r>
                    </a:p>
                  </a:txBody>
                  <a:tcPr marL="7620" marR="7620" marT="7620" marB="0" anchor="ctr"/>
                </a:tc>
                <a:extLst>
                  <a:ext uri="{0D108BD9-81ED-4DB2-BD59-A6C34878D82A}">
                    <a16:rowId xmlns:a16="http://schemas.microsoft.com/office/drawing/2014/main" val="814833574"/>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EmployeeNumber</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49.8% </a:t>
                      </a:r>
                    </a:p>
                  </a:txBody>
                  <a:tcPr marL="7620" marR="7620" marT="7620" marB="0" anchor="ctr"/>
                </a:tc>
                <a:extLst>
                  <a:ext uri="{0D108BD9-81ED-4DB2-BD59-A6C34878D82A}">
                    <a16:rowId xmlns:a16="http://schemas.microsoft.com/office/drawing/2014/main" val="1042300452"/>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PerformanceRating</a:t>
                      </a:r>
                    </a:p>
                  </a:txBody>
                  <a:tcPr marL="7620" marR="7620" marT="7620" marB="0" anchor="ctr"/>
                </a:tc>
                <a:tc>
                  <a:txBody>
                    <a:bodyPr/>
                    <a:lstStyle/>
                    <a:p>
                      <a:pPr algn="r" fontAlgn="ctr"/>
                      <a:endParaRPr lang="en-US" sz="1200" b="0" i="0" u="none" strike="noStrike">
                        <a:solidFill>
                          <a:schemeClr val="tx1">
                            <a:lumMod val="95000"/>
                            <a:lumOff val="5000"/>
                          </a:schemeClr>
                        </a:solidFill>
                        <a:effectLst/>
                        <a:latin typeface="+mn-lt"/>
                      </a:endParaRPr>
                    </a:p>
                    <a:p>
                      <a:pPr algn="r" fontAlgn="ctr"/>
                      <a:r>
                        <a:rPr lang="en-US" sz="1200" b="0" i="0" u="none" strike="noStrike">
                          <a:solidFill>
                            <a:schemeClr val="tx1">
                              <a:lumMod val="95000"/>
                              <a:lumOff val="5000"/>
                            </a:schemeClr>
                          </a:solidFill>
                          <a:effectLst/>
                          <a:latin typeface="+mn-lt"/>
                        </a:rPr>
                        <a:t>66.1% </a:t>
                      </a:r>
                    </a:p>
                  </a:txBody>
                  <a:tcPr marL="7620" marR="7620" marT="7620" marB="0" anchor="ctr"/>
                </a:tc>
                <a:extLst>
                  <a:ext uri="{0D108BD9-81ED-4DB2-BD59-A6C34878D82A}">
                    <a16:rowId xmlns:a16="http://schemas.microsoft.com/office/drawing/2014/main" val="3535504101"/>
                  </a:ext>
                </a:extLst>
              </a:tr>
              <a:tr h="370840">
                <a:tc>
                  <a:txBody>
                    <a:bodyPr/>
                    <a:lstStyle/>
                    <a:p>
                      <a:pPr algn="l" fontAlgn="ctr"/>
                      <a:endParaRPr lang="en-US" sz="1200" b="0" i="0" u="none" strike="noStrike">
                        <a:solidFill>
                          <a:schemeClr val="tx1">
                            <a:lumMod val="95000"/>
                            <a:lumOff val="5000"/>
                          </a:schemeClr>
                        </a:solidFill>
                        <a:effectLst/>
                        <a:latin typeface="+mn-lt"/>
                      </a:endParaRPr>
                    </a:p>
                    <a:p>
                      <a:pPr algn="l" fontAlgn="ctr"/>
                      <a:r>
                        <a:rPr lang="en-US" sz="1200" b="0" i="0" u="none" strike="noStrike">
                          <a:solidFill>
                            <a:schemeClr val="tx1">
                              <a:lumMod val="95000"/>
                              <a:lumOff val="5000"/>
                            </a:schemeClr>
                          </a:solidFill>
                          <a:effectLst/>
                          <a:latin typeface="+mn-lt"/>
                        </a:rPr>
                        <a:t>PercentSalaryHike</a:t>
                      </a:r>
                    </a:p>
                  </a:txBody>
                  <a:tcPr marL="7620" marR="7620" marT="7620" marB="0" anchor="ctr"/>
                </a:tc>
                <a:tc>
                  <a:txBody>
                    <a:bodyPr/>
                    <a:lstStyle/>
                    <a:p>
                      <a:pPr algn="r" fontAlgn="ctr"/>
                      <a:endParaRPr lang="en-US" sz="1200" b="0" i="0" u="none" strike="noStrike" dirty="0">
                        <a:solidFill>
                          <a:schemeClr val="tx1">
                            <a:lumMod val="95000"/>
                            <a:lumOff val="5000"/>
                          </a:schemeClr>
                        </a:solidFill>
                        <a:effectLst/>
                        <a:latin typeface="+mn-lt"/>
                      </a:endParaRPr>
                    </a:p>
                    <a:p>
                      <a:pPr algn="r" fontAlgn="ctr"/>
                      <a:r>
                        <a:rPr lang="en-US" sz="1200" b="0" i="0" u="none" strike="noStrike" dirty="0">
                          <a:solidFill>
                            <a:schemeClr val="tx1">
                              <a:lumMod val="95000"/>
                              <a:lumOff val="5000"/>
                            </a:schemeClr>
                          </a:solidFill>
                          <a:effectLst/>
                          <a:latin typeface="+mn-lt"/>
                        </a:rPr>
                        <a:t>66.9% </a:t>
                      </a:r>
                    </a:p>
                  </a:txBody>
                  <a:tcPr marL="7620" marR="7620" marT="7620" marB="0" anchor="ctr"/>
                </a:tc>
                <a:extLst>
                  <a:ext uri="{0D108BD9-81ED-4DB2-BD59-A6C34878D82A}">
                    <a16:rowId xmlns:a16="http://schemas.microsoft.com/office/drawing/2014/main" val="1270070824"/>
                  </a:ext>
                </a:extLst>
              </a:tr>
            </a:tbl>
          </a:graphicData>
        </a:graphic>
      </p:graphicFrame>
      <p:sp>
        <p:nvSpPr>
          <p:cNvPr id="14" name="Rectangle: Rounded Corners 13">
            <a:extLst>
              <a:ext uri="{FF2B5EF4-FFF2-40B4-BE49-F238E27FC236}">
                <a16:creationId xmlns:a16="http://schemas.microsoft.com/office/drawing/2014/main" id="{A7A21241-B14D-4E8A-B53B-A25F11CADA2F}"/>
              </a:ext>
            </a:extLst>
          </p:cNvPr>
          <p:cNvSpPr/>
          <p:nvPr/>
        </p:nvSpPr>
        <p:spPr>
          <a:xfrm>
            <a:off x="594804" y="1189608"/>
            <a:ext cx="3027285" cy="474764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E572D4E-642C-461E-97DB-8E842778A75F}"/>
              </a:ext>
            </a:extLst>
          </p:cNvPr>
          <p:cNvSpPr/>
          <p:nvPr/>
        </p:nvSpPr>
        <p:spPr>
          <a:xfrm>
            <a:off x="3614613" y="1189608"/>
            <a:ext cx="2945986" cy="1677879"/>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29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83BBD9-934F-4823-9BD3-AF8908173D7A}"/>
              </a:ext>
            </a:extLst>
          </p:cNvPr>
          <p:cNvPicPr>
            <a:picLocks noChangeAspect="1"/>
          </p:cNvPicPr>
          <p:nvPr/>
        </p:nvPicPr>
        <p:blipFill>
          <a:blip r:embed="rId2"/>
          <a:stretch>
            <a:fillRect/>
          </a:stretch>
        </p:blipFill>
        <p:spPr>
          <a:xfrm>
            <a:off x="1966336" y="799733"/>
            <a:ext cx="8259328" cy="5258534"/>
          </a:xfrm>
          <a:prstGeom prst="rect">
            <a:avLst/>
          </a:prstGeom>
        </p:spPr>
      </p:pic>
    </p:spTree>
    <p:extLst>
      <p:ext uri="{BB962C8B-B14F-4D97-AF65-F5344CB8AC3E}">
        <p14:creationId xmlns:p14="http://schemas.microsoft.com/office/powerpoint/2010/main" val="185040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837F9C-F9D9-4631-AC29-A9032EFA5866}"/>
              </a:ext>
            </a:extLst>
          </p:cNvPr>
          <p:cNvPicPr>
            <a:picLocks noChangeAspect="1"/>
          </p:cNvPicPr>
          <p:nvPr/>
        </p:nvPicPr>
        <p:blipFill>
          <a:blip r:embed="rId2"/>
          <a:stretch>
            <a:fillRect/>
          </a:stretch>
        </p:blipFill>
        <p:spPr>
          <a:xfrm>
            <a:off x="1966336" y="799733"/>
            <a:ext cx="8259328" cy="5258534"/>
          </a:xfrm>
          <a:prstGeom prst="rect">
            <a:avLst/>
          </a:prstGeom>
        </p:spPr>
      </p:pic>
    </p:spTree>
    <p:extLst>
      <p:ext uri="{BB962C8B-B14F-4D97-AF65-F5344CB8AC3E}">
        <p14:creationId xmlns:p14="http://schemas.microsoft.com/office/powerpoint/2010/main" val="243933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2E743-C21A-48CC-AB02-99A2B919120F}"/>
              </a:ext>
            </a:extLst>
          </p:cNvPr>
          <p:cNvSpPr>
            <a:spLocks noGrp="1"/>
          </p:cNvSpPr>
          <p:nvPr>
            <p:ph type="title"/>
          </p:nvPr>
        </p:nvSpPr>
        <p:spPr/>
        <p:txBody>
          <a:bodyPr>
            <a:normAutofit fontScale="90000"/>
          </a:bodyPr>
          <a:lstStyle/>
          <a:p>
            <a:r>
              <a:rPr lang="en-US" dirty="0"/>
              <a:t>What Variables are highly associated with Attrition?</a:t>
            </a:r>
          </a:p>
        </p:txBody>
      </p:sp>
      <p:sp>
        <p:nvSpPr>
          <p:cNvPr id="7" name="Text Placeholder 6">
            <a:extLst>
              <a:ext uri="{FF2B5EF4-FFF2-40B4-BE49-F238E27FC236}">
                <a16:creationId xmlns:a16="http://schemas.microsoft.com/office/drawing/2014/main" id="{1BCD82B1-BF9A-43DB-9EF4-AE8174F63ED9}"/>
              </a:ext>
            </a:extLst>
          </p:cNvPr>
          <p:cNvSpPr>
            <a:spLocks noGrp="1"/>
          </p:cNvSpPr>
          <p:nvPr>
            <p:ph type="body" sz="half" idx="2"/>
          </p:nvPr>
        </p:nvSpPr>
        <p:spPr/>
        <p:txBody>
          <a:bodyPr/>
          <a:lstStyle/>
          <a:p>
            <a:pPr marL="285750" indent="-285750">
              <a:buClr>
                <a:schemeClr val="bg2"/>
              </a:buClr>
              <a:buFont typeface="Arial" panose="020B0604020202020204" pitchFamily="34" charset="0"/>
              <a:buChar char="•"/>
            </a:pPr>
            <a:r>
              <a:rPr lang="en-US" dirty="0"/>
              <a:t>Chi-Squared Test for Independence on each of the categorical variables</a:t>
            </a:r>
          </a:p>
          <a:p>
            <a:pPr marL="285750" indent="-285750">
              <a:buClr>
                <a:schemeClr val="bg2"/>
              </a:buClr>
              <a:buFont typeface="Arial" panose="020B0604020202020204" pitchFamily="34" charset="0"/>
              <a:buChar char="•"/>
            </a:pPr>
            <a:r>
              <a:rPr lang="en-US" dirty="0"/>
              <a:t>For preliminary consideration in predictive model, we include all variables with p-value &lt; 10%</a:t>
            </a:r>
          </a:p>
        </p:txBody>
      </p:sp>
      <p:graphicFrame>
        <p:nvGraphicFramePr>
          <p:cNvPr id="12" name="Content Placeholder 11">
            <a:extLst>
              <a:ext uri="{FF2B5EF4-FFF2-40B4-BE49-F238E27FC236}">
                <a16:creationId xmlns:a16="http://schemas.microsoft.com/office/drawing/2014/main" id="{1D7634A2-AC31-4769-9626-643A07A46CF1}"/>
              </a:ext>
            </a:extLst>
          </p:cNvPr>
          <p:cNvGraphicFramePr>
            <a:graphicFrameLocks noGrp="1"/>
          </p:cNvGraphicFramePr>
          <p:nvPr>
            <p:ph idx="1"/>
            <p:extLst>
              <p:ext uri="{D42A27DB-BD31-4B8C-83A1-F6EECF244321}">
                <p14:modId xmlns:p14="http://schemas.microsoft.com/office/powerpoint/2010/main" val="845298010"/>
              </p:ext>
            </p:extLst>
          </p:nvPr>
        </p:nvGraphicFramePr>
        <p:xfrm>
          <a:off x="1697862" y="1520190"/>
          <a:ext cx="4181729" cy="3817620"/>
        </p:xfrm>
        <a:graphic>
          <a:graphicData uri="http://schemas.openxmlformats.org/drawingml/2006/table">
            <a:tbl>
              <a:tblPr firstRow="1" bandRow="1">
                <a:tableStyleId>{5C22544A-7EE6-4342-B048-85BDC9FD1C3A}</a:tableStyleId>
              </a:tblPr>
              <a:tblGrid>
                <a:gridCol w="2741053">
                  <a:extLst>
                    <a:ext uri="{9D8B030D-6E8A-4147-A177-3AD203B41FA5}">
                      <a16:colId xmlns:a16="http://schemas.microsoft.com/office/drawing/2014/main" val="594793055"/>
                    </a:ext>
                  </a:extLst>
                </a:gridCol>
                <a:gridCol w="1440676">
                  <a:extLst>
                    <a:ext uri="{9D8B030D-6E8A-4147-A177-3AD203B41FA5}">
                      <a16:colId xmlns:a16="http://schemas.microsoft.com/office/drawing/2014/main" val="3529047631"/>
                    </a:ext>
                  </a:extLst>
                </a:gridCol>
              </a:tblGrid>
              <a:tr h="370840">
                <a:tc>
                  <a:txBody>
                    <a:bodyPr/>
                    <a:lstStyle/>
                    <a:p>
                      <a:r>
                        <a:rPr lang="en-US" sz="2400" dirty="0">
                          <a:solidFill>
                            <a:schemeClr val="tx1">
                              <a:lumMod val="95000"/>
                              <a:lumOff val="5000"/>
                            </a:schemeClr>
                          </a:solidFill>
                          <a:latin typeface="+mn-lt"/>
                        </a:rPr>
                        <a:t>Variable</a:t>
                      </a:r>
                    </a:p>
                  </a:txBody>
                  <a:tcPr/>
                </a:tc>
                <a:tc>
                  <a:txBody>
                    <a:bodyPr/>
                    <a:lstStyle/>
                    <a:p>
                      <a:r>
                        <a:rPr lang="en-US" sz="2400" dirty="0">
                          <a:solidFill>
                            <a:schemeClr val="tx1">
                              <a:lumMod val="95000"/>
                              <a:lumOff val="5000"/>
                            </a:schemeClr>
                          </a:solidFill>
                          <a:latin typeface="+mn-lt"/>
                        </a:rPr>
                        <a:t>P-Value</a:t>
                      </a:r>
                    </a:p>
                  </a:txBody>
                  <a:tcPr/>
                </a:tc>
                <a:extLst>
                  <a:ext uri="{0D108BD9-81ED-4DB2-BD59-A6C34878D82A}">
                    <a16:rowId xmlns:a16="http://schemas.microsoft.com/office/drawing/2014/main" val="4048160774"/>
                  </a:ext>
                </a:extLst>
              </a:tr>
              <a:tr h="370840">
                <a:tc>
                  <a:txBody>
                    <a:bodyPr/>
                    <a:lstStyle/>
                    <a:p>
                      <a:pPr marL="0" algn="l"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Over18</a:t>
                      </a: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0.0% </a:t>
                      </a:r>
                    </a:p>
                  </a:txBody>
                  <a:tcPr marL="7620" marR="7620" marT="7620" marB="0" anchor="ctr"/>
                </a:tc>
                <a:extLst>
                  <a:ext uri="{0D108BD9-81ED-4DB2-BD59-A6C34878D82A}">
                    <a16:rowId xmlns:a16="http://schemas.microsoft.com/office/drawing/2014/main" val="1354652189"/>
                  </a:ext>
                </a:extLst>
              </a:tr>
              <a:tr h="370840">
                <a:tc>
                  <a:txBody>
                    <a:bodyPr/>
                    <a:lstStyle/>
                    <a:p>
                      <a:pPr marL="0" algn="l" defTabSz="914400" rtl="0" eaLnBrk="1" fontAlgn="ctr" latinLnBrk="0" hangingPunct="1"/>
                      <a:r>
                        <a:rPr lang="en-US" sz="2400" b="0" i="0" u="none" strike="noStrike" kern="1200" dirty="0" err="1">
                          <a:solidFill>
                            <a:schemeClr val="tx1">
                              <a:lumMod val="95000"/>
                              <a:lumOff val="5000"/>
                            </a:schemeClr>
                          </a:solidFill>
                          <a:effectLst/>
                          <a:latin typeface="+mn-lt"/>
                          <a:ea typeface="+mn-ea"/>
                          <a:cs typeface="+mn-cs"/>
                        </a:rPr>
                        <a:t>OverTime</a:t>
                      </a:r>
                      <a:endParaRPr lang="en-US" sz="24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0.0% </a:t>
                      </a:r>
                    </a:p>
                  </a:txBody>
                  <a:tcPr marL="7620" marR="7620" marT="7620" marB="0" anchor="ctr"/>
                </a:tc>
                <a:extLst>
                  <a:ext uri="{0D108BD9-81ED-4DB2-BD59-A6C34878D82A}">
                    <a16:rowId xmlns:a16="http://schemas.microsoft.com/office/drawing/2014/main" val="3558526308"/>
                  </a:ext>
                </a:extLst>
              </a:tr>
              <a:tr h="370840">
                <a:tc>
                  <a:txBody>
                    <a:bodyPr/>
                    <a:lstStyle/>
                    <a:p>
                      <a:pPr marL="0" algn="l" defTabSz="914400" rtl="0" eaLnBrk="1" fontAlgn="ctr" latinLnBrk="0" hangingPunct="1"/>
                      <a:r>
                        <a:rPr lang="en-US" sz="2400" b="0" i="0" u="none" strike="noStrike" kern="1200" dirty="0" err="1">
                          <a:solidFill>
                            <a:schemeClr val="tx1">
                              <a:lumMod val="95000"/>
                              <a:lumOff val="5000"/>
                            </a:schemeClr>
                          </a:solidFill>
                          <a:effectLst/>
                          <a:latin typeface="+mn-lt"/>
                          <a:ea typeface="+mn-ea"/>
                          <a:cs typeface="+mn-cs"/>
                        </a:rPr>
                        <a:t>JobRole</a:t>
                      </a:r>
                      <a:endParaRPr lang="en-US" sz="24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0.0% </a:t>
                      </a:r>
                    </a:p>
                  </a:txBody>
                  <a:tcPr marL="7620" marR="7620" marT="7620" marB="0" anchor="ctr"/>
                </a:tc>
                <a:extLst>
                  <a:ext uri="{0D108BD9-81ED-4DB2-BD59-A6C34878D82A}">
                    <a16:rowId xmlns:a16="http://schemas.microsoft.com/office/drawing/2014/main" val="2387214884"/>
                  </a:ext>
                </a:extLst>
              </a:tr>
              <a:tr h="370840">
                <a:tc>
                  <a:txBody>
                    <a:bodyPr/>
                    <a:lstStyle/>
                    <a:p>
                      <a:pPr marL="0" algn="l" defTabSz="914400" rtl="0" eaLnBrk="1" fontAlgn="ctr" latinLnBrk="0" hangingPunct="1"/>
                      <a:r>
                        <a:rPr lang="en-US" sz="2400" b="0" i="0" u="none" strike="noStrike" kern="1200" dirty="0" err="1">
                          <a:solidFill>
                            <a:schemeClr val="tx1">
                              <a:lumMod val="95000"/>
                              <a:lumOff val="5000"/>
                            </a:schemeClr>
                          </a:solidFill>
                          <a:effectLst/>
                          <a:latin typeface="+mn-lt"/>
                          <a:ea typeface="+mn-ea"/>
                          <a:cs typeface="+mn-cs"/>
                        </a:rPr>
                        <a:t>MaritalStatus</a:t>
                      </a:r>
                      <a:endParaRPr lang="en-US" sz="24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0.0% </a:t>
                      </a:r>
                    </a:p>
                  </a:txBody>
                  <a:tcPr marL="7620" marR="7620" marT="7620" marB="0" anchor="ctr"/>
                </a:tc>
                <a:extLst>
                  <a:ext uri="{0D108BD9-81ED-4DB2-BD59-A6C34878D82A}">
                    <a16:rowId xmlns:a16="http://schemas.microsoft.com/office/drawing/2014/main" val="2390468"/>
                  </a:ext>
                </a:extLst>
              </a:tr>
              <a:tr h="370840">
                <a:tc>
                  <a:txBody>
                    <a:bodyPr/>
                    <a:lstStyle/>
                    <a:p>
                      <a:pPr marL="0" algn="l"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Role</a:t>
                      </a: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0.0% </a:t>
                      </a:r>
                    </a:p>
                  </a:txBody>
                  <a:tcPr marL="7620" marR="7620" marT="7620" marB="0" anchor="ctr"/>
                </a:tc>
                <a:extLst>
                  <a:ext uri="{0D108BD9-81ED-4DB2-BD59-A6C34878D82A}">
                    <a16:rowId xmlns:a16="http://schemas.microsoft.com/office/drawing/2014/main" val="2735155931"/>
                  </a:ext>
                </a:extLst>
              </a:tr>
              <a:tr h="370840">
                <a:tc>
                  <a:txBody>
                    <a:bodyPr/>
                    <a:lstStyle/>
                    <a:p>
                      <a:pPr marL="0" algn="l"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Department</a:t>
                      </a: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0.9% </a:t>
                      </a:r>
                    </a:p>
                  </a:txBody>
                  <a:tcPr marL="7620" marR="7620" marT="7620" marB="0" anchor="ctr"/>
                </a:tc>
                <a:extLst>
                  <a:ext uri="{0D108BD9-81ED-4DB2-BD59-A6C34878D82A}">
                    <a16:rowId xmlns:a16="http://schemas.microsoft.com/office/drawing/2014/main" val="2318910541"/>
                  </a:ext>
                </a:extLst>
              </a:tr>
              <a:tr h="370840">
                <a:tc>
                  <a:txBody>
                    <a:bodyPr/>
                    <a:lstStyle/>
                    <a:p>
                      <a:pPr marL="0" algn="l" defTabSz="914400" rtl="0" eaLnBrk="1" fontAlgn="ctr" latinLnBrk="0" hangingPunct="1"/>
                      <a:r>
                        <a:rPr lang="en-US" sz="2400" b="0" i="0" u="none" strike="noStrike" kern="1200" dirty="0" err="1">
                          <a:solidFill>
                            <a:schemeClr val="tx1">
                              <a:lumMod val="95000"/>
                              <a:lumOff val="5000"/>
                            </a:schemeClr>
                          </a:solidFill>
                          <a:effectLst/>
                          <a:latin typeface="+mn-lt"/>
                          <a:ea typeface="+mn-ea"/>
                          <a:cs typeface="+mn-cs"/>
                        </a:rPr>
                        <a:t>BusinessTravel</a:t>
                      </a:r>
                      <a:endParaRPr lang="en-US" sz="24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5.0% </a:t>
                      </a:r>
                    </a:p>
                  </a:txBody>
                  <a:tcPr marL="7620" marR="7620" marT="7620" marB="0" anchor="ctr"/>
                </a:tc>
                <a:extLst>
                  <a:ext uri="{0D108BD9-81ED-4DB2-BD59-A6C34878D82A}">
                    <a16:rowId xmlns:a16="http://schemas.microsoft.com/office/drawing/2014/main" val="4015261468"/>
                  </a:ext>
                </a:extLst>
              </a:tr>
              <a:tr h="370840">
                <a:tc>
                  <a:txBody>
                    <a:bodyPr/>
                    <a:lstStyle/>
                    <a:p>
                      <a:pPr marL="0" algn="l" defTabSz="914400" rtl="0" eaLnBrk="1" fontAlgn="ctr" latinLnBrk="0" hangingPunct="1"/>
                      <a:r>
                        <a:rPr lang="en-US" sz="2400" b="0" i="0" u="none" strike="noStrike" kern="1200" dirty="0" err="1">
                          <a:solidFill>
                            <a:schemeClr val="tx1">
                              <a:lumMod val="95000"/>
                              <a:lumOff val="5000"/>
                            </a:schemeClr>
                          </a:solidFill>
                          <a:effectLst/>
                          <a:latin typeface="+mn-lt"/>
                          <a:ea typeface="+mn-ea"/>
                          <a:cs typeface="+mn-cs"/>
                        </a:rPr>
                        <a:t>EducationField</a:t>
                      </a:r>
                      <a:endParaRPr lang="en-US" sz="2400" b="0" i="0" u="none" strike="noStrike" kern="1200" dirty="0">
                        <a:solidFill>
                          <a:schemeClr val="tx1">
                            <a:lumMod val="95000"/>
                            <a:lumOff val="5000"/>
                          </a:schemeClr>
                        </a:solidFill>
                        <a:effectLst/>
                        <a:latin typeface="+mn-lt"/>
                        <a:ea typeface="+mn-ea"/>
                        <a:cs typeface="+mn-cs"/>
                      </a:endParaRP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26.8% </a:t>
                      </a:r>
                    </a:p>
                  </a:txBody>
                  <a:tcPr marL="7620" marR="7620" marT="7620" marB="0" anchor="ctr"/>
                </a:tc>
                <a:extLst>
                  <a:ext uri="{0D108BD9-81ED-4DB2-BD59-A6C34878D82A}">
                    <a16:rowId xmlns:a16="http://schemas.microsoft.com/office/drawing/2014/main" val="2711376919"/>
                  </a:ext>
                </a:extLst>
              </a:tr>
              <a:tr h="370840">
                <a:tc>
                  <a:txBody>
                    <a:bodyPr/>
                    <a:lstStyle/>
                    <a:p>
                      <a:pPr marL="0" algn="l"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Gender</a:t>
                      </a:r>
                    </a:p>
                  </a:txBody>
                  <a:tcPr marL="7620" marR="7620" marT="7620" marB="0" anchor="ctr"/>
                </a:tc>
                <a:tc>
                  <a:txBody>
                    <a:bodyPr/>
                    <a:lstStyle/>
                    <a:p>
                      <a:pPr marL="0" algn="r" defTabSz="914400" rtl="0" eaLnBrk="1" fontAlgn="ctr" latinLnBrk="0" hangingPunct="1"/>
                      <a:r>
                        <a:rPr lang="en-US" sz="2400" b="0" i="0" u="none" strike="noStrike" kern="1200" dirty="0">
                          <a:solidFill>
                            <a:schemeClr val="tx1">
                              <a:lumMod val="95000"/>
                              <a:lumOff val="5000"/>
                            </a:schemeClr>
                          </a:solidFill>
                          <a:effectLst/>
                          <a:latin typeface="+mn-lt"/>
                          <a:ea typeface="+mn-ea"/>
                          <a:cs typeface="+mn-cs"/>
                        </a:rPr>
                        <a:t>51.5%</a:t>
                      </a:r>
                    </a:p>
                  </a:txBody>
                  <a:tcPr marL="7620" marR="7620" marT="7620" marB="0" anchor="ctr"/>
                </a:tc>
                <a:extLst>
                  <a:ext uri="{0D108BD9-81ED-4DB2-BD59-A6C34878D82A}">
                    <a16:rowId xmlns:a16="http://schemas.microsoft.com/office/drawing/2014/main" val="814833574"/>
                  </a:ext>
                </a:extLst>
              </a:tr>
            </a:tbl>
          </a:graphicData>
        </a:graphic>
      </p:graphicFrame>
      <p:sp>
        <p:nvSpPr>
          <p:cNvPr id="6" name="Rectangle: Rounded Corners 5">
            <a:extLst>
              <a:ext uri="{FF2B5EF4-FFF2-40B4-BE49-F238E27FC236}">
                <a16:creationId xmlns:a16="http://schemas.microsoft.com/office/drawing/2014/main" id="{CAE05EA2-A294-459E-8705-6FD7138B434A}"/>
              </a:ext>
            </a:extLst>
          </p:cNvPr>
          <p:cNvSpPr/>
          <p:nvPr/>
        </p:nvSpPr>
        <p:spPr>
          <a:xfrm>
            <a:off x="1520636" y="1921128"/>
            <a:ext cx="4575363" cy="272402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41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969EC9-998C-46E3-81B9-C4F850E80C54}"/>
              </a:ext>
            </a:extLst>
          </p:cNvPr>
          <p:cNvPicPr>
            <a:picLocks noChangeAspect="1"/>
          </p:cNvPicPr>
          <p:nvPr/>
        </p:nvPicPr>
        <p:blipFill>
          <a:blip r:embed="rId2"/>
          <a:stretch>
            <a:fillRect/>
          </a:stretch>
        </p:blipFill>
        <p:spPr>
          <a:xfrm>
            <a:off x="2110821" y="0"/>
            <a:ext cx="7970357" cy="6858000"/>
          </a:xfrm>
          <a:prstGeom prst="rect">
            <a:avLst/>
          </a:prstGeom>
        </p:spPr>
      </p:pic>
    </p:spTree>
    <p:extLst>
      <p:ext uri="{BB962C8B-B14F-4D97-AF65-F5344CB8AC3E}">
        <p14:creationId xmlns:p14="http://schemas.microsoft.com/office/powerpoint/2010/main" val="91943984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168</TotalTime>
  <Words>967</Words>
  <Application>Microsoft Office PowerPoint</Application>
  <PresentationFormat>Widescreen</PresentationFormat>
  <Paragraphs>300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Impact</vt:lpstr>
      <vt:lpstr>Badge</vt:lpstr>
      <vt:lpstr>Talent Management Analysis</vt:lpstr>
      <vt:lpstr>Frito-Lay &amp; DDSAnalytics: Partnership in Data Science</vt:lpstr>
      <vt:lpstr>What We Offer</vt:lpstr>
      <vt:lpstr>Attrition</vt:lpstr>
      <vt:lpstr>What Variables are highly associated with Attrition?</vt:lpstr>
      <vt:lpstr>PowerPoint Presentation</vt:lpstr>
      <vt:lpstr>PowerPoint Presentation</vt:lpstr>
      <vt:lpstr>What Variables are highly associated with Attrition?</vt:lpstr>
      <vt:lpstr>PowerPoint Presentation</vt:lpstr>
      <vt:lpstr>The Model – Naïve Bayes</vt:lpstr>
      <vt:lpstr>Model Performance</vt:lpstr>
      <vt:lpstr>PowerPoint Presentation</vt:lpstr>
      <vt:lpstr>Monthly Income</vt:lpstr>
      <vt:lpstr>What Variables are associated with monthly income?</vt:lpstr>
      <vt:lpstr>PowerPoint Presentation</vt:lpstr>
      <vt:lpstr>PowerPoint Presentation</vt:lpstr>
      <vt:lpstr>What Variables are associated with monthly income?</vt:lpstr>
      <vt:lpstr>PowerPoint Presentation</vt:lpstr>
      <vt:lpstr>PowerPoint Presentation</vt:lpstr>
      <vt:lpstr>The Model – Multiple Linear Regression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Management Analysis</dc:title>
  <dc:creator>Allison Roderick</dc:creator>
  <cp:lastModifiedBy>Allison Roderick</cp:lastModifiedBy>
  <cp:revision>23</cp:revision>
  <dcterms:created xsi:type="dcterms:W3CDTF">2019-08-18T18:23:31Z</dcterms:created>
  <dcterms:modified xsi:type="dcterms:W3CDTF">2019-08-18T21:12:27Z</dcterms:modified>
</cp:coreProperties>
</file>