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6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D8B8-E348-9541-ADF8-A2DCBD14CC7F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100F-4C6C-6241-B03C-5842E6A5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65" y="571500"/>
            <a:ext cx="11383767" cy="559299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 Data Assimilation For</a:t>
            </a:r>
            <a:br>
              <a:rPr lang="en-US" sz="4800" dirty="0" smtClean="0"/>
            </a:br>
            <a:r>
              <a:rPr lang="en-US" sz="4800" dirty="0" smtClean="0"/>
              <a:t> Advection-Diffusion Flows By</a:t>
            </a:r>
            <a:br>
              <a:rPr lang="en-US" sz="4800" dirty="0" smtClean="0"/>
            </a:br>
            <a:r>
              <a:rPr lang="en-US" sz="4800" dirty="0" smtClean="0"/>
              <a:t>Interconnected Localized Filters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Emanuele </a:t>
            </a:r>
            <a:r>
              <a:rPr lang="en-US" sz="2400" dirty="0" err="1" smtClean="0"/>
              <a:t>Ragnoli</a:t>
            </a:r>
            <a:r>
              <a:rPr lang="en-US" sz="2200" dirty="0" smtClean="0"/>
              <a:t>,  </a:t>
            </a:r>
            <a:r>
              <a:rPr lang="en-US" sz="2200" dirty="0" err="1" smtClean="0"/>
              <a:t>Fearghal</a:t>
            </a:r>
            <a:r>
              <a:rPr lang="en-US" sz="2200" dirty="0" smtClean="0"/>
              <a:t> </a:t>
            </a:r>
            <a:r>
              <a:rPr lang="en-US" sz="2200" dirty="0" err="1" smtClean="0"/>
              <a:t>O'Donncha</a:t>
            </a:r>
            <a:r>
              <a:rPr lang="en-US" sz="2200" dirty="0" smtClean="0"/>
              <a:t>,  Albert Akhriev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IBM Research Ireland, 2017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53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6" y="385300"/>
            <a:ext cx="1600200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High resolution simulation with single  ”sensor” per sub-domain.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87" y="385299"/>
            <a:ext cx="93599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Amdados</a:t>
            </a:r>
            <a:r>
              <a:rPr lang="en-US" dirty="0"/>
              <a:t> Application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the 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goal is to synthesize contamination distribution inside the domain given measurements of the “true” field at a (small) sub-set of points where “sensors” are located.</a:t>
                </a:r>
              </a:p>
              <a:p>
                <a:r>
                  <a:rPr lang="en-US" dirty="0" smtClean="0"/>
                  <a:t>We start with zero field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𝑡</m:t>
                    </m:r>
                    <m:r>
                      <a:rPr lang="en-GB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because the true state of nature is not known in advance.</a:t>
                </a:r>
              </a:p>
              <a:p>
                <a:r>
                  <a:rPr lang="en-US" dirty="0" smtClean="0"/>
                  <a:t>Gradually, the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integrated with Schwarz method (for exchanging the information across sub-domain borders) make the simulated field look quite similar the true one.</a:t>
                </a:r>
              </a:p>
              <a:p>
                <a:r>
                  <a:rPr lang="en-US" dirty="0" smtClean="0"/>
                  <a:t>In this way, a reasonable estimation of contamination level can be done in unobserved domain points on each time step.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97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17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Amdados</a:t>
            </a:r>
            <a:r>
              <a:rPr lang="en-US" dirty="0"/>
              <a:t> Application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667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 smtClean="0"/>
                  <a:t>Process model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1" i="1" smtClean="0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state field (space distribution of contaminant),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model matrix (finite-difference discretization) and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sz="2000" dirty="0" smtClean="0"/>
                  <a:t> is the process noise</a:t>
                </a:r>
                <a:r>
                  <a:rPr lang="en-US" dirty="0" smtClean="0"/>
                  <a:t>.</a:t>
                </a:r>
                <a:endParaRPr lang="en-US" b="1" dirty="0" smtClean="0"/>
              </a:p>
              <a:p>
                <a:r>
                  <a:rPr lang="en-US" i="1" dirty="0" smtClean="0"/>
                  <a:t>Implicit method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𝑩</m:t>
                        </m:r>
                        <m:r>
                          <a:rPr lang="en-GB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  <m:r>
                          <a:rPr lang="en-GB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GB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  </m:t>
                    </m:r>
                    <m:r>
                      <a:rPr lang="en-GB" b="1" i="1" smtClean="0">
                        <a:latin typeface="Cambria Math" charset="0"/>
                      </a:rPr>
                      <m:t>𝑩</m:t>
                    </m:r>
                    <m:r>
                      <a:rPr lang="en-GB" b="0" i="1" smtClean="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i="1" dirty="0" smtClean="0"/>
                  <a:t>Measurement residual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−</m:t>
                    </m:r>
                    <m:r>
                      <a:rPr lang="en-GB" b="1" i="1" smtClean="0">
                        <a:latin typeface="Cambria Math" charset="0"/>
                      </a:rPr>
                      <m:t>𝑯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sz="2000" dirty="0" smtClean="0"/>
                  <a:t> is the vector of observations at sensor locations,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charset="0"/>
                      </a:rPr>
                      <m:t>𝑯</m:t>
                    </m:r>
                  </m:oMath>
                </a14:m>
                <a:r>
                  <a:rPr lang="en-US" sz="2000" dirty="0" smtClean="0"/>
                  <a:t> is a low-rank observation matrix.</a:t>
                </a:r>
              </a:p>
              <a:p>
                <a:r>
                  <a:rPr lang="en-US" i="1" dirty="0" smtClean="0"/>
                  <a:t>Prior state estimation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GB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  <m:r>
                          <a:rPr lang="en-GB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r>
                      <a:rPr lang="en-GB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GB" b="0" i="0" smtClean="0">
                        <a:latin typeface="Cambria Math" charset="0"/>
                      </a:rPr>
                      <m:t>, </m:t>
                    </m:r>
                    <m:r>
                      <a:rPr lang="en-GB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GB" b="1" i="1" smtClean="0">
                                <a:latin typeface="Cambria Math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GB" b="1" i="1" smtClean="0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charset="0"/>
                      </a:rPr>
                      <m:t>𝑷</m:t>
                    </m:r>
                  </m:oMath>
                </a14:m>
                <a:r>
                  <a:rPr lang="en-US" sz="2000" dirty="0" smtClean="0"/>
                  <a:t> is the process covariance matrix and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sz="2000" dirty="0" smtClean="0"/>
                  <a:t> is the process noise covariance.</a:t>
                </a:r>
                <a:endParaRPr lang="en-US" sz="2000" b="1" dirty="0" smtClean="0"/>
              </a:p>
              <a:p>
                <a:r>
                  <a:rPr lang="en-US" i="1" dirty="0" smtClean="0"/>
                  <a:t>Posterior estimation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𝑲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charset="0"/>
                          </a:rPr>
                          <m:t>𝑰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000" b="1" i="1">
                            <a:latin typeface="Cambria Math" charset="0"/>
                          </a:rPr>
                          <m:t>𝑲</m:t>
                        </m:r>
                      </m:e>
                      <m:sub>
                        <m:r>
                          <a:rPr lang="en-GB" sz="20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 is the </a:t>
                </a:r>
                <a:r>
                  <a:rPr lang="en-US" sz="2000" dirty="0" err="1" smtClean="0"/>
                  <a:t>Kalman</a:t>
                </a:r>
                <a:r>
                  <a:rPr lang="en-US" sz="2000" dirty="0" smtClean="0"/>
                  <a:t> gain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Several posterior estimation steps are consecutively repeated in Schwarz method until sub-domain fields match at borders.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67" y="1825625"/>
                <a:ext cx="10515600" cy="4351338"/>
              </a:xfrm>
              <a:blipFill rotWithShape="0">
                <a:blip r:embed="rId2"/>
                <a:stretch>
                  <a:fillRect l="-1043" t="-3081" r="-232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5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Amdados</a:t>
            </a:r>
            <a:r>
              <a:rPr lang="en-US" dirty="0"/>
              <a:t> Application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Schwarz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sub-problem is propagated in time independently. As such, new estimations can significantly disagree along sub-domain borders.</a:t>
            </a:r>
          </a:p>
          <a:p>
            <a:r>
              <a:rPr lang="en-US" dirty="0"/>
              <a:t>The </a:t>
            </a:r>
            <a:r>
              <a:rPr lang="en-US" dirty="0" smtClean="0"/>
              <a:t>Schwarz method solves a boundary value problem for a PDE approximately </a:t>
            </a:r>
            <a:r>
              <a:rPr lang="en-US" dirty="0"/>
              <a:t>by splitting it into boundary value problems on smaller domains and </a:t>
            </a:r>
            <a:r>
              <a:rPr lang="en-US" dirty="0" smtClean="0"/>
              <a:t>iteratively combining the </a:t>
            </a:r>
            <a:r>
              <a:rPr lang="en-US" dirty="0"/>
              <a:t>results</a:t>
            </a:r>
            <a:r>
              <a:rPr lang="en-US" dirty="0" smtClean="0"/>
              <a:t>. We use </a:t>
            </a:r>
            <a:r>
              <a:rPr lang="en-US" dirty="0"/>
              <a:t>adaptive </a:t>
            </a:r>
            <a:r>
              <a:rPr lang="en-US" dirty="0" smtClean="0"/>
              <a:t>AND/ARN variant </a:t>
            </a:r>
            <a:r>
              <a:rPr lang="en-US" dirty="0"/>
              <a:t>by </a:t>
            </a:r>
            <a:r>
              <a:rPr lang="en-US" dirty="0" err="1" smtClean="0"/>
              <a:t>Gastaldi</a:t>
            </a:r>
            <a:r>
              <a:rPr lang="en-US" dirty="0" smtClean="0"/>
              <a:t> et al., 1998.</a:t>
            </a:r>
          </a:p>
          <a:p>
            <a:r>
              <a:rPr lang="en-US" dirty="0" smtClean="0"/>
              <a:t>If flow coming into a sub-domain across a border (Up, Down, Left or Right), the border values of the neighbor sub-domain replace the corresponding border values of this one.</a:t>
            </a:r>
          </a:p>
          <a:p>
            <a:r>
              <a:rPr lang="en-US" dirty="0" smtClean="0"/>
              <a:t>If flow going out of the sub-domain, the Neumann conditions are imposed on the respective border.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7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Amdados</a:t>
            </a:r>
            <a:r>
              <a:rPr lang="en-US" dirty="0"/>
              <a:t> Application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putting all together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2042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Start from zero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and near-identity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en-GB" sz="1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GB" sz="1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GB" sz="1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𝑰</m:t>
                    </m:r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for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t=0:Nt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Propagate state one step ahead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latin typeface="Cambria Math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  <m:r>
                          <a:rPr lang="en-GB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latin typeface="Cambria Math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  <m:r>
                          <a:rPr lang="en-GB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Get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GB" sz="1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for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k=1:Nschwarz    </a:t>
                </a:r>
                <a:r>
                  <a:rPr lang="en-US" sz="1800" dirty="0" smtClean="0">
                    <a:solidFill>
                      <a:srgbClr val="FFC000"/>
                    </a:solidFill>
                    <a:ea typeface="Andale Mono" charset="0"/>
                    <a:cs typeface="Andale Mono" charset="0"/>
                  </a:rPr>
                  <a:t>// N O T E: fixed number of iterations </a:t>
                </a:r>
                <a:r>
                  <a:rPr lang="mr-IN" sz="1800" dirty="0" smtClean="0">
                    <a:solidFill>
                      <a:srgbClr val="FFC000"/>
                    </a:solidFill>
                    <a:ea typeface="Andale Mono" charset="0"/>
                    <a:cs typeface="Andale Mono" charset="0"/>
                  </a:rPr>
                  <a:t>–</a:t>
                </a:r>
                <a:r>
                  <a:rPr lang="en-US" sz="1800" dirty="0" smtClean="0">
                    <a:solidFill>
                      <a:srgbClr val="FFC000"/>
                    </a:solidFill>
                    <a:ea typeface="Andale Mono" charset="0"/>
                    <a:cs typeface="Andale Mono" charset="0"/>
                  </a:rPr>
                  <a:t> no global reduction!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    Get posteriors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  <m:r>
                          <a:rPr lang="en-GB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  <m:r>
                          <a:rPr lang="en-GB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by solving </a:t>
                </a:r>
                <a:r>
                  <a:rPr lang="en-US" sz="1800" dirty="0" err="1" smtClean="0">
                    <a:latin typeface="Andale Mono" charset="0"/>
                    <a:ea typeface="Andale Mono" charset="0"/>
                    <a:cs typeface="Andale Mono" charset="0"/>
                  </a:rPr>
                  <a:t>Kalman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filter.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    Apply Schwarz update.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    Apply boundary conditions at the global border.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end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Replace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with the last posteriors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  <m:r>
                          <a:rPr lang="en-GB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en-GB" sz="1800" i="1">
                            <a:latin typeface="Cambria Math" charset="0"/>
                          </a:rPr>
                          <m:t>𝑡</m:t>
                        </m:r>
                        <m:r>
                          <a:rPr lang="en-GB" sz="18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charset="0"/>
                        <a:ea typeface="Andale Mono" charset="0"/>
                        <a:cs typeface="Andale Mono" charset="0"/>
                      </a:rPr>
                      <m:t>𝑡</m:t>
                    </m:r>
                    <m:r>
                      <a:rPr lang="en-GB" sz="1800" b="0" i="1" smtClean="0">
                        <a:latin typeface="Cambria Math" charset="0"/>
                        <a:ea typeface="Andale Mono" charset="0"/>
                        <a:cs typeface="Andale Mono" charset="0"/>
                      </a:rPr>
                      <m:t>=</m:t>
                    </m:r>
                    <m:r>
                      <a:rPr lang="en-GB" sz="1800" b="0" i="1" smtClean="0">
                        <a:latin typeface="Cambria Math" charset="0"/>
                        <a:ea typeface="Andale Mono" charset="0"/>
                        <a:cs typeface="Andale Mono" charset="0"/>
                      </a:rPr>
                      <m:t>𝑡</m:t>
                    </m:r>
                    <m:r>
                      <a:rPr lang="en-GB" sz="1800" b="0" i="1" smtClean="0">
                        <a:latin typeface="Cambria Math" charset="0"/>
                        <a:ea typeface="Andale Mono" charset="0"/>
                        <a:cs typeface="Andale Mono" charset="0"/>
                      </a:rPr>
                      <m:t>+1</m:t>
                    </m:r>
                  </m:oMath>
                </a14:m>
                <a:endParaRPr lang="en-US" sz="1800" dirty="0" smtClean="0">
                  <a:latin typeface="Andale Mono" charset="0"/>
                  <a:ea typeface="Andale Mono" charset="0"/>
                  <a:cs typeface="Andale Mono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 smtClean="0">
                    <a:latin typeface="Andale Mono" charset="0"/>
                    <a:ea typeface="Andale Mono" charset="0"/>
                    <a:cs typeface="Andale Mono" charset="0"/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2042"/>
              </a:xfrm>
              <a:blipFill rotWithShape="0">
                <a:blip r:embed="rId2"/>
                <a:stretch>
                  <a:fillRect l="-406" t="-8288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72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oil spill is the release of a liquid petroleum hydrocarbon into the </a:t>
            </a:r>
            <a:r>
              <a:rPr lang="en-US" sz="3200" dirty="0" smtClean="0"/>
              <a:t>environment;</a:t>
            </a:r>
          </a:p>
          <a:p>
            <a:r>
              <a:rPr lang="en-US" sz="3200" dirty="0" smtClean="0"/>
              <a:t>Marine fauna is especially vulnerable.</a:t>
            </a:r>
          </a:p>
          <a:p>
            <a:r>
              <a:rPr lang="en-US" sz="3200" dirty="0" smtClean="0"/>
              <a:t>Monitoring oil contamination over time in the affected area is an important part of clean up operation.</a:t>
            </a:r>
          </a:p>
          <a:p>
            <a:r>
              <a:rPr lang="en-US" sz="3200" dirty="0" smtClean="0"/>
              <a:t>Assuming that the level of pollution can measured at some locations within contaminated region (e.g. by remote sensing), the process of spreading the oil can be described by well-known physical model.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33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075" y="1825625"/>
                <a:ext cx="11744325" cy="483235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 smtClean="0"/>
                  <a:t>The equation for the process of substance (oil) dissemination driven by two physical phenomena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advection and diffusion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reads: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GB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charset="0"/>
                        </a:rPr>
                        <m:t>D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mr-IN" b="0" i="1" smtClean="0">
                                  <a:latin typeface="Cambria Math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s-I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mr-IN" b="0" i="1" smtClean="0">
                                  <a:latin typeface="Cambria Math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s-I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mr-IN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GB" b="0" i="1" smtClean="0">
                          <a:latin typeface="Cambria Math" charset="0"/>
                        </a:rPr>
                        <m:t>+</m:t>
                      </m:r>
                      <m:r>
                        <a:rPr lang="en-GB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2800"/>
                  </a:spcBef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</a:rPr>
                      <m:t>𝑢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𝑢</m:t>
                    </m:r>
                    <m:r>
                      <a:rPr lang="en-GB" b="0" i="1" smtClean="0">
                        <a:latin typeface="Cambria Math" charset="0"/>
                      </a:rPr>
                      <m:t>(</m:t>
                    </m:r>
                    <m:r>
                      <a:rPr lang="en-GB" b="0" i="1" smtClean="0">
                        <a:latin typeface="Cambria Math" charset="0"/>
                      </a:rPr>
                      <m:t>𝑥</m:t>
                    </m:r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r>
                      <a:rPr lang="en-GB" b="0" i="1" smtClean="0">
                        <a:latin typeface="Cambria Math" charset="0"/>
                      </a:rPr>
                      <m:t>𝑦</m:t>
                    </m:r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r>
                      <a:rPr lang="en-GB" b="0" i="1" smtClean="0">
                        <a:latin typeface="Cambria Math" charset="0"/>
                      </a:rPr>
                      <m:t>𝑡</m:t>
                    </m:r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oil concentration,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 is diffusion coefficient,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components of flow velocity,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is contamination source term.</a:t>
                </a:r>
              </a:p>
              <a:p>
                <a:r>
                  <a:rPr lang="en-US" dirty="0" smtClean="0"/>
                  <a:t>In simplified formulation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 is a constant,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depend on time only,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is a high concentration spot at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t</m:t>
                    </m:r>
                    <m:r>
                      <a:rPr lang="en-GB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around one point and zero elsewhere,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GB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on the boundary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of the </a:t>
                </a:r>
                <a:r>
                  <a:rPr lang="en-US" dirty="0"/>
                  <a:t>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pPr>
                  <a:spcBef>
                    <a:spcPts val="28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75" y="1825625"/>
                <a:ext cx="11744325" cy="4832350"/>
              </a:xfrm>
              <a:blipFill rotWithShape="0">
                <a:blip r:embed="rId2"/>
                <a:stretch>
                  <a:fillRect l="-934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Assimilation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Observations are available at few points of the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In order to obtain full picture of oil dispensing, the information should be spread from observation </a:t>
                </a:r>
                <a:r>
                  <a:rPr lang="en-US" dirty="0" smtClean="0"/>
                  <a:t>points </a:t>
                </a:r>
                <a:r>
                  <a:rPr lang="en-US" dirty="0" smtClean="0"/>
                  <a:t>to their unobservable neighbors.</a:t>
                </a:r>
              </a:p>
              <a:p>
                <a:r>
                  <a:rPr lang="en-US" dirty="0" smtClean="0"/>
                  <a:t>The information propagation is achieved by means of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filtering.</a:t>
                </a:r>
              </a:p>
              <a:p>
                <a:r>
                  <a:rPr lang="en-US" dirty="0" err="1" smtClean="0"/>
                  <a:t>Kalman</a:t>
                </a:r>
                <a:r>
                  <a:rPr lang="en-US" dirty="0" smtClean="0"/>
                  <a:t> filter updates a (sub-)domain field of contaminant utilizing information at observation points (sensors). </a:t>
                </a:r>
              </a:p>
              <a:p>
                <a:r>
                  <a:rPr lang="en-US" dirty="0" smtClean="0"/>
                  <a:t>Filtering pushes the simulation process (which starts from zero field) towards the “true” state of the nature provided by measurements.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600" dirty="0" smtClean="0"/>
                  <a:t>Had it been applied to the whole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r>
                  <a:rPr lang="en-US" sz="3600" dirty="0" smtClean="0"/>
                  <a:t>, the </a:t>
                </a:r>
                <a:r>
                  <a:rPr lang="en-US" sz="3600" dirty="0" err="1" smtClean="0"/>
                  <a:t>Kalman</a:t>
                </a:r>
                <a:r>
                  <a:rPr lang="en-US" sz="3600" dirty="0" smtClean="0"/>
                  <a:t> filter would be prohibitively expensive as it comprises inversion of a dense matrix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Ο</m:t>
                    </m:r>
                    <m:d>
                      <m:dPr>
                        <m:ctrlPr>
                          <a:rPr lang="mr-IN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3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600" dirty="0" smtClean="0"/>
                  <a:t>.</a:t>
                </a:r>
              </a:p>
              <a:p>
                <a:r>
                  <a:rPr lang="en-US" sz="3600" dirty="0" smtClean="0"/>
                  <a:t>Also, the higher resolution (the larger problem size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3600" dirty="0" smtClean="0"/>
                  <a:t>) </a:t>
                </a:r>
                <a:r>
                  <a:rPr lang="mr-IN" sz="3600" dirty="0" smtClean="0"/>
                  <a:t>–</a:t>
                </a:r>
                <a:r>
                  <a:rPr lang="en-US" sz="3600" dirty="0" smtClean="0"/>
                  <a:t> the smaller time step (the larger number of iterations) is needed to satisfy the CFL condition.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336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sub-division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Dividing the domain into sub-domains is a common circumvention to the large computational problems.</a:t>
            </a:r>
          </a:p>
          <a:p>
            <a:r>
              <a:rPr lang="en-US" dirty="0" err="1" smtClean="0"/>
              <a:t>Allscale</a:t>
            </a:r>
            <a:r>
              <a:rPr lang="en-US" dirty="0" smtClean="0"/>
              <a:t> API provides advanced facilities for domain partitioning and parallel framework for efficient solving a set of smaller sub-problems.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Amdados</a:t>
            </a:r>
            <a:r>
              <a:rPr lang="en-US" dirty="0" smtClean="0"/>
              <a:t> application we solve a number of sub-problems in parallel and independently.</a:t>
            </a:r>
          </a:p>
          <a:p>
            <a:r>
              <a:rPr lang="en-US" dirty="0" smtClean="0"/>
              <a:t>In order to approximate the global solution, a variant of Schwarz method iteratively refines the solution by exchanging the information at sub-domain boundaries, which is a relatively cheap operation.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Amdados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Solves the data assimilation problem based on advection-diffusion equation.</a:t>
            </a:r>
          </a:p>
          <a:p>
            <a:r>
              <a:rPr lang="en-US" dirty="0" smtClean="0"/>
              <a:t>Demonstrates the power of </a:t>
            </a:r>
            <a:r>
              <a:rPr lang="en-US" dirty="0" err="1" smtClean="0"/>
              <a:t>Allscale</a:t>
            </a:r>
            <a:r>
              <a:rPr lang="en-US" dirty="0" smtClean="0"/>
              <a:t> API in </a:t>
            </a:r>
            <a:r>
              <a:rPr lang="en-US" dirty="0"/>
              <a:t>solving the challenging real </a:t>
            </a:r>
            <a:r>
              <a:rPr lang="en-US" dirty="0" smtClean="0"/>
              <a:t>world problems.</a:t>
            </a:r>
          </a:p>
          <a:p>
            <a:r>
              <a:rPr lang="en-US" dirty="0" smtClean="0"/>
              <a:t>Currently implements </a:t>
            </a:r>
            <a:r>
              <a:rPr lang="en-US" dirty="0"/>
              <a:t>an implicit advection-diffusion </a:t>
            </a:r>
            <a:r>
              <a:rPr lang="en-US" dirty="0" smtClean="0"/>
              <a:t>solver based om finite-difference discretization applied to a sub-domain.</a:t>
            </a:r>
          </a:p>
          <a:p>
            <a:r>
              <a:rPr lang="en-US" dirty="0" smtClean="0"/>
              <a:t>The global solution is refined by </a:t>
            </a:r>
            <a:r>
              <a:rPr lang="en-US" dirty="0" err="1" smtClean="0"/>
              <a:t>Kalman</a:t>
            </a:r>
            <a:r>
              <a:rPr lang="en-US" dirty="0" smtClean="0"/>
              <a:t> filtering coupled with Schwarz method that exchanges the information at the sub-domain boundaries.</a:t>
            </a:r>
          </a:p>
          <a:p>
            <a:r>
              <a:rPr lang="en-US" dirty="0" smtClean="0"/>
              <a:t>More advanced approaches (FEM, Minimax filtering) are currently investigated and partially implemented.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Amdados</a:t>
            </a:r>
            <a:r>
              <a:rPr lang="en-US" dirty="0" smtClean="0"/>
              <a:t> Application </a:t>
            </a:r>
            <a:r>
              <a:rPr lang="mr-IN" dirty="0" smtClean="0"/>
              <a:t>–</a:t>
            </a:r>
            <a:r>
              <a:rPr lang="en-US" dirty="0" smtClean="0"/>
              <a:t> the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the true state of the nature is available at a (small) subset of domain points where the sensors can measure the concentration.</a:t>
            </a:r>
          </a:p>
          <a:p>
            <a:r>
              <a:rPr lang="en-US" dirty="0" smtClean="0"/>
              <a:t>In our demo, the measurements (aka “analytic solution”) are synthesized by the global implicit forward solver written in Python3.</a:t>
            </a:r>
          </a:p>
          <a:p>
            <a:r>
              <a:rPr lang="en-US" dirty="0" smtClean="0"/>
              <a:t>The solver does not do domain decomposition (having limited scalability) and does not apply any filtering </a:t>
            </a:r>
            <a:r>
              <a:rPr lang="mr-IN" dirty="0" smtClean="0"/>
              <a:t>–</a:t>
            </a:r>
            <a:r>
              <a:rPr lang="en-US" dirty="0" smtClean="0"/>
              <a:t> just forward time-marching of advection-diffusion PDE.</a:t>
            </a:r>
          </a:p>
          <a:p>
            <a:r>
              <a:rPr lang="en-US" dirty="0" smtClean="0"/>
              <a:t>The solution at each time step is recorded into the file of observations and used in simulation as the “sensor measurements”.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Amdados</a:t>
            </a:r>
            <a:r>
              <a:rPr lang="en-US" dirty="0" smtClean="0"/>
              <a:t> Application </a:t>
            </a:r>
            <a:r>
              <a:rPr lang="mr-IN" dirty="0" smtClean="0"/>
              <a:t>–</a:t>
            </a:r>
            <a:r>
              <a:rPr lang="en-US" dirty="0" smtClean="0"/>
              <a:t> the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6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”sensors” are seeded (pseudo)-randomly inside each sub-domain.</a:t>
            </a:r>
          </a:p>
          <a:p>
            <a:r>
              <a:rPr lang="en-US" dirty="0" smtClean="0"/>
              <a:t>Only observations at the “sensor” locations are used during simulation.</a:t>
            </a:r>
          </a:p>
          <a:p>
            <a:r>
              <a:rPr lang="en-US" dirty="0" smtClean="0"/>
              <a:t>The picture shows “sensors” (white dots) along with sub-domain borders (gray lines).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25625"/>
            <a:ext cx="5486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1420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Andale Mono</vt:lpstr>
      <vt:lpstr>Calibri</vt:lpstr>
      <vt:lpstr>Calibri Light</vt:lpstr>
      <vt:lpstr>Cambria Math</vt:lpstr>
      <vt:lpstr>Mangal</vt:lpstr>
      <vt:lpstr>Arial</vt:lpstr>
      <vt:lpstr>Office Theme</vt:lpstr>
      <vt:lpstr> Data Assimilation For  Advection-Diffusion Flows By Interconnected Localized Filters  Emanuele Ragnoli,  Fearghal O'Donncha,  Albert Akhriev  IBM Research Ireland, 2017 </vt:lpstr>
      <vt:lpstr>The Problem</vt:lpstr>
      <vt:lpstr>The Model</vt:lpstr>
      <vt:lpstr>Data Assimilation</vt:lpstr>
      <vt:lpstr>Computational Problem</vt:lpstr>
      <vt:lpstr>Domain sub-division</vt:lpstr>
      <vt:lpstr>Amdados application</vt:lpstr>
      <vt:lpstr>Amdados Application – the observations</vt:lpstr>
      <vt:lpstr>Amdados Application – the measurements</vt:lpstr>
      <vt:lpstr>PowerPoint Presentation</vt:lpstr>
      <vt:lpstr>Amdados Application – the simulation</vt:lpstr>
      <vt:lpstr>Amdados Application – Kalman filter</vt:lpstr>
      <vt:lpstr>Amdados Application – Schwarz iterations</vt:lpstr>
      <vt:lpstr>Amdados Application – putting all together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Data Assimilation For  Advection-Diffusion Flows By Interconnected Localized Filters   IBM Research Ireland, 2017</dc:title>
  <dc:creator>ALBERT Akhriev</dc:creator>
  <cp:lastModifiedBy>ALBERT Akhriev</cp:lastModifiedBy>
  <cp:revision>59</cp:revision>
  <dcterms:created xsi:type="dcterms:W3CDTF">2017-09-21T21:36:03Z</dcterms:created>
  <dcterms:modified xsi:type="dcterms:W3CDTF">2017-09-24T21:43:48Z</dcterms:modified>
</cp:coreProperties>
</file>