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5143500" cy="9144000"/>
  <p:embeddedFontLst>
    <p:embeddedFont>
      <p:font typeface="IBM Plex Sans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IBM Plex Sans SemiBol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5" roundtripDataSignature="AMtx7mhuFdpio/jRNvjL2w7oTJqomgi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IBMPlexSans-bold.fntdata"/><Relationship Id="rId43" Type="http://schemas.openxmlformats.org/officeDocument/2006/relationships/font" Target="fonts/IBMPlexSans-regular.fntdata"/><Relationship Id="rId46" Type="http://schemas.openxmlformats.org/officeDocument/2006/relationships/font" Target="fonts/IBMPlexSans-boldItalic.fntdata"/><Relationship Id="rId45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SemiBold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IBMPlexSansSemiBold-italic.fntdata"/><Relationship Id="rId52" Type="http://schemas.openxmlformats.org/officeDocument/2006/relationships/font" Target="fonts/IBMPlexSansSemiBold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IBMPlexSan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hrome.google.com/webstore/detail/slides-timer/nfhjdkmpebifdelclimjfaackjhiglpc/related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Это таймер с обратным отсчетом времени. Работает только в браузере Гугл Хром с расширением </a:t>
            </a:r>
            <a:r>
              <a:rPr lang="ru" u="sng">
                <a:solidFill>
                  <a:schemeClr val="hlink"/>
                </a:solidFill>
                <a:hlinkClick r:id="rId2"/>
              </a:rPr>
              <a:t>SlidesTimer</a:t>
            </a:r>
            <a:r>
              <a:rPr lang="ru"/>
              <a:t>. Просто установи его, обнови страницу с презентацией и впиши нужное время для обратного отсчета. Очень удобная штука!</a:t>
            </a:r>
            <a:br>
              <a:rPr lang="ru"/>
            </a:br>
            <a:r>
              <a:rPr lang="ru"/>
              <a:t>Только не двигай ее, она выровнена так специально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Стандартный слайд. Не меняем его совсем. Но всегда используем в конце презентации.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Пустой титульник, вставь справа иллюстрацию по теме">
  <p:cSld name="TITLE_1_2_1_1_1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" name="Google Shape;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Титульник">
  <p:cSld name="TITLE_1_4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8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3" name="Google Shape;53;p48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4" name="Google Shape;5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8" name="Google Shape;58;p49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4" name="Google Shape;64;p5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9" name="Google Shape;69;p5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2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5" name="Google Shape;75;p5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6" name="Google Shape;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53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1" name="Google Shape;8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54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87" name="Google Shape;8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5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92" name="Google Shape;9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6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">
  <p:cSld name="1_Title slide 5_2_1_5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1" name="Google Shape;101;p58"/>
          <p:cNvSpPr txBox="1"/>
          <p:nvPr>
            <p:ph idx="1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58"/>
          <p:cNvSpPr txBox="1"/>
          <p:nvPr>
            <p:ph idx="2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3" name="Google Shape;10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8"/>
          <p:cNvSpPr txBox="1"/>
          <p:nvPr>
            <p:ph idx="3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Что будет на уроке - 1 вариант">
  <p:cSld name="1_Title slide 5_2_1_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7" name="Google Shape;107;p59"/>
          <p:cNvSpPr txBox="1"/>
          <p:nvPr>
            <p:ph idx="1" type="subTitle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8" name="Google Shape;108;p59"/>
          <p:cNvSpPr txBox="1"/>
          <p:nvPr>
            <p:ph idx="2" type="body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9" name="Google Shape;109;p59"/>
          <p:cNvSpPr txBox="1"/>
          <p:nvPr>
            <p:ph idx="3" type="subTitle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0" name="Google Shape;110;p59"/>
          <p:cNvSpPr txBox="1"/>
          <p:nvPr>
            <p:ph idx="4" type="body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5" type="subTitle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2" name="Google Shape;112;p59"/>
          <p:cNvSpPr txBox="1"/>
          <p:nvPr>
            <p:ph idx="6" type="body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3" name="Google Shape;113;p59"/>
          <p:cNvSpPr txBox="1"/>
          <p:nvPr>
            <p:ph idx="7" type="subTitle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4" name="Google Shape;114;p59"/>
          <p:cNvSpPr txBox="1"/>
          <p:nvPr>
            <p:ph idx="8" type="body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9" type="subTitle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13" type="body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7" name="Google Shape;117;p59"/>
          <p:cNvSpPr txBox="1"/>
          <p:nvPr>
            <p:ph idx="14" type="subTitle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" name="Google Shape;118;p59"/>
          <p:cNvSpPr txBox="1"/>
          <p:nvPr>
            <p:ph idx="15" type="body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9" name="Google Shape;11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9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 Что будет на уроке - 2 вариант ">
  <p:cSld name="1_Title slide 5_2_1_2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23" name="Google Shape;123;p60"/>
          <p:cNvSpPr txBox="1"/>
          <p:nvPr>
            <p:ph idx="1" type="body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4" name="Google Shape;124;p60"/>
          <p:cNvSpPr txBox="1"/>
          <p:nvPr>
            <p:ph idx="2" type="subTitle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60"/>
          <p:cNvSpPr txBox="1"/>
          <p:nvPr>
            <p:ph idx="3" type="body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6" name="Google Shape;126;p60"/>
          <p:cNvSpPr txBox="1"/>
          <p:nvPr>
            <p:ph idx="4" type="subTitle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60"/>
          <p:cNvSpPr txBox="1"/>
          <p:nvPr>
            <p:ph idx="5" type="body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8" name="Google Shape;128;p60"/>
          <p:cNvSpPr txBox="1"/>
          <p:nvPr>
            <p:ph idx="6" type="subTitle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60"/>
          <p:cNvSpPr txBox="1"/>
          <p:nvPr>
            <p:ph idx="7" type="body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0" name="Google Shape;130;p60"/>
          <p:cNvSpPr txBox="1"/>
          <p:nvPr>
            <p:ph idx="8" type="subTitle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60"/>
          <p:cNvSpPr txBox="1"/>
          <p:nvPr>
            <p:ph idx="9" type="body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2" name="Google Shape;132;p60"/>
          <p:cNvSpPr txBox="1"/>
          <p:nvPr>
            <p:ph idx="13" type="subTitle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60"/>
          <p:cNvSpPr txBox="1"/>
          <p:nvPr>
            <p:ph idx="14" type="body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4" name="Google Shape;134;p60"/>
          <p:cNvSpPr txBox="1"/>
          <p:nvPr>
            <p:ph idx="15" type="subTitle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5" name="Google Shape;13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0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1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39" name="Google Shape;139;p61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61"/>
          <p:cNvSpPr txBox="1"/>
          <p:nvPr>
            <p:ph idx="2" type="subTitle"/>
          </p:nvPr>
        </p:nvSpPr>
        <p:spPr>
          <a:xfrm>
            <a:off x="3805200" y="144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1" name="Google Shape;14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1"/>
          <p:cNvSpPr txBox="1"/>
          <p:nvPr>
            <p:ph idx="3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2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7" name="Google Shape;147;p62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0" name="Google Shape;150;p63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1" name="Google Shape;151;p63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" name="Google Shape;152;p63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3" name="Google Shape;153;p63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4" name="Google Shape;154;p63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" name="Google Shape;155;p63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6" name="Google Shape;156;p63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7" name="Google Shape;157;p63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" name="Google Shape;158;p63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9" name="Google Shape;159;p63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60" name="Google Shape;16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">
  <p:cSld name="1_Title slide 5_2_1_4_1_1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4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3" name="Google Shape;163;p64"/>
          <p:cNvSpPr txBox="1"/>
          <p:nvPr>
            <p:ph idx="1" type="subTitle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4" name="Google Shape;164;p64"/>
          <p:cNvSpPr txBox="1"/>
          <p:nvPr>
            <p:ph idx="2" type="subTitle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5" name="Google Shape;165;p64"/>
          <p:cNvSpPr txBox="1"/>
          <p:nvPr>
            <p:ph idx="3" type="subTitle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6" name="Google Shape;166;p64"/>
          <p:cNvSpPr txBox="1"/>
          <p:nvPr>
            <p:ph idx="4" type="subTitle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7" name="Google Shape;167;p64"/>
          <p:cNvSpPr txBox="1"/>
          <p:nvPr>
            <p:ph idx="5" type="subTitle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8" name="Google Shape;168;p64"/>
          <p:cNvSpPr txBox="1"/>
          <p:nvPr>
            <p:ph idx="6" type="subTitle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69" name="Google Shape;169;p64"/>
          <p:cNvSpPr txBox="1"/>
          <p:nvPr>
            <p:ph idx="7" type="subTitle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0" name="Google Shape;170;p64"/>
          <p:cNvSpPr txBox="1"/>
          <p:nvPr>
            <p:ph idx="8" type="subTitle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1" name="Google Shape;171;p64"/>
          <p:cNvSpPr txBox="1"/>
          <p:nvPr>
            <p:ph idx="9" type="subTitle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2" name="Google Shape;172;p64"/>
          <p:cNvSpPr txBox="1"/>
          <p:nvPr>
            <p:ph idx="13" type="subTitle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3" name="Google Shape;173;p64"/>
          <p:cNvSpPr txBox="1"/>
          <p:nvPr>
            <p:ph idx="14" type="subTitle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4" name="Google Shape;174;p64"/>
          <p:cNvSpPr txBox="1"/>
          <p:nvPr>
            <p:ph idx="15" type="subTitle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5" name="Google Shape;175;p64"/>
          <p:cNvSpPr txBox="1"/>
          <p:nvPr>
            <p:ph idx="16" type="subTitle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6" name="Google Shape;176;p64"/>
          <p:cNvSpPr txBox="1"/>
          <p:nvPr>
            <p:ph idx="17" type="subTitle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7" name="Google Shape;177;p64"/>
          <p:cNvSpPr txBox="1"/>
          <p:nvPr>
            <p:ph idx="18" type="subTitle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8" name="Google Shape;178;p64"/>
          <p:cNvSpPr txBox="1"/>
          <p:nvPr>
            <p:ph idx="19" type="subTitle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79" name="Google Shape;179;p64"/>
          <p:cNvSpPr txBox="1"/>
          <p:nvPr>
            <p:ph idx="20" type="subTitle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0" name="Google Shape;180;p64"/>
          <p:cNvSpPr txBox="1"/>
          <p:nvPr>
            <p:ph idx="21" type="subTitle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1" name="Google Shape;181;p64"/>
          <p:cNvSpPr txBox="1"/>
          <p:nvPr>
            <p:ph idx="22" type="subTitle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64"/>
          <p:cNvSpPr txBox="1"/>
          <p:nvPr>
            <p:ph idx="23" type="subTitle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83" name="Google Shape;18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4"/>
          <p:cNvSpPr txBox="1"/>
          <p:nvPr>
            <p:ph idx="24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">
  <p:cSld name="1_Title slide 5_2_1_4_1_1_1_1_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7" name="Google Shape;187;p65"/>
          <p:cNvSpPr txBox="1"/>
          <p:nvPr>
            <p:ph idx="1" type="subTitle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8" name="Google Shape;188;p65"/>
          <p:cNvSpPr txBox="1"/>
          <p:nvPr>
            <p:ph idx="2" type="subTitle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9" name="Google Shape;189;p65"/>
          <p:cNvSpPr txBox="1"/>
          <p:nvPr>
            <p:ph idx="3" type="subTitle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0" name="Google Shape;190;p65"/>
          <p:cNvSpPr txBox="1"/>
          <p:nvPr>
            <p:ph idx="4" type="subTitle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1" name="Google Shape;191;p65"/>
          <p:cNvSpPr txBox="1"/>
          <p:nvPr>
            <p:ph idx="5" type="subTitle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2" name="Google Shape;192;p65"/>
          <p:cNvSpPr txBox="1"/>
          <p:nvPr>
            <p:ph idx="6" type="subTitle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3" name="Google Shape;193;p65"/>
          <p:cNvSpPr txBox="1"/>
          <p:nvPr>
            <p:ph idx="7" type="subTitle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94" name="Google Shape;194;p65"/>
          <p:cNvSpPr txBox="1"/>
          <p:nvPr>
            <p:ph idx="8" type="subTitle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5" name="Google Shape;19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5"/>
          <p:cNvSpPr txBox="1"/>
          <p:nvPr>
            <p:ph idx="9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 1 1 1">
  <p:cSld name="1_Title slide 5_2_1_4_1_1_1_1_1_1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6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 b="1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66"/>
          <p:cNvSpPr txBox="1"/>
          <p:nvPr>
            <p:ph idx="1" type="subTitle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0" name="Google Shape;200;p66"/>
          <p:cNvSpPr txBox="1"/>
          <p:nvPr>
            <p:ph idx="2" type="subTitle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1" name="Google Shape;201;p66"/>
          <p:cNvSpPr txBox="1"/>
          <p:nvPr>
            <p:ph idx="3" type="subTitle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2" name="Google Shape;202;p66"/>
          <p:cNvSpPr txBox="1"/>
          <p:nvPr>
            <p:ph idx="4" type="subTitle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3" name="Google Shape;203;p66"/>
          <p:cNvSpPr txBox="1"/>
          <p:nvPr>
            <p:ph idx="5" type="subTitle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4" name="Google Shape;204;p66"/>
          <p:cNvSpPr txBox="1"/>
          <p:nvPr>
            <p:ph idx="6" type="subTitle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5" name="Google Shape;205;p66"/>
          <p:cNvSpPr txBox="1"/>
          <p:nvPr>
            <p:ph idx="7" type="subTitle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6" name="Google Shape;206;p66"/>
          <p:cNvSpPr txBox="1"/>
          <p:nvPr>
            <p:ph idx="8" type="subTitle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7" name="Google Shape;207;p66"/>
          <p:cNvSpPr txBox="1"/>
          <p:nvPr>
            <p:ph idx="9" type="subTitle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8" name="Google Shape;208;p66"/>
          <p:cNvSpPr txBox="1"/>
          <p:nvPr>
            <p:ph idx="13" type="subTitle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9" name="Google Shape;209;p66"/>
          <p:cNvSpPr txBox="1"/>
          <p:nvPr>
            <p:ph idx="14" type="subTitle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10" name="Google Shape;210;p66"/>
          <p:cNvSpPr txBox="1"/>
          <p:nvPr>
            <p:ph idx="15" type="subTitle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1" name="Google Shape;21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66"/>
          <p:cNvSpPr txBox="1"/>
          <p:nvPr>
            <p:ph idx="16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10">
  <p:cSld name="1_Title slide 5_2_1_1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7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5" name="Google Shape;21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Титульник">
  <p:cSld name="TITLE_1_2_1_1_1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9" name="Google Shape;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 9">
  <p:cSld name="1_Title slide 5_2_1_10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18" name="Google Shape;2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Карточка преподавателя">
  <p:cSld name="1_Title slide 5_2_1_2_1_1_1_1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9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1" name="Google Shape;221;p69"/>
          <p:cNvSpPr txBox="1"/>
          <p:nvPr>
            <p:ph idx="1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69"/>
          <p:cNvSpPr txBox="1"/>
          <p:nvPr>
            <p:ph idx="2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69"/>
          <p:cNvSpPr txBox="1"/>
          <p:nvPr>
            <p:ph idx="3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4" name="Google Shape;22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1866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9"/>
          <p:cNvSpPr txBox="1"/>
          <p:nvPr>
            <p:ph idx="4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">
  <p:cSld name="1_Title slide 5_2_1_4_1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2"/>
          <p:cNvSpPr txBox="1"/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SemiBold"/>
              <a:buNone/>
              <a:defRPr b="0" i="0" sz="18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idx="1" type="subTitle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" name="Google Shape;2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TITLE_1_1_2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3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9" name="Google Shape;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71975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b="0" i="0" sz="10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Титульник">
  <p:cSld name="TITLE_1_2_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4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5" name="Google Shape;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Титульник">
  <p:cSld name="TITLE_1_3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5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0" name="Google Shape;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6"/>
          <p:cNvSpPr/>
          <p:nvPr/>
        </p:nvSpPr>
        <p:spPr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4" name="Google Shape;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Титульник">
  <p:cSld name="TITLE_1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7910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b="0" i="0" sz="36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9" name="Google Shape;4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25"/>
            <a:ext cx="387050" cy="3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MpAdHAl727fO3oW32NO4FpSRhUBUfjfS" TargetMode="External"/><Relationship Id="rId4" Type="http://schemas.openxmlformats.org/officeDocument/2006/relationships/hyperlink" Target="https://drive.google.com/file/d/1MpAdHAl727fO3oW32NO4FpSRhUBUfjf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MpAdHAl727fO3oW32NO4FpSRhUBUfjfS" TargetMode="External"/><Relationship Id="rId4" Type="http://schemas.openxmlformats.org/officeDocument/2006/relationships/hyperlink" Target="https://drive.google.com/file/d/1MpAdHAl727fO3oW32NO4FpSRhUBUfjf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hyperlink" Target="https://www.kaggle.com/datasets/ionaskel/laptop-prices" TargetMode="External"/><Relationship Id="rId5" Type="http://schemas.openxmlformats.org/officeDocument/2006/relationships/hyperlink" Target="https://www.kaggle.com/datasets/ionaskel/laptop-price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12700" marR="11810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Семинар 4</a:t>
            </a:r>
            <a:endParaRPr/>
          </a:p>
        </p:txBody>
      </p:sp>
      <p:sp>
        <p:nvSpPr>
          <p:cNvPr id="231" name="Google Shape;231;p1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SzPts val="1200"/>
              <a:buNone/>
            </a:pPr>
            <a:r>
              <a:rPr lang="ru"/>
              <a:t>Визуальный анализ данных</a:t>
            </a:r>
            <a:endParaRPr sz="1200">
              <a:solidFill>
                <a:schemeClr val="accent4"/>
              </a:solidFill>
            </a:endParaRPr>
          </a:p>
        </p:txBody>
      </p:sp>
      <p:pic>
        <p:nvPicPr>
          <p:cNvPr id="232" name="Google Shape;2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825" y="352675"/>
            <a:ext cx="332552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10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за график изображен?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8" name="Google Shape;298;p1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299" name="Google Shape;299;p10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Scatter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Line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Bar 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 plot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11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за график изображен?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7" name="Google Shape;307;p1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975" y="720000"/>
            <a:ext cx="3193250" cy="26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12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5" name="Google Shape;315;p1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316" name="Google Shape;316;p12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Медиана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Мода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Среднее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13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 находится в середине ящика с усами?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23" name="Google Shape;323;p1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14"/>
          <p:cNvSpPr txBox="1"/>
          <p:nvPr>
            <p:ph type="title"/>
          </p:nvPr>
        </p:nvSpPr>
        <p:spPr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Зависимость категориального и вещественного признаков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0" name="Google Shape;330;p1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331" name="Google Shape;331;p1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heatmap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boxplot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jointplot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Всё перечисленное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Зависимость категориального и вещественного признаков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8" name="Google Shape;338;p1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16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5" name="Google Shape;345;p1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346" name="Google Shape;346;p1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Да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Нет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3" name="Google Shape;353;p17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Между признаками есть прямая линейная связь?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4" name="Google Shape;354;p1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2596" y="971746"/>
            <a:ext cx="3145625" cy="3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361" name="Google Shape;361;p18"/>
          <p:cNvSpPr txBox="1"/>
          <p:nvPr>
            <p:ph idx="1" type="subTitle"/>
          </p:nvPr>
        </p:nvSpPr>
        <p:spPr>
          <a:xfrm>
            <a:off x="540000" y="3633900"/>
            <a:ext cx="806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2" name="Google Shape;362;p1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68" name="Google Shape;368;p19"/>
          <p:cNvSpPr txBox="1"/>
          <p:nvPr>
            <p:ph idx="1" type="subTitle"/>
          </p:nvPr>
        </p:nvSpPr>
        <p:spPr>
          <a:xfrm>
            <a:off x="468000" y="3600600"/>
            <a:ext cx="54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Цели семинара №15:</a:t>
            </a:r>
            <a:endParaRPr/>
          </a:p>
        </p:txBody>
      </p:sp>
      <p:sp>
        <p:nvSpPr>
          <p:cNvPr id="238" name="Google Shape;238;p2"/>
          <p:cNvSpPr txBox="1"/>
          <p:nvPr>
            <p:ph idx="1" type="subTitle"/>
          </p:nvPr>
        </p:nvSpPr>
        <p:spPr>
          <a:xfrm>
            <a:off x="536400" y="1260000"/>
            <a:ext cx="5408399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Познакомиться с видами графиков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Научиться строить и интерпретировать графики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Рассмотреть визуальный анализ данных</a:t>
            </a:r>
            <a:endParaRPr>
              <a:solidFill>
                <a:schemeClr val="dk1"/>
              </a:solidFill>
            </a:endParaRPr>
          </a:p>
          <a:p>
            <a:pPr indent="-3111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/>
              <a:buChar char="📌"/>
            </a:pPr>
            <a:r>
              <a:rPr lang="ru">
                <a:solidFill>
                  <a:schemeClr val="dk1"/>
                </a:solidFill>
              </a:rPr>
              <a:t>Понять, как можно анализировать геоданные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49777" y="1440000"/>
            <a:ext cx="2830982" cy="3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SzPts val="1000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74" name="Google Shape;374;p20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https://drive.google.com/file/d/1MpAdHAl727fO3oW32NO4FpSRhUBUfjfS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Изучите количество памяти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Изучите стоимость ноутбуков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Изучите вес ноутбуков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1.</a:t>
            </a:r>
            <a:endParaRPr/>
          </a:p>
        </p:txBody>
      </p:sp>
      <p:sp>
        <p:nvSpPr>
          <p:cNvPr id="382" name="Google Shape;382;p21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Скачать данные по ссылке</a:t>
            </a:r>
            <a:r>
              <a:rPr lang="ru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https://drive.google.com/file/d/1MpAdHAl727fO3oW32NO4FpSRhUBUfjfS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Считать данные с помощью pandas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Вывести на экран первые 5 строк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Изучите количество памяти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Изучите стоимость ноутбуков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Изучите вес ноутбуков с помощью matplotlib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5" name="Google Shape;385;p21"/>
          <p:cNvSpPr/>
          <p:nvPr/>
        </p:nvSpPr>
        <p:spPr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" sz="60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&lt;&lt;10:00-&gt;&gt;</a:t>
            </a:r>
            <a:endParaRPr b="0" i="0" sz="60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391" name="Google Shape;39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>
            <p:ph type="title"/>
          </p:nvPr>
        </p:nvSpPr>
        <p:spPr>
          <a:xfrm>
            <a:off x="1357600" y="3306074"/>
            <a:ext cx="80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accen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sz="6000">
              <a:solidFill>
                <a:schemeClr val="accen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8" name="Google Shape;398;p23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pic>
        <p:nvPicPr>
          <p:cNvPr id="399" name="Google Shape;3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270" y="1234500"/>
            <a:ext cx="1793454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/>
          <p:nvPr>
            <p:ph type="title"/>
          </p:nvPr>
        </p:nvSpPr>
        <p:spPr>
          <a:xfrm>
            <a:off x="2360250" y="758775"/>
            <a:ext cx="40635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Перерыв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06" name="Google Shape;406;p24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Изучите распределение типов носителя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Изучите распределение компаний производителей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 Изучите распределение операционной системы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 Изучите распределение компаний производителей CPU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2.</a:t>
            </a:r>
            <a:endParaRPr/>
          </a:p>
        </p:txBody>
      </p:sp>
      <p:sp>
        <p:nvSpPr>
          <p:cNvPr id="414" name="Google Shape;414;p25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Изучите распределение типов носителя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Изучите распределение компаний производителей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 Изучите распределение операционной системы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2.4 Изучите распределение компаний производителей CPU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16" name="Google Shape;416;p25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" sz="60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&lt;&lt;10:00-&gt;&gt;</a:t>
            </a:r>
            <a:endParaRPr b="0" i="0" sz="60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23" name="Google Shape;423;p26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взаимосвязь компаний производителей ноутбуков и компаний производителей процессоров, используя сложенную или многорядовую столбчатую диаграмму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Процессоры от Samsung не изучайте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Постройте график в абсолютных величинах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Постройте график в относительных величинах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3.</a:t>
            </a:r>
            <a:endParaRPr/>
          </a:p>
        </p:txBody>
      </p:sp>
      <p:sp>
        <p:nvSpPr>
          <p:cNvPr id="431" name="Google Shape;431;p27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Изучите взаимосвязь компаний производителей ноутбуков и компаний производителей процессоров, используя сложенную или многорядовую столбчатую диаграмму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Процессоры от Samsung не изучайте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 Постройте график в абсолютных величинах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40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 Постройте график в относительных величинах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" sz="60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&lt;&lt;10:00-&gt;&gt;</a:t>
            </a:r>
            <a:endParaRPr b="0" i="0" sz="60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40" name="Google Shape;440;p28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Изучите взаимосвязь стоимости ноутбука и компании производителя процессора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Изучите взаимосвязь стоимости ноутбука и типа носителя памяти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Изучите взаимосвязь стоимости ноутбука и кол-ва оперативной памяти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Изучите взаимосвязь стоимости ноутбука и компании производителя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10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4.</a:t>
            </a:r>
            <a:endParaRPr/>
          </a:p>
        </p:txBody>
      </p:sp>
      <p:sp>
        <p:nvSpPr>
          <p:cNvPr id="448" name="Google Shape;448;p29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Изучите взаимосвязь стоимости ноутбука и компании производителя процессора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Изучите взаимосвязь стоимости ноутбука и типа носителя памяти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Изучите взаимосвязь стоимости ноутбука и кол-ва оперативной памяти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Изучите взаимосвязь стоимости ноутбука и компании производителя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53205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" sz="60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&lt;&lt;10:00-&gt;&gt;</a:t>
            </a:r>
            <a:endParaRPr b="0" i="0" sz="60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Викторина</a:t>
            </a:r>
            <a:endParaRPr/>
          </a:p>
        </p:txBody>
      </p:sp>
      <p:sp>
        <p:nvSpPr>
          <p:cNvPr id="246" name="Google Shape;246;p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"/>
              <a:t>Минутка самопроверки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5*.</a:t>
            </a:r>
            <a:endParaRPr/>
          </a:p>
        </p:txBody>
      </p:sp>
      <p:sp>
        <p:nvSpPr>
          <p:cNvPr id="457" name="Google Shape;457;p30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матрицу корреляций для таблицы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0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ru" sz="38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5 минут</a:t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1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Задание 5*.</a:t>
            </a:r>
            <a:endParaRPr/>
          </a:p>
        </p:txBody>
      </p:sp>
      <p:sp>
        <p:nvSpPr>
          <p:cNvPr id="465" name="Google Shape;465;p31"/>
          <p:cNvSpPr txBox="1"/>
          <p:nvPr>
            <p:ph idx="1" type="subTitle"/>
          </p:nvPr>
        </p:nvSpPr>
        <p:spPr>
          <a:xfrm>
            <a:off x="536400" y="1260000"/>
            <a:ext cx="50337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матрицу корреляций для таблицы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5570100" y="1440000"/>
            <a:ext cx="3030300" cy="3030300"/>
          </a:xfrm>
          <a:prstGeom prst="ellipse">
            <a:avLst/>
          </a:prstGeom>
          <a:solidFill>
            <a:srgbClr val="1BAFA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5015750" y="246787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" sz="6000" u="none" cap="none" strike="noStrike">
                <a:solidFill>
                  <a:srgbClr val="FFFFF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&lt;&lt;5:00-&gt;&gt;</a:t>
            </a:r>
            <a:endParaRPr b="0" i="0" sz="6000" u="none" cap="none" strike="noStrike">
              <a:solidFill>
                <a:srgbClr val="FFFFF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Ваши вопросы?</a:t>
            </a:r>
            <a:endParaRPr/>
          </a:p>
        </p:txBody>
      </p:sp>
      <p:sp>
        <p:nvSpPr>
          <p:cNvPr id="474" name="Google Shape;474;p32"/>
          <p:cNvSpPr txBox="1"/>
          <p:nvPr>
            <p:ph idx="1" type="subTitle"/>
          </p:nvPr>
        </p:nvSpPr>
        <p:spPr>
          <a:xfrm>
            <a:off x="540000" y="3633900"/>
            <a:ext cx="80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Подведем итоги</a:t>
            </a:r>
            <a:endParaRPr/>
          </a:p>
        </p:txBody>
      </p:sp>
      <p:sp>
        <p:nvSpPr>
          <p:cNvPr id="475" name="Google Shape;475;p32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ru">
                <a:latin typeface="IBM Plex Sans"/>
                <a:ea typeface="IBM Plex Sans"/>
                <a:cs typeface="IBM Plex Sans"/>
                <a:sym typeface="IBM Plex Sans"/>
              </a:rPr>
              <a:t>Домашнее задание</a:t>
            </a:r>
            <a:endParaRPr/>
          </a:p>
        </p:txBody>
      </p:sp>
      <p:sp>
        <p:nvSpPr>
          <p:cNvPr id="481" name="Google Shape;481;p33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1</a:t>
            </a:r>
            <a:endParaRPr/>
          </a:p>
        </p:txBody>
      </p:sp>
      <p:pic>
        <p:nvPicPr>
          <p:cNvPr id="487" name="Google Shape;4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89" name="Google Shape;489;p34"/>
          <p:cNvSpPr txBox="1"/>
          <p:nvPr>
            <p:ph idx="1" type="subTitle"/>
          </p:nvPr>
        </p:nvSpPr>
        <p:spPr>
          <a:xfrm>
            <a:off x="538200" y="1393350"/>
            <a:ext cx="4641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Скачать данные по ссылке</a:t>
            </a:r>
            <a:r>
              <a:rPr b="1" lang="ru" sz="13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ru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https://www.kaggle.com/datasets/ionaskel/laptop-prices</a:t>
            </a:r>
            <a:endParaRPr b="1" sz="13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 Изучите стоимости недвижимости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1.3 Изучите распределение квадратуры жилой площади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1.4 Изучите распределение года постройки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4"/>
          <p:cNvSpPr txBox="1"/>
          <p:nvPr>
            <p:ph idx="1" type="subTitle"/>
          </p:nvPr>
        </p:nvSpPr>
        <p:spPr>
          <a:xfrm>
            <a:off x="536400" y="3393600"/>
            <a:ext cx="31356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Назовите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именование оси x и оси 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5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2</a:t>
            </a:r>
            <a:endParaRPr/>
          </a:p>
        </p:txBody>
      </p:sp>
      <p:pic>
        <p:nvPicPr>
          <p:cNvPr id="496" name="Google Shape;4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498" name="Google Shape;498;p35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Изучите распределение домов от наличия вида на набережную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Изучите распределение этажей домов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 Изучите распределение состояния домов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Постройте график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🌟"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Сделайте выводы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6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Домашнее задание 3</a:t>
            </a:r>
            <a:endParaRPr/>
          </a:p>
        </p:txBody>
      </p:sp>
      <p:pic>
        <p:nvPicPr>
          <p:cNvPr id="504" name="Google Shape;5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996400" y="2880000"/>
            <a:ext cx="1435603" cy="1799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506" name="Google Shape;506;p36"/>
          <p:cNvSpPr txBox="1"/>
          <p:nvPr>
            <p:ph idx="1" type="subTitle"/>
          </p:nvPr>
        </p:nvSpPr>
        <p:spPr>
          <a:xfrm>
            <a:off x="538200" y="1393350"/>
            <a:ext cx="421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Исследуйте, какие характеристики недвижимости влияют на стоимость недвижимости, с применением не менее 5 диаграмм из урока.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сделайте в формате storytelling: дополнить каждый график письменными выводами и наблюдениями.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4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3" name="Google Shape;253;p4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254" name="Google Shape;254;p4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title(title of the chart)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plt.title(title of the chart)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plt.title("title of the chart")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title("title of the chart")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5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Чтобы добавить заголовок, какой командой нужно воспользоваться?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1" name="Google Shape;261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6"/>
          <p:cNvSpPr txBox="1"/>
          <p:nvPr>
            <p:ph type="title"/>
          </p:nvPr>
        </p:nvSpPr>
        <p:spPr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8" name="Google Shape;268;p6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269" name="Google Shape;269;p6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plt.xticks(rotation=30)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plt.xlabel(rotation=30)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xticks(rotation=30)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xlabel(rotation=30)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7"/>
          <p:cNvSpPr txBox="1"/>
          <p:nvPr>
            <p:ph type="title"/>
          </p:nvPr>
        </p:nvSpPr>
        <p:spPr>
          <a:xfrm>
            <a:off x="540000" y="720000"/>
            <a:ext cx="8064000" cy="476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 помощью какого синтаксиса можно повернуть наименование тиков на оси X?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6" name="Google Shape;276;p7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Столбчатой диаграммы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8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83" name="Google Shape;283;p8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  <p:sp>
        <p:nvSpPr>
          <p:cNvPr id="284" name="Google Shape;284;p8"/>
          <p:cNvSpPr txBox="1"/>
          <p:nvPr>
            <p:ph type="title"/>
          </p:nvPr>
        </p:nvSpPr>
        <p:spPr>
          <a:xfrm>
            <a:off x="4353575" y="4128225"/>
            <a:ext cx="58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&lt;&lt;</a:t>
            </a:r>
            <a:r>
              <a:rPr lang="ru" sz="6000">
                <a:solidFill>
                  <a:schemeClr val="dk1"/>
                </a:solidFill>
              </a:rPr>
              <a:t>0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:</a:t>
            </a:r>
            <a:r>
              <a:rPr lang="ru" sz="6000">
                <a:solidFill>
                  <a:schemeClr val="dk1"/>
                </a:solidFill>
              </a:rPr>
              <a:t>3</a:t>
            </a:r>
            <a:r>
              <a:rPr lang="ru" sz="6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0-&gt;&gt;</a:t>
            </a:r>
            <a:endParaRPr sz="60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 txBox="1"/>
          <p:nvPr>
            <p:ph idx="1" type="subTitle"/>
          </p:nvPr>
        </p:nvSpPr>
        <p:spPr>
          <a:xfrm>
            <a:off x="5400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Гистограммы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accent3"/>
                </a:highlight>
              </a:rPr>
              <a:t>Столбчатой диаграммы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Круговой диаграммы</a:t>
            </a:r>
            <a:endParaRPr>
              <a:solidFill>
                <a:schemeClr val="dk1"/>
              </a:solidFill>
            </a:endParaRPr>
          </a:p>
          <a:p>
            <a:pPr indent="-319299" lvl="0" marL="37439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rabicPeriod"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</a:rPr>
              <a:t>Точечной диаграммы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9"/>
          <p:cNvSpPr txBox="1"/>
          <p:nvPr>
            <p:ph type="title"/>
          </p:nvPr>
        </p:nvSpPr>
        <p:spPr>
          <a:xfrm>
            <a:off x="540000" y="720000"/>
            <a:ext cx="806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Категориальные признаки лучше анализировать с помощью?</a:t>
            </a:r>
            <a:endParaRPr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1" name="Google Shape;291;p9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14999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Визуальный анализ данных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