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92" r:id="rId7"/>
    <p:sldId id="262" r:id="rId8"/>
    <p:sldId id="293" r:id="rId9"/>
    <p:sldId id="264" r:id="rId10"/>
    <p:sldId id="265" r:id="rId11"/>
    <p:sldId id="266" r:id="rId12"/>
    <p:sldId id="294" r:id="rId13"/>
    <p:sldId id="268" r:id="rId14"/>
    <p:sldId id="269" r:id="rId15"/>
    <p:sldId id="270" r:id="rId16"/>
    <p:sldId id="271" r:id="rId17"/>
    <p:sldId id="272" r:id="rId18"/>
    <p:sldId id="290" r:id="rId19"/>
    <p:sldId id="273" r:id="rId20"/>
    <p:sldId id="274" r:id="rId21"/>
    <p:sldId id="291" r:id="rId22"/>
    <p:sldId id="309" r:id="rId23"/>
    <p:sldId id="312" r:id="rId24"/>
    <p:sldId id="308" r:id="rId25"/>
    <p:sldId id="311" r:id="rId26"/>
    <p:sldId id="310" r:id="rId27"/>
    <p:sldId id="313" r:id="rId28"/>
    <p:sldId id="306" r:id="rId29"/>
    <p:sldId id="307" r:id="rId30"/>
    <p:sldId id="281" r:id="rId31"/>
    <p:sldId id="314" r:id="rId32"/>
    <p:sldId id="282" r:id="rId33"/>
    <p:sldId id="286" r:id="rId34"/>
    <p:sldId id="287" r:id="rId35"/>
    <p:sldId id="288" r:id="rId36"/>
  </p:sldIdLst>
  <p:sldSz cx="9144000" cy="5143500" type="screen16x9"/>
  <p:notesSz cx="6888163" cy="10020300"/>
  <p:embeddedFontLst>
    <p:embeddedFont>
      <p:font typeface="IBM Plex Sans" panose="020B0604020202020204" charset="0"/>
      <p:regular r:id="rId38"/>
      <p:bold r:id="rId39"/>
      <p:italic r:id="rId40"/>
      <p:boldItalic r:id="rId41"/>
    </p:embeddedFont>
    <p:embeddedFont>
      <p:font typeface="Consolas" panose="020B0609020204030204" pitchFamily="49" charset="0"/>
      <p:regular r:id="rId42"/>
      <p:bold r:id="rId43"/>
      <p:italic r:id="rId44"/>
      <p:boldItalic r:id="rId45"/>
    </p:embeddedFont>
    <p:embeddedFont>
      <p:font typeface="IBM Plex Sans SemiBold" panose="020B0604020202020204" charset="0"/>
      <p:regular r:id="rId46"/>
      <p:bold r:id="rId47"/>
      <p:italic r:id="rId48"/>
      <p:boldItalic r:id="rId49"/>
    </p:embeddedFont>
    <p:embeddedFont>
      <p:font typeface="Calibri" panose="020F0502020204030204" pitchFamily="3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9AA0A6"/>
          </p15:clr>
        </p15:guide>
        <p15:guide id="2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5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86A91F-D003-4B8F-9F44-CA7E0C58E5F7}">
  <a:tblStyle styleId="{6B86A91F-D003-4B8F-9F44-CA7E0C58E5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68" y="84"/>
      </p:cViewPr>
      <p:guideLst>
        <p:guide orient="horz" pos="1597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28910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ksergey.ru/timer/?t=300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onlinetimer.ru/#!/timer/2022-01-14T13:30:46.171Z/2022-01-14T13:30:46.171Z/forward/0/2/100/t/run/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88510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989a6ce7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989a6ce70_0_12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23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a88ad15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a88ad15b6_0_2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049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a88ad15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a88ad15b6_0_2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353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527dff478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5527dff478_0_345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948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989a6ce7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989a6ce70_0_27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586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722c5261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4722c52612_0_23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524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989a6ce7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989a6ce70_0_54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017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81ba7d4ae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1081ba7d4ae_0_494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525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989a6ce70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3989a6ce70_0_65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160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989a6ce70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3989a6ce70_0_65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18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527dff47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527dff478_0_167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006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989a6ce7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13989a6ce70_0_89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611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989a6ce7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13989a6ce70_0_89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157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989a6ce7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13989a6ce70_0_89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3685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989a6ce7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13989a6ce70_0_89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7120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17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r>
              <a:rPr lang="ru-RU">
                <a:solidFill>
                  <a:schemeClr val="dk1"/>
                </a:solidFill>
              </a:rPr>
              <a:t>Для удобства можно использовать таймер на экране: </a:t>
            </a:r>
            <a:r>
              <a:rPr lang="ru-RU" u="sng">
                <a:solidFill>
                  <a:schemeClr val="hlink"/>
                </a:solidFill>
                <a:hlinkClick r:id="rId3"/>
              </a:rPr>
              <a:t>вариант 1,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lang="ru-RU" u="sng">
                <a:solidFill>
                  <a:schemeClr val="hlink"/>
                </a:solidFill>
                <a:hlinkClick r:id="rId4"/>
              </a:rPr>
              <a:t>вариант 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949978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5527dff478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15527dff478_0_376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5875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989a6ce7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13989a6ce70_0_89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8339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989a6ce7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13989a6ce70_0_89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3612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656f2432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1656f2432a_0_3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4783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656f2432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1656f2432a_0_3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0351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647329f79_1_6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10" name="Google Shape;110;g10647329f79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229994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722c5261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14722c52612_0_69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6621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722c5261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14722c52612_0_69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6980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81ba7d4ae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1081ba7d4ae_0_564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965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3989a6ce70_0_147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304" name="Google Shape;304;g13989a6ce70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644779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f07d28dee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f07d28dee_0_221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r>
              <a:rPr lang="ru-RU"/>
              <a:t>Вы можете сами менять вопросы! Попросите студентов ответить голосом или отписаться в чате.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83428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p18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82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a88ad15b6_0_292:notes"/>
          <p:cNvSpPr txBox="1">
            <a:spLocks noGrp="1"/>
          </p:cNvSpPr>
          <p:nvPr>
            <p:ph type="body" idx="1"/>
          </p:nvPr>
        </p:nvSpPr>
        <p:spPr>
          <a:xfrm>
            <a:off x="688817" y="4759618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16" name="Google Shape;116;g11a88ad15b6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0881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989a6ce7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989a6ce70_0_34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608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989a6ce7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989a6ce70_0_34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826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a88ad15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a88ad15b6_0_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745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a88ad15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a88ad15b6_0_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24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a88ad15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a88ad15b6_0_1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9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Титульник">
  <p:cSld name="TITLE_1_2_1_1">
    <p:bg>
      <p:bgPr>
        <a:solidFill>
          <a:schemeClr val="dk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">
  <p:cSld name="TITLE_1_1_1_1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 (без графики)">
  <p:cSld name="TITLE_1_1_1_1_1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 в два столбца">
  <p:cSld name="1_Title slide 5_2_1_4_2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3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 Для цитат">
  <p:cSld name="CUSTOM_2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936875" y="1004350"/>
            <a:ext cx="7270200" cy="31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2842969" y="2049775"/>
            <a:ext cx="34581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Отбивка &quot;вопросы?&quot;">
  <p:cSld name="CUSTOM_2_1_4_1">
    <p:bg>
      <p:bgPr>
        <a:solidFill>
          <a:srgbClr val="25252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1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Отбивка">
  <p:cSld name="10 Отбивка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043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">
  <p:cSld name="1_Title slide 5_2_1_4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Отбивка">
  <p:cSld name="TITLE_1_1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sz="13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нец презентации (благодарность)">
  <p:cSld name="CUSTOM_1_1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Титульник">
  <p:cSld name="TITLE_1_2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Слайд знакомства - инфа о преподавателе">
  <p:cSld name="1_Title slide 5_2_1_2_1_1_1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2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3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4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Титульник">
  <p:cSld name="TITLE_1_2_1_1_1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Отбивка">
  <p:cSld name="TITLE_1_1_1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gif"/><Relationship Id="rId4" Type="http://schemas.openxmlformats.org/officeDocument/2006/relationships/image" Target="../media/image16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68000" y="1028736"/>
            <a:ext cx="6840000" cy="19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</a:pPr>
            <a:r>
              <a:rPr lang="ru-RU" dirty="0"/>
              <a:t>Базы данных и SQL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</a:pPr>
            <a:r>
              <a:rPr lang="ru-RU" sz="1600" dirty="0"/>
              <a:t>Семинар 3.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Какая агрегатная функция используется для расчета суммы?</a:t>
            </a:r>
            <a:endParaRPr sz="2500"/>
          </a:p>
        </p:txBody>
      </p:sp>
      <p:sp>
        <p:nvSpPr>
          <p:cNvPr id="156" name="Google Shape;156;p27"/>
          <p:cNvSpPr txBox="1"/>
          <p:nvPr/>
        </p:nvSpPr>
        <p:spPr>
          <a:xfrm>
            <a:off x="652975" y="2494000"/>
            <a:ext cx="8107200" cy="2693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SUM</a:t>
            </a:r>
            <a:endParaRPr sz="180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AVG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COUNT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Запрос для выборки первых 14 записей из таблицы </a:t>
            </a:r>
            <a:r>
              <a:rPr lang="ru-RU" sz="25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«</a:t>
            </a:r>
            <a:r>
              <a:rPr lang="en-US" sz="25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u</a:t>
            </a:r>
            <a:r>
              <a:rPr lang="ru-RU" sz="25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sers</a:t>
            </a: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» имеет вид:</a:t>
            </a:r>
            <a:endParaRPr sz="2500" dirty="0"/>
          </a:p>
        </p:txBody>
      </p:sp>
      <p:sp>
        <p:nvSpPr>
          <p:cNvPr id="162" name="Google Shape;162;p28"/>
          <p:cNvSpPr txBox="1"/>
          <p:nvPr/>
        </p:nvSpPr>
        <p:spPr>
          <a:xfrm>
            <a:off x="652975" y="2494000"/>
            <a:ext cx="8107200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* FROM </a:t>
            </a:r>
            <a:r>
              <a:rPr lang="en-US" sz="18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u</a:t>
            </a:r>
            <a:r>
              <a:rPr lang="ru-RU" sz="1800" dirty="0" err="1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sers</a:t>
            </a:r>
            <a:r>
              <a:rPr lang="ru-RU" sz="18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LIMIT 14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* LIMIT 14 FROM </a:t>
            </a:r>
            <a:r>
              <a:rPr lang="en-US" sz="18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u</a:t>
            </a:r>
            <a:r>
              <a:rPr lang="ru-RU" sz="1800" dirty="0" err="1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sers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* FROM </a:t>
            </a:r>
            <a:r>
              <a:rPr lang="en-US" sz="18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U</a:t>
            </a:r>
            <a:r>
              <a:rPr lang="ru-RU" sz="18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SERS 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Запрос для выборки первых 14 записей из таблицы </a:t>
            </a:r>
            <a:r>
              <a:rPr lang="ru-RU" sz="25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«</a:t>
            </a:r>
            <a:r>
              <a:rPr lang="en-US" sz="25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u</a:t>
            </a:r>
            <a:r>
              <a:rPr lang="ru-RU" sz="2500" dirty="0" err="1" smtClean="0">
                <a:solidFill>
                  <a:srgbClr val="333333"/>
                </a:solidFill>
                <a:highlight>
                  <a:srgbClr val="FFFFFF"/>
                </a:highlight>
              </a:rPr>
              <a:t>sers</a:t>
            </a: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» имеет вид:</a:t>
            </a:r>
            <a:endParaRPr sz="2500" dirty="0"/>
          </a:p>
        </p:txBody>
      </p:sp>
      <p:sp>
        <p:nvSpPr>
          <p:cNvPr id="162" name="Google Shape;162;p28"/>
          <p:cNvSpPr txBox="1"/>
          <p:nvPr/>
        </p:nvSpPr>
        <p:spPr>
          <a:xfrm>
            <a:off x="652975" y="2494000"/>
            <a:ext cx="8107200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SELECT * FROM </a:t>
            </a:r>
            <a:r>
              <a:rPr lang="en-US" sz="18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u</a:t>
            </a:r>
            <a:r>
              <a:rPr lang="ru-RU" sz="1800" dirty="0" err="1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sers</a:t>
            </a:r>
            <a:r>
              <a:rPr lang="ru-RU" sz="18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 LIMIT 14</a:t>
            </a:r>
            <a:endParaRPr sz="180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* LIMIT 14 FROM </a:t>
            </a:r>
            <a:r>
              <a:rPr lang="en-US" sz="18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u</a:t>
            </a:r>
            <a:r>
              <a:rPr lang="ru-RU" sz="1800" dirty="0" err="1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sers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* FROM </a:t>
            </a:r>
            <a:r>
              <a:rPr lang="en-US" sz="18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U</a:t>
            </a:r>
            <a:r>
              <a:rPr lang="ru-RU" sz="18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SERS 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26220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Что покажет следующий запрос?</a:t>
            </a: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74" name="Google Shape;174;p30"/>
          <p:cNvSpPr txBox="1"/>
          <p:nvPr/>
        </p:nvSpPr>
        <p:spPr>
          <a:xfrm>
            <a:off x="629925" y="2643925"/>
            <a:ext cx="81072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Уникальные ID продавцов, отсортированные по возрастанию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Уникальные ID продавцов, отсортированные по убыванию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Ничего, запрос составлен неверно, ORDER BY всегда ставится в конце запроса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Неотсортированные никак уникальные ID продавцов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50" y="1570800"/>
            <a:ext cx="8466309" cy="73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Что покажет следующий запрос?</a:t>
            </a: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629925" y="2643925"/>
            <a:ext cx="81072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Уникальные ID продавцов, отсортированные по возрастанию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Уникальные ID продавцов, отсортированные по убыванию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Ничего, запрос составлен неверно, ORDER BY всегда ставится в конце запроса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Неотсортированные никак уникальные ID продавцов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50" y="1570800"/>
            <a:ext cx="8466309" cy="73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Что покажет следующий запрос: </a:t>
            </a: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188" name="Google Shape;188;p32"/>
          <p:cNvSpPr txBox="1"/>
          <p:nvPr/>
        </p:nvSpPr>
        <p:spPr>
          <a:xfrm>
            <a:off x="652975" y="2961600"/>
            <a:ext cx="8107200" cy="21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количество заказов сгруппированное по продавцам 2, 4 и 6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количество продавцов, у которых 2, 4 или 6 товаров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ничего, запрос составлен неверно, HAVING указывается до группировки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ничего, запрос составлен неверно, для указания условия должно быть использовано WHERE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9490"/>
            <a:ext cx="9144003" cy="1134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Что покажет следующий запрос: </a:t>
            </a: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195" name="Google Shape;195;p33"/>
          <p:cNvSpPr txBox="1"/>
          <p:nvPr/>
        </p:nvSpPr>
        <p:spPr>
          <a:xfrm>
            <a:off x="652975" y="2961600"/>
            <a:ext cx="8107200" cy="21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количество заказов сгруппированное по продавцам 2, 4 и 6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количество продавцов, у которых 2, 4 или 6 товаров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ничего, запрос составлен неверно, HAVING указывается до группировки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ничего, запрос составлен неверно, для указания условия должно быть использовано WHERE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9490"/>
            <a:ext cx="9144003" cy="1134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6238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 smtClean="0"/>
              <a:t>Таблица «</a:t>
            </a:r>
            <a:r>
              <a:rPr lang="en-US" dirty="0"/>
              <a:t>staff</a:t>
            </a:r>
            <a:r>
              <a:rPr lang="ru-RU" dirty="0" smtClean="0"/>
              <a:t>»</a:t>
            </a:r>
            <a:endParaRPr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948101"/>
              </p:ext>
            </p:extLst>
          </p:nvPr>
        </p:nvGraphicFramePr>
        <p:xfrm>
          <a:off x="901243" y="1464737"/>
          <a:ext cx="7406728" cy="2859836"/>
        </p:xfrm>
        <a:graphic>
          <a:graphicData uri="http://schemas.openxmlformats.org/drawingml/2006/table">
            <a:tbl>
              <a:tblPr>
                <a:tableStyleId>{6B86A91F-D003-4B8F-9F44-CA7E0C58E5F7}</a:tableStyleId>
              </a:tblPr>
              <a:tblGrid>
                <a:gridCol w="526274"/>
                <a:gridCol w="1433524"/>
                <a:gridCol w="1427517"/>
                <a:gridCol w="1105174"/>
                <a:gridCol w="1203850"/>
                <a:gridCol w="888087"/>
                <a:gridCol w="822302"/>
              </a:tblGrid>
              <a:tr h="628181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id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firstname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lastname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post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seniority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salary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age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22749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Вася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Петров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Начальник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40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100000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60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3024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Петр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Власов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Начальник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70000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Катя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Катина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Инженер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70000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Саша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err="1">
                          <a:effectLst/>
                        </a:rPr>
                        <a:t>Сасин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Инженер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50000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Иван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Иванов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Рабочий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30000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59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Петр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Петров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Рабочий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25000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40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7942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Сидр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Сидоров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Рабочий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20000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35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Антон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Антонов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Рабочий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19000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Юрий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Юрков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Рабочий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15000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Максим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Максимов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Рабочий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11000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Юрий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Галкин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 Рабочий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12000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127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Людмила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Маркина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Уборщик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49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>
            <a:spLocks noGrp="1"/>
          </p:cNvSpPr>
          <p:nvPr>
            <p:ph type="title"/>
          </p:nvPr>
        </p:nvSpPr>
        <p:spPr>
          <a:xfrm>
            <a:off x="539999" y="720000"/>
            <a:ext cx="7143591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ORDER BY. </a:t>
            </a:r>
            <a:r>
              <a:rPr lang="en-US" dirty="0" smtClean="0"/>
              <a:t> </a:t>
            </a:r>
            <a:r>
              <a:rPr lang="ru-RU" dirty="0" smtClean="0"/>
              <a:t>Задачи</a:t>
            </a:r>
            <a:endParaRPr dirty="0"/>
          </a:p>
        </p:txBody>
      </p:sp>
      <p:pic>
        <p:nvPicPr>
          <p:cNvPr id="211" name="Google Shape;211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5972" y="-67793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5"/>
          <p:cNvSpPr txBox="1"/>
          <p:nvPr/>
        </p:nvSpPr>
        <p:spPr>
          <a:xfrm>
            <a:off x="539999" y="1265546"/>
            <a:ext cx="6452858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Выведите все записи, отсортированные по полю "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age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 по возрастанию</a:t>
            </a:r>
          </a:p>
          <a:p>
            <a:pPr marL="342900" lvl="0" indent="-342900">
              <a:buFont typeface="+mj-lt"/>
              <a:buAutoNum type="arabicPeriod"/>
            </a:pPr>
            <a:endParaRPr lang="ru-RU"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00" lvl="0" indent="-342900">
              <a:buFont typeface="+mj-lt"/>
              <a:buAutoNum type="arabicPeriod"/>
            </a:pPr>
            <a:endParaRPr lang="ru-RU"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/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Выведите все записи, отсортированные по полю “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firstname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</a:t>
            </a:r>
          </a:p>
          <a:p>
            <a:pPr marL="342900" lvl="0" indent="-342900">
              <a:buFont typeface="+mj-lt"/>
              <a:buAutoNum type="arabicPeriod"/>
            </a:pPr>
            <a:endParaRPr lang="ru-RU"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00" lvl="0" indent="-342900">
              <a:buFont typeface="+mj-lt"/>
              <a:buAutoNum type="arabicPeriod"/>
            </a:pPr>
            <a:endParaRPr lang="ru-RU"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/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Выведите записи полей "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firstname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 ", “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lastname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", "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age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", отсортированные по полю "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firstname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 " в алфавитном порядке по убыванию</a:t>
            </a:r>
          </a:p>
          <a:p>
            <a:pPr marL="342900" lvl="0" indent="-342900">
              <a:buFont typeface="+mj-lt"/>
              <a:buAutoNum type="arabicPeriod"/>
            </a:pPr>
            <a:endParaRPr lang="ru-RU"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00" lvl="0" indent="-342900">
              <a:buFont typeface="+mj-lt"/>
              <a:buAutoNum type="arabicPeriod"/>
            </a:pPr>
            <a:endParaRPr lang="ru-RU"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/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Выполните сортировку по полям </a:t>
            </a:r>
            <a:r>
              <a:rPr lang="ru-RU" sz="1600" dirty="0" smtClean="0">
                <a:latin typeface="IBM Plex Sans"/>
                <a:ea typeface="IBM Plex Sans"/>
                <a:cs typeface="IBM Plex Sans"/>
                <a:sym typeface="IBM Plex Sans"/>
              </a:rPr>
              <a:t>"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firstname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600" dirty="0" smtClean="0">
                <a:latin typeface="IBM Plex Sans"/>
                <a:ea typeface="IBM Plex Sans"/>
                <a:cs typeface="IBM Plex Sans"/>
                <a:sym typeface="IBM Plex Sans"/>
              </a:rPr>
              <a:t>" 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и "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age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 по убыванию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" name="Google Shape;212;p35"/>
          <p:cNvSpPr/>
          <p:nvPr/>
        </p:nvSpPr>
        <p:spPr>
          <a:xfrm>
            <a:off x="6778450" y="464635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>
                <a:latin typeface="IBM Plex Sans"/>
                <a:ea typeface="IBM Plex Sans"/>
                <a:cs typeface="IBM Plex Sans"/>
                <a:sym typeface="IBM Plex Sans"/>
              </a:rPr>
              <a:t>10 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0748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752514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ORDER BY. </a:t>
            </a:r>
            <a:r>
              <a:rPr lang="en-US" dirty="0" smtClean="0"/>
              <a:t> </a:t>
            </a:r>
            <a:r>
              <a:rPr lang="ru-RU" dirty="0" smtClean="0"/>
              <a:t>Решения</a:t>
            </a:r>
            <a:endParaRPr dirty="0"/>
          </a:p>
        </p:txBody>
      </p:sp>
      <p:sp>
        <p:nvSpPr>
          <p:cNvPr id="213" name="Google Shape;213;p35"/>
          <p:cNvSpPr txBox="1"/>
          <p:nvPr/>
        </p:nvSpPr>
        <p:spPr>
          <a:xfrm>
            <a:off x="540000" y="1320013"/>
            <a:ext cx="7808012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>
                <a:latin typeface="IBM Plex Sans"/>
                <a:ea typeface="IBM Plex Sans"/>
                <a:cs typeface="IBM Plex Sans"/>
                <a:sym typeface="IBM Plex Sans"/>
              </a:rPr>
              <a:t>Выведите все записи, отсортированные по полю "</a:t>
            </a:r>
            <a:r>
              <a:rPr lang="ru-RU" sz="1600" dirty="0" err="1" smtClean="0">
                <a:latin typeface="IBM Plex Sans"/>
                <a:ea typeface="IBM Plex Sans"/>
                <a:cs typeface="IBM Plex Sans"/>
                <a:sym typeface="IBM Plex Sans"/>
              </a:rPr>
              <a:t>age</a:t>
            </a:r>
            <a:r>
              <a:rPr lang="ru-RU" sz="1600" dirty="0" smtClean="0">
                <a:latin typeface="IBM Plex Sans"/>
                <a:ea typeface="IBM Plex Sans"/>
                <a:cs typeface="IBM Plex Sans"/>
                <a:sym typeface="IBM Plex Sans"/>
              </a:rPr>
              <a:t>" по возрастанию</a:t>
            </a:r>
            <a:endParaRPr sz="1600" dirty="0" smtClean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/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 </a:t>
            </a:r>
            <a:r>
              <a:rPr lang="en-US" sz="1600" dirty="0"/>
              <a:t>*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 FROM</a:t>
            </a:r>
            <a:r>
              <a:rPr lang="en-US" sz="1600" b="1" dirty="0"/>
              <a:t> </a:t>
            </a:r>
            <a:r>
              <a:rPr lang="en-US" sz="1600" dirty="0" smtClean="0"/>
              <a:t>staff</a:t>
            </a:r>
            <a:r>
              <a:rPr lang="en-US" sz="1600" b="1" dirty="0" smtClean="0"/>
              <a:t>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ORDER BY </a:t>
            </a:r>
            <a:r>
              <a:rPr lang="en-US" sz="1600" dirty="0"/>
              <a:t>age</a:t>
            </a:r>
            <a:r>
              <a:rPr lang="en-US" sz="1600" b="1" dirty="0"/>
              <a:t>;</a:t>
            </a:r>
            <a:endParaRPr lang="ru-RU" sz="1600" dirty="0" smtClean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 smtClean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ru-RU" sz="1600" dirty="0" smtClean="0">
                <a:latin typeface="IBM Plex Sans"/>
                <a:ea typeface="IBM Plex Sans"/>
                <a:cs typeface="IBM Plex Sans"/>
                <a:sym typeface="IBM Plex Sans"/>
              </a:rPr>
              <a:t>Выведите все записи, отсортированные по полю “</a:t>
            </a:r>
            <a:r>
              <a:rPr lang="en-US" sz="1600" dirty="0" err="1" smtClean="0">
                <a:latin typeface="IBM Plex Sans"/>
                <a:ea typeface="IBM Plex Sans"/>
                <a:cs typeface="IBM Plex Sans"/>
                <a:sym typeface="IBM Plex Sans"/>
              </a:rPr>
              <a:t>firstname</a:t>
            </a:r>
            <a:r>
              <a:rPr lang="ru-RU" sz="1600" dirty="0" smtClean="0">
                <a:latin typeface="IBM Plex Sans"/>
                <a:ea typeface="IBM Plex Sans"/>
                <a:cs typeface="IBM Plex Sans"/>
                <a:sym typeface="IBM Plex Sans"/>
              </a:rPr>
              <a:t>"</a:t>
            </a:r>
            <a:endParaRPr sz="1600" dirty="0" smtClean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/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b="1" dirty="0"/>
              <a:t> </a:t>
            </a:r>
            <a:r>
              <a:rPr lang="en-US" sz="1600" dirty="0"/>
              <a:t>*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b="1" dirty="0"/>
              <a:t> </a:t>
            </a:r>
            <a:r>
              <a:rPr lang="en-US" sz="1600" dirty="0"/>
              <a:t>staff</a:t>
            </a:r>
            <a:r>
              <a:rPr lang="en-US" sz="1600" b="1" dirty="0" smtClean="0"/>
              <a:t>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ORDER BY </a:t>
            </a:r>
            <a:r>
              <a:rPr lang="en-US" sz="1600" dirty="0" err="1"/>
              <a:t>firstname</a:t>
            </a:r>
            <a:r>
              <a:rPr lang="en-US" sz="1600" b="1" dirty="0"/>
              <a:t>;</a:t>
            </a:r>
            <a:endParaRPr lang="ru-RU" sz="1600" dirty="0" smtClean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 smtClean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/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Выведите записи полей "</a:t>
            </a:r>
            <a:r>
              <a:rPr lang="en-US" sz="1600" dirty="0" err="1">
                <a:latin typeface="IBM Plex Sans"/>
                <a:ea typeface="IBM Plex Sans"/>
                <a:cs typeface="IBM Plex Sans"/>
                <a:sym typeface="IBM Plex Sans"/>
              </a:rPr>
              <a:t>firstname</a:t>
            </a:r>
            <a:r>
              <a:rPr lang="en-US" sz="1600" dirty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", “</a:t>
            </a:r>
            <a:r>
              <a:rPr lang="en-US" sz="1600" dirty="0">
                <a:latin typeface="IBM Plex Sans"/>
                <a:ea typeface="IBM Plex Sans"/>
                <a:cs typeface="IBM Plex Sans"/>
                <a:sym typeface="IBM Plex Sans"/>
              </a:rPr>
              <a:t>last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name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",</a:t>
            </a:r>
            <a:r>
              <a:rPr lang="en-US" sz="1600" dirty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</a:t>
            </a:r>
            <a:r>
              <a:rPr lang="ru-RU" sz="1600" dirty="0" err="1">
                <a:latin typeface="IBM Plex Sans"/>
                <a:ea typeface="IBM Plex Sans"/>
                <a:cs typeface="IBM Plex Sans"/>
                <a:sym typeface="IBM Plex Sans"/>
              </a:rPr>
              <a:t>age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", отсортированные по полю "</a:t>
            </a:r>
            <a:r>
              <a:rPr lang="en-US" sz="1600" dirty="0" err="1">
                <a:latin typeface="IBM Plex Sans"/>
                <a:ea typeface="IBM Plex Sans"/>
                <a:cs typeface="IBM Plex Sans"/>
                <a:sym typeface="IBM Plex Sans"/>
              </a:rPr>
              <a:t>firstname</a:t>
            </a:r>
            <a:r>
              <a:rPr lang="en-US" sz="1600" dirty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" в алфавитном порядке по убыванию</a:t>
            </a:r>
            <a:endParaRPr sz="16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/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b="1" dirty="0"/>
              <a:t> </a:t>
            </a:r>
            <a:r>
              <a:rPr lang="en-US" sz="1600" dirty="0" err="1"/>
              <a:t>firstname</a:t>
            </a:r>
            <a:r>
              <a:rPr lang="en-US" sz="1600" dirty="0"/>
              <a:t>, </a:t>
            </a:r>
            <a:r>
              <a:rPr lang="en-US" sz="1600" dirty="0" err="1"/>
              <a:t>lastname</a:t>
            </a:r>
            <a:r>
              <a:rPr lang="en-US" sz="1600" dirty="0"/>
              <a:t>, age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b="1" dirty="0"/>
              <a:t> </a:t>
            </a:r>
            <a:r>
              <a:rPr lang="en-US" sz="1600" dirty="0" smtClean="0"/>
              <a:t>staff </a:t>
            </a:r>
            <a:r>
              <a:rPr lang="en-US" sz="1600" b="1" dirty="0" smtClean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ORDER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BY</a:t>
            </a:r>
            <a:r>
              <a:rPr lang="en-US" sz="1600" b="1" dirty="0" smtClean="0"/>
              <a:t> </a:t>
            </a:r>
            <a:r>
              <a:rPr lang="en-US" sz="1600" dirty="0" err="1"/>
              <a:t>firstname</a:t>
            </a:r>
            <a:r>
              <a:rPr lang="en-US" sz="1600" b="1" dirty="0"/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DESC</a:t>
            </a:r>
            <a:r>
              <a:rPr lang="en-US" sz="1600" b="1" dirty="0" smtClean="0"/>
              <a:t>;</a:t>
            </a:r>
            <a:endParaRPr lang="ru-RU" sz="1600" dirty="0" smtClean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 smtClean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/>
            <a:r>
              <a:rPr lang="ru-RU" sz="1600" dirty="0" smtClean="0">
                <a:latin typeface="IBM Plex Sans"/>
                <a:ea typeface="IBM Plex Sans"/>
                <a:cs typeface="IBM Plex Sans"/>
                <a:sym typeface="IBM Plex Sans"/>
              </a:rPr>
              <a:t>Выполните сортировку по </a:t>
            </a:r>
            <a:r>
              <a:rPr lang="ru-RU" sz="1600" dirty="0">
                <a:latin typeface="IBM Plex Sans"/>
                <a:ea typeface="IBM Plex Sans"/>
                <a:cs typeface="IBM Plex Sans"/>
                <a:sym typeface="IBM Plex Sans"/>
              </a:rPr>
              <a:t>полям </a:t>
            </a:r>
            <a:r>
              <a:rPr lang="ru-RU" sz="1600" dirty="0" smtClean="0">
                <a:latin typeface="IBM Plex Sans"/>
                <a:ea typeface="IBM Plex Sans"/>
                <a:cs typeface="IBM Plex Sans"/>
                <a:sym typeface="IBM Plex Sans"/>
              </a:rPr>
              <a:t>"</a:t>
            </a:r>
            <a:r>
              <a:rPr lang="ru-RU" sz="1600" dirty="0" err="1" smtClean="0">
                <a:latin typeface="IBM Plex Sans"/>
                <a:ea typeface="IBM Plex Sans"/>
                <a:cs typeface="IBM Plex Sans"/>
                <a:sym typeface="IBM Plex Sans"/>
              </a:rPr>
              <a:t>firstname</a:t>
            </a:r>
            <a:r>
              <a:rPr lang="ru-RU" sz="1600" dirty="0" smtClean="0">
                <a:latin typeface="IBM Plex Sans"/>
                <a:ea typeface="IBM Plex Sans"/>
                <a:cs typeface="IBM Plex Sans"/>
                <a:sym typeface="IBM Plex Sans"/>
              </a:rPr>
              <a:t>" и "</a:t>
            </a:r>
            <a:r>
              <a:rPr lang="ru-RU" sz="1600" dirty="0" err="1" smtClean="0">
                <a:latin typeface="IBM Plex Sans"/>
                <a:ea typeface="IBM Plex Sans"/>
                <a:cs typeface="IBM Plex Sans"/>
                <a:sym typeface="IBM Plex Sans"/>
              </a:rPr>
              <a:t>age</a:t>
            </a:r>
            <a:r>
              <a:rPr lang="ru-RU" sz="1600" dirty="0" smtClean="0">
                <a:latin typeface="IBM Plex Sans"/>
                <a:ea typeface="IBM Plex Sans"/>
                <a:cs typeface="IBM Plex Sans"/>
                <a:sym typeface="IBM Plex Sans"/>
              </a:rPr>
              <a:t>" по убыванию</a:t>
            </a:r>
            <a:endParaRPr sz="1600" dirty="0" smtClean="0"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/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b="1" dirty="0"/>
              <a:t> </a:t>
            </a:r>
            <a:r>
              <a:rPr lang="en-US" sz="1600" dirty="0" err="1"/>
              <a:t>firstname</a:t>
            </a:r>
            <a:r>
              <a:rPr lang="en-US" sz="1600" dirty="0"/>
              <a:t>, age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b="1" dirty="0"/>
              <a:t> </a:t>
            </a:r>
            <a:r>
              <a:rPr lang="en-US" sz="1600" dirty="0" smtClean="0"/>
              <a:t>staff </a:t>
            </a:r>
            <a:r>
              <a:rPr lang="en-US" sz="1600" b="1" dirty="0" smtClean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ORDER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BY</a:t>
            </a:r>
            <a:r>
              <a:rPr lang="en-US" sz="1600" b="1" dirty="0"/>
              <a:t> </a:t>
            </a:r>
            <a:r>
              <a:rPr lang="en-US" sz="1600" dirty="0" err="1"/>
              <a:t>firstname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DESC</a:t>
            </a:r>
            <a:r>
              <a:rPr lang="en-US" sz="1600" b="1" dirty="0"/>
              <a:t> , </a:t>
            </a:r>
            <a:r>
              <a:rPr lang="en-US" sz="1600" dirty="0"/>
              <a:t>age</a:t>
            </a:r>
            <a:r>
              <a:rPr lang="en-US" sz="1600" b="1" dirty="0"/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IBM Plex Sans"/>
                <a:ea typeface="IBM Plex Sans"/>
                <a:cs typeface="IBM Plex Sans"/>
              </a:rPr>
              <a:t>DESC</a:t>
            </a:r>
            <a:r>
              <a:rPr lang="en-US" sz="1600" b="1" dirty="0" smtClean="0"/>
              <a:t>;</a:t>
            </a:r>
            <a:endParaRPr sz="1600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858" y="339962"/>
            <a:ext cx="694430" cy="694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00001">
            <a:off x="7761275" y="1637025"/>
            <a:ext cx="775350" cy="108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250" y="460575"/>
            <a:ext cx="1594075" cy="15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 rot="-622610">
            <a:off x="2139272" y="2021722"/>
            <a:ext cx="2669867" cy="73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Вопросы?</a:t>
            </a:r>
            <a:endParaRPr sz="3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 rot="489937">
            <a:off x="3056633" y="3652057"/>
            <a:ext cx="2669767" cy="3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Вопросы?</a:t>
            </a:r>
            <a:endParaRPr sz="12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 rot="489937">
            <a:off x="4902796" y="1396926"/>
            <a:ext cx="2669767" cy="4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Вопросы?</a:t>
            </a:r>
            <a:endParaRPr sz="18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9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1042" y="3039765"/>
            <a:ext cx="1594075" cy="15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6;p19"/>
          <p:cNvSpPr txBox="1"/>
          <p:nvPr/>
        </p:nvSpPr>
        <p:spPr>
          <a:xfrm rot="489937">
            <a:off x="6563658" y="2810095"/>
            <a:ext cx="2669767" cy="369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Вопросы?</a:t>
            </a:r>
            <a:endParaRPr sz="12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539950" y="333235"/>
            <a:ext cx="6238500" cy="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 smtClean="0"/>
              <a:t>DISTINCT</a:t>
            </a:r>
            <a:r>
              <a:rPr lang="ru-RU" dirty="0"/>
              <a:t>, </a:t>
            </a:r>
            <a:r>
              <a:rPr lang="ru-RU" dirty="0" smtClean="0"/>
              <a:t>LIMIT. </a:t>
            </a:r>
            <a:r>
              <a:rPr lang="ru-RU" dirty="0" smtClean="0">
                <a:solidFill>
                  <a:schemeClr val="dk1"/>
                </a:solidFill>
              </a:rPr>
              <a:t>Задачи</a:t>
            </a:r>
            <a:endParaRPr dirty="0"/>
          </a:p>
        </p:txBody>
      </p:sp>
      <p:pic>
        <p:nvPicPr>
          <p:cNvPr id="219" name="Google Shape;21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5972" y="-67793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6"/>
          <p:cNvSpPr/>
          <p:nvPr/>
        </p:nvSpPr>
        <p:spPr>
          <a:xfrm>
            <a:off x="6742686" y="277507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>
                <a:latin typeface="IBM Plex Sans"/>
                <a:ea typeface="IBM Plex Sans"/>
                <a:cs typeface="IBM Plex Sans"/>
                <a:sym typeface="IBM Plex Sans"/>
              </a:rPr>
              <a:t>10 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" name="Google Shape;229;p37"/>
          <p:cNvSpPr txBox="1"/>
          <p:nvPr/>
        </p:nvSpPr>
        <p:spPr>
          <a:xfrm flipH="1">
            <a:off x="363952" y="649039"/>
            <a:ext cx="6378734" cy="535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1. Выведите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уникальные (неповторяющиеся) значения полей 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"</a:t>
            </a:r>
            <a:r>
              <a:rPr lang="en-US" sz="1600" dirty="0" err="1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firstname</a:t>
            </a:r>
            <a:r>
              <a:rPr lang="en-US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"</a:t>
            </a:r>
            <a:endParaRPr lang="ru-RU" sz="1600" dirty="0" smtClean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just">
              <a:lnSpc>
                <a:spcPct val="150000"/>
              </a:lnSpc>
            </a:pPr>
            <a:endParaRPr lang="en-US" sz="8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2. Отсортируйте записи по возрастанию значений поля </a:t>
            </a:r>
            <a:r>
              <a:rPr lang="en-US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"id".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Выведите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первые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 две записи данной</a:t>
            </a:r>
            <a:r>
              <a:rPr lang="en-US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выборки</a:t>
            </a:r>
            <a:endParaRPr lang="en-US"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endParaRPr lang="ru-RU" sz="800" dirty="0">
              <a:solidFill>
                <a:srgbClr val="6654D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3. Отсортируйте записи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возрастанию значений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поля </a:t>
            </a:r>
            <a:r>
              <a:rPr lang="en-US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"id".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Пропустите первые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4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строки данной выборки и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извлеките следующие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4.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Отсортируйте записи по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убыванию поля </a:t>
            </a:r>
            <a:r>
              <a:rPr lang="en-US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"id".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Пропустите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две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строки данной выборки и извлеките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следующие за ними 3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строки</a:t>
            </a:r>
            <a:endParaRPr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29;p37"/>
          <p:cNvSpPr txBox="1"/>
          <p:nvPr/>
        </p:nvSpPr>
        <p:spPr>
          <a:xfrm flipH="1">
            <a:off x="363951" y="780607"/>
            <a:ext cx="7951167" cy="449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1. Выведите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уникальные (неповторяющиеся) значения полей "</a:t>
            </a:r>
            <a:r>
              <a:rPr lang="ru-RU" sz="1600" dirty="0" err="1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firstname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"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DISTINCT</a:t>
            </a:r>
            <a:r>
              <a:rPr lang="en-US" sz="1600" dirty="0"/>
              <a:t> </a:t>
            </a:r>
            <a:r>
              <a:rPr lang="en-US" sz="1600" dirty="0" err="1"/>
              <a:t>firstname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dirty="0"/>
              <a:t> staff;</a:t>
            </a:r>
            <a:endParaRPr lang="ru-RU" sz="1600" dirty="0"/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2. Отсортируйте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записи по возрастанию значений поля "</a:t>
            </a:r>
            <a:r>
              <a:rPr lang="ru-RU" sz="1600" dirty="0" err="1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id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". Выведите первые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две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записи данной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выборки</a:t>
            </a:r>
            <a:endParaRPr lang="en-US" sz="1600" dirty="0" smtClean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b="1" dirty="0" smtClean="0"/>
              <a:t> </a:t>
            </a:r>
            <a:r>
              <a:rPr lang="en-US" sz="1600" b="1" dirty="0"/>
              <a:t>*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b="1" dirty="0"/>
              <a:t> </a:t>
            </a:r>
            <a:r>
              <a:rPr lang="en-US" sz="1600" dirty="0" smtClean="0"/>
              <a:t>staff </a:t>
            </a:r>
            <a:r>
              <a:rPr lang="en-US" sz="1600" b="1" dirty="0" smtClean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LIMIT</a:t>
            </a:r>
            <a:r>
              <a:rPr lang="en-US" sz="1600" b="1" dirty="0" smtClean="0"/>
              <a:t> </a:t>
            </a:r>
            <a:r>
              <a:rPr lang="en-US" sz="1600" dirty="0"/>
              <a:t>2;</a:t>
            </a:r>
            <a:endParaRPr lang="ru-RU" sz="1600" dirty="0"/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3.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Отсортируйте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записи по возрастанию значений поля "</a:t>
            </a:r>
            <a:r>
              <a:rPr lang="ru-RU" sz="1600" dirty="0" err="1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id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".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Пропустите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первые 4 строки данной выборки и извлеките следующие 3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dirty="0"/>
              <a:t> id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dirty="0"/>
              <a:t> </a:t>
            </a:r>
            <a:r>
              <a:rPr lang="en-US" sz="1600" dirty="0" smtClean="0"/>
              <a:t>staff </a:t>
            </a:r>
            <a:r>
              <a:rPr lang="en-US" sz="1600" b="1" dirty="0" smtClean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LIMIT</a:t>
            </a:r>
            <a:r>
              <a:rPr lang="en-US" sz="1600" dirty="0" smtClean="0"/>
              <a:t> </a:t>
            </a:r>
            <a:r>
              <a:rPr lang="en-US" sz="1600" dirty="0"/>
              <a:t>4, 3;</a:t>
            </a:r>
            <a:endParaRPr lang="ru-RU" sz="1600" dirty="0"/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b="1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4.</a:t>
            </a:r>
            <a:r>
              <a:rPr lang="ru-RU" sz="1600" b="1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Отсортируйте записи по убыванию поля "</a:t>
            </a:r>
            <a:r>
              <a:rPr lang="ru-RU" sz="1600" dirty="0" err="1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id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". Пропустите две последние строки данной выборки и извлеките следующие за ними 3 строки</a:t>
            </a:r>
          </a:p>
          <a:p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dirty="0"/>
              <a:t> *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dirty="0"/>
              <a:t> </a:t>
            </a:r>
            <a:r>
              <a:rPr lang="en-US" sz="1600" dirty="0" smtClean="0"/>
              <a:t>staff </a:t>
            </a:r>
            <a:r>
              <a:rPr lang="en-US" sz="1600" b="1" dirty="0" smtClean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ORDER</a:t>
            </a:r>
            <a:r>
              <a:rPr lang="en-US" sz="1600" dirty="0" smtClean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BY</a:t>
            </a:r>
            <a:r>
              <a:rPr lang="en-US" sz="1600" dirty="0"/>
              <a:t> id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DESC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LIMIT</a:t>
            </a:r>
            <a:r>
              <a:rPr lang="en-US" sz="1600" dirty="0"/>
              <a:t> 2, 3;</a:t>
            </a:r>
            <a:endParaRPr lang="ru-RU" sz="1600" dirty="0"/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endParaRPr lang="ru-RU" sz="1600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" name="Google Shape;218;p36"/>
          <p:cNvSpPr txBox="1">
            <a:spLocks noGrp="1"/>
          </p:cNvSpPr>
          <p:nvPr>
            <p:ph type="title"/>
          </p:nvPr>
        </p:nvSpPr>
        <p:spPr>
          <a:xfrm>
            <a:off x="539950" y="333235"/>
            <a:ext cx="6238500" cy="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 smtClean="0"/>
              <a:t>DISTINCT</a:t>
            </a:r>
            <a:r>
              <a:rPr lang="ru-RU" dirty="0"/>
              <a:t>, </a:t>
            </a:r>
            <a:r>
              <a:rPr lang="ru-RU" dirty="0" smtClean="0"/>
              <a:t>LIMIT. Решения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463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539950" y="333235"/>
            <a:ext cx="6238500" cy="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Агрегатные функции. </a:t>
            </a:r>
            <a:r>
              <a:rPr lang="ru-RU" dirty="0" smtClean="0">
                <a:solidFill>
                  <a:schemeClr val="dk1"/>
                </a:solidFill>
              </a:rPr>
              <a:t>Задачи</a:t>
            </a:r>
            <a:endParaRPr dirty="0"/>
          </a:p>
        </p:txBody>
      </p:sp>
      <p:pic>
        <p:nvPicPr>
          <p:cNvPr id="219" name="Google Shape;21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5972" y="-67793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6"/>
          <p:cNvSpPr/>
          <p:nvPr/>
        </p:nvSpPr>
        <p:spPr>
          <a:xfrm>
            <a:off x="6742686" y="277507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>
                <a:latin typeface="IBM Plex Sans"/>
                <a:ea typeface="IBM Plex Sans"/>
                <a:cs typeface="IBM Plex Sans"/>
                <a:sym typeface="IBM Plex Sans"/>
              </a:rPr>
              <a:t>10 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" name="Google Shape;229;p37"/>
          <p:cNvSpPr txBox="1"/>
          <p:nvPr/>
        </p:nvSpPr>
        <p:spPr>
          <a:xfrm flipH="1">
            <a:off x="363952" y="649039"/>
            <a:ext cx="6378734" cy="443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1.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Найдите количество сотрудников с должностью «Рабочий» </a:t>
            </a:r>
          </a:p>
          <a:p>
            <a:pPr lvl="0" algn="just">
              <a:lnSpc>
                <a:spcPct val="150000"/>
              </a:lnSpc>
            </a:pPr>
            <a:endParaRPr lang="ru-RU"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just">
              <a:lnSpc>
                <a:spcPct val="150000"/>
              </a:lnSpc>
            </a:pPr>
            <a:endParaRPr lang="en-US" sz="800" dirty="0" smtClean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2. Посчитайте ежемесячную зарплату начальников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endParaRPr lang="en-US"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endParaRPr lang="ru-RU" sz="8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3.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Выведите средний возраст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сотрудников,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у которых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заработная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плата больше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30000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endParaRPr lang="en-US" sz="1600" dirty="0">
              <a:solidFill>
                <a:srgbClr val="050C26"/>
              </a:solidFill>
              <a:latin typeface="IBM Plex Sans"/>
              <a:ea typeface="IBM Plex Sans"/>
              <a:cs typeface="IBM Plex Sans"/>
            </a:endParaRP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4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.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Выведите максимальную и минимальную заработные платы</a:t>
            </a:r>
            <a:endParaRPr lang="en-US" sz="1600" dirty="0">
              <a:solidFill>
                <a:srgbClr val="050C26"/>
              </a:solidFill>
              <a:latin typeface="IBM Plex Sans"/>
              <a:ea typeface="IBM Plex Sans"/>
              <a:cs typeface="IBM Plex Sans"/>
            </a:endParaRP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endParaRPr lang="en-US" sz="8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endParaRPr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03811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539950" y="333235"/>
            <a:ext cx="6238500" cy="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Агрегатные функции. </a:t>
            </a:r>
            <a:r>
              <a:rPr lang="ru-RU" dirty="0" smtClean="0">
                <a:solidFill>
                  <a:schemeClr val="dk1"/>
                </a:solidFill>
              </a:rPr>
              <a:t>Решения</a:t>
            </a:r>
            <a:endParaRPr dirty="0"/>
          </a:p>
        </p:txBody>
      </p:sp>
      <p:sp>
        <p:nvSpPr>
          <p:cNvPr id="10" name="Google Shape;229;p37"/>
          <p:cNvSpPr txBox="1"/>
          <p:nvPr/>
        </p:nvSpPr>
        <p:spPr>
          <a:xfrm flipH="1">
            <a:off x="363952" y="649039"/>
            <a:ext cx="6378734" cy="443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1.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Найдите количество сотрудников с должностью «Рабочий» </a:t>
            </a:r>
          </a:p>
          <a:p>
            <a:pPr lvl="0" algn="just">
              <a:lnSpc>
                <a:spcPct val="150000"/>
              </a:lnSpc>
            </a:pP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 COUNT(*) FROM</a:t>
            </a:r>
            <a:r>
              <a:rPr lang="en-US" sz="1600" b="1" dirty="0"/>
              <a:t> staff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WHERE</a:t>
            </a:r>
            <a:r>
              <a:rPr lang="en-US" sz="1600" b="1" dirty="0"/>
              <a:t> post = '</a:t>
            </a:r>
            <a:r>
              <a:rPr lang="en-US" sz="1600" b="1" dirty="0" err="1"/>
              <a:t>Рабочий</a:t>
            </a:r>
            <a:r>
              <a:rPr lang="en-US" sz="1600" b="1" dirty="0"/>
              <a:t>';</a:t>
            </a:r>
            <a:endParaRPr lang="ru-RU"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just">
              <a:lnSpc>
                <a:spcPct val="150000"/>
              </a:lnSpc>
            </a:pPr>
            <a:endParaRPr lang="en-US" sz="800" dirty="0" smtClean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2. Посчитайте ежемесячную зарплату начальников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SUM(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salary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  <a:sym typeface="IBM Plex Sans"/>
              </a:rPr>
              <a:t>) FROM 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staff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  <a:sym typeface="IBM Plex Sans"/>
              </a:rPr>
              <a:t>WHERE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 post = '</a:t>
            </a:r>
            <a:r>
              <a:rPr lang="en-US" sz="1600" dirty="0" err="1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Начальник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';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endParaRPr lang="ru-RU" sz="8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3.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Выведите средний возраст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сотрудников,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у которых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заработная </a:t>
            </a:r>
            <a:r>
              <a:rPr lang="ru-RU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плата больше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</a:rPr>
              <a:t>30000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 </a:t>
            </a:r>
            <a:r>
              <a:rPr lang="en-US" sz="1600" b="1" dirty="0" smtClean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AVG(</a:t>
            </a:r>
            <a:r>
              <a:rPr lang="en-US" sz="1600" b="1" dirty="0" smtClean="0"/>
              <a:t>age</a:t>
            </a:r>
            <a:r>
              <a:rPr lang="en-US" sz="1600" b="1" dirty="0" smtClean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)</a:t>
            </a:r>
            <a:r>
              <a:rPr lang="en-US" sz="1600" b="1" dirty="0" smtClean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b="1" dirty="0" smtClean="0"/>
              <a:t> </a:t>
            </a:r>
            <a:r>
              <a:rPr lang="en-US" sz="1600" b="1" dirty="0"/>
              <a:t>staff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WHERE</a:t>
            </a:r>
            <a:r>
              <a:rPr lang="en-US" sz="1600" b="1" dirty="0"/>
              <a:t> salary &gt; 30000</a:t>
            </a:r>
            <a:r>
              <a:rPr lang="en-US" sz="1600" b="1" dirty="0" smtClean="0"/>
              <a:t>;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endParaRPr lang="en-US" sz="800" b="1" dirty="0" smtClean="0"/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4</a:t>
            </a:r>
            <a:r>
              <a:rPr lang="en-US" sz="1600" dirty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. </a:t>
            </a:r>
            <a:r>
              <a:rPr lang="ru-RU" sz="1600" dirty="0" smtClean="0">
                <a:solidFill>
                  <a:srgbClr val="050C26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Выведите максимальную и минимальную заработные платы</a:t>
            </a:r>
            <a:endParaRPr lang="en-US" sz="1600" dirty="0">
              <a:solidFill>
                <a:srgbClr val="050C26"/>
              </a:solidFill>
              <a:latin typeface="IBM Plex Sans"/>
              <a:ea typeface="IBM Plex Sans"/>
              <a:cs typeface="IBM Plex Sans"/>
            </a:endParaRP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 MAX(</a:t>
            </a:r>
            <a:r>
              <a:rPr lang="en-US" sz="1600" b="1" dirty="0"/>
              <a:t>salary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)</a:t>
            </a:r>
            <a:r>
              <a:rPr lang="en-US" sz="1600" b="1" dirty="0"/>
              <a:t>,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MIN(</a:t>
            </a:r>
            <a:r>
              <a:rPr lang="en-US" sz="1600" b="1" dirty="0"/>
              <a:t>salary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) FROM </a:t>
            </a:r>
            <a:r>
              <a:rPr lang="en-US" sz="1600" b="1" dirty="0"/>
              <a:t>staff;</a:t>
            </a:r>
            <a:endParaRPr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13843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Перерыв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048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6735900" cy="7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 smtClean="0"/>
              <a:t>Таблица «</a:t>
            </a:r>
            <a:r>
              <a:rPr lang="en-US" dirty="0" err="1"/>
              <a:t>activity_staff</a:t>
            </a:r>
            <a:r>
              <a:rPr lang="ru-RU" dirty="0" smtClean="0"/>
              <a:t>» </a:t>
            </a:r>
            <a:endParaRPr dirty="0"/>
          </a:p>
        </p:txBody>
      </p:sp>
      <p:sp>
        <p:nvSpPr>
          <p:cNvPr id="236" name="Google Shape;236;p38"/>
          <p:cNvSpPr txBox="1"/>
          <p:nvPr/>
        </p:nvSpPr>
        <p:spPr>
          <a:xfrm flipH="1">
            <a:off x="540000" y="1224625"/>
            <a:ext cx="78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1589378" y="1409275"/>
          <a:ext cx="5561362" cy="2920283"/>
        </p:xfrm>
        <a:graphic>
          <a:graphicData uri="http://schemas.openxmlformats.org/drawingml/2006/table">
            <a:tbl>
              <a:tblPr>
                <a:tableStyleId>{6B86A91F-D003-4B8F-9F44-CA7E0C58E5F7}</a:tableStyleId>
              </a:tblPr>
              <a:tblGrid>
                <a:gridCol w="609046"/>
                <a:gridCol w="1163148"/>
                <a:gridCol w="2184034"/>
                <a:gridCol w="1605134"/>
              </a:tblGrid>
              <a:tr h="386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staff_id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date_activity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count_page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2022-01-01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250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2022-01-01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2022-01-01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170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2022-01-02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2022-01-02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2022-01-02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2022-01-02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350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2022-01-03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168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2022-01-03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62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2022-01-03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84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21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507911" y="412485"/>
            <a:ext cx="6238500" cy="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GROUP BY</a:t>
            </a:r>
            <a:r>
              <a:rPr lang="ru-RU" dirty="0" smtClean="0"/>
              <a:t>. Задачи</a:t>
            </a:r>
            <a:endParaRPr dirty="0"/>
          </a:p>
        </p:txBody>
      </p:sp>
      <p:sp>
        <p:nvSpPr>
          <p:cNvPr id="10" name="Google Shape;229;p37"/>
          <p:cNvSpPr txBox="1"/>
          <p:nvPr/>
        </p:nvSpPr>
        <p:spPr>
          <a:xfrm flipH="1">
            <a:off x="383686" y="921210"/>
            <a:ext cx="6740739" cy="289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 smtClean="0"/>
              <a:t>1. Выведите </a:t>
            </a:r>
            <a:r>
              <a:rPr lang="ru-RU" sz="1600" dirty="0"/>
              <a:t>общее количество напечатанных страниц каждым сотрудником</a:t>
            </a:r>
          </a:p>
          <a:p>
            <a:endParaRPr lang="ru-RU" sz="1600" dirty="0" smtClean="0"/>
          </a:p>
          <a:p>
            <a:endParaRPr lang="ru-RU" sz="1600" dirty="0" smtClean="0"/>
          </a:p>
          <a:p>
            <a:endParaRPr lang="ru-RU" sz="1600" dirty="0"/>
          </a:p>
          <a:p>
            <a:r>
              <a:rPr lang="ru-RU" sz="1600" dirty="0" smtClean="0"/>
              <a:t>2. Посчитайте </a:t>
            </a:r>
            <a:r>
              <a:rPr lang="ru-RU" sz="1600" dirty="0"/>
              <a:t>количество страниц за каждый день</a:t>
            </a:r>
          </a:p>
          <a:p>
            <a:endParaRPr lang="ru-RU" sz="1600" dirty="0" smtClean="0"/>
          </a:p>
          <a:p>
            <a:endParaRPr lang="ru-RU" sz="1600" dirty="0"/>
          </a:p>
          <a:p>
            <a:endParaRPr lang="ru-RU" sz="1600" dirty="0"/>
          </a:p>
          <a:p>
            <a:r>
              <a:rPr lang="ru-RU" sz="1600" dirty="0" smtClean="0"/>
              <a:t>3. </a:t>
            </a:r>
            <a:r>
              <a:rPr lang="ru-RU" sz="1600" dirty="0"/>
              <a:t>Найдите среднее арифметическое по количеству страниц, напечатанных сотрудниками за каждый день</a:t>
            </a:r>
          </a:p>
        </p:txBody>
      </p:sp>
      <p:pic>
        <p:nvPicPr>
          <p:cNvPr id="4" name="Google Shape;26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172" y="205032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66;p42"/>
          <p:cNvSpPr/>
          <p:nvPr/>
        </p:nvSpPr>
        <p:spPr>
          <a:xfrm>
            <a:off x="6497650" y="669660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 smtClean="0"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r>
              <a:rPr lang="ru-RU" sz="2600" b="0" i="0" u="none" strike="noStrike" cap="none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38065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507911" y="412485"/>
            <a:ext cx="6238500" cy="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dirty="0"/>
              <a:t>GROUP BY</a:t>
            </a:r>
            <a:r>
              <a:rPr lang="ru-RU" dirty="0" smtClean="0"/>
              <a:t>. Решения</a:t>
            </a:r>
            <a:endParaRPr dirty="0"/>
          </a:p>
        </p:txBody>
      </p:sp>
      <p:sp>
        <p:nvSpPr>
          <p:cNvPr id="10" name="Google Shape;229;p37"/>
          <p:cNvSpPr txBox="1"/>
          <p:nvPr/>
        </p:nvSpPr>
        <p:spPr>
          <a:xfrm flipH="1">
            <a:off x="383686" y="921210"/>
            <a:ext cx="6740739" cy="338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 smtClean="0"/>
              <a:t>1. Выведите </a:t>
            </a:r>
            <a:r>
              <a:rPr lang="ru-RU" sz="1600" dirty="0"/>
              <a:t>общее количество напечатанных страниц каждым сотрудником</a:t>
            </a:r>
          </a:p>
          <a:p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b="1" dirty="0"/>
              <a:t> </a:t>
            </a:r>
            <a:r>
              <a:rPr lang="en-US" sz="1600" b="1" dirty="0" err="1"/>
              <a:t>staff_id</a:t>
            </a:r>
            <a:r>
              <a:rPr lang="en-US" sz="1600" b="1" dirty="0"/>
              <a:t>, </a:t>
            </a:r>
            <a:r>
              <a:rPr lang="en-US" sz="1600" b="1" dirty="0" smtClean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SUM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count_pages</a:t>
            </a:r>
            <a:r>
              <a:rPr lang="en-US" sz="1600" b="1" dirty="0"/>
              <a:t>)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b="1" dirty="0"/>
              <a:t> </a:t>
            </a:r>
            <a:r>
              <a:rPr lang="en-US" sz="1600" b="1" dirty="0" err="1" smtClean="0"/>
              <a:t>activity_staff</a:t>
            </a:r>
            <a:r>
              <a:rPr lang="ru-RU" sz="1600" b="1" dirty="0" smtClean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GROUP</a:t>
            </a:r>
            <a:r>
              <a:rPr lang="en-US" sz="1600" b="1" dirty="0" smtClean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BY</a:t>
            </a:r>
            <a:r>
              <a:rPr lang="en-US" sz="1600" b="1" dirty="0"/>
              <a:t> </a:t>
            </a:r>
            <a:r>
              <a:rPr lang="en-US" sz="1600" b="1" dirty="0" err="1"/>
              <a:t>staff_id</a:t>
            </a:r>
            <a:r>
              <a:rPr lang="en-US" sz="1600" b="1" dirty="0"/>
              <a:t>;</a:t>
            </a:r>
          </a:p>
          <a:p>
            <a:endParaRPr lang="ru-RU" sz="1600" dirty="0"/>
          </a:p>
          <a:p>
            <a:r>
              <a:rPr lang="ru-RU" sz="1600" dirty="0" smtClean="0"/>
              <a:t>2. Посчитайте </a:t>
            </a:r>
            <a:r>
              <a:rPr lang="ru-RU" sz="1600" dirty="0"/>
              <a:t>количество страниц за каждый день</a:t>
            </a:r>
          </a:p>
          <a:p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b="1" dirty="0"/>
              <a:t> </a:t>
            </a:r>
            <a:r>
              <a:rPr lang="en-US" sz="1600" b="1" dirty="0" err="1"/>
              <a:t>date_activity</a:t>
            </a:r>
            <a:r>
              <a:rPr lang="en-US" sz="1600" b="1" dirty="0"/>
              <a:t>,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SUM</a:t>
            </a:r>
            <a:r>
              <a:rPr lang="en-US" sz="1600" b="1" dirty="0"/>
              <a:t>(</a:t>
            </a:r>
            <a:r>
              <a:rPr lang="en-US" sz="1600" b="1" dirty="0" err="1"/>
              <a:t>count_pages</a:t>
            </a:r>
            <a:r>
              <a:rPr lang="en-US" sz="1600" b="1" dirty="0"/>
              <a:t>)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b="1" dirty="0"/>
              <a:t> </a:t>
            </a:r>
            <a:r>
              <a:rPr lang="en-US" sz="1600" b="1" dirty="0" err="1" smtClean="0"/>
              <a:t>activity_staff</a:t>
            </a:r>
            <a:r>
              <a:rPr lang="ru-RU" sz="1600" b="1" dirty="0" smtClean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GROUP</a:t>
            </a:r>
            <a:r>
              <a:rPr lang="en-US" sz="1600" b="1" dirty="0" smtClean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BY</a:t>
            </a:r>
            <a:r>
              <a:rPr lang="en-US" sz="1600" b="1" dirty="0"/>
              <a:t> </a:t>
            </a:r>
            <a:r>
              <a:rPr lang="en-US" sz="1600" b="1" dirty="0" err="1"/>
              <a:t>date_activity</a:t>
            </a:r>
            <a:r>
              <a:rPr lang="en-US" sz="1600" b="1" dirty="0"/>
              <a:t>;</a:t>
            </a:r>
          </a:p>
          <a:p>
            <a:endParaRPr lang="ru-RU" sz="1600" dirty="0"/>
          </a:p>
          <a:p>
            <a:r>
              <a:rPr lang="ru-RU" sz="1600" dirty="0" smtClean="0"/>
              <a:t>3. </a:t>
            </a:r>
            <a:r>
              <a:rPr lang="ru-RU" sz="1600" dirty="0"/>
              <a:t>Найдите среднее арифметическое по количеству страниц, напечатанных сотрудниками за каждый день</a:t>
            </a:r>
          </a:p>
          <a:p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sz="1600" b="1" dirty="0"/>
              <a:t> </a:t>
            </a:r>
            <a:r>
              <a:rPr lang="en-US" sz="1600" b="1" dirty="0" err="1"/>
              <a:t>date_activity</a:t>
            </a:r>
            <a:r>
              <a:rPr lang="en-US" sz="1600" b="1" dirty="0"/>
              <a:t>,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AVG</a:t>
            </a:r>
            <a:r>
              <a:rPr lang="en-US" sz="1600" b="1" dirty="0"/>
              <a:t>(</a:t>
            </a:r>
            <a:r>
              <a:rPr lang="en-US" sz="1600" b="1" dirty="0" err="1"/>
              <a:t>count_pages</a:t>
            </a:r>
            <a:r>
              <a:rPr lang="en-US" sz="1600" b="1" dirty="0"/>
              <a:t>)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sz="1600" b="1" dirty="0"/>
              <a:t> </a:t>
            </a:r>
            <a:r>
              <a:rPr lang="en-US" sz="1600" b="1" dirty="0" err="1" smtClean="0"/>
              <a:t>activity_staff</a:t>
            </a:r>
            <a:r>
              <a:rPr lang="ru-RU" sz="1600" b="1" dirty="0" smtClean="0"/>
              <a:t> </a:t>
            </a:r>
            <a:r>
              <a:rPr lang="en-US" sz="1600" b="1" dirty="0" smtClean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GROUP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BY </a:t>
            </a:r>
            <a:r>
              <a:rPr lang="en-US" sz="1600" b="1" dirty="0" err="1"/>
              <a:t>date_activity</a:t>
            </a:r>
            <a:r>
              <a:rPr lang="en-US" sz="1600" b="1" dirty="0"/>
              <a:t>;</a:t>
            </a:r>
            <a:endParaRPr sz="1600" dirty="0">
              <a:solidFill>
                <a:srgbClr val="050C2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9807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265" name="Google Shape;26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172" y="205032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2"/>
          <p:cNvSpPr/>
          <p:nvPr/>
        </p:nvSpPr>
        <p:spPr>
          <a:xfrm>
            <a:off x="6497650" y="669660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 smtClean="0">
                <a:latin typeface="IBM Plex Sans"/>
                <a:ea typeface="IBM Plex Sans"/>
                <a:cs typeface="IBM Plex Sans"/>
                <a:sym typeface="IBM Plex Sans"/>
              </a:rPr>
              <a:t>5</a:t>
            </a:r>
            <a:r>
              <a:rPr lang="ru-RU" sz="2600" b="0" i="0" u="none" strike="noStrike" cap="none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7" name="Google Shape;267;p42"/>
          <p:cNvSpPr txBox="1">
            <a:spLocks noGrp="1"/>
          </p:cNvSpPr>
          <p:nvPr>
            <p:ph type="title"/>
          </p:nvPr>
        </p:nvSpPr>
        <p:spPr>
          <a:xfrm>
            <a:off x="539750" y="268690"/>
            <a:ext cx="4635244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GROUP </a:t>
            </a:r>
            <a:r>
              <a:rPr lang="ru-RU" dirty="0" smtClean="0"/>
              <a:t>BY. Задача</a:t>
            </a:r>
            <a:endParaRPr dirty="0"/>
          </a:p>
        </p:txBody>
      </p:sp>
      <p:sp>
        <p:nvSpPr>
          <p:cNvPr id="268" name="Google Shape;268;p42"/>
          <p:cNvSpPr txBox="1"/>
          <p:nvPr/>
        </p:nvSpPr>
        <p:spPr>
          <a:xfrm>
            <a:off x="292125" y="816386"/>
            <a:ext cx="57162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>
              <a:lnSpc>
                <a:spcPct val="150000"/>
              </a:lnSpc>
              <a:buSzPts val="1400"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Сгруппируйте 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данные о сотрудниках по возрасту: </a:t>
            </a:r>
          </a:p>
          <a:p>
            <a:pPr marL="139700" algn="ctr">
              <a:lnSpc>
                <a:spcPct val="150000"/>
              </a:lnSpc>
              <a:buSzPts val="1400"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1 группа – младше 20 лет</a:t>
            </a:r>
          </a:p>
          <a:p>
            <a:pPr marL="139700" algn="ctr">
              <a:lnSpc>
                <a:spcPct val="150000"/>
              </a:lnSpc>
              <a:buSzPts val="1400"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2 группа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 –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от 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0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до 40 лет</a:t>
            </a:r>
          </a:p>
          <a:p>
            <a:pPr marL="139700" algn="ctr">
              <a:lnSpc>
                <a:spcPct val="150000"/>
              </a:lnSpc>
              <a:buSzPts val="1400"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3 группа 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–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 старше  40 лет </a:t>
            </a:r>
          </a:p>
          <a:p>
            <a:pPr marL="139700">
              <a:lnSpc>
                <a:spcPct val="150000"/>
              </a:lnSpc>
              <a:buSzPts val="1400"/>
            </a:pP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Для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каждой группы  найдите суммарную зарплату </a:t>
            </a: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endParaRPr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57006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267" name="Google Shape;267;p42"/>
          <p:cNvSpPr txBox="1">
            <a:spLocks noGrp="1"/>
          </p:cNvSpPr>
          <p:nvPr>
            <p:ph type="title"/>
          </p:nvPr>
        </p:nvSpPr>
        <p:spPr>
          <a:xfrm>
            <a:off x="502500" y="288011"/>
            <a:ext cx="4635244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/>
              <a:t>GROUP </a:t>
            </a:r>
            <a:r>
              <a:rPr lang="ru-RU" dirty="0" smtClean="0"/>
              <a:t>BY. Решение </a:t>
            </a:r>
            <a:endParaRPr dirty="0"/>
          </a:p>
        </p:txBody>
      </p:sp>
      <p:sp>
        <p:nvSpPr>
          <p:cNvPr id="268" name="Google Shape;268;p42"/>
          <p:cNvSpPr txBox="1"/>
          <p:nvPr/>
        </p:nvSpPr>
        <p:spPr>
          <a:xfrm>
            <a:off x="311860" y="605876"/>
            <a:ext cx="7542770" cy="450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>
              <a:lnSpc>
                <a:spcPct val="150000"/>
              </a:lnSpc>
              <a:buSzPts val="1400"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Сгруппируйте 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данные о сотрудниках по возрасту: </a:t>
            </a:r>
          </a:p>
          <a:p>
            <a:pPr marL="139700" algn="ctr">
              <a:lnSpc>
                <a:spcPct val="150000"/>
              </a:lnSpc>
              <a:buSzPts val="1400"/>
            </a:pP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1 группа – младше 20 лет</a:t>
            </a:r>
          </a:p>
          <a:p>
            <a:pPr marL="139700" algn="ctr">
              <a:lnSpc>
                <a:spcPct val="150000"/>
              </a:lnSpc>
              <a:buSzPts val="1400"/>
            </a:pP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2 группа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dirty="0" smtClean="0">
                <a:latin typeface="IBM Plex Sans"/>
                <a:ea typeface="IBM Plex Sans"/>
                <a:cs typeface="IBM Plex Sans"/>
                <a:sym typeface="IBM Plex Sans"/>
              </a:rPr>
              <a:t>– 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от </a:t>
            </a:r>
            <a:r>
              <a:rPr lang="en-US" dirty="0" smtClean="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0</a:t>
            </a:r>
            <a:r>
              <a:rPr lang="en-US" dirty="0" smtClean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до 40 лет</a:t>
            </a:r>
          </a:p>
          <a:p>
            <a:pPr marL="139700" algn="ctr">
              <a:lnSpc>
                <a:spcPct val="150000"/>
              </a:lnSpc>
              <a:buSzPts val="1400"/>
            </a:pP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3 группа 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–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 старше  40 лет </a:t>
            </a:r>
          </a:p>
          <a:p>
            <a:pPr marL="139700">
              <a:lnSpc>
                <a:spcPct val="150000"/>
              </a:lnSpc>
              <a:buSzPts val="1400"/>
            </a:pP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Для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каждой группы  найдите суммарную 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зарплату</a:t>
            </a:r>
          </a:p>
          <a:p>
            <a:r>
              <a:rPr lang="ru-RU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  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 </a:t>
            </a:r>
            <a:r>
              <a:rPr lang="ru-RU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 </a:t>
            </a:r>
            <a:r>
              <a:rPr lang="en-US" dirty="0" err="1"/>
              <a:t>name_age</a:t>
            </a:r>
            <a:r>
              <a:rPr lang="en-US" dirty="0"/>
              <a:t>,</a:t>
            </a:r>
            <a:r>
              <a:rPr lang="ru-RU" dirty="0" smtClean="0"/>
              <a:t>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SUM(</a:t>
            </a:r>
            <a:r>
              <a:rPr lang="en-US" dirty="0"/>
              <a:t>salary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)</a:t>
            </a:r>
          </a:p>
          <a:p>
            <a:r>
              <a:rPr lang="ru-RU" b="1" dirty="0" smtClean="0"/>
              <a:t>  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b="1" dirty="0" smtClean="0"/>
              <a:t> </a:t>
            </a:r>
            <a:endParaRPr lang="en-US" b="1" dirty="0"/>
          </a:p>
          <a:p>
            <a:r>
              <a:rPr lang="ru-RU" dirty="0" smtClean="0"/>
              <a:t>	</a:t>
            </a:r>
            <a:r>
              <a:rPr lang="en-US" dirty="0" smtClean="0"/>
              <a:t>(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SELECT</a:t>
            </a:r>
            <a:r>
              <a:rPr lang="en-US" b="1" dirty="0"/>
              <a:t> </a:t>
            </a:r>
            <a:r>
              <a:rPr lang="en-US" dirty="0"/>
              <a:t>salary,</a:t>
            </a:r>
          </a:p>
          <a:p>
            <a:r>
              <a:rPr lang="ru-RU" dirty="0"/>
              <a:t>		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CASE</a:t>
            </a:r>
            <a:r>
              <a:rPr lang="en-US" dirty="0"/>
              <a:t> </a:t>
            </a:r>
          </a:p>
          <a:p>
            <a:r>
              <a:rPr lang="ru-RU" dirty="0"/>
              <a:t>			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WHEN</a:t>
            </a:r>
            <a:r>
              <a:rPr lang="en-US" dirty="0"/>
              <a:t> age &lt; </a:t>
            </a:r>
            <a:r>
              <a:rPr lang="en-US" dirty="0" smtClean="0"/>
              <a:t>20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THEN</a:t>
            </a:r>
            <a:r>
              <a:rPr lang="en-US" dirty="0"/>
              <a:t> '</a:t>
            </a:r>
            <a:r>
              <a:rPr lang="en-US" dirty="0" err="1"/>
              <a:t>Младше</a:t>
            </a:r>
            <a:r>
              <a:rPr lang="en-US" dirty="0"/>
              <a:t> </a:t>
            </a:r>
            <a:r>
              <a:rPr lang="en-US" dirty="0" smtClean="0"/>
              <a:t>20 </a:t>
            </a:r>
            <a:r>
              <a:rPr lang="en-US" dirty="0" err="1"/>
              <a:t>лет</a:t>
            </a:r>
            <a:r>
              <a:rPr lang="en-US" dirty="0"/>
              <a:t>'</a:t>
            </a:r>
          </a:p>
          <a:p>
            <a:r>
              <a:rPr lang="ru-RU" dirty="0"/>
              <a:t>			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WHEN</a:t>
            </a:r>
            <a:r>
              <a:rPr lang="en-US" dirty="0"/>
              <a:t> age between </a:t>
            </a:r>
            <a:r>
              <a:rPr lang="en-US" dirty="0" smtClean="0"/>
              <a:t>20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AND</a:t>
            </a:r>
            <a:r>
              <a:rPr lang="en-US" dirty="0"/>
              <a:t> </a:t>
            </a:r>
            <a:r>
              <a:rPr lang="en-US" dirty="0" smtClean="0"/>
              <a:t>40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THEN</a:t>
            </a:r>
            <a:r>
              <a:rPr lang="en-US" dirty="0"/>
              <a:t> '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smtClean="0"/>
              <a:t>20 </a:t>
            </a:r>
            <a:r>
              <a:rPr lang="en-US" dirty="0" err="1"/>
              <a:t>до</a:t>
            </a:r>
            <a:r>
              <a:rPr lang="en-US" dirty="0"/>
              <a:t> </a:t>
            </a:r>
            <a:r>
              <a:rPr lang="en-US" dirty="0" smtClean="0"/>
              <a:t>40 </a:t>
            </a:r>
            <a:r>
              <a:rPr lang="en-US" dirty="0" err="1"/>
              <a:t>лет</a:t>
            </a:r>
            <a:r>
              <a:rPr lang="en-US" dirty="0"/>
              <a:t>'</a:t>
            </a:r>
          </a:p>
          <a:p>
            <a:r>
              <a:rPr lang="ru-RU" dirty="0"/>
              <a:t>			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WHEN</a:t>
            </a:r>
            <a:r>
              <a:rPr lang="en-US" dirty="0"/>
              <a:t> age &gt; </a:t>
            </a:r>
            <a:r>
              <a:rPr lang="en-US" dirty="0" smtClean="0"/>
              <a:t>40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THEN</a:t>
            </a:r>
            <a:r>
              <a:rPr lang="en-US" dirty="0"/>
              <a:t> '</a:t>
            </a:r>
            <a:r>
              <a:rPr lang="en-US" dirty="0" err="1"/>
              <a:t>Старше</a:t>
            </a:r>
            <a:r>
              <a:rPr lang="en-US" dirty="0"/>
              <a:t> </a:t>
            </a:r>
            <a:r>
              <a:rPr lang="en-US" dirty="0" smtClean="0"/>
              <a:t>40 </a:t>
            </a:r>
            <a:r>
              <a:rPr lang="en-US" dirty="0" err="1"/>
              <a:t>лет</a:t>
            </a:r>
            <a:r>
              <a:rPr lang="en-US" dirty="0"/>
              <a:t>'</a:t>
            </a:r>
          </a:p>
          <a:p>
            <a:r>
              <a:rPr lang="ru-RU" dirty="0"/>
              <a:t>			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ELSE</a:t>
            </a:r>
            <a:r>
              <a:rPr lang="en-US" dirty="0"/>
              <a:t> '</a:t>
            </a:r>
            <a:r>
              <a:rPr lang="ru-RU" dirty="0"/>
              <a:t>Не определено'</a:t>
            </a:r>
          </a:p>
          <a:p>
            <a:r>
              <a:rPr lang="ru-RU" dirty="0"/>
              <a:t>		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END AS </a:t>
            </a:r>
            <a:r>
              <a:rPr lang="en-US" dirty="0" err="1"/>
              <a:t>name_age</a:t>
            </a:r>
            <a:r>
              <a:rPr lang="en-US" dirty="0"/>
              <a:t> </a:t>
            </a:r>
          </a:p>
          <a:p>
            <a:r>
              <a:rPr lang="ru-RU" dirty="0"/>
              <a:t>	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FROM</a:t>
            </a:r>
            <a:r>
              <a:rPr lang="en-US" dirty="0"/>
              <a:t> staff )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AS</a:t>
            </a:r>
            <a:r>
              <a:rPr lang="en-US" dirty="0"/>
              <a:t> list</a:t>
            </a:r>
          </a:p>
          <a:p>
            <a:r>
              <a:rPr lang="ru-RU" dirty="0"/>
              <a:t>   </a:t>
            </a:r>
            <a:r>
              <a:rPr lang="en-US" sz="1600" b="1" dirty="0">
                <a:solidFill>
                  <a:srgbClr val="6654D9"/>
                </a:solidFill>
                <a:latin typeface="IBM Plex Sans"/>
                <a:ea typeface="IBM Plex Sans"/>
                <a:cs typeface="IBM Plex Sans"/>
              </a:rPr>
              <a:t>GROUP BY </a:t>
            </a:r>
            <a:r>
              <a:rPr lang="en-US" dirty="0" err="1"/>
              <a:t>name_age</a:t>
            </a:r>
            <a:r>
              <a:rPr lang="en-US" dirty="0"/>
              <a:t>; </a:t>
            </a:r>
            <a:r>
              <a:rPr lang="ru-RU" dirty="0">
                <a:sym typeface="IBM Plex San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9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/>
              <a:t>План на сегодня: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2"/>
          </p:nvPr>
        </p:nvSpPr>
        <p:spPr>
          <a:xfrm>
            <a:off x="485375" y="125995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 smtClean="0"/>
              <a:t>Викторина</a:t>
            </a:r>
            <a:endParaRPr sz="1800" dirty="0"/>
          </a:p>
          <a:p>
            <a:pPr marL="457200" lvl="0" indent="-342900">
              <a:spcBef>
                <a:spcPts val="600"/>
              </a:spcBef>
              <a:buSzPts val="1800"/>
              <a:buChar char="➔"/>
            </a:pPr>
            <a:r>
              <a:rPr lang="ru-RU" sz="1800" dirty="0"/>
              <a:t>Задания </a:t>
            </a:r>
            <a:r>
              <a:rPr lang="ru-RU" sz="1800" dirty="0" smtClean="0"/>
              <a:t>на </a:t>
            </a:r>
            <a:r>
              <a:rPr lang="en-US" sz="1800" dirty="0" smtClean="0"/>
              <a:t>LIMIT</a:t>
            </a:r>
            <a:r>
              <a:rPr lang="ru-RU" sz="1800" dirty="0" smtClean="0"/>
              <a:t>, </a:t>
            </a:r>
            <a:r>
              <a:rPr lang="en-US" sz="1800" dirty="0" smtClean="0"/>
              <a:t>ORDER BY, DISTINCT</a:t>
            </a:r>
            <a:r>
              <a:rPr lang="ru-RU" sz="1800" dirty="0"/>
              <a:t>, Агрегатные функции</a:t>
            </a:r>
            <a:endParaRPr lang="ru-RU" sz="1800" dirty="0" smtClean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 smtClean="0"/>
              <a:t>Перерыв</a:t>
            </a:r>
            <a:endParaRPr sz="1800" dirty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/>
              <a:t>Задания на </a:t>
            </a:r>
            <a:r>
              <a:rPr lang="en-US" sz="1800" dirty="0" smtClean="0"/>
              <a:t>GROUP BY</a:t>
            </a:r>
            <a:endParaRPr sz="1800" dirty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/>
              <a:t>Задания на </a:t>
            </a:r>
            <a:r>
              <a:rPr lang="en-US" sz="1800" dirty="0" smtClean="0"/>
              <a:t>WHERE </a:t>
            </a:r>
            <a:r>
              <a:rPr lang="ru-RU" sz="1800" dirty="0" smtClean="0"/>
              <a:t>и </a:t>
            </a:r>
            <a:r>
              <a:rPr lang="en-US" sz="1800" dirty="0" smtClean="0"/>
              <a:t>HAVING</a:t>
            </a:r>
            <a:endParaRPr sz="1800" dirty="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➔"/>
            </a:pPr>
            <a:r>
              <a:rPr lang="ru-RU" sz="1800" dirty="0">
                <a:solidFill>
                  <a:schemeClr val="dk1"/>
                </a:solidFill>
              </a:rPr>
              <a:t>Домашнее задание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 smtClean="0"/>
              <a:t>HAVING. Задачи</a:t>
            </a:r>
            <a:endParaRPr dirty="0"/>
          </a:p>
        </p:txBody>
      </p:sp>
      <p:pic>
        <p:nvPicPr>
          <p:cNvPr id="274" name="Google Shape;27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172" y="205032"/>
            <a:ext cx="1868028" cy="1868029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3"/>
          <p:cNvSpPr/>
          <p:nvPr/>
        </p:nvSpPr>
        <p:spPr>
          <a:xfrm>
            <a:off x="6497650" y="669660"/>
            <a:ext cx="1467300" cy="50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 smtClean="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lang="en-US" sz="2600" dirty="0" smtClean="0">
                <a:latin typeface="IBM Plex Sans"/>
                <a:ea typeface="IBM Plex Sans"/>
                <a:cs typeface="IBM Plex Sans"/>
                <a:sym typeface="IBM Plex Sans"/>
              </a:rPr>
              <a:t>0</a:t>
            </a:r>
            <a:r>
              <a:rPr lang="ru-RU" sz="2600" b="0" i="0" u="none" strike="noStrike" cap="none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6" name="Google Shape;276;p43"/>
          <p:cNvSpPr txBox="1">
            <a:spLocks noGrp="1"/>
          </p:cNvSpPr>
          <p:nvPr>
            <p:ph type="subTitle" idx="2"/>
          </p:nvPr>
        </p:nvSpPr>
        <p:spPr>
          <a:xfrm>
            <a:off x="539750" y="921210"/>
            <a:ext cx="5864794" cy="3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 dirty="0">
                <a:latin typeface="Arial"/>
                <a:ea typeface="Arial"/>
                <a:cs typeface="Arial"/>
              </a:rPr>
              <a:t>1</a:t>
            </a: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. Выведите </a:t>
            </a:r>
            <a:r>
              <a:rPr lang="en-US" sz="1600" dirty="0" smtClean="0">
                <a:latin typeface="Arial"/>
                <a:ea typeface="Arial"/>
                <a:cs typeface="Arial"/>
                <a:sym typeface="Arial"/>
              </a:rPr>
              <a:t>id </a:t>
            </a:r>
            <a:r>
              <a:rPr lang="ru-RU" sz="1600" dirty="0" smtClean="0">
                <a:latin typeface="Arial"/>
                <a:ea typeface="Arial"/>
                <a:cs typeface="Arial"/>
                <a:sym typeface="Arial"/>
              </a:rPr>
              <a:t>сотрудников</a:t>
            </a: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, которые </a:t>
            </a:r>
            <a:r>
              <a:rPr lang="ru-RU" sz="1600" dirty="0" smtClean="0">
                <a:latin typeface="Arial"/>
                <a:ea typeface="Arial"/>
                <a:cs typeface="Arial"/>
                <a:sym typeface="Arial"/>
              </a:rPr>
              <a:t>напечатали более </a:t>
            </a: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500 страниц за </a:t>
            </a:r>
            <a:r>
              <a:rPr lang="ru-RU" sz="1600" dirty="0" smtClean="0">
                <a:latin typeface="Arial"/>
                <a:ea typeface="Arial"/>
                <a:cs typeface="Arial"/>
                <a:sym typeface="Arial"/>
              </a:rPr>
              <a:t>все </a:t>
            </a: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дни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lnSpc>
                <a:spcPct val="150000"/>
              </a:lnSpc>
            </a:pPr>
            <a:r>
              <a:rPr lang="ru-RU" sz="1600" dirty="0" smtClean="0">
                <a:latin typeface="Arial"/>
                <a:ea typeface="Arial"/>
                <a:cs typeface="Arial"/>
                <a:sym typeface="Arial"/>
              </a:rPr>
              <a:t>2.  </a:t>
            </a: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Выведите  </a:t>
            </a:r>
            <a:r>
              <a:rPr lang="ru-RU" sz="1600" dirty="0" smtClean="0">
                <a:latin typeface="Arial"/>
                <a:ea typeface="Arial"/>
                <a:cs typeface="Arial"/>
                <a:sym typeface="Arial"/>
              </a:rPr>
              <a:t>дни</a:t>
            </a:r>
            <a:r>
              <a:rPr lang="en-US" sz="1600" dirty="0" smtClean="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ru-RU" sz="16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когда работало более 3 </a:t>
            </a:r>
            <a:r>
              <a:rPr lang="ru-RU" sz="1600" dirty="0" smtClean="0">
                <a:latin typeface="Arial"/>
                <a:ea typeface="Arial"/>
                <a:cs typeface="Arial"/>
                <a:sym typeface="Arial"/>
              </a:rPr>
              <a:t>сотрудников </a:t>
            </a:r>
            <a:r>
              <a:rPr lang="ru-RU" sz="1600" dirty="0" smtClean="0">
                <a:latin typeface="Arial"/>
                <a:ea typeface="Arial"/>
                <a:cs typeface="Arial"/>
              </a:rPr>
              <a:t>Также </a:t>
            </a:r>
            <a:r>
              <a:rPr lang="ru-RU" sz="1600" dirty="0">
                <a:latin typeface="Arial"/>
                <a:ea typeface="Arial"/>
                <a:cs typeface="Arial"/>
              </a:rPr>
              <a:t>укажите кол-во сотрудников, </a:t>
            </a:r>
            <a:r>
              <a:rPr lang="ru-RU" sz="1600" dirty="0" smtClean="0">
                <a:latin typeface="Arial"/>
                <a:ea typeface="Arial"/>
                <a:cs typeface="Arial"/>
              </a:rPr>
              <a:t>которые работали в выбранные дни.</a:t>
            </a:r>
            <a:endParaRPr lang="ru-RU"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lnSpc>
                <a:spcPct val="150000"/>
              </a:lnSpc>
            </a:pP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ru-RU" sz="1600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1600" dirty="0" smtClean="0">
                <a:latin typeface="Arial"/>
                <a:ea typeface="Arial"/>
                <a:cs typeface="Arial"/>
                <a:sym typeface="Arial"/>
              </a:rPr>
              <a:t>Выведите </a:t>
            </a: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должности, у которых средняя заработная плата составляет более 30000 </a:t>
            </a:r>
            <a:endParaRPr sz="16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>
            <a:spLocks noGrp="1"/>
          </p:cNvSpPr>
          <p:nvPr>
            <p:ph type="title"/>
          </p:nvPr>
        </p:nvSpPr>
        <p:spPr>
          <a:xfrm>
            <a:off x="539750" y="284525"/>
            <a:ext cx="6520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 dirty="0" smtClean="0"/>
              <a:t>HAVING. Задачи</a:t>
            </a:r>
            <a:endParaRPr dirty="0"/>
          </a:p>
        </p:txBody>
      </p:sp>
      <p:sp>
        <p:nvSpPr>
          <p:cNvPr id="276" name="Google Shape;276;p43"/>
          <p:cNvSpPr txBox="1">
            <a:spLocks noGrp="1"/>
          </p:cNvSpPr>
          <p:nvPr>
            <p:ph type="subTitle" idx="2"/>
          </p:nvPr>
        </p:nvSpPr>
        <p:spPr>
          <a:xfrm>
            <a:off x="555741" y="890075"/>
            <a:ext cx="7917260" cy="413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 dirty="0">
                <a:latin typeface="Arial"/>
                <a:ea typeface="Arial"/>
                <a:cs typeface="Arial"/>
              </a:rPr>
              <a:t>1</a:t>
            </a: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. Выведите </a:t>
            </a:r>
            <a:r>
              <a:rPr lang="en-US" sz="1600" dirty="0" smtClean="0">
                <a:latin typeface="Arial"/>
                <a:ea typeface="Arial"/>
                <a:cs typeface="Arial"/>
                <a:sym typeface="Arial"/>
              </a:rPr>
              <a:t>id </a:t>
            </a:r>
            <a:r>
              <a:rPr lang="ru-RU" sz="1600" dirty="0" smtClean="0">
                <a:latin typeface="Arial"/>
                <a:ea typeface="Arial"/>
                <a:cs typeface="Arial"/>
                <a:sym typeface="Arial"/>
              </a:rPr>
              <a:t>сотрудников</a:t>
            </a: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, которые </a:t>
            </a:r>
            <a:r>
              <a:rPr lang="ru-RU" sz="1600" dirty="0" smtClean="0">
                <a:latin typeface="Arial"/>
                <a:ea typeface="Arial"/>
                <a:cs typeface="Arial"/>
                <a:sym typeface="Arial"/>
              </a:rPr>
              <a:t>напечатали более </a:t>
            </a: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500 страниц за </a:t>
            </a:r>
            <a:r>
              <a:rPr lang="ru-RU" sz="1600" dirty="0" smtClean="0">
                <a:latin typeface="Arial"/>
                <a:ea typeface="Arial"/>
                <a:cs typeface="Arial"/>
                <a:sym typeface="Arial"/>
              </a:rPr>
              <a:t>все </a:t>
            </a: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дни</a:t>
            </a:r>
          </a:p>
          <a:p>
            <a:r>
              <a:rPr lang="en-US" sz="1600" dirty="0">
                <a:solidFill>
                  <a:srgbClr val="6654D9"/>
                </a:solidFill>
                <a:sym typeface="Arial"/>
              </a:rPr>
              <a:t>SELECT</a:t>
            </a:r>
            <a:r>
              <a:rPr lang="en-US" sz="1600" dirty="0"/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staff_id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6654D9"/>
                </a:solidFill>
              </a:rPr>
              <a:t>FROM</a:t>
            </a:r>
            <a:r>
              <a:rPr lang="en-US" sz="1600" dirty="0"/>
              <a:t> </a:t>
            </a:r>
            <a:r>
              <a:rPr lang="en-US" dirty="0" err="1">
                <a:latin typeface="Arial"/>
                <a:ea typeface="Arial"/>
                <a:cs typeface="Arial"/>
              </a:rPr>
              <a:t>activity_staff</a:t>
            </a:r>
            <a:r>
              <a:rPr lang="en-US" sz="1600" dirty="0"/>
              <a:t> 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solidFill>
                  <a:srgbClr val="6654D9"/>
                </a:solidFill>
              </a:rPr>
              <a:t>GROUP BY </a:t>
            </a:r>
            <a:r>
              <a:rPr lang="en-US" sz="1600" dirty="0" err="1">
                <a:solidFill>
                  <a:srgbClr val="6654D9"/>
                </a:solidFill>
              </a:rPr>
              <a:t>staff_id</a:t>
            </a:r>
            <a:endParaRPr lang="en-US" sz="1600" dirty="0">
              <a:solidFill>
                <a:srgbClr val="6654D9"/>
              </a:solidFill>
            </a:endParaRPr>
          </a:p>
          <a:p>
            <a:r>
              <a:rPr lang="en-US" sz="1600" dirty="0">
                <a:solidFill>
                  <a:srgbClr val="6654D9"/>
                </a:solidFill>
              </a:rPr>
              <a:t>HAVING SUM(</a:t>
            </a:r>
            <a:r>
              <a:rPr lang="en-US" dirty="0" err="1">
                <a:latin typeface="Arial"/>
                <a:ea typeface="Arial"/>
                <a:cs typeface="Arial"/>
              </a:rPr>
              <a:t>count_pages</a:t>
            </a:r>
            <a:r>
              <a:rPr lang="en-US" sz="1600" dirty="0">
                <a:solidFill>
                  <a:srgbClr val="6654D9"/>
                </a:solidFill>
              </a:rPr>
              <a:t>)</a:t>
            </a:r>
            <a:r>
              <a:rPr lang="en-US" dirty="0">
                <a:latin typeface="Arial"/>
                <a:ea typeface="Arial"/>
                <a:cs typeface="Arial"/>
              </a:rPr>
              <a:t>&gt;500;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</a:pPr>
            <a:r>
              <a:rPr lang="ru-RU" sz="1600" dirty="0" smtClean="0">
                <a:latin typeface="Arial"/>
                <a:ea typeface="Arial"/>
                <a:cs typeface="Arial"/>
                <a:sym typeface="Arial"/>
              </a:rPr>
              <a:t>2.  Выведите  дни</a:t>
            </a:r>
            <a:r>
              <a:rPr lang="en-US" sz="1600" dirty="0" smtClean="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ru-RU" sz="1600" dirty="0" smtClean="0">
                <a:latin typeface="Arial"/>
                <a:ea typeface="Arial"/>
                <a:cs typeface="Arial"/>
                <a:sym typeface="Arial"/>
              </a:rPr>
              <a:t> когда работало более 3 сотрудников</a:t>
            </a:r>
            <a:r>
              <a:rPr lang="en-US" sz="1600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1600" dirty="0">
                <a:latin typeface="Arial"/>
                <a:ea typeface="Arial"/>
                <a:cs typeface="Arial"/>
              </a:rPr>
              <a:t>Также укажите кол-во сотрудников, которые работали в выбранные дни.</a:t>
            </a:r>
            <a:endParaRPr lang="ru-RU" sz="1600" dirty="0"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600" dirty="0">
                <a:solidFill>
                  <a:srgbClr val="6654D9"/>
                </a:solidFill>
              </a:rPr>
              <a:t>SELECT </a:t>
            </a:r>
            <a:r>
              <a:rPr lang="en-US" dirty="0" err="1">
                <a:latin typeface="Arial"/>
                <a:ea typeface="Arial"/>
                <a:cs typeface="Arial"/>
              </a:rPr>
              <a:t>date_activity</a:t>
            </a:r>
            <a:r>
              <a:rPr lang="en-US" dirty="0">
                <a:latin typeface="Arial"/>
                <a:ea typeface="Arial"/>
                <a:cs typeface="Arial"/>
              </a:rPr>
              <a:t>,</a:t>
            </a:r>
            <a:r>
              <a:rPr lang="en-US" sz="1600" dirty="0">
                <a:solidFill>
                  <a:srgbClr val="6654D9"/>
                </a:solidFill>
              </a:rPr>
              <a:t> COUNT(</a:t>
            </a:r>
            <a:r>
              <a:rPr lang="en-US" dirty="0" err="1">
                <a:latin typeface="Arial"/>
                <a:ea typeface="Arial"/>
                <a:cs typeface="Arial"/>
              </a:rPr>
              <a:t>count_pages</a:t>
            </a:r>
            <a:r>
              <a:rPr lang="en-US" sz="1600" dirty="0">
                <a:solidFill>
                  <a:srgbClr val="6654D9"/>
                </a:solidFill>
              </a:rPr>
              <a:t>) AS </a:t>
            </a:r>
            <a:r>
              <a:rPr lang="en-US" dirty="0" err="1" smtClean="0">
                <a:latin typeface="Arial"/>
                <a:ea typeface="Arial"/>
                <a:cs typeface="Arial"/>
              </a:rPr>
              <a:t>cnt_staff</a:t>
            </a:r>
            <a:r>
              <a:rPr lang="en-US" dirty="0" smtClean="0">
                <a:latin typeface="Arial"/>
                <a:ea typeface="Arial"/>
                <a:cs typeface="Arial"/>
              </a:rPr>
              <a:t> </a:t>
            </a:r>
            <a:r>
              <a:rPr lang="en-US" sz="1600" dirty="0" smtClean="0">
                <a:solidFill>
                  <a:srgbClr val="6654D9"/>
                </a:solidFill>
              </a:rPr>
              <a:t>FROM </a:t>
            </a:r>
            <a:r>
              <a:rPr lang="en-US" dirty="0" err="1">
                <a:latin typeface="Arial"/>
                <a:ea typeface="Arial"/>
                <a:cs typeface="Arial"/>
              </a:rPr>
              <a:t>activity_staff</a:t>
            </a:r>
            <a:r>
              <a:rPr lang="en-US" sz="1600" dirty="0">
                <a:solidFill>
                  <a:srgbClr val="6654D9"/>
                </a:solidFill>
              </a:rPr>
              <a:t> </a:t>
            </a:r>
          </a:p>
          <a:p>
            <a:r>
              <a:rPr lang="en-US" sz="1600" dirty="0">
                <a:solidFill>
                  <a:srgbClr val="6654D9"/>
                </a:solidFill>
              </a:rPr>
              <a:t>GROUP BY </a:t>
            </a:r>
            <a:r>
              <a:rPr lang="en-US" dirty="0" err="1">
                <a:latin typeface="Arial"/>
                <a:ea typeface="Arial"/>
                <a:cs typeface="Arial"/>
              </a:rPr>
              <a:t>date_activity</a:t>
            </a:r>
            <a:endParaRPr lang="en-US" dirty="0">
              <a:latin typeface="Arial"/>
              <a:ea typeface="Arial"/>
              <a:cs typeface="Arial"/>
            </a:endParaRPr>
          </a:p>
          <a:p>
            <a:r>
              <a:rPr lang="en-US" sz="1600" dirty="0">
                <a:solidFill>
                  <a:srgbClr val="6654D9"/>
                </a:solidFill>
              </a:rPr>
              <a:t>HAVING </a:t>
            </a:r>
            <a:r>
              <a:rPr lang="en-US" dirty="0" err="1">
                <a:latin typeface="Arial"/>
                <a:ea typeface="Arial"/>
                <a:cs typeface="Arial"/>
              </a:rPr>
              <a:t>cnt_staff</a:t>
            </a:r>
            <a:r>
              <a:rPr lang="en-US" dirty="0">
                <a:latin typeface="Arial"/>
                <a:ea typeface="Arial"/>
                <a:cs typeface="Arial"/>
              </a:rPr>
              <a:t>&gt;3;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</a:pPr>
            <a:r>
              <a:rPr lang="ru-RU" sz="1600" dirty="0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ru-RU" sz="1600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1600">
                <a:latin typeface="Arial"/>
                <a:ea typeface="Arial"/>
                <a:cs typeface="Arial"/>
                <a:sym typeface="Arial"/>
              </a:rPr>
              <a:t>Выведите должности, у которых средняя заработная плата составляет более </a:t>
            </a:r>
            <a:r>
              <a:rPr lang="ru-RU" sz="1600">
                <a:latin typeface="Arial"/>
                <a:ea typeface="Arial"/>
                <a:cs typeface="Arial"/>
                <a:sym typeface="Arial"/>
              </a:rPr>
              <a:t>30000 </a:t>
            </a:r>
            <a:endParaRPr lang="en-US" sz="1600" dirty="0" smtClean="0"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600" dirty="0">
                <a:solidFill>
                  <a:srgbClr val="6654D9"/>
                </a:solidFill>
              </a:rPr>
              <a:t>SELECT </a:t>
            </a:r>
            <a:r>
              <a:rPr lang="en-US" dirty="0">
                <a:latin typeface="Arial"/>
                <a:ea typeface="Arial"/>
                <a:cs typeface="Arial"/>
              </a:rPr>
              <a:t>post</a:t>
            </a:r>
            <a:r>
              <a:rPr lang="en-US" sz="1600" dirty="0">
                <a:solidFill>
                  <a:srgbClr val="6654D9"/>
                </a:solidFill>
              </a:rPr>
              <a:t> FROM </a:t>
            </a:r>
            <a:r>
              <a:rPr lang="en-US" dirty="0">
                <a:latin typeface="Arial"/>
                <a:ea typeface="Arial"/>
                <a:cs typeface="Arial"/>
              </a:rPr>
              <a:t>staff</a:t>
            </a:r>
            <a:r>
              <a:rPr lang="en-US" sz="1600" dirty="0">
                <a:solidFill>
                  <a:srgbClr val="6654D9"/>
                </a:solidFill>
              </a:rPr>
              <a:t> </a:t>
            </a:r>
          </a:p>
          <a:p>
            <a:r>
              <a:rPr lang="en-US" sz="1600" dirty="0">
                <a:solidFill>
                  <a:srgbClr val="6654D9"/>
                </a:solidFill>
              </a:rPr>
              <a:t>GROUP BY </a:t>
            </a:r>
            <a:r>
              <a:rPr lang="en-US" dirty="0">
                <a:latin typeface="Arial"/>
                <a:ea typeface="Arial"/>
                <a:cs typeface="Arial"/>
              </a:rPr>
              <a:t>post</a:t>
            </a:r>
          </a:p>
          <a:p>
            <a:r>
              <a:rPr lang="en-US" sz="1600" dirty="0">
                <a:solidFill>
                  <a:srgbClr val="6654D9"/>
                </a:solidFill>
              </a:rPr>
              <a:t>HAVING AVG(</a:t>
            </a:r>
            <a:r>
              <a:rPr lang="en-US" dirty="0">
                <a:latin typeface="Arial"/>
                <a:ea typeface="Arial"/>
                <a:cs typeface="Arial"/>
              </a:rPr>
              <a:t>salary</a:t>
            </a:r>
            <a:r>
              <a:rPr lang="en-US" sz="1600" dirty="0">
                <a:solidFill>
                  <a:srgbClr val="6654D9"/>
                </a:solidFill>
              </a:rPr>
              <a:t>) </a:t>
            </a:r>
            <a:r>
              <a:rPr lang="en-US" dirty="0">
                <a:latin typeface="Arial"/>
                <a:ea typeface="Arial"/>
                <a:cs typeface="Arial"/>
              </a:rPr>
              <a:t>&gt; </a:t>
            </a:r>
            <a:r>
              <a:rPr lang="ru-RU" dirty="0" smtClean="0">
                <a:latin typeface="Arial"/>
                <a:ea typeface="Arial"/>
                <a:cs typeface="Arial"/>
              </a:rPr>
              <a:t>3</a:t>
            </a:r>
            <a:r>
              <a:rPr lang="en-US" dirty="0" smtClean="0">
                <a:latin typeface="Arial"/>
                <a:ea typeface="Arial"/>
                <a:cs typeface="Arial"/>
              </a:rPr>
              <a:t>0000</a:t>
            </a:r>
            <a:r>
              <a:rPr lang="en-US" dirty="0">
                <a:latin typeface="Arial"/>
                <a:ea typeface="Arial"/>
                <a:cs typeface="Arial"/>
              </a:rPr>
              <a:t>;</a:t>
            </a:r>
            <a:endParaRPr dirty="0"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711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7" name="Google Shape;307;p48"/>
          <p:cNvSpPr txBox="1"/>
          <p:nvPr/>
        </p:nvSpPr>
        <p:spPr>
          <a:xfrm>
            <a:off x="539750" y="1107075"/>
            <a:ext cx="466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8" name="Google Shape;308;p48"/>
          <p:cNvSpPr txBox="1"/>
          <p:nvPr/>
        </p:nvSpPr>
        <p:spPr>
          <a:xfrm>
            <a:off x="642950" y="400500"/>
            <a:ext cx="582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Таблица </a:t>
            </a:r>
            <a:r>
              <a:rPr lang="en-US" dirty="0" smtClean="0">
                <a:latin typeface="IBM Plex Sans"/>
                <a:ea typeface="IBM Plex Sans"/>
                <a:cs typeface="IBM Plex Sans"/>
                <a:sym typeface="IBM Plex Sans"/>
              </a:rPr>
              <a:t>staff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для 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заданий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0" name="Google Shape;310;p48"/>
          <p:cNvSpPr txBox="1"/>
          <p:nvPr/>
        </p:nvSpPr>
        <p:spPr>
          <a:xfrm>
            <a:off x="485935" y="3235316"/>
            <a:ext cx="7999355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AutoNum type="arabicPeriod"/>
            </a:pP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Отсортируйте 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данные по полю</a:t>
            </a:r>
            <a:r>
              <a:rPr lang="en-US" dirty="0" smtClean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заработная плата (</a:t>
            </a:r>
            <a:r>
              <a:rPr lang="en-US" dirty="0" smtClean="0">
                <a:latin typeface="IBM Plex Sans"/>
                <a:ea typeface="IBM Plex Sans"/>
                <a:cs typeface="IBM Plex Sans"/>
                <a:sym typeface="IBM Plex Sans"/>
              </a:rPr>
              <a:t>salary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) </a:t>
            </a:r>
            <a:r>
              <a:rPr lang="ru-RU" dirty="0">
                <a:latin typeface="IBM Plex Sans"/>
                <a:ea typeface="IBM Plex Sans"/>
                <a:cs typeface="IBM Plex Sans"/>
                <a:sym typeface="IBM Plex Sans"/>
              </a:rPr>
              <a:t>в </a:t>
            </a:r>
            <a:r>
              <a:rPr lang="ru-RU" dirty="0" smtClean="0">
                <a:latin typeface="IBM Plex Sans"/>
                <a:ea typeface="IBM Plex Sans"/>
                <a:cs typeface="IBM Plex Sans"/>
                <a:sym typeface="IBM Plex Sans"/>
              </a:rPr>
              <a:t>порядке: убывания; возрастания</a:t>
            </a:r>
            <a:r>
              <a:rPr lang="en-US" dirty="0" smtClean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lang="ru-RU" dirty="0" smtClean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17500">
              <a:buSzPts val="1400"/>
              <a:buFont typeface="IBM Plex Sans"/>
              <a:buAutoNum type="arabicPeriod"/>
            </a:pPr>
            <a:r>
              <a:rPr lang="ru-RU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Выведите 5 максимальных заработных плат (</a:t>
            </a:r>
            <a:r>
              <a:rPr lang="en-US" dirty="0">
                <a:latin typeface="IBM Plex Sans"/>
                <a:ea typeface="IBM Plex Sans"/>
                <a:cs typeface="IBM Plex Sans"/>
                <a:sym typeface="IBM Plex Sans"/>
              </a:rPr>
              <a:t>salary</a:t>
            </a:r>
            <a:r>
              <a:rPr lang="en-US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)</a:t>
            </a:r>
          </a:p>
          <a:p>
            <a:pPr marL="457200" lvl="0" indent="-317500">
              <a:buClr>
                <a:schemeClr val="dk1"/>
              </a:buClr>
              <a:buSzPts val="1400"/>
              <a:buFont typeface="IBM Plex Sans"/>
              <a:buAutoNum type="arabicPeriod"/>
            </a:pPr>
            <a:r>
              <a:rPr lang="ru-RU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</a:t>
            </a:r>
            <a:r>
              <a:rPr lang="ru-RU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осчитайте суммарную зарплату </a:t>
            </a:r>
            <a:r>
              <a:rPr lang="en-US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(salary)</a:t>
            </a:r>
            <a:r>
              <a:rPr lang="ru-RU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по каждой специальности</a:t>
            </a:r>
            <a:r>
              <a:rPr lang="en-US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(</a:t>
            </a:r>
            <a:r>
              <a:rPr lang="ru-RU" dirty="0" err="1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ро</a:t>
            </a:r>
            <a:r>
              <a:rPr lang="en-US" dirty="0" err="1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</a:t>
            </a:r>
            <a:r>
              <a:rPr lang="ru-RU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)</a:t>
            </a:r>
          </a:p>
          <a:p>
            <a:pPr marL="457200" lvl="0" indent="-317500">
              <a:buClr>
                <a:schemeClr val="dk1"/>
              </a:buClr>
              <a:buSzPts val="1400"/>
              <a:buFont typeface="IBM Plex Sans"/>
              <a:buAutoNum type="arabicPeriod"/>
            </a:pPr>
            <a:r>
              <a:rPr lang="ru-RU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Найдите кол-во сотрудников с специальностью (</a:t>
            </a:r>
            <a:r>
              <a:rPr lang="en-US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post</a:t>
            </a:r>
            <a:r>
              <a:rPr lang="ru-RU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)</a:t>
            </a:r>
            <a:r>
              <a:rPr lang="en-US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«Рабочий»</a:t>
            </a:r>
            <a:r>
              <a:rPr lang="en-US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 возрасте от 24 до 49 лет включительно.</a:t>
            </a:r>
            <a:endParaRPr lang="ru-RU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17500">
              <a:buClr>
                <a:schemeClr val="dk1"/>
              </a:buClr>
              <a:buSzPts val="1400"/>
              <a:buFont typeface="IBM Plex Sans"/>
              <a:buAutoNum type="arabicPeriod"/>
            </a:pPr>
            <a:r>
              <a:rPr lang="ru-RU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Найдите количество специальностей</a:t>
            </a:r>
          </a:p>
          <a:p>
            <a:pPr marL="457200" lvl="0" indent="-317500">
              <a:buClr>
                <a:schemeClr val="dk1"/>
              </a:buClr>
              <a:buSzPts val="1400"/>
              <a:buFont typeface="IBM Plex Sans"/>
              <a:buAutoNum type="arabicPeriod"/>
            </a:pPr>
            <a:r>
              <a:rPr lang="ru-RU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Выведите специальности, у которых средний возраст сотрудников меньше 30 лет </a:t>
            </a:r>
            <a:endParaRPr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295394"/>
              </p:ext>
            </p:extLst>
          </p:nvPr>
        </p:nvGraphicFramePr>
        <p:xfrm>
          <a:off x="782249" y="738978"/>
          <a:ext cx="7406728" cy="2535244"/>
        </p:xfrm>
        <a:graphic>
          <a:graphicData uri="http://schemas.openxmlformats.org/drawingml/2006/table">
            <a:tbl>
              <a:tblPr>
                <a:tableStyleId>{6B86A91F-D003-4B8F-9F44-CA7E0C58E5F7}</a:tableStyleId>
              </a:tblPr>
              <a:tblGrid>
                <a:gridCol w="526274"/>
                <a:gridCol w="1433524"/>
                <a:gridCol w="1427517"/>
                <a:gridCol w="1105174"/>
                <a:gridCol w="1203850"/>
                <a:gridCol w="888087"/>
                <a:gridCol w="822302"/>
              </a:tblGrid>
              <a:tr h="303589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id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firstname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lastname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post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seniority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salary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Arial"/>
                          <a:sym typeface="Arial"/>
                        </a:rPr>
                        <a:t>age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</a:tr>
              <a:tr h="22749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Вася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Петров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Начальник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40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100000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60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3024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Петр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Власов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Начальник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70000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Катя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Катина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Инженер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70000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Саша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err="1">
                          <a:effectLst/>
                        </a:rPr>
                        <a:t>Сасин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Инженер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50000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Иван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Иванов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Рабочий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40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30000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59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Петр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Петров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Рабочий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25000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40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7942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Сидр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Сидоров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Рабочий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20000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35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Антон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Антонов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Рабочий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19000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Юрий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Юрков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Рабочий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15000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Максим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Максимов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Рабочий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11000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Юрий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Галкин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 Рабочий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12000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127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Людмила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Маркина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Уборщик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10000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49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9"/>
          <p:cNvSpPr txBox="1"/>
          <p:nvPr/>
        </p:nvSpPr>
        <p:spPr>
          <a:xfrm>
            <a:off x="5400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Был урок полезен вам?</a:t>
            </a:r>
            <a:endParaRPr sz="1200"/>
          </a:p>
        </p:txBody>
      </p:sp>
      <p:sp>
        <p:nvSpPr>
          <p:cNvPr id="316" name="Google Shape;316;p49"/>
          <p:cNvSpPr txBox="1"/>
          <p:nvPr/>
        </p:nvSpPr>
        <p:spPr>
          <a:xfrm>
            <a:off x="65118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было сложно?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318" name="Google Shape;318;p49"/>
          <p:cNvSpPr txBox="1">
            <a:spLocks noGrp="1"/>
          </p:cNvSpPr>
          <p:nvPr>
            <p:ph type="title"/>
          </p:nvPr>
        </p:nvSpPr>
        <p:spPr>
          <a:xfrm>
            <a:off x="548750" y="720000"/>
            <a:ext cx="8064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b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Рефлексия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19" name="Google Shape;319;p49"/>
          <p:cNvSpPr txBox="1"/>
          <p:nvPr/>
        </p:nvSpPr>
        <p:spPr>
          <a:xfrm>
            <a:off x="335525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Узнали вы что-то новое?</a:t>
            </a:r>
            <a:endParaRPr sz="1200"/>
          </a:p>
        </p:txBody>
      </p:sp>
      <p:pic>
        <p:nvPicPr>
          <p:cNvPr id="320" name="Google Shape;32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15" y="1798951"/>
            <a:ext cx="6258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770" y="1798950"/>
            <a:ext cx="60717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550" y="1798950"/>
            <a:ext cx="65023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9904" y="0"/>
            <a:ext cx="472409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5"/>
            <a:ext cx="480374" cy="4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570074" y="791013"/>
            <a:ext cx="3370397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Викторина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980003" y="453660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Что такое агрегирующие функции?</a:t>
            </a:r>
            <a:endParaRPr sz="2500" dirty="0"/>
          </a:p>
        </p:txBody>
      </p:sp>
      <p:sp>
        <p:nvSpPr>
          <p:cNvPr id="126" name="Google Shape;126;p22"/>
          <p:cNvSpPr txBox="1"/>
          <p:nvPr/>
        </p:nvSpPr>
        <p:spPr>
          <a:xfrm>
            <a:off x="692445" y="1719660"/>
            <a:ext cx="8107200" cy="3524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функции, которые фильтруют значения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функции, которые сортируют значения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функции, которые работают с набором данных, превращая их в одно итоговое значение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функции, которые суммируют все значения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980003" y="453660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Что такое агрегирующие функции?</a:t>
            </a:r>
            <a:endParaRPr sz="2500" dirty="0"/>
          </a:p>
        </p:txBody>
      </p:sp>
      <p:sp>
        <p:nvSpPr>
          <p:cNvPr id="126" name="Google Shape;126;p22"/>
          <p:cNvSpPr txBox="1"/>
          <p:nvPr/>
        </p:nvSpPr>
        <p:spPr>
          <a:xfrm>
            <a:off x="692445" y="1719660"/>
            <a:ext cx="8107200" cy="3524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функции, которые фильтруют значения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функции, которые сортируют значения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функции, которые работают с набором данных, превращая их в одно итоговое значение</a:t>
            </a:r>
            <a:endParaRPr sz="180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функции, которые суммируют все значения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33353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973425" y="10243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Для подсчета количества записей в таблице </a:t>
            </a:r>
            <a:r>
              <a:rPr lang="ru-RU" sz="25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«</a:t>
            </a:r>
            <a:r>
              <a:rPr lang="en-US" sz="25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persons</a:t>
            </a:r>
            <a:r>
              <a:rPr lang="ru-RU" sz="25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» </a:t>
            </a: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используется команда:</a:t>
            </a:r>
            <a:endParaRPr sz="2500" dirty="0"/>
          </a:p>
        </p:txBody>
      </p:sp>
      <p:sp>
        <p:nvSpPr>
          <p:cNvPr id="138" name="Google Shape;138;p24"/>
          <p:cNvSpPr txBox="1"/>
          <p:nvPr/>
        </p:nvSpPr>
        <p:spPr>
          <a:xfrm>
            <a:off x="652975" y="2494000"/>
            <a:ext cx="810720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COUNT ROW IN </a:t>
            </a:r>
            <a:r>
              <a:rPr lang="en-US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COUNT(*) FROM </a:t>
            </a:r>
            <a:r>
              <a:rPr lang="en-US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ROWS FROM </a:t>
            </a:r>
            <a:r>
              <a:rPr lang="en-US" sz="18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800" dirty="0" smtClean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SUM(*) FROM </a:t>
            </a:r>
            <a:r>
              <a:rPr lang="en-US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973425" y="10243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Для подсчета количества записей в таблице </a:t>
            </a:r>
            <a:r>
              <a:rPr lang="ru-RU" sz="25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«</a:t>
            </a:r>
            <a:r>
              <a:rPr lang="en-US" sz="25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persons</a:t>
            </a:r>
            <a:r>
              <a:rPr lang="ru-RU" sz="25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» </a:t>
            </a:r>
            <a:r>
              <a:rPr lang="ru-RU" sz="2500" dirty="0">
                <a:solidFill>
                  <a:srgbClr val="333333"/>
                </a:solidFill>
                <a:highlight>
                  <a:srgbClr val="FFFFFF"/>
                </a:highlight>
              </a:rPr>
              <a:t>используется команда:</a:t>
            </a:r>
            <a:endParaRPr sz="2500" dirty="0"/>
          </a:p>
        </p:txBody>
      </p:sp>
      <p:sp>
        <p:nvSpPr>
          <p:cNvPr id="138" name="Google Shape;138;p24"/>
          <p:cNvSpPr txBox="1"/>
          <p:nvPr/>
        </p:nvSpPr>
        <p:spPr>
          <a:xfrm>
            <a:off x="652975" y="2494000"/>
            <a:ext cx="810720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COUNT ROW IN </a:t>
            </a:r>
            <a:r>
              <a:rPr lang="en-US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SELECT COUNT(*) FROM </a:t>
            </a:r>
            <a:r>
              <a:rPr lang="en-US" sz="1800" dirty="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800" dirty="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ROWS FROM </a:t>
            </a:r>
            <a:r>
              <a:rPr lang="en-US" sz="18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800" dirty="0" smtClean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>
              <a:lnSpc>
                <a:spcPct val="150000"/>
              </a:lnSpc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SUM(*) FROM </a:t>
            </a:r>
            <a:r>
              <a:rPr lang="en-US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persons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10941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rgbClr val="333333"/>
                </a:solidFill>
                <a:highlight>
                  <a:srgbClr val="FFFFFF"/>
                </a:highlight>
              </a:rPr>
              <a:t>Какая агрегатная функция используется для расчета суммы?</a:t>
            </a:r>
            <a:endParaRPr sz="2500"/>
          </a:p>
        </p:txBody>
      </p:sp>
      <p:sp>
        <p:nvSpPr>
          <p:cNvPr id="150" name="Google Shape;150;p26"/>
          <p:cNvSpPr txBox="1"/>
          <p:nvPr/>
        </p:nvSpPr>
        <p:spPr>
          <a:xfrm>
            <a:off x="652975" y="2494000"/>
            <a:ext cx="8107200" cy="2693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SUM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AVG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COUNT</a:t>
            </a: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19033</TotalTime>
  <Words>1620</Words>
  <Application>Microsoft Office PowerPoint</Application>
  <PresentationFormat>Экран (16:9)</PresentationFormat>
  <Paragraphs>447</Paragraphs>
  <Slides>35</Slides>
  <Notes>35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1" baseType="lpstr">
      <vt:lpstr>Arial</vt:lpstr>
      <vt:lpstr>IBM Plex Sans</vt:lpstr>
      <vt:lpstr>Consolas</vt:lpstr>
      <vt:lpstr>IBM Plex Sans SemiBold</vt:lpstr>
      <vt:lpstr>Calibri</vt:lpstr>
      <vt:lpstr>Макет шаблона GB</vt:lpstr>
      <vt:lpstr>Базы данных и SQL</vt:lpstr>
      <vt:lpstr>Презентация PowerPoint</vt:lpstr>
      <vt:lpstr>План на сегодня:</vt:lpstr>
      <vt:lpstr>Викторина</vt:lpstr>
      <vt:lpstr>Что такое агрегирующие функции?</vt:lpstr>
      <vt:lpstr>Что такое агрегирующие функции?</vt:lpstr>
      <vt:lpstr>Для подсчета количества записей в таблице «persons» используется команда:</vt:lpstr>
      <vt:lpstr>Для подсчета количества записей в таблице «persons» используется команда:</vt:lpstr>
      <vt:lpstr>Какая агрегатная функция используется для расчета суммы?</vt:lpstr>
      <vt:lpstr>Какая агрегатная функция используется для расчета суммы?</vt:lpstr>
      <vt:lpstr>Запрос для выборки первых 14 записей из таблицы «users» имеет вид:</vt:lpstr>
      <vt:lpstr>Запрос для выборки первых 14 записей из таблицы «users» имеет вид:</vt:lpstr>
      <vt:lpstr>Что покажет следующий запрос?  </vt:lpstr>
      <vt:lpstr>Что покажет следующий запрос?  </vt:lpstr>
      <vt:lpstr>Что покажет следующий запрос:  </vt:lpstr>
      <vt:lpstr>Что покажет следующий запрос:  </vt:lpstr>
      <vt:lpstr>Таблица «staff»</vt:lpstr>
      <vt:lpstr>ORDER BY.  Задачи</vt:lpstr>
      <vt:lpstr>ORDER BY.  Решения</vt:lpstr>
      <vt:lpstr>DISTINCT, LIMIT. Задачи</vt:lpstr>
      <vt:lpstr>DISTINCT, LIMIT. Решения</vt:lpstr>
      <vt:lpstr>Агрегатные функции. Задачи</vt:lpstr>
      <vt:lpstr>Агрегатные функции. Решения</vt:lpstr>
      <vt:lpstr>Ваши вопросы?  Перерыв</vt:lpstr>
      <vt:lpstr>Таблица «activity_staff» </vt:lpstr>
      <vt:lpstr>GROUP BY. Задачи</vt:lpstr>
      <vt:lpstr>GROUP BY. Решения</vt:lpstr>
      <vt:lpstr>  </vt:lpstr>
      <vt:lpstr>  </vt:lpstr>
      <vt:lpstr>HAVING. Задачи</vt:lpstr>
      <vt:lpstr>HAVING. Задачи</vt:lpstr>
      <vt:lpstr>Ваши вопросы?</vt:lpstr>
      <vt:lpstr>Презентация PowerPoint</vt:lpstr>
      <vt:lpstr>Рефлексия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 и SQL</dc:title>
  <dc:creator>Jurkello</dc:creator>
  <cp:lastModifiedBy>Jurkello</cp:lastModifiedBy>
  <cp:revision>82</cp:revision>
  <cp:lastPrinted>2023-01-13T15:24:17Z</cp:lastPrinted>
  <dcterms:modified xsi:type="dcterms:W3CDTF">2023-04-18T19:12:50Z</dcterms:modified>
</cp:coreProperties>
</file>