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e0fb59e8a2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e0fb59e8a2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e0fb59e8a2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e0fb59e8a2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e0fb59e8a2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e0fb59e8a2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e0fb59e8a2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e0fb59e8a2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e0fb59e8a2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e0fb59e8a2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e0fb59e8a2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e0fb59e8a2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e0fb59e8a2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e0fb59e8a2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e0fb59e8a2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e0fb59e8a2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e0fb59e8a2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e0fb59e8a2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e0fb59e8a2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e0fb59e8a2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e0fb59e8a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e0fb59e8a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e0fb59e8a2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e0fb59e8a2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e0fb59e8a2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e0fb59e8a2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e0fb59e8a2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e0fb59e8a2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e0fb59e8a2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e0fb59e8a2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e0fb59e8a2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e0fb59e8a2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e0fb59e8a2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e0fb59e8a2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0fb59e8a2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0fb59e8a2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0fb59e8a2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e0fb59e8a2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e0fb59e8a2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e0fb59e8a2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blog.betrybe.com/tecnologia/sistemas-embarcados/" TargetMode="External"/><Relationship Id="rId4" Type="http://schemas.openxmlformats.org/officeDocument/2006/relationships/hyperlink" Target="https://blog.betrybe.com/tecnologia/sistemas-embarcados/" TargetMode="External"/><Relationship Id="rId5" Type="http://schemas.openxmlformats.org/officeDocument/2006/relationships/hyperlink" Target="https://blog.betrybe.com/tecnologia/sistemas-embarcados/" TargetMode="External"/><Relationship Id="rId6" Type="http://schemas.openxmlformats.org/officeDocument/2006/relationships/hyperlink" Target="https://blog.betrybe.com/tecnologia/sistemas-embarcado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blog.betrybe.com/tecnologia/sistemas-embarcados/" TargetMode="External"/><Relationship Id="rId4" Type="http://schemas.openxmlformats.org/officeDocument/2006/relationships/hyperlink" Target="https://blog.betrybe.com/tecnologia/sistemas-embarcados/" TargetMode="External"/><Relationship Id="rId5" Type="http://schemas.openxmlformats.org/officeDocument/2006/relationships/hyperlink" Target="https://blog.betrybe.com/tecnologia/sistemas-embarcados/" TargetMode="External"/><Relationship Id="rId6" Type="http://schemas.openxmlformats.org/officeDocument/2006/relationships/hyperlink" Target="https://blog.betrybe.com/tecnologia/sistemas-embarcado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embarcados.com.br/o-que-sao-sistemas-embarcados/" TargetMode="External"/><Relationship Id="rId4" Type="http://schemas.openxmlformats.org/officeDocument/2006/relationships/hyperlink" Target="https://embarcados.com.br/o-que-sao-sistemas-embarcados/" TargetMode="External"/><Relationship Id="rId10" Type="http://schemas.openxmlformats.org/officeDocument/2006/relationships/hyperlink" Target="https://embarcados.com.br/onde-aprender-sobre-sistemas-embarcados-automotivos/" TargetMode="External"/><Relationship Id="rId9" Type="http://schemas.openxmlformats.org/officeDocument/2006/relationships/hyperlink" Target="https://embarcados.com.br/onde-aprender-sobre-sistemas-embarcados-automotivos/" TargetMode="External"/><Relationship Id="rId5" Type="http://schemas.openxmlformats.org/officeDocument/2006/relationships/hyperlink" Target="https://embarcados.com.br/o-que-sao-sistemas-embarcados/" TargetMode="External"/><Relationship Id="rId6" Type="http://schemas.openxmlformats.org/officeDocument/2006/relationships/hyperlink" Target="https://embarcados.com.br/o-que-sao-sistemas-embarcados/" TargetMode="External"/><Relationship Id="rId7" Type="http://schemas.openxmlformats.org/officeDocument/2006/relationships/hyperlink" Target="https://embarcados.com.br/o-que-sao-sistemas-embarcados/" TargetMode="External"/><Relationship Id="rId8" Type="http://schemas.openxmlformats.org/officeDocument/2006/relationships/hyperlink" Target="https://embarcados.com.br/o-que-sao-sistemas-embarcado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embarcados.com.br/onde-aprender-sobre-sistemas-embarcados-automotivos/" TargetMode="External"/><Relationship Id="rId4" Type="http://schemas.openxmlformats.org/officeDocument/2006/relationships/hyperlink" Target="https://embarcados.com.br/onde-aprender-sobre-sistemas-embarcados-automotivos/" TargetMode="External"/><Relationship Id="rId5" Type="http://schemas.openxmlformats.org/officeDocument/2006/relationships/hyperlink" Target="https://embarcados.com.br/onde-aprender-sobre-sistemas-embarcados-automotivos/" TargetMode="External"/><Relationship Id="rId6" Type="http://schemas.openxmlformats.org/officeDocument/2006/relationships/hyperlink" Target="https://embarcados.com.br/onde-aprender-sobre-sistemas-embarcados-automotivo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formula.ufscar.br/blog/eletronica-embarcada-evolucao-dos-sistemas-eletricoseletronicos/" TargetMode="External"/><Relationship Id="rId4" Type="http://schemas.openxmlformats.org/officeDocument/2006/relationships/hyperlink" Target="https://www.formula.ufscar.br/blog/eletronica-embarcada-evolucao-dos-sistemas-eletricoseletronicos/" TargetMode="External"/><Relationship Id="rId5" Type="http://schemas.openxmlformats.org/officeDocument/2006/relationships/hyperlink" Target="https://blog.betrybe.com/tecnologia/sistemas-embarcados/" TargetMode="External"/><Relationship Id="rId6" Type="http://schemas.openxmlformats.org/officeDocument/2006/relationships/hyperlink" Target="https://blog.betrybe.com/tecnologia/sistemas-embarcado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950200" y="0"/>
            <a:ext cx="4193700" cy="5143500"/>
          </a:xfrm>
          <a:prstGeom prst="rect">
            <a:avLst/>
          </a:prstGeom>
          <a:solidFill>
            <a:srgbClr val="CCCCCC"/>
          </a:solidFill>
        </p:spPr>
        <p:txBody>
          <a:bodyPr anchorCtr="0" anchor="b" bIns="91425" lIns="91425" spcFirstLastPara="1" rIns="91425" wrap="square" tIns="91425">
            <a:normAutofit/>
          </a:bodyPr>
          <a:lstStyle/>
          <a:p>
            <a:pPr indent="0" lvl="0" marL="0" rtl="0" algn="l">
              <a:spcBef>
                <a:spcPts val="1200"/>
              </a:spcBef>
              <a:spcAft>
                <a:spcPts val="0"/>
              </a:spcAft>
              <a:buNone/>
            </a:pPr>
            <a:r>
              <a:rPr b="1" lang="pt-BR" sz="2400"/>
              <a:t>SISTEMAS EMBARCADOS:</a:t>
            </a:r>
            <a:br>
              <a:rPr b="1" lang="pt-BR" sz="3000"/>
            </a:br>
            <a:r>
              <a:rPr b="1" lang="pt-BR" sz="3000"/>
              <a:t>SISTEMAS PARA AUTOMÓVEIS</a:t>
            </a:r>
            <a:endParaRPr b="1" sz="3000"/>
          </a:p>
          <a:p>
            <a:pPr indent="0" lvl="0" marL="0" rtl="0" algn="l">
              <a:spcBef>
                <a:spcPts val="1200"/>
              </a:spcBef>
              <a:spcAft>
                <a:spcPts val="0"/>
              </a:spcAft>
              <a:buNone/>
            </a:pPr>
            <a:r>
              <a:t/>
            </a:r>
            <a:endParaRPr b="1" sz="3000"/>
          </a:p>
          <a:p>
            <a:pPr indent="0" lvl="0" marL="0" rtl="0" algn="l">
              <a:spcBef>
                <a:spcPts val="1200"/>
              </a:spcBef>
              <a:spcAft>
                <a:spcPts val="0"/>
              </a:spcAft>
              <a:buNone/>
            </a:pPr>
            <a:r>
              <a:t/>
            </a:r>
            <a:endParaRPr b="1" sz="3000"/>
          </a:p>
          <a:p>
            <a:pPr indent="0" lvl="0" marL="0" rtl="0" algn="l">
              <a:spcBef>
                <a:spcPts val="1200"/>
              </a:spcBef>
              <a:spcAft>
                <a:spcPts val="0"/>
              </a:spcAft>
              <a:buNone/>
            </a:pPr>
            <a:r>
              <a:t/>
            </a:r>
            <a:endParaRPr b="1" sz="3000"/>
          </a:p>
        </p:txBody>
      </p:sp>
      <p:pic>
        <p:nvPicPr>
          <p:cNvPr id="55" name="Google Shape;55;p13"/>
          <p:cNvPicPr preferRelativeResize="0"/>
          <p:nvPr/>
        </p:nvPicPr>
        <p:blipFill>
          <a:blip r:embed="rId3">
            <a:alphaModFix/>
          </a:blip>
          <a:stretch>
            <a:fillRect/>
          </a:stretch>
        </p:blipFill>
        <p:spPr>
          <a:xfrm>
            <a:off x="0" y="0"/>
            <a:ext cx="4950201"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idx="1" type="body"/>
          </p:nvPr>
        </p:nvSpPr>
        <p:spPr>
          <a:xfrm>
            <a:off x="0" y="0"/>
            <a:ext cx="4572000" cy="5143500"/>
          </a:xfrm>
          <a:prstGeom prst="rect">
            <a:avLst/>
          </a:prstGeom>
          <a:solidFill>
            <a:srgbClr val="CCCCCC"/>
          </a:solidFill>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4" name="Google Shape;114;p22"/>
          <p:cNvSpPr txBox="1"/>
          <p:nvPr>
            <p:ph idx="2" type="body"/>
          </p:nvPr>
        </p:nvSpPr>
        <p:spPr>
          <a:xfrm>
            <a:off x="4572000" y="0"/>
            <a:ext cx="4572000" cy="5143500"/>
          </a:xfrm>
          <a:prstGeom prst="rect">
            <a:avLst/>
          </a:prstGeom>
        </p:spPr>
        <p:txBody>
          <a:bodyPr anchorCtr="0" anchor="t" bIns="91425" lIns="91425" spcFirstLastPara="1" rIns="91425" wrap="square" tIns="91425">
            <a:normAutofit/>
          </a:bodyPr>
          <a:lstStyle/>
          <a:p>
            <a:pPr indent="0" lvl="0" marL="431800" marR="431800" rtl="0" algn="just">
              <a:lnSpc>
                <a:spcPct val="150000"/>
              </a:lnSpc>
              <a:spcBef>
                <a:spcPts val="1200"/>
              </a:spcBef>
              <a:spcAft>
                <a:spcPts val="0"/>
              </a:spcAft>
              <a:buNone/>
            </a:pPr>
            <a:r>
              <a:t/>
            </a:r>
            <a:endParaRPr sz="1800">
              <a:solidFill>
                <a:schemeClr val="dk1"/>
              </a:solidFill>
            </a:endParaRPr>
          </a:p>
          <a:p>
            <a:pPr indent="0" lvl="0" marL="431800" marR="431800" rtl="0" algn="just">
              <a:lnSpc>
                <a:spcPct val="150000"/>
              </a:lnSpc>
              <a:spcBef>
                <a:spcPts val="1200"/>
              </a:spcBef>
              <a:spcAft>
                <a:spcPts val="0"/>
              </a:spcAft>
              <a:buNone/>
            </a:pPr>
            <a:r>
              <a:t/>
            </a:r>
            <a:endParaRPr sz="1800">
              <a:solidFill>
                <a:schemeClr val="dk1"/>
              </a:solidFill>
            </a:endParaRPr>
          </a:p>
          <a:p>
            <a:pPr indent="0" lvl="0" marL="431800" marR="431800" rtl="0" algn="l">
              <a:lnSpc>
                <a:spcPct val="150000"/>
              </a:lnSpc>
              <a:spcBef>
                <a:spcPts val="1200"/>
              </a:spcBef>
              <a:spcAft>
                <a:spcPts val="0"/>
              </a:spcAft>
              <a:buClr>
                <a:schemeClr val="dk1"/>
              </a:buClr>
              <a:buSzPts val="1100"/>
              <a:buFont typeface="Arial"/>
              <a:buNone/>
            </a:pPr>
            <a:r>
              <a:rPr lang="pt-BR" sz="1800">
                <a:solidFill>
                  <a:schemeClr val="dk1"/>
                </a:solidFill>
              </a:rPr>
              <a:t>Esses foram apenas alguns exemplos de como os sistemas embarcados em automóveis podem melhorar a segurança, o conforto e a conveniência dos motoristas e passageiros.</a:t>
            </a:r>
            <a:endParaRPr sz="1800">
              <a:solidFill>
                <a:schemeClr val="dk1"/>
              </a:solidFill>
            </a:endParaRPr>
          </a:p>
          <a:p>
            <a:pPr indent="0" lvl="0" marL="0" rtl="0" algn="l">
              <a:spcBef>
                <a:spcPts val="0"/>
              </a:spcBef>
              <a:spcAft>
                <a:spcPts val="1200"/>
              </a:spcAft>
              <a:buNone/>
            </a:pPr>
            <a:r>
              <a:t/>
            </a:r>
            <a:endParaRPr/>
          </a:p>
        </p:txBody>
      </p:sp>
      <p:pic>
        <p:nvPicPr>
          <p:cNvPr id="115" name="Google Shape;115;p22"/>
          <p:cNvPicPr preferRelativeResize="0"/>
          <p:nvPr/>
        </p:nvPicPr>
        <p:blipFill>
          <a:blip r:embed="rId3">
            <a:alphaModFix/>
          </a:blip>
          <a:stretch>
            <a:fillRect/>
          </a:stretch>
        </p:blipFill>
        <p:spPr>
          <a:xfrm>
            <a:off x="0" y="0"/>
            <a:ext cx="45720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idx="1" type="body"/>
          </p:nvPr>
        </p:nvSpPr>
        <p:spPr>
          <a:xfrm>
            <a:off x="0" y="0"/>
            <a:ext cx="3681000" cy="5143500"/>
          </a:xfrm>
          <a:prstGeom prst="rect">
            <a:avLst/>
          </a:prstGeom>
          <a:solidFill>
            <a:srgbClr val="CCCCCC"/>
          </a:solidFill>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31800" marR="431800" rtl="0" algn="just">
              <a:lnSpc>
                <a:spcPct val="150000"/>
              </a:lnSpc>
              <a:spcBef>
                <a:spcPts val="1200"/>
              </a:spcBef>
              <a:spcAft>
                <a:spcPts val="0"/>
              </a:spcAft>
              <a:buNone/>
            </a:pPr>
            <a:r>
              <a:rPr b="1" lang="pt-BR">
                <a:solidFill>
                  <a:schemeClr val="dk1"/>
                </a:solidFill>
              </a:rPr>
              <a:t>PERCENTUAL DE MERCADO:</a:t>
            </a:r>
            <a:endParaRPr b="1">
              <a:solidFill>
                <a:schemeClr val="dk1"/>
              </a:solidFill>
            </a:endParaRPr>
          </a:p>
          <a:p>
            <a:pPr indent="0" lvl="0" marL="431800" marR="431800" rtl="0" algn="just">
              <a:lnSpc>
                <a:spcPct val="150000"/>
              </a:lnSpc>
              <a:spcBef>
                <a:spcPts val="1200"/>
              </a:spcBef>
              <a:spcAft>
                <a:spcPts val="0"/>
              </a:spcAft>
              <a:buClr>
                <a:schemeClr val="dk1"/>
              </a:buClr>
              <a:buSzPts val="1100"/>
              <a:buFont typeface="Arial"/>
              <a:buNone/>
            </a:pPr>
            <a:r>
              <a:t/>
            </a:r>
            <a:endParaRPr b="1" sz="2300">
              <a:solidFill>
                <a:schemeClr val="dk1"/>
              </a:solidFill>
            </a:endParaRPr>
          </a:p>
          <a:p>
            <a:pPr indent="0" lvl="0" marL="0" rtl="0" algn="l">
              <a:spcBef>
                <a:spcPts val="1200"/>
              </a:spcBef>
              <a:spcAft>
                <a:spcPts val="1200"/>
              </a:spcAft>
              <a:buNone/>
            </a:pPr>
            <a:r>
              <a:t/>
            </a:r>
            <a:endParaRPr/>
          </a:p>
        </p:txBody>
      </p:sp>
      <p:sp>
        <p:nvSpPr>
          <p:cNvPr id="121" name="Google Shape;121;p23"/>
          <p:cNvSpPr txBox="1"/>
          <p:nvPr>
            <p:ph idx="2" type="body"/>
          </p:nvPr>
        </p:nvSpPr>
        <p:spPr>
          <a:xfrm>
            <a:off x="3681125" y="0"/>
            <a:ext cx="5463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a:p>
            <a:pPr indent="0" lvl="0" marL="0" rtl="0" algn="l">
              <a:spcBef>
                <a:spcPts val="1200"/>
              </a:spcBef>
              <a:spcAft>
                <a:spcPts val="0"/>
              </a:spcAft>
              <a:buNone/>
            </a:pPr>
            <a:r>
              <a:t/>
            </a:r>
            <a:endParaRPr sz="1800">
              <a:solidFill>
                <a:schemeClr val="dk1"/>
              </a:solidFill>
            </a:endParaRPr>
          </a:p>
          <a:p>
            <a:pPr indent="0" lvl="0" marL="0" rtl="0" algn="l">
              <a:spcBef>
                <a:spcPts val="1200"/>
              </a:spcBef>
              <a:spcAft>
                <a:spcPts val="1200"/>
              </a:spcAft>
              <a:buNone/>
            </a:pPr>
            <a:r>
              <a:rPr lang="pt-BR" sz="1800">
                <a:solidFill>
                  <a:schemeClr val="dk1"/>
                </a:solidFill>
              </a:rPr>
              <a:t>Sistemas embarcados são amplamente usados na indústria automotiva, e espera-se que sejam cada vez mais comuns e avançados com a introdução de novas tecnologias e recursos. A América do Norte representa 41,4% do mercado global de sistemas embarcados para automóveis, com receita prevista de US$ 3,3 bilhões até 2032. O mercado de sistemas embarcados em automóveis deve crescer a uma taxa composta anual de 7,56% entre 2017 e 2022 e foi avaliado em US$ 4,91 bilhões em 2016, de acordo com o MarketsandMarkets.</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idx="1" type="body"/>
          </p:nvPr>
        </p:nvSpPr>
        <p:spPr>
          <a:xfrm>
            <a:off x="0" y="0"/>
            <a:ext cx="3441600" cy="5143500"/>
          </a:xfrm>
          <a:prstGeom prst="rect">
            <a:avLst/>
          </a:prstGeom>
          <a:solidFill>
            <a:srgbClr val="CCCCCC"/>
          </a:solidFill>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31800" marR="431800" rtl="0" algn="just">
              <a:lnSpc>
                <a:spcPct val="150000"/>
              </a:lnSpc>
              <a:spcBef>
                <a:spcPts val="1200"/>
              </a:spcBef>
              <a:spcAft>
                <a:spcPts val="0"/>
              </a:spcAft>
              <a:buNone/>
            </a:pPr>
            <a:r>
              <a:rPr b="1" lang="pt-BR" sz="1800">
                <a:solidFill>
                  <a:schemeClr val="dk1"/>
                </a:solidFill>
              </a:rPr>
              <a:t>EMPRESAS/</a:t>
            </a:r>
            <a:endParaRPr b="1" sz="1800">
              <a:solidFill>
                <a:schemeClr val="dk1"/>
              </a:solidFill>
            </a:endParaRPr>
          </a:p>
          <a:p>
            <a:pPr indent="0" lvl="0" marL="431800" marR="431800" rtl="0" algn="just">
              <a:lnSpc>
                <a:spcPct val="150000"/>
              </a:lnSpc>
              <a:spcBef>
                <a:spcPts val="1200"/>
              </a:spcBef>
              <a:spcAft>
                <a:spcPts val="0"/>
              </a:spcAft>
              <a:buClr>
                <a:schemeClr val="dk1"/>
              </a:buClr>
              <a:buSzPts val="1100"/>
              <a:buFont typeface="Arial"/>
              <a:buNone/>
            </a:pPr>
            <a:r>
              <a:rPr b="1" lang="pt-BR" sz="1800">
                <a:solidFill>
                  <a:schemeClr val="dk1"/>
                </a:solidFill>
              </a:rPr>
              <a:t>COMUNIDADE</a:t>
            </a:r>
            <a:endParaRPr b="1" sz="1800">
              <a:solidFill>
                <a:schemeClr val="dk1"/>
              </a:solidFill>
            </a:endParaRPr>
          </a:p>
          <a:p>
            <a:pPr indent="0" lvl="0" marL="0" rtl="0" algn="l">
              <a:spcBef>
                <a:spcPts val="1200"/>
              </a:spcBef>
              <a:spcAft>
                <a:spcPts val="1200"/>
              </a:spcAft>
              <a:buNone/>
            </a:pPr>
            <a:r>
              <a:t/>
            </a:r>
            <a:endParaRPr/>
          </a:p>
        </p:txBody>
      </p:sp>
      <p:sp>
        <p:nvSpPr>
          <p:cNvPr id="127" name="Google Shape;127;p24"/>
          <p:cNvSpPr txBox="1"/>
          <p:nvPr>
            <p:ph idx="2" type="body"/>
          </p:nvPr>
        </p:nvSpPr>
        <p:spPr>
          <a:xfrm>
            <a:off x="3441600" y="0"/>
            <a:ext cx="57024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solidFill>
                <a:schemeClr val="dk1"/>
              </a:solidFill>
            </a:endParaRPr>
          </a:p>
          <a:p>
            <a:pPr indent="0" lvl="0" marL="0" rtl="0" algn="l">
              <a:spcBef>
                <a:spcPts val="1200"/>
              </a:spcBef>
              <a:spcAft>
                <a:spcPts val="1200"/>
              </a:spcAft>
              <a:buNone/>
            </a:pPr>
            <a:r>
              <a:rPr lang="pt-BR" sz="1800">
                <a:solidFill>
                  <a:schemeClr val="dk1"/>
                </a:solidFill>
              </a:rPr>
              <a:t>Os sistemas embarcados para automóveis são desenvolvidos e mantidos por diferentes empresas e comunidades, incluindo fornecedores de software, provedores de serviços de tecnologia, fabricantes de componentes eletrônicos e montadoras de veículos. Existem também comunidades de desenvolvedores de software e hardware que trabalham no desenvolvimento de sistemas embarcados de código aberto para automóveis, como o Automotive Grade Linux e o OpenXC. Algumas das principais empresas envolvidas no desenvolvimento de sistemas embarcados para automóveis incluem a Bosch, Continental, Delphi, Denso e Magneti Marelli.</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idx="1" type="body"/>
          </p:nvPr>
        </p:nvSpPr>
        <p:spPr>
          <a:xfrm>
            <a:off x="0" y="0"/>
            <a:ext cx="3454200" cy="5143500"/>
          </a:xfrm>
          <a:prstGeom prst="rect">
            <a:avLst/>
          </a:prstGeom>
          <a:solidFill>
            <a:srgbClr val="CCCCCC"/>
          </a:solidFill>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31800" marR="431800" rtl="0" algn="just">
              <a:lnSpc>
                <a:spcPct val="150000"/>
              </a:lnSpc>
              <a:spcBef>
                <a:spcPts val="1200"/>
              </a:spcBef>
              <a:spcAft>
                <a:spcPts val="0"/>
              </a:spcAft>
              <a:buClr>
                <a:schemeClr val="dk1"/>
              </a:buClr>
              <a:buSzPts val="1100"/>
              <a:buFont typeface="Arial"/>
              <a:buNone/>
            </a:pPr>
            <a:r>
              <a:rPr b="1" lang="pt-BR" sz="2000">
                <a:solidFill>
                  <a:schemeClr val="dk1"/>
                </a:solidFill>
              </a:rPr>
              <a:t>DADOS HISTÓRICOS</a:t>
            </a:r>
            <a:endParaRPr b="1" sz="2000">
              <a:solidFill>
                <a:schemeClr val="dk1"/>
              </a:solidFill>
            </a:endParaRPr>
          </a:p>
          <a:p>
            <a:pPr indent="0" lvl="0" marL="0" rtl="0" algn="l">
              <a:spcBef>
                <a:spcPts val="1200"/>
              </a:spcBef>
              <a:spcAft>
                <a:spcPts val="1200"/>
              </a:spcAft>
              <a:buNone/>
            </a:pPr>
            <a:r>
              <a:t/>
            </a:r>
            <a:endParaRPr/>
          </a:p>
        </p:txBody>
      </p:sp>
      <p:sp>
        <p:nvSpPr>
          <p:cNvPr id="133" name="Google Shape;133;p25"/>
          <p:cNvSpPr txBox="1"/>
          <p:nvPr>
            <p:ph idx="2" type="body"/>
          </p:nvPr>
        </p:nvSpPr>
        <p:spPr>
          <a:xfrm>
            <a:off x="3454200" y="0"/>
            <a:ext cx="56898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solidFill>
                <a:schemeClr val="dk1"/>
              </a:solidFill>
            </a:endParaRPr>
          </a:p>
          <a:p>
            <a:pPr indent="0" lvl="0" marL="0" rtl="0" algn="l">
              <a:spcBef>
                <a:spcPts val="1200"/>
              </a:spcBef>
              <a:spcAft>
                <a:spcPts val="1200"/>
              </a:spcAft>
              <a:buNone/>
            </a:pPr>
            <a:r>
              <a:rPr lang="pt-BR" sz="1800">
                <a:solidFill>
                  <a:schemeClr val="dk1"/>
                </a:solidFill>
              </a:rPr>
              <a:t>Os sistemas embarcados para automóveis tiveram seu início em 1912, com o sistema Delco introduzido pela Cadillac Motors, que consistia em um sistema de centelhamento simultâneo para dar partida no carro. Desde então, os sistemas embarcados evoluíram significativamente e se tornaram uma parte essencial dos veículos modernos. Atualmente, são usados em quase todos os aspectos dos veículos, desde o controle do motor e da transmissão até o entretenimento e a navegação. Eles são projetados para executar tarefas específicas em um sistema maior e são integrados em outros produtos ou equipamentos para controlar ou monitorar uma determinada função ou processo.</a:t>
            </a:r>
            <a:endParaRPr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0" y="-100"/>
            <a:ext cx="9144000" cy="958200"/>
          </a:xfrm>
          <a:prstGeom prst="rect">
            <a:avLst/>
          </a:prstGeom>
        </p:spPr>
        <p:txBody>
          <a:bodyPr anchorCtr="0" anchor="t" bIns="91425" lIns="91425" spcFirstLastPara="1" rIns="91425" wrap="square" tIns="91425">
            <a:normAutofit fontScale="25000" lnSpcReduction="20000"/>
          </a:bodyPr>
          <a:lstStyle/>
          <a:p>
            <a:pPr indent="0" lvl="0" marL="0" rtl="0" algn="ctr">
              <a:lnSpc>
                <a:spcPct val="100000"/>
              </a:lnSpc>
              <a:spcBef>
                <a:spcPts val="1200"/>
              </a:spcBef>
              <a:spcAft>
                <a:spcPts val="0"/>
              </a:spcAft>
              <a:buNone/>
            </a:pPr>
            <a:r>
              <a:rPr b="1" lang="pt-BR" sz="5600">
                <a:solidFill>
                  <a:schemeClr val="dk1"/>
                </a:solidFill>
              </a:rPr>
              <a:t>Sistema Delco de 1912:</a:t>
            </a:r>
            <a:endParaRPr b="1" sz="5600">
              <a:solidFill>
                <a:schemeClr val="dk1"/>
              </a:solidFill>
            </a:endParaRPr>
          </a:p>
          <a:p>
            <a:pPr indent="0" lvl="0" marL="431800" marR="431800" rtl="0" algn="ctr">
              <a:lnSpc>
                <a:spcPct val="150000"/>
              </a:lnSpc>
              <a:spcBef>
                <a:spcPts val="1200"/>
              </a:spcBef>
              <a:spcAft>
                <a:spcPts val="0"/>
              </a:spcAft>
              <a:buNone/>
            </a:pPr>
            <a:r>
              <a:rPr i="1" lang="pt-BR" sz="5600">
                <a:solidFill>
                  <a:schemeClr val="dk1"/>
                </a:solidFill>
              </a:rPr>
              <a:t>O primeiro carro do mundo com motor de partida elétrica.</a:t>
            </a:r>
            <a:br>
              <a:rPr i="1" lang="pt-BR" sz="5600">
                <a:solidFill>
                  <a:schemeClr val="dk1"/>
                </a:solidFill>
              </a:rPr>
            </a:br>
            <a:r>
              <a:rPr i="1" lang="pt-BR" sz="5600">
                <a:solidFill>
                  <a:schemeClr val="dk1"/>
                </a:solidFill>
              </a:rPr>
              <a:t> </a:t>
            </a:r>
            <a:endParaRPr i="1" sz="5600">
              <a:solidFill>
                <a:schemeClr val="dk1"/>
              </a:solidFill>
            </a:endParaRPr>
          </a:p>
          <a:p>
            <a:pPr indent="0" lvl="0" marL="0" rtl="0" algn="ctr">
              <a:lnSpc>
                <a:spcPct val="100000"/>
              </a:lnSpc>
              <a:spcBef>
                <a:spcPts val="1200"/>
              </a:spcBef>
              <a:spcAft>
                <a:spcPts val="0"/>
              </a:spcAft>
              <a:buNone/>
            </a:pPr>
            <a:r>
              <a:t/>
            </a:r>
            <a:endParaRPr b="1" sz="5600">
              <a:solidFill>
                <a:schemeClr val="dk1"/>
              </a:solidFill>
            </a:endParaRPr>
          </a:p>
          <a:p>
            <a:pPr indent="0" lvl="0" marL="0" rtl="0" algn="ctr">
              <a:lnSpc>
                <a:spcPct val="100000"/>
              </a:lnSpc>
              <a:spcBef>
                <a:spcPts val="1200"/>
              </a:spcBef>
              <a:spcAft>
                <a:spcPts val="0"/>
              </a:spcAft>
              <a:buClr>
                <a:schemeClr val="dk1"/>
              </a:buClr>
              <a:buSzPct val="68750"/>
              <a:buFont typeface="Arial"/>
              <a:buNone/>
            </a:pPr>
            <a:r>
              <a:t/>
            </a:r>
            <a:endParaRPr b="1" sz="1600">
              <a:solidFill>
                <a:schemeClr val="dk1"/>
              </a:solidFill>
            </a:endParaRPr>
          </a:p>
          <a:p>
            <a:pPr indent="0" lvl="0" marL="0" rtl="0" algn="l">
              <a:spcBef>
                <a:spcPts val="1000"/>
              </a:spcBef>
              <a:spcAft>
                <a:spcPts val="1200"/>
              </a:spcAft>
              <a:buNone/>
            </a:pPr>
            <a:r>
              <a:t/>
            </a:r>
            <a:endParaRPr/>
          </a:p>
        </p:txBody>
      </p:sp>
      <p:sp>
        <p:nvSpPr>
          <p:cNvPr id="139" name="Google Shape;139;p2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6"/>
          <p:cNvPicPr preferRelativeResize="0"/>
          <p:nvPr/>
        </p:nvPicPr>
        <p:blipFill>
          <a:blip r:embed="rId3">
            <a:alphaModFix/>
          </a:blip>
          <a:stretch>
            <a:fillRect/>
          </a:stretch>
        </p:blipFill>
        <p:spPr>
          <a:xfrm>
            <a:off x="0" y="844650"/>
            <a:ext cx="9144001" cy="4298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0" y="0"/>
            <a:ext cx="9144000" cy="655500"/>
          </a:xfrm>
          <a:prstGeom prst="rect">
            <a:avLst/>
          </a:prstGeom>
          <a:solidFill>
            <a:srgbClr val="CCCCCC"/>
          </a:solidFill>
        </p:spPr>
        <p:txBody>
          <a:bodyPr anchorCtr="0" anchor="t" bIns="91425" lIns="91425" spcFirstLastPara="1" rIns="91425" wrap="square" tIns="91425">
            <a:noAutofit/>
          </a:bodyPr>
          <a:lstStyle/>
          <a:p>
            <a:pPr indent="25400" lvl="0" marL="3175000" marR="431800" rtl="0" algn="l">
              <a:lnSpc>
                <a:spcPct val="150000"/>
              </a:lnSpc>
              <a:spcBef>
                <a:spcPts val="1200"/>
              </a:spcBef>
              <a:spcAft>
                <a:spcPts val="0"/>
              </a:spcAft>
              <a:buClr>
                <a:schemeClr val="dk1"/>
              </a:buClr>
              <a:buSzPts val="1100"/>
              <a:buFont typeface="Arial"/>
              <a:buNone/>
            </a:pPr>
            <a:r>
              <a:rPr b="1" lang="pt-BR" sz="1800"/>
              <a:t>PONTOS FORTES</a:t>
            </a:r>
            <a:endParaRPr b="1" sz="1800"/>
          </a:p>
          <a:p>
            <a:pPr indent="0" lvl="0" marL="0" rtl="0" algn="l">
              <a:spcBef>
                <a:spcPts val="1200"/>
              </a:spcBef>
              <a:spcAft>
                <a:spcPts val="0"/>
              </a:spcAft>
              <a:buNone/>
            </a:pPr>
            <a:r>
              <a:t/>
            </a:r>
            <a:endParaRPr/>
          </a:p>
        </p:txBody>
      </p:sp>
      <p:sp>
        <p:nvSpPr>
          <p:cNvPr id="146" name="Google Shape;146;p27"/>
          <p:cNvSpPr txBox="1"/>
          <p:nvPr>
            <p:ph idx="1" type="body"/>
          </p:nvPr>
        </p:nvSpPr>
        <p:spPr>
          <a:xfrm>
            <a:off x="0" y="655500"/>
            <a:ext cx="9144000" cy="4488000"/>
          </a:xfrm>
          <a:prstGeom prst="rect">
            <a:avLst/>
          </a:prstGeom>
        </p:spPr>
        <p:txBody>
          <a:bodyPr anchorCtr="0" anchor="t" bIns="91425" lIns="91425" spcFirstLastPara="1" rIns="91425" wrap="square" tIns="91425">
            <a:normAutofit fontScale="25000" lnSpcReduction="20000"/>
          </a:bodyPr>
          <a:lstStyle/>
          <a:p>
            <a:pPr indent="0" lvl="0" marL="431800" marR="431800" rtl="0" algn="just">
              <a:lnSpc>
                <a:spcPct val="150000"/>
              </a:lnSpc>
              <a:spcBef>
                <a:spcPts val="1200"/>
              </a:spcBef>
              <a:spcAft>
                <a:spcPts val="0"/>
              </a:spcAft>
              <a:buNone/>
            </a:pPr>
            <a:r>
              <a:rPr b="1" lang="pt-BR" sz="5600">
                <a:solidFill>
                  <a:srgbClr val="111111"/>
                </a:solidFill>
              </a:rPr>
              <a:t>Baixo consumo energético</a:t>
            </a:r>
            <a:r>
              <a:rPr lang="pt-BR" sz="5600">
                <a:solidFill>
                  <a:srgbClr val="111111"/>
                </a:solidFill>
              </a:rPr>
              <a:t>: Os sistemas embarcados para automóveis são projetados para consumir pouca energia, o que é importante para garantir que o veículo tenha energia suficiente para outras funções.</a:t>
            </a:r>
            <a:endParaRPr sz="5600">
              <a:solidFill>
                <a:srgbClr val="111111"/>
              </a:solidFill>
            </a:endParaRPr>
          </a:p>
          <a:p>
            <a:pPr indent="0" lvl="0" marL="431800" marR="431800" rtl="0" algn="just">
              <a:lnSpc>
                <a:spcPct val="150000"/>
              </a:lnSpc>
              <a:spcBef>
                <a:spcPts val="1200"/>
              </a:spcBef>
              <a:spcAft>
                <a:spcPts val="0"/>
              </a:spcAft>
              <a:buNone/>
            </a:pPr>
            <a:r>
              <a:rPr b="1" lang="pt-BR" sz="5600">
                <a:solidFill>
                  <a:srgbClr val="111111"/>
                </a:solidFill>
              </a:rPr>
              <a:t>Tamanho reduzido</a:t>
            </a:r>
            <a:r>
              <a:rPr lang="pt-BR" sz="5600">
                <a:solidFill>
                  <a:srgbClr val="111111"/>
                </a:solidFill>
              </a:rPr>
              <a:t>: Os sistemas embarcados para automóveis são projetados para serem pequenos e ocupar pouco espaço no veículo. Isso é importante porque os veículos modernos têm muitos componentes e espaço limitado.</a:t>
            </a:r>
            <a:endParaRPr sz="5600">
              <a:solidFill>
                <a:srgbClr val="111111"/>
              </a:solidFill>
            </a:endParaRPr>
          </a:p>
          <a:p>
            <a:pPr indent="0" lvl="0" marL="431800" marR="431800" rtl="0" algn="just">
              <a:lnSpc>
                <a:spcPct val="150000"/>
              </a:lnSpc>
              <a:spcBef>
                <a:spcPts val="1200"/>
              </a:spcBef>
              <a:spcAft>
                <a:spcPts val="0"/>
              </a:spcAft>
              <a:buNone/>
            </a:pPr>
            <a:r>
              <a:rPr b="1" lang="pt-BR" sz="5600">
                <a:solidFill>
                  <a:srgbClr val="111111"/>
                </a:solidFill>
              </a:rPr>
              <a:t>Baixo custo por unidade</a:t>
            </a:r>
            <a:r>
              <a:rPr lang="pt-BR" sz="5600">
                <a:solidFill>
                  <a:srgbClr val="111111"/>
                </a:solidFill>
              </a:rPr>
              <a:t>: Os sistemas embarcados para automóveis são produzidos em massa e, portanto, têm um baixo custo por unidade. Isso é importante porque os fabricantes de automóveis precisam manter os custos baixos para manter os preços dos veículos acessíveis.</a:t>
            </a:r>
            <a:endParaRPr sz="5600">
              <a:solidFill>
                <a:srgbClr val="111111"/>
              </a:solidFill>
            </a:endParaRPr>
          </a:p>
          <a:p>
            <a:pPr indent="0" lvl="0" marL="431800" marR="431800" rtl="0" algn="just">
              <a:lnSpc>
                <a:spcPct val="150000"/>
              </a:lnSpc>
              <a:spcBef>
                <a:spcPts val="1200"/>
              </a:spcBef>
              <a:spcAft>
                <a:spcPts val="0"/>
              </a:spcAft>
              <a:buNone/>
            </a:pPr>
            <a:r>
              <a:rPr b="1" lang="pt-BR" sz="5600">
                <a:solidFill>
                  <a:srgbClr val="111111"/>
                </a:solidFill>
              </a:rPr>
              <a:t>Operação especializada</a:t>
            </a:r>
            <a:r>
              <a:rPr lang="pt-BR" sz="5600">
                <a:solidFill>
                  <a:srgbClr val="111111"/>
                </a:solidFill>
              </a:rPr>
              <a:t>: Os sistemas embarcados para automóveis são projetados para executar tarefas específicas em um sistema maior. Eles são integrados em outros produtos ou equipamentos e visam controlar ou monitorar uma determinada função ou processo.</a:t>
            </a:r>
            <a:endParaRPr sz="5600">
              <a:solidFill>
                <a:srgbClr val="111111"/>
              </a:solidFill>
            </a:endParaRPr>
          </a:p>
          <a:p>
            <a:pPr indent="0" lvl="0" marL="431800" marR="431800" rtl="0" algn="just">
              <a:lnSpc>
                <a:spcPct val="150000"/>
              </a:lnSpc>
              <a:spcBef>
                <a:spcPts val="1200"/>
              </a:spcBef>
              <a:spcAft>
                <a:spcPts val="0"/>
              </a:spcAft>
              <a:buNone/>
            </a:pPr>
            <a:br>
              <a:rPr lang="pt-BR" sz="1200">
                <a:solidFill>
                  <a:srgbClr val="111111"/>
                </a:solidFill>
              </a:rPr>
            </a:br>
            <a:endParaRPr sz="1200">
              <a:solidFill>
                <a:srgbClr val="111111"/>
              </a:solidFill>
            </a:endParaRPr>
          </a:p>
          <a:p>
            <a:pPr indent="0" lvl="0" marL="431800" marR="431800" rtl="0" algn="just">
              <a:lnSpc>
                <a:spcPct val="150000"/>
              </a:lnSpc>
              <a:spcBef>
                <a:spcPts val="1200"/>
              </a:spcBef>
              <a:spcAft>
                <a:spcPts val="0"/>
              </a:spcAft>
              <a:buClr>
                <a:schemeClr val="dk1"/>
              </a:buClr>
              <a:buSzPct val="78571"/>
              <a:buFont typeface="Arial"/>
              <a:buNone/>
            </a:pPr>
            <a:r>
              <a:t/>
            </a:r>
            <a:endParaRPr sz="1400">
              <a:solidFill>
                <a:srgbClr val="111111"/>
              </a:solidFill>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idx="1" type="body"/>
          </p:nvPr>
        </p:nvSpPr>
        <p:spPr>
          <a:xfrm>
            <a:off x="0" y="819300"/>
            <a:ext cx="9144000" cy="4324200"/>
          </a:xfrm>
          <a:prstGeom prst="rect">
            <a:avLst/>
          </a:prstGeom>
        </p:spPr>
        <p:txBody>
          <a:bodyPr anchorCtr="0" anchor="t" bIns="91425" lIns="91425" spcFirstLastPara="1" rIns="91425" wrap="square" tIns="91425">
            <a:normAutofit/>
          </a:bodyPr>
          <a:lstStyle/>
          <a:p>
            <a:pPr indent="0" lvl="0" marL="431800" marR="431800" rtl="0" algn="just">
              <a:lnSpc>
                <a:spcPct val="150000"/>
              </a:lnSpc>
              <a:spcBef>
                <a:spcPts val="1200"/>
              </a:spcBef>
              <a:spcAft>
                <a:spcPts val="0"/>
              </a:spcAft>
              <a:buNone/>
            </a:pPr>
            <a:r>
              <a:rPr b="1" lang="pt-BR" sz="1400">
                <a:solidFill>
                  <a:srgbClr val="111111"/>
                </a:solidFill>
              </a:rPr>
              <a:t>Operação em tempo real</a:t>
            </a:r>
            <a:r>
              <a:rPr lang="pt-BR" sz="1400">
                <a:solidFill>
                  <a:srgbClr val="111111"/>
                </a:solidFill>
              </a:rPr>
              <a:t>: Os sistemas embarcados para automóveis são projetados para operar em tempo real. Isso significa que eles podem processar informações e tomar decisões rapidamente.</a:t>
            </a:r>
            <a:endParaRPr sz="1400">
              <a:solidFill>
                <a:srgbClr val="111111"/>
              </a:solidFill>
            </a:endParaRPr>
          </a:p>
          <a:p>
            <a:pPr indent="0" lvl="0" marL="431800" marR="431800" rtl="0" algn="just">
              <a:lnSpc>
                <a:spcPct val="150000"/>
              </a:lnSpc>
              <a:spcBef>
                <a:spcPts val="1200"/>
              </a:spcBef>
              <a:spcAft>
                <a:spcPts val="0"/>
              </a:spcAft>
              <a:buNone/>
            </a:pPr>
            <a:r>
              <a:rPr b="1" lang="pt-BR" sz="1400">
                <a:solidFill>
                  <a:srgbClr val="111111"/>
                </a:solidFill>
              </a:rPr>
              <a:t>Confiabilidade e segurança</a:t>
            </a:r>
            <a:r>
              <a:rPr lang="pt-BR" sz="1400">
                <a:solidFill>
                  <a:srgbClr val="111111"/>
                </a:solidFill>
              </a:rPr>
              <a:t>: Os sistemas embarcados para automóveis são projetados para serem confiáveis e seguros. Eles são testados rigorosamente antes de serem usados em veículos e são projetados para funcionar corretamente mesmo em condições extremas.</a:t>
            </a:r>
            <a:endParaRPr sz="1400">
              <a:solidFill>
                <a:srgbClr val="111111"/>
              </a:solidFill>
            </a:endParaRPr>
          </a:p>
          <a:p>
            <a:pPr indent="0" lvl="0" marL="431800" marR="431800" rtl="0" algn="just">
              <a:lnSpc>
                <a:spcPct val="150000"/>
              </a:lnSpc>
              <a:spcBef>
                <a:spcPts val="1200"/>
              </a:spcBef>
              <a:spcAft>
                <a:spcPts val="0"/>
              </a:spcAft>
              <a:buClr>
                <a:schemeClr val="dk1"/>
              </a:buClr>
              <a:buSzPts val="1100"/>
              <a:buFont typeface="Arial"/>
              <a:buNone/>
            </a:pPr>
            <a:r>
              <a:rPr b="1" lang="pt-BR" sz="1400">
                <a:solidFill>
                  <a:srgbClr val="111111"/>
                </a:solidFill>
              </a:rPr>
              <a:t>Hardware e software coexistem (firmware)</a:t>
            </a:r>
            <a:r>
              <a:rPr lang="pt-BR" sz="1400">
                <a:solidFill>
                  <a:srgbClr val="111111"/>
                </a:solidFill>
              </a:rPr>
              <a:t>: Os sistemas embarcados para automóveis são compostos por hardware e software que coexistem. O software é armazenado no hardware e é conhecido como firmware. Isso significa que o sistema pode ser atualizado facilmente com novos recursos ou correções de bugs.</a:t>
            </a:r>
            <a:endParaRPr sz="1400">
              <a:solidFill>
                <a:srgbClr val="111111"/>
              </a:solidFill>
            </a:endParaRPr>
          </a:p>
          <a:p>
            <a:pPr indent="0" lvl="0" marL="0" rtl="0" algn="l">
              <a:spcBef>
                <a:spcPts val="0"/>
              </a:spcBef>
              <a:spcAft>
                <a:spcPts val="1200"/>
              </a:spcAft>
              <a:buNone/>
            </a:pPr>
            <a:r>
              <a:t/>
            </a:r>
            <a:endParaRPr/>
          </a:p>
        </p:txBody>
      </p:sp>
      <p:sp>
        <p:nvSpPr>
          <p:cNvPr id="152" name="Google Shape;152;p28"/>
          <p:cNvSpPr txBox="1"/>
          <p:nvPr>
            <p:ph type="title"/>
          </p:nvPr>
        </p:nvSpPr>
        <p:spPr>
          <a:xfrm>
            <a:off x="0" y="0"/>
            <a:ext cx="9144000" cy="819300"/>
          </a:xfrm>
          <a:prstGeom prst="rect">
            <a:avLst/>
          </a:prstGeom>
          <a:solidFill>
            <a:srgbClr val="CCCCCC"/>
          </a:solidFill>
        </p:spPr>
        <p:txBody>
          <a:bodyPr anchorCtr="0" anchor="t" bIns="91425" lIns="91425" spcFirstLastPara="1" rIns="91425" wrap="square" tIns="91425">
            <a:normAutofit/>
          </a:bodyPr>
          <a:lstStyle/>
          <a:p>
            <a:pPr indent="25400" lvl="0" marL="3175000" marR="431800" rtl="0" algn="l">
              <a:lnSpc>
                <a:spcPct val="150000"/>
              </a:lnSpc>
              <a:spcBef>
                <a:spcPts val="1200"/>
              </a:spcBef>
              <a:spcAft>
                <a:spcPts val="1200"/>
              </a:spcAft>
              <a:buClr>
                <a:schemeClr val="dk1"/>
              </a:buClr>
              <a:buSzPts val="1100"/>
              <a:buFont typeface="Arial"/>
              <a:buNone/>
            </a:pPr>
            <a:r>
              <a:rPr b="1" lang="pt-BR" sz="1800"/>
              <a:t>PONTOS FORTES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0" y="0"/>
            <a:ext cx="9144000" cy="572700"/>
          </a:xfrm>
          <a:prstGeom prst="rect">
            <a:avLst/>
          </a:prstGeom>
          <a:solidFill>
            <a:srgbClr val="CCCCCC"/>
          </a:solidFill>
        </p:spPr>
        <p:txBody>
          <a:bodyPr anchorCtr="0" anchor="t" bIns="91425" lIns="91425" spcFirstLastPara="1" rIns="91425" wrap="square" tIns="91425">
            <a:noAutofit/>
          </a:bodyPr>
          <a:lstStyle/>
          <a:p>
            <a:pPr indent="25400" lvl="0" marL="3175000" marR="431800" rtl="0" algn="just">
              <a:lnSpc>
                <a:spcPct val="150000"/>
              </a:lnSpc>
              <a:spcBef>
                <a:spcPts val="1200"/>
              </a:spcBef>
              <a:spcAft>
                <a:spcPts val="0"/>
              </a:spcAft>
              <a:buClr>
                <a:schemeClr val="dk1"/>
              </a:buClr>
              <a:buSzPts val="1100"/>
              <a:buFont typeface="Arial"/>
              <a:buNone/>
            </a:pPr>
            <a:r>
              <a:rPr b="1" lang="pt-BR" sz="1800"/>
              <a:t>PONTOS FRACOS</a:t>
            </a:r>
            <a:endParaRPr b="1" sz="1800"/>
          </a:p>
          <a:p>
            <a:pPr indent="0" lvl="0" marL="0" rtl="0" algn="l">
              <a:spcBef>
                <a:spcPts val="1200"/>
              </a:spcBef>
              <a:spcAft>
                <a:spcPts val="0"/>
              </a:spcAft>
              <a:buNone/>
            </a:pPr>
            <a:r>
              <a:t/>
            </a:r>
            <a:endParaRPr/>
          </a:p>
        </p:txBody>
      </p:sp>
      <p:sp>
        <p:nvSpPr>
          <p:cNvPr id="158" name="Google Shape;158;p29"/>
          <p:cNvSpPr txBox="1"/>
          <p:nvPr>
            <p:ph idx="1" type="body"/>
          </p:nvPr>
        </p:nvSpPr>
        <p:spPr>
          <a:xfrm>
            <a:off x="0" y="572700"/>
            <a:ext cx="9144000" cy="4570800"/>
          </a:xfrm>
          <a:prstGeom prst="rect">
            <a:avLst/>
          </a:prstGeom>
        </p:spPr>
        <p:txBody>
          <a:bodyPr anchorCtr="0" anchor="t" bIns="91425" lIns="91425" spcFirstLastPara="1" rIns="91425" wrap="square" tIns="91425">
            <a:normAutofit lnSpcReduction="20000"/>
          </a:bodyPr>
          <a:lstStyle/>
          <a:p>
            <a:pPr indent="0" lvl="0" marL="431800" marR="431800" rtl="0" algn="just">
              <a:lnSpc>
                <a:spcPct val="150000"/>
              </a:lnSpc>
              <a:spcBef>
                <a:spcPts val="1200"/>
              </a:spcBef>
              <a:spcAft>
                <a:spcPts val="0"/>
              </a:spcAft>
              <a:buNone/>
            </a:pPr>
            <a:r>
              <a:rPr b="1" lang="pt-BR">
                <a:solidFill>
                  <a:schemeClr val="dk1"/>
                </a:solidFill>
                <a:uFill>
                  <a:noFill/>
                </a:uFill>
                <a:hlinkClick r:id="rId3">
                  <a:extLst>
                    <a:ext uri="{A12FA001-AC4F-418D-AE19-62706E023703}">
                      <ahyp:hlinkClr val="tx"/>
                    </a:ext>
                  </a:extLst>
                </a:hlinkClick>
              </a:rPr>
              <a:t>Custo de desenvolvimento</a:t>
            </a:r>
            <a:r>
              <a:rPr lang="pt-BR">
                <a:solidFill>
                  <a:schemeClr val="dk1"/>
                </a:solidFill>
                <a:uFill>
                  <a:noFill/>
                </a:uFill>
                <a:hlinkClick r:id="rId4">
                  <a:extLst>
                    <a:ext uri="{A12FA001-AC4F-418D-AE19-62706E023703}">
                      <ahyp:hlinkClr val="tx"/>
                    </a:ext>
                  </a:extLst>
                </a:hlinkClick>
              </a:rPr>
              <a:t>: O custo de desenvolvimento de sistemas embarcados para automóveis pode ser alto</a:t>
            </a:r>
            <a:r>
              <a:rPr lang="pt-BR">
                <a:solidFill>
                  <a:schemeClr val="dk1"/>
                </a:solidFill>
              </a:rPr>
              <a:t>. Isso ocorre porque esses sistemas são altamente especializados e precisam ser projetados para atender a requisitos específicos.</a:t>
            </a:r>
            <a:endParaRPr>
              <a:solidFill>
                <a:schemeClr val="dk1"/>
              </a:solidFill>
            </a:endParaRPr>
          </a:p>
          <a:p>
            <a:pPr indent="0" lvl="0" marL="431800" marR="431800" rtl="0" algn="just">
              <a:lnSpc>
                <a:spcPct val="150000"/>
              </a:lnSpc>
              <a:spcBef>
                <a:spcPts val="1200"/>
              </a:spcBef>
              <a:spcAft>
                <a:spcPts val="0"/>
              </a:spcAft>
              <a:buNone/>
            </a:pPr>
            <a:r>
              <a:rPr b="1" lang="pt-BR">
                <a:solidFill>
                  <a:schemeClr val="dk1"/>
                </a:solidFill>
                <a:uFill>
                  <a:noFill/>
                </a:uFill>
                <a:hlinkClick r:id="rId5">
                  <a:extLst>
                    <a:ext uri="{A12FA001-AC4F-418D-AE19-62706E023703}">
                      <ahyp:hlinkClr val="tx"/>
                    </a:ext>
                  </a:extLst>
                </a:hlinkClick>
              </a:rPr>
              <a:t>Dificuldade de atualização</a:t>
            </a:r>
            <a:r>
              <a:rPr lang="pt-BR">
                <a:solidFill>
                  <a:schemeClr val="dk1"/>
                </a:solidFill>
                <a:uFill>
                  <a:noFill/>
                </a:uFill>
                <a:hlinkClick r:id="rId6">
                  <a:extLst>
                    <a:ext uri="{A12FA001-AC4F-418D-AE19-62706E023703}">
                      <ahyp:hlinkClr val="tx"/>
                    </a:ext>
                  </a:extLst>
                </a:hlinkClick>
              </a:rPr>
              <a:t>: Os sistemas embarcados para automóveis podem ser difíceis de atualizar</a:t>
            </a:r>
            <a:r>
              <a:rPr lang="pt-BR">
                <a:solidFill>
                  <a:schemeClr val="dk1"/>
                </a:solidFill>
              </a:rPr>
              <a:t>. Isso ocorre porque muitos desses sistemas são projetados para serem integrados em outros produtos ou equipamentos e podem não ser facilmente atualizados.</a:t>
            </a:r>
            <a:endParaRPr>
              <a:solidFill>
                <a:schemeClr val="dk1"/>
              </a:solidFill>
            </a:endParaRPr>
          </a:p>
          <a:p>
            <a:pPr indent="0" lvl="0" marL="431800" marR="431800" rtl="0" algn="just">
              <a:lnSpc>
                <a:spcPct val="150000"/>
              </a:lnSpc>
              <a:spcBef>
                <a:spcPts val="1200"/>
              </a:spcBef>
              <a:spcAft>
                <a:spcPts val="0"/>
              </a:spcAft>
              <a:buNone/>
            </a:pPr>
            <a:r>
              <a:t/>
            </a:r>
            <a:endParaRPr sz="1400">
              <a:solidFill>
                <a:schemeClr val="dk1"/>
              </a:solidFill>
            </a:endParaRPr>
          </a:p>
          <a:p>
            <a:pPr indent="0" lvl="0" marL="431800" marR="431800" rtl="0" algn="just">
              <a:lnSpc>
                <a:spcPct val="150000"/>
              </a:lnSpc>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0" y="0"/>
            <a:ext cx="9144000" cy="680700"/>
          </a:xfrm>
          <a:prstGeom prst="rect">
            <a:avLst/>
          </a:prstGeom>
          <a:solidFill>
            <a:srgbClr val="CCCCCC"/>
          </a:solidFill>
        </p:spPr>
        <p:txBody>
          <a:bodyPr anchorCtr="0" anchor="t" bIns="91425" lIns="91425" spcFirstLastPara="1" rIns="91425" wrap="square" tIns="91425">
            <a:normAutofit/>
          </a:bodyPr>
          <a:lstStyle/>
          <a:p>
            <a:pPr indent="25400" lvl="0" marL="3175000" marR="431800" rtl="0" algn="just">
              <a:lnSpc>
                <a:spcPct val="150000"/>
              </a:lnSpc>
              <a:spcBef>
                <a:spcPts val="1200"/>
              </a:spcBef>
              <a:spcAft>
                <a:spcPts val="1200"/>
              </a:spcAft>
              <a:buClr>
                <a:schemeClr val="dk1"/>
              </a:buClr>
              <a:buSzPts val="1100"/>
              <a:buFont typeface="Arial"/>
              <a:buNone/>
            </a:pPr>
            <a:r>
              <a:rPr b="1" lang="pt-BR" sz="1800"/>
              <a:t>PONTOS FRACOS</a:t>
            </a:r>
            <a:endParaRPr/>
          </a:p>
        </p:txBody>
      </p:sp>
      <p:sp>
        <p:nvSpPr>
          <p:cNvPr id="164" name="Google Shape;164;p30"/>
          <p:cNvSpPr txBox="1"/>
          <p:nvPr>
            <p:ph idx="1" type="body"/>
          </p:nvPr>
        </p:nvSpPr>
        <p:spPr>
          <a:xfrm>
            <a:off x="0" y="680700"/>
            <a:ext cx="9144000" cy="4462800"/>
          </a:xfrm>
          <a:prstGeom prst="rect">
            <a:avLst/>
          </a:prstGeom>
        </p:spPr>
        <p:txBody>
          <a:bodyPr anchorCtr="0" anchor="t" bIns="91425" lIns="91425" spcFirstLastPara="1" rIns="91425" wrap="square" tIns="91425">
            <a:normAutofit/>
          </a:bodyPr>
          <a:lstStyle/>
          <a:p>
            <a:pPr indent="0" lvl="0" marL="431800" marR="431800" rtl="0" algn="just">
              <a:lnSpc>
                <a:spcPct val="150000"/>
              </a:lnSpc>
              <a:spcBef>
                <a:spcPts val="1200"/>
              </a:spcBef>
              <a:spcAft>
                <a:spcPts val="0"/>
              </a:spcAft>
              <a:buNone/>
            </a:pPr>
            <a:r>
              <a:rPr b="1" lang="pt-BR">
                <a:solidFill>
                  <a:schemeClr val="dk1"/>
                </a:solidFill>
                <a:uFill>
                  <a:noFill/>
                </a:uFill>
                <a:hlinkClick r:id="rId3">
                  <a:extLst>
                    <a:ext uri="{A12FA001-AC4F-418D-AE19-62706E023703}">
                      <ahyp:hlinkClr val="tx"/>
                    </a:ext>
                  </a:extLst>
                </a:hlinkClick>
              </a:rPr>
              <a:t>Problemas de compatibilidade</a:t>
            </a:r>
            <a:r>
              <a:rPr lang="pt-BR">
                <a:solidFill>
                  <a:schemeClr val="dk1"/>
                </a:solidFill>
                <a:uFill>
                  <a:noFill/>
                </a:uFill>
                <a:hlinkClick r:id="rId4">
                  <a:extLst>
                    <a:ext uri="{A12FA001-AC4F-418D-AE19-62706E023703}">
                      <ahyp:hlinkClr val="tx"/>
                    </a:ext>
                  </a:extLst>
                </a:hlinkClick>
              </a:rPr>
              <a:t>: Os sistemas embarcados para automóveis podem ter problemas de compatibilidade com outros sistemas</a:t>
            </a:r>
            <a:r>
              <a:rPr lang="pt-BR">
                <a:solidFill>
                  <a:schemeClr val="dk1"/>
                </a:solidFill>
              </a:rPr>
              <a:t>. Isso ocorre porque muitos desses sistemas são projetados para serem integrados em outros produtos ou equipamentos e podem não ser compatíveis com outros sistemas.</a:t>
            </a:r>
            <a:endParaRPr>
              <a:solidFill>
                <a:schemeClr val="dk1"/>
              </a:solidFill>
            </a:endParaRPr>
          </a:p>
          <a:p>
            <a:pPr indent="0" lvl="0" marL="431800" marR="431800" rtl="0" algn="just">
              <a:lnSpc>
                <a:spcPct val="150000"/>
              </a:lnSpc>
              <a:spcBef>
                <a:spcPts val="1200"/>
              </a:spcBef>
              <a:spcAft>
                <a:spcPts val="0"/>
              </a:spcAft>
              <a:buClr>
                <a:schemeClr val="dk1"/>
              </a:buClr>
              <a:buSzPts val="1100"/>
              <a:buFont typeface="Arial"/>
              <a:buNone/>
            </a:pPr>
            <a:r>
              <a:rPr b="1" lang="pt-BR">
                <a:solidFill>
                  <a:schemeClr val="dk1"/>
                </a:solidFill>
                <a:uFill>
                  <a:noFill/>
                </a:uFill>
                <a:hlinkClick r:id="rId5">
                  <a:extLst>
                    <a:ext uri="{A12FA001-AC4F-418D-AE19-62706E023703}">
                      <ahyp:hlinkClr val="tx"/>
                    </a:ext>
                  </a:extLst>
                </a:hlinkClick>
              </a:rPr>
              <a:t>Problemas de segurança</a:t>
            </a:r>
            <a:r>
              <a:rPr lang="pt-BR">
                <a:solidFill>
                  <a:schemeClr val="dk1"/>
                </a:solidFill>
                <a:uFill>
                  <a:noFill/>
                </a:uFill>
                <a:hlinkClick r:id="rId6">
                  <a:extLst>
                    <a:ext uri="{A12FA001-AC4F-418D-AE19-62706E023703}">
                      <ahyp:hlinkClr val="tx"/>
                    </a:ext>
                  </a:extLst>
                </a:hlinkClick>
              </a:rPr>
              <a:t>: Os sistemas embarcados para automóveis podem ter problemas de segurança</a:t>
            </a:r>
            <a:r>
              <a:rPr lang="pt-BR">
                <a:solidFill>
                  <a:schemeClr val="dk1"/>
                </a:solidFill>
              </a:rPr>
              <a:t>. Isso ocorre porque esses sistemas são altamente especializados e podem não ter sido projetados com segurança em mente.</a:t>
            </a:r>
            <a:endParaRPr>
              <a:solidFill>
                <a:schemeClr val="dk1"/>
              </a:solidFill>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0" y="0"/>
            <a:ext cx="9144000" cy="655500"/>
          </a:xfrm>
          <a:prstGeom prst="rect">
            <a:avLst/>
          </a:prstGeom>
          <a:solidFill>
            <a:srgbClr val="CCCCCC"/>
          </a:solidFill>
        </p:spPr>
        <p:txBody>
          <a:bodyPr anchorCtr="0" anchor="t" bIns="91425" lIns="91425" spcFirstLastPara="1" rIns="91425" wrap="square" tIns="91425">
            <a:normAutofit fontScale="90000"/>
          </a:bodyPr>
          <a:lstStyle/>
          <a:p>
            <a:pPr indent="25400" lvl="0" marL="2717800" marR="431800" rtl="0" algn="just">
              <a:lnSpc>
                <a:spcPct val="150000"/>
              </a:lnSpc>
              <a:spcBef>
                <a:spcPts val="1200"/>
              </a:spcBef>
              <a:spcAft>
                <a:spcPts val="0"/>
              </a:spcAft>
              <a:buClr>
                <a:schemeClr val="dk1"/>
              </a:buClr>
              <a:buSzPct val="55000"/>
              <a:buFont typeface="Arial"/>
              <a:buNone/>
            </a:pPr>
            <a:r>
              <a:rPr b="1" lang="pt-BR" sz="2000"/>
              <a:t>CASOS DE USO</a:t>
            </a:r>
            <a:endParaRPr b="1" sz="2000"/>
          </a:p>
          <a:p>
            <a:pPr indent="0" lvl="0" marL="0" rtl="0" algn="l">
              <a:spcBef>
                <a:spcPts val="1200"/>
              </a:spcBef>
              <a:spcAft>
                <a:spcPts val="0"/>
              </a:spcAft>
              <a:buNone/>
            </a:pPr>
            <a:r>
              <a:t/>
            </a:r>
            <a:endParaRPr/>
          </a:p>
        </p:txBody>
      </p:sp>
      <p:sp>
        <p:nvSpPr>
          <p:cNvPr id="170" name="Google Shape;170;p31"/>
          <p:cNvSpPr txBox="1"/>
          <p:nvPr>
            <p:ph idx="1" type="body"/>
          </p:nvPr>
        </p:nvSpPr>
        <p:spPr>
          <a:xfrm>
            <a:off x="0" y="655500"/>
            <a:ext cx="9144000" cy="4488000"/>
          </a:xfrm>
          <a:prstGeom prst="rect">
            <a:avLst/>
          </a:prstGeom>
        </p:spPr>
        <p:txBody>
          <a:bodyPr anchorCtr="0" anchor="t" bIns="91425" lIns="91425" spcFirstLastPara="1" rIns="91425" wrap="square" tIns="91425">
            <a:normAutofit/>
          </a:bodyPr>
          <a:lstStyle/>
          <a:p>
            <a:pPr indent="0" lvl="0" marL="431800" marR="431800" rtl="0" algn="just">
              <a:lnSpc>
                <a:spcPct val="150000"/>
              </a:lnSpc>
              <a:spcBef>
                <a:spcPts val="1200"/>
              </a:spcBef>
              <a:spcAft>
                <a:spcPts val="0"/>
              </a:spcAft>
              <a:buNone/>
            </a:pPr>
            <a:r>
              <a:rPr b="1" lang="pt-BR" sz="1400">
                <a:solidFill>
                  <a:schemeClr val="dk1"/>
                </a:solidFill>
                <a:uFill>
                  <a:noFill/>
                </a:uFill>
                <a:hlinkClick r:id="rId3">
                  <a:extLst>
                    <a:ext uri="{A12FA001-AC4F-418D-AE19-62706E023703}">
                      <ahyp:hlinkClr val="tx"/>
                    </a:ext>
                  </a:extLst>
                </a:hlinkClick>
              </a:rPr>
              <a:t>Sistemas de controle de motor:</a:t>
            </a:r>
            <a:r>
              <a:rPr lang="pt-BR" sz="1400">
                <a:solidFill>
                  <a:schemeClr val="dk1"/>
                </a:solidFill>
                <a:uFill>
                  <a:noFill/>
                </a:uFill>
                <a:hlinkClick r:id="rId4">
                  <a:extLst>
                    <a:ext uri="{A12FA001-AC4F-418D-AE19-62706E023703}">
                      <ahyp:hlinkClr val="tx"/>
                    </a:ext>
                  </a:extLst>
                </a:hlinkClick>
              </a:rPr>
              <a:t> Os sistemas embarcados são usados para controlar a combustão do motor, a transmissão e outras funções do veículo</a:t>
            </a:r>
            <a:r>
              <a:rPr lang="pt-BR" sz="1400">
                <a:solidFill>
                  <a:schemeClr val="dk1"/>
                </a:solidFill>
              </a:rPr>
              <a:t>.</a:t>
            </a:r>
            <a:endParaRPr sz="1400">
              <a:solidFill>
                <a:schemeClr val="dk1"/>
              </a:solidFill>
            </a:endParaRPr>
          </a:p>
          <a:p>
            <a:pPr indent="0" lvl="0" marL="431800" marR="431800" rtl="0" algn="just">
              <a:lnSpc>
                <a:spcPct val="150000"/>
              </a:lnSpc>
              <a:spcBef>
                <a:spcPts val="1200"/>
              </a:spcBef>
              <a:spcAft>
                <a:spcPts val="0"/>
              </a:spcAft>
              <a:buNone/>
            </a:pPr>
            <a:r>
              <a:rPr b="1" lang="pt-BR" sz="1400">
                <a:solidFill>
                  <a:schemeClr val="dk1"/>
                </a:solidFill>
                <a:uFill>
                  <a:noFill/>
                </a:uFill>
                <a:hlinkClick r:id="rId5">
                  <a:extLst>
                    <a:ext uri="{A12FA001-AC4F-418D-AE19-62706E023703}">
                      <ahyp:hlinkClr val="tx"/>
                    </a:ext>
                  </a:extLst>
                </a:hlinkClick>
              </a:rPr>
              <a:t>Sistemas de segurança: </a:t>
            </a:r>
            <a:r>
              <a:rPr lang="pt-BR" sz="1400">
                <a:solidFill>
                  <a:schemeClr val="dk1"/>
                </a:solidFill>
                <a:uFill>
                  <a:noFill/>
                </a:uFill>
                <a:hlinkClick r:id="rId6">
                  <a:extLst>
                    <a:ext uri="{A12FA001-AC4F-418D-AE19-62706E023703}">
                      <ahyp:hlinkClr val="tx"/>
                    </a:ext>
                  </a:extLst>
                </a:hlinkClick>
              </a:rPr>
              <a:t>Os sistemas embarcados são usados em sistemas de segurança, como câmeras de vigilância e sistemas de alarme, para detectar e responder a ameaças</a:t>
            </a:r>
            <a:r>
              <a:rPr lang="pt-BR" sz="1400">
                <a:solidFill>
                  <a:schemeClr val="dk1"/>
                </a:solidFill>
              </a:rPr>
              <a:t>.</a:t>
            </a:r>
            <a:endParaRPr sz="1400">
              <a:solidFill>
                <a:schemeClr val="dk1"/>
              </a:solidFill>
            </a:endParaRPr>
          </a:p>
          <a:p>
            <a:pPr indent="0" lvl="0" marL="431800" marR="431800" rtl="0" algn="just">
              <a:lnSpc>
                <a:spcPct val="150000"/>
              </a:lnSpc>
              <a:spcBef>
                <a:spcPts val="1200"/>
              </a:spcBef>
              <a:spcAft>
                <a:spcPts val="0"/>
              </a:spcAft>
              <a:buNone/>
            </a:pPr>
            <a:r>
              <a:rPr b="1" lang="pt-BR" sz="1400">
                <a:solidFill>
                  <a:schemeClr val="dk1"/>
                </a:solidFill>
                <a:uFill>
                  <a:noFill/>
                </a:uFill>
                <a:hlinkClick r:id="rId7">
                  <a:extLst>
                    <a:ext uri="{A12FA001-AC4F-418D-AE19-62706E023703}">
                      <ahyp:hlinkClr val="tx"/>
                    </a:ext>
                  </a:extLst>
                </a:hlinkClick>
              </a:rPr>
              <a:t>Dispositivos de comunicação:</a:t>
            </a:r>
            <a:r>
              <a:rPr lang="pt-BR" sz="1400">
                <a:solidFill>
                  <a:schemeClr val="dk1"/>
                </a:solidFill>
                <a:uFill>
                  <a:noFill/>
                </a:uFill>
                <a:hlinkClick r:id="rId8">
                  <a:extLst>
                    <a:ext uri="{A12FA001-AC4F-418D-AE19-62706E023703}">
                      <ahyp:hlinkClr val="tx"/>
                    </a:ext>
                  </a:extLst>
                </a:hlinkClick>
              </a:rPr>
              <a:t> Os sistemas embarcados são usados em dispositivos de comunicação, como telefones celulares e rádios, para controlar as funções de comunicação</a:t>
            </a:r>
            <a:r>
              <a:rPr lang="pt-BR" sz="1400">
                <a:solidFill>
                  <a:schemeClr val="dk1"/>
                </a:solidFill>
              </a:rPr>
              <a:t>.</a:t>
            </a:r>
            <a:endParaRPr sz="1400">
              <a:solidFill>
                <a:schemeClr val="dk1"/>
              </a:solidFill>
            </a:endParaRPr>
          </a:p>
          <a:p>
            <a:pPr indent="0" lvl="0" marL="431800" marR="431800" rtl="0" algn="just">
              <a:lnSpc>
                <a:spcPct val="150000"/>
              </a:lnSpc>
              <a:spcBef>
                <a:spcPts val="1200"/>
              </a:spcBef>
              <a:spcAft>
                <a:spcPts val="0"/>
              </a:spcAft>
              <a:buNone/>
            </a:pPr>
            <a:r>
              <a:rPr b="1" lang="pt-BR" sz="1400">
                <a:solidFill>
                  <a:schemeClr val="dk1"/>
                </a:solidFill>
                <a:uFill>
                  <a:noFill/>
                </a:uFill>
                <a:hlinkClick r:id="rId9">
                  <a:extLst>
                    <a:ext uri="{A12FA001-AC4F-418D-AE19-62706E023703}">
                      <ahyp:hlinkClr val="tx"/>
                    </a:ext>
                  </a:extLst>
                </a:hlinkClick>
              </a:rPr>
              <a:t>Sistemas de entretenimento:</a:t>
            </a:r>
            <a:r>
              <a:rPr lang="pt-BR" sz="1400">
                <a:solidFill>
                  <a:schemeClr val="dk1"/>
                </a:solidFill>
                <a:uFill>
                  <a:noFill/>
                </a:uFill>
                <a:hlinkClick r:id="rId10">
                  <a:extLst>
                    <a:ext uri="{A12FA001-AC4F-418D-AE19-62706E023703}">
                      <ahyp:hlinkClr val="tx"/>
                    </a:ext>
                  </a:extLst>
                </a:hlinkClick>
              </a:rPr>
              <a:t> Os sistemas embarcados são usados em sistemas de entretenimento, como sistemas de som e vídeo, para controlar as funções de entretenimento</a:t>
            </a:r>
            <a:r>
              <a:rPr lang="pt-BR" sz="1400">
                <a:solidFill>
                  <a:schemeClr val="dk1"/>
                </a:solidFill>
              </a:rPr>
              <a:t>.</a:t>
            </a:r>
            <a:endParaRPr sz="1400">
              <a:solidFill>
                <a:schemeClr val="dk1"/>
              </a:solidFill>
            </a:endParaRPr>
          </a:p>
          <a:p>
            <a:pPr indent="0" lvl="0" marL="431800" marR="431800" rtl="0" algn="just">
              <a:lnSpc>
                <a:spcPct val="150000"/>
              </a:lnSpc>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0" y="0"/>
            <a:ext cx="4572000" cy="5143500"/>
          </a:xfrm>
          <a:prstGeom prst="rect">
            <a:avLst/>
          </a:prstGeom>
          <a:solidFill>
            <a:srgbClr val="CCCCCC"/>
          </a:solidFill>
        </p:spPr>
        <p:txBody>
          <a:bodyPr anchorCtr="0" anchor="t" bIns="91425" lIns="91425" spcFirstLastPara="1" rIns="91425" wrap="square" tIns="91425">
            <a:normAutofit/>
          </a:bodyPr>
          <a:lstStyle/>
          <a:p>
            <a:pPr indent="0" lvl="0" marL="0" rtl="0" algn="l">
              <a:spcBef>
                <a:spcPts val="0"/>
              </a:spcBef>
              <a:spcAft>
                <a:spcPts val="0"/>
              </a:spcAft>
              <a:buNone/>
            </a:pPr>
            <a:r>
              <a:rPr lang="pt-BR"/>
              <a:t>	</a:t>
            </a:r>
            <a:r>
              <a:rPr b="1" lang="pt-BR" sz="2400">
                <a:solidFill>
                  <a:schemeClr val="dk1"/>
                </a:solidFill>
              </a:rPr>
              <a:t>Introdução</a:t>
            </a:r>
            <a:endParaRPr b="1" sz="2400">
              <a:solidFill>
                <a:schemeClr val="dk1"/>
              </a:solidFill>
            </a:endParaRPr>
          </a:p>
          <a:p>
            <a:pPr indent="0" lvl="0" marL="431800" marR="431800" rtl="0" algn="just">
              <a:lnSpc>
                <a:spcPct val="150000"/>
              </a:lnSpc>
              <a:spcBef>
                <a:spcPts val="1200"/>
              </a:spcBef>
              <a:spcAft>
                <a:spcPts val="0"/>
              </a:spcAft>
              <a:buNone/>
            </a:pPr>
            <a:r>
              <a:t/>
            </a:r>
            <a:endParaRPr>
              <a:solidFill>
                <a:schemeClr val="dk1"/>
              </a:solidFill>
            </a:endParaRPr>
          </a:p>
          <a:p>
            <a:pPr indent="0" lvl="0" marL="431800" marR="431800" rtl="0" algn="l">
              <a:lnSpc>
                <a:spcPct val="150000"/>
              </a:lnSpc>
              <a:spcBef>
                <a:spcPts val="1200"/>
              </a:spcBef>
              <a:spcAft>
                <a:spcPts val="0"/>
              </a:spcAft>
              <a:buClr>
                <a:schemeClr val="dk1"/>
              </a:buClr>
              <a:buSzPts val="1100"/>
              <a:buFont typeface="Arial"/>
              <a:buNone/>
            </a:pPr>
            <a:r>
              <a:rPr lang="pt-BR" sz="1800">
                <a:solidFill>
                  <a:schemeClr val="dk1"/>
                </a:solidFill>
              </a:rPr>
              <a:t>Os sistemas embarcados para automóveis são sistemas eletrônicos microprocessados que controlam funções do veículo como a combustão do motor e a transmissão.</a:t>
            </a:r>
            <a:endParaRPr sz="1800">
              <a:solidFill>
                <a:schemeClr val="dk1"/>
              </a:solidFill>
            </a:endParaRPr>
          </a:p>
          <a:p>
            <a:pPr indent="0" lvl="0" marL="0" rtl="0" algn="l">
              <a:spcBef>
                <a:spcPts val="0"/>
              </a:spcBef>
              <a:spcAft>
                <a:spcPts val="1200"/>
              </a:spcAft>
              <a:buNone/>
            </a:pPr>
            <a:r>
              <a:t/>
            </a:r>
            <a:endParaRPr b="1" sz="2400">
              <a:solidFill>
                <a:schemeClr val="dk1"/>
              </a:solidFill>
            </a:endParaRPr>
          </a:p>
        </p:txBody>
      </p:sp>
      <p:sp>
        <p:nvSpPr>
          <p:cNvPr id="61" name="Google Shape;61;p14"/>
          <p:cNvSpPr txBox="1"/>
          <p:nvPr>
            <p:ph idx="2" type="body"/>
          </p:nvPr>
        </p:nvSpPr>
        <p:spPr>
          <a:xfrm>
            <a:off x="4572000" y="0"/>
            <a:ext cx="4572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pt-BR"/>
              <a:t>	</a:t>
            </a:r>
            <a:endParaRPr/>
          </a:p>
          <a:p>
            <a:pPr indent="0" lvl="0" marL="0" rtl="0" algn="l">
              <a:spcBef>
                <a:spcPts val="1200"/>
              </a:spcBef>
              <a:spcAft>
                <a:spcPts val="0"/>
              </a:spcAft>
              <a:buNone/>
            </a:pPr>
            <a:r>
              <a:rPr lang="pt-BR"/>
              <a:t>	</a:t>
            </a:r>
            <a:endParaRPr/>
          </a:p>
          <a:p>
            <a:pPr indent="0" lvl="0" marL="431800" marR="431800" rtl="0" algn="l">
              <a:lnSpc>
                <a:spcPct val="150000"/>
              </a:lnSpc>
              <a:spcBef>
                <a:spcPts val="1200"/>
              </a:spcBef>
              <a:spcAft>
                <a:spcPts val="0"/>
              </a:spcAft>
              <a:buClr>
                <a:schemeClr val="dk1"/>
              </a:buClr>
              <a:buSzPts val="1100"/>
              <a:buFont typeface="Arial"/>
              <a:buNone/>
            </a:pPr>
            <a:r>
              <a:rPr lang="pt-BR" sz="1800">
                <a:solidFill>
                  <a:schemeClr val="dk1"/>
                </a:solidFill>
              </a:rPr>
              <a:t>O </a:t>
            </a:r>
            <a:r>
              <a:rPr i="1" lang="pt-BR" sz="1800">
                <a:solidFill>
                  <a:schemeClr val="dk1"/>
                </a:solidFill>
              </a:rPr>
              <a:t>CarPlay</a:t>
            </a:r>
            <a:r>
              <a:rPr lang="pt-BR" sz="1800">
                <a:solidFill>
                  <a:schemeClr val="dk1"/>
                </a:solidFill>
              </a:rPr>
              <a:t> e o </a:t>
            </a:r>
            <a:r>
              <a:rPr i="1" lang="pt-BR" sz="1800">
                <a:solidFill>
                  <a:schemeClr val="dk1"/>
                </a:solidFill>
              </a:rPr>
              <a:t>Android Auto</a:t>
            </a:r>
            <a:r>
              <a:rPr lang="pt-BR" sz="1800">
                <a:solidFill>
                  <a:schemeClr val="dk1"/>
                </a:solidFill>
              </a:rPr>
              <a:t> são exemplos de sistemas embarcados para carros desenvolvidos por Apple e Google, respectivamente.</a:t>
            </a:r>
            <a:endParaRPr sz="18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0" y="0"/>
            <a:ext cx="9144000" cy="572700"/>
          </a:xfrm>
          <a:prstGeom prst="rect">
            <a:avLst/>
          </a:prstGeom>
          <a:solidFill>
            <a:srgbClr val="CCCCCC"/>
          </a:solidFill>
        </p:spPr>
        <p:txBody>
          <a:bodyPr anchorCtr="0" anchor="t" bIns="91425" lIns="91425" spcFirstLastPara="1" rIns="91425" wrap="square" tIns="91425">
            <a:normAutofit fontScale="90000"/>
          </a:bodyPr>
          <a:lstStyle/>
          <a:p>
            <a:pPr indent="25400" lvl="0" marL="2717800" marR="431800" rtl="0" algn="just">
              <a:lnSpc>
                <a:spcPct val="150000"/>
              </a:lnSpc>
              <a:spcBef>
                <a:spcPts val="1200"/>
              </a:spcBef>
              <a:spcAft>
                <a:spcPts val="0"/>
              </a:spcAft>
              <a:buClr>
                <a:schemeClr val="dk1"/>
              </a:buClr>
              <a:buSzPct val="55000"/>
              <a:buFont typeface="Arial"/>
              <a:buNone/>
            </a:pPr>
            <a:r>
              <a:rPr b="1" lang="pt-BR" sz="2000"/>
              <a:t>CASOS DE USO</a:t>
            </a:r>
            <a:endParaRPr b="1" sz="2000"/>
          </a:p>
          <a:p>
            <a:pPr indent="0" lvl="0" marL="0" rtl="0" algn="l">
              <a:spcBef>
                <a:spcPts val="1200"/>
              </a:spcBef>
              <a:spcAft>
                <a:spcPts val="0"/>
              </a:spcAft>
              <a:buNone/>
            </a:pPr>
            <a:r>
              <a:t/>
            </a:r>
            <a:endParaRPr/>
          </a:p>
        </p:txBody>
      </p:sp>
      <p:sp>
        <p:nvSpPr>
          <p:cNvPr id="176" name="Google Shape;176;p32"/>
          <p:cNvSpPr txBox="1"/>
          <p:nvPr>
            <p:ph idx="1" type="body"/>
          </p:nvPr>
        </p:nvSpPr>
        <p:spPr>
          <a:xfrm>
            <a:off x="0" y="572700"/>
            <a:ext cx="9089400" cy="4570800"/>
          </a:xfrm>
          <a:prstGeom prst="rect">
            <a:avLst/>
          </a:prstGeom>
        </p:spPr>
        <p:txBody>
          <a:bodyPr anchorCtr="0" anchor="t" bIns="91425" lIns="91425" spcFirstLastPara="1" rIns="91425" wrap="square" tIns="91425">
            <a:normAutofit/>
          </a:bodyPr>
          <a:lstStyle/>
          <a:p>
            <a:pPr indent="0" lvl="0" marL="431800" marR="431800" rtl="0" algn="just">
              <a:lnSpc>
                <a:spcPct val="150000"/>
              </a:lnSpc>
              <a:spcBef>
                <a:spcPts val="1200"/>
              </a:spcBef>
              <a:spcAft>
                <a:spcPts val="0"/>
              </a:spcAft>
              <a:buNone/>
            </a:pPr>
            <a:r>
              <a:rPr b="1" lang="pt-BR">
                <a:solidFill>
                  <a:schemeClr val="dk1"/>
                </a:solidFill>
                <a:uFill>
                  <a:noFill/>
                </a:uFill>
                <a:hlinkClick r:id="rId3">
                  <a:extLst>
                    <a:ext uri="{A12FA001-AC4F-418D-AE19-62706E023703}">
                      <ahyp:hlinkClr val="tx"/>
                    </a:ext>
                  </a:extLst>
                </a:hlinkClick>
              </a:rPr>
              <a:t>Redes de comunicação embarcada</a:t>
            </a:r>
            <a:r>
              <a:rPr lang="pt-BR">
                <a:solidFill>
                  <a:schemeClr val="dk1"/>
                </a:solidFill>
                <a:uFill>
                  <a:noFill/>
                </a:uFill>
                <a:hlinkClick r:id="rId4">
                  <a:extLst>
                    <a:ext uri="{A12FA001-AC4F-418D-AE19-62706E023703}">
                      <ahyp:hlinkClr val="tx"/>
                    </a:ext>
                  </a:extLst>
                </a:hlinkClick>
              </a:rPr>
              <a:t>: As redes de comunicação embarcada são usadas para conectar os diferentes sistemas do veículo</a:t>
            </a:r>
            <a:r>
              <a:rPr lang="pt-BR">
                <a:solidFill>
                  <a:schemeClr val="dk1"/>
                </a:solidFill>
              </a:rPr>
              <a:t>.</a:t>
            </a:r>
            <a:endParaRPr>
              <a:solidFill>
                <a:schemeClr val="dk1"/>
              </a:solidFill>
            </a:endParaRPr>
          </a:p>
          <a:p>
            <a:pPr indent="0" lvl="0" marL="431800" marR="431800" rtl="0" algn="just">
              <a:lnSpc>
                <a:spcPct val="150000"/>
              </a:lnSpc>
              <a:spcBef>
                <a:spcPts val="1200"/>
              </a:spcBef>
              <a:spcAft>
                <a:spcPts val="0"/>
              </a:spcAft>
              <a:buClr>
                <a:schemeClr val="dk1"/>
              </a:buClr>
              <a:buSzPts val="1100"/>
              <a:buFont typeface="Arial"/>
              <a:buNone/>
            </a:pPr>
            <a:r>
              <a:rPr b="1" lang="pt-BR">
                <a:solidFill>
                  <a:schemeClr val="dk1"/>
                </a:solidFill>
                <a:uFill>
                  <a:noFill/>
                </a:uFill>
                <a:hlinkClick r:id="rId5">
                  <a:extLst>
                    <a:ext uri="{A12FA001-AC4F-418D-AE19-62706E023703}">
                      <ahyp:hlinkClr val="tx"/>
                    </a:ext>
                  </a:extLst>
                </a:hlinkClick>
              </a:rPr>
              <a:t>Sistemas de GPS e navegação</a:t>
            </a:r>
            <a:r>
              <a:rPr lang="pt-BR">
                <a:solidFill>
                  <a:schemeClr val="dk1"/>
                </a:solidFill>
                <a:uFill>
                  <a:noFill/>
                </a:uFill>
                <a:hlinkClick r:id="rId6">
                  <a:extLst>
                    <a:ext uri="{A12FA001-AC4F-418D-AE19-62706E023703}">
                      <ahyp:hlinkClr val="tx"/>
                    </a:ext>
                  </a:extLst>
                </a:hlinkClick>
              </a:rPr>
              <a:t>: Os sistemas embarcados são usados em sistemas de GPS e navegação para fornecer informações sobre a localização do veículo e direções para o destino</a:t>
            </a:r>
            <a:r>
              <a:rPr lang="pt-BR">
                <a:solidFill>
                  <a:schemeClr val="dk1"/>
                </a:solidFill>
              </a:rPr>
              <a:t>.</a:t>
            </a:r>
            <a:endParaRPr>
              <a:solidFill>
                <a:schemeClr val="dk1"/>
              </a:solidFill>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0" y="0"/>
            <a:ext cx="9144000" cy="680700"/>
          </a:xfrm>
          <a:prstGeom prst="rect">
            <a:avLst/>
          </a:prstGeom>
          <a:solidFill>
            <a:srgbClr val="CCCCCC"/>
          </a:solidFill>
        </p:spPr>
        <p:txBody>
          <a:bodyPr anchorCtr="0" anchor="t" bIns="91425" lIns="91425" spcFirstLastPara="1" rIns="91425" wrap="square" tIns="91425">
            <a:normAutofit fontScale="90000"/>
          </a:bodyPr>
          <a:lstStyle/>
          <a:p>
            <a:pPr indent="25400" lvl="0" marL="3175000" marR="431800" rtl="0" algn="just">
              <a:lnSpc>
                <a:spcPct val="150000"/>
              </a:lnSpc>
              <a:spcBef>
                <a:spcPts val="1200"/>
              </a:spcBef>
              <a:spcAft>
                <a:spcPts val="0"/>
              </a:spcAft>
              <a:buClr>
                <a:schemeClr val="dk1"/>
              </a:buClr>
              <a:buSzPct val="55000"/>
              <a:buFont typeface="Arial"/>
              <a:buNone/>
            </a:pPr>
            <a:r>
              <a:rPr b="1" lang="pt-BR" sz="2000"/>
              <a:t>REFERÊNCIAS</a:t>
            </a:r>
            <a:endParaRPr b="1" sz="2000"/>
          </a:p>
          <a:p>
            <a:pPr indent="0" lvl="0" marL="0" rtl="0" algn="l">
              <a:spcBef>
                <a:spcPts val="1200"/>
              </a:spcBef>
              <a:spcAft>
                <a:spcPts val="0"/>
              </a:spcAft>
              <a:buNone/>
            </a:pPr>
            <a:r>
              <a:t/>
            </a:r>
            <a:endParaRPr/>
          </a:p>
        </p:txBody>
      </p:sp>
      <p:sp>
        <p:nvSpPr>
          <p:cNvPr id="182" name="Google Shape;182;p33"/>
          <p:cNvSpPr txBox="1"/>
          <p:nvPr>
            <p:ph idx="1" type="body"/>
          </p:nvPr>
        </p:nvSpPr>
        <p:spPr>
          <a:xfrm>
            <a:off x="0" y="680700"/>
            <a:ext cx="9144000" cy="4462800"/>
          </a:xfrm>
          <a:prstGeom prst="rect">
            <a:avLst/>
          </a:prstGeom>
        </p:spPr>
        <p:txBody>
          <a:bodyPr anchorCtr="0" anchor="t" bIns="91425" lIns="91425" spcFirstLastPara="1" rIns="91425" wrap="square" tIns="91425">
            <a:noAutofit/>
          </a:bodyPr>
          <a:lstStyle/>
          <a:p>
            <a:pPr indent="0" lvl="0" marL="431800" marR="431800" rtl="0" algn="l">
              <a:lnSpc>
                <a:spcPct val="150000"/>
              </a:lnSpc>
              <a:spcBef>
                <a:spcPts val="1200"/>
              </a:spcBef>
              <a:spcAft>
                <a:spcPts val="0"/>
              </a:spcAft>
              <a:buClr>
                <a:schemeClr val="dk1"/>
              </a:buClr>
              <a:buSzPts val="1100"/>
              <a:buFont typeface="Arial"/>
              <a:buNone/>
            </a:pPr>
            <a:r>
              <a:rPr lang="pt-BR" sz="1400">
                <a:solidFill>
                  <a:schemeClr val="dk1"/>
                </a:solidFill>
              </a:rPr>
              <a:t>MEYER, Maximiliano. Tecnologias embarcadas nos carros de hoje em dia. Oficina da Net, 2014. Disponível em: </a:t>
            </a:r>
            <a:r>
              <a:rPr lang="pt-BR" sz="1400" u="sng">
                <a:solidFill>
                  <a:srgbClr val="0000FF"/>
                </a:solidFill>
              </a:rPr>
              <a:t>https://www.oficinadanet.com.br/post/13671-tecnologias-embarcadas-nos-carros-de-hoje-em-dia.</a:t>
            </a:r>
            <a:r>
              <a:rPr lang="pt-BR" sz="1400">
                <a:solidFill>
                  <a:schemeClr val="dk1"/>
                </a:solidFill>
              </a:rPr>
              <a:t> Acesso em: 07 mar. 2023.</a:t>
            </a:r>
            <a:endParaRPr sz="1400">
              <a:solidFill>
                <a:schemeClr val="dk1"/>
              </a:solidFill>
            </a:endParaRPr>
          </a:p>
          <a:p>
            <a:pPr indent="0" lvl="0" marL="431800" marR="431800" rtl="0" algn="l">
              <a:lnSpc>
                <a:spcPct val="150000"/>
              </a:lnSpc>
              <a:spcBef>
                <a:spcPts val="1200"/>
              </a:spcBef>
              <a:spcAft>
                <a:spcPts val="0"/>
              </a:spcAft>
              <a:buClr>
                <a:schemeClr val="dk1"/>
              </a:buClr>
              <a:buSzPts val="1100"/>
              <a:buFont typeface="Arial"/>
              <a:buNone/>
            </a:pPr>
            <a:br>
              <a:rPr lang="pt-BR" sz="1400">
                <a:solidFill>
                  <a:schemeClr val="dk1"/>
                </a:solidFill>
              </a:rPr>
            </a:br>
            <a:r>
              <a:rPr lang="pt-BR" sz="1400">
                <a:solidFill>
                  <a:schemeClr val="dk1"/>
                </a:solidFill>
              </a:rPr>
              <a:t>ELETRÔNICA EMBARCADA: Evolução dos sistemas Elétricos/Eletrônicos. Fórmula Route UFScar, 2015. Disponível em:</a:t>
            </a:r>
            <a:r>
              <a:rPr lang="pt-BR" sz="1400">
                <a:solidFill>
                  <a:schemeClr val="dk1"/>
                </a:solidFill>
                <a:uFill>
                  <a:noFill/>
                </a:uFill>
                <a:hlinkClick r:id="rId3">
                  <a:extLst>
                    <a:ext uri="{A12FA001-AC4F-418D-AE19-62706E023703}">
                      <ahyp:hlinkClr val="tx"/>
                    </a:ext>
                  </a:extLst>
                </a:hlinkClick>
              </a:rPr>
              <a:t> </a:t>
            </a:r>
            <a:r>
              <a:rPr lang="pt-BR" sz="1400" u="sng">
                <a:solidFill>
                  <a:schemeClr val="hlink"/>
                </a:solidFill>
                <a:hlinkClick r:id="rId4"/>
              </a:rPr>
              <a:t>https://www.formula.ufscar.br/blog/eletronica-embarcada-evolucao-dos-sistemas-eletricoseletronicos/</a:t>
            </a:r>
            <a:r>
              <a:rPr lang="pt-BR" sz="1400">
                <a:solidFill>
                  <a:schemeClr val="dk1"/>
                </a:solidFill>
              </a:rPr>
              <a:t>. Acesso em: 07 mar. 2023.</a:t>
            </a:r>
            <a:endParaRPr sz="1400">
              <a:solidFill>
                <a:schemeClr val="dk1"/>
              </a:solidFill>
            </a:endParaRPr>
          </a:p>
          <a:p>
            <a:pPr indent="0" lvl="0" marL="457200" marR="431800" rtl="0" algn="l">
              <a:lnSpc>
                <a:spcPct val="150000"/>
              </a:lnSpc>
              <a:spcBef>
                <a:spcPts val="1200"/>
              </a:spcBef>
              <a:spcAft>
                <a:spcPts val="0"/>
              </a:spcAft>
              <a:buClr>
                <a:schemeClr val="dk1"/>
              </a:buClr>
              <a:buSzPts val="1100"/>
              <a:buFont typeface="Arial"/>
              <a:buNone/>
            </a:pPr>
            <a:r>
              <a:rPr lang="pt-BR" sz="1400">
                <a:solidFill>
                  <a:schemeClr val="dk1"/>
                </a:solidFill>
              </a:rPr>
              <a:t>NOLETO, Cairo. Sistemas embarcados: o que são, características e exemplos de aplicação. Trybe, 2020. Disponível em:</a:t>
            </a:r>
            <a:r>
              <a:rPr lang="pt-BR" sz="1400">
                <a:solidFill>
                  <a:schemeClr val="dk1"/>
                </a:solidFill>
                <a:uFill>
                  <a:noFill/>
                </a:uFill>
                <a:hlinkClick r:id="rId5">
                  <a:extLst>
                    <a:ext uri="{A12FA001-AC4F-418D-AE19-62706E023703}">
                      <ahyp:hlinkClr val="tx"/>
                    </a:ext>
                  </a:extLst>
                </a:hlinkClick>
              </a:rPr>
              <a:t> </a:t>
            </a:r>
            <a:r>
              <a:rPr lang="pt-BR" sz="1400" u="sng">
                <a:solidFill>
                  <a:schemeClr val="hlink"/>
                </a:solidFill>
                <a:hlinkClick r:id="rId6"/>
              </a:rPr>
              <a:t>https://blog.betrybe.com/tecnologia/sistemas-embarcados/</a:t>
            </a:r>
            <a:r>
              <a:rPr lang="pt-BR" sz="1400">
                <a:solidFill>
                  <a:schemeClr val="dk1"/>
                </a:solidFill>
              </a:rPr>
              <a:t>. Acesso em: 07 mar. 2023.</a:t>
            </a:r>
            <a:endParaRPr sz="1400">
              <a:solidFill>
                <a:schemeClr val="dk1"/>
              </a:solidFill>
            </a:endParaRPr>
          </a:p>
          <a:p>
            <a:pPr indent="0" lvl="0" marL="0" rtl="0" algn="l">
              <a:spcBef>
                <a:spcPts val="0"/>
              </a:spcBef>
              <a:spcAft>
                <a:spcPts val="1200"/>
              </a:spcAft>
              <a:buNone/>
            </a:pPr>
            <a:r>
              <a:t/>
            </a: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0" y="0"/>
            <a:ext cx="4513200" cy="5143500"/>
          </a:xfrm>
          <a:prstGeom prst="rect">
            <a:avLst/>
          </a:prstGeom>
          <a:solidFill>
            <a:srgbClr val="CCCCCC"/>
          </a:solidFill>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marR="431800" rtl="0" algn="just">
              <a:lnSpc>
                <a:spcPct val="150000"/>
              </a:lnSpc>
              <a:spcBef>
                <a:spcPts val="1200"/>
              </a:spcBef>
              <a:spcAft>
                <a:spcPts val="0"/>
              </a:spcAft>
              <a:buClr>
                <a:schemeClr val="dk1"/>
              </a:buClr>
              <a:buSzPts val="1100"/>
              <a:buFont typeface="Arial"/>
              <a:buNone/>
            </a:pPr>
            <a:r>
              <a:rPr b="1" lang="pt-BR" sz="3000">
                <a:solidFill>
                  <a:schemeClr val="dk1"/>
                </a:solidFill>
              </a:rPr>
              <a:t>CARACTERÍSTICAS:</a:t>
            </a:r>
            <a:endParaRPr b="1" sz="30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rgbClr val="CCCCCC"/>
              </a:solidFill>
            </a:endParaRPr>
          </a:p>
          <a:p>
            <a:pPr indent="0" lvl="0" marL="0" rtl="0" algn="l">
              <a:spcBef>
                <a:spcPts val="1200"/>
              </a:spcBef>
              <a:spcAft>
                <a:spcPts val="1200"/>
              </a:spcAft>
              <a:buNone/>
            </a:pPr>
            <a:r>
              <a:t/>
            </a:r>
            <a:endParaRPr>
              <a:solidFill>
                <a:srgbClr val="CCCCCC"/>
              </a:solidFill>
            </a:endParaRPr>
          </a:p>
        </p:txBody>
      </p:sp>
      <p:sp>
        <p:nvSpPr>
          <p:cNvPr id="67" name="Google Shape;67;p15"/>
          <p:cNvSpPr txBox="1"/>
          <p:nvPr>
            <p:ph idx="2" type="body"/>
          </p:nvPr>
        </p:nvSpPr>
        <p:spPr>
          <a:xfrm>
            <a:off x="4513200" y="0"/>
            <a:ext cx="46308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solidFill>
                <a:schemeClr val="dk1"/>
              </a:solidFill>
            </a:endParaRPr>
          </a:p>
          <a:p>
            <a:pPr indent="0" lvl="0" marL="0" rtl="0" algn="l">
              <a:spcBef>
                <a:spcPts val="1200"/>
              </a:spcBef>
              <a:spcAft>
                <a:spcPts val="1200"/>
              </a:spcAft>
              <a:buNone/>
            </a:pPr>
            <a:r>
              <a:rPr lang="pt-BR" sz="1800">
                <a:solidFill>
                  <a:schemeClr val="dk1"/>
                </a:solidFill>
              </a:rPr>
              <a:t>Sistemas altamente confiáveis e seguros são compostos por sensores, microcontroladores, atuadores e módulos de comunicação que trabalham juntos de maneira integrada e consistente em todas as condições de operação. Eles são facilmente atualizáveis e adaptáveis para incorporar as últimas tecnologias e inovações, a fim de atender às necessidades em constante evolução dos usuários e condições de operação.</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0" y="0"/>
            <a:ext cx="4412400" cy="5143500"/>
          </a:xfrm>
          <a:prstGeom prst="rect">
            <a:avLst/>
          </a:prstGeom>
          <a:solidFill>
            <a:srgbClr val="CCCCCC"/>
          </a:solidFill>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marR="431800" rtl="0" algn="just">
              <a:lnSpc>
                <a:spcPct val="150000"/>
              </a:lnSpc>
              <a:spcBef>
                <a:spcPts val="1200"/>
              </a:spcBef>
              <a:spcAft>
                <a:spcPts val="0"/>
              </a:spcAft>
              <a:buClr>
                <a:schemeClr val="dk1"/>
              </a:buClr>
              <a:buSzPts val="1100"/>
              <a:buFont typeface="Arial"/>
              <a:buNone/>
            </a:pPr>
            <a:r>
              <a:rPr b="1" lang="pt-BR" sz="2400">
                <a:solidFill>
                  <a:schemeClr val="dk1"/>
                </a:solidFill>
              </a:rPr>
              <a:t>UTILIZAÇÃO/APLICAÇÃO</a:t>
            </a:r>
            <a:endParaRPr b="1" sz="2400">
              <a:solidFill>
                <a:schemeClr val="dk1"/>
              </a:solidFill>
            </a:endParaRPr>
          </a:p>
          <a:p>
            <a:pPr indent="0" lvl="0" marL="0" rtl="0" algn="l">
              <a:spcBef>
                <a:spcPts val="1200"/>
              </a:spcBef>
              <a:spcAft>
                <a:spcPts val="1200"/>
              </a:spcAft>
              <a:buNone/>
            </a:pPr>
            <a:r>
              <a:t/>
            </a:r>
            <a:endParaRPr/>
          </a:p>
        </p:txBody>
      </p:sp>
      <p:sp>
        <p:nvSpPr>
          <p:cNvPr id="73" name="Google Shape;73;p16"/>
          <p:cNvSpPr txBox="1"/>
          <p:nvPr>
            <p:ph idx="2" type="body"/>
          </p:nvPr>
        </p:nvSpPr>
        <p:spPr>
          <a:xfrm>
            <a:off x="4412400" y="0"/>
            <a:ext cx="47316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431800" marR="431800" rtl="0" algn="just">
              <a:lnSpc>
                <a:spcPct val="150000"/>
              </a:lnSpc>
              <a:spcBef>
                <a:spcPts val="1200"/>
              </a:spcBef>
              <a:spcAft>
                <a:spcPts val="0"/>
              </a:spcAft>
              <a:buNone/>
            </a:pPr>
            <a:r>
              <a:t/>
            </a:r>
            <a:endParaRPr sz="1800">
              <a:solidFill>
                <a:schemeClr val="dk1"/>
              </a:solidFill>
            </a:endParaRPr>
          </a:p>
          <a:p>
            <a:pPr indent="0" lvl="0" marL="431800" marR="431800" rtl="0" algn="l">
              <a:lnSpc>
                <a:spcPct val="150000"/>
              </a:lnSpc>
              <a:spcBef>
                <a:spcPts val="1200"/>
              </a:spcBef>
              <a:spcAft>
                <a:spcPts val="0"/>
              </a:spcAft>
              <a:buClr>
                <a:schemeClr val="dk1"/>
              </a:buClr>
              <a:buSzPts val="1100"/>
              <a:buFont typeface="Arial"/>
              <a:buNone/>
            </a:pPr>
            <a:r>
              <a:rPr lang="pt-BR" sz="1800">
                <a:solidFill>
                  <a:schemeClr val="dk1"/>
                </a:solidFill>
              </a:rPr>
              <a:t>Existem muitas aplicações de sistemas embarcados em automóveis, que fornecem funções críticas de segurança, conforto e entretenimento para os passageiros e motoristas. Alguns exemplos são:</a:t>
            </a:r>
            <a:endParaRPr sz="18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0" y="0"/>
            <a:ext cx="4572000" cy="5143500"/>
          </a:xfrm>
          <a:prstGeom prst="rect">
            <a:avLst/>
          </a:prstGeom>
          <a:solidFill>
            <a:srgbClr val="CCCCCC"/>
          </a:solidFill>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457200" marR="431800" rtl="0" algn="just">
              <a:lnSpc>
                <a:spcPct val="150000"/>
              </a:lnSpc>
              <a:spcBef>
                <a:spcPts val="1200"/>
              </a:spcBef>
              <a:spcAft>
                <a:spcPts val="0"/>
              </a:spcAft>
              <a:buClr>
                <a:schemeClr val="dk1"/>
              </a:buClr>
              <a:buSzPts val="1100"/>
              <a:buFont typeface="Arial"/>
              <a:buNone/>
            </a:pPr>
            <a:r>
              <a:rPr b="1" lang="pt-BR" sz="2400">
                <a:solidFill>
                  <a:schemeClr val="dk1"/>
                </a:solidFill>
              </a:rPr>
              <a:t>Sistema de controle de     estabilidade:</a:t>
            </a:r>
            <a:endParaRPr b="1" sz="2400">
              <a:solidFill>
                <a:schemeClr val="dk1"/>
              </a:solidFill>
            </a:endParaRPr>
          </a:p>
          <a:p>
            <a:pPr indent="0" lvl="0" marL="0" rtl="0" algn="l">
              <a:spcBef>
                <a:spcPts val="0"/>
              </a:spcBef>
              <a:spcAft>
                <a:spcPts val="1200"/>
              </a:spcAft>
              <a:buNone/>
            </a:pPr>
            <a:r>
              <a:t/>
            </a:r>
            <a:endParaRPr sz="2400"/>
          </a:p>
        </p:txBody>
      </p:sp>
      <p:sp>
        <p:nvSpPr>
          <p:cNvPr id="79" name="Google Shape;79;p17"/>
          <p:cNvSpPr txBox="1"/>
          <p:nvPr>
            <p:ph idx="2" type="body"/>
          </p:nvPr>
        </p:nvSpPr>
        <p:spPr>
          <a:xfrm>
            <a:off x="4572000" y="0"/>
            <a:ext cx="4572000" cy="5143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pt-BR"/>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0"/>
              </a:spcAft>
              <a:buNone/>
            </a:pPr>
            <a:r>
              <a:rPr lang="pt-BR" sz="2400">
                <a:solidFill>
                  <a:schemeClr val="dk1"/>
                </a:solidFill>
              </a:rPr>
              <a:t>Este sistema utiliza sensores    de movimento para detectar derrapagens ou perda de tração do veículo.</a:t>
            </a:r>
            <a:endParaRPr sz="2400">
              <a:solidFill>
                <a:schemeClr val="dk1"/>
              </a:solidFill>
            </a:endParaRPr>
          </a:p>
          <a:p>
            <a:pPr indent="0" lvl="0" marL="0" rtl="0" algn="l">
              <a:spcBef>
                <a:spcPts val="1200"/>
              </a:spcBef>
              <a:spcAft>
                <a:spcPts val="0"/>
              </a:spcAft>
              <a:buNone/>
            </a:pPr>
            <a:r>
              <a:t/>
            </a:r>
            <a:endParaRPr/>
          </a:p>
          <a:p>
            <a:pPr indent="0" lvl="0" marL="431800" marR="431800" rtl="0" algn="just">
              <a:lnSpc>
                <a:spcPct val="150000"/>
              </a:lnSpc>
              <a:spcBef>
                <a:spcPts val="1200"/>
              </a:spcBef>
              <a:spcAft>
                <a:spcPts val="0"/>
              </a:spcAft>
              <a:buNone/>
            </a:pPr>
            <a:r>
              <a:t/>
            </a:r>
            <a:endParaRPr sz="1800">
              <a:solidFill>
                <a:schemeClr val="dk1"/>
              </a:solidFill>
            </a:endParaRPr>
          </a:p>
          <a:p>
            <a:pPr indent="0" lvl="0" marL="431800" marR="431800" rtl="0" algn="just">
              <a:lnSpc>
                <a:spcPct val="150000"/>
              </a:lnSpc>
              <a:spcBef>
                <a:spcPts val="1200"/>
              </a:spcBef>
              <a:spcAft>
                <a:spcPts val="0"/>
              </a:spcAft>
              <a:buNone/>
            </a:pPr>
            <a:r>
              <a:t/>
            </a:r>
            <a:endParaRPr sz="1800">
              <a:solidFill>
                <a:schemeClr val="dk1"/>
              </a:solidFill>
            </a:endParaRPr>
          </a:p>
          <a:p>
            <a:pPr indent="0" lvl="0" marL="0" marR="431800" rtl="0" algn="just">
              <a:lnSpc>
                <a:spcPct val="150000"/>
              </a:lnSpc>
              <a:spcBef>
                <a:spcPts val="1200"/>
              </a:spcBef>
              <a:spcAft>
                <a:spcPts val="0"/>
              </a:spcAft>
              <a:buClr>
                <a:schemeClr val="dk1"/>
              </a:buClr>
              <a:buSzPct val="61111"/>
              <a:buFont typeface="Arial"/>
              <a:buNone/>
            </a:pPr>
            <a:r>
              <a:t/>
            </a:r>
            <a:endParaRPr sz="1800">
              <a:solidFill>
                <a:schemeClr val="dk1"/>
              </a:solidFill>
            </a:endParaRPr>
          </a:p>
          <a:p>
            <a:pPr indent="0" lvl="0" marL="0" rtl="0" algn="l">
              <a:spcBef>
                <a:spcPts val="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0" y="2155725"/>
            <a:ext cx="4572000" cy="2987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4878900" cy="5143500"/>
          </a:xfrm>
          <a:prstGeom prst="rect">
            <a:avLst/>
          </a:prstGeom>
          <a:solidFill>
            <a:srgbClr val="CCCCCC"/>
          </a:solidFill>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457200" lvl="0" marL="0" marR="431800" rtl="0" algn="just">
              <a:lnSpc>
                <a:spcPct val="150000"/>
              </a:lnSpc>
              <a:spcBef>
                <a:spcPts val="1200"/>
              </a:spcBef>
              <a:spcAft>
                <a:spcPts val="0"/>
              </a:spcAft>
              <a:buNone/>
            </a:pPr>
            <a:r>
              <a:t/>
            </a:r>
            <a:endParaRPr b="1" sz="2000">
              <a:solidFill>
                <a:schemeClr val="dk1"/>
              </a:solidFill>
            </a:endParaRPr>
          </a:p>
          <a:p>
            <a:pPr indent="457200" lvl="0" marL="0" marR="431800" rtl="0" algn="just">
              <a:lnSpc>
                <a:spcPct val="150000"/>
              </a:lnSpc>
              <a:spcBef>
                <a:spcPts val="1200"/>
              </a:spcBef>
              <a:spcAft>
                <a:spcPts val="0"/>
              </a:spcAft>
              <a:buClr>
                <a:schemeClr val="dk1"/>
              </a:buClr>
              <a:buSzPts val="1100"/>
              <a:buFont typeface="Arial"/>
              <a:buNone/>
            </a:pPr>
            <a:r>
              <a:rPr b="1" lang="pt-BR" sz="2300">
                <a:solidFill>
                  <a:schemeClr val="dk1"/>
                </a:solidFill>
              </a:rPr>
              <a:t>Sistema de </a:t>
            </a:r>
            <a:r>
              <a:rPr b="1" i="1" lang="pt-BR" sz="2300">
                <a:solidFill>
                  <a:schemeClr val="dk1"/>
                </a:solidFill>
              </a:rPr>
              <a:t>infotainment</a:t>
            </a:r>
            <a:r>
              <a:rPr b="1" lang="pt-BR" sz="2300">
                <a:solidFill>
                  <a:schemeClr val="dk1"/>
                </a:solidFill>
              </a:rPr>
              <a:t>:</a:t>
            </a:r>
            <a:endParaRPr b="1" sz="2300">
              <a:solidFill>
                <a:schemeClr val="dk1"/>
              </a:solidFill>
            </a:endParaRPr>
          </a:p>
          <a:p>
            <a:pPr indent="0" lvl="0" marL="0" rtl="0" algn="l">
              <a:spcBef>
                <a:spcPts val="0"/>
              </a:spcBef>
              <a:spcAft>
                <a:spcPts val="1200"/>
              </a:spcAft>
              <a:buNone/>
            </a:pPr>
            <a:r>
              <a:t/>
            </a:r>
            <a:endParaRPr b="1" sz="2400">
              <a:solidFill>
                <a:schemeClr val="dk1"/>
              </a:solidFill>
            </a:endParaRPr>
          </a:p>
        </p:txBody>
      </p:sp>
      <p:sp>
        <p:nvSpPr>
          <p:cNvPr id="86" name="Google Shape;86;p18"/>
          <p:cNvSpPr txBox="1"/>
          <p:nvPr>
            <p:ph idx="2" type="body"/>
          </p:nvPr>
        </p:nvSpPr>
        <p:spPr>
          <a:xfrm>
            <a:off x="4572000" y="0"/>
            <a:ext cx="4572000" cy="5143500"/>
          </a:xfrm>
          <a:prstGeom prst="rect">
            <a:avLst/>
          </a:prstGeom>
        </p:spPr>
        <p:txBody>
          <a:bodyPr anchorCtr="0" anchor="t" bIns="91425" lIns="91425" spcFirstLastPara="1" rIns="91425" wrap="square" tIns="91425">
            <a:normAutofit/>
          </a:bodyPr>
          <a:lstStyle/>
          <a:p>
            <a:pPr indent="0" lvl="0" marL="431800" marR="431800" rtl="0" algn="just">
              <a:lnSpc>
                <a:spcPct val="150000"/>
              </a:lnSpc>
              <a:spcBef>
                <a:spcPts val="1200"/>
              </a:spcBef>
              <a:spcAft>
                <a:spcPts val="0"/>
              </a:spcAft>
              <a:buNone/>
            </a:pPr>
            <a:r>
              <a:t/>
            </a:r>
            <a:endParaRPr sz="1800">
              <a:solidFill>
                <a:schemeClr val="dk1"/>
              </a:solidFill>
            </a:endParaRPr>
          </a:p>
          <a:p>
            <a:pPr indent="0" lvl="0" marL="431800" marR="431800" rtl="0" algn="l">
              <a:lnSpc>
                <a:spcPct val="150000"/>
              </a:lnSpc>
              <a:spcBef>
                <a:spcPts val="1200"/>
              </a:spcBef>
              <a:spcAft>
                <a:spcPts val="0"/>
              </a:spcAft>
              <a:buClr>
                <a:schemeClr val="dk1"/>
              </a:buClr>
              <a:buSzPts val="1100"/>
              <a:buFont typeface="Arial"/>
              <a:buNone/>
            </a:pPr>
            <a:r>
              <a:rPr lang="pt-BR" sz="1800">
                <a:solidFill>
                  <a:schemeClr val="dk1"/>
                </a:solidFill>
              </a:rPr>
              <a:t>Este sistema fornece aos passageiros do veículo uma experiência de entretenimento em movimento. Ele pode incluir um sistema de som de alta qualidade, tela sensível ao toque com interface amigável, acesso à internet, serviços de streaming de música e vídeo e até mesmo um sistema de navegação GPS.</a:t>
            </a:r>
            <a:endParaRPr sz="1800">
              <a:solidFill>
                <a:schemeClr val="dk1"/>
              </a:solidFill>
            </a:endParaRPr>
          </a:p>
          <a:p>
            <a:pPr indent="0" lvl="0" marL="0" rtl="0" algn="l">
              <a:spcBef>
                <a:spcPts val="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0" y="2080100"/>
            <a:ext cx="4878900" cy="306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0" y="0"/>
            <a:ext cx="4572000" cy="5143500"/>
          </a:xfrm>
          <a:prstGeom prst="rect">
            <a:avLst/>
          </a:prstGeom>
          <a:solidFill>
            <a:srgbClr val="CCCCCC"/>
          </a:solidFill>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431800" marR="431800" rtl="0" algn="just">
              <a:lnSpc>
                <a:spcPct val="150000"/>
              </a:lnSpc>
              <a:spcBef>
                <a:spcPts val="1200"/>
              </a:spcBef>
              <a:spcAft>
                <a:spcPts val="0"/>
              </a:spcAft>
              <a:buNone/>
            </a:pPr>
            <a:r>
              <a:t/>
            </a:r>
            <a:endParaRPr b="1" sz="1800">
              <a:solidFill>
                <a:schemeClr val="dk1"/>
              </a:solidFill>
            </a:endParaRPr>
          </a:p>
          <a:p>
            <a:pPr indent="0" lvl="0" marL="431800" marR="431800" rtl="0" algn="just">
              <a:lnSpc>
                <a:spcPct val="150000"/>
              </a:lnSpc>
              <a:spcBef>
                <a:spcPts val="1200"/>
              </a:spcBef>
              <a:spcAft>
                <a:spcPts val="0"/>
              </a:spcAft>
              <a:buClr>
                <a:schemeClr val="dk1"/>
              </a:buClr>
              <a:buSzPts val="1100"/>
              <a:buFont typeface="Arial"/>
              <a:buNone/>
            </a:pPr>
            <a:r>
              <a:rPr b="1" lang="pt-BR" sz="1800">
                <a:solidFill>
                  <a:schemeClr val="dk1"/>
                </a:solidFill>
              </a:rPr>
              <a:t>Sistema de monitoramento de pressão dos pneus:</a:t>
            </a:r>
            <a:endParaRPr b="1" sz="1800">
              <a:solidFill>
                <a:schemeClr val="dk1"/>
              </a:solidFill>
            </a:endParaRPr>
          </a:p>
          <a:p>
            <a:pPr indent="0" lvl="0" marL="0" rtl="0" algn="l">
              <a:spcBef>
                <a:spcPts val="0"/>
              </a:spcBef>
              <a:spcAft>
                <a:spcPts val="1200"/>
              </a:spcAft>
              <a:buNone/>
            </a:pPr>
            <a:r>
              <a:t/>
            </a:r>
            <a:endParaRPr/>
          </a:p>
        </p:txBody>
      </p:sp>
      <p:sp>
        <p:nvSpPr>
          <p:cNvPr id="93" name="Google Shape;93;p19"/>
          <p:cNvSpPr txBox="1"/>
          <p:nvPr>
            <p:ph idx="2" type="body"/>
          </p:nvPr>
        </p:nvSpPr>
        <p:spPr>
          <a:xfrm>
            <a:off x="4572000" y="0"/>
            <a:ext cx="4572000" cy="5143500"/>
          </a:xfrm>
          <a:prstGeom prst="rect">
            <a:avLst/>
          </a:prstGeom>
        </p:spPr>
        <p:txBody>
          <a:bodyPr anchorCtr="0" anchor="t" bIns="91425" lIns="91425" spcFirstLastPara="1" rIns="91425" wrap="square" tIns="91425">
            <a:normAutofit/>
          </a:bodyPr>
          <a:lstStyle/>
          <a:p>
            <a:pPr indent="0" lvl="0" marL="431800" marR="431800" rtl="0" algn="just">
              <a:lnSpc>
                <a:spcPct val="150000"/>
              </a:lnSpc>
              <a:spcBef>
                <a:spcPts val="1200"/>
              </a:spcBef>
              <a:spcAft>
                <a:spcPts val="0"/>
              </a:spcAft>
              <a:buNone/>
            </a:pPr>
            <a:r>
              <a:t/>
            </a:r>
            <a:endParaRPr sz="1200">
              <a:solidFill>
                <a:schemeClr val="dk1"/>
              </a:solidFill>
            </a:endParaRPr>
          </a:p>
          <a:p>
            <a:pPr indent="0" lvl="0" marL="431800" marR="431800" rtl="0" algn="just">
              <a:lnSpc>
                <a:spcPct val="150000"/>
              </a:lnSpc>
              <a:spcBef>
                <a:spcPts val="1200"/>
              </a:spcBef>
              <a:spcAft>
                <a:spcPts val="0"/>
              </a:spcAft>
              <a:buNone/>
            </a:pPr>
            <a:r>
              <a:t/>
            </a:r>
            <a:endParaRPr sz="1200">
              <a:solidFill>
                <a:schemeClr val="dk1"/>
              </a:solidFill>
            </a:endParaRPr>
          </a:p>
          <a:p>
            <a:pPr indent="0" lvl="0" marL="431800" marR="431800" rtl="0" algn="just">
              <a:lnSpc>
                <a:spcPct val="150000"/>
              </a:lnSpc>
              <a:spcBef>
                <a:spcPts val="1200"/>
              </a:spcBef>
              <a:spcAft>
                <a:spcPts val="0"/>
              </a:spcAft>
              <a:buNone/>
            </a:pPr>
            <a:r>
              <a:t/>
            </a:r>
            <a:endParaRPr sz="1200">
              <a:solidFill>
                <a:schemeClr val="dk1"/>
              </a:solidFill>
            </a:endParaRPr>
          </a:p>
          <a:p>
            <a:pPr indent="0" lvl="0" marL="431800" marR="431800" rtl="0" algn="l">
              <a:lnSpc>
                <a:spcPct val="150000"/>
              </a:lnSpc>
              <a:spcBef>
                <a:spcPts val="1200"/>
              </a:spcBef>
              <a:spcAft>
                <a:spcPts val="0"/>
              </a:spcAft>
              <a:buNone/>
            </a:pPr>
            <a:r>
              <a:rPr lang="pt-BR" sz="1800">
                <a:solidFill>
                  <a:schemeClr val="dk1"/>
                </a:solidFill>
              </a:rPr>
              <a:t>Esse sistema monitora a pressão dos pneus em tempo real, alertando o motorista quando a pressão cai abaixo de um nível seguro. Isso ajuda a evitar acidentes e reduz o desgaste excessivo dos pneus.</a:t>
            </a:r>
            <a:endParaRPr sz="1800">
              <a:solidFill>
                <a:schemeClr val="dk1"/>
              </a:solidFill>
            </a:endParaRPr>
          </a:p>
          <a:p>
            <a:pPr indent="0" lvl="0" marL="0" rtl="0" algn="l">
              <a:spcBef>
                <a:spcPts val="0"/>
              </a:spcBef>
              <a:spcAft>
                <a:spcPts val="1200"/>
              </a:spcAft>
              <a:buNone/>
            </a:pPr>
            <a:r>
              <a:t/>
            </a:r>
            <a:endParaRPr sz="1200">
              <a:solidFill>
                <a:schemeClr val="dk1"/>
              </a:solidFill>
            </a:endParaRPr>
          </a:p>
        </p:txBody>
      </p:sp>
      <p:pic>
        <p:nvPicPr>
          <p:cNvPr id="94" name="Google Shape;94;p19"/>
          <p:cNvPicPr preferRelativeResize="0"/>
          <p:nvPr/>
        </p:nvPicPr>
        <p:blipFill>
          <a:blip r:embed="rId3">
            <a:alphaModFix/>
          </a:blip>
          <a:stretch>
            <a:fillRect/>
          </a:stretch>
        </p:blipFill>
        <p:spPr>
          <a:xfrm>
            <a:off x="0" y="1928825"/>
            <a:ext cx="4572000" cy="32146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idx="1" type="body"/>
          </p:nvPr>
        </p:nvSpPr>
        <p:spPr>
          <a:xfrm>
            <a:off x="0" y="0"/>
            <a:ext cx="4572000" cy="5143500"/>
          </a:xfrm>
          <a:prstGeom prst="rect">
            <a:avLst/>
          </a:prstGeom>
          <a:solidFill>
            <a:srgbClr val="CCCCCC"/>
          </a:solidFill>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431800" marR="431800" rtl="0" algn="just">
              <a:lnSpc>
                <a:spcPct val="150000"/>
              </a:lnSpc>
              <a:spcBef>
                <a:spcPts val="1200"/>
              </a:spcBef>
              <a:spcAft>
                <a:spcPts val="0"/>
              </a:spcAft>
              <a:buNone/>
            </a:pPr>
            <a:r>
              <a:rPr b="1" lang="pt-BR" sz="2100">
                <a:solidFill>
                  <a:schemeClr val="dk1"/>
                </a:solidFill>
              </a:rPr>
              <a:t>Sistema de assistência ao motorista:</a:t>
            </a:r>
            <a:endParaRPr b="1" sz="2100">
              <a:solidFill>
                <a:schemeClr val="dk1"/>
              </a:solidFill>
            </a:endParaRPr>
          </a:p>
          <a:p>
            <a:pPr indent="0" lvl="0" marL="431800" marR="431800" rtl="0" algn="just">
              <a:lnSpc>
                <a:spcPct val="150000"/>
              </a:lnSpc>
              <a:spcBef>
                <a:spcPts val="1200"/>
              </a:spcBef>
              <a:spcAft>
                <a:spcPts val="0"/>
              </a:spcAft>
              <a:buClr>
                <a:schemeClr val="dk1"/>
              </a:buClr>
              <a:buSzPts val="1100"/>
              <a:buFont typeface="Arial"/>
              <a:buNone/>
            </a:pPr>
            <a:r>
              <a:t/>
            </a:r>
            <a:endParaRPr b="1" sz="2100">
              <a:solidFill>
                <a:schemeClr val="dk1"/>
              </a:solidFill>
            </a:endParaRPr>
          </a:p>
          <a:p>
            <a:pPr indent="0" lvl="0" marL="0" rtl="0" algn="l">
              <a:spcBef>
                <a:spcPts val="0"/>
              </a:spcBef>
              <a:spcAft>
                <a:spcPts val="1200"/>
              </a:spcAft>
              <a:buNone/>
            </a:pPr>
            <a:r>
              <a:t/>
            </a:r>
            <a:endParaRPr/>
          </a:p>
        </p:txBody>
      </p:sp>
      <p:sp>
        <p:nvSpPr>
          <p:cNvPr id="100" name="Google Shape;100;p20"/>
          <p:cNvSpPr txBox="1"/>
          <p:nvPr>
            <p:ph idx="2" type="body"/>
          </p:nvPr>
        </p:nvSpPr>
        <p:spPr>
          <a:xfrm>
            <a:off x="4572000" y="0"/>
            <a:ext cx="4572000" cy="5143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431800" marR="431800" rtl="0" algn="just">
              <a:lnSpc>
                <a:spcPct val="150000"/>
              </a:lnSpc>
              <a:spcBef>
                <a:spcPts val="1200"/>
              </a:spcBef>
              <a:spcAft>
                <a:spcPts val="0"/>
              </a:spcAft>
              <a:buNone/>
            </a:pPr>
            <a:r>
              <a:t/>
            </a:r>
            <a:endParaRPr sz="1800">
              <a:solidFill>
                <a:schemeClr val="dk1"/>
              </a:solidFill>
            </a:endParaRPr>
          </a:p>
          <a:p>
            <a:pPr indent="0" lvl="0" marL="431800" marR="431800" rtl="0" algn="l">
              <a:lnSpc>
                <a:spcPct val="150000"/>
              </a:lnSpc>
              <a:spcBef>
                <a:spcPts val="1200"/>
              </a:spcBef>
              <a:spcAft>
                <a:spcPts val="0"/>
              </a:spcAft>
              <a:buClr>
                <a:schemeClr val="dk1"/>
              </a:buClr>
              <a:buSzPts val="1100"/>
              <a:buFont typeface="Arial"/>
              <a:buNone/>
            </a:pPr>
            <a:r>
              <a:rPr lang="pt-BR" sz="1800">
                <a:solidFill>
                  <a:schemeClr val="dk1"/>
                </a:solidFill>
              </a:rPr>
              <a:t>Este sistema utiliza sensores de radar para detectar outros veículos na estrada e alertar o motorista sobre perigos iminentes, como uma colisão frontal. Alguns sistemas mais avançados também podem controlar o acelerador e o freio automaticamente para evitar colisões.</a:t>
            </a:r>
            <a:endParaRPr sz="1800">
              <a:solidFill>
                <a:schemeClr val="dk1"/>
              </a:solidFill>
            </a:endParaRPr>
          </a:p>
          <a:p>
            <a:pPr indent="0" lvl="0" marL="0" rtl="0" algn="l">
              <a:spcBef>
                <a:spcPts val="0"/>
              </a:spcBef>
              <a:spcAft>
                <a:spcPts val="1200"/>
              </a:spcAft>
              <a:buNone/>
            </a:pPr>
            <a:r>
              <a:t/>
            </a:r>
            <a:endParaRPr/>
          </a:p>
        </p:txBody>
      </p:sp>
      <p:pic>
        <p:nvPicPr>
          <p:cNvPr id="101" name="Google Shape;101;p20"/>
          <p:cNvPicPr preferRelativeResize="0"/>
          <p:nvPr/>
        </p:nvPicPr>
        <p:blipFill>
          <a:blip r:embed="rId3">
            <a:alphaModFix/>
          </a:blip>
          <a:stretch>
            <a:fillRect/>
          </a:stretch>
        </p:blipFill>
        <p:spPr>
          <a:xfrm>
            <a:off x="0" y="1891000"/>
            <a:ext cx="4572000" cy="3252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idx="1" type="body"/>
          </p:nvPr>
        </p:nvSpPr>
        <p:spPr>
          <a:xfrm>
            <a:off x="0" y="0"/>
            <a:ext cx="4572000" cy="5143500"/>
          </a:xfrm>
          <a:prstGeom prst="rect">
            <a:avLst/>
          </a:prstGeom>
          <a:solidFill>
            <a:srgbClr val="CCCCCC"/>
          </a:solidFill>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431800" marR="431800" rtl="0" algn="just">
              <a:lnSpc>
                <a:spcPct val="150000"/>
              </a:lnSpc>
              <a:spcBef>
                <a:spcPts val="1200"/>
              </a:spcBef>
              <a:spcAft>
                <a:spcPts val="0"/>
              </a:spcAft>
              <a:buClr>
                <a:schemeClr val="dk1"/>
              </a:buClr>
              <a:buSzPts val="1100"/>
              <a:buFont typeface="Arial"/>
              <a:buNone/>
            </a:pPr>
            <a:r>
              <a:rPr b="1" lang="pt-BR" sz="2100">
                <a:solidFill>
                  <a:schemeClr val="dk1"/>
                </a:solidFill>
              </a:rPr>
              <a:t>Sistema de assistência ao estacionamento:</a:t>
            </a:r>
            <a:endParaRPr b="1" sz="2100">
              <a:solidFill>
                <a:schemeClr val="dk1"/>
              </a:solidFill>
            </a:endParaRPr>
          </a:p>
          <a:p>
            <a:pPr indent="0" lvl="0" marL="0" rtl="0" algn="l">
              <a:spcBef>
                <a:spcPts val="0"/>
              </a:spcBef>
              <a:spcAft>
                <a:spcPts val="1200"/>
              </a:spcAft>
              <a:buNone/>
            </a:pPr>
            <a:r>
              <a:t/>
            </a:r>
            <a:endParaRPr/>
          </a:p>
        </p:txBody>
      </p:sp>
      <p:sp>
        <p:nvSpPr>
          <p:cNvPr id="107" name="Google Shape;107;p21"/>
          <p:cNvSpPr txBox="1"/>
          <p:nvPr>
            <p:ph idx="2" type="body"/>
          </p:nvPr>
        </p:nvSpPr>
        <p:spPr>
          <a:xfrm>
            <a:off x="4572000" y="0"/>
            <a:ext cx="4572000" cy="5143500"/>
          </a:xfrm>
          <a:prstGeom prst="rect">
            <a:avLst/>
          </a:prstGeom>
        </p:spPr>
        <p:txBody>
          <a:bodyPr anchorCtr="0" anchor="t" bIns="91425" lIns="91425" spcFirstLastPara="1" rIns="91425" wrap="square" tIns="91425">
            <a:normAutofit/>
          </a:bodyPr>
          <a:lstStyle/>
          <a:p>
            <a:pPr indent="0" lvl="0" marL="431800" marR="431800" rtl="0" algn="just">
              <a:lnSpc>
                <a:spcPct val="150000"/>
              </a:lnSpc>
              <a:spcBef>
                <a:spcPts val="1200"/>
              </a:spcBef>
              <a:spcAft>
                <a:spcPts val="0"/>
              </a:spcAft>
              <a:buNone/>
            </a:pPr>
            <a:r>
              <a:t/>
            </a:r>
            <a:endParaRPr sz="1800">
              <a:solidFill>
                <a:schemeClr val="dk1"/>
              </a:solidFill>
            </a:endParaRPr>
          </a:p>
          <a:p>
            <a:pPr indent="0" lvl="0" marL="431800" marR="431800" rtl="0" algn="just">
              <a:lnSpc>
                <a:spcPct val="150000"/>
              </a:lnSpc>
              <a:spcBef>
                <a:spcPts val="1200"/>
              </a:spcBef>
              <a:spcAft>
                <a:spcPts val="0"/>
              </a:spcAft>
              <a:buNone/>
            </a:pPr>
            <a:r>
              <a:t/>
            </a:r>
            <a:endParaRPr sz="1800">
              <a:solidFill>
                <a:schemeClr val="dk1"/>
              </a:solidFill>
            </a:endParaRPr>
          </a:p>
          <a:p>
            <a:pPr indent="0" lvl="0" marL="431800" marR="431800" rtl="0" algn="just">
              <a:lnSpc>
                <a:spcPct val="150000"/>
              </a:lnSpc>
              <a:spcBef>
                <a:spcPts val="1200"/>
              </a:spcBef>
              <a:spcAft>
                <a:spcPts val="0"/>
              </a:spcAft>
              <a:buNone/>
            </a:pPr>
            <a:r>
              <a:t/>
            </a:r>
            <a:endParaRPr sz="1800">
              <a:solidFill>
                <a:schemeClr val="dk1"/>
              </a:solidFill>
            </a:endParaRPr>
          </a:p>
          <a:p>
            <a:pPr indent="0" lvl="0" marL="431800" marR="431800" rtl="0" algn="l">
              <a:lnSpc>
                <a:spcPct val="150000"/>
              </a:lnSpc>
              <a:spcBef>
                <a:spcPts val="1200"/>
              </a:spcBef>
              <a:spcAft>
                <a:spcPts val="0"/>
              </a:spcAft>
              <a:buClr>
                <a:schemeClr val="dk1"/>
              </a:buClr>
              <a:buSzPts val="1100"/>
              <a:buFont typeface="Arial"/>
              <a:buNone/>
            </a:pPr>
            <a:r>
              <a:rPr lang="pt-BR" sz="1800">
                <a:solidFill>
                  <a:schemeClr val="dk1"/>
                </a:solidFill>
              </a:rPr>
              <a:t>Este sistema usa sensores para detectar objetos próximos ao veículo e ajuda o motorista a estacionar com segurança, fornecendo informações visuais e auditivas sobre a proximidade de obstáculos.</a:t>
            </a:r>
            <a:endParaRPr sz="1800">
              <a:solidFill>
                <a:schemeClr val="dk1"/>
              </a:solidFill>
            </a:endParaRPr>
          </a:p>
          <a:p>
            <a:pPr indent="0" lvl="0" marL="0" rtl="0" algn="l">
              <a:spcBef>
                <a:spcPts val="0"/>
              </a:spcBef>
              <a:spcAft>
                <a:spcPts val="1200"/>
              </a:spcAft>
              <a:buNone/>
            </a:pPr>
            <a:r>
              <a:t/>
            </a:r>
            <a:endParaRPr/>
          </a:p>
        </p:txBody>
      </p:sp>
      <p:pic>
        <p:nvPicPr>
          <p:cNvPr id="108" name="Google Shape;108;p21"/>
          <p:cNvPicPr preferRelativeResize="0"/>
          <p:nvPr/>
        </p:nvPicPr>
        <p:blipFill>
          <a:blip r:embed="rId3">
            <a:alphaModFix/>
          </a:blip>
          <a:stretch>
            <a:fillRect/>
          </a:stretch>
        </p:blipFill>
        <p:spPr>
          <a:xfrm>
            <a:off x="0" y="1298475"/>
            <a:ext cx="4572000" cy="3845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