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677" r:id="rId3"/>
    <p:sldId id="668" r:id="rId4"/>
    <p:sldId id="685" r:id="rId5"/>
    <p:sldId id="686" r:id="rId6"/>
    <p:sldId id="561" r:id="rId7"/>
    <p:sldId id="676" r:id="rId8"/>
    <p:sldId id="688" r:id="rId9"/>
    <p:sldId id="687" r:id="rId10"/>
    <p:sldId id="564" r:id="rId11"/>
    <p:sldId id="565" r:id="rId12"/>
    <p:sldId id="675" r:id="rId13"/>
    <p:sldId id="678" r:id="rId14"/>
    <p:sldId id="662" r:id="rId15"/>
    <p:sldId id="679" r:id="rId16"/>
    <p:sldId id="684" r:id="rId17"/>
    <p:sldId id="681" r:id="rId18"/>
    <p:sldId id="682" r:id="rId19"/>
    <p:sldId id="683" r:id="rId20"/>
    <p:sldId id="594" r:id="rId21"/>
    <p:sldId id="591" r:id="rId22"/>
    <p:sldId id="566" r:id="rId23"/>
    <p:sldId id="567" r:id="rId24"/>
    <p:sldId id="568" r:id="rId25"/>
    <p:sldId id="575" r:id="rId26"/>
    <p:sldId id="592" r:id="rId27"/>
    <p:sldId id="593" r:id="rId28"/>
    <p:sldId id="576" r:id="rId29"/>
    <p:sldId id="577" r:id="rId30"/>
    <p:sldId id="570" r:id="rId31"/>
    <p:sldId id="572" r:id="rId32"/>
    <p:sldId id="573" r:id="rId33"/>
    <p:sldId id="574" r:id="rId34"/>
    <p:sldId id="680" r:id="rId35"/>
  </p:sldIdLst>
  <p:sldSz cx="9144000" cy="6858000" type="screen4x3"/>
  <p:notesSz cx="6858000" cy="9715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rgbClr val="5F5F5F"/>
        </a:solidFill>
        <a:latin typeface="DIN Medium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E"/>
    <a:srgbClr val="CC6600"/>
    <a:srgbClr val="F2A10E"/>
    <a:srgbClr val="FF9999"/>
    <a:srgbClr val="F1CAAD"/>
    <a:srgbClr val="C49500"/>
    <a:srgbClr val="D8BF28"/>
    <a:srgbClr val="C37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707" autoAdjust="0"/>
  </p:normalViewPr>
  <p:slideViewPr>
    <p:cSldViewPr>
      <p:cViewPr varScale="1">
        <p:scale>
          <a:sx n="70" d="100"/>
          <a:sy n="70" d="100"/>
        </p:scale>
        <p:origin x="4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v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olha_de_C_lculo_do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olha_de_C_lculo_do_Microsoft_Excel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olha_de_C_lculo_do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Folha_de_C_lculo_do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Nº de batimento por minuto dos 48 estudantes e funcionários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4827764673879976"/>
          <c:y val="0.14148736560135294"/>
          <c:w val="0.61535110293459716"/>
          <c:h val="0.6267565949462405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Folha1!$A$12:$A$21</c:f>
              <c:numCache>
                <c:formatCode>General</c:formatCode>
                <c:ptCount val="10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85</c:v>
                </c:pt>
                <c:pt idx="7">
                  <c:v>88</c:v>
                </c:pt>
                <c:pt idx="8">
                  <c:v>90</c:v>
                </c:pt>
                <c:pt idx="9">
                  <c:v>92</c:v>
                </c:pt>
              </c:numCache>
            </c:numRef>
          </c:cat>
          <c:val>
            <c:numRef>
              <c:f>Folha1!$B$12:$B$21</c:f>
              <c:numCache>
                <c:formatCode>General</c:formatCode>
                <c:ptCount val="10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7</c:v>
                </c:pt>
                <c:pt idx="4">
                  <c:v>2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3748736"/>
        <c:axId val="1913746560"/>
      </c:barChart>
      <c:catAx>
        <c:axId val="191374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400"/>
                  <a:t>Nº</a:t>
                </a:r>
                <a:r>
                  <a:rPr lang="pt-PT" sz="1400" baseline="0"/>
                  <a:t> de batimentos </a:t>
                </a:r>
                <a:endParaRPr lang="pt-PT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 w="12700">
                  <a:solidFill>
                    <a:schemeClr val="accent1">
                      <a:alpha val="97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13746560"/>
        <c:crosses val="autoZero"/>
        <c:auto val="0"/>
        <c:lblAlgn val="ctr"/>
        <c:lblOffset val="100"/>
        <c:noMultiLvlLbl val="0"/>
      </c:catAx>
      <c:valAx>
        <c:axId val="191374656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 sz="1400"/>
              </a:p>
              <a:p>
                <a:pPr>
                  <a:defRPr sz="1400"/>
                </a:pPr>
                <a:r>
                  <a:rPr lang="pt-PT" sz="1400"/>
                  <a:t>Nº de individuos</a:t>
                </a:r>
              </a:p>
              <a:p>
                <a:pPr>
                  <a:defRPr sz="1400"/>
                </a:pPr>
                <a:r>
                  <a:rPr lang="pt-PT" sz="1400"/>
                  <a:t>Frequência absoluta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76589384660250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137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smtClean="0">
                <a:solidFill>
                  <a:srgbClr val="CC6600"/>
                </a:solidFill>
              </a:rPr>
              <a:t>Polígono</a:t>
            </a:r>
            <a:r>
              <a:rPr lang="pt-PT" baseline="0" dirty="0" smtClean="0">
                <a:solidFill>
                  <a:srgbClr val="CC6600"/>
                </a:solidFill>
              </a:rPr>
              <a:t> em escada das frequências acumuladas</a:t>
            </a:r>
            <a:endParaRPr lang="pt-PT" dirty="0">
              <a:solidFill>
                <a:srgbClr val="CC6600"/>
              </a:solidFill>
            </a:endParaRPr>
          </a:p>
          <a:p>
            <a:pPr>
              <a:defRPr/>
            </a:pPr>
            <a:r>
              <a:rPr lang="pt-PT" dirty="0"/>
              <a:t>ORDENADO, EM KWANZAS, DOS 20 TRABALHADORES NA EMPRESA  X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32190728457992807"/>
          <c:y val="0.24016550899215686"/>
          <c:w val="0.6407819435576253"/>
          <c:h val="0.57653880782819833"/>
        </c:manualLayout>
      </c:layout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Folha1!$A$4:$A$15</c:f>
              <c:numCache>
                <c:formatCode>General</c:formatCode>
                <c:ptCount val="12"/>
                <c:pt idx="0">
                  <c:v>65</c:v>
                </c:pt>
                <c:pt idx="1">
                  <c:v>70</c:v>
                </c:pt>
                <c:pt idx="2">
                  <c:v>70</c:v>
                </c:pt>
                <c:pt idx="3">
                  <c:v>75</c:v>
                </c:pt>
                <c:pt idx="4">
                  <c:v>75</c:v>
                </c:pt>
                <c:pt idx="5">
                  <c:v>80</c:v>
                </c:pt>
                <c:pt idx="6">
                  <c:v>80</c:v>
                </c:pt>
                <c:pt idx="7">
                  <c:v>85</c:v>
                </c:pt>
                <c:pt idx="8">
                  <c:v>85</c:v>
                </c:pt>
                <c:pt idx="9">
                  <c:v>90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Folha1!$B$4:$B$15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5</c:v>
                </c:pt>
                <c:pt idx="4">
                  <c:v>7</c:v>
                </c:pt>
                <c:pt idx="5">
                  <c:v>7</c:v>
                </c:pt>
                <c:pt idx="6">
                  <c:v>15</c:v>
                </c:pt>
                <c:pt idx="7">
                  <c:v>15</c:v>
                </c:pt>
                <c:pt idx="8">
                  <c:v>19</c:v>
                </c:pt>
                <c:pt idx="9">
                  <c:v>19</c:v>
                </c:pt>
                <c:pt idx="10">
                  <c:v>20</c:v>
                </c:pt>
                <c:pt idx="11">
                  <c:v>20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47776"/>
        <c:axId val="111534176"/>
      </c:scatterChart>
      <c:valAx>
        <c:axId val="11154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ORDENADOS EM KWANZAS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1534176"/>
        <c:crosses val="autoZero"/>
        <c:crossBetween val="midCat"/>
      </c:valAx>
      <c:valAx>
        <c:axId val="11153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Frequência absoluta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1547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PT" dirty="0">
                <a:solidFill>
                  <a:schemeClr val="accent2"/>
                </a:solidFill>
              </a:rPr>
              <a:t>Gráfico de frequências acumuladas</a:t>
            </a:r>
          </a:p>
          <a:p>
            <a:pPr>
              <a:defRPr/>
            </a:pPr>
            <a:r>
              <a:rPr lang="pt-PT" dirty="0"/>
              <a:t>Ordenadas, em kwanzas, dos 20 Trabalhadores na Empresa X</a:t>
            </a:r>
          </a:p>
        </c:rich>
      </c:tx>
      <c:layout>
        <c:manualLayout>
          <c:xMode val="edge"/>
          <c:yMode val="edge"/>
          <c:x val="0.12535206082747"/>
          <c:y val="6.2364456634604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7.213648293963254E-2"/>
          <c:y val="0.25083333333333335"/>
          <c:w val="0.90286351706036749"/>
          <c:h val="0.64176727909011377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Folha1!$D$4:$D$14</c:f>
              <c:numCache>
                <c:formatCode>General</c:formatCode>
                <c:ptCount val="11"/>
                <c:pt idx="0">
                  <c:v>65</c:v>
                </c:pt>
                <c:pt idx="2">
                  <c:v>70</c:v>
                </c:pt>
                <c:pt idx="4">
                  <c:v>75</c:v>
                </c:pt>
                <c:pt idx="6">
                  <c:v>80</c:v>
                </c:pt>
                <c:pt idx="8">
                  <c:v>85</c:v>
                </c:pt>
                <c:pt idx="10">
                  <c:v>90</c:v>
                </c:pt>
              </c:numCache>
            </c:numRef>
          </c:cat>
          <c:val>
            <c:numRef>
              <c:f>Folha1!$F$4:$F$14</c:f>
              <c:numCache>
                <c:formatCode>General</c:formatCode>
                <c:ptCount val="11"/>
                <c:pt idx="0">
                  <c:v>2</c:v>
                </c:pt>
                <c:pt idx="2">
                  <c:v>5</c:v>
                </c:pt>
                <c:pt idx="4">
                  <c:v>7</c:v>
                </c:pt>
                <c:pt idx="6">
                  <c:v>15</c:v>
                </c:pt>
                <c:pt idx="8">
                  <c:v>19</c:v>
                </c:pt>
                <c:pt idx="10">
                  <c:v>20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1544512"/>
        <c:axId val="111539616"/>
      </c:barChart>
      <c:catAx>
        <c:axId val="11154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Ordenadas, em kwanzas</a:t>
                </a:r>
              </a:p>
            </c:rich>
          </c:tx>
          <c:layout>
            <c:manualLayout>
              <c:xMode val="edge"/>
              <c:yMode val="edge"/>
              <c:x val="0.37536679790026239"/>
              <c:y val="0.92960629921259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1539616"/>
        <c:crosses val="autoZero"/>
        <c:auto val="1"/>
        <c:lblAlgn val="ctr"/>
        <c:lblOffset val="100"/>
        <c:noMultiLvlLbl val="0"/>
      </c:catAx>
      <c:valAx>
        <c:axId val="11153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Freq. acumuladas</a:t>
                </a:r>
              </a:p>
            </c:rich>
          </c:tx>
          <c:layout>
            <c:manualLayout>
              <c:xMode val="edge"/>
              <c:yMode val="edge"/>
              <c:x val="0"/>
              <c:y val="0.3683949402158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15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smtClean="0">
                <a:solidFill>
                  <a:srgbClr val="F2900E"/>
                </a:solidFill>
              </a:rPr>
              <a:t>GRÁFICO DE BARRAS</a:t>
            </a:r>
          </a:p>
          <a:p>
            <a:pPr>
              <a:defRPr/>
            </a:pPr>
            <a:r>
              <a:rPr lang="pt-PT" dirty="0" smtClean="0"/>
              <a:t>ORDENADOS</a:t>
            </a:r>
            <a:r>
              <a:rPr lang="pt-PT" dirty="0"/>
              <a:t>, EM KWANZAS, DOS 20 TRABALHADORES NA EMPRESA 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Folha1!$D$4:$D$14</c:f>
              <c:numCache>
                <c:formatCode>General</c:formatCode>
                <c:ptCount val="11"/>
                <c:pt idx="0">
                  <c:v>65</c:v>
                </c:pt>
                <c:pt idx="2">
                  <c:v>70</c:v>
                </c:pt>
                <c:pt idx="4">
                  <c:v>75</c:v>
                </c:pt>
                <c:pt idx="6">
                  <c:v>80</c:v>
                </c:pt>
                <c:pt idx="8">
                  <c:v>85</c:v>
                </c:pt>
                <c:pt idx="10">
                  <c:v>90</c:v>
                </c:pt>
              </c:numCache>
            </c:numRef>
          </c:cat>
          <c:val>
            <c:numRef>
              <c:f>Folha1!$E$4:$E$14</c:f>
              <c:numCache>
                <c:formatCode>General</c:formatCode>
                <c:ptCount val="11"/>
                <c:pt idx="0">
                  <c:v>2</c:v>
                </c:pt>
                <c:pt idx="2">
                  <c:v>3</c:v>
                </c:pt>
                <c:pt idx="4">
                  <c:v>2</c:v>
                </c:pt>
                <c:pt idx="6">
                  <c:v>8</c:v>
                </c:pt>
                <c:pt idx="8">
                  <c:v>4</c:v>
                </c:pt>
                <c:pt idx="10">
                  <c:v>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91984"/>
        <c:axId val="110488720"/>
      </c:barChart>
      <c:catAx>
        <c:axId val="110491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Ordenados, em  AKZ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88720"/>
        <c:crosses val="autoZero"/>
        <c:auto val="1"/>
        <c:lblAlgn val="ctr"/>
        <c:lblOffset val="100"/>
        <c:noMultiLvlLbl val="0"/>
      </c:catAx>
      <c:valAx>
        <c:axId val="11048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Frequência absoluta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049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9634177275721155E-2"/>
          <c:y val="0.25083333333333335"/>
          <c:w val="0.90286351706036749"/>
          <c:h val="0.6417672790901137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1535264"/>
        <c:axId val="111535808"/>
      </c:barChart>
      <c:catAx>
        <c:axId val="11153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Ordenadas, em kwanzas</a:t>
                </a:r>
              </a:p>
            </c:rich>
          </c:tx>
          <c:layout>
            <c:manualLayout>
              <c:xMode val="edge"/>
              <c:yMode val="edge"/>
              <c:x val="0.37536679790026239"/>
              <c:y val="0.92960629921259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1535808"/>
        <c:crosses val="autoZero"/>
        <c:auto val="1"/>
        <c:lblAlgn val="ctr"/>
        <c:lblOffset val="100"/>
        <c:noMultiLvlLbl val="0"/>
      </c:catAx>
      <c:valAx>
        <c:axId val="11153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Freq. acumuladas</a:t>
                </a:r>
              </a:p>
            </c:rich>
          </c:tx>
          <c:layout>
            <c:manualLayout>
              <c:xMode val="edge"/>
              <c:yMode val="edge"/>
              <c:x val="0"/>
              <c:y val="0.3683949402158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1153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PT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267A9-0188-4B7D-9570-8E58433A5A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BAC8D7-168B-49F0-AF62-B066F87A53B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Medidas de Tendência Central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6D584D-C398-4AC1-B79A-26071A7840C3}" type="parTrans" cxnId="{82F46963-BB68-4036-840D-3235FFADCFB7}">
      <dgm:prSet/>
      <dgm:spPr/>
      <dgm:t>
        <a:bodyPr/>
        <a:lstStyle/>
        <a:p>
          <a:endParaRPr lang="pt-BR"/>
        </a:p>
      </dgm:t>
    </dgm:pt>
    <dgm:pt modelId="{6A85321C-70C4-4B93-828C-4370CDFC0AC9}" type="sibTrans" cxnId="{82F46963-BB68-4036-840D-3235FFADCFB7}">
      <dgm:prSet/>
      <dgm:spPr/>
      <dgm:t>
        <a:bodyPr/>
        <a:lstStyle/>
        <a:p>
          <a:endParaRPr lang="pt-BR"/>
        </a:p>
      </dgm:t>
    </dgm:pt>
    <dgm:pt modelId="{571BC80E-EB38-4BD0-A67B-6595B4AA0CE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Média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E2DB2D-43A4-4B67-A36C-79D62D481B4F}" type="parTrans" cxnId="{61DDFEE2-00F7-49A9-BFC5-A2DB9F4054F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36F3D7BB-8EF8-406A-996D-6E076EEBCF00}" type="sibTrans" cxnId="{61DDFEE2-00F7-49A9-BFC5-A2DB9F4054F1}">
      <dgm:prSet/>
      <dgm:spPr/>
      <dgm:t>
        <a:bodyPr/>
        <a:lstStyle/>
        <a:p>
          <a:endParaRPr lang="pt-BR"/>
        </a:p>
      </dgm:t>
    </dgm:pt>
    <dgm:pt modelId="{548A5DBB-57B5-4020-8AE5-86A77ACA4646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Moda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CC27DA-7F78-46BA-AF8C-A6147C49C9CF}" type="parTrans" cxnId="{4AE2FDF9-59AB-4B14-8B7C-888F7BB2642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D8D63A30-5AA7-4609-ACC2-D6A51C4ECE06}" type="sibTrans" cxnId="{4AE2FDF9-59AB-4B14-8B7C-888F7BB2642F}">
      <dgm:prSet/>
      <dgm:spPr/>
      <dgm:t>
        <a:bodyPr/>
        <a:lstStyle/>
        <a:p>
          <a:endParaRPr lang="pt-BR"/>
        </a:p>
      </dgm:t>
    </dgm:pt>
    <dgm:pt modelId="{0496177E-633A-4F46-BA1E-749F1B7705A5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Mediana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E0E5CD7-7431-45C0-BE18-5206DDCFA3F0}" type="parTrans" cxnId="{2FE6256F-21CE-4F24-A289-A9EA992721D2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6736DCA1-ACFD-4B04-8B5D-4E57A570DB0B}" type="sibTrans" cxnId="{2FE6256F-21CE-4F24-A289-A9EA992721D2}">
      <dgm:prSet/>
      <dgm:spPr/>
      <dgm:t>
        <a:bodyPr/>
        <a:lstStyle/>
        <a:p>
          <a:endParaRPr lang="pt-BR"/>
        </a:p>
      </dgm:t>
    </dgm:pt>
    <dgm:pt modelId="{094A3B15-91AE-42AD-97C1-ECC8BFDBB849}" type="pres">
      <dgm:prSet presAssocID="{98E267A9-0188-4B7D-9570-8E58433A5A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774BCB5E-1007-48A7-B714-DE2DC50D4749}" type="pres">
      <dgm:prSet presAssocID="{68BAC8D7-168B-49F0-AF62-B066F87A53BF}" presName="root1" presStyleCnt="0"/>
      <dgm:spPr/>
    </dgm:pt>
    <dgm:pt modelId="{093C55F0-C79E-46DD-8D7B-A8B18CFFCB9F}" type="pres">
      <dgm:prSet presAssocID="{68BAC8D7-168B-49F0-AF62-B066F87A53B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458C07C-B8E8-4228-8E9B-135F058FF60E}" type="pres">
      <dgm:prSet presAssocID="{68BAC8D7-168B-49F0-AF62-B066F87A53BF}" presName="level2hierChild" presStyleCnt="0"/>
      <dgm:spPr/>
    </dgm:pt>
    <dgm:pt modelId="{27F9F5EB-8F3D-4424-8712-CE5F99208119}" type="pres">
      <dgm:prSet presAssocID="{06E2DB2D-43A4-4B67-A36C-79D62D481B4F}" presName="conn2-1" presStyleLbl="parChTrans1D2" presStyleIdx="0" presStyleCnt="3"/>
      <dgm:spPr/>
      <dgm:t>
        <a:bodyPr/>
        <a:lstStyle/>
        <a:p>
          <a:endParaRPr lang="pt-PT"/>
        </a:p>
      </dgm:t>
    </dgm:pt>
    <dgm:pt modelId="{FB749708-C645-4DB6-9DBB-9D3074F3FCF8}" type="pres">
      <dgm:prSet presAssocID="{06E2DB2D-43A4-4B67-A36C-79D62D481B4F}" presName="connTx" presStyleLbl="parChTrans1D2" presStyleIdx="0" presStyleCnt="3"/>
      <dgm:spPr/>
      <dgm:t>
        <a:bodyPr/>
        <a:lstStyle/>
        <a:p>
          <a:endParaRPr lang="pt-PT"/>
        </a:p>
      </dgm:t>
    </dgm:pt>
    <dgm:pt modelId="{83F2B701-8BB4-4948-84D6-ABCD43FE8EDF}" type="pres">
      <dgm:prSet presAssocID="{571BC80E-EB38-4BD0-A67B-6595B4AA0CEC}" presName="root2" presStyleCnt="0"/>
      <dgm:spPr/>
    </dgm:pt>
    <dgm:pt modelId="{649BCB30-11AD-43C3-BD82-578E123BBB6C}" type="pres">
      <dgm:prSet presAssocID="{571BC80E-EB38-4BD0-A67B-6595B4AA0CE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A8854E5-2225-4C88-BF8D-2D25161AC9CD}" type="pres">
      <dgm:prSet presAssocID="{571BC80E-EB38-4BD0-A67B-6595B4AA0CEC}" presName="level3hierChild" presStyleCnt="0"/>
      <dgm:spPr/>
    </dgm:pt>
    <dgm:pt modelId="{0E95D5DB-11EC-400F-B983-E56B3D279CEC}" type="pres">
      <dgm:prSet presAssocID="{C2CC27DA-7F78-46BA-AF8C-A6147C49C9CF}" presName="conn2-1" presStyleLbl="parChTrans1D2" presStyleIdx="1" presStyleCnt="3"/>
      <dgm:spPr/>
      <dgm:t>
        <a:bodyPr/>
        <a:lstStyle/>
        <a:p>
          <a:endParaRPr lang="pt-PT"/>
        </a:p>
      </dgm:t>
    </dgm:pt>
    <dgm:pt modelId="{5B1A494A-C98F-4421-B787-1C4196217B47}" type="pres">
      <dgm:prSet presAssocID="{C2CC27DA-7F78-46BA-AF8C-A6147C49C9CF}" presName="connTx" presStyleLbl="parChTrans1D2" presStyleIdx="1" presStyleCnt="3"/>
      <dgm:spPr/>
      <dgm:t>
        <a:bodyPr/>
        <a:lstStyle/>
        <a:p>
          <a:endParaRPr lang="pt-PT"/>
        </a:p>
      </dgm:t>
    </dgm:pt>
    <dgm:pt modelId="{9F9F10D5-1C98-4C05-8E66-C855E2DBA4C0}" type="pres">
      <dgm:prSet presAssocID="{548A5DBB-57B5-4020-8AE5-86A77ACA4646}" presName="root2" presStyleCnt="0"/>
      <dgm:spPr/>
    </dgm:pt>
    <dgm:pt modelId="{C7F52C07-A972-441D-A83F-CF723DB78CFE}" type="pres">
      <dgm:prSet presAssocID="{548A5DBB-57B5-4020-8AE5-86A77ACA4646}" presName="LevelTwoTextNode" presStyleLbl="node2" presStyleIdx="1" presStyleCnt="3" custLinFactNeighborY="337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BC09DD0-18C4-4552-8A56-855E249C0908}" type="pres">
      <dgm:prSet presAssocID="{548A5DBB-57B5-4020-8AE5-86A77ACA4646}" presName="level3hierChild" presStyleCnt="0"/>
      <dgm:spPr/>
    </dgm:pt>
    <dgm:pt modelId="{ADBE67B1-25D6-4E86-92F1-11E94F569719}" type="pres">
      <dgm:prSet presAssocID="{2E0E5CD7-7431-45C0-BE18-5206DDCFA3F0}" presName="conn2-1" presStyleLbl="parChTrans1D2" presStyleIdx="2" presStyleCnt="3"/>
      <dgm:spPr/>
      <dgm:t>
        <a:bodyPr/>
        <a:lstStyle/>
        <a:p>
          <a:endParaRPr lang="pt-PT"/>
        </a:p>
      </dgm:t>
    </dgm:pt>
    <dgm:pt modelId="{D41C2D9E-E372-48B8-9DF7-6BC55F193582}" type="pres">
      <dgm:prSet presAssocID="{2E0E5CD7-7431-45C0-BE18-5206DDCFA3F0}" presName="connTx" presStyleLbl="parChTrans1D2" presStyleIdx="2" presStyleCnt="3"/>
      <dgm:spPr/>
      <dgm:t>
        <a:bodyPr/>
        <a:lstStyle/>
        <a:p>
          <a:endParaRPr lang="pt-PT"/>
        </a:p>
      </dgm:t>
    </dgm:pt>
    <dgm:pt modelId="{2BC0B09E-0D02-466F-984A-6380186F8FF6}" type="pres">
      <dgm:prSet presAssocID="{0496177E-633A-4F46-BA1E-749F1B7705A5}" presName="root2" presStyleCnt="0"/>
      <dgm:spPr/>
    </dgm:pt>
    <dgm:pt modelId="{785868EB-DFA5-497F-B356-9DF459E7AB14}" type="pres">
      <dgm:prSet presAssocID="{0496177E-633A-4F46-BA1E-749F1B7705A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207CD85-BE55-475D-A4A3-3632CB0739BC}" type="pres">
      <dgm:prSet presAssocID="{0496177E-633A-4F46-BA1E-749F1B7705A5}" presName="level3hierChild" presStyleCnt="0"/>
      <dgm:spPr/>
    </dgm:pt>
  </dgm:ptLst>
  <dgm:cxnLst>
    <dgm:cxn modelId="{45F01F54-DEA0-4512-B2F9-6DC08C250786}" type="presOf" srcId="{06E2DB2D-43A4-4B67-A36C-79D62D481B4F}" destId="{FB749708-C645-4DB6-9DBB-9D3074F3FCF8}" srcOrd="1" destOrd="0" presId="urn:microsoft.com/office/officeart/2008/layout/HorizontalMultiLevelHierarchy"/>
    <dgm:cxn modelId="{D4C1A187-BCA9-4C9B-A261-8AE1230CACF4}" type="presOf" srcId="{C2CC27DA-7F78-46BA-AF8C-A6147C49C9CF}" destId="{0E95D5DB-11EC-400F-B983-E56B3D279CEC}" srcOrd="0" destOrd="0" presId="urn:microsoft.com/office/officeart/2008/layout/HorizontalMultiLevelHierarchy"/>
    <dgm:cxn modelId="{53132E59-2F3C-49FE-965D-53580D455F40}" type="presOf" srcId="{C2CC27DA-7F78-46BA-AF8C-A6147C49C9CF}" destId="{5B1A494A-C98F-4421-B787-1C4196217B47}" srcOrd="1" destOrd="0" presId="urn:microsoft.com/office/officeart/2008/layout/HorizontalMultiLevelHierarchy"/>
    <dgm:cxn modelId="{4AE2FDF9-59AB-4B14-8B7C-888F7BB2642F}" srcId="{68BAC8D7-168B-49F0-AF62-B066F87A53BF}" destId="{548A5DBB-57B5-4020-8AE5-86A77ACA4646}" srcOrd="1" destOrd="0" parTransId="{C2CC27DA-7F78-46BA-AF8C-A6147C49C9CF}" sibTransId="{D8D63A30-5AA7-4609-ACC2-D6A51C4ECE06}"/>
    <dgm:cxn modelId="{C980043F-BAEB-473C-895B-6B8E70A3E51A}" type="presOf" srcId="{98E267A9-0188-4B7D-9570-8E58433A5A65}" destId="{094A3B15-91AE-42AD-97C1-ECC8BFDBB849}" srcOrd="0" destOrd="0" presId="urn:microsoft.com/office/officeart/2008/layout/HorizontalMultiLevelHierarchy"/>
    <dgm:cxn modelId="{E44D080C-A7CD-437C-A40C-E1D3B18B0064}" type="presOf" srcId="{68BAC8D7-168B-49F0-AF62-B066F87A53BF}" destId="{093C55F0-C79E-46DD-8D7B-A8B18CFFCB9F}" srcOrd="0" destOrd="0" presId="urn:microsoft.com/office/officeart/2008/layout/HorizontalMultiLevelHierarchy"/>
    <dgm:cxn modelId="{9A0123A8-D0FC-4851-8F5C-ABF617081CF6}" type="presOf" srcId="{548A5DBB-57B5-4020-8AE5-86A77ACA4646}" destId="{C7F52C07-A972-441D-A83F-CF723DB78CFE}" srcOrd="0" destOrd="0" presId="urn:microsoft.com/office/officeart/2008/layout/HorizontalMultiLevelHierarchy"/>
    <dgm:cxn modelId="{61DDFEE2-00F7-49A9-BFC5-A2DB9F4054F1}" srcId="{68BAC8D7-168B-49F0-AF62-B066F87A53BF}" destId="{571BC80E-EB38-4BD0-A67B-6595B4AA0CEC}" srcOrd="0" destOrd="0" parTransId="{06E2DB2D-43A4-4B67-A36C-79D62D481B4F}" sibTransId="{36F3D7BB-8EF8-406A-996D-6E076EEBCF00}"/>
    <dgm:cxn modelId="{7509C275-A3ED-45C9-8073-98D3F0AC6C16}" type="presOf" srcId="{0496177E-633A-4F46-BA1E-749F1B7705A5}" destId="{785868EB-DFA5-497F-B356-9DF459E7AB14}" srcOrd="0" destOrd="0" presId="urn:microsoft.com/office/officeart/2008/layout/HorizontalMultiLevelHierarchy"/>
    <dgm:cxn modelId="{8652273E-0672-4C5E-ABB0-B7FC372C7738}" type="presOf" srcId="{06E2DB2D-43A4-4B67-A36C-79D62D481B4F}" destId="{27F9F5EB-8F3D-4424-8712-CE5F99208119}" srcOrd="0" destOrd="0" presId="urn:microsoft.com/office/officeart/2008/layout/HorizontalMultiLevelHierarchy"/>
    <dgm:cxn modelId="{B7FF29DB-4F14-4298-871A-B3351CD95F80}" type="presOf" srcId="{2E0E5CD7-7431-45C0-BE18-5206DDCFA3F0}" destId="{ADBE67B1-25D6-4E86-92F1-11E94F569719}" srcOrd="0" destOrd="0" presId="urn:microsoft.com/office/officeart/2008/layout/HorizontalMultiLevelHierarchy"/>
    <dgm:cxn modelId="{39436C92-B1D6-4BA2-A822-007D4BE945EA}" type="presOf" srcId="{2E0E5CD7-7431-45C0-BE18-5206DDCFA3F0}" destId="{D41C2D9E-E372-48B8-9DF7-6BC55F193582}" srcOrd="1" destOrd="0" presId="urn:microsoft.com/office/officeart/2008/layout/HorizontalMultiLevelHierarchy"/>
    <dgm:cxn modelId="{82F46963-BB68-4036-840D-3235FFADCFB7}" srcId="{98E267A9-0188-4B7D-9570-8E58433A5A65}" destId="{68BAC8D7-168B-49F0-AF62-B066F87A53BF}" srcOrd="0" destOrd="0" parTransId="{5C6D584D-C398-4AC1-B79A-26071A7840C3}" sibTransId="{6A85321C-70C4-4B93-828C-4370CDFC0AC9}"/>
    <dgm:cxn modelId="{2FE6256F-21CE-4F24-A289-A9EA992721D2}" srcId="{68BAC8D7-168B-49F0-AF62-B066F87A53BF}" destId="{0496177E-633A-4F46-BA1E-749F1B7705A5}" srcOrd="2" destOrd="0" parTransId="{2E0E5CD7-7431-45C0-BE18-5206DDCFA3F0}" sibTransId="{6736DCA1-ACFD-4B04-8B5D-4E57A570DB0B}"/>
    <dgm:cxn modelId="{86C76716-DEC2-4665-9924-61C1B1646209}" type="presOf" srcId="{571BC80E-EB38-4BD0-A67B-6595B4AA0CEC}" destId="{649BCB30-11AD-43C3-BD82-578E123BBB6C}" srcOrd="0" destOrd="0" presId="urn:microsoft.com/office/officeart/2008/layout/HorizontalMultiLevelHierarchy"/>
    <dgm:cxn modelId="{D14DB0A3-2B49-489C-AD09-3D67DE7DD4D0}" type="presParOf" srcId="{094A3B15-91AE-42AD-97C1-ECC8BFDBB849}" destId="{774BCB5E-1007-48A7-B714-DE2DC50D4749}" srcOrd="0" destOrd="0" presId="urn:microsoft.com/office/officeart/2008/layout/HorizontalMultiLevelHierarchy"/>
    <dgm:cxn modelId="{A5957E48-8A6B-41FD-B07D-BFCF9C19ACF8}" type="presParOf" srcId="{774BCB5E-1007-48A7-B714-DE2DC50D4749}" destId="{093C55F0-C79E-46DD-8D7B-A8B18CFFCB9F}" srcOrd="0" destOrd="0" presId="urn:microsoft.com/office/officeart/2008/layout/HorizontalMultiLevelHierarchy"/>
    <dgm:cxn modelId="{AACF1B7C-8FDB-4604-8917-EA9B457CF3B2}" type="presParOf" srcId="{774BCB5E-1007-48A7-B714-DE2DC50D4749}" destId="{3458C07C-B8E8-4228-8E9B-135F058FF60E}" srcOrd="1" destOrd="0" presId="urn:microsoft.com/office/officeart/2008/layout/HorizontalMultiLevelHierarchy"/>
    <dgm:cxn modelId="{6D93ADCD-1843-4A88-BCBA-3F1D875D74D0}" type="presParOf" srcId="{3458C07C-B8E8-4228-8E9B-135F058FF60E}" destId="{27F9F5EB-8F3D-4424-8712-CE5F99208119}" srcOrd="0" destOrd="0" presId="urn:microsoft.com/office/officeart/2008/layout/HorizontalMultiLevelHierarchy"/>
    <dgm:cxn modelId="{3C0B1F29-37FF-4944-844B-87581E7668C5}" type="presParOf" srcId="{27F9F5EB-8F3D-4424-8712-CE5F99208119}" destId="{FB749708-C645-4DB6-9DBB-9D3074F3FCF8}" srcOrd="0" destOrd="0" presId="urn:microsoft.com/office/officeart/2008/layout/HorizontalMultiLevelHierarchy"/>
    <dgm:cxn modelId="{782D2611-903E-46C1-B8F9-23BBF0653785}" type="presParOf" srcId="{3458C07C-B8E8-4228-8E9B-135F058FF60E}" destId="{83F2B701-8BB4-4948-84D6-ABCD43FE8EDF}" srcOrd="1" destOrd="0" presId="urn:microsoft.com/office/officeart/2008/layout/HorizontalMultiLevelHierarchy"/>
    <dgm:cxn modelId="{4E97EBAD-F9D7-4891-84D6-109E499B42BF}" type="presParOf" srcId="{83F2B701-8BB4-4948-84D6-ABCD43FE8EDF}" destId="{649BCB30-11AD-43C3-BD82-578E123BBB6C}" srcOrd="0" destOrd="0" presId="urn:microsoft.com/office/officeart/2008/layout/HorizontalMultiLevelHierarchy"/>
    <dgm:cxn modelId="{B37726A8-3DD2-4B04-9A33-61ECFFB2D13D}" type="presParOf" srcId="{83F2B701-8BB4-4948-84D6-ABCD43FE8EDF}" destId="{6A8854E5-2225-4C88-BF8D-2D25161AC9CD}" srcOrd="1" destOrd="0" presId="urn:microsoft.com/office/officeart/2008/layout/HorizontalMultiLevelHierarchy"/>
    <dgm:cxn modelId="{060A0DF1-65AF-4F3E-9D95-72E42125E30C}" type="presParOf" srcId="{3458C07C-B8E8-4228-8E9B-135F058FF60E}" destId="{0E95D5DB-11EC-400F-B983-E56B3D279CEC}" srcOrd="2" destOrd="0" presId="urn:microsoft.com/office/officeart/2008/layout/HorizontalMultiLevelHierarchy"/>
    <dgm:cxn modelId="{2429931D-64C6-4587-B2DC-B68727954E99}" type="presParOf" srcId="{0E95D5DB-11EC-400F-B983-E56B3D279CEC}" destId="{5B1A494A-C98F-4421-B787-1C4196217B47}" srcOrd="0" destOrd="0" presId="urn:microsoft.com/office/officeart/2008/layout/HorizontalMultiLevelHierarchy"/>
    <dgm:cxn modelId="{AA0D170A-ADB4-49A7-89A5-B4E9D96D6FB7}" type="presParOf" srcId="{3458C07C-B8E8-4228-8E9B-135F058FF60E}" destId="{9F9F10D5-1C98-4C05-8E66-C855E2DBA4C0}" srcOrd="3" destOrd="0" presId="urn:microsoft.com/office/officeart/2008/layout/HorizontalMultiLevelHierarchy"/>
    <dgm:cxn modelId="{3AEE16EC-5B34-418C-A91C-B09D28A4E7FC}" type="presParOf" srcId="{9F9F10D5-1C98-4C05-8E66-C855E2DBA4C0}" destId="{C7F52C07-A972-441D-A83F-CF723DB78CFE}" srcOrd="0" destOrd="0" presId="urn:microsoft.com/office/officeart/2008/layout/HorizontalMultiLevelHierarchy"/>
    <dgm:cxn modelId="{FD38F159-991D-4F7F-BC6A-A8FB56B2F66F}" type="presParOf" srcId="{9F9F10D5-1C98-4C05-8E66-C855E2DBA4C0}" destId="{3BC09DD0-18C4-4552-8A56-855E249C0908}" srcOrd="1" destOrd="0" presId="urn:microsoft.com/office/officeart/2008/layout/HorizontalMultiLevelHierarchy"/>
    <dgm:cxn modelId="{E72E2C67-9AE9-4BDF-9EDA-B21F117C7974}" type="presParOf" srcId="{3458C07C-B8E8-4228-8E9B-135F058FF60E}" destId="{ADBE67B1-25D6-4E86-92F1-11E94F569719}" srcOrd="4" destOrd="0" presId="urn:microsoft.com/office/officeart/2008/layout/HorizontalMultiLevelHierarchy"/>
    <dgm:cxn modelId="{8BBADBC6-0EA5-40D7-8AAA-B5A2EDC22328}" type="presParOf" srcId="{ADBE67B1-25D6-4E86-92F1-11E94F569719}" destId="{D41C2D9E-E372-48B8-9DF7-6BC55F193582}" srcOrd="0" destOrd="0" presId="urn:microsoft.com/office/officeart/2008/layout/HorizontalMultiLevelHierarchy"/>
    <dgm:cxn modelId="{183FA683-1820-48D6-B58C-EE4B9B8A717F}" type="presParOf" srcId="{3458C07C-B8E8-4228-8E9B-135F058FF60E}" destId="{2BC0B09E-0D02-466F-984A-6380186F8FF6}" srcOrd="5" destOrd="0" presId="urn:microsoft.com/office/officeart/2008/layout/HorizontalMultiLevelHierarchy"/>
    <dgm:cxn modelId="{5AE91B44-461B-4576-98CF-46B1F2455ABD}" type="presParOf" srcId="{2BC0B09E-0D02-466F-984A-6380186F8FF6}" destId="{785868EB-DFA5-497F-B356-9DF459E7AB14}" srcOrd="0" destOrd="0" presId="urn:microsoft.com/office/officeart/2008/layout/HorizontalMultiLevelHierarchy"/>
    <dgm:cxn modelId="{E086DEB6-E820-442F-B63D-33225C1B4039}" type="presParOf" srcId="{2BC0B09E-0D02-466F-984A-6380186F8FF6}" destId="{E207CD85-BE55-475D-A4A3-3632CB0739B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267A9-0188-4B7D-9570-8E58433A5A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BAC8D7-168B-49F0-AF62-B066F87A53B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Medidas de Tendência não Central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6D584D-C398-4AC1-B79A-26071A7840C3}" type="parTrans" cxnId="{82F46963-BB68-4036-840D-3235FFADCFB7}">
      <dgm:prSet/>
      <dgm:spPr/>
      <dgm:t>
        <a:bodyPr/>
        <a:lstStyle/>
        <a:p>
          <a:endParaRPr lang="pt-BR"/>
        </a:p>
      </dgm:t>
    </dgm:pt>
    <dgm:pt modelId="{6A85321C-70C4-4B93-828C-4370CDFC0AC9}" type="sibTrans" cxnId="{82F46963-BB68-4036-840D-3235FFADCFB7}">
      <dgm:prSet/>
      <dgm:spPr/>
      <dgm:t>
        <a:bodyPr/>
        <a:lstStyle/>
        <a:p>
          <a:endParaRPr lang="pt-BR"/>
        </a:p>
      </dgm:t>
    </dgm:pt>
    <dgm:pt modelId="{571BC80E-EB38-4BD0-A67B-6595B4AA0CE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Quartis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E2DB2D-43A4-4B67-A36C-79D62D481B4F}" type="parTrans" cxnId="{61DDFEE2-00F7-49A9-BFC5-A2DB9F4054F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36F3D7BB-8EF8-406A-996D-6E076EEBCF00}" type="sibTrans" cxnId="{61DDFEE2-00F7-49A9-BFC5-A2DB9F4054F1}">
      <dgm:prSet/>
      <dgm:spPr/>
      <dgm:t>
        <a:bodyPr/>
        <a:lstStyle/>
        <a:p>
          <a:endParaRPr lang="pt-BR"/>
        </a:p>
      </dgm:t>
    </dgm:pt>
    <dgm:pt modelId="{548A5DBB-57B5-4020-8AE5-86A77ACA4646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Decis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CC27DA-7F78-46BA-AF8C-A6147C49C9CF}" type="parTrans" cxnId="{4AE2FDF9-59AB-4B14-8B7C-888F7BB2642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D8D63A30-5AA7-4609-ACC2-D6A51C4ECE06}" type="sibTrans" cxnId="{4AE2FDF9-59AB-4B14-8B7C-888F7BB2642F}">
      <dgm:prSet/>
      <dgm:spPr/>
      <dgm:t>
        <a:bodyPr/>
        <a:lstStyle/>
        <a:p>
          <a:endParaRPr lang="pt-BR"/>
        </a:p>
      </dgm:t>
    </dgm:pt>
    <dgm:pt modelId="{0496177E-633A-4F46-BA1E-749F1B7705A5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Percentis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E0E5CD7-7431-45C0-BE18-5206DDCFA3F0}" type="parTrans" cxnId="{2FE6256F-21CE-4F24-A289-A9EA992721D2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6736DCA1-ACFD-4B04-8B5D-4E57A570DB0B}" type="sibTrans" cxnId="{2FE6256F-21CE-4F24-A289-A9EA992721D2}">
      <dgm:prSet/>
      <dgm:spPr/>
      <dgm:t>
        <a:bodyPr/>
        <a:lstStyle/>
        <a:p>
          <a:endParaRPr lang="pt-BR"/>
        </a:p>
      </dgm:t>
    </dgm:pt>
    <dgm:pt modelId="{094A3B15-91AE-42AD-97C1-ECC8BFDBB849}" type="pres">
      <dgm:prSet presAssocID="{98E267A9-0188-4B7D-9570-8E58433A5A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774BCB5E-1007-48A7-B714-DE2DC50D4749}" type="pres">
      <dgm:prSet presAssocID="{68BAC8D7-168B-49F0-AF62-B066F87A53BF}" presName="root1" presStyleCnt="0"/>
      <dgm:spPr/>
    </dgm:pt>
    <dgm:pt modelId="{093C55F0-C79E-46DD-8D7B-A8B18CFFCB9F}" type="pres">
      <dgm:prSet presAssocID="{68BAC8D7-168B-49F0-AF62-B066F87A53B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58C07C-B8E8-4228-8E9B-135F058FF60E}" type="pres">
      <dgm:prSet presAssocID="{68BAC8D7-168B-49F0-AF62-B066F87A53BF}" presName="level2hierChild" presStyleCnt="0"/>
      <dgm:spPr/>
    </dgm:pt>
    <dgm:pt modelId="{27F9F5EB-8F3D-4424-8712-CE5F99208119}" type="pres">
      <dgm:prSet presAssocID="{06E2DB2D-43A4-4B67-A36C-79D62D481B4F}" presName="conn2-1" presStyleLbl="parChTrans1D2" presStyleIdx="0" presStyleCnt="3"/>
      <dgm:spPr/>
      <dgm:t>
        <a:bodyPr/>
        <a:lstStyle/>
        <a:p>
          <a:endParaRPr lang="pt-PT"/>
        </a:p>
      </dgm:t>
    </dgm:pt>
    <dgm:pt modelId="{FB749708-C645-4DB6-9DBB-9D3074F3FCF8}" type="pres">
      <dgm:prSet presAssocID="{06E2DB2D-43A4-4B67-A36C-79D62D481B4F}" presName="connTx" presStyleLbl="parChTrans1D2" presStyleIdx="0" presStyleCnt="3"/>
      <dgm:spPr/>
      <dgm:t>
        <a:bodyPr/>
        <a:lstStyle/>
        <a:p>
          <a:endParaRPr lang="pt-PT"/>
        </a:p>
      </dgm:t>
    </dgm:pt>
    <dgm:pt modelId="{83F2B701-8BB4-4948-84D6-ABCD43FE8EDF}" type="pres">
      <dgm:prSet presAssocID="{571BC80E-EB38-4BD0-A67B-6595B4AA0CEC}" presName="root2" presStyleCnt="0"/>
      <dgm:spPr/>
    </dgm:pt>
    <dgm:pt modelId="{649BCB30-11AD-43C3-BD82-578E123BBB6C}" type="pres">
      <dgm:prSet presAssocID="{571BC80E-EB38-4BD0-A67B-6595B4AA0CE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8854E5-2225-4C88-BF8D-2D25161AC9CD}" type="pres">
      <dgm:prSet presAssocID="{571BC80E-EB38-4BD0-A67B-6595B4AA0CEC}" presName="level3hierChild" presStyleCnt="0"/>
      <dgm:spPr/>
    </dgm:pt>
    <dgm:pt modelId="{0E95D5DB-11EC-400F-B983-E56B3D279CEC}" type="pres">
      <dgm:prSet presAssocID="{C2CC27DA-7F78-46BA-AF8C-A6147C49C9CF}" presName="conn2-1" presStyleLbl="parChTrans1D2" presStyleIdx="1" presStyleCnt="3"/>
      <dgm:spPr/>
      <dgm:t>
        <a:bodyPr/>
        <a:lstStyle/>
        <a:p>
          <a:endParaRPr lang="pt-PT"/>
        </a:p>
      </dgm:t>
    </dgm:pt>
    <dgm:pt modelId="{5B1A494A-C98F-4421-B787-1C4196217B47}" type="pres">
      <dgm:prSet presAssocID="{C2CC27DA-7F78-46BA-AF8C-A6147C49C9CF}" presName="connTx" presStyleLbl="parChTrans1D2" presStyleIdx="1" presStyleCnt="3"/>
      <dgm:spPr/>
      <dgm:t>
        <a:bodyPr/>
        <a:lstStyle/>
        <a:p>
          <a:endParaRPr lang="pt-PT"/>
        </a:p>
      </dgm:t>
    </dgm:pt>
    <dgm:pt modelId="{9F9F10D5-1C98-4C05-8E66-C855E2DBA4C0}" type="pres">
      <dgm:prSet presAssocID="{548A5DBB-57B5-4020-8AE5-86A77ACA4646}" presName="root2" presStyleCnt="0"/>
      <dgm:spPr/>
    </dgm:pt>
    <dgm:pt modelId="{C7F52C07-A972-441D-A83F-CF723DB78CFE}" type="pres">
      <dgm:prSet presAssocID="{548A5DBB-57B5-4020-8AE5-86A77ACA4646}" presName="LevelTwoTextNode" presStyleLbl="node2" presStyleIdx="1" presStyleCnt="3" custLinFactNeighborY="33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09DD0-18C4-4552-8A56-855E249C0908}" type="pres">
      <dgm:prSet presAssocID="{548A5DBB-57B5-4020-8AE5-86A77ACA4646}" presName="level3hierChild" presStyleCnt="0"/>
      <dgm:spPr/>
    </dgm:pt>
    <dgm:pt modelId="{ADBE67B1-25D6-4E86-92F1-11E94F569719}" type="pres">
      <dgm:prSet presAssocID="{2E0E5CD7-7431-45C0-BE18-5206DDCFA3F0}" presName="conn2-1" presStyleLbl="parChTrans1D2" presStyleIdx="2" presStyleCnt="3"/>
      <dgm:spPr/>
      <dgm:t>
        <a:bodyPr/>
        <a:lstStyle/>
        <a:p>
          <a:endParaRPr lang="pt-PT"/>
        </a:p>
      </dgm:t>
    </dgm:pt>
    <dgm:pt modelId="{D41C2D9E-E372-48B8-9DF7-6BC55F193582}" type="pres">
      <dgm:prSet presAssocID="{2E0E5CD7-7431-45C0-BE18-5206DDCFA3F0}" presName="connTx" presStyleLbl="parChTrans1D2" presStyleIdx="2" presStyleCnt="3"/>
      <dgm:spPr/>
      <dgm:t>
        <a:bodyPr/>
        <a:lstStyle/>
        <a:p>
          <a:endParaRPr lang="pt-PT"/>
        </a:p>
      </dgm:t>
    </dgm:pt>
    <dgm:pt modelId="{2BC0B09E-0D02-466F-984A-6380186F8FF6}" type="pres">
      <dgm:prSet presAssocID="{0496177E-633A-4F46-BA1E-749F1B7705A5}" presName="root2" presStyleCnt="0"/>
      <dgm:spPr/>
    </dgm:pt>
    <dgm:pt modelId="{785868EB-DFA5-497F-B356-9DF459E7AB14}" type="pres">
      <dgm:prSet presAssocID="{0496177E-633A-4F46-BA1E-749F1B7705A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07CD85-BE55-475D-A4A3-3632CB0739BC}" type="pres">
      <dgm:prSet presAssocID="{0496177E-633A-4F46-BA1E-749F1B7705A5}" presName="level3hierChild" presStyleCnt="0"/>
      <dgm:spPr/>
    </dgm:pt>
  </dgm:ptLst>
  <dgm:cxnLst>
    <dgm:cxn modelId="{45F01F54-DEA0-4512-B2F9-6DC08C250786}" type="presOf" srcId="{06E2DB2D-43A4-4B67-A36C-79D62D481B4F}" destId="{FB749708-C645-4DB6-9DBB-9D3074F3FCF8}" srcOrd="1" destOrd="0" presId="urn:microsoft.com/office/officeart/2008/layout/HorizontalMultiLevelHierarchy"/>
    <dgm:cxn modelId="{D4C1A187-BCA9-4C9B-A261-8AE1230CACF4}" type="presOf" srcId="{C2CC27DA-7F78-46BA-AF8C-A6147C49C9CF}" destId="{0E95D5DB-11EC-400F-B983-E56B3D279CEC}" srcOrd="0" destOrd="0" presId="urn:microsoft.com/office/officeart/2008/layout/HorizontalMultiLevelHierarchy"/>
    <dgm:cxn modelId="{53132E59-2F3C-49FE-965D-53580D455F40}" type="presOf" srcId="{C2CC27DA-7F78-46BA-AF8C-A6147C49C9CF}" destId="{5B1A494A-C98F-4421-B787-1C4196217B47}" srcOrd="1" destOrd="0" presId="urn:microsoft.com/office/officeart/2008/layout/HorizontalMultiLevelHierarchy"/>
    <dgm:cxn modelId="{4AE2FDF9-59AB-4B14-8B7C-888F7BB2642F}" srcId="{68BAC8D7-168B-49F0-AF62-B066F87A53BF}" destId="{548A5DBB-57B5-4020-8AE5-86A77ACA4646}" srcOrd="1" destOrd="0" parTransId="{C2CC27DA-7F78-46BA-AF8C-A6147C49C9CF}" sibTransId="{D8D63A30-5AA7-4609-ACC2-D6A51C4ECE06}"/>
    <dgm:cxn modelId="{C980043F-BAEB-473C-895B-6B8E70A3E51A}" type="presOf" srcId="{98E267A9-0188-4B7D-9570-8E58433A5A65}" destId="{094A3B15-91AE-42AD-97C1-ECC8BFDBB849}" srcOrd="0" destOrd="0" presId="urn:microsoft.com/office/officeart/2008/layout/HorizontalMultiLevelHierarchy"/>
    <dgm:cxn modelId="{E44D080C-A7CD-437C-A40C-E1D3B18B0064}" type="presOf" srcId="{68BAC8D7-168B-49F0-AF62-B066F87A53BF}" destId="{093C55F0-C79E-46DD-8D7B-A8B18CFFCB9F}" srcOrd="0" destOrd="0" presId="urn:microsoft.com/office/officeart/2008/layout/HorizontalMultiLevelHierarchy"/>
    <dgm:cxn modelId="{9A0123A8-D0FC-4851-8F5C-ABF617081CF6}" type="presOf" srcId="{548A5DBB-57B5-4020-8AE5-86A77ACA4646}" destId="{C7F52C07-A972-441D-A83F-CF723DB78CFE}" srcOrd="0" destOrd="0" presId="urn:microsoft.com/office/officeart/2008/layout/HorizontalMultiLevelHierarchy"/>
    <dgm:cxn modelId="{61DDFEE2-00F7-49A9-BFC5-A2DB9F4054F1}" srcId="{68BAC8D7-168B-49F0-AF62-B066F87A53BF}" destId="{571BC80E-EB38-4BD0-A67B-6595B4AA0CEC}" srcOrd="0" destOrd="0" parTransId="{06E2DB2D-43A4-4B67-A36C-79D62D481B4F}" sibTransId="{36F3D7BB-8EF8-406A-996D-6E076EEBCF00}"/>
    <dgm:cxn modelId="{7509C275-A3ED-45C9-8073-98D3F0AC6C16}" type="presOf" srcId="{0496177E-633A-4F46-BA1E-749F1B7705A5}" destId="{785868EB-DFA5-497F-B356-9DF459E7AB14}" srcOrd="0" destOrd="0" presId="urn:microsoft.com/office/officeart/2008/layout/HorizontalMultiLevelHierarchy"/>
    <dgm:cxn modelId="{8652273E-0672-4C5E-ABB0-B7FC372C7738}" type="presOf" srcId="{06E2DB2D-43A4-4B67-A36C-79D62D481B4F}" destId="{27F9F5EB-8F3D-4424-8712-CE5F99208119}" srcOrd="0" destOrd="0" presId="urn:microsoft.com/office/officeart/2008/layout/HorizontalMultiLevelHierarchy"/>
    <dgm:cxn modelId="{B7FF29DB-4F14-4298-871A-B3351CD95F80}" type="presOf" srcId="{2E0E5CD7-7431-45C0-BE18-5206DDCFA3F0}" destId="{ADBE67B1-25D6-4E86-92F1-11E94F569719}" srcOrd="0" destOrd="0" presId="urn:microsoft.com/office/officeart/2008/layout/HorizontalMultiLevelHierarchy"/>
    <dgm:cxn modelId="{39436C92-B1D6-4BA2-A822-007D4BE945EA}" type="presOf" srcId="{2E0E5CD7-7431-45C0-BE18-5206DDCFA3F0}" destId="{D41C2D9E-E372-48B8-9DF7-6BC55F193582}" srcOrd="1" destOrd="0" presId="urn:microsoft.com/office/officeart/2008/layout/HorizontalMultiLevelHierarchy"/>
    <dgm:cxn modelId="{82F46963-BB68-4036-840D-3235FFADCFB7}" srcId="{98E267A9-0188-4B7D-9570-8E58433A5A65}" destId="{68BAC8D7-168B-49F0-AF62-B066F87A53BF}" srcOrd="0" destOrd="0" parTransId="{5C6D584D-C398-4AC1-B79A-26071A7840C3}" sibTransId="{6A85321C-70C4-4B93-828C-4370CDFC0AC9}"/>
    <dgm:cxn modelId="{2FE6256F-21CE-4F24-A289-A9EA992721D2}" srcId="{68BAC8D7-168B-49F0-AF62-B066F87A53BF}" destId="{0496177E-633A-4F46-BA1E-749F1B7705A5}" srcOrd="2" destOrd="0" parTransId="{2E0E5CD7-7431-45C0-BE18-5206DDCFA3F0}" sibTransId="{6736DCA1-ACFD-4B04-8B5D-4E57A570DB0B}"/>
    <dgm:cxn modelId="{86C76716-DEC2-4665-9924-61C1B1646209}" type="presOf" srcId="{571BC80E-EB38-4BD0-A67B-6595B4AA0CEC}" destId="{649BCB30-11AD-43C3-BD82-578E123BBB6C}" srcOrd="0" destOrd="0" presId="urn:microsoft.com/office/officeart/2008/layout/HorizontalMultiLevelHierarchy"/>
    <dgm:cxn modelId="{D14DB0A3-2B49-489C-AD09-3D67DE7DD4D0}" type="presParOf" srcId="{094A3B15-91AE-42AD-97C1-ECC8BFDBB849}" destId="{774BCB5E-1007-48A7-B714-DE2DC50D4749}" srcOrd="0" destOrd="0" presId="urn:microsoft.com/office/officeart/2008/layout/HorizontalMultiLevelHierarchy"/>
    <dgm:cxn modelId="{A5957E48-8A6B-41FD-B07D-BFCF9C19ACF8}" type="presParOf" srcId="{774BCB5E-1007-48A7-B714-DE2DC50D4749}" destId="{093C55F0-C79E-46DD-8D7B-A8B18CFFCB9F}" srcOrd="0" destOrd="0" presId="urn:microsoft.com/office/officeart/2008/layout/HorizontalMultiLevelHierarchy"/>
    <dgm:cxn modelId="{AACF1B7C-8FDB-4604-8917-EA9B457CF3B2}" type="presParOf" srcId="{774BCB5E-1007-48A7-B714-DE2DC50D4749}" destId="{3458C07C-B8E8-4228-8E9B-135F058FF60E}" srcOrd="1" destOrd="0" presId="urn:microsoft.com/office/officeart/2008/layout/HorizontalMultiLevelHierarchy"/>
    <dgm:cxn modelId="{6D93ADCD-1843-4A88-BCBA-3F1D875D74D0}" type="presParOf" srcId="{3458C07C-B8E8-4228-8E9B-135F058FF60E}" destId="{27F9F5EB-8F3D-4424-8712-CE5F99208119}" srcOrd="0" destOrd="0" presId="urn:microsoft.com/office/officeart/2008/layout/HorizontalMultiLevelHierarchy"/>
    <dgm:cxn modelId="{3C0B1F29-37FF-4944-844B-87581E7668C5}" type="presParOf" srcId="{27F9F5EB-8F3D-4424-8712-CE5F99208119}" destId="{FB749708-C645-4DB6-9DBB-9D3074F3FCF8}" srcOrd="0" destOrd="0" presId="urn:microsoft.com/office/officeart/2008/layout/HorizontalMultiLevelHierarchy"/>
    <dgm:cxn modelId="{782D2611-903E-46C1-B8F9-23BBF0653785}" type="presParOf" srcId="{3458C07C-B8E8-4228-8E9B-135F058FF60E}" destId="{83F2B701-8BB4-4948-84D6-ABCD43FE8EDF}" srcOrd="1" destOrd="0" presId="urn:microsoft.com/office/officeart/2008/layout/HorizontalMultiLevelHierarchy"/>
    <dgm:cxn modelId="{4E97EBAD-F9D7-4891-84D6-109E499B42BF}" type="presParOf" srcId="{83F2B701-8BB4-4948-84D6-ABCD43FE8EDF}" destId="{649BCB30-11AD-43C3-BD82-578E123BBB6C}" srcOrd="0" destOrd="0" presId="urn:microsoft.com/office/officeart/2008/layout/HorizontalMultiLevelHierarchy"/>
    <dgm:cxn modelId="{B37726A8-3DD2-4B04-9A33-61ECFFB2D13D}" type="presParOf" srcId="{83F2B701-8BB4-4948-84D6-ABCD43FE8EDF}" destId="{6A8854E5-2225-4C88-BF8D-2D25161AC9CD}" srcOrd="1" destOrd="0" presId="urn:microsoft.com/office/officeart/2008/layout/HorizontalMultiLevelHierarchy"/>
    <dgm:cxn modelId="{060A0DF1-65AF-4F3E-9D95-72E42125E30C}" type="presParOf" srcId="{3458C07C-B8E8-4228-8E9B-135F058FF60E}" destId="{0E95D5DB-11EC-400F-B983-E56B3D279CEC}" srcOrd="2" destOrd="0" presId="urn:microsoft.com/office/officeart/2008/layout/HorizontalMultiLevelHierarchy"/>
    <dgm:cxn modelId="{2429931D-64C6-4587-B2DC-B68727954E99}" type="presParOf" srcId="{0E95D5DB-11EC-400F-B983-E56B3D279CEC}" destId="{5B1A494A-C98F-4421-B787-1C4196217B47}" srcOrd="0" destOrd="0" presId="urn:microsoft.com/office/officeart/2008/layout/HorizontalMultiLevelHierarchy"/>
    <dgm:cxn modelId="{AA0D170A-ADB4-49A7-89A5-B4E9D96D6FB7}" type="presParOf" srcId="{3458C07C-B8E8-4228-8E9B-135F058FF60E}" destId="{9F9F10D5-1C98-4C05-8E66-C855E2DBA4C0}" srcOrd="3" destOrd="0" presId="urn:microsoft.com/office/officeart/2008/layout/HorizontalMultiLevelHierarchy"/>
    <dgm:cxn modelId="{3AEE16EC-5B34-418C-A91C-B09D28A4E7FC}" type="presParOf" srcId="{9F9F10D5-1C98-4C05-8E66-C855E2DBA4C0}" destId="{C7F52C07-A972-441D-A83F-CF723DB78CFE}" srcOrd="0" destOrd="0" presId="urn:microsoft.com/office/officeart/2008/layout/HorizontalMultiLevelHierarchy"/>
    <dgm:cxn modelId="{FD38F159-991D-4F7F-BC6A-A8FB56B2F66F}" type="presParOf" srcId="{9F9F10D5-1C98-4C05-8E66-C855E2DBA4C0}" destId="{3BC09DD0-18C4-4552-8A56-855E249C0908}" srcOrd="1" destOrd="0" presId="urn:microsoft.com/office/officeart/2008/layout/HorizontalMultiLevelHierarchy"/>
    <dgm:cxn modelId="{E72E2C67-9AE9-4BDF-9EDA-B21F117C7974}" type="presParOf" srcId="{3458C07C-B8E8-4228-8E9B-135F058FF60E}" destId="{ADBE67B1-25D6-4E86-92F1-11E94F569719}" srcOrd="4" destOrd="0" presId="urn:microsoft.com/office/officeart/2008/layout/HorizontalMultiLevelHierarchy"/>
    <dgm:cxn modelId="{8BBADBC6-0EA5-40D7-8AAA-B5A2EDC22328}" type="presParOf" srcId="{ADBE67B1-25D6-4E86-92F1-11E94F569719}" destId="{D41C2D9E-E372-48B8-9DF7-6BC55F193582}" srcOrd="0" destOrd="0" presId="urn:microsoft.com/office/officeart/2008/layout/HorizontalMultiLevelHierarchy"/>
    <dgm:cxn modelId="{183FA683-1820-48D6-B58C-EE4B9B8A717F}" type="presParOf" srcId="{3458C07C-B8E8-4228-8E9B-135F058FF60E}" destId="{2BC0B09E-0D02-466F-984A-6380186F8FF6}" srcOrd="5" destOrd="0" presId="urn:microsoft.com/office/officeart/2008/layout/HorizontalMultiLevelHierarchy"/>
    <dgm:cxn modelId="{5AE91B44-461B-4576-98CF-46B1F2455ABD}" type="presParOf" srcId="{2BC0B09E-0D02-466F-984A-6380186F8FF6}" destId="{785868EB-DFA5-497F-B356-9DF459E7AB14}" srcOrd="0" destOrd="0" presId="urn:microsoft.com/office/officeart/2008/layout/HorizontalMultiLevelHierarchy"/>
    <dgm:cxn modelId="{E086DEB6-E820-442F-B63D-33225C1B4039}" type="presParOf" srcId="{2BC0B09E-0D02-466F-984A-6380186F8FF6}" destId="{E207CD85-BE55-475D-A4A3-3632CB0739B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E67B1-25D6-4E86-92F1-11E94F569719}">
      <dsp:nvSpPr>
        <dsp:cNvPr id="0" name=""/>
        <dsp:cNvSpPr/>
      </dsp:nvSpPr>
      <dsp:spPr>
        <a:xfrm>
          <a:off x="856267" y="1950287"/>
          <a:ext cx="486167" cy="92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083" y="0"/>
              </a:lnTo>
              <a:lnTo>
                <a:pt x="243083" y="926386"/>
              </a:lnTo>
              <a:lnTo>
                <a:pt x="486167" y="92638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073196" y="2387325"/>
        <a:ext cx="52310" cy="52310"/>
      </dsp:txXfrm>
    </dsp:sp>
    <dsp:sp modelId="{0E95D5DB-11EC-400F-B983-E56B3D279CEC}">
      <dsp:nvSpPr>
        <dsp:cNvPr id="0" name=""/>
        <dsp:cNvSpPr/>
      </dsp:nvSpPr>
      <dsp:spPr>
        <a:xfrm>
          <a:off x="856267" y="1904567"/>
          <a:ext cx="48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083" y="45720"/>
              </a:lnTo>
              <a:lnTo>
                <a:pt x="243083" y="70710"/>
              </a:lnTo>
              <a:lnTo>
                <a:pt x="486167" y="7071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087181" y="1938117"/>
        <a:ext cx="24340" cy="24340"/>
      </dsp:txXfrm>
    </dsp:sp>
    <dsp:sp modelId="{27F9F5EB-8F3D-4424-8712-CE5F99208119}">
      <dsp:nvSpPr>
        <dsp:cNvPr id="0" name=""/>
        <dsp:cNvSpPr/>
      </dsp:nvSpPr>
      <dsp:spPr>
        <a:xfrm>
          <a:off x="856267" y="1023900"/>
          <a:ext cx="486167" cy="926386"/>
        </a:xfrm>
        <a:custGeom>
          <a:avLst/>
          <a:gdLst/>
          <a:ahLst/>
          <a:cxnLst/>
          <a:rect l="0" t="0" r="0" b="0"/>
          <a:pathLst>
            <a:path>
              <a:moveTo>
                <a:pt x="0" y="926386"/>
              </a:moveTo>
              <a:lnTo>
                <a:pt x="243083" y="926386"/>
              </a:lnTo>
              <a:lnTo>
                <a:pt x="243083" y="0"/>
              </a:lnTo>
              <a:lnTo>
                <a:pt x="486167" y="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073196" y="1460939"/>
        <a:ext cx="52310" cy="52310"/>
      </dsp:txXfrm>
    </dsp:sp>
    <dsp:sp modelId="{093C55F0-C79E-46DD-8D7B-A8B18CFFCB9F}">
      <dsp:nvSpPr>
        <dsp:cNvPr id="0" name=""/>
        <dsp:cNvSpPr/>
      </dsp:nvSpPr>
      <dsp:spPr>
        <a:xfrm rot="16200000">
          <a:off x="-1464574" y="1579732"/>
          <a:ext cx="3900575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Medidas de Tendência Central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-1464574" y="1579732"/>
        <a:ext cx="3900575" cy="741109"/>
      </dsp:txXfrm>
    </dsp:sp>
    <dsp:sp modelId="{649BCB30-11AD-43C3-BD82-578E123BBB6C}">
      <dsp:nvSpPr>
        <dsp:cNvPr id="0" name=""/>
        <dsp:cNvSpPr/>
      </dsp:nvSpPr>
      <dsp:spPr>
        <a:xfrm>
          <a:off x="1342435" y="653346"/>
          <a:ext cx="2430838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Média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42435" y="653346"/>
        <a:ext cx="2430838" cy="741109"/>
      </dsp:txXfrm>
    </dsp:sp>
    <dsp:sp modelId="{C7F52C07-A972-441D-A83F-CF723DB78CFE}">
      <dsp:nvSpPr>
        <dsp:cNvPr id="0" name=""/>
        <dsp:cNvSpPr/>
      </dsp:nvSpPr>
      <dsp:spPr>
        <a:xfrm>
          <a:off x="1342435" y="1604723"/>
          <a:ext cx="2430838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Moda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42435" y="1604723"/>
        <a:ext cx="2430838" cy="741109"/>
      </dsp:txXfrm>
    </dsp:sp>
    <dsp:sp modelId="{785868EB-DFA5-497F-B356-9DF459E7AB14}">
      <dsp:nvSpPr>
        <dsp:cNvPr id="0" name=""/>
        <dsp:cNvSpPr/>
      </dsp:nvSpPr>
      <dsp:spPr>
        <a:xfrm>
          <a:off x="1342435" y="2506119"/>
          <a:ext cx="2430838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Mediana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42435" y="2506119"/>
        <a:ext cx="2430838" cy="741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E67B1-25D6-4E86-92F1-11E94F569719}">
      <dsp:nvSpPr>
        <dsp:cNvPr id="0" name=""/>
        <dsp:cNvSpPr/>
      </dsp:nvSpPr>
      <dsp:spPr>
        <a:xfrm>
          <a:off x="856267" y="1950287"/>
          <a:ext cx="486167" cy="92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083" y="0"/>
              </a:lnTo>
              <a:lnTo>
                <a:pt x="243083" y="926386"/>
              </a:lnTo>
              <a:lnTo>
                <a:pt x="486167" y="92638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073196" y="2387325"/>
        <a:ext cx="52310" cy="52310"/>
      </dsp:txXfrm>
    </dsp:sp>
    <dsp:sp modelId="{0E95D5DB-11EC-400F-B983-E56B3D279CEC}">
      <dsp:nvSpPr>
        <dsp:cNvPr id="0" name=""/>
        <dsp:cNvSpPr/>
      </dsp:nvSpPr>
      <dsp:spPr>
        <a:xfrm>
          <a:off x="856267" y="1904567"/>
          <a:ext cx="4861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083" y="45720"/>
              </a:lnTo>
              <a:lnTo>
                <a:pt x="243083" y="70710"/>
              </a:lnTo>
              <a:lnTo>
                <a:pt x="486167" y="7071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087181" y="1938117"/>
        <a:ext cx="24340" cy="24340"/>
      </dsp:txXfrm>
    </dsp:sp>
    <dsp:sp modelId="{27F9F5EB-8F3D-4424-8712-CE5F99208119}">
      <dsp:nvSpPr>
        <dsp:cNvPr id="0" name=""/>
        <dsp:cNvSpPr/>
      </dsp:nvSpPr>
      <dsp:spPr>
        <a:xfrm>
          <a:off x="856267" y="1023900"/>
          <a:ext cx="486167" cy="926386"/>
        </a:xfrm>
        <a:custGeom>
          <a:avLst/>
          <a:gdLst/>
          <a:ahLst/>
          <a:cxnLst/>
          <a:rect l="0" t="0" r="0" b="0"/>
          <a:pathLst>
            <a:path>
              <a:moveTo>
                <a:pt x="0" y="926386"/>
              </a:moveTo>
              <a:lnTo>
                <a:pt x="243083" y="926386"/>
              </a:lnTo>
              <a:lnTo>
                <a:pt x="243083" y="0"/>
              </a:lnTo>
              <a:lnTo>
                <a:pt x="486167" y="0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073196" y="1460939"/>
        <a:ext cx="52310" cy="52310"/>
      </dsp:txXfrm>
    </dsp:sp>
    <dsp:sp modelId="{093C55F0-C79E-46DD-8D7B-A8B18CFFCB9F}">
      <dsp:nvSpPr>
        <dsp:cNvPr id="0" name=""/>
        <dsp:cNvSpPr/>
      </dsp:nvSpPr>
      <dsp:spPr>
        <a:xfrm rot="16200000">
          <a:off x="-1464574" y="1579732"/>
          <a:ext cx="3900575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Medidas de Tendência não Central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-1464574" y="1579732"/>
        <a:ext cx="3900575" cy="741109"/>
      </dsp:txXfrm>
    </dsp:sp>
    <dsp:sp modelId="{649BCB30-11AD-43C3-BD82-578E123BBB6C}">
      <dsp:nvSpPr>
        <dsp:cNvPr id="0" name=""/>
        <dsp:cNvSpPr/>
      </dsp:nvSpPr>
      <dsp:spPr>
        <a:xfrm>
          <a:off x="1342435" y="653346"/>
          <a:ext cx="2430838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Quartis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42435" y="653346"/>
        <a:ext cx="2430838" cy="741109"/>
      </dsp:txXfrm>
    </dsp:sp>
    <dsp:sp modelId="{C7F52C07-A972-441D-A83F-CF723DB78CFE}">
      <dsp:nvSpPr>
        <dsp:cNvPr id="0" name=""/>
        <dsp:cNvSpPr/>
      </dsp:nvSpPr>
      <dsp:spPr>
        <a:xfrm>
          <a:off x="1342435" y="1604723"/>
          <a:ext cx="2430838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Decis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42435" y="1604723"/>
        <a:ext cx="2430838" cy="741109"/>
      </dsp:txXfrm>
    </dsp:sp>
    <dsp:sp modelId="{785868EB-DFA5-497F-B356-9DF459E7AB14}">
      <dsp:nvSpPr>
        <dsp:cNvPr id="0" name=""/>
        <dsp:cNvSpPr/>
      </dsp:nvSpPr>
      <dsp:spPr>
        <a:xfrm>
          <a:off x="1342435" y="2506119"/>
          <a:ext cx="2430838" cy="7411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Percentis</a:t>
          </a:r>
          <a:endParaRPr lang="pt-BR" sz="2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42435" y="2506119"/>
        <a:ext cx="2430838" cy="74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032448" cy="262075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DIN Medium" pitchFamily="2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fld id="{8F97581D-9090-42F6-9E69-EDC7C50A21C5}" type="datetimeFigureOut">
              <a:rPr lang="pt-PT"/>
              <a:pPr>
                <a:defRPr/>
              </a:pPr>
              <a:t>19/10/2022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228138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DIN Medium" pitchFamily="2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9228138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fld id="{6CCC77A5-487F-4A37-9B52-5211644C3E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359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7T18:33:55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-6962 2712,'0'0,"0"0,0 0,-40 22,-27 12,-11 17,-9 9,5-3,-1-8,6-6,8-5,9-4,6-6,5-5,10-5,12 0,11 1,7 5,6-4,5-4,-1 0,2-1,-1-5,-1-9,0-5,-1-1,2 0,-2 0,0-4,0 0,0-9,0-8,0 1,0 0,0-7,0-5,0 1,0-1,0 2,0 1,0 0,0 2,0 0,-9 0,-1 1,0-1,-5 6,-1 7,1 1,6 4,2 5,4 3,2 3,1 2,0 1,0-5,1-1,-1 0,1 1,-1 2,0 0,0 2,0 6,0 2,0 5,0 1,-8 4,-3 4,3 9,-1 5,3 8,3 6,1 1,1 3,1 3,0-8,1-6,-1-7,0-7,0-9,0-8,0-1,2-1,-2 2,-2 0,11-2,9-3,2-2,-2-2,-3-1,-6 6,4-1,0 1,5-2,8-2,8-1,4-1,5 0,-5-1,-2 0,1 5,3 7,2 1,1-1,-6-2,-2-3,2-3,1 3,3 0,2 0,-7-2,-8-2,-10-1,-8-1,-6-1,-2 0</inkml:trace>
  <inkml:trace contextRef="#ctx0" brushRef="#br0" timeOffset="1">-3693 2140,'0'0,"0"0,0 0,0 0,0 0,0 0,0 0,0 0,0 0,0 0,-24 33,-7 20,2 9,4 3,9 1,6-4,4-3,3 0,3-5,1-6,1-6,-1-5,-1-8,2-4,-2-7,0-5,0-6,0-4,0-2,-8-1,-2-2,0 1,-6-5,-15-7,-4-2,5-8,-8-7,-13 3,2 0,1-1,10 0,1-2,-6 4,2 3,1 3,1 2,5-4,-7 3,4 5,1 5,6 3,8 4,7 1,8 1,4-4,2-2,2-1,1 7,6 10,4 7,15 1,3 3,4 4,3 8,-3 3,7-3,6-3,-8 0,1-1,-9 0,-9 2,-7-6,7-7,3-6,-6-5,-5-4,-3-3,2 0,-1-2,-1 1,-3 0,-4 0,-1 1,-3-1,0 1,7 0,4 0,-3-5,16-2,10-10,0-8,1-6,12 4,4 0,18-1,5-5,-4-5,5 7,-6 2,-12 0,-8 6,1 1,2-2,-9 4,-11 6,-4 4,-6 5,-7 2,-6 3,-5 0,-2 1</inkml:trace>
  <inkml:trace contextRef="#ctx0" brushRef="#br0" timeOffset="2">4688 425,'0'0,"0"0,0 0,0 0,0 0,0 0,0 0,-40-27,-20-8,-7-5,-2 5,-3-2,10-1,8 7,-4 8,3 8,0 7,4 5,1 2,2 2,1 1,1-1,8 1,10-1,3-1,6 1,4-1,6 0,5 0,3 0,2 5,6 2,5 11,0 2,-3 3,-3-3,-2 1,-3 9,1-3,-2-4,0-8,-2-4,2 0,0-2,0-2,-1-3,1-1,0-2,0 0,0-7,0-1,0-11,0-9,0 3,0-2,0 3,0-3,0-4,0 2,0 8,0 6,0 6,0 4,0 3,0 1,0 1,0 1,0-1,0 0,9-6,8-12,11-5,9 3,4 4,-3 5,-1 4,1 3,2 2,2-5,2 0,-7-1,6 3,4 0,1 2,1 1,-8 1,-3 0,-9 0,-8 1,-9-1,-5 0,-6 0,-1 0,-1 0</inkml:trace>
  <inkml:trace contextRef="#ctx0" brushRef="#br0" timeOffset="3">6343 551,'0'0,"0"0,0 0,0 0,0 0,0 0,0 0,0 0,0 0,-38-21,-15-14,-4-4,-2 2,3-1,2-2,2 8,11 4,5-6,-1-1,-1 5,7 7,-1-7,-2-6,4 5,8-10,9-2,4-1,5-1,4-6,0-4,1-4,1-3,7-1,10-1,10 6,-1 5,4 9,4 4,-6 6,3 6,2 10,2 7,4 6,3 3,-7-3,-2 0,1-1,-5 3,-7 0,-10 1,-6 1,4 1,-1 0,-2-5,-3-3,-2 2,-1 0,-3 3,0 0,0 2,0 1,-1 0,1 0,-7 0,-13 0,0-5,-5-2,0 1,-1-5,-7-5,-3-2,-4 5,-4 3,7 4,0 2,1 3,5 6,7 2,2 1,-6-2,5-1,-3 3,2 1,6-1,7-3,3-1,5-2,3-1,0-1,2 0,7 0,1-1,9 1,7 0,10 0,3-6,5-1,9 0,6 2,-2 0,-1-3,-3 0,4 1,2 1,-9 3,-6 0,-3 2,0 1,-7 0,-9 1,-10-1,-7 0,-3 1,-5-1,-2 0,1 0,-1 0,1 0,-1 0,2 5,-1 8,1 6,0 6,0-1,0-1,0 4,0 5,0 5,1-5,-1-3,0 1,0-2,0 7,0-3,0 4,0 1,8 0,2-6,0-10,5 4,1 2,-1 3,-6-5,-2-6,-4-5,-2-7,-1-3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7T18:33:55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2637 2666,'0'0,"0"0,0 0,0 0,0 0,0 0,0 0,0 0,0 0,0 0,0 0,0 0,0 0,0 0,16 26,5 15,5 11,-3 7,-4-2,-6 2,-6 0,-3 6,-3 3,-6 6,-8 1,-8 4,-4-1,-5 2,4-2,1 3,-7-3,-7-4,-4-3,1 1,2-5,3-4,2-2,7-6,8-12,8-8,5-11,5-3,2-5,1-6,1-10,-1-10,1-3,-1-5,-1-5,0-9,0-4,-5 3,-2-2,0-7,2-1,-5 1,-4-3,-2-4,4 1,-3-3,-4 3,-3 4,1-2,-1 3,4 2,-1 9,3 9,-1 4,2 5,4-1,3-3,4 2,2 3,2 5,0 2,1 3,-1 3,1 5,-1 3,6 5,1 5,6 0,4 8,1 10,2 4,3 6,3 6,2 4,-3 4,-1-3,1-6,-4-6,-5-6,-6-4,-4-2,-3-8,-3-7,0-2,4 2,7-2,7-4,1-4,-3-3,0-3,4-1,-2-1,-4-1,1 0,4-5,3-7,3-11,4-8,-4-4,-1 0,1 5,7 3,3 6,-4-4,-2-8,-1 2,6 1,2-5,-5-2,-2 6,-1 3,0-5,1 4,-5 7,-6 8,-6 5,-6 6,-3 2</inkml:trace>
  <inkml:trace contextRef="#ctx0" brushRef="#br0" timeOffset="1">6056 1600,'0'0,"0"0,0 0,0 0,0 0,0 0,0 0,0 0,0 0,0 0,0 0,32-22,16-6,5 1,-6 5,-7 6,2 7,3 9,1 5,2 7,3 7,0 5,0-1,4 6,-9 3,-1 8,-3 1,-3 5,-3 5,-2 0,-7 1,-3-3,0-4,1 1,2-2,-4-3,-6-4,-5-7,-6-4,-2-1,2 0,0-3,0-1,-2-4,-1-4,-1-5,-2-4,1-2,-2-2,1 0,0-1,0 0,-1 0,1 1,0-1,0 1,0 0,-5 0,-2 0,-5 0,-6 0,0-5,-2-2,-3-5,3-1,-2 2,-1-2,-3 1,-2-3,-6 1,-4 3,0 4,1 2,-4 3,5 1,3 1,2 0,1 1,0-11,0-4,5-4,7 0,7 9,4 6,-1 3,-5 2,-5 1,0-1,3 0,4 4,4 2,4-1,1-1,-3-2,-2-2,1-1,7-5,3-4,6-4,7 4,6 10,-2 4,2 6,2 1,2-1,7-3,4-3,5 3,1-1,-2-1,-2-1,2-3,0-1,-3 4,-2 1,-7 0,-4 3,0 1,0-2,1-3,1-2,-4-1,-6-2,-6-1,-5 0,-4 4,-2-2,-2-3,0-6,0-2,0 1,0 1,1 3,-1-5,1 1,0-5,5-5,3-4,-2-10,5-5,6 4,4 3,0 1,-5-6,1-2,-2 6,-4 2,1-4,4-8,5 4,-1 2,-5 8,-4 2,-4 7,-3 5,-3 5,-1 4,-1-2,1-1,-1 1,0 2,1-4,-1-1,1 2,0 1,0 3,0 0,0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6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8138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8138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CA2DD99-D135-4FF6-BC89-D4BE692677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5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7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10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2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11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5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12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48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13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18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14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03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15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7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16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2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17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6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18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12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19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46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20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4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21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01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22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9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23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4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24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71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25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94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26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23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27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98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28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52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29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3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16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30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89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31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0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32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70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33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0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4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5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5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6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3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7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2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8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4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5FDFE-4A2F-4914-B7B7-70498F9D363A}" type="slidenum">
              <a:rPr lang="pt-BR"/>
              <a:pPr/>
              <a:t>9</a:t>
            </a:fld>
            <a:endParaRPr lang="pt-BR" dirty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7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2D5EF-D200-4FEC-AE56-CDB6B4AAD99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8056E-EDEE-492E-9B50-1CF3DA40D73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D74B4-994E-4B88-BB64-7A12827EC8F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8426EDD9-93BB-4ED1-9641-23AED48FFAE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BA41C78A-AACC-4536-BE11-193C243EBEB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481A5116-45B8-4C6D-B2AE-3B7D54EABAB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F3211E82-8F98-4EEF-AD8B-6AE07DB65E9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5E193A44-A3F8-432D-AD28-10254D134D9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69CD1DE7-80D7-4745-9BCA-4DABAE8582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56483BBD-5D45-4EA0-A4B2-26348DAF70C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3F6C401F-1223-4B18-892C-132C3F105F0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51E5D-D03E-4C30-AF0A-01B624D5A94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11E10FF8-01EB-41CE-AE63-871D73AEB1E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627242A9-1F86-47BE-B8EE-08BC76848E4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fld id="{D6207B74-0909-4E2B-B734-C1411A1F451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84BC6-5986-497E-8CA4-34430A2154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6D24-0351-4131-8BC3-32BC07DEE9D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E8273-49E2-45A3-AF7D-7B5E08A13DF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917C4-53F6-457B-B88D-BC7A505CA24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571F0-B106-4EAD-9C18-86CAE36CB9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D491-6A69-4FAA-A61F-BAB50C606E5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9FCD2-0497-4582-A1EC-A9FD3882250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DF9712D-D333-4302-B5BE-48D67DC3DAB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4" r:id="rId1"/>
    <p:sldLayoutId id="2147485405" r:id="rId2"/>
    <p:sldLayoutId id="2147485406" r:id="rId3"/>
    <p:sldLayoutId id="2147485407" r:id="rId4"/>
    <p:sldLayoutId id="2147485408" r:id="rId5"/>
    <p:sldLayoutId id="2147485409" r:id="rId6"/>
    <p:sldLayoutId id="2147485410" r:id="rId7"/>
    <p:sldLayoutId id="2147485411" r:id="rId8"/>
    <p:sldLayoutId id="2147485412" r:id="rId9"/>
    <p:sldLayoutId id="2147485413" r:id="rId10"/>
    <p:sldLayoutId id="21474854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98F3F08-C3E5-4D51-A5F4-C083DA2DE8E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5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slide" Target="slide19.xml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3.jp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slide" Target="slide19.xml"/><Relationship Id="rId5" Type="http://schemas.openxmlformats.org/officeDocument/2006/relationships/image" Target="../media/image3.jpg"/><Relationship Id="rId10" Type="http://schemas.openxmlformats.org/officeDocument/2006/relationships/image" Target="../media/image9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slide" Target="slide19.xml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slide" Target="slide19.xml"/><Relationship Id="rId10" Type="http://schemas.openxmlformats.org/officeDocument/2006/relationships/image" Target="../media/image15.emf"/><Relationship Id="rId4" Type="http://schemas.openxmlformats.org/officeDocument/2006/relationships/image" Target="../media/image3.jpg"/><Relationship Id="rId9" Type="http://schemas.openxmlformats.org/officeDocument/2006/relationships/customXml" Target="../ink/ink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slide" Target="slide19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3.jpg"/><Relationship Id="rId9" Type="http://schemas.openxmlformats.org/officeDocument/2006/relationships/image" Target="../media/image27.png"/><Relationship Id="rId1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slide" Target="slide1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slide" Target="slide19.xml"/><Relationship Id="rId5" Type="http://schemas.openxmlformats.org/officeDocument/2006/relationships/image" Target="../media/image3.jpg"/><Relationship Id="rId10" Type="http://schemas.openxmlformats.org/officeDocument/2006/relationships/image" Target="../media/image2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slide" Target="slide19.xml"/><Relationship Id="rId5" Type="http://schemas.openxmlformats.org/officeDocument/2006/relationships/image" Target="../media/image3.jpg"/><Relationship Id="rId10" Type="http://schemas.openxmlformats.org/officeDocument/2006/relationships/image" Target="../media/image2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slide" Target="slide1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slide" Target="slide19.xml"/><Relationship Id="rId4" Type="http://schemas.openxmlformats.org/officeDocument/2006/relationships/image" Target="../media/image3.jpg"/><Relationship Id="rId9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667000" y="65230"/>
            <a:ext cx="5289376" cy="11237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DISTRIBUIÇÃO DE FREQUÊNCIA E REPRESENTAÇÃO GRÁFICA</a:t>
            </a:r>
          </a:p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 –VARIÁVEIS DISCRETAS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9868" y="1412296"/>
            <a:ext cx="8555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Aft>
                <a:spcPts val="0"/>
              </a:spcAft>
            </a:pPr>
            <a:r>
              <a:rPr lang="pt-PT" altLang="en-US" sz="2400" dirty="0">
                <a:solidFill>
                  <a:srgbClr val="000000"/>
                </a:solidFill>
                <a:latin typeface="DN"/>
                <a:ea typeface="+mn-ea"/>
              </a:rPr>
              <a:t>As técnicas estatísticas utilizadas para descrever variável Discreta , são seguintes: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8046" y="3006413"/>
            <a:ext cx="84249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tabela de frequências  simples;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t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abela de frequências acumuladas;</a:t>
            </a:r>
            <a:endParaRPr lang="pt-PT" altLang="en-US" sz="2800" dirty="0">
              <a:solidFill>
                <a:srgbClr val="000000"/>
              </a:solidFill>
              <a:latin typeface="Calibri Light" panose="020F0302020204030204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gráficos de barras de frequências simples;</a:t>
            </a:r>
            <a:endParaRPr lang="pt-PT" altLang="en-US" sz="2800" dirty="0">
              <a:solidFill>
                <a:srgbClr val="000000"/>
              </a:solidFill>
              <a:latin typeface="Calibri Light" panose="020F0302020204030204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 g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ráficos de barras de frequências acumuladas;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função cumulativa;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Polígono em escada das frequências acumuladas</a:t>
            </a:r>
            <a:endParaRPr lang="pt-PT" altLang="en-US" sz="2800" dirty="0">
              <a:solidFill>
                <a:srgbClr val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15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65230"/>
            <a:ext cx="5073650" cy="11237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000" b="1" dirty="0">
                <a:solidFill>
                  <a:schemeClr val="tx1"/>
                </a:solidFill>
              </a:rPr>
              <a:t>MÉTODO PRÁTICO PARA CONSTRUÇÃO DE UMA DIST. DE FREQÜÊNCIAS C/ </a:t>
            </a:r>
            <a:r>
              <a:rPr lang="pt-BR" sz="2000" b="1" dirty="0" smtClean="0">
                <a:solidFill>
                  <a:schemeClr val="tx1"/>
                </a:solidFill>
              </a:rPr>
              <a:t>CLASSE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25448" y="1795806"/>
                <a:ext cx="8753475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b="1" dirty="0" smtClean="0">
                    <a:solidFill>
                      <a:schemeClr val="tx1"/>
                    </a:solidFill>
                  </a:rPr>
                  <a:t>1º - </a:t>
                </a:r>
                <a:r>
                  <a:rPr lang="pt-BR" sz="1600" dirty="0">
                    <a:solidFill>
                      <a:schemeClr val="tx1"/>
                    </a:solidFill>
                  </a:rPr>
                  <a:t>Organize os dados brutos em um ROL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. Sabe-se que n=45</a:t>
                </a:r>
                <a:endParaRPr lang="pt-BR" sz="1600" dirty="0">
                  <a:solidFill>
                    <a:schemeClr val="tx1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b="1" dirty="0">
                    <a:solidFill>
                      <a:schemeClr val="tx1"/>
                    </a:solidFill>
                  </a:rPr>
                  <a:t>2º - </a:t>
                </a:r>
                <a:r>
                  <a:rPr lang="pt-BR" sz="1600" dirty="0">
                    <a:solidFill>
                      <a:schemeClr val="tx1"/>
                    </a:solidFill>
                  </a:rPr>
                  <a:t>Calcule a amplitude amostral </a:t>
                </a:r>
                <a:r>
                  <a:rPr lang="pt-BR" sz="1600" b="1" i="1" dirty="0">
                    <a:solidFill>
                      <a:schemeClr val="tx1"/>
                    </a:solidFill>
                  </a:rPr>
                  <a:t>AA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PT" sz="1600" dirty="0" smtClean="0"/>
                  <a:t> </a:t>
                </a:r>
                <a:r>
                  <a:rPr lang="pt-PT" sz="1600" dirty="0">
                    <a:solidFill>
                      <a:schemeClr val="tx1"/>
                    </a:solidFill>
                  </a:rPr>
                  <a:t>Esta amplitude aproximada de classe é arredondada </a:t>
                </a:r>
                <a:r>
                  <a:rPr lang="pt-PT" sz="1600" dirty="0" smtClean="0">
                    <a:solidFill>
                      <a:schemeClr val="tx1"/>
                    </a:solidFill>
                  </a:rPr>
                  <a:t>para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PT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PT" sz="1600" dirty="0">
                    <a:solidFill>
                      <a:schemeClr val="tx1"/>
                    </a:solidFill>
                  </a:rPr>
                  <a:t>um número </a:t>
                </a:r>
                <a:r>
                  <a:rPr lang="pt-PT" sz="1600" dirty="0" smtClean="0">
                    <a:solidFill>
                      <a:schemeClr val="tx1"/>
                    </a:solidFill>
                  </a:rPr>
                  <a:t>conveniente.</a:t>
                </a:r>
                <a:endParaRPr lang="pt-BR" sz="1600" dirty="0" smtClean="0">
                  <a:solidFill>
                    <a:schemeClr val="tx1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dirty="0">
                    <a:solidFill>
                      <a:schemeClr val="tx1"/>
                    </a:solidFill>
                  </a:rPr>
                  <a:t>No nosso exemplo: </a:t>
                </a:r>
                <a:r>
                  <a:rPr lang="pt-BR" sz="1600" b="1" i="1" dirty="0">
                    <a:solidFill>
                      <a:schemeClr val="tx1"/>
                    </a:solidFill>
                  </a:rPr>
                  <a:t>AA</a:t>
                </a:r>
                <a:r>
                  <a:rPr lang="pt-BR" sz="1600" dirty="0">
                    <a:solidFill>
                      <a:schemeClr val="tx1"/>
                    </a:solidFill>
                  </a:rPr>
                  <a:t>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=63 </a:t>
                </a:r>
                <a:r>
                  <a:rPr lang="pt-BR" sz="1600" dirty="0">
                    <a:solidFill>
                      <a:schemeClr val="tx1"/>
                    </a:solidFill>
                  </a:rPr>
                  <a:t>-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30 =33                </a:t>
                </a:r>
                <a:endParaRPr lang="pt-PT" sz="3200" i="1" dirty="0" smtClean="0">
                  <a:latin typeface="Cambria Math" panose="02040503050406030204" pitchFamily="18" charset="0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=1+3,3</m:t>
                      </m:r>
                      <m:r>
                        <a:rPr lang="pt-PT" sz="32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PT" sz="3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solidFill>
                    <a:schemeClr val="tx1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b="1" dirty="0">
                    <a:solidFill>
                      <a:schemeClr val="tx1"/>
                    </a:solidFill>
                  </a:rPr>
                  <a:t>3º - </a:t>
                </a:r>
                <a:r>
                  <a:rPr lang="pt-BR" sz="1600" dirty="0">
                    <a:solidFill>
                      <a:schemeClr val="tx1"/>
                    </a:solidFill>
                  </a:rPr>
                  <a:t>Calcule o número de classes através da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dirty="0">
                    <a:solidFill>
                      <a:schemeClr val="tx1"/>
                    </a:solidFill>
                  </a:rPr>
                  <a:t> "Regra de Sturges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": K=6,505 </a:t>
                </a:r>
                <a14:m>
                  <m:oMath xmlns:m="http://schemas.openxmlformats.org/officeDocument/2006/math">
                    <m:r>
                      <a:rPr lang="pt-B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B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1600" dirty="0">
                    <a:solidFill>
                      <a:schemeClr val="tx1"/>
                    </a:solidFill>
                  </a:rPr>
                  <a:t>7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endParaRPr lang="pt-BR" sz="1600" dirty="0" smtClean="0">
                  <a:solidFill>
                    <a:schemeClr val="tx1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b="1" dirty="0">
                    <a:solidFill>
                      <a:schemeClr val="tx1"/>
                    </a:solidFill>
                  </a:rPr>
                  <a:t>4º - </a:t>
                </a:r>
                <a:r>
                  <a:rPr lang="pt-BR" sz="1600" dirty="0">
                    <a:solidFill>
                      <a:schemeClr val="tx1"/>
                    </a:solidFill>
                  </a:rPr>
                  <a:t>Decidido o nº de classes, calcule então a amplitude do intervalo de classe</a:t>
                </a:r>
                <a:r>
                  <a:rPr lang="pt-BR" sz="1600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sz="1600" b="1" dirty="0">
                    <a:solidFill>
                      <a:schemeClr val="tx1"/>
                    </a:solidFill>
                  </a:rPr>
                  <a:t>h &gt; 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AA/K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.</a:t>
                </a:r>
                <a:endParaRPr lang="pt-BR" sz="1600" dirty="0">
                  <a:solidFill>
                    <a:schemeClr val="tx1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dirty="0">
                    <a:solidFill>
                      <a:schemeClr val="tx1"/>
                    </a:solidFill>
                  </a:rPr>
                  <a:t>No nosso exemplo: 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ac=AA/K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1600" dirty="0">
                    <a:solidFill>
                      <a:schemeClr val="tx1"/>
                    </a:solidFill>
                  </a:rPr>
                  <a:t>=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33/7 </a:t>
                </a:r>
                <a:r>
                  <a:rPr lang="pt-BR" sz="1600" dirty="0">
                    <a:solidFill>
                      <a:schemeClr val="tx1"/>
                    </a:solidFill>
                  </a:rPr>
                  <a:t>=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4,71</a:t>
                </a:r>
                <a:r>
                  <a:rPr lang="pt-BR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BR" sz="1600" dirty="0">
                    <a:solidFill>
                      <a:schemeClr val="tx1"/>
                    </a:solidFill>
                  </a:rPr>
                  <a:t>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5 </a:t>
                </a:r>
                <a:r>
                  <a:rPr lang="pt-BR" sz="1600" dirty="0">
                    <a:solidFill>
                      <a:schemeClr val="tx1"/>
                    </a:solidFill>
                  </a:rPr>
                  <a:t>. Obs:Como </a:t>
                </a:r>
                <a:r>
                  <a:rPr lang="pt-BR" sz="1600" b="1" dirty="0">
                    <a:solidFill>
                      <a:schemeClr val="tx1"/>
                    </a:solidFill>
                  </a:rPr>
                  <a:t>h &gt; </a:t>
                </a:r>
                <a:r>
                  <a:rPr lang="pt-BR" sz="1600" b="1" dirty="0" smtClean="0">
                    <a:solidFill>
                      <a:schemeClr val="tx1"/>
                    </a:solidFill>
                  </a:rPr>
                  <a:t>AA/K </a:t>
                </a:r>
                <a:r>
                  <a:rPr lang="pt-BR" sz="1600" dirty="0">
                    <a:solidFill>
                      <a:schemeClr val="tx1"/>
                    </a:solidFill>
                  </a:rPr>
                  <a:t>um valor ligeiramente superior para haver folga na última classe. Utilizaremos então </a:t>
                </a:r>
                <a:r>
                  <a:rPr lang="pt-BR" sz="1600" b="1" i="1" dirty="0" smtClean="0">
                    <a:solidFill>
                      <a:schemeClr val="tx1"/>
                    </a:solidFill>
                  </a:rPr>
                  <a:t>ac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sz="1600" dirty="0">
                    <a:solidFill>
                      <a:schemeClr val="tx1"/>
                    </a:solidFill>
                  </a:rPr>
                  <a:t>=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5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endParaRPr lang="pt-BR" sz="1600" dirty="0">
                  <a:solidFill>
                    <a:schemeClr val="tx1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b="1" dirty="0">
                    <a:solidFill>
                      <a:schemeClr val="tx1"/>
                    </a:solidFill>
                  </a:rPr>
                  <a:t>5º - </a:t>
                </a:r>
                <a:r>
                  <a:rPr lang="pt-BR" sz="1600" dirty="0">
                    <a:solidFill>
                      <a:schemeClr val="tx1"/>
                    </a:solidFill>
                  </a:rPr>
                  <a:t>Temos então o menor nº da amostra, o nº de classes e a amplitude do intervalo. Podemos montar a tabela, com o cuidado para não aparecer classes com freqüência = 0 (zero).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dirty="0">
                    <a:solidFill>
                      <a:schemeClr val="tx1"/>
                    </a:solidFill>
                  </a:rPr>
                  <a:t>No nosso exemplo: o menor nº da amostra =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30 </a:t>
                </a:r>
                <a:r>
                  <a:rPr lang="pt-BR" sz="1600" dirty="0">
                    <a:solidFill>
                      <a:schemeClr val="tx1"/>
                    </a:solidFill>
                  </a:rPr>
                  <a:t>+ </a:t>
                </a:r>
                <a:r>
                  <a:rPr lang="pt-BR" sz="1600" b="1" i="1" dirty="0">
                    <a:solidFill>
                      <a:schemeClr val="tx1"/>
                    </a:solidFill>
                  </a:rPr>
                  <a:t>h </a:t>
                </a:r>
                <a:r>
                  <a:rPr lang="pt-BR" sz="1600" dirty="0">
                    <a:solidFill>
                      <a:schemeClr val="tx1"/>
                    </a:solidFill>
                  </a:rPr>
                  <a:t>= 3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6, </a:t>
                </a:r>
                <a:r>
                  <a:rPr lang="pt-BR" sz="1600" dirty="0">
                    <a:solidFill>
                      <a:schemeClr val="tx1"/>
                    </a:solidFill>
                  </a:rPr>
                  <a:t>logo a primeira classe será representada por ......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30 |----- 35. </a:t>
                </a:r>
                <a:r>
                  <a:rPr lang="pt-BR" sz="1600" dirty="0">
                    <a:solidFill>
                      <a:schemeClr val="tx1"/>
                    </a:solidFill>
                  </a:rPr>
                  <a:t>As classes seguintes respeitarão o mesmo procedimento.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pt-BR" sz="1600" dirty="0">
                    <a:solidFill>
                      <a:schemeClr val="tx1"/>
                    </a:solidFill>
                  </a:rPr>
                  <a:t>O primeiro elemento das classes seguintes sempre serão formadas pelo último elemento da classe anterior. 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8" y="1795806"/>
                <a:ext cx="8753475" cy="5016758"/>
              </a:xfrm>
              <a:prstGeom prst="rect">
                <a:avLst/>
              </a:prstGeom>
              <a:blipFill rotWithShape="0">
                <a:blip r:embed="rId6"/>
                <a:stretch>
                  <a:fillRect l="-418" t="-365" r="-139" b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2170038" y="1222648"/>
            <a:ext cx="4392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altLang="en-US" sz="2000" b="1" dirty="0" smtClean="0">
                <a:solidFill>
                  <a:schemeClr val="tx1"/>
                </a:solidFill>
              </a:rPr>
              <a:t>Faixa etária dos formandos de Estatística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184" y="1586890"/>
            <a:ext cx="2650739" cy="24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667000" y="65230"/>
            <a:ext cx="5289376" cy="11237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000" b="1" dirty="0" smtClean="0">
                <a:solidFill>
                  <a:schemeClr val="tx1"/>
                </a:solidFill>
                <a:latin typeface="DN"/>
              </a:rPr>
              <a:t>DISTRIBUIÇÃO DE FREQUÊNCIA E REPRESENTAÇÃO GRÁFICA</a:t>
            </a:r>
          </a:p>
          <a:p>
            <a:pPr lvl="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DN"/>
              </a:rPr>
              <a:t> – VARIÁVEIS </a:t>
            </a:r>
            <a:r>
              <a:rPr lang="pt-PT" sz="1800" b="1" kern="0" cap="all" dirty="0">
                <a:solidFill>
                  <a:schemeClr val="tx1"/>
                </a:solidFill>
                <a:latin typeface="DN"/>
                <a:ea typeface="+mn-ea"/>
                <a:cs typeface="Arial" panose="020B0604020202020204" pitchFamily="34" charset="0"/>
              </a:rPr>
              <a:t>CONTÍNUAS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9868" y="1412296"/>
            <a:ext cx="8555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Aft>
                <a:spcPts val="0"/>
              </a:spcAft>
            </a:pPr>
            <a:r>
              <a:rPr lang="pt-PT" altLang="en-US" sz="2400" dirty="0">
                <a:solidFill>
                  <a:srgbClr val="000000"/>
                </a:solidFill>
                <a:latin typeface="DN"/>
                <a:ea typeface="+mn-ea"/>
              </a:rPr>
              <a:t>As técnicas estatísticas utilizadas para descrever variável Discreta , são seguintes: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8046" y="3006413"/>
            <a:ext cx="84249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tabela de frequências  simples;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t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abela de frequências acumuladas;</a:t>
            </a:r>
            <a:endParaRPr lang="pt-PT" altLang="en-US" sz="2800" dirty="0">
              <a:solidFill>
                <a:srgbClr val="000000"/>
              </a:solidFill>
              <a:latin typeface="Calibri Light" panose="020F0302020204030204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 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gráficos de barras de frequências simples;</a:t>
            </a:r>
            <a:endParaRPr lang="pt-PT" altLang="en-US" sz="2800" dirty="0">
              <a:solidFill>
                <a:srgbClr val="000000"/>
              </a:solidFill>
              <a:latin typeface="Calibri Light" panose="020F0302020204030204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>
                <a:solidFill>
                  <a:srgbClr val="000000"/>
                </a:solidFill>
                <a:latin typeface="Calibri Light" panose="020F0302020204030204"/>
              </a:rPr>
              <a:t> g</a:t>
            </a: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ráficos de barras de frequências acumuladas;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 Polígono de frequências simples e acumuladas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 função cumulativa;</a:t>
            </a:r>
          </a:p>
        </p:txBody>
      </p:sp>
    </p:spTree>
    <p:extLst>
      <p:ext uri="{BB962C8B-B14F-4D97-AF65-F5344CB8AC3E}">
        <p14:creationId xmlns:p14="http://schemas.microsoft.com/office/powerpoint/2010/main" val="12732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71697"/>
            <a:ext cx="5073650" cy="51077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400" b="1" dirty="0" smtClean="0">
                <a:solidFill>
                  <a:schemeClr val="tx1"/>
                </a:solidFill>
              </a:rPr>
              <a:t>EXERCÍCIOS nº6</a:t>
            </a:r>
            <a:endParaRPr lang="pt-P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5448" y="1795806"/>
            <a:ext cx="875347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pt-PT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1. Fez-se </a:t>
            </a:r>
            <a:r>
              <a:rPr lang="pt-PT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um estudo sobre as alturas, em, metros, dos jogadores de uma equipa e os dados obtidos estão indicados em </a:t>
            </a:r>
            <a:r>
              <a:rPr lang="pt-PT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baixo:</a:t>
            </a:r>
          </a:p>
          <a:p>
            <a:endParaRPr lang="pt-PT" sz="24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pt-PT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1,60</a:t>
            </a:r>
            <a:r>
              <a:rPr lang="pt-PT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	1,70	1,62	1,80	1,83	</a:t>
            </a:r>
          </a:p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1,82	1,71	1,68	1,68	1,65	</a:t>
            </a:r>
          </a:p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1,62	1,64	1,80	1,81	1,78	</a:t>
            </a:r>
          </a:p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1,76	1,69	1,64	1,63	1,67	</a:t>
            </a:r>
          </a:p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1,68	1,83	1,70	1,71	1,69</a:t>
            </a:r>
            <a:r>
              <a:rPr lang="en-US" sz="2400" dirty="0">
                <a:latin typeface="Century Gothic" panose="020B0502020202020204" pitchFamily="34" charset="0"/>
              </a:rPr>
              <a:t>	</a:t>
            </a:r>
          </a:p>
          <a:p>
            <a:pPr fontAlgn="auto">
              <a:spcAft>
                <a:spcPts val="0"/>
              </a:spcAft>
              <a:defRPr/>
            </a:pP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457200" y="1087920"/>
            <a:ext cx="7499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pt-PT" sz="2000" b="1" dirty="0"/>
              <a:t>DISTRIBUIÇÃO DE F GRÁFICA –VARIÁVEIS CONTÍNUAS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8594" y="5389906"/>
            <a:ext cx="8372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 </a:t>
            </a:r>
            <a:r>
              <a:rPr lang="pt-PT" sz="2800" dirty="0">
                <a:solidFill>
                  <a:schemeClr val="tx1"/>
                </a:solidFill>
                <a:latin typeface="Calibri" panose="020F0502020204030204" pitchFamily="34" charset="0"/>
              </a:rPr>
              <a:t>os dados construa um histograma, uma tabela de frequências acumuladas e função cumulativa.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71697"/>
            <a:ext cx="5073650" cy="51077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400" b="1" dirty="0" smtClean="0">
                <a:solidFill>
                  <a:schemeClr val="tx1"/>
                </a:solidFill>
              </a:rPr>
              <a:t>EXERCÍCIOS nº4</a:t>
            </a:r>
            <a:endParaRPr lang="pt-P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5448" y="1795806"/>
            <a:ext cx="8753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/>
              <a:t>2. Os </a:t>
            </a:r>
            <a:r>
              <a:rPr lang="pt-PT" sz="2400" dirty="0"/>
              <a:t>dados, a seguir, representam o tempo(em segundos) para carga de um aplicativo, num sistema compartilhado (50 observações </a:t>
            </a:r>
            <a:r>
              <a:rPr lang="pt-PT" sz="2400" dirty="0" smtClean="0"/>
              <a:t>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457200" y="1087920"/>
            <a:ext cx="7499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pt-PT" sz="2000" b="1" dirty="0"/>
              <a:t>DISTRIBUIÇÃO DE F GRÁFICA –VARIÁVEIS CONTÍNUAS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9638" y="5055304"/>
            <a:ext cx="837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PT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Marcador de Posição de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366001"/>
              </p:ext>
            </p:extLst>
          </p:nvPr>
        </p:nvGraphicFramePr>
        <p:xfrm>
          <a:off x="169235" y="3074746"/>
          <a:ext cx="8586669" cy="2444776"/>
        </p:xfrm>
        <a:graphic>
          <a:graphicData uri="http://schemas.openxmlformats.org/drawingml/2006/table">
            <a:tbl>
              <a:tblPr firstRow="1" bandRow="1"/>
              <a:tblGrid>
                <a:gridCol w="660513"/>
                <a:gridCol w="660513"/>
                <a:gridCol w="660513"/>
                <a:gridCol w="660513"/>
                <a:gridCol w="660513"/>
                <a:gridCol w="660513"/>
                <a:gridCol w="660513"/>
                <a:gridCol w="660513"/>
                <a:gridCol w="660513"/>
                <a:gridCol w="660513"/>
                <a:gridCol w="660513"/>
                <a:gridCol w="660513"/>
                <a:gridCol w="660513"/>
              </a:tblGrid>
              <a:tr h="611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5,2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6,4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5,7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8,3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7,0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5,4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4,8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9,1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5,5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6,2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5,7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6,3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lumMod val="20000"/>
                        <a:lumOff val="80000"/>
                      </a:srgbClr>
                    </a:solidFill>
                  </a:tcPr>
                </a:tc>
              </a:tr>
              <a:tr h="611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5,1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8,4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6,2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7,3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5,4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4,8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5,6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6,8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5,0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6,7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8,2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7,1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</a:tr>
              <a:tr h="611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5,0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8,2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9,9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5,4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5,6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5,7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6,2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5,1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6,0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4,7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14,1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20000"/>
                      </a:srgbClr>
                    </a:solidFill>
                  </a:tcPr>
                </a:tc>
              </a:tr>
              <a:tr h="611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5,3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5,0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5,7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6,3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6,0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6,8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7,3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6,5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PT" sz="1600" b="1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5,9</a:t>
                      </a:r>
                      <a:endParaRPr lang="pt-PT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pt-PT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8312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9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71697"/>
            <a:ext cx="5073650" cy="51077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400" b="1" dirty="0" smtClean="0">
                <a:solidFill>
                  <a:schemeClr val="tx1"/>
                </a:solidFill>
              </a:rPr>
              <a:t>EXERCÍCIOS nº5</a:t>
            </a:r>
            <a:endParaRPr lang="pt-P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457200" y="1087920"/>
            <a:ext cx="7499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pt-PT" sz="2000" b="1" dirty="0"/>
              <a:t>DISTRIBUIÇÃO DE F GRÁFICA –VARIÁVEIS CONTÍNUAS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9638" y="5055304"/>
            <a:ext cx="837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PT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9638" y="1871422"/>
            <a:ext cx="83724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</a:rPr>
              <a:t>A tabela seguinte contém a distribuição, por classes, das alturas de 900 alunos de uma escola de Luanda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Marcador de Posição de Conteúdo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214486"/>
                  </p:ext>
                </p:extLst>
              </p:nvPr>
            </p:nvGraphicFramePr>
            <p:xfrm>
              <a:off x="339638" y="2861026"/>
              <a:ext cx="7842816" cy="41726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14272"/>
                    <a:gridCol w="2614272"/>
                    <a:gridCol w="2614272"/>
                  </a:tblGrid>
                  <a:tr h="71316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X</a:t>
                          </a:r>
                          <a:endParaRPr lang="pt-PT" sz="1800" dirty="0">
                            <a:solidFill>
                              <a:schemeClr val="tx1"/>
                            </a:solidFill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Frequência</a:t>
                          </a:r>
                          <a:endParaRPr lang="pt-PT" sz="1800" dirty="0">
                            <a:solidFill>
                              <a:schemeClr val="tx1"/>
                            </a:solidFill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Frequência</a:t>
                          </a:r>
                          <a:r>
                            <a:rPr lang="pt-PT" sz="1800" b="1" baseline="0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 absoluta acumulada</a:t>
                          </a:r>
                          <a:endParaRPr lang="pt-PT" sz="1800" b="1" dirty="0">
                            <a:solidFill>
                              <a:schemeClr val="tx1"/>
                            </a:solidFill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𝟔𝟐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𝟔𝟒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PT" sz="1800" i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101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101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𝟔𝟓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𝟔𝟕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217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318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𝟔𝟖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𝟕𝟎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288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606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𝟕𝟏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𝟕𝟑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180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786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𝟕𝟒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𝟕𝟔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80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866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𝟕𝟕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𝟕𝟗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23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889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𝟖𝟎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PT" sz="1800" b="1" i="1" smtClean="0">
                                        <a:latin typeface="Cambria Math" panose="02040503050406030204" pitchFamily="18" charset="0"/>
                                      </a:rPr>
                                      <m:t>𝟖𝟐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11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900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8548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=900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Marcador de Posição de Conteúdo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8214486"/>
                  </p:ext>
                </p:extLst>
              </p:nvPr>
            </p:nvGraphicFramePr>
            <p:xfrm>
              <a:off x="339638" y="2861026"/>
              <a:ext cx="7842816" cy="417265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14272"/>
                    <a:gridCol w="2614272"/>
                    <a:gridCol w="2614272"/>
                  </a:tblGrid>
                  <a:tr h="71316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X</a:t>
                          </a:r>
                          <a:endParaRPr lang="pt-PT" sz="1800" dirty="0">
                            <a:solidFill>
                              <a:schemeClr val="tx1"/>
                            </a:solidFill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Frequência</a:t>
                          </a:r>
                          <a:endParaRPr lang="pt-PT" sz="1800" dirty="0">
                            <a:solidFill>
                              <a:schemeClr val="tx1"/>
                            </a:solidFill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Frequência</a:t>
                          </a:r>
                          <a:r>
                            <a:rPr lang="pt-PT" sz="1800" b="1" baseline="0" dirty="0" smtClean="0">
                              <a:solidFill>
                                <a:schemeClr val="tx1"/>
                              </a:solidFill>
                              <a:latin typeface="DN"/>
                            </a:rPr>
                            <a:t> absoluta acumulada</a:t>
                          </a:r>
                          <a:endParaRPr lang="pt-PT" sz="1800" b="1" dirty="0">
                            <a:solidFill>
                              <a:schemeClr val="tx1"/>
                            </a:solidFill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3" t="-200000" r="-201166" b="-83442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101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101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3" t="-300000" r="-201166" b="-73442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217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318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3" t="-400000" r="-201166" b="-63442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288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606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3" t="-500000" r="-201166" b="-53442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180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786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3" t="-600000" r="-201166" b="-43442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80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866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3" t="-688710" r="-201166" b="-32741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23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889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  <a:tr h="372085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33" t="-801639" r="-201166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11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pt-PT" sz="1800" b="1" dirty="0" smtClean="0">
                              <a:latin typeface="DN"/>
                            </a:rPr>
                            <a:t>900</a:t>
                          </a:r>
                          <a:endParaRPr lang="pt-PT" sz="1800" b="1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40000"/>
                          </a:srgbClr>
                        </a:solidFill>
                      </a:tcPr>
                    </a:tc>
                  </a:tr>
                  <a:tr h="85489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0000" t="-392857" r="-100698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pt-PT" sz="1800" dirty="0">
                            <a:latin typeface="DN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E48312">
                            <a:tint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2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71697"/>
            <a:ext cx="5073650" cy="51077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400" b="1" dirty="0" smtClean="0">
                <a:solidFill>
                  <a:schemeClr val="tx1"/>
                </a:solidFill>
              </a:rPr>
              <a:t>EXERCÍCIOS nº6</a:t>
            </a:r>
            <a:endParaRPr lang="pt-P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457200" y="1087920"/>
            <a:ext cx="7499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pt-PT" sz="2000" b="1" dirty="0"/>
              <a:t>DISTRIBUIÇÃO DE F GRÁFICA –VARIÁVEIS CONTÍNUAS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4037" y="1837278"/>
            <a:ext cx="8635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  <a:latin typeface="DN"/>
                <a:ea typeface="Times New Roman" panose="02020603050405020304" pitchFamily="18" charset="0"/>
              </a:rPr>
              <a:t>Uma máquina embaladora de rebuçada acabou de ser reparada. O gestor da linha de fabrico pretende determinar se a máquina ficou bem calibrada. Para isso , retirou, aleatoriamente em determinado dia, 100 sacos do lote embalado pela maquina. </a:t>
            </a:r>
            <a:r>
              <a:rPr lang="en-US" sz="2000" dirty="0">
                <a:solidFill>
                  <a:srgbClr val="000000"/>
                </a:solidFill>
                <a:latin typeface="DN"/>
                <a:ea typeface="Times New Roman" panose="02020603050405020304" pitchFamily="18" charset="0"/>
              </a:rPr>
              <a:t>Os resultados </a:t>
            </a:r>
            <a:r>
              <a:rPr lang="en-US" sz="2000" dirty="0" smtClean="0">
                <a:solidFill>
                  <a:srgbClr val="000000"/>
                </a:solidFill>
                <a:latin typeface="DN"/>
                <a:ea typeface="Times New Roman" panose="02020603050405020304" pitchFamily="18" charset="0"/>
              </a:rPr>
              <a:t>encontram-se na </a:t>
            </a:r>
            <a:r>
              <a:rPr lang="en-US" sz="2000" dirty="0">
                <a:solidFill>
                  <a:srgbClr val="000000"/>
                </a:solidFill>
                <a:latin typeface="DN"/>
                <a:ea typeface="Times New Roman" panose="02020603050405020304" pitchFamily="18" charset="0"/>
              </a:rPr>
              <a:t>tabela </a:t>
            </a:r>
            <a:r>
              <a:rPr lang="en-US" sz="2000" dirty="0" smtClean="0">
                <a:solidFill>
                  <a:srgbClr val="000000"/>
                </a:solidFill>
                <a:latin typeface="DN"/>
                <a:ea typeface="Times New Roman" panose="02020603050405020304" pitchFamily="18" charset="0"/>
              </a:rPr>
              <a:t>seguinte:</a:t>
            </a:r>
            <a:endParaRPr lang="en-US" sz="2000" dirty="0">
              <a:latin typeface="DN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08652"/>
              </p:ext>
            </p:extLst>
          </p:nvPr>
        </p:nvGraphicFramePr>
        <p:xfrm>
          <a:off x="1371600" y="3257641"/>
          <a:ext cx="6553771" cy="1523624"/>
        </p:xfrm>
        <a:graphic>
          <a:graphicData uri="http://schemas.openxmlformats.org/drawingml/2006/table">
            <a:tbl>
              <a:tblPr firstRow="1" firstCol="1" bandRow="1"/>
              <a:tblGrid>
                <a:gridCol w="3281119"/>
                <a:gridCol w="3272652"/>
              </a:tblGrid>
              <a:tr h="368516">
                <a:tc>
                  <a:txBody>
                    <a:bodyPr/>
                    <a:lstStyle/>
                    <a:p>
                      <a:pPr marL="234950" marR="311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Peso (g)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marR="5175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Frequência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95">
                <a:tc>
                  <a:txBody>
                    <a:bodyPr/>
                    <a:lstStyle/>
                    <a:p>
                      <a:pPr marL="50165" marR="5175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120 - 122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marR="304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95">
                <a:tc>
                  <a:txBody>
                    <a:bodyPr/>
                    <a:lstStyle/>
                    <a:p>
                      <a:pPr marL="50165" marR="5175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123 - 125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marR="292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95">
                <a:tc>
                  <a:txBody>
                    <a:bodyPr/>
                    <a:lstStyle/>
                    <a:p>
                      <a:pPr marL="50165" marR="5175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126 - 128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marR="292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95">
                <a:tc>
                  <a:txBody>
                    <a:bodyPr/>
                    <a:lstStyle/>
                    <a:p>
                      <a:pPr marL="50165" marR="5175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129 - 131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4950" marR="292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29664" marR="12300" marT="278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367587" y="4748876"/>
            <a:ext cx="80983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buClr>
                <a:srgbClr val="000000"/>
              </a:buClr>
              <a:buSzPct val="100000"/>
              <a:buFontTx/>
              <a:buAutoNum type="arabicPeriod"/>
            </a:pPr>
            <a:r>
              <a:rPr lang="pt-PT" altLang="en-US" sz="2000" b="1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Qual o ponto médio de cada classe? </a:t>
            </a:r>
            <a:endParaRPr lang="en-US" altLang="en-US" sz="2000" b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lvl="1" eaLnBrk="0" hangingPunct="0">
              <a:buClr>
                <a:srgbClr val="000000"/>
              </a:buClr>
              <a:buSzPct val="100000"/>
              <a:buFontTx/>
              <a:buAutoNum type="arabicPeriod"/>
            </a:pPr>
            <a:r>
              <a:rPr lang="pt-PT" altLang="en-US" sz="2000" b="1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Escreva os limites reais de cada classe. </a:t>
            </a:r>
            <a:endParaRPr lang="en-US" altLang="en-US" sz="2000" b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lvl="1" eaLnBrk="0" hangingPunct="0">
              <a:buClr>
                <a:srgbClr val="000000"/>
              </a:buClr>
              <a:buSzPct val="100000"/>
              <a:buFontTx/>
              <a:buAutoNum type="arabicPeriod"/>
            </a:pPr>
            <a:r>
              <a:rPr lang="pt-PT" altLang="en-US" sz="2000" b="1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Construa o histograma e o polígono de frequências relativas. </a:t>
            </a:r>
            <a:endParaRPr lang="en-US" altLang="en-US" sz="2000" b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  <a:p>
            <a:pPr lvl="1" eaLnBrk="0" hangingPunct="0">
              <a:buClr>
                <a:srgbClr val="000000"/>
              </a:buClr>
              <a:buSzPct val="100000"/>
              <a:buFontTx/>
              <a:buAutoNum type="arabicPeriod"/>
            </a:pPr>
            <a:r>
              <a:rPr lang="pt-PT" altLang="en-US" sz="2000" b="1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calcule a mediana e o desvio padrão da amostra observada. </a:t>
            </a:r>
            <a:endParaRPr lang="pt-PT" altLang="en-US" sz="2000" b="1" dirty="0">
              <a:solidFill>
                <a:srgbClr val="000000"/>
              </a:solidFill>
              <a:latin typeface="Century Gothic" panose="020B0502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8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71697"/>
            <a:ext cx="5073650" cy="51077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400" b="1" dirty="0" smtClean="0">
                <a:solidFill>
                  <a:schemeClr val="tx1"/>
                </a:solidFill>
              </a:rPr>
              <a:t>SEPARADOR DE FREQUÊNCIAS</a:t>
            </a:r>
            <a:endParaRPr lang="pt-P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2573411" y="911538"/>
            <a:ext cx="6419056" cy="7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pt-PT" sz="2000" b="1" dirty="0" smtClean="0"/>
              <a:t>Diagrama Ramo-e- Folha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9638" y="5055304"/>
            <a:ext cx="837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PT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36587" y="1576779"/>
            <a:ext cx="8635913" cy="17543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pt-BR" sz="2800" dirty="0" smtClean="0">
                <a:solidFill>
                  <a:srgbClr val="000000"/>
                </a:solidFill>
                <a:latin typeface="Calibri Light" panose="020F0302020204030204"/>
                <a:ea typeface="+mn-ea"/>
              </a:rPr>
              <a:t>O diagrama ramo – e – folhas consiste em apresentar os dados separando os primeiros dígitos, os quais formarão os ramos, e os demais dígitos, que formarão as folhas.</a:t>
            </a:r>
            <a:endParaRPr lang="pt-PT" sz="28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ea typeface="+mn-ea"/>
            </a:endParaRPr>
          </a:p>
          <a:p>
            <a:pPr algn="just" eaLnBrk="0" hangingPunct="0">
              <a:defRPr/>
            </a:pPr>
            <a:r>
              <a:rPr lang="pt-PT" sz="2400" b="1" kern="0" cap="all" spc="-50" dirty="0">
                <a:solidFill>
                  <a:prstClr val="white"/>
                </a:solidFill>
                <a:latin typeface="Arial Black" pitchFamily="34" charset="0"/>
                <a:ea typeface="+mn-ea"/>
              </a:rPr>
              <a:t>–</a:t>
            </a:r>
            <a:endParaRPr lang="pt-PT" sz="28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8875" y="2790896"/>
            <a:ext cx="8701518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  <a:r>
              <a:rPr lang="pt-BR" sz="28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PT" sz="28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Construa um ramo – e </a:t>
            </a:r>
            <a:r>
              <a:rPr lang="pt-BR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– folhas com os seguintes dados : </a:t>
            </a:r>
          </a:p>
          <a:p>
            <a:pPr algn="just" eaLnBrk="0" hangingPunct="0">
              <a:defRPr/>
            </a:pPr>
            <a:r>
              <a:rPr lang="pt-BR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 </a:t>
            </a:r>
            <a:r>
              <a:rPr lang="pt-PT" sz="28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pt-BR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              5,2  6,4  5,7  8,3  7,0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2800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As idades dos funcionários do ISPTEC são as seguintes: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    Construa um ramo – e – folhas.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22554"/>
              </p:ext>
            </p:extLst>
          </p:nvPr>
        </p:nvGraphicFramePr>
        <p:xfrm>
          <a:off x="827585" y="4937760"/>
          <a:ext cx="6925271" cy="149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570"/>
                <a:gridCol w="834016"/>
                <a:gridCol w="787680"/>
                <a:gridCol w="926687"/>
                <a:gridCol w="973018"/>
                <a:gridCol w="834016"/>
                <a:gridCol w="834016"/>
                <a:gridCol w="938268"/>
              </a:tblGrid>
              <a:tr h="3853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 dirty="0">
                          <a:effectLst/>
                        </a:rPr>
                        <a:t>50</a:t>
                      </a:r>
                      <a:endParaRPr lang="pt-PT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62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64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49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 dirty="0">
                          <a:effectLst/>
                        </a:rPr>
                        <a:t>38</a:t>
                      </a:r>
                      <a:endParaRPr lang="pt-PT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32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35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34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53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52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60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49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46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47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45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31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 dirty="0">
                          <a:effectLst/>
                        </a:rPr>
                        <a:t>55</a:t>
                      </a:r>
                      <a:endParaRPr lang="pt-PT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5366"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29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 dirty="0">
                          <a:effectLst/>
                        </a:rPr>
                        <a:t>31</a:t>
                      </a:r>
                      <a:endParaRPr lang="pt-PT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39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41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57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54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>
                          <a:effectLst/>
                        </a:rPr>
                        <a:t>45</a:t>
                      </a:r>
                      <a:endParaRPr lang="pt-PT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3200" u="none" strike="noStrike" dirty="0">
                          <a:effectLst/>
                        </a:rPr>
                        <a:t>37</a:t>
                      </a:r>
                      <a:endParaRPr lang="pt-PT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71697"/>
            <a:ext cx="5073650" cy="51077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400" b="1" dirty="0" smtClean="0">
                <a:solidFill>
                  <a:schemeClr val="tx1"/>
                </a:solidFill>
              </a:rPr>
              <a:t>SEPARADOR DE FREQUÊNCIAS</a:t>
            </a:r>
            <a:endParaRPr lang="pt-P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2573411" y="911538"/>
            <a:ext cx="6419056" cy="7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pt-PT" sz="2000" b="1" dirty="0" smtClean="0"/>
              <a:t>Diagrama Ramo-e- Folha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9638" y="5055304"/>
            <a:ext cx="837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PT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38893" y="1690039"/>
            <a:ext cx="8573963" cy="13849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ea typeface="+mn-ea"/>
              </a:rPr>
              <a:t>  </a:t>
            </a:r>
            <a:r>
              <a:rPr lang="pt-PT" sz="2800" dirty="0" smtClean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ea typeface="+mn-ea"/>
              </a:rPr>
              <a:t>3. </a:t>
            </a: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ea typeface="+mn-ea"/>
              </a:rPr>
              <a:t>Pediu-se aos alunos de uma turma que estimassem o comprimento de uma parede, em metros. Os resultados foram os seguintes :   </a:t>
            </a:r>
            <a:r>
              <a:rPr lang="pt-PT" sz="2800" b="1" kern="0" cap="all" spc="-50" dirty="0" smtClean="0">
                <a:solidFill>
                  <a:prstClr val="white"/>
                </a:solidFill>
                <a:latin typeface="Calibri Light" panose="020F0302020204030204"/>
                <a:ea typeface="+mn-ea"/>
              </a:rPr>
              <a:t>–   d</a:t>
            </a:r>
            <a:endParaRPr lang="pt-PT" sz="2800" b="1" dirty="0">
              <a:solidFill>
                <a:srgbClr val="F79646">
                  <a:lumMod val="75000"/>
                </a:srgbClr>
              </a:solidFill>
              <a:latin typeface="Calibri Light" panose="020F0302020204030204"/>
              <a:ea typeface="+mn-ea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13962"/>
              </p:ext>
            </p:extLst>
          </p:nvPr>
        </p:nvGraphicFramePr>
        <p:xfrm>
          <a:off x="345136" y="3213430"/>
          <a:ext cx="8372470" cy="1034492"/>
        </p:xfrm>
        <a:graphic>
          <a:graphicData uri="http://schemas.openxmlformats.org/drawingml/2006/table">
            <a:tbl>
              <a:tblPr firstRow="1" firstCol="1" bandRow="1"/>
              <a:tblGrid>
                <a:gridCol w="837247"/>
                <a:gridCol w="837247"/>
                <a:gridCol w="837247"/>
                <a:gridCol w="837247"/>
                <a:gridCol w="837247"/>
                <a:gridCol w="837247"/>
                <a:gridCol w="837247"/>
                <a:gridCol w="837247"/>
                <a:gridCol w="837247"/>
                <a:gridCol w="837247"/>
              </a:tblGrid>
              <a:tr h="517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11,9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339638" y="4368819"/>
            <a:ext cx="84900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pt-PT" sz="2800" u="sng" dirty="0" smtClean="0">
                <a:solidFill>
                  <a:srgbClr val="000000"/>
                </a:solidFill>
                <a:latin typeface="Calibri Light" panose="020F0302020204030204"/>
                <a:ea typeface="+mn-ea"/>
              </a:rPr>
              <a:t> T.P.C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ea typeface="+mn-ea"/>
              </a:rPr>
              <a:t>Construa um ramo – e – folhas dos dados do exercício passado relativamente ao tempo (em segundo) para carga de um aplicativo, num Sistema partilhado (50 observação)</a:t>
            </a:r>
            <a:endParaRPr lang="pt-PT" sz="2800" dirty="0">
              <a:solidFill>
                <a:srgbClr val="000000"/>
              </a:solidFill>
              <a:latin typeface="Calibri Light" panose="020F03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7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71697"/>
            <a:ext cx="5073650" cy="510778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PT" sz="2400" b="1" kern="0" cap="all" spc="-50" dirty="0">
                <a:solidFill>
                  <a:schemeClr val="tx1"/>
                </a:solidFill>
                <a:latin typeface="DN"/>
                <a:ea typeface="+mj-ea"/>
                <a:cs typeface="Arial" panose="020B0604020202020204" pitchFamily="34" charset="0"/>
              </a:rPr>
              <a:t>CONCLUSÃO</a:t>
            </a:r>
            <a:endParaRPr lang="pt-PT" sz="1800" b="1" dirty="0">
              <a:solidFill>
                <a:schemeClr val="tx1"/>
              </a:solidFill>
              <a:latin typeface="DN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3" name="Text Box 240"/>
          <p:cNvSpPr txBox="1">
            <a:spLocks noChangeArrowheads="1"/>
          </p:cNvSpPr>
          <p:nvPr/>
        </p:nvSpPr>
        <p:spPr bwMode="auto">
          <a:xfrm>
            <a:off x="2573411" y="911538"/>
            <a:ext cx="6419056" cy="7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pt-PT" sz="2000" b="1" dirty="0" smtClean="0"/>
              <a:t>Diagrama Ramo-e- Folha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9638" y="5055304"/>
            <a:ext cx="837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PT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14516" y="2341409"/>
            <a:ext cx="8222717" cy="35394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PT" sz="2800" b="1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  </a:t>
            </a:r>
            <a:r>
              <a:rPr lang="pt-PT" sz="2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Conclui-se que :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pt-PT" sz="2800" b="1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Ramo – e </a:t>
            </a:r>
            <a:r>
              <a:rPr lang="pt-PT" sz="2800" b="1" dirty="0" smtClean="0">
                <a:solidFill>
                  <a:srgbClr val="000000"/>
                </a:solidFill>
                <a:latin typeface="Calibri Light" panose="020F0302020204030204"/>
              </a:rPr>
              <a:t>– folhas </a:t>
            </a:r>
            <a:r>
              <a:rPr lang="pt-PT" sz="2800" b="1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 </a:t>
            </a: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fornece muito mais informações sobre o comportamento de uma variável quantitativa contínua do que a própria tabela original de dados.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PT" sz="2800" dirty="0" smtClean="0">
              <a:solidFill>
                <a:srgbClr val="000000"/>
              </a:solidFill>
              <a:latin typeface="Calibri Light" panose="020F0302020204030204"/>
              <a:cs typeface="Arial" panose="020B0604020202020204" pitchFamily="34" charset="0"/>
            </a:endParaRP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O diagrama </a:t>
            </a:r>
            <a:r>
              <a:rPr lang="pt-PT" sz="2800" b="1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Ramo – e </a:t>
            </a:r>
            <a:r>
              <a:rPr lang="pt-PT" sz="2800" b="1" dirty="0" smtClean="0">
                <a:solidFill>
                  <a:srgbClr val="000000"/>
                </a:solidFill>
                <a:latin typeface="Calibri Light" panose="020F0302020204030204"/>
              </a:rPr>
              <a:t>– folhas </a:t>
            </a: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</a:rPr>
              <a:t>permite observar as mesmas características que num histograma.</a:t>
            </a:r>
            <a:r>
              <a:rPr lang="pt-PT" sz="2800" dirty="0" smtClean="0">
                <a:solidFill>
                  <a:srgbClr val="000000"/>
                </a:solidFill>
                <a:latin typeface="Calibri Light" panose="020F0302020204030204"/>
                <a:cs typeface="Arial" panose="020B0604020202020204" pitchFamily="34" charset="0"/>
              </a:rPr>
              <a:t>   </a:t>
            </a:r>
            <a:r>
              <a:rPr lang="pt-PT" sz="2800" b="1" kern="0" cap="all" spc="-50" dirty="0" smtClean="0">
                <a:solidFill>
                  <a:prstClr val="white"/>
                </a:solidFill>
                <a:latin typeface="Calibri Light" panose="020F0302020204030204"/>
                <a:cs typeface="Arial" panose="020B0604020202020204" pitchFamily="34" charset="0"/>
              </a:rPr>
              <a:t>–   d</a:t>
            </a:r>
            <a:endParaRPr lang="pt-PT" sz="2800" b="1" dirty="0">
              <a:solidFill>
                <a:srgbClr val="F79646">
                  <a:lumMod val="75000"/>
                </a:srgbClr>
              </a:solidFill>
              <a:latin typeface="Calibri Light" panose="020F03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03594"/>
            <a:ext cx="5073650" cy="646986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PT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Introdução</a:t>
            </a:r>
            <a:endParaRPr lang="pt-PT" sz="3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6"/>
          <a:srcRect l="18630" t="19889" r="28767" b="23167"/>
          <a:stretch/>
        </p:blipFill>
        <p:spPr>
          <a:xfrm>
            <a:off x="76200" y="1177171"/>
            <a:ext cx="8933183" cy="52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Organização dos dados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3" name="Retângulo 2"/>
          <p:cNvSpPr/>
          <p:nvPr/>
        </p:nvSpPr>
        <p:spPr>
          <a:xfrm>
            <a:off x="264903" y="1434486"/>
            <a:ext cx="8778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Representação Gráfica de Dados Quantitativos </a:t>
            </a:r>
            <a:endParaRPr lang="pt-PT" sz="2400" b="1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5" name="CaixaDeTexto 2"/>
          <p:cNvSpPr txBox="1">
            <a:spLocks noChangeArrowheads="1"/>
          </p:cNvSpPr>
          <p:nvPr/>
        </p:nvSpPr>
        <p:spPr bwMode="auto">
          <a:xfrm>
            <a:off x="196765" y="2344945"/>
            <a:ext cx="84963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</a:rPr>
              <a:t>Distribuição de freqüência sem intervalos de classe</a:t>
            </a:r>
            <a:r>
              <a:rPr lang="pt-BR" sz="2000" b="1" dirty="0" smtClean="0">
                <a:solidFill>
                  <a:schemeClr val="tx1"/>
                </a:solidFill>
              </a:rPr>
              <a:t>: </a:t>
            </a:r>
            <a:r>
              <a:rPr lang="pt-BR" sz="2000" dirty="0" smtClean="0">
                <a:solidFill>
                  <a:schemeClr val="tx1"/>
                </a:solidFill>
              </a:rPr>
              <a:t>É </a:t>
            </a:r>
            <a:r>
              <a:rPr lang="pt-BR" sz="2000" dirty="0">
                <a:solidFill>
                  <a:schemeClr val="tx1"/>
                </a:solidFill>
              </a:rPr>
              <a:t>a simples condensação dos dados conforme as repetições de seu valores. Para um ROL de tamanho razoável esta distribuição de freqüência é inconveniente, já que exige muito espaço. Veja exemplo </a:t>
            </a:r>
            <a:r>
              <a:rPr lang="pt-BR" sz="2000" dirty="0" smtClean="0">
                <a:solidFill>
                  <a:schemeClr val="tx1"/>
                </a:solidFill>
              </a:rPr>
              <a:t>abaixo: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4714625" y="4163424"/>
            <a:ext cx="4033838" cy="19208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75   76   77   78   79   80   85   88   90   92   75   76   78   78   90   76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78   76   90   92   75   76   77   85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85   85   88   77   77   92   90   78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85   79   90   76   78   76   77   92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90   76   85   80   90   80   78   76       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0" name="CaixaDeTexto 2"/>
          <p:cNvSpPr txBox="1">
            <a:spLocks noChangeArrowheads="1"/>
          </p:cNvSpPr>
          <p:nvPr/>
        </p:nvSpPr>
        <p:spPr bwMode="auto">
          <a:xfrm>
            <a:off x="324172" y="4183802"/>
            <a:ext cx="439387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Os tecnicos do Centro Nacional de Sangue, antes da colecta, registraram </a:t>
            </a:r>
            <a:r>
              <a:rPr lang="pt-BR" sz="2000" dirty="0">
                <a:solidFill>
                  <a:schemeClr val="tx1"/>
                </a:solidFill>
              </a:rPr>
              <a:t>o batimento cardíaco por minuto aos estudantes e funcionarios do </a:t>
            </a:r>
            <a:r>
              <a:rPr lang="pt-BR" sz="2000" dirty="0" smtClean="0">
                <a:solidFill>
                  <a:schemeClr val="tx1"/>
                </a:solidFill>
              </a:rPr>
              <a:t>ISPTEC, </a:t>
            </a:r>
            <a:r>
              <a:rPr lang="pt-BR" sz="2000" dirty="0">
                <a:solidFill>
                  <a:schemeClr val="tx1"/>
                </a:solidFill>
              </a:rPr>
              <a:t>obtendo os seguintes dados</a:t>
            </a:r>
            <a:r>
              <a:rPr lang="pt-BR" sz="200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89321" y="1906340"/>
            <a:ext cx="7831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</a:rPr>
              <a:t>Distribuição de </a:t>
            </a:r>
            <a:r>
              <a:rPr lang="pt-BR" sz="2000" dirty="0" smtClean="0">
                <a:solidFill>
                  <a:schemeClr val="tx1"/>
                </a:solidFill>
              </a:rPr>
              <a:t>freqüência poctual de variável descreta</a:t>
            </a:r>
            <a:r>
              <a:rPr lang="pt-BR" sz="2000" b="1" dirty="0" smtClean="0">
                <a:solidFill>
                  <a:schemeClr val="tx1"/>
                </a:solidFill>
              </a:rPr>
              <a:t>.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09460" y="1050819"/>
            <a:ext cx="2090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Exemplo</a:t>
            </a:r>
            <a:endParaRPr lang="pt-PT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49124" y="1196752"/>
            <a:ext cx="42819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 smtClean="0">
                <a:solidFill>
                  <a:schemeClr val="tx1"/>
                </a:solidFill>
              </a:rPr>
              <a:t>Medidas de Localização</a:t>
            </a:r>
            <a:endParaRPr lang="pt-B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58864327"/>
              </p:ext>
            </p:extLst>
          </p:nvPr>
        </p:nvGraphicFramePr>
        <p:xfrm>
          <a:off x="323528" y="2264728"/>
          <a:ext cx="3888432" cy="39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2208042965"/>
              </p:ext>
            </p:extLst>
          </p:nvPr>
        </p:nvGraphicFramePr>
        <p:xfrm>
          <a:off x="4932040" y="2249215"/>
          <a:ext cx="3888432" cy="39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2564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6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43885" y="1196752"/>
            <a:ext cx="52924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</a:rPr>
              <a:t>Tendência ou Posição Central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661126" y="1652725"/>
            <a:ext cx="416274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dirty="0" smtClean="0">
                <a:solidFill>
                  <a:schemeClr val="tx1"/>
                </a:solidFill>
              </a:rPr>
              <a:t>Média Aritmética simples</a:t>
            </a:r>
            <a:endParaRPr lang="pt-B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graphicFrame>
        <p:nvGraphicFramePr>
          <p:cNvPr id="13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831163"/>
              </p:ext>
            </p:extLst>
          </p:nvPr>
        </p:nvGraphicFramePr>
        <p:xfrm>
          <a:off x="6003230" y="2060848"/>
          <a:ext cx="2889250" cy="307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" name="GALLERY" r:id="rId7" imgW="6842455" imgH="6911035" progId="GALLERYClipart">
                  <p:embed/>
                </p:oleObj>
              </mc:Choice>
              <mc:Fallback>
                <p:oleObj name="GALLERY" r:id="rId7" imgW="6842455" imgH="6911035" progId="GALLERYClipart">
                  <p:embed/>
                  <p:pic>
                    <p:nvPicPr>
                      <p:cNvPr id="12292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230" y="2060848"/>
                        <a:ext cx="2889250" cy="307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35582"/>
              </p:ext>
            </p:extLst>
          </p:nvPr>
        </p:nvGraphicFramePr>
        <p:xfrm>
          <a:off x="611560" y="5139509"/>
          <a:ext cx="7992887" cy="112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" name="Equação" r:id="rId9" imgW="2374560" imgH="431640" progId="Equation.3">
                  <p:embed/>
                </p:oleObj>
              </mc:Choice>
              <mc:Fallback>
                <p:oleObj name="Equação" r:id="rId9" imgW="237456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139509"/>
                        <a:ext cx="7992887" cy="112172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8486" y="2852887"/>
            <a:ext cx="5327650" cy="151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pt-BR" sz="4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Falstaff Festival MT" pitchFamily="2" charset="0"/>
              </a:rPr>
              <a:t>“Olhe para o centro”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987611" y="1491506"/>
            <a:ext cx="7841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(a)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6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43885" y="1196752"/>
            <a:ext cx="52924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</a:rPr>
              <a:t>Tendência ou Posição Central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390218" y="1652725"/>
            <a:ext cx="470455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dirty="0" smtClean="0">
                <a:solidFill>
                  <a:schemeClr val="tx1"/>
                </a:solidFill>
              </a:rPr>
              <a:t>Média Aritmética Ponderada</a:t>
            </a:r>
            <a:endParaRPr lang="pt-BR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46640"/>
              </p:ext>
            </p:extLst>
          </p:nvPr>
        </p:nvGraphicFramePr>
        <p:xfrm>
          <a:off x="785967" y="4437112"/>
          <a:ext cx="7746473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ção" r:id="rId7" imgW="2831760" imgH="469800" progId="Equation.3">
                  <p:embed/>
                </p:oleObj>
              </mc:Choice>
              <mc:Fallback>
                <p:oleObj name="Equação" r:id="rId7" imgW="283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67" y="4437112"/>
                        <a:ext cx="7746473" cy="11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472424" y="1491506"/>
            <a:ext cx="7841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(a)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pic>
        <p:nvPicPr>
          <p:cNvPr id="16" name="Picture 4" descr="BULLSEY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045067"/>
            <a:ext cx="3427412" cy="2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23528" y="2918554"/>
            <a:ext cx="5256535" cy="151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PT"/>
            </a:defPPr>
            <a:lvl1pPr marL="342900" indent="-342900" algn="ctr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 sz="4800" b="1" i="1">
                <a:effectLst>
                  <a:outerShdw blurRad="38100" dist="38100" dir="2700000" algn="tl">
                    <a:srgbClr val="C0C0C0"/>
                  </a:outerShdw>
                </a:effectLst>
                <a:latin typeface="Falstaff Festival MT" pitchFamily="2" charset="0"/>
              </a:defRPr>
            </a:lvl1pPr>
          </a:lstStyle>
          <a:p>
            <a:r>
              <a:rPr lang="en-US" sz="4000" dirty="0"/>
              <a:t>Centro do </a:t>
            </a:r>
            <a:r>
              <a:rPr lang="en-US" sz="4000" dirty="0" err="1"/>
              <a:t>conjunto</a:t>
            </a:r>
            <a:r>
              <a:rPr lang="en-US" sz="4000" dirty="0"/>
              <a:t> de dados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80170" y="5733256"/>
            <a:ext cx="8012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en-US" sz="2800" dirty="0" smtClean="0">
                <a:solidFill>
                  <a:schemeClr val="tx1"/>
                </a:solidFill>
                <a:latin typeface="DIN Medium"/>
              </a:rPr>
              <a:t>Moda é o valor que ocorre com maior frequência</a:t>
            </a:r>
            <a:endParaRPr lang="pt-BR" altLang="en-US" sz="2800" dirty="0">
              <a:solidFill>
                <a:schemeClr val="tx1"/>
              </a:solidFill>
              <a:latin typeface="DIN Medium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230564" y="5662989"/>
            <a:ext cx="8130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(b)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43885" y="1196752"/>
            <a:ext cx="52924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</a:rPr>
              <a:t>Tendência ou Posição Central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486851" y="1491506"/>
            <a:ext cx="755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(c)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749896" y="1548081"/>
            <a:ext cx="5486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en-US" sz="3200" dirty="0">
                <a:solidFill>
                  <a:schemeClr val="tx1"/>
                </a:solidFill>
                <a:latin typeface="DIN Medium"/>
              </a:rPr>
              <a:t>A mediana (</a:t>
            </a:r>
            <a:r>
              <a:rPr lang="pt-BR" altLang="en-US" sz="3200" i="1" dirty="0">
                <a:solidFill>
                  <a:schemeClr val="tx1"/>
                </a:solidFill>
                <a:latin typeface="DIN Medium"/>
              </a:rPr>
              <a:t>median</a:t>
            </a:r>
            <a:r>
              <a:rPr lang="pt-BR" altLang="en-US" sz="3200" dirty="0">
                <a:solidFill>
                  <a:schemeClr val="tx1"/>
                </a:solidFill>
                <a:latin typeface="DIN Medium"/>
              </a:rPr>
              <a:t>)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09600" y="3900264"/>
            <a:ext cx="7772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pt-BR" altLang="en-US" sz="40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pt-BR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 = [</a:t>
            </a:r>
            <a:r>
              <a:rPr lang="pt-BR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en-US" sz="4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(n)</a:t>
            </a:r>
            <a:r>
              <a:rPr lang="pt-BR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pt-BR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pt-BR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en-US" sz="40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(n+2)</a:t>
            </a:r>
            <a:r>
              <a:rPr lang="pt-BR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]/</a:t>
            </a:r>
            <a:r>
              <a:rPr lang="pt-BR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2 se “n” é par</a:t>
            </a:r>
            <a:endParaRPr lang="pt-BR" altLang="en-US" sz="6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44475" y="2209800"/>
            <a:ext cx="85947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pt-BR" altLang="en-US" sz="54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pt-BR" altLang="en-US" sz="4000">
                <a:solidFill>
                  <a:schemeClr val="tx2"/>
                </a:solidFill>
                <a:latin typeface="Times New Roman" panose="02020603050405020304" pitchFamily="18" charset="0"/>
              </a:rPr>
              <a:t>É o valor que separa o conjunto em dois subconjuntos do mesmo tamanho.</a:t>
            </a:r>
            <a:endParaRPr lang="pt-BR" altLang="en-US" sz="6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85800" y="4981352"/>
            <a:ext cx="7696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altLang="en-US" sz="400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pt-BR" altLang="en-US" sz="40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pt-BR" altLang="en-US" sz="4000">
                <a:solidFill>
                  <a:srgbClr val="FF0000"/>
                </a:solidFill>
                <a:latin typeface="Times New Roman" panose="02020603050405020304" pitchFamily="18" charset="0"/>
              </a:rPr>
              <a:t> = x</a:t>
            </a:r>
            <a:r>
              <a:rPr lang="pt-BR" altLang="en-US" sz="40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(n+1)/2</a:t>
            </a:r>
            <a:r>
              <a:rPr lang="pt-BR" altLang="en-US" sz="4000">
                <a:solidFill>
                  <a:srgbClr val="FF0000"/>
                </a:solidFill>
                <a:latin typeface="Times New Roman" panose="02020603050405020304" pitchFamily="18" charset="0"/>
              </a:rPr>
              <a:t>  se  “n” é   ímpar</a:t>
            </a:r>
            <a:endParaRPr lang="pt-BR" altLang="en-US" sz="6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67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utoUpdateAnimBg="0"/>
      <p:bldP spid="18" grpId="0" autoUpdateAnimBg="0"/>
      <p:bldP spid="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43885" y="1196752"/>
            <a:ext cx="529241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</a:rPr>
              <a:t>Tendência ou Posição Central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50825" y="1548081"/>
            <a:ext cx="8578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en-US" sz="2800" dirty="0">
                <a:solidFill>
                  <a:schemeClr val="tx1"/>
                </a:solidFill>
                <a:latin typeface="DIN Medium"/>
              </a:rPr>
              <a:t>A </a:t>
            </a:r>
            <a:r>
              <a:rPr lang="pt-BR" altLang="en-US" sz="2800" dirty="0" smtClean="0">
                <a:solidFill>
                  <a:schemeClr val="tx1"/>
                </a:solidFill>
                <a:latin typeface="DIN Medium"/>
              </a:rPr>
              <a:t>mediana para dados agrupados em classes</a:t>
            </a:r>
            <a:endParaRPr lang="pt-BR" altLang="en-US" sz="2800" dirty="0">
              <a:solidFill>
                <a:schemeClr val="tx1"/>
              </a:solidFill>
              <a:latin typeface="DIN Medium"/>
            </a:endParaRPr>
          </a:p>
        </p:txBody>
      </p:sp>
      <p:sp>
        <p:nvSpPr>
          <p:cNvPr id="1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107484"/>
            <a:ext cx="2133600" cy="273844"/>
          </a:xfrm>
        </p:spPr>
        <p:txBody>
          <a:bodyPr/>
          <a:lstStyle/>
          <a:p>
            <a:fld id="{93B98AB8-E284-4649-B676-2E295DFD7BF4}" type="slidenum">
              <a:rPr lang="pt-BR" smtClean="0"/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979712" y="3551931"/>
                <a:ext cx="6625981" cy="8799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1" i="1" smtClean="0">
                        <a:solidFill>
                          <a:srgbClr val="F2A10E"/>
                        </a:solidFill>
                        <a:latin typeface="Cambria Math"/>
                      </a:rPr>
                      <m:t>𝑴𝒆</m:t>
                    </m:r>
                    <m:r>
                      <a:rPr lang="pt-BR" sz="3200" b="1" i="1" smtClean="0">
                        <a:solidFill>
                          <a:srgbClr val="F2A10E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pt-BR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1" i="1" smtClean="0">
                            <a:solidFill>
                              <a:srgbClr val="F2A10E"/>
                            </a:solidFill>
                            <a:latin typeface="Cambria Math"/>
                          </a:rPr>
                          <m:t>𝒍𝒊</m:t>
                        </m:r>
                      </m:e>
                      <m:sub>
                        <m:r>
                          <a:rPr lang="pt-PT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  <m:t>𝒓𝒆𝒂𝒍</m:t>
                        </m:r>
                      </m:sub>
                    </m:sSub>
                    <m:r>
                      <a:rPr lang="pt-BR" sz="3200" b="1" i="1" smtClean="0">
                        <a:solidFill>
                          <a:srgbClr val="F2A10E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sSub>
                          <m:sSubPr>
                            <m:ctrlPr>
                              <a:rPr lang="pt-BR" sz="3200" b="1" i="1">
                                <a:solidFill>
                                  <a:srgbClr val="F2A10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1" i="1">
                                <a:solidFill>
                                  <a:srgbClr val="F2A10E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pt-BR" sz="3200" b="1" i="1">
                                <a:solidFill>
                                  <a:srgbClr val="F2A10E"/>
                                </a:solidFill>
                                <a:latin typeface="Cambria Math"/>
                              </a:rPr>
                              <m:t>𝑴𝒆</m:t>
                            </m:r>
                          </m:sub>
                        </m:sSub>
                      </m:den>
                    </m:f>
                    <m:r>
                      <a:rPr lang="pt-BR" sz="3200" b="1" i="1" smtClean="0">
                        <a:solidFill>
                          <a:srgbClr val="F2A10E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pt-BR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3200" b="1" i="1" smtClean="0">
                                <a:solidFill>
                                  <a:srgbClr val="F2A10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3200" b="1" i="1" smtClean="0">
                                <a:solidFill>
                                  <a:srgbClr val="F2A10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pt-PT" sz="3200" b="1" i="1" smtClean="0">
                                <a:solidFill>
                                  <a:srgbClr val="F2A10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pt-PT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PT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PT" sz="3200" b="1" i="1" smtClean="0">
                            <a:solidFill>
                              <a:srgbClr val="F2A10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3200" b="1" i="1">
                                <a:solidFill>
                                  <a:srgbClr val="F2A10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200" b="1" i="1">
                                <a:solidFill>
                                  <a:srgbClr val="F2A10E"/>
                                </a:solidFill>
                                <a:latin typeface="Cambria Math"/>
                              </a:rPr>
                              <m:t>𝑭</m:t>
                            </m:r>
                            <m:r>
                              <a:rPr lang="pt-BR" sz="3200" b="1" i="1">
                                <a:solidFill>
                                  <a:srgbClr val="F2A10E"/>
                                </a:solidFill>
                                <a:latin typeface="Cambria Math"/>
                                <a:ea typeface="Cambria Math"/>
                              </a:rPr>
                              <m:t>↓</m:t>
                            </m:r>
                          </m:e>
                          <m:sup>
                            <m:r>
                              <a:rPr lang="pt-BR" sz="3200" b="1" i="1">
                                <a:solidFill>
                                  <a:srgbClr val="F2A10E"/>
                                </a:solidFill>
                                <a:latin typeface="Cambria Math"/>
                              </a:rPr>
                              <m:t>𝒂𝒏𝒕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2000" b="1" dirty="0">
                    <a:solidFill>
                      <a:srgbClr val="F2A10E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551931"/>
                <a:ext cx="6625981" cy="8799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6896" y="4409236"/>
            <a:ext cx="2235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b="1" dirty="0">
                <a:solidFill>
                  <a:schemeClr val="tx1"/>
                </a:solidFill>
              </a:rPr>
              <a:t>Mediana da tabela em classes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92558" y="2682711"/>
            <a:ext cx="432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tx1"/>
                </a:solidFill>
              </a:rPr>
              <a:t>A</a:t>
            </a:r>
            <a:r>
              <a:rPr lang="pt-BR" sz="2200" b="1" dirty="0" smtClean="0">
                <a:solidFill>
                  <a:schemeClr val="tx1"/>
                </a:solidFill>
              </a:rPr>
              <a:t>mplitude da classe mediana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758498" y="1938980"/>
            <a:ext cx="32180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tx1"/>
                </a:solidFill>
              </a:rPr>
              <a:t>Frequência acumulada abaixo de anterior à classe onde está a mediana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88439" y="4472281"/>
            <a:ext cx="2165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tx1"/>
                </a:solidFill>
              </a:rPr>
              <a:t>Número das observações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469517" y="4860513"/>
            <a:ext cx="2235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tx1"/>
                </a:solidFill>
              </a:rPr>
              <a:t>Frequência absoluta da classe onde está a mediana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199309" y="4581215"/>
            <a:ext cx="2235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tx1"/>
                </a:solidFill>
              </a:rPr>
              <a:t>Limite </a:t>
            </a:r>
            <a:r>
              <a:rPr lang="pt-BR" sz="2200" b="1" dirty="0" smtClean="0">
                <a:solidFill>
                  <a:schemeClr val="tx1"/>
                </a:solidFill>
              </a:rPr>
              <a:t>inferior real </a:t>
            </a:r>
            <a:r>
              <a:rPr lang="pt-BR" sz="2200" b="1" dirty="0">
                <a:solidFill>
                  <a:schemeClr val="tx1"/>
                </a:solidFill>
              </a:rPr>
              <a:t>da classe onde está a Mediana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Tinta 26"/>
              <p14:cNvContentPartPr/>
              <p14:nvPr/>
            </p14:nvContentPartPr>
            <p14:xfrm>
              <a:off x="2237645" y="2947967"/>
              <a:ext cx="5222961" cy="1556883"/>
            </p14:xfrm>
          </p:contentPart>
        </mc:Choice>
        <mc:Fallback xmlns="">
          <p:pic>
            <p:nvPicPr>
              <p:cNvPr id="27" name="Tinta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8645" y="2938968"/>
                <a:ext cx="5240961" cy="1574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Tinta 27"/>
              <p14:cNvContentPartPr/>
              <p14:nvPr/>
            </p14:nvContentPartPr>
            <p14:xfrm>
              <a:off x="4858792" y="4117966"/>
              <a:ext cx="1933560" cy="1048320"/>
            </p14:xfrm>
          </p:contentPart>
        </mc:Choice>
        <mc:Fallback xmlns="">
          <p:pic>
            <p:nvPicPr>
              <p:cNvPr id="28" name="Tinta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9792" y="4108966"/>
                <a:ext cx="1951560" cy="10663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cxnSp>
        <p:nvCxnSpPr>
          <p:cNvPr id="4" name="Conexão reta unidirecional 3"/>
          <p:cNvCxnSpPr/>
          <p:nvPr/>
        </p:nvCxnSpPr>
        <p:spPr bwMode="auto">
          <a:xfrm flipV="1">
            <a:off x="4858792" y="3068960"/>
            <a:ext cx="0" cy="438438"/>
          </a:xfrm>
          <a:prstGeom prst="straightConnector1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41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74393" y="1196752"/>
            <a:ext cx="603139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</a:rPr>
              <a:t>Tendência ou Posição </a:t>
            </a:r>
            <a:r>
              <a:rPr lang="pt-BR" altLang="en-US" sz="2800" b="1" dirty="0" smtClean="0">
                <a:solidFill>
                  <a:schemeClr val="tx1"/>
                </a:solidFill>
              </a:rPr>
              <a:t>não Central</a:t>
            </a:r>
            <a:endParaRPr lang="pt-BR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79912" y="1652725"/>
            <a:ext cx="156645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dirty="0" smtClean="0">
                <a:solidFill>
                  <a:schemeClr val="tx1"/>
                </a:solidFill>
              </a:rPr>
              <a:t>Mediana</a:t>
            </a:r>
            <a:endParaRPr lang="pt-B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987611" y="1491506"/>
            <a:ext cx="7841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(a)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Seta para a esquerda e para a direita 4"/>
          <p:cNvSpPr>
            <a:spLocks noChangeArrowheads="1"/>
          </p:cNvSpPr>
          <p:nvPr/>
        </p:nvSpPr>
        <p:spPr bwMode="auto">
          <a:xfrm>
            <a:off x="642938" y="2465388"/>
            <a:ext cx="8001000" cy="785812"/>
          </a:xfrm>
          <a:prstGeom prst="leftRightArrow">
            <a:avLst>
              <a:gd name="adj1" fmla="val 50000"/>
              <a:gd name="adj2" fmla="val 5001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 b="1">
                <a:solidFill>
                  <a:srgbClr val="CC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pt-PT" altLang="pt-PT" sz="2400" b="0">
              <a:latin typeface="Times New Roman" panose="02020603050405020304" pitchFamily="18" charset="0"/>
            </a:endParaRPr>
          </a:p>
        </p:txBody>
      </p:sp>
      <p:sp>
        <p:nvSpPr>
          <p:cNvPr id="20" name="Seta para baixo 5"/>
          <p:cNvSpPr>
            <a:spLocks noChangeArrowheads="1"/>
          </p:cNvSpPr>
          <p:nvPr/>
        </p:nvSpPr>
        <p:spPr bwMode="auto">
          <a:xfrm>
            <a:off x="4214813" y="2036763"/>
            <a:ext cx="571500" cy="928687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0000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800" b="1">
                <a:solidFill>
                  <a:srgbClr val="CC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b="1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pt-PT" altLang="pt-PT" sz="2400" b="0">
              <a:latin typeface="Times New Roman" panose="02020603050405020304" pitchFamily="18" charset="0"/>
            </a:endParaRPr>
          </a:p>
        </p:txBody>
      </p:sp>
      <p:cxnSp>
        <p:nvCxnSpPr>
          <p:cNvPr id="21" name="Conector reto 20"/>
          <p:cNvCxnSpPr>
            <a:cxnSpLocks noChangeShapeType="1"/>
          </p:cNvCxnSpPr>
          <p:nvPr/>
        </p:nvCxnSpPr>
        <p:spPr bwMode="auto">
          <a:xfrm rot="5400000">
            <a:off x="2072481" y="2893219"/>
            <a:ext cx="1000125" cy="1588"/>
          </a:xfrm>
          <a:prstGeom prst="line">
            <a:avLst/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ector reto 21"/>
          <p:cNvCxnSpPr>
            <a:cxnSpLocks noChangeShapeType="1"/>
          </p:cNvCxnSpPr>
          <p:nvPr/>
        </p:nvCxnSpPr>
        <p:spPr bwMode="auto">
          <a:xfrm rot="5400000">
            <a:off x="5928519" y="2893219"/>
            <a:ext cx="1000125" cy="1587"/>
          </a:xfrm>
          <a:prstGeom prst="line">
            <a:avLst/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CaixaDeTexto 22"/>
          <p:cNvSpPr txBox="1"/>
          <p:nvPr/>
        </p:nvSpPr>
        <p:spPr>
          <a:xfrm>
            <a:off x="5302250" y="3429000"/>
            <a:ext cx="234156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Quartis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4313" y="4313238"/>
            <a:ext cx="6453187" cy="83026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Decis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: 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dividem em 10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1664" y="5478323"/>
            <a:ext cx="7686720" cy="830997"/>
          </a:xfrm>
          <a:prstGeom prst="rect">
            <a:avLst/>
          </a:prstGeom>
          <a:solidFill>
            <a:srgbClr val="000099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Percentis</a:t>
            </a: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: </a:t>
            </a:r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dividem em 100</a:t>
            </a:r>
          </a:p>
        </p:txBody>
      </p:sp>
      <p:pic>
        <p:nvPicPr>
          <p:cNvPr id="26" name="Picture 60" descr="FITNS0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79" y="3627322"/>
            <a:ext cx="22731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1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3" grpId="0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68996" y="1340768"/>
            <a:ext cx="603139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</a:rPr>
              <a:t>Tendência ou Posição </a:t>
            </a:r>
            <a:r>
              <a:rPr lang="pt-BR" altLang="en-US" sz="2800" b="1" dirty="0" smtClean="0">
                <a:solidFill>
                  <a:schemeClr val="tx1"/>
                </a:solidFill>
              </a:rPr>
              <a:t>não Central</a:t>
            </a:r>
            <a:endParaRPr lang="pt-B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4800" y="1980207"/>
            <a:ext cx="8366125" cy="437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pt-BR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pt-BR" altLang="en-US" sz="5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pt-BR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A idéia de repartir o conjunto de dados pode ser levada adiante. Se ele for repartido em 4 partes tem-se os </a:t>
            </a:r>
            <a:r>
              <a:rPr lang="pt-BR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QUARTIS</a:t>
            </a:r>
            <a:r>
              <a:rPr lang="pt-BR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, se em 10 os </a:t>
            </a:r>
            <a:r>
              <a:rPr lang="pt-BR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DECIS</a:t>
            </a:r>
            <a:r>
              <a:rPr lang="pt-BR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 e se em 100 os </a:t>
            </a:r>
            <a:r>
              <a:rPr lang="pt-BR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PERCENTIS</a:t>
            </a:r>
            <a:r>
              <a:rPr lang="pt-BR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pt-BR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486851" y="1196752"/>
            <a:ext cx="755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(c)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50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2045067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41957" y="1196752"/>
            <a:ext cx="50962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/>
                </a:solidFill>
              </a:rPr>
              <a:t>Simetria de uma distribuição</a:t>
            </a:r>
            <a:endParaRPr lang="pt-B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9" name="Picture 2" descr="http://geniodamatematica.com.br/wp-content/uploads/2014/06/media-MODA-E-MEDIANA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9"/>
          <a:stretch/>
        </p:blipFill>
        <p:spPr bwMode="auto">
          <a:xfrm>
            <a:off x="251520" y="2266892"/>
            <a:ext cx="8568952" cy="36103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14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1628800"/>
            <a:ext cx="8724725" cy="4929555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41957" y="1196752"/>
            <a:ext cx="50962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2800" b="1" dirty="0">
                <a:solidFill>
                  <a:schemeClr val="tx1"/>
                </a:solidFill>
              </a:rPr>
              <a:t>Simetria de uma distribuição</a:t>
            </a:r>
            <a:endParaRPr lang="pt-B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89" y="1628800"/>
            <a:ext cx="4556143" cy="2592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478868" y="4126938"/>
                <a:ext cx="23762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𝑴𝒐</m:t>
                      </m:r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𝑴𝒆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68" y="4126938"/>
                <a:ext cx="237626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032" y="1706347"/>
            <a:ext cx="4055208" cy="2658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5376769" y="3983926"/>
                <a:ext cx="5760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𝑴𝒐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69" y="3983926"/>
                <a:ext cx="576064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105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539241" y="3933056"/>
                <a:ext cx="720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𝑴𝒆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241" y="3933056"/>
                <a:ext cx="720080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519058" y="3935545"/>
                <a:ext cx="6533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58" y="3935545"/>
                <a:ext cx="653342" cy="430887"/>
              </a:xfrm>
              <a:prstGeom prst="rect">
                <a:avLst/>
              </a:prstGeom>
              <a:blipFill rotWithShape="0">
                <a:blip r:embed="rId11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047160" y="3958550"/>
                <a:ext cx="4920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60" y="3958550"/>
                <a:ext cx="49208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82496" y="3946395"/>
                <a:ext cx="4920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96" y="3946395"/>
                <a:ext cx="49208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14"/>
          <p:cNvGrpSpPr/>
          <p:nvPr/>
        </p:nvGrpSpPr>
        <p:grpSpPr>
          <a:xfrm>
            <a:off x="211085" y="4509120"/>
            <a:ext cx="8230344" cy="1903311"/>
            <a:chOff x="390347" y="1749054"/>
            <a:chExt cx="8230344" cy="2889790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90347" y="1749054"/>
              <a:ext cx="8230344" cy="2889790"/>
            </a:xfrm>
            <a:prstGeom prst="rect">
              <a:avLst/>
            </a:prstGeom>
          </p:spPr>
        </p:pic>
        <p:cxnSp>
          <p:nvCxnSpPr>
            <p:cNvPr id="23" name="Conector reto 13"/>
            <p:cNvCxnSpPr>
              <a:cxnSpLocks/>
            </p:cNvCxnSpPr>
            <p:nvPr/>
          </p:nvCxnSpPr>
          <p:spPr>
            <a:xfrm>
              <a:off x="4788024" y="3435846"/>
              <a:ext cx="0" cy="80421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966969" y="6132468"/>
                <a:ext cx="5760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𝑴𝒐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69" y="6132468"/>
                <a:ext cx="576064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106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584745" y="6093296"/>
                <a:ext cx="720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𝑴𝒆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45" y="6093296"/>
                <a:ext cx="720080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3563888" y="6100362"/>
                <a:ext cx="65334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6100362"/>
                <a:ext cx="653342" cy="430887"/>
              </a:xfrm>
              <a:prstGeom prst="rect">
                <a:avLst/>
              </a:prstGeom>
              <a:blipFill rotWithShape="0">
                <a:blip r:embed="rId17"/>
                <a:stretch>
                  <a:fillRect r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4188316" y="6100363"/>
                <a:ext cx="4920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16" y="6100363"/>
                <a:ext cx="49208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364766" y="6093296"/>
                <a:ext cx="4920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b="1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pt-BR" sz="2200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766" y="6093296"/>
                <a:ext cx="492081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83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/>
      <p:bldP spid="17" grpId="0"/>
      <p:bldP spid="18" grpId="0"/>
      <p:bldP spid="19" grpId="0"/>
      <p:bldP spid="20" grpId="0"/>
      <p:bldP spid="24" grpId="0"/>
      <p:bldP spid="25" grpId="0"/>
      <p:bldP spid="2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6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179512" y="1772816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23151" y="1148669"/>
            <a:ext cx="43338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Dispersão ou Variabilidade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3233" y="2079759"/>
            <a:ext cx="8366125" cy="81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pt-BR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</a:t>
            </a:r>
            <a:endParaRPr lang="pt-BR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037928" y="2132856"/>
            <a:ext cx="368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 Amplitude (</a:t>
            </a:r>
            <a:r>
              <a:rPr lang="pt-BR" altLang="en-US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range</a:t>
            </a:r>
            <a:r>
              <a:rPr lang="pt-BR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pt-BR" altLang="en-US" sz="3200" dirty="0">
              <a:solidFill>
                <a:schemeClr val="tx1"/>
              </a:solidFill>
              <a:latin typeface="DIN Medium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59632" y="2134597"/>
            <a:ext cx="7841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(a)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339752" y="2739562"/>
            <a:ext cx="4250904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pt-BR" altLang="en-US" sz="4800" dirty="0">
                <a:solidFill>
                  <a:schemeClr val="tx1"/>
                </a:solidFill>
                <a:latin typeface="Times New Roman" panose="02020603050405020304" pitchFamily="18" charset="0"/>
              </a:rPr>
              <a:t>h  = x</a:t>
            </a:r>
            <a:r>
              <a:rPr lang="pt-BR" altLang="en-US" sz="4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máx</a:t>
            </a:r>
            <a:r>
              <a:rPr lang="pt-BR" altLang="en-US" sz="4800" dirty="0">
                <a:solidFill>
                  <a:schemeClr val="tx1"/>
                </a:solidFill>
                <a:latin typeface="Times New Roman" panose="02020603050405020304" pitchFamily="18" charset="0"/>
              </a:rPr>
              <a:t>  -  x</a:t>
            </a:r>
            <a:r>
              <a:rPr lang="pt-BR" altLang="en-US" sz="4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mín</a:t>
            </a:r>
            <a:endParaRPr lang="pt-BR" altLang="en-US" sz="4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97832" y="4142457"/>
            <a:ext cx="440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2800" dirty="0">
                <a:solidFill>
                  <a:schemeClr val="tx1"/>
                </a:solidFill>
              </a:rPr>
              <a:t>A variância (</a:t>
            </a:r>
            <a:r>
              <a:rPr lang="pt-BR" altLang="en-US" sz="2800" i="1" dirty="0">
                <a:solidFill>
                  <a:schemeClr val="tx1"/>
                </a:solidFill>
              </a:rPr>
              <a:t>variance</a:t>
            </a:r>
            <a:r>
              <a:rPr lang="pt-BR" altLang="en-US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212845" y="4077072"/>
            <a:ext cx="982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(b)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67697"/>
              </p:ext>
            </p:extLst>
          </p:nvPr>
        </p:nvGraphicFramePr>
        <p:xfrm>
          <a:off x="1258888" y="4502150"/>
          <a:ext cx="55848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ção" r:id="rId7" imgW="1168200" imgH="495000" progId="Equation.3">
                  <p:embed/>
                </p:oleObj>
              </mc:Choice>
              <mc:Fallback>
                <p:oleObj name="Equação" r:id="rId7" imgW="11682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02150"/>
                        <a:ext cx="55848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7190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utoUpdateAnimBg="0"/>
      <p:bldP spid="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Organização dos dados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3" name="Retângulo 2"/>
          <p:cNvSpPr/>
          <p:nvPr/>
        </p:nvSpPr>
        <p:spPr>
          <a:xfrm>
            <a:off x="264903" y="1434486"/>
            <a:ext cx="8778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Representação Gráfica de Dados Quantitativos </a:t>
            </a:r>
            <a:endParaRPr lang="pt-PT" sz="2400" b="1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89321" y="1906340"/>
            <a:ext cx="7831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</a:rPr>
              <a:t>Distribuição de </a:t>
            </a:r>
            <a:r>
              <a:rPr lang="pt-BR" sz="2000" dirty="0" smtClean="0">
                <a:solidFill>
                  <a:schemeClr val="tx1"/>
                </a:solidFill>
              </a:rPr>
              <a:t>freqüência poctual de variável descreta</a:t>
            </a:r>
            <a:r>
              <a:rPr lang="pt-BR" sz="2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Os dados estão organizados na seguinte tabela.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09460" y="1050819"/>
            <a:ext cx="2090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Exercício nº3</a:t>
            </a:r>
            <a:endParaRPr lang="pt-PT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22370"/>
              </p:ext>
            </p:extLst>
          </p:nvPr>
        </p:nvGraphicFramePr>
        <p:xfrm>
          <a:off x="1043608" y="2780928"/>
          <a:ext cx="6801841" cy="334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339"/>
                <a:gridCol w="1968226"/>
                <a:gridCol w="1881276"/>
              </a:tblGrid>
              <a:tr h="200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PT" sz="1200" u="none" strike="noStrike" dirty="0">
                          <a:effectLst/>
                        </a:rPr>
                        <a:t>                   </a:t>
                      </a:r>
                      <a:r>
                        <a:rPr lang="pt-PT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Nº de batimento cardíacos por minuto dos 48 Estudantes e funcionários</a:t>
                      </a:r>
                      <a:endParaRPr lang="pt-PT" sz="12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smtClean="0">
                          <a:effectLst/>
                        </a:rPr>
                        <a:t>            Nº </a:t>
                      </a:r>
                      <a:r>
                        <a:rPr lang="pt-PT" sz="1100" u="none" strike="noStrike" dirty="0">
                          <a:effectLst/>
                        </a:rPr>
                        <a:t>de batimento por minuto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Frequência absoluta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Frequência relativo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75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3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>
                          <a:effectLst/>
                        </a:rPr>
                        <a:t>6%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76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>
                          <a:effectLst/>
                        </a:rPr>
                        <a:t>9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19%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77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5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10%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78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7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15%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79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2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>
                          <a:effectLst/>
                        </a:rPr>
                        <a:t>4%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80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3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>
                          <a:effectLst/>
                        </a:rPr>
                        <a:t>6%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85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>
                          <a:effectLst/>
                        </a:rPr>
                        <a:t>6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>
                          <a:effectLst/>
                        </a:rPr>
                        <a:t>13%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88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>
                          <a:effectLst/>
                        </a:rPr>
                        <a:t>2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>
                          <a:effectLst/>
                        </a:rPr>
                        <a:t>4%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90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7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>
                          <a:effectLst/>
                        </a:rPr>
                        <a:t>15%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92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>
                          <a:effectLst/>
                        </a:rPr>
                        <a:t>4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>
                          <a:effectLst/>
                        </a:rPr>
                        <a:t>8%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 dirty="0">
                          <a:effectLst/>
                        </a:rPr>
                        <a:t>Total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600" u="none" strike="noStrike">
                          <a:effectLst/>
                        </a:rPr>
                        <a:t>48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u="none" strike="noStrike" dirty="0">
                          <a:effectLst/>
                        </a:rPr>
                        <a:t>100%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87845"/>
              </p:ext>
            </p:extLst>
          </p:nvPr>
        </p:nvGraphicFramePr>
        <p:xfrm>
          <a:off x="1473958" y="3212976"/>
          <a:ext cx="5936776" cy="3092290"/>
        </p:xfrm>
        <a:graphic>
          <a:graphicData uri="http://schemas.openxmlformats.org/drawingml/2006/table">
            <a:tbl>
              <a:tblPr/>
              <a:tblGrid>
                <a:gridCol w="5936776"/>
              </a:tblGrid>
              <a:tr h="309229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08851"/>
              </p:ext>
            </p:extLst>
          </p:nvPr>
        </p:nvGraphicFramePr>
        <p:xfrm>
          <a:off x="3616657" y="3234519"/>
          <a:ext cx="2661313" cy="3074801"/>
        </p:xfrm>
        <a:graphic>
          <a:graphicData uri="http://schemas.openxmlformats.org/drawingml/2006/table">
            <a:tbl>
              <a:tblPr/>
              <a:tblGrid>
                <a:gridCol w="2661313"/>
              </a:tblGrid>
              <a:tr h="3074801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6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179512" y="1772816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23151" y="1148669"/>
            <a:ext cx="43338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Dispersão ou Variabilidade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3233" y="2079759"/>
            <a:ext cx="8366125" cy="81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pt-BR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</a:t>
            </a:r>
            <a:endParaRPr lang="pt-BR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63438"/>
              </p:ext>
            </p:extLst>
          </p:nvPr>
        </p:nvGraphicFramePr>
        <p:xfrm>
          <a:off x="382588" y="2800350"/>
          <a:ext cx="82438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" name="Equação" r:id="rId7" imgW="3873240" imgH="558720" progId="Equation.3">
                  <p:embed/>
                </p:oleObj>
              </mc:Choice>
              <mc:Fallback>
                <p:oleObj name="Equação" r:id="rId7" imgW="38732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800350"/>
                        <a:ext cx="82438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07019"/>
              </p:ext>
            </p:extLst>
          </p:nvPr>
        </p:nvGraphicFramePr>
        <p:xfrm>
          <a:off x="2784475" y="4478338"/>
          <a:ext cx="464185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" name="Equação" r:id="rId9" imgW="1307880" imgH="457200" progId="Equation.3">
                  <p:embed/>
                </p:oleObj>
              </mc:Choice>
              <mc:Fallback>
                <p:oleObj name="Equação" r:id="rId9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4478338"/>
                        <a:ext cx="4641850" cy="1620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21"/>
          <p:cNvSpPr/>
          <p:nvPr/>
        </p:nvSpPr>
        <p:spPr>
          <a:xfrm>
            <a:off x="2901888" y="1766193"/>
            <a:ext cx="440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2800" dirty="0">
                <a:solidFill>
                  <a:schemeClr val="tx1"/>
                </a:solidFill>
              </a:rPr>
              <a:t>A variância (</a:t>
            </a:r>
            <a:r>
              <a:rPr lang="pt-BR" altLang="en-US" sz="2800" i="1" dirty="0">
                <a:solidFill>
                  <a:schemeClr val="tx1"/>
                </a:solidFill>
              </a:rPr>
              <a:t>variance</a:t>
            </a:r>
            <a:r>
              <a:rPr lang="pt-BR" altLang="en-US" sz="28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716901" y="1700808"/>
            <a:ext cx="982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(b)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270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6" action="ppaction://hlinksldjump" highlightClick="1"/>
          </p:cNvPr>
          <p:cNvSpPr/>
          <p:nvPr/>
        </p:nvSpPr>
        <p:spPr bwMode="auto">
          <a:xfrm>
            <a:off x="8748463" y="6337787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213351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179512" y="1556792"/>
            <a:ext cx="8724725" cy="4929555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02417" y="860637"/>
            <a:ext cx="43338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Dispersão ou Variabilidade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12408" y="1054477"/>
            <a:ext cx="755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(c)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500958"/>
              </p:ext>
            </p:extLst>
          </p:nvPr>
        </p:nvGraphicFramePr>
        <p:xfrm>
          <a:off x="468448" y="2276872"/>
          <a:ext cx="8136000" cy="130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0" name="Equação" r:id="rId7" imgW="2641320" imgH="545760" progId="Equation.3">
                  <p:embed/>
                </p:oleObj>
              </mc:Choice>
              <mc:Fallback>
                <p:oleObj name="Equação" r:id="rId7" imgW="26413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48" y="2276872"/>
                        <a:ext cx="8136000" cy="1300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2123728" y="1196752"/>
            <a:ext cx="63418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en-US" sz="2800" b="1" dirty="0">
                <a:solidFill>
                  <a:schemeClr val="tx1"/>
                </a:solidFill>
              </a:rPr>
              <a:t>O Desvio Padrão (</a:t>
            </a:r>
            <a:r>
              <a:rPr lang="pt-BR" altLang="en-US" sz="2800" i="1" dirty="0">
                <a:solidFill>
                  <a:schemeClr val="tx1"/>
                </a:solidFill>
              </a:rPr>
              <a:t>standard deviation</a:t>
            </a:r>
            <a:r>
              <a:rPr lang="pt-BR" altLang="en-US" sz="2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432087" y="1568986"/>
            <a:ext cx="63802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É a raiz quadrada da variância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23528" y="5253007"/>
            <a:ext cx="8291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altLang="en-US" sz="1800" dirty="0">
                <a:solidFill>
                  <a:schemeClr val="tx1"/>
                </a:solidFill>
              </a:rPr>
              <a:t> </a:t>
            </a:r>
            <a:r>
              <a:rPr lang="pt-PT" altLang="en-US" sz="1800" u="sng" dirty="0">
                <a:solidFill>
                  <a:schemeClr val="tx1"/>
                </a:solidFill>
              </a:rPr>
              <a:t>Uma distribuição com um desvio-padrão baixo diz-nos que o grupo que está a ser medido é homogéneo enquanto uma distribuição com um desvio-padrão elevado descreve um grupo heterogéneo de resultados.</a:t>
            </a:r>
            <a:r>
              <a:rPr lang="pt-PT" altLang="en-US" sz="1800" dirty="0">
                <a:solidFill>
                  <a:schemeClr val="tx1"/>
                </a:solidFill>
              </a:rPr>
              <a:t> </a:t>
            </a:r>
            <a:r>
              <a:rPr lang="pt-PT" altLang="en-US" sz="1800" dirty="0">
                <a:solidFill>
                  <a:srgbClr val="FF0000"/>
                </a:solidFill>
              </a:rPr>
              <a:t>O desvio-padrão, ou desvio típico, é sempre expresso por um único valor.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76432"/>
              </p:ext>
            </p:extLst>
          </p:nvPr>
        </p:nvGraphicFramePr>
        <p:xfrm>
          <a:off x="327025" y="4001045"/>
          <a:ext cx="8723313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1" name="Equação" r:id="rId9" imgW="2831760" imgH="545760" progId="Equation.3">
                  <p:embed/>
                </p:oleObj>
              </mc:Choice>
              <mc:Fallback>
                <p:oleObj name="Equação" r:id="rId9" imgW="2831760" imgH="545760" progId="Equation.3">
                  <p:embed/>
                  <p:pic>
                    <p:nvPicPr>
                      <p:cNvPr id="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4001045"/>
                        <a:ext cx="8723313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Medidas Estatísticas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6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179512" y="1772816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23151" y="1148669"/>
            <a:ext cx="43338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Dispersão ou Variabilidade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473042" y="1772816"/>
            <a:ext cx="454723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pt-BR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</a:t>
            </a:r>
            <a:endParaRPr lang="pt-BR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08447" y="1827654"/>
            <a:ext cx="8130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(d)</a:t>
            </a:r>
            <a:endParaRPr lang="pt-BR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98550" y="1917567"/>
            <a:ext cx="440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2800" dirty="0">
                <a:solidFill>
                  <a:schemeClr val="tx1"/>
                </a:solidFill>
              </a:rPr>
              <a:t>O Coeficiente de Variação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38619" y="3679982"/>
            <a:ext cx="850984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CV mede o grau de concentração de valores em torno da média, em valor percentual</a:t>
            </a:r>
            <a:endParaRPr lang="pt-BR" alt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567989"/>
              </p:ext>
            </p:extLst>
          </p:nvPr>
        </p:nvGraphicFramePr>
        <p:xfrm>
          <a:off x="2747010" y="2545993"/>
          <a:ext cx="3984148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8" name="Document" r:id="rId7" imgW="911624" imgH="269574" progId="Word.Document.8">
                  <p:embed/>
                </p:oleObj>
              </mc:Choice>
              <mc:Fallback>
                <p:oleObj name="Document" r:id="rId7" imgW="911624" imgH="269574" progId="Word.Document.8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010" y="2545993"/>
                        <a:ext cx="3984148" cy="118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79512" y="4581128"/>
            <a:ext cx="872472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3300"/>
                </a:solidFill>
                <a:latin typeface="Tahoma" panose="020B0604030504040204" pitchFamily="34" charset="0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pt-BR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Para valores inferiores a 50% do CV a media será tanto mais representativa quanto menor o valor deste coeficiente. Consequentemente, valores superiores a 50% do CV indicam uma pequena representatividade</a:t>
            </a:r>
            <a:endParaRPr lang="pt-BR" altLang="en-US" sz="4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Referências Bibliográficas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179512" y="1772816"/>
            <a:ext cx="8724725" cy="4308872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79513" y="1726649"/>
            <a:ext cx="87960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</a:pP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TIBONI, Conceição Gentil Rebelo (2010). </a:t>
            </a:r>
            <a:r>
              <a:rPr lang="pt-PT" altLang="en-US" sz="2400" b="1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Estatística Básica: para os cursos de administração, ciências contábeis, tecnológicos e de gestão.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 São Paulo: Atlas S.A</a:t>
            </a:r>
          </a:p>
          <a:p>
            <a:pPr algn="just" fontAlgn="auto">
              <a:spcAft>
                <a:spcPts val="0"/>
              </a:spcAft>
            </a:pP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AFONSO, A. &amp; NUNES, C. (2011). </a:t>
            </a:r>
            <a:r>
              <a:rPr lang="pt-PT" altLang="en-US" sz="2400" b="1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Estatística e Probabilidades: Aplicações e Soluções em SPSS. Lisboa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. Escolar Editora</a:t>
            </a:r>
          </a:p>
          <a:p>
            <a:pPr algn="just" fontAlgn="auto">
              <a:spcAft>
                <a:spcPts val="0"/>
              </a:spcAft>
            </a:pP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FREUND, John E. (2006). </a:t>
            </a:r>
            <a:r>
              <a:rPr lang="pt-PT" altLang="en-US" sz="2400" b="1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Estatística aplicada: economia, administração e contabilidade/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John E. </a:t>
            </a:r>
            <a:r>
              <a:rPr lang="pt-PT" altLang="en-US" sz="2400" dirty="0" err="1">
                <a:solidFill>
                  <a:srgbClr val="000000"/>
                </a:solidFill>
                <a:latin typeface="Calibri Light" panose="020F0302020204030204"/>
                <a:ea typeface="+mn-ea"/>
              </a:rPr>
              <a:t>Freund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; tradução Claus Ivo </a:t>
            </a:r>
            <a:r>
              <a:rPr lang="pt-PT" altLang="en-US" sz="2400" dirty="0" err="1">
                <a:solidFill>
                  <a:srgbClr val="000000"/>
                </a:solidFill>
                <a:latin typeface="Calibri Light" panose="020F0302020204030204"/>
                <a:ea typeface="+mn-ea"/>
              </a:rPr>
              <a:t>Doering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. – 11.ed.- Porto Alegre: </a:t>
            </a:r>
            <a:r>
              <a:rPr lang="pt-PT" altLang="en-US" sz="2400" dirty="0" err="1">
                <a:solidFill>
                  <a:srgbClr val="000000"/>
                </a:solidFill>
                <a:latin typeface="Calibri Light" panose="020F0302020204030204"/>
                <a:ea typeface="+mn-ea"/>
              </a:rPr>
              <a:t>Bookman</a:t>
            </a:r>
            <a:endParaRPr lang="pt-PT" altLang="en-US" sz="2400" dirty="0">
              <a:solidFill>
                <a:srgbClr val="000000"/>
              </a:solidFill>
              <a:latin typeface="Calibri Light" panose="020F0302020204030204"/>
              <a:ea typeface="+mn-ea"/>
            </a:endParaRPr>
          </a:p>
          <a:p>
            <a:pPr algn="just" fontAlgn="auto">
              <a:spcAft>
                <a:spcPts val="0"/>
              </a:spcAft>
            </a:pP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REIS, Elizabeth. (2005) </a:t>
            </a:r>
            <a:r>
              <a:rPr lang="pt-PT" altLang="en-US" sz="2400" b="1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Estatística descritiva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. Edições </a:t>
            </a:r>
            <a:r>
              <a:rPr lang="pt-PT" altLang="en-US" sz="2400" dirty="0" err="1">
                <a:solidFill>
                  <a:srgbClr val="000000"/>
                </a:solidFill>
                <a:latin typeface="Calibri Light" panose="020F0302020204030204"/>
                <a:ea typeface="+mn-ea"/>
              </a:rPr>
              <a:t>silábo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, </a:t>
            </a:r>
            <a:r>
              <a:rPr lang="pt-PT" altLang="en-US" sz="2400" dirty="0" err="1">
                <a:solidFill>
                  <a:srgbClr val="000000"/>
                </a:solidFill>
                <a:latin typeface="Calibri Light" panose="020F0302020204030204"/>
                <a:ea typeface="+mn-ea"/>
              </a:rPr>
              <a:t>Lda</a:t>
            </a:r>
            <a:r>
              <a:rPr lang="pt-PT" altLang="en-US" sz="2400" dirty="0">
                <a:solidFill>
                  <a:srgbClr val="000000"/>
                </a:solidFill>
                <a:latin typeface="Calibri Light" panose="020F0302020204030204"/>
                <a:ea typeface="+mn-ea"/>
              </a:rPr>
              <a:t>, 6ª ed. Lisboa</a:t>
            </a:r>
          </a:p>
        </p:txBody>
      </p:sp>
    </p:spTree>
    <p:extLst>
      <p:ext uri="{BB962C8B-B14F-4D97-AF65-F5344CB8AC3E}">
        <p14:creationId xmlns:p14="http://schemas.microsoft.com/office/powerpoint/2010/main" val="7401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0835"/>
            <a:ext cx="5073650" cy="592503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Organização dos dados</a:t>
            </a:r>
            <a:endParaRPr lang="pt-B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3" name="Retângulo 2"/>
          <p:cNvSpPr/>
          <p:nvPr/>
        </p:nvSpPr>
        <p:spPr>
          <a:xfrm>
            <a:off x="264903" y="1434486"/>
            <a:ext cx="8778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Representação Gráfica de Dados Quantitativos </a:t>
            </a:r>
            <a:endParaRPr lang="pt-PT" sz="2400" b="1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57200" y="1891351"/>
            <a:ext cx="8586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</a:rPr>
              <a:t>Distribuição de </a:t>
            </a:r>
            <a:r>
              <a:rPr lang="pt-BR" sz="2000" dirty="0" smtClean="0">
                <a:solidFill>
                  <a:schemeClr val="tx1"/>
                </a:solidFill>
              </a:rPr>
              <a:t>freqüência poctual de variável descreta</a:t>
            </a:r>
            <a:r>
              <a:rPr lang="pt-BR" sz="20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tx1"/>
                </a:solidFill>
              </a:rPr>
              <a:t>O gráfico de barra é construído de forma  semelante no caso dos dados qualitativos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09460" y="1050819"/>
            <a:ext cx="2090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Exercício nº3</a:t>
            </a:r>
            <a:endParaRPr lang="pt-PT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474683"/>
              </p:ext>
            </p:extLst>
          </p:nvPr>
        </p:nvGraphicFramePr>
        <p:xfrm>
          <a:off x="683568" y="3313451"/>
          <a:ext cx="832581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49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7646"/>
            <a:ext cx="5073650" cy="57888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PT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Distribuição de Frequências</a:t>
            </a:r>
            <a:endParaRPr lang="pt-PT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50825" y="1191131"/>
            <a:ext cx="8724725" cy="4929555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CaixaDeTexto 2"/>
          <p:cNvSpPr txBox="1">
            <a:spLocks noChangeArrowheads="1"/>
          </p:cNvSpPr>
          <p:nvPr/>
        </p:nvSpPr>
        <p:spPr bwMode="auto">
          <a:xfrm>
            <a:off x="262871" y="1222648"/>
            <a:ext cx="8496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</a:rPr>
              <a:t>Assim, a fim de facilitar o entendimento e a análise dos seus dados somos levados a produzir um tipo especial de </a:t>
            </a:r>
            <a:r>
              <a:rPr lang="pt-BR" sz="2000" dirty="0" smtClean="0">
                <a:solidFill>
                  <a:schemeClr val="tx1"/>
                </a:solidFill>
              </a:rPr>
              <a:t>tabela. </a:t>
            </a:r>
            <a:r>
              <a:rPr lang="pt-BR" sz="2000" dirty="0">
                <a:solidFill>
                  <a:schemeClr val="tx1"/>
                </a:solidFill>
              </a:rPr>
              <a:t>A esse tipo de tabela chamaremos de </a:t>
            </a:r>
            <a:r>
              <a:rPr lang="pt-BR" sz="2000" b="1" dirty="0">
                <a:solidFill>
                  <a:schemeClr val="tx1"/>
                </a:solidFill>
              </a:rPr>
              <a:t>distribuição de frequências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3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18" name="CaixaDeTexto 2"/>
          <p:cNvSpPr txBox="1">
            <a:spLocks noChangeArrowheads="1"/>
          </p:cNvSpPr>
          <p:nvPr/>
        </p:nvSpPr>
        <p:spPr bwMode="auto">
          <a:xfrm>
            <a:off x="292012" y="4005064"/>
            <a:ext cx="8642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Podemos interpretar da seguinte maneira: 9 (ou 19% dos) individuos tiveram 76 batimentos cardiacos por minuto…7 (ou 15%) tiveram 90 batimentos cardiacos/minuto e 4 (ou 8% das) pessoas desta amostra tiveram 92 batimentos cardiacos por minuto.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16888"/>
              </p:ext>
            </p:extLst>
          </p:nvPr>
        </p:nvGraphicFramePr>
        <p:xfrm>
          <a:off x="457198" y="2485592"/>
          <a:ext cx="8291265" cy="1318941"/>
        </p:xfrm>
        <a:graphic>
          <a:graphicData uri="http://schemas.openxmlformats.org/drawingml/2006/table">
            <a:tbl>
              <a:tblPr/>
              <a:tblGrid>
                <a:gridCol w="3745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7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75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34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34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75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347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751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5232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155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439647">
                <a:tc>
                  <a:txBody>
                    <a:bodyPr/>
                    <a:lstStyle/>
                    <a:p>
                      <a:pPr algn="just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batimento cardíacos por minuto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647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Frequência</a:t>
                      </a:r>
                      <a:r>
                        <a:rPr lang="pt-PT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absoluta</a:t>
                      </a:r>
                      <a:r>
                        <a:rPr lang="pt-PT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(Nº de </a:t>
                      </a:r>
                      <a:r>
                        <a:rPr lang="pt-PT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Individuos</a:t>
                      </a:r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6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667000" y="65230"/>
            <a:ext cx="5289376" cy="11237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DISTRIBUIÇÃO DE FREQUÊNCIA E REPRESENTAÇÃO GRÁFICA</a:t>
            </a:r>
          </a:p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 –  VARIÁVEIS DISCRETAS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6439" y="1387265"/>
            <a:ext cx="85553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Aft>
                <a:spcPts val="0"/>
              </a:spcAft>
            </a:pPr>
            <a:r>
              <a:rPr lang="pt-PT" altLang="en-US" sz="2400" dirty="0" smtClean="0">
                <a:solidFill>
                  <a:srgbClr val="000000"/>
                </a:solidFill>
                <a:latin typeface="DN"/>
                <a:ea typeface="+mn-ea"/>
              </a:rPr>
              <a:t>Exercício </a:t>
            </a:r>
            <a:r>
              <a:rPr lang="pt-PT" altLang="en-US" sz="2400" dirty="0" smtClean="0">
                <a:solidFill>
                  <a:srgbClr val="000000"/>
                </a:solidFill>
                <a:latin typeface="DN"/>
                <a:ea typeface="+mn-ea"/>
              </a:rPr>
              <a:t>nº4 </a:t>
            </a:r>
            <a:r>
              <a:rPr lang="pt-PT" altLang="en-US" sz="2400" dirty="0" smtClean="0">
                <a:solidFill>
                  <a:srgbClr val="000000"/>
                </a:solidFill>
                <a:latin typeface="DN"/>
                <a:ea typeface="+mn-ea"/>
              </a:rPr>
              <a:t>-  Distribuição de gráfica – variáveis Discretas:</a:t>
            </a:r>
            <a:endParaRPr lang="pt-PT" altLang="en-US" sz="2400" dirty="0">
              <a:solidFill>
                <a:srgbClr val="000000"/>
              </a:solidFill>
              <a:latin typeface="DN"/>
              <a:ea typeface="+mn-ea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15156" y="2508908"/>
            <a:ext cx="86288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Na empresa X, trabalham 20 pessoas com seguintes ordenados, em mil kwanzas</a:t>
            </a:r>
            <a:endParaRPr lang="pt-PT" altLang="en-US" sz="2800" dirty="0">
              <a:solidFill>
                <a:srgbClr val="000000"/>
              </a:solidFill>
              <a:latin typeface="Calibri Light" panose="020F0302020204030204"/>
            </a:endParaRPr>
          </a:p>
          <a:p>
            <a:pPr algn="just">
              <a:spcBef>
                <a:spcPct val="0"/>
              </a:spcBef>
            </a:pPr>
            <a:endParaRPr lang="pt-PT" altLang="en-US" sz="2800" dirty="0" smtClean="0">
              <a:solidFill>
                <a:srgbClr val="000000"/>
              </a:solidFill>
              <a:latin typeface="Calibri Light" panose="020F0302020204030204"/>
            </a:endParaRPr>
          </a:p>
          <a:p>
            <a:pPr algn="just">
              <a:spcBef>
                <a:spcPct val="0"/>
              </a:spcBef>
            </a:pPr>
            <a:endParaRPr lang="pt-PT" altLang="en-US" sz="2800" dirty="0" smtClean="0">
              <a:solidFill>
                <a:srgbClr val="000000"/>
              </a:solidFill>
              <a:latin typeface="Calibri Light" panose="020F0302020204030204"/>
            </a:endParaRPr>
          </a:p>
          <a:p>
            <a:pPr algn="just">
              <a:spcBef>
                <a:spcPct val="0"/>
              </a:spcBef>
            </a:pPr>
            <a:r>
              <a:rPr lang="pt-PT" altLang="en-US" sz="2800" dirty="0" smtClean="0">
                <a:solidFill>
                  <a:srgbClr val="000000"/>
                </a:solidFill>
                <a:latin typeface="Calibri Light" panose="020F0302020204030204"/>
              </a:rPr>
              <a:t>A partir destes dados construa uma tabela de frequências simples e acumuladas, um gráfico de barras de frequências simples e um gráfico de barras de frequências acumuladas, a função cumulativa e o polígono em escada de frequências acumuladas.</a:t>
            </a:r>
            <a:endParaRPr lang="pt-PT" altLang="en-US" sz="2800" dirty="0">
              <a:solidFill>
                <a:srgbClr val="000000"/>
              </a:solidFill>
              <a:latin typeface="Calibri Light" panose="020F0302020204030204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75900"/>
              </p:ext>
            </p:extLst>
          </p:nvPr>
        </p:nvGraphicFramePr>
        <p:xfrm>
          <a:off x="1619672" y="3599656"/>
          <a:ext cx="5832645" cy="549424"/>
        </p:xfrm>
        <a:graphic>
          <a:graphicData uri="http://schemas.openxmlformats.org/drawingml/2006/table">
            <a:tbl>
              <a:tblPr firstRow="1" firstCol="1" bandRow="1"/>
              <a:tblGrid>
                <a:gridCol w="584209"/>
                <a:gridCol w="584209"/>
                <a:gridCol w="584209"/>
                <a:gridCol w="584209"/>
                <a:gridCol w="584209"/>
                <a:gridCol w="584209"/>
                <a:gridCol w="584209"/>
                <a:gridCol w="584209"/>
                <a:gridCol w="541338"/>
                <a:gridCol w="617635"/>
              </a:tblGrid>
              <a:tr h="274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7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667000" y="65230"/>
            <a:ext cx="5289376" cy="11237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DISTRIBUIÇÃO DE FREQUÊNCIA E REPRESENTAÇÃO GRÁFICA</a:t>
            </a:r>
          </a:p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 –  VARIÁVEIS DISCRETAS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7388030"/>
                  </p:ext>
                </p:extLst>
              </p:nvPr>
            </p:nvGraphicFramePr>
            <p:xfrm>
              <a:off x="1371600" y="2351297"/>
              <a:ext cx="6624737" cy="41203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85083"/>
                    <a:gridCol w="1112644"/>
                    <a:gridCol w="1282487"/>
                    <a:gridCol w="1126508"/>
                    <a:gridCol w="1318015"/>
                  </a:tblGrid>
                  <a:tr h="1905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Nº. De batimentos</a:t>
                          </a:r>
                          <a:endParaRPr lang="pt-PT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</a:t>
                          </a:r>
                          <a:r>
                            <a:rPr lang="pt-PT" sz="1100" b="1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pt-PT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Freq.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Freq. Acum.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Freq. Acum.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(classes)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Absoluta(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PT" sz="11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1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PT" sz="11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Relativa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PT" sz="11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1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PT" sz="11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𝒓𝒊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Absoluta(Fi)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Relativa(Fri)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9525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Ou  %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Ou % 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572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 ou 10%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 ou 10%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0,15 ou 15%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 ou 25%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 ou 10%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0,35 ou 35%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0,40 ou 40%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0,75 ou 75%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 ou 20%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0,95 ou 95%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 ou 5%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1,00 ou 100%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1,00 ou 100%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7388030"/>
                  </p:ext>
                </p:extLst>
              </p:nvPr>
            </p:nvGraphicFramePr>
            <p:xfrm>
              <a:off x="1371600" y="2351297"/>
              <a:ext cx="6624737" cy="41203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85083"/>
                    <a:gridCol w="1112644"/>
                    <a:gridCol w="1282487"/>
                    <a:gridCol w="1126508"/>
                    <a:gridCol w="1318015"/>
                  </a:tblGrid>
                  <a:tr h="1905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Nº. De batimentos</a:t>
                          </a:r>
                          <a:endParaRPr lang="pt-PT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</a:t>
                          </a:r>
                          <a:r>
                            <a:rPr lang="pt-PT" sz="1100" b="1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pt-PT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Freq.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Freq. Acum.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Freq. Acum.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(classes)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6"/>
                          <a:stretch>
                            <a:fillRect l="-162088" t="-112500" r="-337363" b="-19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6"/>
                          <a:stretch>
                            <a:fillRect l="-226066" t="-112500" r="-190995" b="-19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Absoluta(Fi)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Relativa(Fri)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7938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0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Ou  %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1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Ou % </a:t>
                          </a:r>
                          <a:endParaRPr lang="pt-PT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 ou 10%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 ou 10%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0,15 ou 15%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0,25 ou 25%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 ou 10%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0,35 ou 35%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0,40 ou 40%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0,75 ou 75%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 ou 20%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0,95 ou 95%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0,05 ou 5%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1,00 ou 100%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:endParaRPr lang="pt-PT" sz="16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b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1,00 ou 100%</a:t>
                          </a:r>
                          <a:endParaRPr lang="pt-PT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PT" sz="16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pt-P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 anchor="b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CaixaDeTexto 4"/>
          <p:cNvSpPr txBox="1"/>
          <p:nvPr/>
        </p:nvSpPr>
        <p:spPr>
          <a:xfrm>
            <a:off x="755576" y="155679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smtClean="0"/>
              <a:t>Tabela de frequências</a:t>
            </a:r>
            <a:endParaRPr lang="pt-PT" sz="20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72362" y="1895243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Ordenados, em kwanzas, dos 20 trabalhadores na Empresa X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4150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667000" y="65230"/>
            <a:ext cx="5289376" cy="112371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DISTRIBUIÇÃO DE FREQUÊNCIA E REPRESENTAÇÃO GRÁFICA</a:t>
            </a:r>
          </a:p>
          <a:p>
            <a:pPr lvl="0" algn="ctr"/>
            <a:r>
              <a:rPr lang="pt-BR" sz="2000" b="1" dirty="0" smtClean="0">
                <a:solidFill>
                  <a:schemeClr val="tx1"/>
                </a:solidFill>
              </a:rPr>
              <a:t> –  VARIÁVEIS DISCRETAS</a:t>
            </a:r>
            <a:endParaRPr lang="pt-PT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76201" y="1191131"/>
            <a:ext cx="8899350" cy="5550237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082351"/>
              </p:ext>
            </p:extLst>
          </p:nvPr>
        </p:nvGraphicFramePr>
        <p:xfrm>
          <a:off x="4427984" y="3970095"/>
          <a:ext cx="4104455" cy="2738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468225"/>
              </p:ext>
            </p:extLst>
          </p:nvPr>
        </p:nvGraphicFramePr>
        <p:xfrm>
          <a:off x="4211959" y="1188942"/>
          <a:ext cx="4536503" cy="2240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620177"/>
              </p:ext>
            </p:extLst>
          </p:nvPr>
        </p:nvGraphicFramePr>
        <p:xfrm>
          <a:off x="-6627" y="1340768"/>
          <a:ext cx="364252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817385"/>
              </p:ext>
            </p:extLst>
          </p:nvPr>
        </p:nvGraphicFramePr>
        <p:xfrm>
          <a:off x="179512" y="3933056"/>
          <a:ext cx="4032448" cy="2620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6344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"/>
          <p:cNvSpPr>
            <a:spLocks noChangeArrowheads="1"/>
          </p:cNvSpPr>
          <p:nvPr/>
        </p:nvSpPr>
        <p:spPr bwMode="auto">
          <a:xfrm>
            <a:off x="76200" y="152400"/>
            <a:ext cx="25908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22885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8288"/>
            <a:ext cx="17526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6" name="AutoShape 12"/>
          <p:cNvSpPr>
            <a:spLocks noChangeArrowheads="1"/>
          </p:cNvSpPr>
          <p:nvPr/>
        </p:nvSpPr>
        <p:spPr bwMode="auto">
          <a:xfrm>
            <a:off x="2771800" y="337646"/>
            <a:ext cx="5073650" cy="57888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pt-PT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Distribuição de Frequências</a:t>
            </a:r>
            <a:endParaRPr lang="pt-PT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438"/>
            <a:ext cx="1019174" cy="851297"/>
          </a:xfrm>
          <a:prstGeom prst="rect">
            <a:avLst/>
          </a:prstGeom>
        </p:spPr>
      </p:pic>
      <p:sp>
        <p:nvSpPr>
          <p:cNvPr id="11" name="Botão de ação: fim 10">
            <a:hlinkClick r:id="rId5" action="ppaction://hlinksldjump" highlightClick="1"/>
          </p:cNvPr>
          <p:cNvSpPr/>
          <p:nvPr/>
        </p:nvSpPr>
        <p:spPr bwMode="auto">
          <a:xfrm>
            <a:off x="8748463" y="6553811"/>
            <a:ext cx="260920" cy="188640"/>
          </a:xfrm>
          <a:prstGeom prst="actionButtonEnd">
            <a:avLst/>
          </a:prstGeom>
          <a:solidFill>
            <a:srgbClr val="FFCC00"/>
          </a:solidFill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Marcador de Posição da Data 8"/>
          <p:cNvSpPr txBox="1">
            <a:spLocks/>
          </p:cNvSpPr>
          <p:nvPr/>
        </p:nvSpPr>
        <p:spPr bwMode="auto">
          <a:xfrm>
            <a:off x="7786688" y="6429375"/>
            <a:ext cx="1042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CF6BB6-8BAF-448D-BEF7-224B3BFCAB76}" type="datetime1">
              <a:rPr lang="pt-PT" altLang="en-US" sz="1200" b="1"/>
              <a:pPr eaLnBrk="1" hangingPunct="1">
                <a:spcBef>
                  <a:spcPct val="0"/>
                </a:spcBef>
                <a:buFontTx/>
                <a:buNone/>
              </a:pPr>
              <a:t>19/10/2022</a:t>
            </a:fld>
            <a:endParaRPr lang="pt-PT" altLang="en-US" sz="1200" b="1" dirty="0"/>
          </a:p>
        </p:txBody>
      </p:sp>
      <p:sp>
        <p:nvSpPr>
          <p:cNvPr id="10" name="Rectângulo 13"/>
          <p:cNvSpPr/>
          <p:nvPr/>
        </p:nvSpPr>
        <p:spPr>
          <a:xfrm>
            <a:off x="298375" y="1507426"/>
            <a:ext cx="8724725" cy="4929555"/>
          </a:xfrm>
          <a:prstGeom prst="rect">
            <a:avLst/>
          </a:prstGeom>
          <a:ln>
            <a:solidFill>
              <a:srgbClr val="F2A10E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0"/>
              </a:spcBef>
              <a:buClr>
                <a:srgbClr val="C00000"/>
              </a:buClr>
              <a:defRPr/>
            </a:pPr>
            <a:endParaRPr lang="pt-PT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CaixaDeTexto 2"/>
          <p:cNvSpPr txBox="1">
            <a:spLocks noChangeArrowheads="1"/>
          </p:cNvSpPr>
          <p:nvPr/>
        </p:nvSpPr>
        <p:spPr bwMode="auto">
          <a:xfrm>
            <a:off x="391614" y="1482676"/>
            <a:ext cx="8642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altLang="en-US" sz="2000" b="1" i="1" dirty="0">
                <a:solidFill>
                  <a:schemeClr val="tx1"/>
                </a:solidFill>
              </a:rPr>
              <a:t>Distribuição de freqüência com intervalos de classe</a:t>
            </a:r>
            <a:r>
              <a:rPr lang="pt-BR" altLang="en-US" sz="2000" b="1" i="1" dirty="0" smtClean="0">
                <a:solidFill>
                  <a:schemeClr val="tx1"/>
                </a:solidFill>
              </a:rPr>
              <a:t>: </a:t>
            </a:r>
            <a:r>
              <a:rPr lang="pt-BR" altLang="en-US" sz="2000" dirty="0" smtClean="0">
                <a:solidFill>
                  <a:schemeClr val="tx1"/>
                </a:solidFill>
              </a:rPr>
              <a:t>Quando </a:t>
            </a:r>
            <a:r>
              <a:rPr lang="pt-BR" altLang="en-US" sz="2000" dirty="0">
                <a:solidFill>
                  <a:schemeClr val="tx1"/>
                </a:solidFill>
              </a:rPr>
              <a:t>o tamanho da amostra é elevado é mais racional efetuar o agrupamento dos valores em vários intervalos de classe.</a:t>
            </a:r>
          </a:p>
        </p:txBody>
      </p:sp>
      <p:sp>
        <p:nvSpPr>
          <p:cNvPr id="16" name="Text Box 240"/>
          <p:cNvSpPr txBox="1">
            <a:spLocks noChangeArrowheads="1"/>
          </p:cNvSpPr>
          <p:nvPr/>
        </p:nvSpPr>
        <p:spPr bwMode="auto">
          <a:xfrm>
            <a:off x="431540" y="3573016"/>
            <a:ext cx="4392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altLang="en-US" sz="2000" b="1" dirty="0" smtClean="0">
                <a:solidFill>
                  <a:schemeClr val="tx1"/>
                </a:solidFill>
              </a:rPr>
              <a:t>Idade dos formandos de Estatística</a:t>
            </a:r>
            <a:endParaRPr lang="pt-PT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Marcador de Posição da Data 8"/>
          <p:cNvSpPr txBox="1">
            <a:spLocks/>
          </p:cNvSpPr>
          <p:nvPr/>
        </p:nvSpPr>
        <p:spPr bwMode="auto">
          <a:xfrm>
            <a:off x="1716857" y="188640"/>
            <a:ext cx="91092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en-US" sz="1800" b="1" dirty="0" smtClean="0">
                <a:latin typeface="DIN Medium"/>
              </a:rPr>
              <a:t>Aula 2</a:t>
            </a:r>
            <a:endParaRPr lang="pt-PT" altLang="en-US" sz="1800" b="1" dirty="0">
              <a:latin typeface="DIN Medium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01246"/>
              </p:ext>
            </p:extLst>
          </p:nvPr>
        </p:nvGraphicFramePr>
        <p:xfrm>
          <a:off x="5028158" y="2436337"/>
          <a:ext cx="3661594" cy="3962400"/>
        </p:xfrm>
        <a:graphic>
          <a:graphicData uri="http://schemas.openxmlformats.org/drawingml/2006/table">
            <a:tbl>
              <a:tblPr/>
              <a:tblGrid>
                <a:gridCol w="1830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0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1459372" y="2756063"/>
            <a:ext cx="1787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PT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Exercício nº4</a:t>
            </a:r>
            <a:endParaRPr lang="pt-PT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0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0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0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0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18575</TotalTime>
  <Words>2259</Words>
  <Application>Microsoft Office PowerPoint</Application>
  <PresentationFormat>Apresentação no Ecrã (4:3)</PresentationFormat>
  <Paragraphs>858</Paragraphs>
  <Slides>33</Slides>
  <Notes>33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12</vt:i4>
      </vt:variant>
      <vt:variant>
        <vt:lpstr>Tema</vt:lpstr>
      </vt:variant>
      <vt:variant>
        <vt:i4>2</vt:i4>
      </vt:variant>
      <vt:variant>
        <vt:lpstr>Servidores OLE incorporados</vt:lpstr>
      </vt:variant>
      <vt:variant>
        <vt:i4>3</vt:i4>
      </vt:variant>
      <vt:variant>
        <vt:lpstr>Títulos dos diapositivos</vt:lpstr>
      </vt:variant>
      <vt:variant>
        <vt:i4>33</vt:i4>
      </vt:variant>
    </vt:vector>
  </HeadingPairs>
  <TitlesOfParts>
    <vt:vector size="50" baseType="lpstr">
      <vt:lpstr>MS PGothic</vt:lpstr>
      <vt:lpstr>Arial</vt:lpstr>
      <vt:lpstr>Arial Black</vt:lpstr>
      <vt:lpstr>Calibri</vt:lpstr>
      <vt:lpstr>Calibri Light</vt:lpstr>
      <vt:lpstr>Cambria Math</vt:lpstr>
      <vt:lpstr>Century Gothic</vt:lpstr>
      <vt:lpstr>DIN Medium</vt:lpstr>
      <vt:lpstr>DN</vt:lpstr>
      <vt:lpstr>Falstaff Festival MT</vt:lpstr>
      <vt:lpstr>Times New Roman</vt:lpstr>
      <vt:lpstr>Wingdings</vt:lpstr>
      <vt:lpstr>Modelo de apresentação predefinido</vt:lpstr>
      <vt:lpstr>1_Modelo de apresentação predefinido</vt:lpstr>
      <vt:lpstr>GALLERY</vt:lpstr>
      <vt:lpstr>Equação</vt:lpstr>
      <vt:lpstr>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dell;Jocson Quima</dc:creator>
  <cp:lastModifiedBy>Paulo Teka</cp:lastModifiedBy>
  <cp:revision>1096</cp:revision>
  <dcterms:modified xsi:type="dcterms:W3CDTF">2022-10-19T13:09:15Z</dcterms:modified>
</cp:coreProperties>
</file>