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0A90E-E9D8-4CFA-97BD-FFEC4012C20F}" v="56" dt="2020-05-03T15:35:37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Normaali tyyl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0C2A7D5-6C18-4345-916E-27AC1538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0921DCF-4619-48B2-8CAC-F9D9E0339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A0A5730-00E8-42A5-9DDC-D2AB895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A884D2-4879-442A-AC94-F1CB1457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DA0A44C-5679-404F-AFEA-E2389BE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0231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471C23-1BF7-4861-BB58-4A9F9DF1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7D00C68-9397-4CA7-AABF-820FB10B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B0F66FC-D470-42D5-A21B-A0951C8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70358EC-3568-4A6E-B502-9CFAAECD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209A3F9-BC2E-49A5-B790-17C323DB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081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7F50E79-C65B-476B-A491-83811DB62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F650917-7134-4A34-80E8-A53A2ED0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D2F8361-169A-402C-8D26-C895C579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FEC3990-1246-473B-A754-89895A17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C07F72F-3F99-44AF-8F84-1F467D8E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188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A1DA3C-1C24-479E-BB19-DCCC0565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0C63258-F4CC-46AB-B2C8-455C1FF8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9469B4-CA3F-466D-A0F3-0E576D1E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C8ABE30-03BD-4941-ABF9-CFFE2B44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7B46BF9-8B57-4AED-9EEF-D3976ED8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431E39-9B92-4367-8659-4C36E8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E215869-24F7-4533-B345-AE6E7876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56D5B8F-4CB9-4893-9C8C-D244B373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02F3EE-ABD9-4061-91E7-A589C978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859389-536E-4BDE-8E8E-49BA744E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6009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22F435-4811-455A-9864-D9D4EBFA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0617C0E-F509-49E8-8DF4-914DF61C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CB451B0-73EC-414F-BC4F-8046BB31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A95E3DC-0EB1-4610-A2AF-E8685832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11446CC-9947-441C-8B04-1345C365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75BABE6-3920-44B1-B5DE-273B2C98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737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C48007-9E73-4DD2-AE29-17DD25DC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EEE0986-524F-43BB-8534-B6A42EFA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9ACE934-7CAE-4451-8AD5-683F2FDD0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C54D882A-9CE9-48EB-AA49-9B5765B48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51CEC7F-CC24-42DA-B77E-5A9989758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CF7C143-24CB-4DFC-8A90-E1BB24E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10122D0-D249-4640-A0C6-08965F90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FB16DAFD-CE49-4638-93C5-D3B736EE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778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C6AB99-A9D9-45BE-817E-57B47DF9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3F95357A-BF61-4A34-A311-32D82C15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AF72A3D-852E-41F5-8644-4BCAAB4A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C900390-7E8B-4F33-8A10-B5E1806D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935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41EE8ED-F95D-4E5B-91CA-8BFE7EA8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1D1E977-2F7B-40C6-8504-CACEF06B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35DD1CC-3D69-4CE8-85E7-132B567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1211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65CE94-F07B-4DC5-AB8B-5E2DB31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D487F6-0BC7-4BB1-B58B-90E8D20A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D593066-E15A-4145-AC55-7BE48BD27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8AEACF5-F0AA-44AA-A349-077DED91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139087D-9E35-4BC1-8F6F-7D7DFD18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EFE033B-8BDA-4E7D-A926-9E8A2FEC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110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3F1B01-2321-4CD1-8C1E-1A5A741F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13E9C2D0-F1BA-4B90-A311-78A0C265B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43E3C36-AFE1-4EDC-8A32-78F02A0C8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759B6BC-348B-4245-A195-E635A5BC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35AE06B-EEE3-46BA-AAB4-F9B6277E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7152288-059F-492C-ABD9-A97128B5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937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5773029-463A-4D35-853E-9AD6D247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7844F27-FDC1-49F7-9350-D3FBEBCC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D3428-D0AD-46BF-981D-70AA9EC5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017E-444D-4C0A-BAFB-96E3AFA22025}" type="datetimeFigureOut">
              <a:rPr lang="fi-FI" smtClean="0"/>
              <a:t>13.5.2020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11CE0A-6810-48AC-BD57-63C0D19DD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67B8CF7-72BC-45AA-A44A-EC38A0DCF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DA57-A61A-4CB7-8B3C-30BDF0D955E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9944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C504F7-8556-4938-B54F-95A9CE82E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Neuroverkot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EF280E0-DE1D-4893-A95C-2D486C4A5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Mitä ne ovat ja kuinka ne toimivat?</a:t>
            </a:r>
          </a:p>
        </p:txBody>
      </p:sp>
    </p:spTree>
    <p:extLst>
      <p:ext uri="{BB962C8B-B14F-4D97-AF65-F5344CB8AC3E}">
        <p14:creationId xmlns:p14="http://schemas.microsoft.com/office/powerpoint/2010/main" val="19661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EB7023-23DA-473C-A1FA-F0C85AE5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Kysymys: Mitä piirteitä löydät erilaisista vaatekappaleista?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000234-827C-4B6D-8D49-A6259FF94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Vaatteita voidaan luokitella erilaisten ominaisuuksien perusteella.</a:t>
            </a:r>
          </a:p>
          <a:p>
            <a:r>
              <a:rPr lang="fi-FI" dirty="0"/>
              <a:t>Jokaisessa luokassa on jokin ominaisuus tai ominaisuuksia.</a:t>
            </a:r>
          </a:p>
          <a:p>
            <a:r>
              <a:rPr lang="fi-FI" dirty="0"/>
              <a:t>Osaammekin päätellä tiettyjen vaateominaisuuksien perusteella kyseessä olevan vaatteen</a:t>
            </a:r>
          </a:p>
          <a:p>
            <a:pPr lvl="1"/>
            <a:r>
              <a:rPr lang="fi-FI" dirty="0"/>
              <a:t>Esimerkiksi vaate, joka on tuulenpitävä ja sisältää taskuja on todennäköisemmin takki, kuin t-paita.</a:t>
            </a:r>
          </a:p>
          <a:p>
            <a:r>
              <a:rPr lang="fi-FI" dirty="0"/>
              <a:t>Luokittelua olemmekin oppineet jo pienestä lähtien, mutta kuinka luokittelua voitaisiin opettaa tietokoneelle?</a:t>
            </a:r>
          </a:p>
        </p:txBody>
      </p:sp>
    </p:spTree>
    <p:extLst>
      <p:ext uri="{BB962C8B-B14F-4D97-AF65-F5344CB8AC3E}">
        <p14:creationId xmlns:p14="http://schemas.microsoft.com/office/powerpoint/2010/main" val="31841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745605-0730-4A65-A60F-6E34AEE7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Luokittelu koneoppimisella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F875E9A-6CB1-4BB6-903F-90CA88B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Aivot ovat ihmisen oppimisen keskus ja ne koostuvat hermosoluista eli neuroneista ja neuroneita yhdistää synapsit.</a:t>
            </a:r>
          </a:p>
          <a:p>
            <a:r>
              <a:rPr lang="fi-FI" dirty="0"/>
              <a:t>Neuroverkot ovat koneoppimisen osa-alue, jotka matkivat aivojen kykyä oppia.</a:t>
            </a:r>
          </a:p>
          <a:p>
            <a:r>
              <a:rPr lang="fi-FI" dirty="0"/>
              <a:t>Kuten aivot, neuroverkot oppivat kokemuksen perusteella.</a:t>
            </a:r>
          </a:p>
          <a:p>
            <a:r>
              <a:rPr lang="fi-FI" dirty="0"/>
              <a:t>Neuroverkkoja hyödynnetään myös luokittelutehtävissä.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286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2E3BA5E-2861-4EC4-A154-815F1709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478167"/>
            <a:ext cx="3363974" cy="3415623"/>
          </a:xfrm>
        </p:spPr>
        <p:txBody>
          <a:bodyPr>
            <a:noAutofit/>
          </a:bodyPr>
          <a:lstStyle/>
          <a:p>
            <a:r>
              <a:rPr lang="fi-FI" sz="2400" dirty="0"/>
              <a:t>Neuroverkko koostuu yksittäisistä neuroneista, jotka sisältävät syötteen (ominaisuus), painokertoimen, summaajan, aktivaatiofunktion ja vakioarvon (bias). </a:t>
            </a:r>
          </a:p>
          <a:p>
            <a:r>
              <a:rPr lang="fi-FI" sz="2400" dirty="0"/>
              <a:t>Syöte kerrotaan painokertoimien arvolla ja jokainen tulo summataan.</a:t>
            </a:r>
          </a:p>
          <a:p>
            <a:r>
              <a:rPr lang="fi-FI" sz="2400" dirty="0"/>
              <a:t>Lopuksi saatu summa syötetään aktivaatio-funktiolle.</a:t>
            </a:r>
          </a:p>
        </p:txBody>
      </p:sp>
      <p:pic>
        <p:nvPicPr>
          <p:cNvPr id="6" name="Kuva 5" descr="Kuva, joka sisältää kohteen piirtäminen, kello&#10;&#10;Kuvaus luotu automaattisesti">
            <a:extLst>
              <a:ext uri="{FF2B5EF4-FFF2-40B4-BE49-F238E27FC236}">
                <a16:creationId xmlns:a16="http://schemas.microsoft.com/office/drawing/2014/main" id="{BDD16484-D2B7-479A-86EB-9D242365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51" y="1939636"/>
            <a:ext cx="6796924" cy="2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49A172B-204A-4F11-BAA5-03C3B350E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50" y="5091934"/>
            <a:ext cx="10845915" cy="1592643"/>
          </a:xfrm>
        </p:spPr>
        <p:txBody>
          <a:bodyPr>
            <a:normAutofit/>
          </a:bodyPr>
          <a:lstStyle/>
          <a:p>
            <a:pPr algn="ctr"/>
            <a:r>
              <a:rPr lang="fi-FI" sz="2400">
                <a:solidFill>
                  <a:schemeClr val="bg1"/>
                </a:solidFill>
              </a:rPr>
              <a:t>Yksittäisiä neuroneita yhdistämällä muodostetaan neuroverkko.</a:t>
            </a:r>
          </a:p>
          <a:p>
            <a:pPr algn="ctr"/>
            <a:r>
              <a:rPr lang="fi-FI" sz="2400">
                <a:solidFill>
                  <a:schemeClr val="bg1"/>
                </a:solidFill>
              </a:rPr>
              <a:t>Kuvan neuroverkko ottaa kolme syötettä, joiden perusteella neuroverkko laskee ja palauttaa todennäköisimmän luokan, joka syötteillä saataisiin.</a:t>
            </a:r>
            <a:endParaRPr lang="fi-FI" sz="2400" dirty="0">
              <a:solidFill>
                <a:schemeClr val="bg1"/>
              </a:solidFill>
            </a:endParaRPr>
          </a:p>
        </p:txBody>
      </p:sp>
      <p:pic>
        <p:nvPicPr>
          <p:cNvPr id="7" name="Kuva 6" descr="Kuva, joka sisältää kohteen piirtäminen&#10;&#10;Kuvaus luotu automaattisesti">
            <a:extLst>
              <a:ext uri="{FF2B5EF4-FFF2-40B4-BE49-F238E27FC236}">
                <a16:creationId xmlns:a16="http://schemas.microsoft.com/office/drawing/2014/main" id="{1373D0FC-47BB-4351-BB93-2699C434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478054"/>
            <a:ext cx="8324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9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7F6F2A4B-CD06-4C3A-B2F0-BD537610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fi-FI" sz="4800" dirty="0">
                <a:solidFill>
                  <a:schemeClr val="bg1"/>
                </a:solidFill>
              </a:rPr>
              <a:t>Neuroverkon opetus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2FB024B-7342-4A93-9B86-FF944F45B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Autofit/>
          </a:bodyPr>
          <a:lstStyle/>
          <a:p>
            <a:r>
              <a:rPr lang="fi-FI" sz="1600" dirty="0">
                <a:solidFill>
                  <a:schemeClr val="bg1"/>
                </a:solidFill>
              </a:rPr>
              <a:t>Ennen kuin neuroverkko osaa luokitella, tulee neuroverkossa olevat painokertoimet säätää kohdilleen.</a:t>
            </a:r>
          </a:p>
          <a:p>
            <a:r>
              <a:rPr lang="fi-FI" sz="1600" dirty="0">
                <a:solidFill>
                  <a:schemeClr val="bg1"/>
                </a:solidFill>
              </a:rPr>
              <a:t>Neuroverkko täytyy </a:t>
            </a:r>
            <a:r>
              <a:rPr lang="fi-FI" sz="1600" u="sng" dirty="0">
                <a:solidFill>
                  <a:schemeClr val="bg1"/>
                </a:solidFill>
              </a:rPr>
              <a:t>opettaa</a:t>
            </a:r>
            <a:r>
              <a:rPr lang="fi-FI" sz="1600" dirty="0">
                <a:solidFill>
                  <a:schemeClr val="bg1"/>
                </a:solidFill>
              </a:rPr>
              <a:t> laskemaan oikeat painokertoimet, jotta syötteillä saataisiin toivottu luokka.</a:t>
            </a:r>
          </a:p>
          <a:p>
            <a:r>
              <a:rPr lang="fi-FI" sz="1600" dirty="0">
                <a:solidFill>
                  <a:schemeClr val="bg1"/>
                </a:solidFill>
              </a:rPr>
              <a:t>Neuroverkko saa tietoa itselleen </a:t>
            </a:r>
            <a:r>
              <a:rPr lang="fi-FI" sz="1600" u="sng" dirty="0">
                <a:solidFill>
                  <a:schemeClr val="bg1"/>
                </a:solidFill>
              </a:rPr>
              <a:t>opetusdatasta</a:t>
            </a:r>
            <a:r>
              <a:rPr lang="fi-FI" sz="1600" dirty="0">
                <a:solidFill>
                  <a:schemeClr val="bg1"/>
                </a:solidFill>
              </a:rPr>
              <a:t>, joka koostuu vain </a:t>
            </a:r>
            <a:r>
              <a:rPr lang="fi-FI" sz="1600" u="sng" dirty="0">
                <a:solidFill>
                  <a:schemeClr val="bg1"/>
                </a:solidFill>
              </a:rPr>
              <a:t>syötteistä</a:t>
            </a:r>
            <a:r>
              <a:rPr lang="fi-FI" sz="1600" dirty="0">
                <a:solidFill>
                  <a:schemeClr val="bg1"/>
                </a:solidFill>
              </a:rPr>
              <a:t> ja </a:t>
            </a:r>
            <a:r>
              <a:rPr lang="fi-FI" sz="1600" u="sng" dirty="0">
                <a:solidFill>
                  <a:schemeClr val="bg1"/>
                </a:solidFill>
              </a:rPr>
              <a:t>lopputuloksesta eli luokasta</a:t>
            </a:r>
            <a:r>
              <a:rPr lang="fi-FI" sz="1600" dirty="0">
                <a:solidFill>
                  <a:schemeClr val="bg1"/>
                </a:solidFill>
              </a:rPr>
              <a:t>.</a:t>
            </a:r>
          </a:p>
          <a:p>
            <a:r>
              <a:rPr lang="fi-FI" sz="1600" dirty="0">
                <a:solidFill>
                  <a:schemeClr val="bg1"/>
                </a:solidFill>
              </a:rPr>
              <a:t>Opetusdatasta saadulla tiedoilla voidaan määrittää tuloksen virhe, jonka jälkeen neuroverkko saa tiedon miten painokertoimia tulisi säätää.</a:t>
            </a:r>
          </a:p>
          <a:p>
            <a:endParaRPr lang="fi-FI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Taulukko 7">
            <a:extLst>
              <a:ext uri="{FF2B5EF4-FFF2-40B4-BE49-F238E27FC236}">
                <a16:creationId xmlns:a16="http://schemas.microsoft.com/office/drawing/2014/main" id="{C20A6BA6-3036-426D-84F9-A88900A8C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96254"/>
              </p:ext>
            </p:extLst>
          </p:nvPr>
        </p:nvGraphicFramePr>
        <p:xfrm>
          <a:off x="6643856" y="2033675"/>
          <a:ext cx="5051321" cy="27901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20639">
                  <a:extLst>
                    <a:ext uri="{9D8B030D-6E8A-4147-A177-3AD203B41FA5}">
                      <a16:colId xmlns:a16="http://schemas.microsoft.com/office/drawing/2014/main" val="1120377882"/>
                    </a:ext>
                  </a:extLst>
                </a:gridCol>
                <a:gridCol w="2830682">
                  <a:extLst>
                    <a:ext uri="{9D8B030D-6E8A-4147-A177-3AD203B41FA5}">
                      <a16:colId xmlns:a16="http://schemas.microsoft.com/office/drawing/2014/main" val="2174676628"/>
                    </a:ext>
                  </a:extLst>
                </a:gridCol>
              </a:tblGrid>
              <a:tr h="678898">
                <a:tc>
                  <a:txBody>
                    <a:bodyPr/>
                    <a:lstStyle/>
                    <a:p>
                      <a:r>
                        <a:rPr lang="fi-FI" sz="2000" b="0" cap="all" spc="150" dirty="0">
                          <a:solidFill>
                            <a:schemeClr val="lt1"/>
                          </a:solidFill>
                        </a:rPr>
                        <a:t>Syötteet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2000" b="0" cap="all" spc="150" dirty="0">
                          <a:solidFill>
                            <a:schemeClr val="lt1"/>
                          </a:solidFill>
                        </a:rPr>
                        <a:t>Luokkatunnus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8273"/>
                  </a:ext>
                </a:extLst>
              </a:tr>
              <a:tr h="865408">
                <a:tc>
                  <a:txBody>
                    <a:bodyPr/>
                    <a:lstStyle/>
                    <a:p>
                      <a:r>
                        <a:rPr lang="fi-FI" sz="1600" cap="none" spc="0" dirty="0">
                          <a:solidFill>
                            <a:schemeClr val="tx1"/>
                          </a:solidFill>
                        </a:rPr>
                        <a:t>Onko sisällä pidettävä?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cap="none" spc="0" dirty="0">
                          <a:solidFill>
                            <a:schemeClr val="tx1"/>
                          </a:solidFill>
                        </a:rPr>
                        <a:t>T-Paita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736979"/>
                  </a:ext>
                </a:extLst>
              </a:tr>
              <a:tr h="622945">
                <a:tc>
                  <a:txBody>
                    <a:bodyPr/>
                    <a:lstStyle/>
                    <a:p>
                      <a:r>
                        <a:rPr lang="fi-FI" sz="1600" cap="none" spc="0" dirty="0">
                          <a:solidFill>
                            <a:schemeClr val="tx1"/>
                          </a:solidFill>
                        </a:rPr>
                        <a:t>Onko tuulenpitävä?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cap="none" spc="0" dirty="0">
                          <a:solidFill>
                            <a:schemeClr val="tx1"/>
                          </a:solidFill>
                        </a:rPr>
                        <a:t>Takki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75635"/>
                  </a:ext>
                </a:extLst>
              </a:tr>
              <a:tr h="622945">
                <a:tc>
                  <a:txBody>
                    <a:bodyPr/>
                    <a:lstStyle/>
                    <a:p>
                      <a:r>
                        <a:rPr lang="fi-FI" sz="1600" cap="none" spc="0" dirty="0">
                          <a:solidFill>
                            <a:schemeClr val="tx1"/>
                          </a:solidFill>
                        </a:rPr>
                        <a:t>Löytyykö taskuja?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600" cap="none" spc="0" dirty="0">
                          <a:solidFill>
                            <a:schemeClr val="tx1"/>
                          </a:solidFill>
                        </a:rPr>
                        <a:t>Housut</a:t>
                      </a:r>
                    </a:p>
                  </a:txBody>
                  <a:tcPr marL="167859" marR="167859" marT="167859" marB="1678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3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66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E355CFF5-24B4-49D5-A6EE-77E44518C07C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fi-FI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Opetusvaiheessa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fi-FI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neuroverkko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fi-FI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säätää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painokertoimia tavoitteena löytääkseen </a:t>
            </a:r>
            <a:r>
              <a:rPr lang="en-US" sz="2200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virheen minimin</a:t>
            </a: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Virheen minimin löytämiseen tarvitaan parabeelin pohjan suunta.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uva 4">
            <a:extLst>
              <a:ext uri="{FF2B5EF4-FFF2-40B4-BE49-F238E27FC236}">
                <a16:creationId xmlns:a16="http://schemas.microsoft.com/office/drawing/2014/main" id="{9D92B48F-3978-4783-8BC0-E0D7ED303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uva 6">
            <a:extLst>
              <a:ext uri="{FF2B5EF4-FFF2-40B4-BE49-F238E27FC236}">
                <a16:creationId xmlns:a16="http://schemas.microsoft.com/office/drawing/2014/main" id="{766148F1-E60E-4E9F-B598-779A92BAE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0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886CD6EB85E4C9C0D5E55399FB2A2" ma:contentTypeVersion="12" ma:contentTypeDescription="Create a new document." ma:contentTypeScope="" ma:versionID="3c575a9f19cc941156e52a5c33ecad31">
  <xsd:schema xmlns:xsd="http://www.w3.org/2001/XMLSchema" xmlns:xs="http://www.w3.org/2001/XMLSchema" xmlns:p="http://schemas.microsoft.com/office/2006/metadata/properties" xmlns:ns3="8b433114-5742-49f6-884f-2f29caa88e9c" xmlns:ns4="21dcd833-90eb-4d6b-9cdf-f4731654c592" targetNamespace="http://schemas.microsoft.com/office/2006/metadata/properties" ma:root="true" ma:fieldsID="2beda2bc537c58f125c5238a16501c7a" ns3:_="" ns4:_="">
    <xsd:import namespace="8b433114-5742-49f6-884f-2f29caa88e9c"/>
    <xsd:import namespace="21dcd833-90eb-4d6b-9cdf-f4731654c5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433114-5742-49f6-884f-2f29caa88e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cd833-90eb-4d6b-9cdf-f4731654c5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79ADDD-EBC1-40F4-8C93-885F1A77763A}">
  <ds:schemaRefs>
    <ds:schemaRef ds:uri="http://schemas.microsoft.com/office/2006/documentManagement/types"/>
    <ds:schemaRef ds:uri="http://purl.org/dc/dcmitype/"/>
    <ds:schemaRef ds:uri="21dcd833-90eb-4d6b-9cdf-f4731654c592"/>
    <ds:schemaRef ds:uri="8b433114-5742-49f6-884f-2f29caa88e9c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3D10BA5-BE6C-4F06-8452-EB4A29209D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E2EF82-44AA-4E7D-AF34-D995CFFCE3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433114-5742-49f6-884f-2f29caa88e9c"/>
    <ds:schemaRef ds:uri="21dcd833-90eb-4d6b-9cdf-f4731654c5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</Words>
  <Application>Microsoft Office PowerPoint</Application>
  <PresentationFormat>Laajakuva</PresentationFormat>
  <Paragraphs>33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Office-teema</vt:lpstr>
      <vt:lpstr>Neuroverkot</vt:lpstr>
      <vt:lpstr>Kysymys: Mitä piirteitä löydät erilaisista vaatekappaleista?</vt:lpstr>
      <vt:lpstr>Luokittelu koneoppimisella</vt:lpstr>
      <vt:lpstr>PowerPoint-esitys</vt:lpstr>
      <vt:lpstr>PowerPoint-esitys</vt:lpstr>
      <vt:lpstr>Neuroverkon opetus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Neuroverkot</dc:title>
  <dc:creator>Aleksi Surakka</dc:creator>
  <cp:lastModifiedBy>Aleksi Surakka</cp:lastModifiedBy>
  <cp:revision>2</cp:revision>
  <dcterms:created xsi:type="dcterms:W3CDTF">2020-05-03T15:32:41Z</dcterms:created>
  <dcterms:modified xsi:type="dcterms:W3CDTF">2020-05-13T10:27:35Z</dcterms:modified>
</cp:coreProperties>
</file>