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23"/>
  </p:notesMasterIdLst>
  <p:sldIdLst>
    <p:sldId id="256" r:id="rId2"/>
    <p:sldId id="258" r:id="rId3"/>
    <p:sldId id="280" r:id="rId4"/>
    <p:sldId id="260" r:id="rId5"/>
    <p:sldId id="261" r:id="rId6"/>
    <p:sldId id="281" r:id="rId7"/>
    <p:sldId id="282" r:id="rId8"/>
    <p:sldId id="283" r:id="rId9"/>
    <p:sldId id="272" r:id="rId10"/>
    <p:sldId id="267" r:id="rId11"/>
    <p:sldId id="274" r:id="rId12"/>
    <p:sldId id="278" r:id="rId13"/>
    <p:sldId id="279" r:id="rId14"/>
    <p:sldId id="271" r:id="rId15"/>
    <p:sldId id="275" r:id="rId16"/>
    <p:sldId id="276" r:id="rId17"/>
    <p:sldId id="257" r:id="rId18"/>
    <p:sldId id="270" r:id="rId19"/>
    <p:sldId id="263" r:id="rId20"/>
    <p:sldId id="26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5"/>
    <p:restoredTop sz="94632"/>
  </p:normalViewPr>
  <p:slideViewPr>
    <p:cSldViewPr snapToGrid="0" snapToObjects="1">
      <p:cViewPr varScale="1">
        <p:scale>
          <a:sx n="120" d="100"/>
          <a:sy n="120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7B91F-50D4-E144-83EA-C12E86F608A1}" type="datetimeFigureOut"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A83CC-EF8E-3A4D-A1EC-07FDE2F83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85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49FE40-1A4F-4F41-B9E4-E0BD6FFA5FFA}" type="datetimeFigureOut">
              <a:rPr lang="en-US"/>
              <a:pPr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4BA2B31-494A-CD45-9011-AFE525FA05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49FE40-1A4F-4F41-B9E4-E0BD6FFA5FFA}" type="datetimeFigureOut"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4BA2B31-494A-CD45-9011-AFE525FA0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-de-hon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wired.com/story/its-time-to-think-beyond-cloud-comput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3010-20F7-D244-BA5D-ABD873DC5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Arquitectura de Computadores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5B01-826E-A648-AC22-42F7FD885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Yadran Eterovic S.  (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31E6-11A1-3F46-9671-099E27FD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2021-2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E56-AD77-6C46-ADFD-2B1EEB10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2343</a:t>
            </a:r>
          </a:p>
        </p:txBody>
      </p:sp>
    </p:spTree>
    <p:extLst>
      <p:ext uri="{BB962C8B-B14F-4D97-AF65-F5344CB8AC3E}">
        <p14:creationId xmlns:p14="http://schemas.microsoft.com/office/powerpoint/2010/main" val="78118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28B6-C18E-224D-A8C2-FF7A8045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525"/>
            <a:r>
              <a:rPr lang="en-US" altLang="en-US">
                <a:ea typeface="ＭＳ Ｐゴシック" panose="020B0600070205080204" pitchFamily="34" charset="-128"/>
              </a:rPr>
              <a:t>Componentes clásicas de un computador: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• CPU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• control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• </a:t>
            </a:r>
            <a:r>
              <a:rPr lang="en-US" altLang="en-US" sz="3200" i="1">
                <a:ea typeface="ＭＳ Ｐゴシック" panose="020B0600070205080204" pitchFamily="34" charset="-128"/>
              </a:rPr>
              <a:t>datapath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• memoria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• </a:t>
            </a:r>
            <a:r>
              <a:rPr lang="en-US" altLang="en-US" sz="3200" i="1">
                <a:ea typeface="ＭＳ Ｐゴシック" panose="020B0600070205080204" pitchFamily="34" charset="-128"/>
              </a:rPr>
              <a:t>input</a:t>
            </a:r>
            <a:r>
              <a:rPr lang="en-US" altLang="en-US" sz="3200">
                <a:ea typeface="ＭＳ Ｐゴシック" panose="020B0600070205080204" pitchFamily="34" charset="-128"/>
              </a:rPr>
              <a:t>/</a:t>
            </a:r>
            <a:r>
              <a:rPr lang="en-US" altLang="en-US" sz="3200" i="1">
                <a:ea typeface="ＭＳ Ｐゴシック" panose="020B0600070205080204" pitchFamily="34" charset="-128"/>
              </a:rPr>
              <a:t>output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What Is Computer Architecture">
            <a:extLst>
              <a:ext uri="{FF2B5EF4-FFF2-40B4-BE49-F238E27FC236}">
                <a16:creationId xmlns:a16="http://schemas.microsoft.com/office/drawing/2014/main" id="{56576560-E927-F74F-A66E-FA907B85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44" y="444973"/>
            <a:ext cx="6503629" cy="59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B3D5-7A1B-5B4E-BEEF-8361ACBF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5366-7614-7E40-9CE8-95A4CFDC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Una aplicación típica: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millones de líneas de código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+ librerías de software que implementan funciones complejas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Pero … el hardware de un computador sólo puede ejecutar instruc-ciones de “bajo nivel” muy simples: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sumar dos números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revisar un número para ver si es cero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copiar datos desde una parte de la memoria a otra</a:t>
            </a:r>
          </a:p>
        </p:txBody>
      </p:sp>
    </p:spTree>
    <p:extLst>
      <p:ext uri="{BB962C8B-B14F-4D97-AF65-F5344CB8AC3E}">
        <p14:creationId xmlns:p14="http://schemas.microsoft.com/office/powerpoint/2010/main" val="255253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A8A2-B5F7-E94A-9C04-E9209E4F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Para “hablarle” al hardware electrónico, hay que enviar-le señales eléctricas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5BF7-4756-9148-932F-A50BF2A8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 señales más simples y fáciles de distinguir son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520700" lvl="1" indent="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None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➔ el alfabeto del computador tiene solo dos letras, cuyos símbolos son los números 0 y 1</a:t>
            </a:r>
          </a:p>
          <a:p>
            <a:pPr marL="514350" lvl="1" indent="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None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➔ cada letra es un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dígito binario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Los comandos —</a:t>
            </a: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instrucciones de máquina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— son secuencias de bits que el computador entiende y obedece:</a:t>
            </a:r>
          </a:p>
          <a:p>
            <a:pPr lvl="1"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p.ej., </a:t>
            </a: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1000110010100000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le dice al computador que sume dos números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Los primeros programadores se comunicaban con los computadores usando directamente estas secuencias de dígitos binarios</a:t>
            </a:r>
          </a:p>
        </p:txBody>
      </p:sp>
    </p:spTree>
    <p:extLst>
      <p:ext uri="{BB962C8B-B14F-4D97-AF65-F5344CB8AC3E}">
        <p14:creationId xmlns:p14="http://schemas.microsoft.com/office/powerpoint/2010/main" val="136797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2CD-67B3-274A-9C77-B4A4032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lenguaje simbólico es el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lenguaje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 ensamble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o </a:t>
            </a: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assembly</a:t>
            </a:r>
            <a:b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lenguaje bina-rio es el </a:t>
            </a: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lenguaje de máquina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723-44A5-6649-B7DF-F6D04249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Luego, los programadores inventaron notaciones más cercanas a nuestra forma de pensar; p.ej.: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add A,B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podría ser la representación simbólica de la instrucción anterior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… e inventaron programas —el ensamblador o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assembler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— para traducir de esta notación simbólica a la binaria: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assembler traduce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add A,B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 </a:t>
            </a: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1000110010100000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Es decir, los programadores usaron el computador para que los ayudara a programar el propio computador</a:t>
            </a:r>
          </a:p>
        </p:txBody>
      </p:sp>
    </p:spTree>
    <p:extLst>
      <p:ext uri="{BB962C8B-B14F-4D97-AF65-F5344CB8AC3E}">
        <p14:creationId xmlns:p14="http://schemas.microsoft.com/office/powerpoint/2010/main" val="353987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BEC3-C68F-0F42-A0F0-DD43767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El </a:t>
            </a:r>
            <a:r>
              <a:rPr lang="en-US" altLang="en-US" b="1">
                <a:ea typeface="ＭＳ Ｐゴシック" panose="020B0600070205080204" pitchFamily="34" charset="-128"/>
              </a:rPr>
              <a:t>compilador</a:t>
            </a:r>
            <a:r>
              <a:rPr lang="en-US" altLang="en-US">
                <a:ea typeface="ＭＳ Ｐゴシック" panose="020B0600070205080204" pitchFamily="34" charset="-128"/>
              </a:rPr>
              <a:t> traduce un programa escrito en un </a:t>
            </a:r>
            <a:r>
              <a:rPr lang="en-US" altLang="en-US" b="1">
                <a:ea typeface="ＭＳ Ｐゴシック" panose="020B0600070205080204" pitchFamily="34" charset="-128"/>
              </a:rPr>
              <a:t>lenguaje de alto nivel</a:t>
            </a:r>
            <a:r>
              <a:rPr lang="en-US" altLang="en-US">
                <a:ea typeface="ＭＳ Ｐゴシック" panose="020B0600070205080204" pitchFamily="34" charset="-128"/>
              </a:rPr>
              <a:t> a instrucciones que el hardware puede ejecutar</a:t>
            </a:r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0B534C1-12F4-3948-8B1E-6DF6DD81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054" y="403225"/>
            <a:ext cx="3657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swap(size_t v[], size_t k):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size_t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temp = v[k]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v[k] = v[k+1]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v[k+1] = temp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3EB783A-C0BB-8549-BD3E-8058CD0C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4" y="22098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slli x6,x11,3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	x6,x10,x6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ld	x5,0(x6)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ld	x7,8(x6)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sd	x7,0(x6)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sd	x5,8(x6)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jalr x0,0(x1)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E62495-454F-284B-BB93-02E342EAB933}"/>
              </a:ext>
            </a:extLst>
          </p:cNvPr>
          <p:cNvSpPr/>
          <p:nvPr/>
        </p:nvSpPr>
        <p:spPr>
          <a:xfrm>
            <a:off x="8309479" y="685800"/>
            <a:ext cx="2057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compilador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097772-7CD9-7243-BDDC-A6B6DD51E01D}"/>
              </a:ext>
            </a:extLst>
          </p:cNvPr>
          <p:cNvSpPr/>
          <p:nvPr/>
        </p:nvSpPr>
        <p:spPr>
          <a:xfrm>
            <a:off x="7317654" y="5040313"/>
            <a:ext cx="2057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assembler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F266836-C8DA-624C-8849-A10BCE99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054" y="4481513"/>
            <a:ext cx="1577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  <a:tab pos="911225" algn="l"/>
                <a:tab pos="1362075" algn="l"/>
                <a:tab pos="18224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  <a:tab pos="911225" algn="l"/>
                <a:tab pos="1362075" algn="l"/>
                <a:tab pos="18224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 … 1000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 … 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 … 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 … 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1010 … 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1010 … 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 … 1000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6E976C-6DBF-5F4D-978B-B8C630261683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7317654" y="1141889"/>
            <a:ext cx="991825" cy="1111"/>
          </a:xfrm>
          <a:prstGeom prst="straightConnector1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86CE0-F086-D444-9125-B0A2CA0216D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238029" y="5497513"/>
            <a:ext cx="2079625" cy="0"/>
          </a:xfrm>
          <a:prstGeom prst="straightConnector1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9025486-5469-B84B-83AF-340AF1390914}"/>
              </a:ext>
            </a:extLst>
          </p:cNvPr>
          <p:cNvCxnSpPr>
            <a:stCxn id="6" idx="6"/>
            <a:endCxn id="5" idx="0"/>
          </p:cNvCxnSpPr>
          <p:nvPr/>
        </p:nvCxnSpPr>
        <p:spPr>
          <a:xfrm>
            <a:off x="10366879" y="1143000"/>
            <a:ext cx="151175" cy="1066800"/>
          </a:xfrm>
          <a:prstGeom prst="curvedConnector2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4F37F83-6D0B-3148-8759-B7A91A3BA6D7}"/>
              </a:ext>
            </a:extLst>
          </p:cNvPr>
          <p:cNvCxnSpPr>
            <a:stCxn id="5" idx="2"/>
            <a:endCxn id="7" idx="6"/>
          </p:cNvCxnSpPr>
          <p:nvPr/>
        </p:nvCxnSpPr>
        <p:spPr>
          <a:xfrm rot="5400000">
            <a:off x="9456810" y="4436269"/>
            <a:ext cx="979488" cy="1143000"/>
          </a:xfrm>
          <a:prstGeom prst="curvedConnector2">
            <a:avLst/>
          </a:prstGeom>
          <a:ln w="31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0">
            <a:extLst>
              <a:ext uri="{FF2B5EF4-FFF2-40B4-BE49-F238E27FC236}">
                <a16:creationId xmlns:a16="http://schemas.microsoft.com/office/drawing/2014/main" id="{1BD4E8C0-5F57-934B-80E5-BC8D6976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04" y="1989138"/>
            <a:ext cx="1636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programa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en lenguaje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de alto nivel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CB8D9DAC-3CCC-9F44-B2C5-A13EADB1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192" y="3089275"/>
            <a:ext cx="24513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programa en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lenguaje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assembly RISC-V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D043C19F-5558-8F4C-8AF6-5918A321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054" y="3465513"/>
            <a:ext cx="2412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Century Schoolbook" panose="02040604050505020304" pitchFamily="18" charset="0"/>
              </a:rPr>
              <a:t>programa 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lenguaje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70C0"/>
                </a:solidFill>
                <a:latin typeface="Century Schoolbook" panose="02040604050505020304" pitchFamily="18" charset="0"/>
              </a:rPr>
              <a:t>máquina binario</a:t>
            </a:r>
          </a:p>
        </p:txBody>
      </p:sp>
    </p:spTree>
    <p:extLst>
      <p:ext uri="{BB962C8B-B14F-4D97-AF65-F5344CB8AC3E}">
        <p14:creationId xmlns:p14="http://schemas.microsoft.com/office/powerpoint/2010/main" val="6351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3A4-F12C-7847-8024-A571826A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C73-BC47-2E4D-B2D7-470CCDC5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 la actualidad, varias capas de software organizadas jerárquica-mente interpretan o traducen las operaciones de “alto nivel” a las instrucciones simples del computador: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 capas de más “arriba”: aplicaciones, directamente disponibles para nosotros los usarios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 capas intermedias: software de sistemas, en particular, sistemas operativos, compiladores, </a:t>
            </a:r>
            <a:r>
              <a:rPr lang="en-US" altLang="en-US" b="1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loaders</a:t>
            </a:r>
            <a:r>
              <a:rPr lang="en-US" altLang="en-US" b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y </a:t>
            </a:r>
            <a:r>
              <a:rPr lang="en-US" altLang="en-US" b="1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assemblers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 capa de más “abajo”: hardware</a:t>
            </a:r>
          </a:p>
        </p:txBody>
      </p:sp>
    </p:spTree>
    <p:extLst>
      <p:ext uri="{BB962C8B-B14F-4D97-AF65-F5344CB8AC3E}">
        <p14:creationId xmlns:p14="http://schemas.microsoft.com/office/powerpoint/2010/main" val="223342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67AB-8719-DA4A-A507-B3152407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sistema operativo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7369-CEDE-AB46-AA03-67B8FC50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Es la interfaz entre los programas de los usuarios y el hardware: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p.ej., Linux, iOS, Windows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Proporciona servicios y funciones de supervisión: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manejo de operaciones básicas de i/o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asignación de almacenamiento y memoria</a:t>
            </a:r>
          </a:p>
          <a:p>
            <a:pPr lvl="1">
              <a:lnSpc>
                <a:spcPct val="100000"/>
              </a:lnSpc>
              <a:spcBef>
                <a:spcPts val="105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compartimiento protegido del computador entre muchas aplica-ciones que lo usan simultáneamente</a:t>
            </a:r>
          </a:p>
        </p:txBody>
      </p:sp>
    </p:spTree>
    <p:extLst>
      <p:ext uri="{BB962C8B-B14F-4D97-AF65-F5344CB8AC3E}">
        <p14:creationId xmlns:p14="http://schemas.microsoft.com/office/powerpoint/2010/main" val="141332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B3A5-CC95-534E-99FF-57069750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9C3D-EDCC-3E43-87D7-87087A02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Números enteros y de punto flotante: representación y operaciones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Lógica digital, circuitos combinacionales y la ALU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Circuitos secuenciales, registros y memoria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computador básico: componentes, instrucciones y el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arquitectura del set de instrucciones (ISA)</a:t>
            </a:r>
          </a:p>
          <a:p>
            <a:pPr>
              <a:lnSpc>
                <a:spcPct val="100000"/>
              </a:lnSpc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Pipelining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Memoria principal, caches y memoria virtual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289832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2714-3800-3F4E-A757-C4A726D4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5E01-D57B-5A48-A640-0FE1D1DE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Para terminar la clase puntualmente, avísenme cuando falten 3 – 5 minutos (para las 9.40)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Todo el material de clases (y la clase misma) será subido a la página del curso en </a:t>
            </a:r>
            <a:r>
              <a:rPr lang="es-CL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/>
              <a:t>E</a:t>
            </a: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stamos aprendiendo a hacer clases híbridas: cualquier sugerencia (herramienta, metodología, etc.) es bienvenida</a:t>
            </a:r>
          </a:p>
        </p:txBody>
      </p:sp>
    </p:spTree>
    <p:extLst>
      <p:ext uri="{BB962C8B-B14F-4D97-AF65-F5344CB8AC3E}">
        <p14:creationId xmlns:p14="http://schemas.microsoft.com/office/powerpoint/2010/main" val="380753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9EA-6CB1-F64D-9E2B-E1C9E71C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1A93-E843-6C40-AF12-0F6618D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Tres pruebas, cada una vale 20% 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I1: martes 28 sept., desde las 8.30 am</a:t>
            </a:r>
          </a:p>
          <a:p>
            <a:pPr lvl="1">
              <a:lnSpc>
                <a:spcPct val="100000"/>
              </a:lnSpc>
            </a:pPr>
            <a:r>
              <a:rPr lang="en-US"/>
              <a:t>I2: martes 16 nov., desde las 8.30 am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I3: viernes 10 dic. (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presencial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), de 8.30 am a 11.30 am</a:t>
            </a:r>
          </a:p>
          <a:p>
            <a:pPr lvl="1">
              <a:lnSpc>
                <a:spcPct val="100000"/>
              </a:lnSpc>
            </a:pPr>
            <a:r>
              <a:rPr lang="en-US"/>
              <a:t>no hay exmen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Dos tareas, cada una vale 20% 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enunciados se publicarán las semanas del 20 sept. y del 8 nov., respectivamente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cada una tendrá un plazo de 2 a 3 semanas</a:t>
            </a:r>
          </a:p>
        </p:txBody>
      </p:sp>
    </p:spTree>
    <p:extLst>
      <p:ext uri="{BB962C8B-B14F-4D97-AF65-F5344CB8AC3E}">
        <p14:creationId xmlns:p14="http://schemas.microsoft.com/office/powerpoint/2010/main" val="35832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CFF-8AD4-5A49-8538-3B9EBD02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inceíblemente vital industria de la tecnología de la 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EE44-2D82-684D-8C50-2A217FD1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 los últimos 40 años, el desempeño de los computadores ha aumentado unas 50 mil veces:</a:t>
            </a:r>
          </a:p>
          <a:p>
            <a:pPr lvl="1"/>
            <a:r>
              <a:rPr lang="en-US"/>
              <a:t>comparando el VAX 11/780 de 5 MHz con el Intel Core i7 de 4 núcleos de 4.2 GHz</a:t>
            </a:r>
          </a:p>
          <a:p>
            <a:r>
              <a:rPr lang="en-US"/>
              <a:t>Un teléfono celular que hoy cuesta menos de 500 dólares tiene el mismo desempeño que el computador más rápido del mundo de hace 25 años y que costaba 50 millones de dólares</a:t>
            </a:r>
          </a:p>
          <a:p>
            <a:r>
              <a:rPr lang="en-US"/>
              <a:t>Si la industria del transporte hubiera progresado a la misma tasa que la industria de la computación, hoy podríamos viajar de Nueva York a Londres en un segundo y por 10 pesos</a:t>
            </a:r>
          </a:p>
        </p:txBody>
      </p:sp>
    </p:spTree>
    <p:extLst>
      <p:ext uri="{BB962C8B-B14F-4D97-AF65-F5344CB8AC3E}">
        <p14:creationId xmlns:p14="http://schemas.microsoft.com/office/powerpoint/2010/main" val="260018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C5F9-F77D-1B4D-B724-9F72D54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5583-0D27-3D49-9CD5-1F9275B5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Este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suscribe</a:t>
            </a:r>
            <a:r>
              <a:rPr lang="en-US" dirty="0"/>
              <a:t> el </a:t>
            </a:r>
            <a:r>
              <a:rPr lang="en-US" b="1" dirty="0"/>
              <a:t>Código de Honor </a:t>
            </a:r>
            <a:r>
              <a:rPr lang="en-US" dirty="0"/>
              <a:t>de la </a:t>
            </a:r>
            <a:r>
              <a:rPr lang="en-US" dirty="0" err="1"/>
              <a:t>universidad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pl-PL" dirty="0">
                <a:latin typeface="Consolas"/>
                <a:cs typeface="Consolas"/>
                <a:hlinkClick r:id="rId2"/>
              </a:rPr>
              <a:t>http://www.uc.cl/codigo-de-honor/</a:t>
            </a:r>
            <a:endParaRPr lang="en-GB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lang="pl-PL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Copias y otras faltas a la honestidad académica serán sancionados con nota final </a:t>
            </a:r>
            <a:r>
              <a:rPr lang="pl-PL" b="1" i="1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l-PL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en el curso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9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113-B194-B544-9254-0D803F1F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7ACB-4B76-D04C-9D7D-7C56BD7E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“Apuntes”, de Alejandro Echeverría y Hans Löbel, “Clases” y otros, disponibles en el sitio del curso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D.A. Patterson, J.L. Hennessy,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Computer Organization and Design: The Hardware/Software Interface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(RISC-V ed.), Morgan Kaufmann (Elsevier) 2018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A.S. Tanenbaum, T. Austin,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Structured Computer Organization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(6th ed.), Pearson Education Limited 2013</a:t>
            </a:r>
          </a:p>
        </p:txBody>
      </p:sp>
    </p:spTree>
    <p:extLst>
      <p:ext uri="{BB962C8B-B14F-4D97-AF65-F5344CB8AC3E}">
        <p14:creationId xmlns:p14="http://schemas.microsoft.com/office/powerpoint/2010/main" val="23841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CFF-8AD4-5A49-8538-3B9EBD02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tercera revolución de la civilización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7F06B-DD52-A547-9EDF-8D092CCB7CD4}"/>
              </a:ext>
            </a:extLst>
          </p:cNvPr>
          <p:cNvSpPr txBox="1"/>
          <p:nvPr/>
        </p:nvSpPr>
        <p:spPr>
          <a:xfrm>
            <a:off x="4132613" y="446943"/>
            <a:ext cx="499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La tercera revolución de la civilización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5400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revolución de la agricultura (circa 10,000 a. C.) </a:t>
            </a:r>
          </a:p>
          <a:p>
            <a:pPr marL="517525" lvl="1" indent="-25400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revolución industrial (1760–1840)</a:t>
            </a:r>
          </a:p>
          <a:p>
            <a:pPr marL="517525" lvl="1" indent="-25400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“revolución de la información”, liderada por los computadores (actualmente)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E1E06-D9E8-4945-818D-48784AA122AD}"/>
              </a:ext>
            </a:extLst>
          </p:cNvPr>
          <p:cNvSpPr txBox="1"/>
          <p:nvPr/>
        </p:nvSpPr>
        <p:spPr>
          <a:xfrm>
            <a:off x="5189517" y="2224099"/>
            <a:ext cx="3119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La investigación científica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científicos teóricos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científicos experimentales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científicos computacionales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9E458-4D8E-174B-A92F-EFE60D966BBB}"/>
              </a:ext>
            </a:extLst>
          </p:cNvPr>
          <p:cNvSpPr txBox="1"/>
          <p:nvPr/>
        </p:nvSpPr>
        <p:spPr>
          <a:xfrm>
            <a:off x="6632369" y="3724256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En los últimos 25 – 30 años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motores de búsqueda</a:t>
            </a:r>
          </a:p>
          <a:p>
            <a:pPr marL="517525" lvl="1" indent="-225425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teléfonos celulares/smartphones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46BB3-D6DD-9348-B0FE-B6A7E49672F6}"/>
              </a:ext>
            </a:extLst>
          </p:cNvPr>
          <p:cNvSpPr txBox="1"/>
          <p:nvPr/>
        </p:nvSpPr>
        <p:spPr>
          <a:xfrm>
            <a:off x="7252378" y="5224413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… y estamos “ahí” de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7525" lvl="1" indent="-2349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anteojos para realidad aumentada</a:t>
            </a:r>
          </a:p>
          <a:p>
            <a:pPr marL="517525" lvl="1" indent="-2349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autos que se conducen a sí mismos</a:t>
            </a:r>
          </a:p>
          <a:p>
            <a:pPr marL="517525" lvl="1" indent="-2349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desaparición del dinero en efectivo</a:t>
            </a:r>
          </a:p>
        </p:txBody>
      </p:sp>
    </p:spTree>
    <p:extLst>
      <p:ext uri="{BB962C8B-B14F-4D97-AF65-F5344CB8AC3E}">
        <p14:creationId xmlns:p14="http://schemas.microsoft.com/office/powerpoint/2010/main" val="3265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5E0F-CE38-E147-846D-8AADB93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computadores son usados en varias clases disímiles de aplicaciones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30B2-C85F-D341-A100-4A0A1919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Computadores personales (PCs)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Servidores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Computadores embebidos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Dispositivos móviles personales (PMDs: smart phones, tablets)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Computación “en la nube”</a:t>
            </a:r>
          </a:p>
        </p:txBody>
      </p:sp>
    </p:spTree>
    <p:extLst>
      <p:ext uri="{BB962C8B-B14F-4D97-AF65-F5344CB8AC3E}">
        <p14:creationId xmlns:p14="http://schemas.microsoft.com/office/powerpoint/2010/main" val="221094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878D-BAC3-1846-8866-4F892F24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computador personal (PC) —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— es el tipo de compu-tador más comúnmente reconocible</a:t>
            </a:r>
          </a:p>
        </p:txBody>
      </p:sp>
      <p:pic>
        <p:nvPicPr>
          <p:cNvPr id="1025" name="Picture 1" descr="https://cdn.britannica.com/37/100537-050-910FC8A3/computer.jpg">
            <a:extLst>
              <a:ext uri="{FF2B5EF4-FFF2-40B4-BE49-F238E27FC236}">
                <a16:creationId xmlns:a16="http://schemas.microsoft.com/office/drawing/2014/main" id="{50E6B521-A11E-2744-B477-10F5BAA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63" y="1358316"/>
            <a:ext cx="6698682" cy="43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7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CC37-6819-3A45-8197-4D827A36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Varios tipos de servidores:</a:t>
            </a:r>
            <a:br>
              <a:rPr lang="en-US"/>
            </a:br>
            <a:r>
              <a:rPr lang="en-US" sz="3200"/>
              <a:t>• de archivos</a:t>
            </a:r>
            <a:br>
              <a:rPr lang="en-US" sz="3200"/>
            </a:br>
            <a:r>
              <a:rPr lang="en-US" sz="3200"/>
              <a:t>• de impresoras</a:t>
            </a:r>
            <a:br>
              <a:rPr lang="en-US" sz="3200"/>
            </a:br>
            <a:r>
              <a:rPr lang="en-US" sz="3200"/>
              <a:t>• Web</a:t>
            </a:r>
            <a:br>
              <a:rPr lang="en-US" sz="3200"/>
            </a:br>
            <a:r>
              <a:rPr lang="en-US" sz="3200"/>
              <a:t>• de bases de datos</a:t>
            </a:r>
            <a:endParaRPr lang="en-US"/>
          </a:p>
        </p:txBody>
      </p:sp>
      <p:pic>
        <p:nvPicPr>
          <p:cNvPr id="1034" name="Picture 10" descr="https://study.com/cimages/videopreview/videopreview-full/93qgqmat4q.jpg">
            <a:extLst>
              <a:ext uri="{FF2B5EF4-FFF2-40B4-BE49-F238E27FC236}">
                <a16:creationId xmlns:a16="http://schemas.microsoft.com/office/drawing/2014/main" id="{CDF71250-4423-5A42-A0B4-D5231AF6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1" y="1123837"/>
            <a:ext cx="7996750" cy="44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9254-AC12-9249-9205-DDC2B9D7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Sistemas embebidos</a:t>
            </a:r>
          </a:p>
        </p:txBody>
      </p:sp>
      <p:pic>
        <p:nvPicPr>
          <p:cNvPr id="2052" name="Picture 4" descr="Many Different Products Depend on Embedded Systems embeddedds.PNG">
            <a:extLst>
              <a:ext uri="{FF2B5EF4-FFF2-40B4-BE49-F238E27FC236}">
                <a16:creationId xmlns:a16="http://schemas.microsoft.com/office/drawing/2014/main" id="{42A357F6-0AF1-1947-BDF4-390BCF2B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37" y="328025"/>
            <a:ext cx="8030362" cy="61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3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026B-41AA-144F-91DC-9E243F58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Cloud computing </a:t>
            </a:r>
            <a:r>
              <a:rPr lang="en-US"/>
              <a:t>(computación en la nube):</a:t>
            </a:r>
            <a:br>
              <a:rPr lang="en-US"/>
            </a:br>
            <a:r>
              <a:rPr lang="en-US" sz="3200"/>
              <a:t>• Amazon</a:t>
            </a:r>
            <a:br>
              <a:rPr lang="en-US" sz="3200"/>
            </a:br>
            <a:r>
              <a:rPr lang="en-US" sz="3200"/>
              <a:t>• Google</a:t>
            </a:r>
            <a:br>
              <a:rPr lang="en-US" sz="3200"/>
            </a:br>
            <a:r>
              <a:rPr lang="en-US" sz="3200"/>
              <a:t>• Microsoft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D788CE-EBC9-6441-B480-660980DE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947" y="998375"/>
            <a:ext cx="5249261" cy="50632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023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62FF"/>
                </a:solidFill>
                <a:effectLst/>
                <a:latin typeface="Roboto"/>
              </a:rPr>
              <a:t>  </a:t>
            </a:r>
            <a:endParaRPr kumimoji="0" lang="en-US" altLang="en-US" sz="14400" b="0" i="0" u="none" strike="noStrike" cap="none" normalizeH="0" baseline="0">
              <a:ln>
                <a:noFill/>
              </a:ln>
              <a:solidFill>
                <a:srgbClr val="2962FF"/>
              </a:solidFill>
              <a:effectLst/>
              <a:latin typeface="Roboto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"/>
              </a:rPr>
              <a:t>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"/>
                <a:hlinkClick r:id="rId2" tooltip="The Cloud Computing Era Could Be Nearing Its End | WIRED"/>
              </a:rPr>
              <a:t>he Cloud Computing Era Could Be ...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/>
                <a:hlinkClick r:id="rId2" tooltip="The Cloud Computing Era Could Be Nearing Its End | WIRED"/>
              </a:rPr>
              <a:t>wired.com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400" b="0" i="0" u="none" strike="noStrike" cap="none" normalizeH="0" baseline="0">
                <a:ln>
                  <a:noFill/>
                </a:ln>
                <a:solidFill>
                  <a:srgbClr val="2962FF"/>
                </a:solidFill>
                <a:effectLst/>
                <a:latin typeface="Roboto"/>
              </a:rPr>
            </a:br>
            <a:endParaRPr kumimoji="0" lang="en-US" altLang="en-US" sz="14400" b="0" i="0" u="none" strike="noStrike" cap="none" normalizeH="0" baseline="0">
              <a:ln>
                <a:noFill/>
              </a:ln>
              <a:solidFill>
                <a:srgbClr val="2962FF"/>
              </a:solidFill>
              <a:effectLst/>
              <a:latin typeface="Roboto"/>
            </a:endParaRPr>
          </a:p>
        </p:txBody>
      </p:sp>
      <p:pic>
        <p:nvPicPr>
          <p:cNvPr id="3074" name="Picture 2" descr="The Cloud Computing Era Could Be Nearing Its End | WIRED">
            <a:hlinkClick r:id="rId2" tooltip="The Cloud Computing Era Could Be Nearing Its End | WIRED"/>
            <a:extLst>
              <a:ext uri="{FF2B5EF4-FFF2-40B4-BE49-F238E27FC236}">
                <a16:creationId xmlns:a16="http://schemas.microsoft.com/office/drawing/2014/main" id="{39974F18-15D7-6249-943B-78653014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47" y="730581"/>
            <a:ext cx="8081541" cy="538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4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39A2-596F-2B4B-BBC2-B7C45F3F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 hardware de todo computador ejecuta cuatro funciones básicas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831C-3A6D-7B47-91D6-9F3CCD93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	Ingresar o recibir (input de) datos</a:t>
            </a:r>
          </a:p>
          <a:p>
            <a:r>
              <a:rPr lang="en-US" altLang="en-US"/>
              <a:t>	Emitir o enviar (output de) datos</a:t>
            </a:r>
          </a:p>
          <a:p>
            <a:r>
              <a:rPr lang="en-US" altLang="en-US"/>
              <a:t>	Procesar datos</a:t>
            </a:r>
          </a:p>
          <a:p>
            <a:r>
              <a:rPr lang="en-US" altLang="en-US"/>
              <a:t>	Almacenar datos</a:t>
            </a:r>
          </a:p>
          <a:p>
            <a:pPr>
              <a:spcBef>
                <a:spcPts val="4800"/>
              </a:spcBef>
            </a:pPr>
            <a:r>
              <a:rPr lang="en-US" altLang="en-US" b="1"/>
              <a:t>En este curso estudiaremos cómo se llevan a cabo estas funciones</a:t>
            </a:r>
          </a:p>
        </p:txBody>
      </p:sp>
    </p:spTree>
    <p:extLst>
      <p:ext uri="{BB962C8B-B14F-4D97-AF65-F5344CB8AC3E}">
        <p14:creationId xmlns:p14="http://schemas.microsoft.com/office/powerpoint/2010/main" val="32805025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{38A8E1E5-B347-5C4C-B4FF-C83531C9E985}tf10001124</Template>
  <TotalTime>7296</TotalTime>
  <Words>1080</Words>
  <Application>Microsoft Macintosh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Century Schoolbook</vt:lpstr>
      <vt:lpstr>Consolas</vt:lpstr>
      <vt:lpstr>Constantia</vt:lpstr>
      <vt:lpstr>Corbel</vt:lpstr>
      <vt:lpstr>Roboto</vt:lpstr>
      <vt:lpstr>Wingdings 2</vt:lpstr>
      <vt:lpstr>Frame</vt:lpstr>
      <vt:lpstr>Arquitectura de Computadores</vt:lpstr>
      <vt:lpstr>La inceíblemente vital industria de la tecnología de la información</vt:lpstr>
      <vt:lpstr>La tercera revolución de la civilización</vt:lpstr>
      <vt:lpstr>Los computadores son usados en varias clases disímiles de aplicaciones</vt:lpstr>
      <vt:lpstr>El computador personal (PC) —notebook o laptop— es el tipo de compu-tador más comúnmente reconocible</vt:lpstr>
      <vt:lpstr>Varios tipos de servidores: • de archivos • de impresoras • Web • de bases de datos</vt:lpstr>
      <vt:lpstr>Sistemas embebidos</vt:lpstr>
      <vt:lpstr>Cloud computing (computación en la nube): • Amazon • Google • Microsoft</vt:lpstr>
      <vt:lpstr>El hardware de todo computador ejecuta cuatro funciones básicas</vt:lpstr>
      <vt:lpstr>Componentes clásicas de un computador: • CPU • control • datapath • memoria • input/output</vt:lpstr>
      <vt:lpstr>PowerPoint Presentation</vt:lpstr>
      <vt:lpstr>Para “hablarle” al hardware electrónico, hay que enviar-le señales eléctricas</vt:lpstr>
      <vt:lpstr>El lenguaje simbólico es el lenguaje de ensamble, o assembly  El lenguaje bina-rio es el lenguaje de máquina</vt:lpstr>
      <vt:lpstr>El compilador traduce un programa escrito en un lenguaje de alto nivel a instrucciones que el hardware puede ejecutar</vt:lpstr>
      <vt:lpstr>PowerPoint Presentation</vt:lpstr>
      <vt:lpstr>El sistema operativo</vt:lpstr>
      <vt:lpstr>Contenido</vt:lpstr>
      <vt:lpstr>Las clases</vt:lpstr>
      <vt:lpstr>Evaluación</vt:lpstr>
      <vt:lpstr>PowerPoint Presentation</vt:lpstr>
      <vt:lpstr>Bibliografía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91</cp:revision>
  <dcterms:created xsi:type="dcterms:W3CDTF">2020-12-15T14:43:11Z</dcterms:created>
  <dcterms:modified xsi:type="dcterms:W3CDTF">2021-08-17T17:04:49Z</dcterms:modified>
</cp:coreProperties>
</file>