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7a81df4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7a81df4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7a81df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7a81df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7a81df4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7a81df4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7a81df48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7a81df4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7a81df48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7a81df4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7a81df48c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7a81df48c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7ae24e3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7ae24e3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7ae24e3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7ae24e3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0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Clustering and Modelling of Sports Gambling Time Series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7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Aaron Foote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Sports Gambling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Background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New Variables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Methods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Modelling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Results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Discussion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Sports Gambling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01750"/>
            <a:ext cx="8520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Lato"/>
              <a:buChar char="-"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Sportsbook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-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Centralized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Lato"/>
              <a:buChar char="-"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Line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-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Outcomes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-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Movement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Lato"/>
              <a:buChar char="-"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BIG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-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1.5 Billion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Lato"/>
              <a:buChar char="-"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Outcome vs. Pattern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Background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27231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-"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id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-"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home/away 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-"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competition 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-"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team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-"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Leagues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-"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Matches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Lato"/>
              <a:buChar char="-"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TYPES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What? Why?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525" y="381850"/>
            <a:ext cx="4267203" cy="206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275" y="2571743"/>
            <a:ext cx="2589694" cy="23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 flipH="1" rot="1088144">
            <a:off x="1883688" y="2550366"/>
            <a:ext cx="1435093" cy="81357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 flipH="1" rot="1088144">
            <a:off x="7121616" y="2550366"/>
            <a:ext cx="1435093" cy="81357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 rot="-1088144">
            <a:off x="5819958" y="2550366"/>
            <a:ext cx="1435093" cy="81357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 flipH="1" rot="1088144">
            <a:off x="4502663" y="2550366"/>
            <a:ext cx="1435093" cy="81357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 rot="-1088144">
            <a:off x="3201004" y="2550366"/>
            <a:ext cx="1435093" cy="81357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4791867" y="2636280"/>
            <a:ext cx="2180267" cy="1742570"/>
            <a:chOff x="4734203" y="2543425"/>
            <a:chExt cx="1712700" cy="1230715"/>
          </a:xfrm>
        </p:grpSpPr>
        <p:sp>
          <p:nvSpPr>
            <p:cNvPr id="86" name="Google Shape;86;p17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5234191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Evaluation</a:t>
              </a:r>
              <a:endParaRPr b="1" sz="8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47784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Clusters</a:t>
              </a:r>
              <a:endParaRPr sz="11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Models – Closest/Furthest</a:t>
              </a:r>
              <a:endParaRPr sz="11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/>
          <p:nvPr/>
        </p:nvSpPr>
        <p:spPr>
          <a:xfrm rot="-1088144">
            <a:off x="587291" y="2550366"/>
            <a:ext cx="1435093" cy="81357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855306" y="764665"/>
            <a:ext cx="2180267" cy="1765278"/>
            <a:chOff x="1641853" y="1221570"/>
            <a:chExt cx="1712700" cy="1246754"/>
          </a:xfrm>
        </p:grpSpPr>
        <p:sp>
          <p:nvSpPr>
            <p:cNvPr id="93" name="Google Shape;93;p17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2148922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Lato"/>
                  <a:ea typeface="Lato"/>
                  <a:cs typeface="Lato"/>
                  <a:sym typeface="Lato"/>
                </a:rPr>
                <a:t>Data Management</a:t>
              </a:r>
              <a:endParaRPr b="1" sz="800">
                <a:solidFill>
                  <a:srgbClr val="701C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Types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Format for Clustering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6083971" y="764665"/>
            <a:ext cx="2180267" cy="1765278"/>
            <a:chOff x="5770307" y="1221570"/>
            <a:chExt cx="1712700" cy="1246754"/>
          </a:xfrm>
        </p:grpSpPr>
        <p:sp>
          <p:nvSpPr>
            <p:cNvPr id="99" name="Google Shape;99;p17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290844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Demographics</a:t>
              </a:r>
              <a:endParaRPr b="1" sz="8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5814557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What’s in a cluster?</a:t>
              </a:r>
              <a:endParaRPr sz="11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3465401" y="764665"/>
            <a:ext cx="2180267" cy="1765278"/>
            <a:chOff x="3692203" y="1221570"/>
            <a:chExt cx="1712700" cy="1246754"/>
          </a:xfrm>
        </p:grpSpPr>
        <p:sp>
          <p:nvSpPr>
            <p:cNvPr id="105" name="Google Shape;105;p17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4204633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Model Fitting</a:t>
              </a:r>
              <a:endParaRPr b="1" sz="8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373645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Extracting Medoids</a:t>
              </a:r>
              <a:endParaRPr sz="11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Naive, ARIMA, Spline</a:t>
              </a:r>
              <a:endParaRPr sz="11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0" name="Google Shape;110;p17"/>
          <p:cNvSpPr/>
          <p:nvPr/>
        </p:nvSpPr>
        <p:spPr>
          <a:xfrm rot="-1952033">
            <a:off x="3157381" y="2721804"/>
            <a:ext cx="210302" cy="221791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2172392" y="2910675"/>
            <a:ext cx="2180267" cy="1468187"/>
            <a:chOff x="4734203" y="2737212"/>
            <a:chExt cx="1712700" cy="1036929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5234191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Clustering</a:t>
              </a:r>
              <a:endParaRPr b="1" sz="8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47784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PAM</a:t>
              </a:r>
              <a:endParaRPr sz="11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k</a:t>
              </a:r>
              <a:r>
                <a:rPr lang="en" sz="1100">
                  <a:solidFill>
                    <a:srgbClr val="5E5E5E"/>
                  </a:solidFill>
                  <a:latin typeface="Lato"/>
                  <a:ea typeface="Lato"/>
                  <a:cs typeface="Lato"/>
                  <a:sym typeface="Lato"/>
                </a:rPr>
                <a:t> = 2,4</a:t>
              </a:r>
              <a:endParaRPr sz="1100">
                <a:solidFill>
                  <a:srgbClr val="5E5E5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Clustering!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38175"/>
            <a:ext cx="42603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Use of Types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PAM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Medoids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NAs → Gower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Best Exemplar for Evaluation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Far, Close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323850"/>
            <a:ext cx="41529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3056466"/>
            <a:ext cx="4404475" cy="114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25" y="2759026"/>
            <a:ext cx="4242499" cy="17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325" y="1024750"/>
            <a:ext cx="5103425" cy="148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525" y="1369363"/>
            <a:ext cx="3749799" cy="79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What’s in a Cluster?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513" y="4110313"/>
            <a:ext cx="3008494" cy="9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1255" r="1430" t="0"/>
          <a:stretch/>
        </p:blipFill>
        <p:spPr>
          <a:xfrm>
            <a:off x="128100" y="3921250"/>
            <a:ext cx="6007425" cy="11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25" y="2239525"/>
            <a:ext cx="3814250" cy="11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4725" y="2369575"/>
            <a:ext cx="4602499" cy="9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975" y="1209525"/>
            <a:ext cx="34099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0075" y="1281026"/>
            <a:ext cx="5036751" cy="6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What’s Next?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310125"/>
            <a:ext cx="63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Different Clustering Algorithm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Compare medoids, cluster statistics, k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Fit more models!!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Demographics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Demographics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Demographics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Word of Advice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